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6" r:id="rId5"/>
    <p:sldId id="273" r:id="rId6"/>
    <p:sldId id="274" r:id="rId7"/>
    <p:sldId id="275" r:id="rId8"/>
    <p:sldId id="283" r:id="rId9"/>
    <p:sldId id="284" r:id="rId10"/>
    <p:sldId id="277" r:id="rId11"/>
    <p:sldId id="278" r:id="rId12"/>
    <p:sldId id="279" r:id="rId13"/>
    <p:sldId id="280" r:id="rId14"/>
  </p:sldIdLst>
  <p:sldSz cx="9144000" cy="6858000" type="letter"/>
  <p:notesSz cx="9448800" cy="7150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737" autoAdjust="0"/>
  </p:normalViewPr>
  <p:slideViewPr>
    <p:cSldViewPr>
      <p:cViewPr>
        <p:scale>
          <a:sx n="66" d="100"/>
          <a:sy n="66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94200" y="6808788"/>
            <a:ext cx="658813" cy="21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4656" tIns="38156" rIns="74656" bIns="38156">
            <a:spAutoFit/>
          </a:bodyPr>
          <a:lstStyle/>
          <a:p>
            <a:pPr algn="ctr" defTabSz="747713">
              <a:lnSpc>
                <a:spcPct val="90000"/>
              </a:lnSpc>
            </a:pPr>
            <a:r>
              <a:rPr lang="en-US" sz="1000" b="0"/>
              <a:t>Page </a:t>
            </a:r>
            <a:fld id="{4830212F-B4EC-484C-89EF-64B08B9A1AE7}" type="slidenum">
              <a:rPr lang="en-US" sz="1000" b="0"/>
              <a:pPr algn="ctr" defTabSz="7477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94200" y="6808788"/>
            <a:ext cx="658813" cy="21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4656" tIns="38156" rIns="74656" bIns="38156">
            <a:spAutoFit/>
          </a:bodyPr>
          <a:lstStyle/>
          <a:p>
            <a:pPr algn="ctr" defTabSz="747713">
              <a:lnSpc>
                <a:spcPct val="90000"/>
              </a:lnSpc>
            </a:pPr>
            <a:r>
              <a:rPr lang="en-US" sz="1000" b="0"/>
              <a:t>Page </a:t>
            </a:r>
            <a:fld id="{23729DF7-BE49-40C6-900B-D9A61CDADE30}" type="slidenum">
              <a:rPr lang="en-US" sz="1000" b="0"/>
              <a:pPr algn="ctr" defTabSz="7477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39750"/>
            <a:ext cx="3568700" cy="267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9675" y="3397250"/>
            <a:ext cx="7029450" cy="322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9632" tIns="39816" rIns="79632" bIns="39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76238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54063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30300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08125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285750"/>
            <a:ext cx="2063750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85750"/>
            <a:ext cx="6038850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85750"/>
            <a:ext cx="825500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85750"/>
            <a:ext cx="82550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52500"/>
            <a:ext cx="81534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2713" y="-9525"/>
            <a:ext cx="26035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Cse536  Functional Programming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37513" y="6515100"/>
            <a:ext cx="430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B0FF87ED-15EB-48D5-AD04-4F8380AB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2713" y="6492875"/>
            <a:ext cx="132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9ECBB97D-060B-4F80-B47F-42D04FC84903}" type="datetime1">
              <a:rPr lang="en-US" sz="1800"/>
              <a:pPr/>
              <a:t>1/21/2015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j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j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14325"/>
            <a:ext cx="8255000" cy="514350"/>
          </a:xfrm>
          <a:noFill/>
          <a:ln/>
        </p:spPr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52500"/>
            <a:ext cx="8153400" cy="5448300"/>
          </a:xfrm>
          <a:noFill/>
          <a:ln/>
        </p:spPr>
        <p:txBody>
          <a:bodyPr/>
          <a:lstStyle/>
          <a:p>
            <a:pPr marL="57150" indent="-57150">
              <a:tabLst>
                <a:tab pos="1200150" algn="l"/>
              </a:tabLst>
            </a:pPr>
            <a:r>
              <a:rPr lang="en-US" sz="2800" dirty="0"/>
              <a:t>Today’s Topics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 Kinds of trees - branching factor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functions over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patterns of recursion - the fold for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Arithmetic expressions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Infinite trees</a:t>
            </a:r>
          </a:p>
          <a:p>
            <a:pPr marL="742950" lvl="1" indent="-57150">
              <a:tabLst>
                <a:tab pos="1200150" algn="l"/>
              </a:tabLst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Expressons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Expr2 = C2 Float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Add2 Expr2 Expr2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Sub2 Expr2 Expr2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Mul2 Expr2 Expr2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Div2 Expr2 Expr2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r>
              <a:rPr lang="en-US"/>
              <a:t>using infix constructor functions</a:t>
            </a:r>
          </a:p>
          <a:p>
            <a:pPr lvl="3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Expr = C Float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:+ Expr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:- Expr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:* Expr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:/ Expr  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5486400" y="3657600"/>
            <a:ext cx="3429000" cy="1676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Infix constructor operators start</a:t>
            </a:r>
          </a:p>
          <a:p>
            <a:pPr algn="ctr"/>
            <a:r>
              <a:rPr lang="en-US"/>
              <a:t>with a colon (:) ,  just like </a:t>
            </a:r>
          </a:p>
          <a:p>
            <a:pPr algn="ctr"/>
            <a:r>
              <a:rPr lang="en-US"/>
              <a:t>constructor functions start with </a:t>
            </a:r>
          </a:p>
          <a:p>
            <a:pPr algn="ctr"/>
            <a:r>
              <a:rPr lang="en-US"/>
              <a:t>an upper case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e1 = (C 10 :+ (C 8 :/ C 2)) :* (C 7 :- C 4)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:: Expr -&gt; Float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(C x) = x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:+ e2) = evaluate e1 +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:- e2) = evaluate e1 -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:* e2) = evaluate e1 *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:/ e2) = evaluate e1 / evaluate e2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Main&gt; evaluate e1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42.0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Trees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we make an Expr tree that represents the infinite expression:    1 + 2 + 3 + 4 ….</a:t>
            </a: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sumFromN n = C n :+ (sumFromN (n+1))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sumAll = sumFromN 1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(C n) = C (n+1)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:+ y) = add1 x :+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:- y) = add1 x :-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:* y) = add1 x :*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:/ y) = add1 x :/ add1 y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sumAll2 = C 1 :+ (add1 sumAll2)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Observing Infinite Trees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 can observe an infinite tree by printing a finite prefix of it. We need a </a:t>
            </a:r>
            <a:r>
              <a:rPr lang="en-US" sz="2800">
                <a:latin typeface="Courier New" pitchFamily="49" charset="0"/>
              </a:rPr>
              <a:t>take</a:t>
            </a:r>
            <a:r>
              <a:rPr lang="en-US"/>
              <a:t>-like function for trees.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0 _ = "..."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n (C m) = show m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n (x :+ y) = "(" ++ (showE (n-1) x) ++ "+"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        ++ (showE (n-1) y) ++ ")"</a:t>
            </a:r>
          </a:p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90600" y="3875088"/>
            <a:ext cx="7315200" cy="2297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>
                <a:latin typeface="Courier New" pitchFamily="49" charset="0"/>
              </a:rPr>
              <a:t>Main&gt; showE 5 sumAll2</a:t>
            </a:r>
          </a:p>
          <a:p>
            <a:r>
              <a:rPr lang="en-US" sz="2400" b="0">
                <a:latin typeface="Courier New" pitchFamily="49" charset="0"/>
              </a:rPr>
              <a:t>"(1.0+(2.0+(3.0+(4.0+(...+...)))))"</a:t>
            </a:r>
          </a:p>
          <a:p>
            <a:endParaRPr lang="en-US" sz="2400" b="0">
              <a:latin typeface="Courier New" pitchFamily="49" charset="0"/>
            </a:endParaRPr>
          </a:p>
          <a:p>
            <a:r>
              <a:rPr lang="en-US" sz="2400" b="0">
                <a:latin typeface="Courier New" pitchFamily="49" charset="0"/>
              </a:rPr>
              <a:t>Main&gt; showE 5 sumAll</a:t>
            </a:r>
          </a:p>
          <a:p>
            <a:r>
              <a:rPr lang="en-US" sz="2400" b="0">
                <a:latin typeface="Courier New" pitchFamily="49" charset="0"/>
              </a:rPr>
              <a:t>"(1.0+(2.0+(3.0+(4.0+(...+...)))))"</a:t>
            </a:r>
          </a:p>
          <a:p>
            <a:pPr>
              <a:spcBef>
                <a:spcPct val="50000"/>
              </a:spcBef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are important data structures in computer science</a:t>
            </a:r>
          </a:p>
          <a:p>
            <a:r>
              <a:rPr lang="en-US"/>
              <a:t>Trees have interesting properties</a:t>
            </a:r>
          </a:p>
          <a:p>
            <a:pPr lvl="1"/>
            <a:r>
              <a:rPr lang="en-US"/>
              <a:t>They usually are finite, but unbounded in size</a:t>
            </a:r>
          </a:p>
          <a:p>
            <a:pPr lvl="1"/>
            <a:r>
              <a:rPr lang="en-US"/>
              <a:t>Sometimes contain other types inside</a:t>
            </a:r>
          </a:p>
          <a:p>
            <a:pPr lvl="1"/>
            <a:r>
              <a:rPr lang="en-US"/>
              <a:t>Sometimes the things contained are polymorphic</a:t>
            </a:r>
          </a:p>
          <a:p>
            <a:pPr lvl="1"/>
            <a:r>
              <a:rPr lang="en-US"/>
              <a:t>differing “branching factors”</a:t>
            </a:r>
          </a:p>
          <a:p>
            <a:pPr lvl="1"/>
            <a:r>
              <a:rPr lang="en-US"/>
              <a:t>different kinds of leaf and branching nodes</a:t>
            </a:r>
          </a:p>
          <a:p>
            <a:pPr lvl="1"/>
            <a:endParaRPr lang="en-US"/>
          </a:p>
          <a:p>
            <a:r>
              <a:rPr lang="en-US"/>
              <a:t>Lots of interesting things can be modeled by trees</a:t>
            </a:r>
          </a:p>
          <a:p>
            <a:pPr lvl="1"/>
            <a:r>
              <a:rPr lang="en-US"/>
              <a:t>lists  (linear branching)</a:t>
            </a:r>
          </a:p>
          <a:p>
            <a:pPr lvl="1"/>
            <a:r>
              <a:rPr lang="en-US"/>
              <a:t>arithmetic expressions</a:t>
            </a:r>
          </a:p>
          <a:p>
            <a:pPr lvl="1"/>
            <a:r>
              <a:rPr lang="en-US"/>
              <a:t>parse trees (for languages)</a:t>
            </a:r>
          </a:p>
          <a:p>
            <a:pPr lvl="1"/>
            <a:endParaRPr lang="en-US"/>
          </a:p>
          <a:p>
            <a:r>
              <a:rPr lang="en-US"/>
              <a:t>In a lazy language it is possible to have infinite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List a = Nil | MkList a (List a)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Tree a = Leaf a | Branch  (Tree a) (Tree a)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IntegerTree = IntLeaf Integer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| IntBranch IntegerTree IntegerTree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SimpleTree  = SLeaf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| SBranch SimpleTree SimpleTree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InternalTree a = ILeaf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| IBranch a (InternalTree a)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(InternalTree a)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FancyTree a b =  FLeaf 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| FBranch b (FancyTree a 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(FancyTree a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up the trees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>
                <a:latin typeface="Courier New" pitchFamily="49" charset="0"/>
              </a:rPr>
              <a:t>IntegerTree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Tree 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</a:t>
            </a:r>
          </a:p>
          <a:p>
            <a:r>
              <a:rPr lang="en-US" sz="1800">
                <a:latin typeface="Courier New" pitchFamily="49" charset="0"/>
              </a:rPr>
              <a:t>SimpleTree </a:t>
            </a:r>
          </a:p>
          <a:p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List </a:t>
            </a:r>
          </a:p>
          <a:p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InternalTree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</a:t>
            </a: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FancyTree  </a:t>
            </a:r>
          </a:p>
        </p:txBody>
      </p:sp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4876800" y="1295400"/>
            <a:ext cx="1905000" cy="496888"/>
            <a:chOff x="3072" y="624"/>
            <a:chExt cx="1200" cy="596"/>
          </a:xfrm>
        </p:grpSpPr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 flipH="1">
              <a:off x="3168" y="62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>
              <a:off x="3216" y="624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3744" y="62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6" name="Line 8"/>
            <p:cNvSpPr>
              <a:spLocks noChangeShapeType="1"/>
            </p:cNvSpPr>
            <p:nvPr/>
          </p:nvSpPr>
          <p:spPr bwMode="auto">
            <a:xfrm>
              <a:off x="3792" y="6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4128" y="624"/>
              <a:ext cx="144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072" y="816"/>
              <a:ext cx="2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3648" y="816"/>
              <a:ext cx="2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104468" name="Group 20"/>
          <p:cNvGrpSpPr>
            <a:grpSpLocks/>
          </p:cNvGrpSpPr>
          <p:nvPr/>
        </p:nvGrpSpPr>
        <p:grpSpPr bwMode="auto">
          <a:xfrm>
            <a:off x="6858000" y="1981200"/>
            <a:ext cx="1371600" cy="1600200"/>
            <a:chOff x="4320" y="1248"/>
            <a:chExt cx="864" cy="1008"/>
          </a:xfrm>
        </p:grpSpPr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 flipH="1">
              <a:off x="4368" y="1248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>
              <a:off x="4608" y="1248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 flipH="1">
              <a:off x="4752" y="1728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4944" y="1728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17"/>
            <p:cNvSpPr>
              <a:spLocks noChangeArrowheads="1"/>
            </p:cNvSpPr>
            <p:nvPr/>
          </p:nvSpPr>
          <p:spPr bwMode="auto">
            <a:xfrm>
              <a:off x="4320" y="168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466" name="Rectangle 18"/>
            <p:cNvSpPr>
              <a:spLocks noChangeArrowheads="1"/>
            </p:cNvSpPr>
            <p:nvPr/>
          </p:nvSpPr>
          <p:spPr bwMode="auto">
            <a:xfrm>
              <a:off x="4704" y="2016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04467" name="Rectangle 19"/>
            <p:cNvSpPr>
              <a:spLocks noChangeArrowheads="1"/>
            </p:cNvSpPr>
            <p:nvPr/>
          </p:nvSpPr>
          <p:spPr bwMode="auto">
            <a:xfrm>
              <a:off x="5040" y="2016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</p:grpSp>
      <p:grpSp>
        <p:nvGrpSpPr>
          <p:cNvPr id="104477" name="Group 29"/>
          <p:cNvGrpSpPr>
            <a:grpSpLocks/>
          </p:cNvGrpSpPr>
          <p:nvPr/>
        </p:nvGrpSpPr>
        <p:grpSpPr bwMode="auto">
          <a:xfrm>
            <a:off x="6400800" y="4572000"/>
            <a:ext cx="1371600" cy="1600200"/>
            <a:chOff x="3168" y="2832"/>
            <a:chExt cx="864" cy="1008"/>
          </a:xfrm>
        </p:grpSpPr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 flipH="1">
              <a:off x="3216" y="2832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>
              <a:off x="3456" y="2832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 flipH="1">
              <a:off x="3600" y="331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3792" y="331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3168" y="3264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3552" y="360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104476" name="Rectangle 28"/>
            <p:cNvSpPr>
              <a:spLocks noChangeArrowheads="1"/>
            </p:cNvSpPr>
            <p:nvPr/>
          </p:nvSpPr>
          <p:spPr bwMode="auto">
            <a:xfrm>
              <a:off x="3888" y="360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</p:grpSp>
      <p:grpSp>
        <p:nvGrpSpPr>
          <p:cNvPr id="104486" name="Group 38"/>
          <p:cNvGrpSpPr>
            <a:grpSpLocks/>
          </p:cNvGrpSpPr>
          <p:nvPr/>
        </p:nvGrpSpPr>
        <p:grpSpPr bwMode="auto">
          <a:xfrm>
            <a:off x="4572000" y="3200400"/>
            <a:ext cx="1219200" cy="1219200"/>
            <a:chOff x="2304" y="1152"/>
            <a:chExt cx="768" cy="768"/>
          </a:xfrm>
        </p:grpSpPr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H="1">
              <a:off x="2304" y="1152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>
              <a:off x="2544" y="1152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H="1">
              <a:off x="2688" y="163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>
              <a:off x="2880" y="163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4" name="Group 46"/>
          <p:cNvGrpSpPr>
            <a:grpSpLocks/>
          </p:cNvGrpSpPr>
          <p:nvPr/>
        </p:nvGrpSpPr>
        <p:grpSpPr bwMode="auto">
          <a:xfrm>
            <a:off x="3352800" y="5105400"/>
            <a:ext cx="1219200" cy="1295400"/>
            <a:chOff x="1968" y="3312"/>
            <a:chExt cx="768" cy="816"/>
          </a:xfrm>
        </p:grpSpPr>
        <p:sp>
          <p:nvSpPr>
            <p:cNvPr id="104488" name="Line 40"/>
            <p:cNvSpPr>
              <a:spLocks noChangeShapeType="1"/>
            </p:cNvSpPr>
            <p:nvPr/>
          </p:nvSpPr>
          <p:spPr bwMode="auto">
            <a:xfrm flipH="1">
              <a:off x="1968" y="3360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>
              <a:off x="2208" y="3360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flipH="1">
              <a:off x="2352" y="3840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>
              <a:off x="2544" y="3840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2" name="Rectangle 44"/>
            <p:cNvSpPr>
              <a:spLocks noChangeArrowheads="1"/>
            </p:cNvSpPr>
            <p:nvPr/>
          </p:nvSpPr>
          <p:spPr bwMode="auto">
            <a:xfrm>
              <a:off x="2112" y="331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493" name="Rectangle 45"/>
            <p:cNvSpPr>
              <a:spLocks noChangeArrowheads="1"/>
            </p:cNvSpPr>
            <p:nvPr/>
          </p:nvSpPr>
          <p:spPr bwMode="auto">
            <a:xfrm>
              <a:off x="2448" y="369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  <a:endParaRPr lang="en-US" b="0"/>
            </a:p>
          </p:txBody>
        </p:sp>
      </p:grpSp>
      <p:grpSp>
        <p:nvGrpSpPr>
          <p:cNvPr id="104512" name="Group 64"/>
          <p:cNvGrpSpPr>
            <a:grpSpLocks/>
          </p:cNvGrpSpPr>
          <p:nvPr/>
        </p:nvGrpSpPr>
        <p:grpSpPr bwMode="auto">
          <a:xfrm>
            <a:off x="2743200" y="1600200"/>
            <a:ext cx="1524000" cy="1524000"/>
            <a:chOff x="1632" y="2256"/>
            <a:chExt cx="960" cy="960"/>
          </a:xfrm>
        </p:grpSpPr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 flipH="1">
              <a:off x="1728" y="2304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>
              <a:off x="1968" y="2304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flipH="1">
              <a:off x="2112" y="2784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>
              <a:off x="2304" y="2784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0" name="Rectangle 52"/>
            <p:cNvSpPr>
              <a:spLocks noChangeArrowheads="1"/>
            </p:cNvSpPr>
            <p:nvPr/>
          </p:nvSpPr>
          <p:spPr bwMode="auto">
            <a:xfrm>
              <a:off x="1872" y="225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501" name="Rectangle 53"/>
            <p:cNvSpPr>
              <a:spLocks noChangeArrowheads="1"/>
            </p:cNvSpPr>
            <p:nvPr/>
          </p:nvSpPr>
          <p:spPr bwMode="auto">
            <a:xfrm>
              <a:off x="2208" y="2640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  <a:endParaRPr lang="en-US" b="0"/>
            </a:p>
          </p:txBody>
        </p:sp>
        <p:sp>
          <p:nvSpPr>
            <p:cNvPr id="104502" name="Rectangle 54"/>
            <p:cNvSpPr>
              <a:spLocks noChangeArrowheads="1"/>
            </p:cNvSpPr>
            <p:nvPr/>
          </p:nvSpPr>
          <p:spPr bwMode="auto">
            <a:xfrm>
              <a:off x="1632" y="273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i</a:t>
              </a:r>
            </a:p>
          </p:txBody>
        </p:sp>
        <p:sp>
          <p:nvSpPr>
            <p:cNvPr id="104510" name="Rectangle 62"/>
            <p:cNvSpPr>
              <a:spLocks noChangeArrowheads="1"/>
            </p:cNvSpPr>
            <p:nvPr/>
          </p:nvSpPr>
          <p:spPr bwMode="auto">
            <a:xfrm>
              <a:off x="2016" y="307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j</a:t>
              </a:r>
            </a:p>
          </p:txBody>
        </p:sp>
        <p:sp>
          <p:nvSpPr>
            <p:cNvPr id="104511" name="Rectangle 63"/>
            <p:cNvSpPr>
              <a:spLocks noChangeArrowheads="1"/>
            </p:cNvSpPr>
            <p:nvPr/>
          </p:nvSpPr>
          <p:spPr bwMode="auto">
            <a:xfrm>
              <a:off x="2400" y="307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on Trees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Transforming one kind of tree into another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:: (a-&gt;b) -&gt; Tree a -&gt; Tree b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f (Leaf x)       = Leaf (f x)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f (Branch t1 t2) = Branch (mapTree f t1)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  (mapTree f t2)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r>
              <a:rPr lang="en-US"/>
              <a:t>Collecting the items in a tree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              :: Tree a -&gt; [a]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(Leaf x)       = [x]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(Branch t1 t2) = fringe t1 ++ fringe t2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r>
              <a:rPr lang="en-US"/>
              <a:t>what kind of information is lost using</a:t>
            </a:r>
            <a:r>
              <a:rPr lang="en-US" sz="2000">
                <a:latin typeface="Courier New" pitchFamily="49" charset="0"/>
              </a:rPr>
              <a:t> fringe?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              :: Tree a -&gt; Integer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(Leaf x)       = 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(Branch t1 t2) = treeSize t1 + treeSize t2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          :: Tree a -&gt; Integer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(Leaf x)       = 0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(Branch t1 t2) = 1 + max (treeHeight t1)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    (treeHeight t2)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Capture the pattern of recursion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:: (a -&gt; a -&gt; a) -&gt; (b -&gt; a) -&gt; Tree b -&gt; a</a:t>
            </a: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bf lf </a:t>
            </a:r>
            <a:r>
              <a:rPr lang="en-US" sz="2000" dirty="0">
                <a:latin typeface="Courier New" pitchFamily="49" charset="0"/>
              </a:rPr>
              <a:t>(Leaf x)       = </a:t>
            </a:r>
            <a:r>
              <a:rPr lang="en-US" sz="2000" dirty="0" smtClean="0">
                <a:latin typeface="Courier New" pitchFamily="49" charset="0"/>
              </a:rPr>
              <a:t>lf </a:t>
            </a:r>
            <a:r>
              <a:rPr lang="en-US" sz="2000" dirty="0">
                <a:latin typeface="Courier New" pitchFamily="49" charset="0"/>
              </a:rPr>
              <a:t>x</a:t>
            </a: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bf lf </a:t>
            </a:r>
            <a:r>
              <a:rPr lang="en-US" sz="2000" dirty="0">
                <a:latin typeface="Courier New" pitchFamily="49" charset="0"/>
              </a:rPr>
              <a:t>(Branch t1 t2) = 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</a:rPr>
              <a:t>bf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bf lf </a:t>
            </a:r>
            <a:r>
              <a:rPr lang="en-US" sz="2000" dirty="0">
                <a:latin typeface="Courier New" pitchFamily="49" charset="0"/>
              </a:rPr>
              <a:t>t1)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bf lf </a:t>
            </a:r>
            <a:r>
              <a:rPr lang="en-US" sz="2000" dirty="0">
                <a:latin typeface="Courier New" pitchFamily="49" charset="0"/>
              </a:rPr>
              <a:t>t2)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mapTree2 f = 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Branch (Leaf . f)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fringe2 = 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(++) (\ x -&gt; [x])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treeSize2 = 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(+) (const 1)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treeHeight2 = </a:t>
            </a:r>
            <a:r>
              <a:rPr lang="en-US" sz="2000" dirty="0" err="1">
                <a:latin typeface="Courier New" pitchFamily="49" charset="0"/>
              </a:rPr>
              <a:t>foldTree</a:t>
            </a:r>
            <a:r>
              <a:rPr lang="en-US" sz="2000" dirty="0">
                <a:latin typeface="Courier New" pitchFamily="49" charset="0"/>
              </a:rPr>
              <a:t> (\ x y -&gt; 1 + max x y)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   (const 0)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Flattening Trees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data Tree a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= Leaf a | Branch  (Tree a) (Tree a)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:: Tree a -&gt; [a]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(Leaf x) = [x]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(Branch x y) </a:t>
            </a:r>
            <a:r>
              <a:rPr lang="en-US" dirty="0" smtClean="0"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flatten x ++ flatten y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Lucida Sans" pitchFamily="34" charset="0"/>
              </a:rPr>
              <a:t>What is the complexity of flattening a deep fully filled out tree?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Flattening with accumulating parameter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data Tree a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= Leaf a | Branch  (Tree a) (Tree a)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:: Tree a -&gt; [a]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</a:rPr>
              <a:t>latten </a:t>
            </a:r>
            <a:r>
              <a:rPr lang="en-US" dirty="0">
                <a:latin typeface="Courier New" pitchFamily="49" charset="0"/>
              </a:rPr>
              <a:t>t = flat t []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 (Leaf x) </a:t>
            </a:r>
            <a:r>
              <a:rPr lang="en-US" dirty="0" err="1">
                <a:latin typeface="Courier New" pitchFamily="49" charset="0"/>
              </a:rPr>
              <a:t>xs</a:t>
            </a:r>
            <a:r>
              <a:rPr lang="en-US" dirty="0">
                <a:latin typeface="Courier New" pitchFamily="49" charset="0"/>
              </a:rPr>
              <a:t> = x:xs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</a:rPr>
              <a:t>lat </a:t>
            </a:r>
            <a:r>
              <a:rPr lang="en-US" dirty="0">
                <a:latin typeface="Courier New" pitchFamily="49" charset="0"/>
              </a:rPr>
              <a:t>(Branch a b)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</a:rPr>
              <a:t>flat a (flat b </a:t>
            </a:r>
            <a:r>
              <a:rPr lang="en-US" dirty="0" err="1">
                <a:latin typeface="Courier New" pitchFamily="49" charset="0"/>
              </a:rPr>
              <a:t>xs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mplate">
      <a:majorFont>
        <a:latin typeface="Arial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C:\SHEARD\AFunProgYale\template.pot</Template>
  <TotalTime>1046</TotalTime>
  <Pages>47</Pages>
  <Words>967</Words>
  <Application>Microsoft Office PowerPoint</Application>
  <PresentationFormat>Letter Paper (8.5x11 in)</PresentationFormat>
  <Paragraphs>195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Trees</vt:lpstr>
      <vt:lpstr>Trees</vt:lpstr>
      <vt:lpstr>Examples</vt:lpstr>
      <vt:lpstr>Match up the trees</vt:lpstr>
      <vt:lpstr>Functions on Trees</vt:lpstr>
      <vt:lpstr>More functions</vt:lpstr>
      <vt:lpstr>Capture the pattern of recursion</vt:lpstr>
      <vt:lpstr>Flattening Trees</vt:lpstr>
      <vt:lpstr>Flattening with accumulating parameter</vt:lpstr>
      <vt:lpstr>Arithmetic Expressons</vt:lpstr>
      <vt:lpstr>Example uses</vt:lpstr>
      <vt:lpstr>Infinite Trees</vt:lpstr>
      <vt:lpstr>Observing Infinite Trees</vt:lpstr>
    </vt:vector>
  </TitlesOfParts>
  <Company>Oregon Graduate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#9,  Feb. 10,  1999</dc:title>
  <dc:subject/>
  <dc:creator>Tim Sheard</dc:creator>
  <cp:keywords/>
  <dc:description/>
  <cp:lastModifiedBy>sheard</cp:lastModifiedBy>
  <cp:revision>91</cp:revision>
  <cp:lastPrinted>1999-10-26T17:41:47Z</cp:lastPrinted>
  <dcterms:created xsi:type="dcterms:W3CDTF">1999-02-09T13:56:38Z</dcterms:created>
  <dcterms:modified xsi:type="dcterms:W3CDTF">2015-01-21T22:18:04Z</dcterms:modified>
  <cp:contentStatus/>
</cp:coreProperties>
</file>