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262" r:id="rId3"/>
    <p:sldId id="258" r:id="rId4"/>
    <p:sldId id="296" r:id="rId5"/>
    <p:sldId id="297" r:id="rId6"/>
    <p:sldId id="260" r:id="rId7"/>
    <p:sldId id="261" r:id="rId8"/>
    <p:sldId id="266" r:id="rId9"/>
    <p:sldId id="263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95" r:id="rId20"/>
    <p:sldId id="276" r:id="rId21"/>
    <p:sldId id="277" r:id="rId22"/>
    <p:sldId id="278" r:id="rId23"/>
    <p:sldId id="279" r:id="rId24"/>
    <p:sldId id="285" r:id="rId25"/>
    <p:sldId id="280" r:id="rId26"/>
    <p:sldId id="281" r:id="rId27"/>
    <p:sldId id="282" r:id="rId28"/>
    <p:sldId id="284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66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8AB644-EDB8-40B5-9B32-1C485B3E7D8A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90D86D-35A5-4A51-B326-3445049AF4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420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4213"/>
            <a:ext cx="4572000" cy="3430587"/>
          </a:xfrm>
          <a:ln cap="flat"/>
        </p:spPr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861" y="4344619"/>
            <a:ext cx="5028278" cy="4115207"/>
          </a:xfrm>
          <a:ln/>
        </p:spPr>
        <p:txBody>
          <a:bodyPr lIns="77716" tIns="38858" rIns="77716" bIns="38858"/>
          <a:lstStyle/>
          <a:p>
            <a:pPr>
              <a:lnSpc>
                <a:spcPct val="89000"/>
              </a:lnSpc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022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AD0F6-9CCA-425C-A678-BF23F5B5A23B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4694-3803-4FE4-AF43-DDF5C6B44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AD0F6-9CCA-425C-A678-BF23F5B5A23B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4694-3803-4FE4-AF43-DDF5C6B44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AD0F6-9CCA-425C-A678-BF23F5B5A23B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4694-3803-4FE4-AF43-DDF5C6B44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AD0F6-9CCA-425C-A678-BF23F5B5A23B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4694-3803-4FE4-AF43-DDF5C6B44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AD0F6-9CCA-425C-A678-BF23F5B5A23B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4694-3803-4FE4-AF43-DDF5C6B44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AD0F6-9CCA-425C-A678-BF23F5B5A23B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4694-3803-4FE4-AF43-DDF5C6B44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AD0F6-9CCA-425C-A678-BF23F5B5A23B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4694-3803-4FE4-AF43-DDF5C6B44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AD0F6-9CCA-425C-A678-BF23F5B5A23B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4694-3803-4FE4-AF43-DDF5C6B44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AD0F6-9CCA-425C-A678-BF23F5B5A23B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4694-3803-4FE4-AF43-DDF5C6B44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AD0F6-9CCA-425C-A678-BF23F5B5A23B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4694-3803-4FE4-AF43-DDF5C6B44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AD0F6-9CCA-425C-A678-BF23F5B5A23B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4694-3803-4FE4-AF43-DDF5C6B44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AD0F6-9CCA-425C-A678-BF23F5B5A23B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74694-3803-4FE4-AF43-DDF5C6B44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Monads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Sample Problem </a:t>
            </a:r>
            <a:br>
              <a:rPr lang="en-US" dirty="0" smtClean="0"/>
            </a:br>
            <a:r>
              <a:rPr lang="en-US" dirty="0" smtClean="0"/>
              <a:t>Importing Excel tables into Haskell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676400"/>
            <a:ext cx="2521129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4267200" y="1694795"/>
            <a:ext cx="43434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(["1 die","2 die","3 die"]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,[("1",[Just 1,Nothing,Nothing])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,("2",[Just 1,Just 1,Nothing])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,("3",[Just 1,Just 2,Just 1])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,("4",[Just 1,Just 3,Just 3])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,("5",[Just 1,Just 4,Just 6])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,("6",[Just 1,Just 5,Just 10])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,("7",[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Nothing,Just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6,Just 15])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,("8",[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Nothing,Just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5,Just 21])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,("9",[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Nothing,Just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4,Just 25])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,("10",[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Nothing,Just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3,Just 27])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,("11",[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Nothing,Just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2,Just 27])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,("12",[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Nothing,Just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1,Just 25])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,("13",[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Nothing,Nothing,Just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21])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,("14",[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Nothing,Nothing,Just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15])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,("15",[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Nothing,Nothing,Just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10])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,("16",[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Nothing,Nothing,Just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6])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,("17",[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Nothing,Nothing,Just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3])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,("18",[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Nothing,Nothing,Just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1])]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Write Excel table into a comma separated values file.</a:t>
            </a:r>
          </a:p>
          <a:p>
            <a:r>
              <a:rPr lang="en-US" dirty="0" smtClean="0"/>
              <a:t>Use the CSV library to import the comma separated values file into Haskell as a [[String]]</a:t>
            </a:r>
          </a:p>
          <a:p>
            <a:r>
              <a:rPr lang="en-US" dirty="0" smtClean="0"/>
              <a:t>Process each </a:t>
            </a:r>
            <a:r>
              <a:rPr lang="en-US" dirty="0" err="1" smtClean="0"/>
              <a:t>sublist</a:t>
            </a:r>
            <a:r>
              <a:rPr lang="en-US" dirty="0" smtClean="0"/>
              <a:t> as a single line of the Excel table</a:t>
            </a:r>
          </a:p>
          <a:p>
            <a:r>
              <a:rPr lang="en-US" dirty="0" smtClean="0"/>
              <a:t>Interpret each string in the </a:t>
            </a:r>
            <a:r>
              <a:rPr lang="en-US" dirty="0" err="1" smtClean="0"/>
              <a:t>sublist</a:t>
            </a:r>
            <a:r>
              <a:rPr lang="en-US" dirty="0" smtClean="0"/>
              <a:t> as the correct form of data. </a:t>
            </a:r>
            <a:r>
              <a:rPr lang="en-US" dirty="0"/>
              <a:t> </a:t>
            </a:r>
            <a:r>
              <a:rPr lang="en-US" dirty="0" smtClean="0"/>
              <a:t>E.g. an </a:t>
            </a:r>
            <a:r>
              <a:rPr lang="en-US" dirty="0" err="1" smtClean="0"/>
              <a:t>Int</a:t>
            </a:r>
            <a:r>
              <a:rPr lang="en-US" dirty="0" smtClean="0"/>
              <a:t>, or </a:t>
            </a:r>
            <a:r>
              <a:rPr lang="en-US" dirty="0" err="1" smtClean="0"/>
              <a:t>Bool</a:t>
            </a:r>
            <a:r>
              <a:rPr lang="en-US" dirty="0" smtClean="0"/>
              <a:t>, or list element, etc</a:t>
            </a:r>
          </a:p>
          <a:p>
            <a:r>
              <a:rPr lang="en-US" dirty="0" smtClean="0"/>
              <a:t>Note that order matters. The first element might be an </a:t>
            </a:r>
            <a:r>
              <a:rPr lang="en-US" dirty="0" err="1" smtClean="0"/>
              <a:t>Int</a:t>
            </a:r>
            <a:r>
              <a:rPr lang="en-US" dirty="0" smtClean="0"/>
              <a:t>, but the second might be a </a:t>
            </a:r>
            <a:r>
              <a:rPr lang="en-US" dirty="0" err="1" smtClean="0"/>
              <a:t>Bool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9400" y="228600"/>
            <a:ext cx="2743200" cy="5257800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de-DE" sz="1400" b="1" dirty="0" smtClean="0">
                <a:latin typeface="Courier New" pitchFamily="49" charset="0"/>
                <a:cs typeface="Courier New" pitchFamily="49" charset="0"/>
              </a:rPr>
              <a:t>[["","1 die„</a:t>
            </a:r>
          </a:p>
          <a:p>
            <a:pPr>
              <a:buNone/>
            </a:pPr>
            <a:r>
              <a:rPr lang="de-DE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400" b="1" dirty="0" smtClean="0">
                <a:latin typeface="Courier New" pitchFamily="49" charset="0"/>
                <a:cs typeface="Courier New" pitchFamily="49" charset="0"/>
              </a:rPr>
              <a:t>,"2 die","3 die"],</a:t>
            </a:r>
          </a:p>
          <a:p>
            <a:pPr>
              <a:buNone/>
            </a:pPr>
            <a:r>
              <a:rPr lang="de-DE" sz="1400" b="1" dirty="0" smtClean="0">
                <a:latin typeface="Courier New" pitchFamily="49" charset="0"/>
                <a:cs typeface="Courier New" pitchFamily="49" charset="0"/>
              </a:rPr>
              <a:t> ["1","1","",""],</a:t>
            </a:r>
          </a:p>
          <a:p>
            <a:pPr>
              <a:buNone/>
            </a:pPr>
            <a:r>
              <a:rPr lang="de-DE" sz="1400" b="1" dirty="0" smtClean="0">
                <a:latin typeface="Courier New" pitchFamily="49" charset="0"/>
                <a:cs typeface="Courier New" pitchFamily="49" charset="0"/>
              </a:rPr>
              <a:t> ["2","1","1",""],</a:t>
            </a:r>
          </a:p>
          <a:p>
            <a:pPr>
              <a:buNone/>
            </a:pPr>
            <a:r>
              <a:rPr lang="de-DE" sz="1400" b="1" dirty="0" smtClean="0">
                <a:latin typeface="Courier New" pitchFamily="49" charset="0"/>
                <a:cs typeface="Courier New" pitchFamily="49" charset="0"/>
              </a:rPr>
              <a:t> ["3","1","2","1"],</a:t>
            </a:r>
          </a:p>
          <a:p>
            <a:pPr>
              <a:buNone/>
            </a:pPr>
            <a:r>
              <a:rPr lang="de-DE" sz="1400" b="1" dirty="0" smtClean="0">
                <a:latin typeface="Courier New" pitchFamily="49" charset="0"/>
                <a:cs typeface="Courier New" pitchFamily="49" charset="0"/>
              </a:rPr>
              <a:t> ["4","1","3","3"],</a:t>
            </a:r>
          </a:p>
          <a:p>
            <a:pPr>
              <a:buNone/>
            </a:pPr>
            <a:r>
              <a:rPr lang="de-DE" sz="1400" b="1" dirty="0" smtClean="0">
                <a:latin typeface="Courier New" pitchFamily="49" charset="0"/>
                <a:cs typeface="Courier New" pitchFamily="49" charset="0"/>
              </a:rPr>
              <a:t> ["5","1","4","6"],</a:t>
            </a:r>
          </a:p>
          <a:p>
            <a:pPr>
              <a:buNone/>
            </a:pPr>
            <a:r>
              <a:rPr lang="de-DE" sz="1400" b="1" dirty="0" smtClean="0">
                <a:latin typeface="Courier New" pitchFamily="49" charset="0"/>
                <a:cs typeface="Courier New" pitchFamily="49" charset="0"/>
              </a:rPr>
              <a:t> ["6","1","5","10"],</a:t>
            </a:r>
          </a:p>
          <a:p>
            <a:pPr>
              <a:buNone/>
            </a:pPr>
            <a:r>
              <a:rPr lang="de-DE" sz="1400" b="1" dirty="0" smtClean="0">
                <a:latin typeface="Courier New" pitchFamily="49" charset="0"/>
                <a:cs typeface="Courier New" pitchFamily="49" charset="0"/>
              </a:rPr>
              <a:t> ["7","","6","15"],</a:t>
            </a:r>
          </a:p>
          <a:p>
            <a:pPr>
              <a:buNone/>
            </a:pPr>
            <a:r>
              <a:rPr lang="de-DE" sz="1400" b="1" dirty="0" smtClean="0">
                <a:latin typeface="Courier New" pitchFamily="49" charset="0"/>
                <a:cs typeface="Courier New" pitchFamily="49" charset="0"/>
              </a:rPr>
              <a:t> ["8","","5","21"],</a:t>
            </a:r>
          </a:p>
          <a:p>
            <a:pPr>
              <a:buNone/>
            </a:pPr>
            <a:r>
              <a:rPr lang="de-DE" sz="1400" b="1" dirty="0" smtClean="0">
                <a:latin typeface="Courier New" pitchFamily="49" charset="0"/>
                <a:cs typeface="Courier New" pitchFamily="49" charset="0"/>
              </a:rPr>
              <a:t> ["9","","4","25"],</a:t>
            </a:r>
          </a:p>
          <a:p>
            <a:pPr>
              <a:buNone/>
            </a:pPr>
            <a:r>
              <a:rPr lang="de-DE" sz="1400" b="1" dirty="0" smtClean="0">
                <a:latin typeface="Courier New" pitchFamily="49" charset="0"/>
                <a:cs typeface="Courier New" pitchFamily="49" charset="0"/>
              </a:rPr>
              <a:t> ["10","","3","27"],</a:t>
            </a:r>
          </a:p>
          <a:p>
            <a:pPr>
              <a:buNone/>
            </a:pPr>
            <a:r>
              <a:rPr lang="de-DE" sz="1400" b="1" dirty="0" smtClean="0">
                <a:latin typeface="Courier New" pitchFamily="49" charset="0"/>
                <a:cs typeface="Courier New" pitchFamily="49" charset="0"/>
              </a:rPr>
              <a:t> ["11","","2","27"],</a:t>
            </a:r>
          </a:p>
          <a:p>
            <a:pPr>
              <a:buNone/>
            </a:pPr>
            <a:r>
              <a:rPr lang="de-DE" sz="1400" b="1" dirty="0" smtClean="0">
                <a:latin typeface="Courier New" pitchFamily="49" charset="0"/>
                <a:cs typeface="Courier New" pitchFamily="49" charset="0"/>
              </a:rPr>
              <a:t> ["12","","1","25"],</a:t>
            </a:r>
          </a:p>
          <a:p>
            <a:pPr>
              <a:buNone/>
            </a:pPr>
            <a:r>
              <a:rPr lang="de-DE" sz="1400" b="1" dirty="0" smtClean="0">
                <a:latin typeface="Courier New" pitchFamily="49" charset="0"/>
                <a:cs typeface="Courier New" pitchFamily="49" charset="0"/>
              </a:rPr>
              <a:t> ["13","","","21"],</a:t>
            </a:r>
          </a:p>
          <a:p>
            <a:pPr>
              <a:buNone/>
            </a:pPr>
            <a:r>
              <a:rPr lang="de-DE" sz="1400" b="1" dirty="0" smtClean="0">
                <a:latin typeface="Courier New" pitchFamily="49" charset="0"/>
                <a:cs typeface="Courier New" pitchFamily="49" charset="0"/>
              </a:rPr>
              <a:t> ["14","","","15"],</a:t>
            </a:r>
          </a:p>
          <a:p>
            <a:pPr>
              <a:buNone/>
            </a:pPr>
            <a:r>
              <a:rPr lang="de-DE" sz="1400" b="1" dirty="0" smtClean="0">
                <a:latin typeface="Courier New" pitchFamily="49" charset="0"/>
                <a:cs typeface="Courier New" pitchFamily="49" charset="0"/>
              </a:rPr>
              <a:t> ["15","","","10"],</a:t>
            </a:r>
          </a:p>
          <a:p>
            <a:pPr>
              <a:buNone/>
            </a:pPr>
            <a:r>
              <a:rPr lang="de-DE" sz="1400" b="1" dirty="0" smtClean="0">
                <a:latin typeface="Courier New" pitchFamily="49" charset="0"/>
                <a:cs typeface="Courier New" pitchFamily="49" charset="0"/>
              </a:rPr>
              <a:t> ["16","","","6"],</a:t>
            </a:r>
          </a:p>
          <a:p>
            <a:pPr>
              <a:buNone/>
            </a:pPr>
            <a:r>
              <a:rPr lang="de-DE" sz="1400" b="1" dirty="0" smtClean="0">
                <a:latin typeface="Courier New" pitchFamily="49" charset="0"/>
                <a:cs typeface="Courier New" pitchFamily="49" charset="0"/>
              </a:rPr>
              <a:t> ["17","","","3"],</a:t>
            </a:r>
          </a:p>
          <a:p>
            <a:pPr>
              <a:buNone/>
            </a:pPr>
            <a:r>
              <a:rPr lang="de-DE" sz="1400" b="1" dirty="0" smtClean="0">
                <a:latin typeface="Courier New" pitchFamily="49" charset="0"/>
                <a:cs typeface="Courier New" pitchFamily="49" charset="0"/>
              </a:rPr>
              <a:t> ["18","","","1"],[""]]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600200"/>
            <a:ext cx="2521129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5715000" y="1600200"/>
            <a:ext cx="3124200" cy="34778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(["1 die","2 die","3 die"]</a:t>
            </a:r>
          </a:p>
          <a:p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,[("1",[Just 1,Nothing,Nothing])</a:t>
            </a:r>
          </a:p>
          <a:p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,("2",[Just 1,Just 1,Nothing])</a:t>
            </a:r>
          </a:p>
          <a:p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,("3",[Just 1,Just 2,Just 1])</a:t>
            </a:r>
          </a:p>
          <a:p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,("4",[Just 1,Just 3,Just 3])</a:t>
            </a:r>
          </a:p>
          <a:p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,("5",[Just 1,Just 4,Just 6])</a:t>
            </a:r>
          </a:p>
          <a:p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,("6",[Just 1,Just 5,Just 10])</a:t>
            </a:r>
          </a:p>
          <a:p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,("7",[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Nothing,Just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6,Just 15])</a:t>
            </a:r>
          </a:p>
          <a:p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,("8",[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Nothing,Just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5,Just 21])</a:t>
            </a:r>
          </a:p>
          <a:p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,("9",[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Nothing,Just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4,Just 25])</a:t>
            </a:r>
          </a:p>
          <a:p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,("10",[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Nothing,Just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3,Just 27])</a:t>
            </a:r>
          </a:p>
          <a:p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,("11",[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Nothing,Just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2,Just 27])</a:t>
            </a:r>
          </a:p>
          <a:p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,("12",[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Nothing,Just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1,Just 25])</a:t>
            </a:r>
          </a:p>
          <a:p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,("13",[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Nothing,Nothing,Just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21])</a:t>
            </a:r>
          </a:p>
          <a:p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,("14",[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Nothing,Nothing,Just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15])</a:t>
            </a:r>
          </a:p>
          <a:p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,("15",[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Nothing,Nothing,Just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10])</a:t>
            </a:r>
          </a:p>
          <a:p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,("16",[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Nothing,Nothing,Just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6])</a:t>
            </a:r>
          </a:p>
          <a:p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,("17",[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Nothing,Nothing,Just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3])</a:t>
            </a:r>
          </a:p>
          <a:p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,("18",[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Nothing,Nothing,Just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1])]</a:t>
            </a:r>
          </a:p>
          <a:p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There is a pattern to the process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Take a [String] as input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Interpret </a:t>
            </a:r>
            <a:r>
              <a:rPr lang="en-US" dirty="0" smtClean="0"/>
              <a:t> 1 or more elements to produce data</a:t>
            </a:r>
          </a:p>
          <a:p>
            <a:r>
              <a:rPr lang="en-US" dirty="0" smtClean="0"/>
              <a:t>Return the data and the rest of the strings</a:t>
            </a:r>
          </a:p>
          <a:p>
            <a:pPr lvl="1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f:: [String] -&gt; (Result,[String])</a:t>
            </a:r>
          </a:p>
          <a:p>
            <a:r>
              <a:rPr lang="en-US" dirty="0" smtClean="0">
                <a:cs typeface="Courier New" pitchFamily="49" charset="0"/>
              </a:rPr>
              <a:t>Repeat for the next piece of data</a:t>
            </a:r>
          </a:p>
          <a:p>
            <a:endParaRPr lang="en-US" dirty="0"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cs typeface="Courier New" pitchFamily="49" charset="0"/>
              </a:rPr>
              <a:t>Interpretation</a:t>
            </a:r>
            <a:r>
              <a:rPr lang="en-US" dirty="0" smtClean="0">
                <a:cs typeface="Courier New" pitchFamily="49" charset="0"/>
              </a:rPr>
              <a:t> is different depending upon the data we want to produce.</a:t>
            </a:r>
            <a:endParaRPr lang="en-US" dirty="0"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involved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1905000"/>
            <a:ext cx="39624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dirty="0" smtClean="0"/>
              <a:t>Lets observe what happens for the 6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line of the Excel table</a:t>
            </a:r>
          </a:p>
          <a:p>
            <a:pPr>
              <a:buNone/>
            </a:pP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Read a string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Read 3 values to get a [</a:t>
            </a:r>
            <a:r>
              <a:rPr lang="en-US" dirty="0" err="1" smtClean="0"/>
              <a:t>Int</a:t>
            </a:r>
            <a:r>
              <a:rPr lang="en-US" dirty="0" smtClean="0"/>
              <a:t>]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Note the order involved</a:t>
            </a:r>
            <a:endParaRPr lang="en-US" sz="2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600200"/>
            <a:ext cx="2521129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609600" y="3581400"/>
            <a:ext cx="3124200" cy="152400"/>
          </a:xfrm>
          <a:prstGeom prst="rect">
            <a:avLst/>
          </a:prstGeom>
          <a:solidFill>
            <a:srgbClr val="FFFF00">
              <a:alpha val="1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some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getString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:: [String] -&gt; (String,[String])</a:t>
            </a:r>
          </a:p>
          <a:p>
            <a:pPr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getString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(s:ss) = 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s,ss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getString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[] = 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error "No more strings to read a 'String' from"</a:t>
            </a:r>
          </a:p>
          <a:p>
            <a:pPr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getInt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:: [String] -&gt; 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,[String])</a:t>
            </a:r>
          </a:p>
          <a:p>
            <a:pPr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getInt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(s:ss) = (read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s,ss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getInt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[] =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error "No more strings to read an '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' from"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ounded Rectangular Callout 3"/>
          <p:cNvSpPr/>
          <p:nvPr/>
        </p:nvSpPr>
        <p:spPr>
          <a:xfrm>
            <a:off x="7086600" y="2133600"/>
            <a:ext cx="1600200" cy="838200"/>
          </a:xfrm>
          <a:prstGeom prst="wedgeRoundRectCallout">
            <a:avLst>
              <a:gd name="adj1" fmla="val -222075"/>
              <a:gd name="adj2" fmla="val 340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Interpret as a string.  I.e. do nothing</a:t>
            </a:r>
            <a:endParaRPr lang="en-US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7239000" y="3962400"/>
            <a:ext cx="1600200" cy="838200"/>
          </a:xfrm>
          <a:prstGeom prst="wedgeRoundRectCallout">
            <a:avLst>
              <a:gd name="adj1" fmla="val -193090"/>
              <a:gd name="adj2" fmla="val 657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Interpret as an Int. Use read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we get a list of </a:t>
            </a:r>
            <a:r>
              <a:rPr lang="en-US" dirty="0" err="1" smtClean="0"/>
              <a:t>Int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getInts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::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-&gt; [String] -&gt; ([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],[String])</a:t>
            </a:r>
          </a:p>
          <a:p>
            <a:pPr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getInts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0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([],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getInts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case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getInt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of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(x,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ss2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-&gt; case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getInts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(n-1)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ss2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of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          (xs,ss3) -&gt; (x:xs,ss3)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ounded Rectangular Callout 3"/>
          <p:cNvSpPr/>
          <p:nvPr/>
        </p:nvSpPr>
        <p:spPr>
          <a:xfrm>
            <a:off x="5257800" y="4495800"/>
            <a:ext cx="2667000" cy="1676400"/>
          </a:xfrm>
          <a:prstGeom prst="wedgeRoundRectCallout">
            <a:avLst>
              <a:gd name="adj1" fmla="val -68535"/>
              <a:gd name="adj2" fmla="val -6477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Note that the order is enforced by data dependencies, and we use the case to implement it.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get line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getLine6:: [String] -&gt;                </a:t>
            </a:r>
          </a:p>
          <a:p>
            <a:pPr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      ((String,[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]),[String])</a:t>
            </a: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getLine6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</a:t>
            </a:r>
          </a:p>
          <a:p>
            <a:pPr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case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getString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of</a:t>
            </a: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 (count,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ss2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 -&gt; </a:t>
            </a:r>
          </a:p>
          <a:p>
            <a:pPr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     case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getInts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3 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ss2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of</a:t>
            </a: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        (rolls,ss3) -&gt; ((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count,rolls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),ss3)</a:t>
            </a:r>
          </a:p>
          <a:p>
            <a:endParaRPr lang="en-US" dirty="0"/>
          </a:p>
        </p:txBody>
      </p:sp>
      <p:sp>
        <p:nvSpPr>
          <p:cNvPr id="4" name="Rounded Rectangular Callout 3"/>
          <p:cNvSpPr/>
          <p:nvPr/>
        </p:nvSpPr>
        <p:spPr>
          <a:xfrm>
            <a:off x="3276600" y="5638800"/>
            <a:ext cx="2819400" cy="838200"/>
          </a:xfrm>
          <a:prstGeom prst="wedgeRoundRectCallout">
            <a:avLst>
              <a:gd name="adj1" fmla="val -45385"/>
              <a:gd name="adj2" fmla="val -15364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Note how the ordering is enforced again. We can do better than this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There are three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Threading of the list of strings in the function types</a:t>
            </a:r>
          </a:p>
          <a:p>
            <a:pPr lvl="1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getString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:: [String] -&gt; (String,[String])</a:t>
            </a:r>
          </a:p>
          <a:p>
            <a:pPr lvl="1"/>
            <a:endParaRPr lang="en-US" sz="2400" dirty="0"/>
          </a:p>
          <a:p>
            <a:r>
              <a:rPr lang="en-US" dirty="0" smtClean="0"/>
              <a:t>Threading in the use of the list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(count,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ss2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 -&gt; </a:t>
            </a: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      case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getInts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3 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ss2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of</a:t>
            </a:r>
          </a:p>
          <a:p>
            <a:pPr>
              <a:buNone/>
            </a:pPr>
            <a:endParaRPr lang="en-US" dirty="0"/>
          </a:p>
          <a:p>
            <a:r>
              <a:rPr lang="en-US" dirty="0" smtClean="0"/>
              <a:t>Use of the case to create data dependencies that enforce ordering</a:t>
            </a:r>
          </a:p>
          <a:p>
            <a:endParaRPr lang="en-US" dirty="0" smtClean="0"/>
          </a:p>
          <a:p>
            <a:r>
              <a:rPr lang="en-US" dirty="0" smtClean="0"/>
              <a:t>This is a Monad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a Monad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Monad encapsulates some hidden structure</a:t>
            </a:r>
          </a:p>
          <a:p>
            <a:r>
              <a:rPr lang="en-US" dirty="0" smtClean="0"/>
              <a:t>A Monad captures a repeated pattern</a:t>
            </a:r>
          </a:p>
          <a:p>
            <a:r>
              <a:rPr lang="en-US" dirty="0" smtClean="0"/>
              <a:t>A Monad enforces ordering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monad orders </a:t>
            </a:r>
            <a:r>
              <a:rPr lang="en-US" dirty="0" smtClean="0"/>
              <a:t>actions</a:t>
            </a:r>
            <a:endParaRPr lang="en-US" dirty="0"/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An action is any computation that has a natural notion of order. I.e. one thing happens before another.</a:t>
            </a:r>
          </a:p>
          <a:p>
            <a:pPr lvl="1"/>
            <a:r>
              <a:rPr lang="en-US" dirty="0" smtClean="0"/>
              <a:t>IO is the action of altering the real world.</a:t>
            </a:r>
          </a:p>
          <a:p>
            <a:pPr lvl="1"/>
            <a:r>
              <a:rPr lang="en-US" dirty="0" smtClean="0"/>
              <a:t>There are many other styles of computation that have a natural notion of order</a:t>
            </a:r>
          </a:p>
          <a:p>
            <a:r>
              <a:rPr lang="en-US" dirty="0" smtClean="0"/>
              <a:t>A </a:t>
            </a:r>
            <a:r>
              <a:rPr lang="en-US" dirty="0"/>
              <a:t>Monad </a:t>
            </a:r>
            <a:r>
              <a:rPr lang="en-US" dirty="0" smtClean="0"/>
              <a:t>is Haskell’s way of specifying </a:t>
            </a:r>
            <a:r>
              <a:rPr lang="en-US" dirty="0"/>
              <a:t>which </a:t>
            </a:r>
            <a:r>
              <a:rPr lang="en-US" dirty="0" smtClean="0"/>
              <a:t>actions </a:t>
            </a:r>
            <a:r>
              <a:rPr lang="en-US" dirty="0"/>
              <a:t>come before others.</a:t>
            </a:r>
          </a:p>
          <a:p>
            <a:r>
              <a:rPr lang="en-US" dirty="0"/>
              <a:t>The “do” operator provides this control over the order in which computations occur</a:t>
            </a:r>
          </a:p>
          <a:p>
            <a:pPr lvl="1">
              <a:buFontTx/>
              <a:buNone/>
            </a:pPr>
            <a:endParaRPr lang="en-US" sz="2000" b="0" dirty="0">
              <a:solidFill>
                <a:schemeClr val="tx2"/>
              </a:solidFill>
              <a:latin typeface="Courier New" pitchFamily="49" charset="0"/>
            </a:endParaRPr>
          </a:p>
          <a:p>
            <a:pPr lvl="1">
              <a:buFontTx/>
              <a:buNone/>
            </a:pPr>
            <a:r>
              <a:rPr lang="en-US" sz="2600" dirty="0">
                <a:latin typeface="Courier New" pitchFamily="49" charset="0"/>
              </a:rPr>
              <a:t>do { </a:t>
            </a:r>
            <a:r>
              <a:rPr lang="en-US" sz="2600" dirty="0" err="1">
                <a:latin typeface="Courier New" pitchFamily="49" charset="0"/>
              </a:rPr>
              <a:t>var</a:t>
            </a:r>
            <a:r>
              <a:rPr lang="en-US" sz="2600" dirty="0">
                <a:latin typeface="Courier New" pitchFamily="49" charset="0"/>
              </a:rPr>
              <a:t> &lt;- location x</a:t>
            </a:r>
            <a:r>
              <a:rPr lang="en-US" sz="2600" dirty="0">
                <a:solidFill>
                  <a:schemeClr val="tx2"/>
                </a:solidFill>
              </a:rPr>
              <a:t>   </a:t>
            </a:r>
            <a:r>
              <a:rPr lang="en-US" sz="2600" dirty="0">
                <a:solidFill>
                  <a:srgbClr val="FF9933"/>
                </a:solidFill>
              </a:rPr>
              <a:t>-- the first action</a:t>
            </a:r>
            <a:r>
              <a:rPr lang="en-US" sz="2600" b="0" dirty="0">
                <a:solidFill>
                  <a:schemeClr val="tx2"/>
                </a:solidFill>
                <a:latin typeface="Courier New" pitchFamily="49" charset="0"/>
              </a:rPr>
              <a:t>               </a:t>
            </a:r>
            <a:endParaRPr lang="en-US" sz="2600" dirty="0">
              <a:solidFill>
                <a:schemeClr val="tx2"/>
              </a:solidFill>
            </a:endParaRPr>
          </a:p>
          <a:p>
            <a:pPr lvl="1">
              <a:buFontTx/>
              <a:buNone/>
            </a:pPr>
            <a:r>
              <a:rPr lang="en-US" sz="2600" dirty="0">
                <a:solidFill>
                  <a:schemeClr val="tx2"/>
                </a:solidFill>
              </a:rPr>
              <a:t>       </a:t>
            </a:r>
            <a:r>
              <a:rPr lang="en-US" sz="2600" dirty="0" smtClean="0">
                <a:solidFill>
                  <a:schemeClr val="tx2"/>
                </a:solidFill>
              </a:rPr>
              <a:t>  </a:t>
            </a:r>
            <a:r>
              <a:rPr lang="en-US" sz="2600" dirty="0" smtClean="0">
                <a:latin typeface="Courier New" pitchFamily="49" charset="0"/>
              </a:rPr>
              <a:t>; </a:t>
            </a:r>
            <a:r>
              <a:rPr lang="en-US" sz="2600" dirty="0">
                <a:latin typeface="Courier New" pitchFamily="49" charset="0"/>
              </a:rPr>
              <a:t>write </a:t>
            </a:r>
            <a:r>
              <a:rPr lang="en-US" sz="2600" dirty="0" err="1">
                <a:latin typeface="Courier New" pitchFamily="49" charset="0"/>
              </a:rPr>
              <a:t>var</a:t>
            </a:r>
            <a:r>
              <a:rPr lang="en-US" sz="2600" dirty="0">
                <a:latin typeface="Courier New" pitchFamily="49" charset="0"/>
              </a:rPr>
              <a:t> (b+1)</a:t>
            </a:r>
            <a:r>
              <a:rPr lang="en-US" sz="2600" dirty="0">
                <a:solidFill>
                  <a:schemeClr val="tx2"/>
                </a:solidFill>
              </a:rPr>
              <a:t>         </a:t>
            </a:r>
            <a:r>
              <a:rPr lang="en-US" sz="2600" dirty="0">
                <a:solidFill>
                  <a:srgbClr val="FF9933"/>
                </a:solidFill>
              </a:rPr>
              <a:t>-- the next action</a:t>
            </a:r>
          </a:p>
          <a:p>
            <a:pPr lvl="1">
              <a:buFontTx/>
              <a:buNone/>
            </a:pPr>
            <a:r>
              <a:rPr lang="en-US" sz="2600" dirty="0">
                <a:solidFill>
                  <a:schemeClr val="tx2"/>
                </a:solidFill>
              </a:rPr>
              <a:t>         </a:t>
            </a:r>
            <a:r>
              <a:rPr lang="en-US" sz="26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State Monad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import </a:t>
            </a:r>
            <a:r>
              <a:rPr lang="en-US" dirty="0" err="1" smtClean="0"/>
              <a:t>Control.Monad.State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Defines the type constructor (State t a)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It behaves like </a:t>
            </a:r>
          </a:p>
          <a:p>
            <a:pPr lvl="1"/>
            <a:r>
              <a:rPr lang="en-US" dirty="0" smtClean="0"/>
              <a:t>data State s a = State (s -&gt; (</a:t>
            </a:r>
            <a:r>
              <a:rPr lang="en-US" dirty="0" err="1" smtClean="0"/>
              <a:t>a,s</a:t>
            </a:r>
            <a:r>
              <a:rPr lang="en-US" dirty="0" smtClean="0"/>
              <a:t>))</a:t>
            </a:r>
          </a:p>
          <a:p>
            <a:r>
              <a:rPr lang="en-US" dirty="0" smtClean="0"/>
              <a:t>Use the do notation to compose and order actions (without performing them)</a:t>
            </a:r>
          </a:p>
          <a:p>
            <a:r>
              <a:rPr lang="en-US" dirty="0" smtClean="0"/>
              <a:t>Use the function </a:t>
            </a:r>
            <a:r>
              <a:rPr lang="en-US" dirty="0" err="1" smtClean="0"/>
              <a:t>evalState</a:t>
            </a:r>
            <a:r>
              <a:rPr lang="en-US" dirty="0" smtClean="0"/>
              <a:t> to perform actions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of the standard libraries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676400"/>
            <a:ext cx="625647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ounded Rectangular Callout 4"/>
          <p:cNvSpPr/>
          <p:nvPr/>
        </p:nvSpPr>
        <p:spPr>
          <a:xfrm>
            <a:off x="7467600" y="1371600"/>
            <a:ext cx="1371600" cy="2209800"/>
          </a:xfrm>
          <a:prstGeom prst="wedgeRoundRectCallout">
            <a:avLst>
              <a:gd name="adj1" fmla="val -135809"/>
              <a:gd name="adj2" fmla="val 6489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Use these functions, plus do and return to solve problems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of the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Control.Monad.State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type Line a = State [String] a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type Reader a = State [[String]] a</a:t>
            </a:r>
          </a:p>
          <a:p>
            <a:pPr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getLine6b :: Line (String,[Maybe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])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getLine6b = 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do { count &lt;- string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; rolls &lt;- list 3 (blank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; return(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count,rolls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pPr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first line is different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4800600" cy="44196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getLine1 :: Line [String]</a:t>
            </a: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getLine1 =</a:t>
            </a: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do { skip</a:t>
            </a: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  ; list 3 string</a:t>
            </a: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  }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1798637"/>
            <a:ext cx="2521129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5675244" y="3084443"/>
            <a:ext cx="3124200" cy="152400"/>
          </a:xfrm>
          <a:prstGeom prst="rect">
            <a:avLst/>
          </a:prstGeom>
          <a:solidFill>
            <a:srgbClr val="FFFF00">
              <a:alpha val="1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 </a:t>
            </a:r>
            <a:r>
              <a:rPr lang="en-US" dirty="0" err="1" smtClean="0"/>
              <a:t>int</a:t>
            </a:r>
            <a:r>
              <a:rPr lang="en-US" dirty="0" smtClean="0"/>
              <a:t> and string etc look like?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:: Line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mapState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f (return ())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where f ((),s:ss) = (read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s,ss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f ((),[]) = 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error "No more strings to read an '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 from"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list::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-&gt; Line a -&gt; Line [a]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 0 r = return []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 n r = do { x &lt;- r;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&lt;- list (n-1) r; return(x:xs)}</a:t>
            </a:r>
          </a:p>
          <a:p>
            <a:pPr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blank:: Line a -&gt; Line(Maybe a)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blank (State g) = State f 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where f ("":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= (Nothing,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f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case 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of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       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y,ys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-&gt; (Just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y,ys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lines to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type Reader a = State [[String]] a</a:t>
            </a:r>
          </a:p>
          <a:p>
            <a:pPr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lineToReader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:: Line a -&gt; Reader a</a:t>
            </a:r>
          </a:p>
          <a:p>
            <a:pPr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lineToReader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l1 = State g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where g 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line:lines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= 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evalState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l1 line, lines)</a:t>
            </a:r>
          </a:p>
          <a:p>
            <a:pPr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getN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::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-&gt; Line a -&gt; Reader [a]</a:t>
            </a:r>
          </a:p>
          <a:p>
            <a:pPr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getN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0 line = return []</a:t>
            </a:r>
          </a:p>
          <a:p>
            <a:pPr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getN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n line =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do { x &lt;-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lineToReader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line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;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getN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(n-1) line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; return(x:xs)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a whole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getFile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:: Reader ([String],[(String,[Maybe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])])     </a:t>
            </a:r>
          </a:p>
          <a:p>
            <a:pPr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getFile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do { labels &lt;-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lineToReader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getLine1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; pairs &lt;-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getN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18 getLine6b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; return(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labels,pairs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}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</a:t>
            </a:r>
          </a:p>
          <a:p>
            <a:pPr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importCSV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:: Reader a -&gt; String -&gt; IO a</a:t>
            </a:r>
          </a:p>
          <a:p>
            <a:pPr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importCSV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reader file = 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do { r &lt;-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parseCSVFromFile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file; (f r)}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where f (Left err) = 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 error ("Error reading from file: "++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         file++"\n"++show err)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f (Right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= return(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evalState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reader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  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test1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importCSV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getFile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"roll3Die.csv" 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use state monad at two different states</a:t>
            </a:r>
          </a:p>
          <a:p>
            <a:pPr lvl="1"/>
            <a:r>
              <a:rPr lang="en-US" dirty="0" smtClean="0"/>
              <a:t>Lines  where the state is [String]</a:t>
            </a:r>
          </a:p>
          <a:p>
            <a:pPr lvl="1"/>
            <a:r>
              <a:rPr lang="en-US" dirty="0" smtClean="0"/>
              <a:t>Files  where the state is [[String]]</a:t>
            </a:r>
            <a:endParaRPr lang="en-US" dirty="0"/>
          </a:p>
          <a:p>
            <a:r>
              <a:rPr lang="en-US" dirty="0" smtClean="0"/>
              <a:t>The use of the do notation makes the ordering explicit and is much cleaner than using nested case and threading (although this still happens)</a:t>
            </a:r>
          </a:p>
          <a:p>
            <a:r>
              <a:rPr lang="en-US" dirty="0" smtClean="0"/>
              <a:t>We have defined higher-order programs like list, blank, and </a:t>
            </a:r>
            <a:r>
              <a:rPr lang="en-US" dirty="0" err="1" smtClean="0"/>
              <a:t>lineToReader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we do better?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Recall that monadic computations are first class.</a:t>
            </a:r>
          </a:p>
          <a:p>
            <a:r>
              <a:rPr lang="en-US" dirty="0" smtClean="0"/>
              <a:t>Can we capture patterns of use in our example to  make things even simpler and more declarative.</a:t>
            </a:r>
          </a:p>
          <a:p>
            <a:r>
              <a:rPr lang="en-US" dirty="0" smtClean="0"/>
              <a:t>What patterns do we see again and again?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getFile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do {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labels &lt;-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lineToReader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getLine1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; </a:t>
            </a:r>
            <a:r>
              <a:rPr lang="en-US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pairs &lt;- </a:t>
            </a:r>
            <a:r>
              <a:rPr lang="en-US" sz="1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getN</a:t>
            </a:r>
            <a:r>
              <a:rPr lang="en-US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18 getLine6b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; return(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labels,</a:t>
            </a:r>
            <a:r>
              <a:rPr lang="en-US" sz="1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pairs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}</a:t>
            </a:r>
          </a:p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getN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n line =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do {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&lt;-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lineToReader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line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; </a:t>
            </a:r>
            <a:r>
              <a:rPr lang="en-US" sz="1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xs</a:t>
            </a:r>
            <a:r>
              <a:rPr lang="en-US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sz="1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getN</a:t>
            </a:r>
            <a:r>
              <a:rPr lang="en-US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(n-1) line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; return(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:</a:t>
            </a:r>
            <a:r>
              <a:rPr lang="en-US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xs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}</a:t>
            </a:r>
          </a:p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getLine6b = 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do {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count &lt;- string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; </a:t>
            </a:r>
            <a:r>
              <a:rPr lang="en-US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rolls &lt;- list 3 (blank </a:t>
            </a:r>
            <a:r>
              <a:rPr lang="en-US" sz="1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; return(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count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rolls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800" dirty="0"/>
          </a:p>
        </p:txBody>
      </p:sp>
      <p:sp>
        <p:nvSpPr>
          <p:cNvPr id="4" name="Rounded Rectangular Callout 3"/>
          <p:cNvSpPr/>
          <p:nvPr/>
        </p:nvSpPr>
        <p:spPr>
          <a:xfrm>
            <a:off x="6096000" y="2362200"/>
            <a:ext cx="2514600" cy="2057400"/>
          </a:xfrm>
          <a:prstGeom prst="wedgeRoundRectCallout">
            <a:avLst>
              <a:gd name="adj1" fmla="val -74912"/>
              <a:gd name="adj2" fmla="val 2717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Run two computations in order and then combine the two results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Observations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rmAutofit fontScale="70000" lnSpcReduction="20000"/>
          </a:bodyPr>
          <a:lstStyle/>
          <a:p>
            <a:r>
              <a:rPr lang="en-US" dirty="0"/>
              <a:t>Actions are first class.</a:t>
            </a:r>
          </a:p>
          <a:p>
            <a:pPr lvl="1"/>
            <a:r>
              <a:rPr lang="en-US" dirty="0"/>
              <a:t>They can be abstracted (</a:t>
            </a:r>
            <a:r>
              <a:rPr lang="en-US" dirty="0" smtClean="0"/>
              <a:t>parameters </a:t>
            </a:r>
            <a:r>
              <a:rPr lang="en-US" dirty="0"/>
              <a:t>of </a:t>
            </a:r>
            <a:r>
              <a:rPr lang="en-US" dirty="0" smtClean="0"/>
              <a:t>functions)</a:t>
            </a:r>
            <a:endParaRPr lang="en-US" dirty="0"/>
          </a:p>
          <a:p>
            <a:pPr lvl="1"/>
            <a:r>
              <a:rPr lang="en-US" dirty="0"/>
              <a:t>Stored in data structures. -- It is possible to have a list of actions, etc.</a:t>
            </a:r>
          </a:p>
          <a:p>
            <a:r>
              <a:rPr lang="en-US" dirty="0"/>
              <a:t>Actions can be composed.</a:t>
            </a:r>
          </a:p>
          <a:p>
            <a:pPr lvl="1"/>
            <a:r>
              <a:rPr lang="en-US" dirty="0"/>
              <a:t>They can be built out of smaller actions by </a:t>
            </a:r>
            <a:r>
              <a:rPr lang="en-US" dirty="0" err="1"/>
              <a:t>glueing</a:t>
            </a:r>
            <a:r>
              <a:rPr lang="en-US" dirty="0"/>
              <a:t> them together with </a:t>
            </a:r>
            <a:r>
              <a:rPr lang="en-US" dirty="0">
                <a:solidFill>
                  <a:schemeClr val="hlink"/>
                </a:solidFill>
              </a:rPr>
              <a:t>do</a:t>
            </a:r>
            <a:r>
              <a:rPr lang="en-US" dirty="0"/>
              <a:t> and </a:t>
            </a:r>
            <a:r>
              <a:rPr lang="en-US" dirty="0">
                <a:solidFill>
                  <a:schemeClr val="hlink"/>
                </a:solidFill>
              </a:rPr>
              <a:t>return</a:t>
            </a:r>
          </a:p>
          <a:p>
            <a:pPr lvl="1"/>
            <a:r>
              <a:rPr lang="en-US" dirty="0"/>
              <a:t>They are sequenced with </a:t>
            </a:r>
            <a:r>
              <a:rPr lang="en-US" dirty="0">
                <a:solidFill>
                  <a:schemeClr val="hlink"/>
                </a:solidFill>
              </a:rPr>
              <a:t>do</a:t>
            </a:r>
            <a:r>
              <a:rPr lang="en-US" dirty="0"/>
              <a:t> much like one uses semi-colon in languages like Pascal and C.</a:t>
            </a:r>
          </a:p>
          <a:p>
            <a:r>
              <a:rPr lang="en-US" dirty="0"/>
              <a:t>Actions can be performed (run).</a:t>
            </a:r>
          </a:p>
          <a:p>
            <a:pPr lvl="1"/>
            <a:r>
              <a:rPr lang="en-US" dirty="0"/>
              <a:t>separation of construction from performance is key to their versatility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IO actions are “run” as the “main” function, or interactively in GHCI</a:t>
            </a:r>
            <a:endParaRPr lang="en-US" dirty="0"/>
          </a:p>
          <a:p>
            <a:r>
              <a:rPr lang="en-US" dirty="0"/>
              <a:t>Actions of type:  </a:t>
            </a:r>
            <a:r>
              <a:rPr lang="en-US" sz="2800" dirty="0" smtClean="0">
                <a:solidFill>
                  <a:schemeClr val="hlink"/>
                </a:solidFill>
                <a:latin typeface="Courier New" pitchFamily="49" charset="0"/>
              </a:rPr>
              <a:t>Action() </a:t>
            </a:r>
            <a:r>
              <a:rPr lang="en-US" dirty="0" smtClean="0"/>
              <a:t>are </a:t>
            </a:r>
            <a:r>
              <a:rPr lang="en-US" dirty="0"/>
              <a:t>like statements in imperative languages. </a:t>
            </a:r>
          </a:p>
          <a:p>
            <a:pPr lvl="1"/>
            <a:r>
              <a:rPr lang="en-US" dirty="0"/>
              <a:t>They are used only for their side effects.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Monad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infixr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3 `x`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:: Monad m =&gt; m b -&gt; m c -&gt; m(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b,c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    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r1 `x` r2 = do { a &lt;- r1; b &lt;- r2; return(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a,b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} </a:t>
            </a:r>
          </a:p>
          <a:p>
            <a:pPr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many :: Monad m =&gt;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-&gt; m c -&gt; m [c]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many n r = sequence (replicate n r)</a:t>
            </a:r>
          </a:p>
          <a:p>
            <a:pPr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sequence [] = return []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sequence (c:cs) = 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do { x &lt;- c;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&lt;- sequence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 return(x:xs)} 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Declarative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5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row:: (a -&gt; b) -&gt; Line a -&gt; Reader b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row f line1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lineToReader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line2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where line2 = do { x &lt;- line1; return(f x) }</a:t>
            </a:r>
          </a:p>
          <a:p>
            <a:pPr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000" b="1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get3DieEx2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::Reader ([[Char]],[([Char],[Maybe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])])</a:t>
            </a:r>
          </a:p>
          <a:p>
            <a:pPr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get3DieEx2 =      (row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snd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(skip `x` list 3 string)) 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     `x`  (many 18 (row id cols2_18))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where cols2_18 = (string `x` list 3 (blank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if we get it wrong?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542871"/>
            <a:ext cx="830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get3DieEx2 =      (row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snd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(skip `x` list 3 string)) 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   `x`  (many 18 (row id cols2_18))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where cols2_18 = (string `x` list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4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(blank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))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60960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Not very informative about where the error occurred</a:t>
            </a:r>
            <a:endParaRPr lang="en-US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2667000"/>
            <a:ext cx="6324600" cy="3312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Thread more information in the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type Line a = State 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Int,Int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,[String]) a</a:t>
            </a:r>
          </a:p>
          <a:p>
            <a:pPr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type Reader a = State 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,[[String]]) a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Where do we need to make changes?</a:t>
            </a:r>
          </a:p>
          <a:p>
            <a:r>
              <a:rPr lang="en-US" dirty="0" smtClean="0"/>
              <a:t>Remarkably, very few places</a:t>
            </a:r>
            <a:endParaRPr lang="en-US" dirty="0"/>
          </a:p>
        </p:txBody>
      </p:sp>
      <p:sp>
        <p:nvSpPr>
          <p:cNvPr id="4" name="Rounded Rectangular Callout 3"/>
          <p:cNvSpPr/>
          <p:nvPr/>
        </p:nvSpPr>
        <p:spPr>
          <a:xfrm>
            <a:off x="6248400" y="2209800"/>
            <a:ext cx="1981200" cy="533400"/>
          </a:xfrm>
          <a:prstGeom prst="wedgeRoundRectCallout">
            <a:avLst>
              <a:gd name="adj1" fmla="val -95389"/>
              <a:gd name="adj2" fmla="val -73764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Line and column information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6172200" y="3733800"/>
            <a:ext cx="1981200" cy="533400"/>
          </a:xfrm>
          <a:prstGeom prst="wedgeRoundRectCallout">
            <a:avLst>
              <a:gd name="adj1" fmla="val -93022"/>
              <a:gd name="adj2" fmla="val -111127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Line  information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Only at the interface to the monad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report l c message =</a:t>
            </a:r>
          </a:p>
          <a:p>
            <a:pPr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 error ("\n at line: "++show l++</a:t>
            </a:r>
          </a:p>
          <a:p>
            <a:pPr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        ", column: "++show 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c++</a:t>
            </a:r>
            <a:endParaRPr lang="en-US" sz="2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        "\n   "++message)</a:t>
            </a:r>
          </a:p>
          <a:p>
            <a:pPr>
              <a:buNone/>
            </a:pPr>
            <a:endParaRPr lang="en-US" sz="2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:: Line 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Bool</a:t>
            </a:r>
            <a:endParaRPr lang="en-US" sz="2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= (State f) where </a:t>
            </a:r>
          </a:p>
          <a:p>
            <a:pPr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  f (</a:t>
            </a:r>
            <a:r>
              <a:rPr lang="en-US" sz="26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l,c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,"True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" : 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ss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) = (True,(</a:t>
            </a:r>
            <a:r>
              <a:rPr lang="en-US" sz="26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l,c+1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,ss))</a:t>
            </a:r>
          </a:p>
          <a:p>
            <a:pPr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  f (</a:t>
            </a:r>
            <a:r>
              <a:rPr lang="en-US" sz="26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l,c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,"False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" : 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ss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) = (False,(</a:t>
            </a:r>
            <a:r>
              <a:rPr lang="en-US" sz="26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l,c+1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,ss))</a:t>
            </a:r>
          </a:p>
          <a:p>
            <a:pPr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  f (</a:t>
            </a:r>
            <a:r>
              <a:rPr lang="en-US" sz="26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l,c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,x:xs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) = </a:t>
            </a:r>
          </a:p>
          <a:p>
            <a:pPr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6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report l c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("Non 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in reader 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: "++x)</a:t>
            </a:r>
          </a:p>
          <a:p>
            <a:pPr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  f (</a:t>
            </a:r>
            <a:r>
              <a:rPr lang="en-US" sz="26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l,c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,[]) = </a:t>
            </a:r>
          </a:p>
          <a:p>
            <a:pPr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6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report l c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"No more strings to read a '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' from"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553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string:: Line String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string = State f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where f (</a:t>
            </a:r>
            <a:r>
              <a:rPr lang="en-US" sz="16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l,c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,s:ss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 = (s,(</a:t>
            </a:r>
            <a:r>
              <a:rPr lang="en-US" sz="16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l,c+1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,ss))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 f (</a:t>
            </a:r>
            <a:r>
              <a:rPr lang="en-US" sz="16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l,c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,[]) = </a:t>
            </a:r>
            <a:r>
              <a:rPr lang="en-US" sz="16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report l c </a:t>
            </a:r>
          </a:p>
          <a:p>
            <a:pPr>
              <a:buNone/>
            </a:pPr>
            <a:r>
              <a:rPr lang="en-US" sz="16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              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"No more strings to read a 'String' from"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 </a:t>
            </a:r>
          </a:p>
          <a:p>
            <a:pPr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:: Line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mapState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f (return ())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where f ((),(</a:t>
            </a:r>
            <a:r>
              <a:rPr lang="en-US" sz="16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l,c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,s:ss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)) = (read s,(</a:t>
            </a:r>
            <a:r>
              <a:rPr lang="en-US" sz="16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l,c+1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,ss))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 f ((),(</a:t>
            </a:r>
            <a:r>
              <a:rPr lang="en-US" sz="16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l,c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,[])) = </a:t>
            </a:r>
            <a:r>
              <a:rPr lang="en-US" sz="16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report l c </a:t>
            </a:r>
          </a:p>
          <a:p>
            <a:pPr>
              <a:buNone/>
            </a:pPr>
            <a:r>
              <a:rPr lang="en-US" sz="16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                  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"No more strings to read an '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' from"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 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skip:: Line ()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skip = State f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where f (</a:t>
            </a:r>
            <a:r>
              <a:rPr lang="en-US" sz="16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l,c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,s:ss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 = ( (), (</a:t>
            </a:r>
            <a:r>
              <a:rPr lang="en-US" sz="16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l,c+1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,ss))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 f (</a:t>
            </a:r>
            <a:r>
              <a:rPr lang="en-US" sz="16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l,c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,[]) = </a:t>
            </a:r>
            <a:r>
              <a:rPr lang="en-US" sz="16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report l c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"No more strings to 'skip' over"</a:t>
            </a:r>
          </a:p>
          <a:p>
            <a:pPr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blank:: Line a -&gt; Line(Maybe a)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blank (State g) = State f 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where f (</a:t>
            </a:r>
            <a:r>
              <a:rPr lang="en-US" sz="16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l,c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,"":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 = (Nothing, (</a:t>
            </a:r>
            <a:r>
              <a:rPr lang="en-US" sz="16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l,c+1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,xs))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 f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case g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of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           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y,ys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 -&gt; (Just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y,ys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lineToReader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:: Line a -&gt; Reader a</a:t>
            </a:r>
          </a:p>
          <a:p>
            <a:pPr>
              <a:buNone/>
            </a:pP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lineToReader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l1 =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mapState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f (return ())</a:t>
            </a:r>
          </a:p>
          <a:p>
            <a:pPr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 where f ((),(</a:t>
            </a:r>
            <a:r>
              <a:rPr lang="en-US" sz="22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,line:lines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)) = </a:t>
            </a:r>
          </a:p>
          <a:p>
            <a:pPr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         (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evalState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l1 (</a:t>
            </a:r>
            <a:r>
              <a:rPr lang="en-US" sz="22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l,1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,line),(</a:t>
            </a:r>
            <a:r>
              <a:rPr lang="en-US" sz="22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l+1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,lines))</a:t>
            </a:r>
          </a:p>
          <a:p>
            <a:endParaRPr lang="en-US" dirty="0" smtClean="0"/>
          </a:p>
          <a:p>
            <a:r>
              <a:rPr lang="en-US" dirty="0" smtClean="0"/>
              <a:t>Changes occur only where they matter</a:t>
            </a:r>
          </a:p>
          <a:p>
            <a:r>
              <a:rPr lang="en-US" dirty="0" smtClean="0"/>
              <a:t>Other functions use the same monadic interface</a:t>
            </a:r>
          </a:p>
          <a:p>
            <a:r>
              <a:rPr lang="en-US" dirty="0" smtClean="0"/>
              <a:t>The “plumbing” is handled automatically, even in the generic monad functions like `x` and `many`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 can see where the error occurred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76337" y="2229644"/>
            <a:ext cx="6791325" cy="326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Monad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Applicative m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=&gt;</a:t>
            </a:r>
          </a:p>
          <a:p>
            <a:pPr marL="0" indent="0"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Monad (m :: * -&gt; *) where</a:t>
            </a:r>
          </a:p>
          <a:p>
            <a:pPr marL="0" indent="0"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(&gt;&gt;=) :: m a -&gt; (a -&gt; m b) -&gt; m b</a:t>
            </a:r>
          </a:p>
          <a:p>
            <a:pPr marL="0" indent="0"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(&gt;&gt;) :: m a -&gt; m b -&gt; m b</a:t>
            </a:r>
          </a:p>
          <a:p>
            <a:pPr marL="0" indent="0"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return :: a -&gt; m a</a:t>
            </a:r>
          </a:p>
          <a:p>
            <a:pPr marL="0" indent="0"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fail :: String -&gt; m a</a:t>
            </a:r>
          </a:p>
        </p:txBody>
      </p:sp>
    </p:spTree>
    <p:extLst>
      <p:ext uri="{BB962C8B-B14F-4D97-AF65-F5344CB8AC3E}">
        <p14:creationId xmlns:p14="http://schemas.microsoft.com/office/powerpoint/2010/main" val="2793019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Functor</a:t>
            </a:r>
            <a:r>
              <a:rPr lang="en-US" dirty="0" smtClean="0"/>
              <a:t> and Applicative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Functor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(f :: * -&gt; *) where</a:t>
            </a:r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fmap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:: (a -&gt; b) -&gt; f a -&gt; f 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</a:p>
          <a:p>
            <a:pPr marL="0" indent="0">
              <a:buNone/>
            </a:pP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Functor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f =&gt; </a:t>
            </a:r>
            <a:endParaRPr lang="en-US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Applicative 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(f :: * -&gt; *) </a:t>
            </a:r>
            <a:endParaRPr lang="en-US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where</a:t>
            </a: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pure :: a -&gt; f a</a:t>
            </a:r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(&lt;*&gt;) :: f (a -&gt; b) -&gt; f a -&gt; f b</a:t>
            </a:r>
          </a:p>
        </p:txBody>
      </p:sp>
    </p:spTree>
    <p:extLst>
      <p:ext uri="{BB962C8B-B14F-4D97-AF65-F5344CB8AC3E}">
        <p14:creationId xmlns:p14="http://schemas.microsoft.com/office/powerpoint/2010/main" val="590435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/>
              <a:t>Do syntactic </a:t>
            </a:r>
            <a:r>
              <a:rPr lang="en-US" dirty="0" smtClean="0"/>
              <a:t>sugar</a:t>
            </a:r>
            <a:br>
              <a:rPr lang="en-US" dirty="0" smtClean="0"/>
            </a:br>
            <a:r>
              <a:rPr lang="en-US" sz="2200" dirty="0" smtClean="0"/>
              <a:t>replaces (&gt;&gt;=)</a:t>
            </a:r>
            <a:endParaRPr lang="en-US" dirty="0"/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382000" cy="53340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2400" b="1" dirty="0">
                <a:latin typeface="Courier New" pitchFamily="49" charset="0"/>
              </a:rPr>
              <a:t>do { a; b }        = do { _ &lt;- a; b }</a:t>
            </a:r>
          </a:p>
          <a:p>
            <a:pPr>
              <a:buFontTx/>
              <a:buNone/>
            </a:pPr>
            <a:endParaRPr lang="en-US" sz="2400" b="1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2400" b="1" dirty="0">
                <a:latin typeface="Courier New" pitchFamily="49" charset="0"/>
              </a:rPr>
              <a:t>do { x &lt;- a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; do { y &lt;- b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; do { z &lt;- c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     ; d }}}  = do {x &lt;- a; y &lt;- b;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                    z &lt;- c; d }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pitchFamily="49" charset="0"/>
              </a:rPr>
              <a:t>= do x &lt;- a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y &lt;- b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z &lt;- c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d             -- </a:t>
            </a:r>
            <a:r>
              <a:rPr lang="en-US" sz="2400" b="1" dirty="0">
                <a:solidFill>
                  <a:schemeClr val="hlink"/>
                </a:solidFill>
                <a:latin typeface="Courier New" pitchFamily="49" charset="0"/>
              </a:rPr>
              <a:t>uses indentation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           -- </a:t>
            </a:r>
            <a:r>
              <a:rPr lang="en-US" sz="2400" b="1" dirty="0">
                <a:solidFill>
                  <a:schemeClr val="hlink"/>
                </a:solidFill>
                <a:latin typeface="Courier New" pitchFamily="49" charset="0"/>
              </a:rPr>
              <a:t>rather than </a:t>
            </a:r>
            <a:r>
              <a:rPr lang="en-US" sz="2400" b="1" dirty="0" smtClean="0">
                <a:solidFill>
                  <a:schemeClr val="hlink"/>
                </a:solidFill>
                <a:latin typeface="Courier New" pitchFamily="49" charset="0"/>
              </a:rPr>
              <a:t>{ ; }</a:t>
            </a:r>
            <a:endParaRPr lang="en-US" sz="2400" b="1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ChangeArrowheads="1"/>
          </p:cNvSpPr>
          <p:nvPr/>
        </p:nvSpPr>
        <p:spPr bwMode="auto">
          <a:xfrm>
            <a:off x="1600200" y="3886200"/>
            <a:ext cx="3568700" cy="444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23" name="Rectangle 3"/>
          <p:cNvSpPr>
            <a:spLocks noChangeArrowheads="1"/>
          </p:cNvSpPr>
          <p:nvPr/>
        </p:nvSpPr>
        <p:spPr bwMode="auto">
          <a:xfrm>
            <a:off x="1600200" y="3352800"/>
            <a:ext cx="3568700" cy="444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24" name="Rectangle 4"/>
          <p:cNvSpPr>
            <a:spLocks noChangeArrowheads="1"/>
          </p:cNvSpPr>
          <p:nvPr/>
        </p:nvSpPr>
        <p:spPr bwMode="auto">
          <a:xfrm>
            <a:off x="1225550" y="2292350"/>
            <a:ext cx="292100" cy="2882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25" name="Rectangle 5"/>
          <p:cNvSpPr>
            <a:spLocks noChangeArrowheads="1"/>
          </p:cNvSpPr>
          <p:nvPr/>
        </p:nvSpPr>
        <p:spPr bwMode="auto">
          <a:xfrm>
            <a:off x="1600200" y="2438400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26" name="Rectangle 6"/>
          <p:cNvSpPr>
            <a:spLocks noChangeArrowheads="1"/>
          </p:cNvSpPr>
          <p:nvPr/>
        </p:nvSpPr>
        <p:spPr bwMode="auto">
          <a:xfrm>
            <a:off x="2743200" y="2438400"/>
            <a:ext cx="977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27" name="Rectangle 7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noFill/>
          <a:ln/>
        </p:spPr>
        <p:txBody>
          <a:bodyPr/>
          <a:lstStyle/>
          <a:p>
            <a:r>
              <a:rPr lang="en-US" dirty="0"/>
              <a:t>Do: syntax, types, and order</a:t>
            </a:r>
          </a:p>
        </p:txBody>
      </p:sp>
      <p:sp>
        <p:nvSpPr>
          <p:cNvPr id="184328" name="Line 8"/>
          <p:cNvSpPr>
            <a:spLocks noChangeShapeType="1"/>
          </p:cNvSpPr>
          <p:nvPr/>
        </p:nvSpPr>
        <p:spPr bwMode="auto">
          <a:xfrm flipV="1">
            <a:off x="3657600" y="1600200"/>
            <a:ext cx="1116013" cy="862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29" name="Rectangle 9"/>
          <p:cNvSpPr>
            <a:spLocks noChangeArrowheads="1"/>
          </p:cNvSpPr>
          <p:nvPr/>
        </p:nvSpPr>
        <p:spPr bwMode="auto">
          <a:xfrm>
            <a:off x="4800600" y="1371600"/>
            <a:ext cx="7651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/>
              <a:t>IO Int</a:t>
            </a:r>
          </a:p>
        </p:txBody>
      </p:sp>
      <p:sp>
        <p:nvSpPr>
          <p:cNvPr id="184330" name="Line 10"/>
          <p:cNvSpPr>
            <a:spLocks noChangeShapeType="1"/>
          </p:cNvSpPr>
          <p:nvPr/>
        </p:nvSpPr>
        <p:spPr bwMode="auto">
          <a:xfrm flipV="1">
            <a:off x="2057400" y="1360488"/>
            <a:ext cx="747713" cy="10779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31" name="Rectangle 11"/>
          <p:cNvSpPr>
            <a:spLocks noChangeArrowheads="1"/>
          </p:cNvSpPr>
          <p:nvPr/>
        </p:nvSpPr>
        <p:spPr bwMode="auto">
          <a:xfrm>
            <a:off x="2865438" y="1114425"/>
            <a:ext cx="482600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r>
              <a:rPr lang="en-US" sz="1800"/>
              <a:t>Int</a:t>
            </a:r>
          </a:p>
        </p:txBody>
      </p:sp>
      <p:sp>
        <p:nvSpPr>
          <p:cNvPr id="184332" name="Line 12"/>
          <p:cNvSpPr>
            <a:spLocks noChangeShapeType="1"/>
          </p:cNvSpPr>
          <p:nvPr/>
        </p:nvSpPr>
        <p:spPr bwMode="auto">
          <a:xfrm>
            <a:off x="1385888" y="5195888"/>
            <a:ext cx="277812" cy="4302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33" name="Rectangle 13"/>
          <p:cNvSpPr>
            <a:spLocks noChangeArrowheads="1"/>
          </p:cNvSpPr>
          <p:nvPr/>
        </p:nvSpPr>
        <p:spPr bwMode="auto">
          <a:xfrm>
            <a:off x="1427163" y="5686425"/>
            <a:ext cx="6649194" cy="64376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 dirty="0"/>
              <a:t>semi colons separate actions,  </a:t>
            </a:r>
            <a:r>
              <a:rPr lang="en-US" sz="1800" dirty="0" smtClean="0"/>
              <a:t>I think it is good style </a:t>
            </a:r>
            <a:r>
              <a:rPr lang="en-US" sz="1800" dirty="0"/>
              <a:t>to line </a:t>
            </a:r>
            <a:r>
              <a:rPr lang="en-US" sz="1800" dirty="0">
                <a:solidFill>
                  <a:schemeClr val="hlink"/>
                </a:solidFill>
              </a:rPr>
              <a:t> ; </a:t>
            </a:r>
            <a:r>
              <a:rPr lang="en-US" sz="1800" dirty="0">
                <a:solidFill>
                  <a:schemeClr val="accent2"/>
                </a:solidFill>
              </a:rPr>
              <a:t> </a:t>
            </a:r>
            <a:r>
              <a:rPr lang="en-US" sz="1800" dirty="0"/>
              <a:t>up with </a:t>
            </a:r>
          </a:p>
          <a:p>
            <a:r>
              <a:rPr lang="en-US" sz="1800" dirty="0"/>
              <a:t>opening</a:t>
            </a:r>
            <a:r>
              <a:rPr lang="en-US" sz="1800" dirty="0">
                <a:solidFill>
                  <a:schemeClr val="hlink"/>
                </a:solidFill>
              </a:rPr>
              <a:t> {</a:t>
            </a:r>
            <a:r>
              <a:rPr lang="en-US" sz="1800" dirty="0"/>
              <a:t> and closing</a:t>
            </a:r>
            <a:r>
              <a:rPr lang="en-US" sz="1800" dirty="0">
                <a:solidFill>
                  <a:schemeClr val="accent2"/>
                </a:solidFill>
              </a:rPr>
              <a:t>  </a:t>
            </a:r>
            <a:r>
              <a:rPr lang="en-US" sz="1800" dirty="0">
                <a:solidFill>
                  <a:schemeClr val="hlink"/>
                </a:solidFill>
              </a:rPr>
              <a:t>}</a:t>
            </a:r>
          </a:p>
        </p:txBody>
      </p:sp>
      <p:sp>
        <p:nvSpPr>
          <p:cNvPr id="184334" name="Rectangle 14"/>
          <p:cNvSpPr>
            <a:spLocks noChangeArrowheads="1"/>
          </p:cNvSpPr>
          <p:nvPr/>
        </p:nvSpPr>
        <p:spPr bwMode="auto">
          <a:xfrm>
            <a:off x="5922963" y="4010025"/>
            <a:ext cx="2751137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r>
              <a:rPr lang="en-US" sz="1800" dirty="0"/>
              <a:t>last action must  </a:t>
            </a:r>
          </a:p>
          <a:p>
            <a:r>
              <a:rPr lang="en-US" sz="1800" dirty="0"/>
              <a:t>must have type  </a:t>
            </a:r>
            <a:r>
              <a:rPr lang="en-US" dirty="0">
                <a:latin typeface="Courier New" pitchFamily="49" charset="0"/>
              </a:rPr>
              <a:t>M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a </a:t>
            </a:r>
          </a:p>
          <a:p>
            <a:r>
              <a:rPr lang="en-US" sz="1800" dirty="0"/>
              <a:t>which is the type of  </a:t>
            </a:r>
            <a:r>
              <a:rPr lang="en-US" sz="1800" dirty="0">
                <a:solidFill>
                  <a:schemeClr val="tx2"/>
                </a:solidFill>
                <a:latin typeface="Courier New" pitchFamily="49" charset="0"/>
              </a:rPr>
              <a:t>do</a:t>
            </a:r>
            <a:endParaRPr lang="en-US" sz="1800" dirty="0"/>
          </a:p>
          <a:p>
            <a:r>
              <a:rPr lang="en-US" sz="1800" dirty="0"/>
              <a:t>cannot have  </a:t>
            </a:r>
            <a:r>
              <a:rPr lang="en-US" sz="1800" dirty="0">
                <a:solidFill>
                  <a:schemeClr val="tx2"/>
                </a:solidFill>
                <a:latin typeface="Courier New" pitchFamily="49" charset="0"/>
              </a:rPr>
              <a:t>v &lt;- ...</a:t>
            </a:r>
            <a:endParaRPr lang="en-US" sz="1800" dirty="0">
              <a:solidFill>
                <a:schemeClr val="accent2"/>
              </a:solidFill>
              <a:latin typeface="Courier New" pitchFamily="49" charset="0"/>
            </a:endParaRPr>
          </a:p>
        </p:txBody>
      </p:sp>
      <p:sp>
        <p:nvSpPr>
          <p:cNvPr id="184335" name="Line 15"/>
          <p:cNvSpPr>
            <a:spLocks noChangeShapeType="1"/>
          </p:cNvSpPr>
          <p:nvPr/>
        </p:nvSpPr>
        <p:spPr bwMode="auto">
          <a:xfrm>
            <a:off x="5348288" y="4281488"/>
            <a:ext cx="658812" cy="277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36" name="Line 16"/>
          <p:cNvSpPr>
            <a:spLocks noChangeShapeType="1"/>
          </p:cNvSpPr>
          <p:nvPr/>
        </p:nvSpPr>
        <p:spPr bwMode="auto">
          <a:xfrm flipV="1">
            <a:off x="5272088" y="2808288"/>
            <a:ext cx="735012" cy="7096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37" name="Rectangle 17"/>
          <p:cNvSpPr>
            <a:spLocks noChangeArrowheads="1"/>
          </p:cNvSpPr>
          <p:nvPr/>
        </p:nvSpPr>
        <p:spPr bwMode="auto">
          <a:xfrm>
            <a:off x="6075363" y="2028825"/>
            <a:ext cx="2583401" cy="11977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 dirty="0"/>
              <a:t>actions without </a:t>
            </a:r>
          </a:p>
          <a:p>
            <a:r>
              <a:rPr lang="en-US" sz="1800" dirty="0">
                <a:solidFill>
                  <a:schemeClr val="tx2"/>
                </a:solidFill>
                <a:latin typeface="Courier New" pitchFamily="49" charset="0"/>
              </a:rPr>
              <a:t>v &lt;- ...</a:t>
            </a: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1800" dirty="0"/>
              <a:t>must have </a:t>
            </a:r>
          </a:p>
          <a:p>
            <a:r>
              <a:rPr lang="en-US" sz="1800" dirty="0"/>
              <a:t>type    </a:t>
            </a:r>
            <a:r>
              <a:rPr lang="en-US" sz="1800" dirty="0" smtClean="0"/>
              <a:t>(</a:t>
            </a:r>
            <a:r>
              <a:rPr lang="en-US" dirty="0" smtClean="0">
                <a:latin typeface="Courier New" pitchFamily="49" charset="0"/>
              </a:rPr>
              <a:t>M a) </a:t>
            </a:r>
            <a:r>
              <a:rPr lang="en-US" dirty="0" smtClean="0"/>
              <a:t>for some </a:t>
            </a:r>
          </a:p>
          <a:p>
            <a:r>
              <a:rPr lang="en-US" dirty="0" smtClean="0"/>
              <a:t>monad M</a:t>
            </a:r>
            <a:endParaRPr lang="en-US" sz="1800" dirty="0"/>
          </a:p>
        </p:txBody>
      </p:sp>
      <p:sp>
        <p:nvSpPr>
          <p:cNvPr id="184338" name="Rectangle 18"/>
          <p:cNvSpPr>
            <a:spLocks noGrp="1" noChangeArrowheads="1"/>
          </p:cNvSpPr>
          <p:nvPr>
            <p:ph type="body" idx="1"/>
          </p:nvPr>
        </p:nvSpPr>
        <p:spPr>
          <a:xfrm>
            <a:off x="609600" y="2428875"/>
            <a:ext cx="8153400" cy="2447925"/>
          </a:xfrm>
          <a:noFill/>
          <a:ln/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sz="2800" dirty="0">
                <a:latin typeface="Courier New" pitchFamily="49" charset="0"/>
              </a:rPr>
              <a:t>do { x &lt;- </a:t>
            </a:r>
            <a:r>
              <a:rPr lang="en-US" sz="2800" dirty="0" smtClean="0">
                <a:latin typeface="Courier New" pitchFamily="49" charset="0"/>
              </a:rPr>
              <a:t>f </a:t>
            </a:r>
            <a:endParaRPr lang="en-US" sz="2800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2800" dirty="0">
                <a:latin typeface="Courier New" pitchFamily="49" charset="0"/>
              </a:rPr>
              <a:t>   ; y &lt;- g 7</a:t>
            </a:r>
          </a:p>
          <a:p>
            <a:pPr>
              <a:buFontTx/>
              <a:buNone/>
            </a:pPr>
            <a:r>
              <a:rPr lang="en-US" sz="2800" dirty="0">
                <a:latin typeface="Courier New" pitchFamily="49" charset="0"/>
              </a:rPr>
              <a:t>   ; </a:t>
            </a:r>
            <a:r>
              <a:rPr lang="en-US" sz="2800" dirty="0" err="1">
                <a:latin typeface="Courier New" pitchFamily="49" charset="0"/>
              </a:rPr>
              <a:t>putChar</a:t>
            </a:r>
            <a:r>
              <a:rPr lang="en-US" sz="2800" dirty="0">
                <a:latin typeface="Courier New" pitchFamily="49" charset="0"/>
              </a:rPr>
              <a:t> y</a:t>
            </a:r>
          </a:p>
          <a:p>
            <a:pPr>
              <a:buFontTx/>
              <a:buNone/>
            </a:pPr>
            <a:r>
              <a:rPr lang="en-US" sz="2800" dirty="0">
                <a:latin typeface="Courier New" pitchFamily="49" charset="0"/>
              </a:rPr>
              <a:t>   ; return (x + 4)</a:t>
            </a:r>
          </a:p>
          <a:p>
            <a:pPr>
              <a:buFontTx/>
              <a:buNone/>
            </a:pPr>
            <a:r>
              <a:rPr lang="en-US" sz="2800" dirty="0">
                <a:latin typeface="Courier New" pitchFamily="49" charset="0"/>
              </a:rPr>
              <a:t>  </a:t>
            </a:r>
            <a:r>
              <a:rPr lang="en-US" sz="2800" dirty="0" smtClean="0">
                <a:latin typeface="Courier New" pitchFamily="49" charset="0"/>
              </a:rPr>
              <a:t> }</a:t>
            </a:r>
            <a:endParaRPr lang="en-US" sz="2800" dirty="0">
              <a:latin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Monads have Axioms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marL="342351" indent="-342351"/>
            <a:r>
              <a:rPr lang="en-US" b="0" dirty="0"/>
              <a:t>Order matters (and is maintained by </a:t>
            </a:r>
            <a:r>
              <a:rPr lang="en-US" b="0" dirty="0">
                <a:solidFill>
                  <a:schemeClr val="tx2"/>
                </a:solidFill>
                <a:latin typeface="Courier New" pitchFamily="49" charset="0"/>
              </a:rPr>
              <a:t>Do</a:t>
            </a:r>
            <a:r>
              <a:rPr lang="en-US" b="0" dirty="0"/>
              <a:t>)</a:t>
            </a:r>
          </a:p>
          <a:p>
            <a:pPr marL="342351" indent="-342351"/>
            <a:endParaRPr lang="en-US" b="0" dirty="0"/>
          </a:p>
          <a:p>
            <a:pPr marL="741761" lvl="1" indent="-285293"/>
            <a:r>
              <a:rPr lang="en-US" sz="3200" dirty="0" smtClean="0">
                <a:solidFill>
                  <a:schemeClr val="tx2"/>
                </a:solidFill>
              </a:rPr>
              <a:t>do </a:t>
            </a:r>
            <a:r>
              <a:rPr lang="en-US" sz="3200" dirty="0">
                <a:solidFill>
                  <a:schemeClr val="tx2"/>
                </a:solidFill>
              </a:rPr>
              <a:t>{ x &lt;- </a:t>
            </a:r>
            <a:r>
              <a:rPr lang="en-US" sz="3200" dirty="0" smtClean="0">
                <a:solidFill>
                  <a:schemeClr val="tx2"/>
                </a:solidFill>
              </a:rPr>
              <a:t>do </a:t>
            </a:r>
            <a:r>
              <a:rPr lang="en-US" sz="3200" dirty="0">
                <a:solidFill>
                  <a:schemeClr val="tx2"/>
                </a:solidFill>
              </a:rPr>
              <a:t>{ y &lt;- b; c }</a:t>
            </a:r>
          </a:p>
          <a:p>
            <a:pPr marL="741761" lvl="1" indent="-285293"/>
            <a:r>
              <a:rPr lang="en-US" sz="3200" dirty="0">
                <a:solidFill>
                  <a:schemeClr val="tx2"/>
                </a:solidFill>
              </a:rPr>
              <a:t>     ; d }  =</a:t>
            </a:r>
          </a:p>
          <a:p>
            <a:pPr marL="741761" lvl="1" indent="-285293"/>
            <a:r>
              <a:rPr lang="en-US" sz="3200" dirty="0" smtClean="0">
                <a:solidFill>
                  <a:schemeClr val="tx2"/>
                </a:solidFill>
              </a:rPr>
              <a:t>do </a:t>
            </a:r>
            <a:r>
              <a:rPr lang="en-US" sz="3200" dirty="0">
                <a:solidFill>
                  <a:schemeClr val="tx2"/>
                </a:solidFill>
              </a:rPr>
              <a:t>{ y &lt;- b; x &lt;- c; d }</a:t>
            </a:r>
          </a:p>
          <a:p>
            <a:pPr marL="741761" lvl="1" indent="-285293"/>
            <a:endParaRPr lang="en-US" sz="3200" dirty="0">
              <a:solidFill>
                <a:schemeClr val="tx2"/>
              </a:solidFill>
            </a:endParaRPr>
          </a:p>
          <a:p>
            <a:pPr marL="342351" indent="-342351"/>
            <a:r>
              <a:rPr lang="en-US" dirty="0"/>
              <a:t> </a:t>
            </a:r>
            <a:r>
              <a:rPr lang="en-US" b="0" dirty="0">
                <a:solidFill>
                  <a:schemeClr val="tx2"/>
                </a:solidFill>
                <a:latin typeface="Courier New" pitchFamily="49" charset="0"/>
              </a:rPr>
              <a:t>Return</a:t>
            </a:r>
            <a:r>
              <a:rPr lang="en-US" b="0" dirty="0"/>
              <a:t> introduces no effects</a:t>
            </a:r>
          </a:p>
          <a:p>
            <a:pPr marL="342351" indent="-342351"/>
            <a:endParaRPr lang="en-US" b="0" dirty="0"/>
          </a:p>
          <a:p>
            <a:pPr marL="741761" lvl="1" indent="-285293"/>
            <a:r>
              <a:rPr lang="en-US" sz="3200" dirty="0" smtClean="0">
                <a:solidFill>
                  <a:schemeClr val="tx2"/>
                </a:solidFill>
              </a:rPr>
              <a:t>do </a:t>
            </a:r>
            <a:r>
              <a:rPr lang="en-US" sz="3200" dirty="0">
                <a:solidFill>
                  <a:schemeClr val="tx2"/>
                </a:solidFill>
              </a:rPr>
              <a:t>{ x &lt;- Return a; e }  = e[a/x]</a:t>
            </a:r>
          </a:p>
          <a:p>
            <a:pPr marL="741761" lvl="1" indent="-285293"/>
            <a:r>
              <a:rPr lang="en-US" sz="3200" dirty="0" smtClean="0">
                <a:solidFill>
                  <a:schemeClr val="tx2"/>
                </a:solidFill>
              </a:rPr>
              <a:t>do </a:t>
            </a:r>
            <a:r>
              <a:rPr lang="en-US" sz="3200" dirty="0">
                <a:solidFill>
                  <a:schemeClr val="tx2"/>
                </a:solidFill>
              </a:rPr>
              <a:t>{ x &lt;- e; Return x }  = 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304237"/>
            <a:ext cx="5692065" cy="473786"/>
          </a:xfrm>
        </p:spPr>
        <p:txBody>
          <a:bodyPr>
            <a:normAutofit fontScale="90000"/>
          </a:bodyPr>
          <a:lstStyle/>
          <a:p>
            <a:r>
              <a:rPr lang="en-US" dirty="0"/>
              <a:t>Sample Monads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5567" y="1216947"/>
            <a:ext cx="7755279" cy="4791726"/>
          </a:xfrm>
        </p:spPr>
        <p:txBody>
          <a:bodyPr>
            <a:normAutofit fontScale="85000" lnSpcReduction="10000"/>
          </a:bodyPr>
          <a:lstStyle/>
          <a:p>
            <a:r>
              <a:rPr lang="en-US">
                <a:latin typeface="Courier New" pitchFamily="49" charset="0"/>
              </a:rPr>
              <a:t>data Id x = Id x </a:t>
            </a:r>
          </a:p>
          <a:p>
            <a:pPr lvl="2"/>
            <a:endParaRPr lang="en-US">
              <a:latin typeface="Courier New" pitchFamily="49" charset="0"/>
            </a:endParaRPr>
          </a:p>
          <a:p>
            <a:r>
              <a:rPr lang="en-US">
                <a:latin typeface="Courier New" pitchFamily="49" charset="0"/>
              </a:rPr>
              <a:t>data Exception x = Ok x | Fail</a:t>
            </a:r>
          </a:p>
          <a:p>
            <a:pPr lvl="2"/>
            <a:endParaRPr lang="en-US">
              <a:latin typeface="Courier New" pitchFamily="49" charset="0"/>
            </a:endParaRPr>
          </a:p>
          <a:p>
            <a:r>
              <a:rPr lang="en-US">
                <a:latin typeface="Courier New" pitchFamily="49" charset="0"/>
              </a:rPr>
              <a:t>data Env e x = Env (e -&gt; x)</a:t>
            </a:r>
          </a:p>
          <a:p>
            <a:pPr lvl="2"/>
            <a:endParaRPr lang="en-US">
              <a:latin typeface="Courier New" pitchFamily="49" charset="0"/>
            </a:endParaRPr>
          </a:p>
          <a:p>
            <a:r>
              <a:rPr lang="en-US">
                <a:latin typeface="Courier New" pitchFamily="49" charset="0"/>
              </a:rPr>
              <a:t>data Store s x = Store (s -&gt; (x,s))</a:t>
            </a:r>
          </a:p>
          <a:p>
            <a:pPr lvl="2"/>
            <a:endParaRPr lang="en-US">
              <a:latin typeface="Courier New" pitchFamily="49" charset="0"/>
            </a:endParaRPr>
          </a:p>
          <a:p>
            <a:r>
              <a:rPr lang="en-US">
                <a:latin typeface="Courier New" pitchFamily="49" charset="0"/>
              </a:rPr>
              <a:t>data Mult x = Mult [x]</a:t>
            </a:r>
          </a:p>
          <a:p>
            <a:pPr lvl="2"/>
            <a:endParaRPr lang="en-US">
              <a:latin typeface="Courier New" pitchFamily="49" charset="0"/>
            </a:endParaRPr>
          </a:p>
          <a:p>
            <a:r>
              <a:rPr lang="en-US">
                <a:latin typeface="Courier New" pitchFamily="49" charset="0"/>
              </a:rPr>
              <a:t>data Output x = Output (x,String)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2889</Words>
  <Application>Microsoft Office PowerPoint</Application>
  <PresentationFormat>On-screen Show (4:3)</PresentationFormat>
  <Paragraphs>412</Paragraphs>
  <Slides>37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1" baseType="lpstr">
      <vt:lpstr>Arial</vt:lpstr>
      <vt:lpstr>Calibri</vt:lpstr>
      <vt:lpstr>Courier New</vt:lpstr>
      <vt:lpstr>Office Theme</vt:lpstr>
      <vt:lpstr>Monads</vt:lpstr>
      <vt:lpstr>A monad orders actions</vt:lpstr>
      <vt:lpstr>Observations</vt:lpstr>
      <vt:lpstr>The Monad Class</vt:lpstr>
      <vt:lpstr>Functor and Applicative</vt:lpstr>
      <vt:lpstr>Do syntactic sugar replaces (&gt;&gt;=)</vt:lpstr>
      <vt:lpstr>Do: syntax, types, and order</vt:lpstr>
      <vt:lpstr>Monads have Axioms</vt:lpstr>
      <vt:lpstr>Sample Monads</vt:lpstr>
      <vt:lpstr>Sample Problem  Importing Excel tables into Haskell</vt:lpstr>
      <vt:lpstr>Strategy</vt:lpstr>
      <vt:lpstr>PowerPoint Presentation</vt:lpstr>
      <vt:lpstr>Pattern</vt:lpstr>
      <vt:lpstr>What’s involved</vt:lpstr>
      <vt:lpstr>Write some code</vt:lpstr>
      <vt:lpstr>How can we get a list of Int?</vt:lpstr>
      <vt:lpstr>Now get line 6</vt:lpstr>
      <vt:lpstr>There are three patterns</vt:lpstr>
      <vt:lpstr>Parts of a Monad</vt:lpstr>
      <vt:lpstr>The State Monad</vt:lpstr>
      <vt:lpstr>One of the standard libraries</vt:lpstr>
      <vt:lpstr>Part of the code</vt:lpstr>
      <vt:lpstr>The first line is different</vt:lpstr>
      <vt:lpstr>What do int and string etc look like?</vt:lpstr>
      <vt:lpstr>From lines to files</vt:lpstr>
      <vt:lpstr>Reading a whole file</vt:lpstr>
      <vt:lpstr>Thoughts</vt:lpstr>
      <vt:lpstr>Can we do better?</vt:lpstr>
      <vt:lpstr>Patterns</vt:lpstr>
      <vt:lpstr>Generic Monad Operations</vt:lpstr>
      <vt:lpstr>Declarative description</vt:lpstr>
      <vt:lpstr>What if we get it wrong?</vt:lpstr>
      <vt:lpstr>Thread more information in the state</vt:lpstr>
      <vt:lpstr>Only at the interface to the monad</vt:lpstr>
      <vt:lpstr>PowerPoint Presentation</vt:lpstr>
      <vt:lpstr>Some thoughts</vt:lpstr>
      <vt:lpstr>We can see where the error occurred</vt:lpstr>
    </vt:vector>
  </TitlesOfParts>
  <Company>Portland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Monads</dc:title>
  <dc:creator>Tim Sheard</dc:creator>
  <cp:lastModifiedBy>sheard</cp:lastModifiedBy>
  <cp:revision>66</cp:revision>
  <dcterms:created xsi:type="dcterms:W3CDTF">2009-05-13T16:47:59Z</dcterms:created>
  <dcterms:modified xsi:type="dcterms:W3CDTF">2015-11-18T23:03:41Z</dcterms:modified>
</cp:coreProperties>
</file>