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98" r:id="rId3"/>
    <p:sldId id="299" r:id="rId4"/>
    <p:sldId id="288" r:id="rId5"/>
    <p:sldId id="289" r:id="rId6"/>
    <p:sldId id="295" r:id="rId7"/>
    <p:sldId id="296" r:id="rId8"/>
    <p:sldId id="297" r:id="rId9"/>
    <p:sldId id="256" r:id="rId10"/>
    <p:sldId id="257" r:id="rId11"/>
    <p:sldId id="258" r:id="rId12"/>
    <p:sldId id="259" r:id="rId13"/>
    <p:sldId id="276" r:id="rId14"/>
    <p:sldId id="277" r:id="rId15"/>
    <p:sldId id="274" r:id="rId16"/>
    <p:sldId id="279" r:id="rId17"/>
    <p:sldId id="270" r:id="rId18"/>
    <p:sldId id="264" r:id="rId19"/>
    <p:sldId id="265" r:id="rId20"/>
    <p:sldId id="260" r:id="rId21"/>
    <p:sldId id="261" r:id="rId22"/>
    <p:sldId id="262" r:id="rId23"/>
    <p:sldId id="263" r:id="rId24"/>
    <p:sldId id="266" r:id="rId25"/>
    <p:sldId id="267" r:id="rId26"/>
    <p:sldId id="268" r:id="rId27"/>
    <p:sldId id="269" r:id="rId28"/>
    <p:sldId id="271" r:id="rId29"/>
    <p:sldId id="272" r:id="rId30"/>
    <p:sldId id="273" r:id="rId31"/>
    <p:sldId id="275" r:id="rId32"/>
    <p:sldId id="280" r:id="rId33"/>
    <p:sldId id="281" r:id="rId34"/>
    <p:sldId id="282" r:id="rId35"/>
    <p:sldId id="283" r:id="rId36"/>
    <p:sldId id="284" r:id="rId37"/>
    <p:sldId id="285" r:id="rId38"/>
    <p:sldId id="28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7" d="100"/>
          <a:sy n="87" d="100"/>
        </p:scale>
        <p:origin x="60" y="354"/>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89F78E-F594-463F-9B32-8729BE9B59A3}"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B285F-5CA4-4551-90A2-4E6F389B43D5}" type="slidenum">
              <a:rPr lang="en-US" smtClean="0"/>
              <a:t>‹#›</a:t>
            </a:fld>
            <a:endParaRPr lang="en-US"/>
          </a:p>
        </p:txBody>
      </p:sp>
    </p:spTree>
    <p:extLst>
      <p:ext uri="{BB962C8B-B14F-4D97-AF65-F5344CB8AC3E}">
        <p14:creationId xmlns:p14="http://schemas.microsoft.com/office/powerpoint/2010/main" val="959506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89F78E-F594-463F-9B32-8729BE9B59A3}"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B285F-5CA4-4551-90A2-4E6F389B43D5}" type="slidenum">
              <a:rPr lang="en-US" smtClean="0"/>
              <a:t>‹#›</a:t>
            </a:fld>
            <a:endParaRPr lang="en-US"/>
          </a:p>
        </p:txBody>
      </p:sp>
    </p:spTree>
    <p:extLst>
      <p:ext uri="{BB962C8B-B14F-4D97-AF65-F5344CB8AC3E}">
        <p14:creationId xmlns:p14="http://schemas.microsoft.com/office/powerpoint/2010/main" val="81559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89F78E-F594-463F-9B32-8729BE9B59A3}"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B285F-5CA4-4551-90A2-4E6F389B43D5}" type="slidenum">
              <a:rPr lang="en-US" smtClean="0"/>
              <a:t>‹#›</a:t>
            </a:fld>
            <a:endParaRPr lang="en-US"/>
          </a:p>
        </p:txBody>
      </p:sp>
    </p:spTree>
    <p:extLst>
      <p:ext uri="{BB962C8B-B14F-4D97-AF65-F5344CB8AC3E}">
        <p14:creationId xmlns:p14="http://schemas.microsoft.com/office/powerpoint/2010/main" val="592544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89F78E-F594-463F-9B32-8729BE9B59A3}"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B285F-5CA4-4551-90A2-4E6F389B43D5}" type="slidenum">
              <a:rPr lang="en-US" smtClean="0"/>
              <a:t>‹#›</a:t>
            </a:fld>
            <a:endParaRPr lang="en-US"/>
          </a:p>
        </p:txBody>
      </p:sp>
    </p:spTree>
    <p:extLst>
      <p:ext uri="{BB962C8B-B14F-4D97-AF65-F5344CB8AC3E}">
        <p14:creationId xmlns:p14="http://schemas.microsoft.com/office/powerpoint/2010/main" val="3805576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89F78E-F594-463F-9B32-8729BE9B59A3}"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B285F-5CA4-4551-90A2-4E6F389B43D5}" type="slidenum">
              <a:rPr lang="en-US" smtClean="0"/>
              <a:t>‹#›</a:t>
            </a:fld>
            <a:endParaRPr lang="en-US"/>
          </a:p>
        </p:txBody>
      </p:sp>
    </p:spTree>
    <p:extLst>
      <p:ext uri="{BB962C8B-B14F-4D97-AF65-F5344CB8AC3E}">
        <p14:creationId xmlns:p14="http://schemas.microsoft.com/office/powerpoint/2010/main" val="3949790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89F78E-F594-463F-9B32-8729BE9B59A3}" type="datetimeFigureOut">
              <a:rPr lang="en-US" smtClean="0"/>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B285F-5CA4-4551-90A2-4E6F389B43D5}" type="slidenum">
              <a:rPr lang="en-US" smtClean="0"/>
              <a:t>‹#›</a:t>
            </a:fld>
            <a:endParaRPr lang="en-US"/>
          </a:p>
        </p:txBody>
      </p:sp>
    </p:spTree>
    <p:extLst>
      <p:ext uri="{BB962C8B-B14F-4D97-AF65-F5344CB8AC3E}">
        <p14:creationId xmlns:p14="http://schemas.microsoft.com/office/powerpoint/2010/main" val="399645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89F78E-F594-463F-9B32-8729BE9B59A3}" type="datetimeFigureOut">
              <a:rPr lang="en-US" smtClean="0"/>
              <a:t>10/8/2015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B285F-5CA4-4551-90A2-4E6F389B43D5}" type="slidenum">
              <a:rPr lang="en-US" smtClean="0"/>
              <a:t>‹#›</a:t>
            </a:fld>
            <a:endParaRPr lang="en-US"/>
          </a:p>
        </p:txBody>
      </p:sp>
    </p:spTree>
    <p:extLst>
      <p:ext uri="{BB962C8B-B14F-4D97-AF65-F5344CB8AC3E}">
        <p14:creationId xmlns:p14="http://schemas.microsoft.com/office/powerpoint/2010/main" val="124896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89F78E-F594-463F-9B32-8729BE9B59A3}" type="datetimeFigureOut">
              <a:rPr lang="en-US" smtClean="0"/>
              <a:t>10/8/2015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AB285F-5CA4-4551-90A2-4E6F389B43D5}" type="slidenum">
              <a:rPr lang="en-US" smtClean="0"/>
              <a:t>‹#›</a:t>
            </a:fld>
            <a:endParaRPr lang="en-US"/>
          </a:p>
        </p:txBody>
      </p:sp>
    </p:spTree>
    <p:extLst>
      <p:ext uri="{BB962C8B-B14F-4D97-AF65-F5344CB8AC3E}">
        <p14:creationId xmlns:p14="http://schemas.microsoft.com/office/powerpoint/2010/main" val="1195887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89F78E-F594-463F-9B32-8729BE9B59A3}" type="datetimeFigureOut">
              <a:rPr lang="en-US" smtClean="0"/>
              <a:t>10/8/2015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B285F-5CA4-4551-90A2-4E6F389B43D5}" type="slidenum">
              <a:rPr lang="en-US" smtClean="0"/>
              <a:t>‹#›</a:t>
            </a:fld>
            <a:endParaRPr lang="en-US"/>
          </a:p>
        </p:txBody>
      </p:sp>
    </p:spTree>
    <p:extLst>
      <p:ext uri="{BB962C8B-B14F-4D97-AF65-F5344CB8AC3E}">
        <p14:creationId xmlns:p14="http://schemas.microsoft.com/office/powerpoint/2010/main" val="2343061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89F78E-F594-463F-9B32-8729BE9B59A3}" type="datetimeFigureOut">
              <a:rPr lang="en-US" smtClean="0"/>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B285F-5CA4-4551-90A2-4E6F389B43D5}" type="slidenum">
              <a:rPr lang="en-US" smtClean="0"/>
              <a:t>‹#›</a:t>
            </a:fld>
            <a:endParaRPr lang="en-US"/>
          </a:p>
        </p:txBody>
      </p:sp>
    </p:spTree>
    <p:extLst>
      <p:ext uri="{BB962C8B-B14F-4D97-AF65-F5344CB8AC3E}">
        <p14:creationId xmlns:p14="http://schemas.microsoft.com/office/powerpoint/2010/main" val="2042967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89F78E-F594-463F-9B32-8729BE9B59A3}" type="datetimeFigureOut">
              <a:rPr lang="en-US" smtClean="0"/>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B285F-5CA4-4551-90A2-4E6F389B43D5}" type="slidenum">
              <a:rPr lang="en-US" smtClean="0"/>
              <a:t>‹#›</a:t>
            </a:fld>
            <a:endParaRPr lang="en-US"/>
          </a:p>
        </p:txBody>
      </p:sp>
    </p:spTree>
    <p:extLst>
      <p:ext uri="{BB962C8B-B14F-4D97-AF65-F5344CB8AC3E}">
        <p14:creationId xmlns:p14="http://schemas.microsoft.com/office/powerpoint/2010/main" val="155114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89F78E-F594-463F-9B32-8729BE9B59A3}" type="datetimeFigureOut">
              <a:rPr lang="en-US" smtClean="0"/>
              <a:t>10/8/2015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B285F-5CA4-4551-90A2-4E6F389B43D5}" type="slidenum">
              <a:rPr lang="en-US" smtClean="0"/>
              <a:t>‹#›</a:t>
            </a:fld>
            <a:endParaRPr lang="en-US"/>
          </a:p>
        </p:txBody>
      </p:sp>
    </p:spTree>
    <p:extLst>
      <p:ext uri="{BB962C8B-B14F-4D97-AF65-F5344CB8AC3E}">
        <p14:creationId xmlns:p14="http://schemas.microsoft.com/office/powerpoint/2010/main" val="3868899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trossenrobotics.com/dynamixel-ax-12-robot-actuator.aspx" TargetMode="External"/><Relationship Id="rId2" Type="http://schemas.openxmlformats.org/officeDocument/2006/relationships/hyperlink" Target="http://21stcenturyrobot.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intel.com/content/www/us/en/do-it-yourself/edison.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trossenrobotics.com/HR-OS1#3dshel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trossenrobotics.com/intel-edison-iot" TargetMode="External"/><Relationship Id="rId2" Type="http://schemas.openxmlformats.org/officeDocument/2006/relationships/hyperlink" Target="http://www.trossenrobotics.com/dynamixel-ax-12-robot-actuator.aspx" TargetMode="External"/><Relationship Id="rId1" Type="http://schemas.openxmlformats.org/officeDocument/2006/relationships/slideLayout" Target="../slideLayouts/slideLayout2.xml"/><Relationship Id="rId6" Type="http://schemas.openxmlformats.org/officeDocument/2006/relationships/hyperlink" Target="http://www.trossenrobotics.com/12v10a-power-supply" TargetMode="External"/><Relationship Id="rId5" Type="http://schemas.openxmlformats.org/officeDocument/2006/relationships/hyperlink" Target="http://www.trossenrobotics.com/imax-b6-multi-functionlipo-balance-charger.aspx" TargetMode="External"/><Relationship Id="rId4" Type="http://schemas.openxmlformats.org/officeDocument/2006/relationships/hyperlink" Target="http://www.trossenrobotics.com/robot_webca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0501" y="1299990"/>
            <a:ext cx="9599364" cy="4248093"/>
          </a:xfrm>
        </p:spPr>
        <p:txBody>
          <a:bodyPr>
            <a:noAutofit/>
          </a:bodyPr>
          <a:lstStyle/>
          <a:p>
            <a:r>
              <a:rPr lang="en-US" sz="16600" b="1" dirty="0" smtClean="0">
                <a:solidFill>
                  <a:srgbClr val="FF0000"/>
                </a:solidFill>
                <a:effectLst>
                  <a:outerShdw blurRad="38100" dist="38100" dir="2700000" algn="tl">
                    <a:srgbClr val="000000">
                      <a:alpha val="43137"/>
                    </a:srgbClr>
                  </a:outerShdw>
                </a:effectLst>
              </a:rPr>
              <a:t>Intel Projects</a:t>
            </a:r>
            <a:endParaRPr lang="en-US" sz="16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1371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tp://www.trossenrobotics.com/shared/images/gpimages/hr-o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796" y="-50387"/>
            <a:ext cx="5258658" cy="680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5811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err="1"/>
              <a:t>Trossen</a:t>
            </a:r>
            <a:r>
              <a:rPr lang="en-US" dirty="0"/>
              <a:t> Robotics is proud to announce our new humanoid kit in partnership with</a:t>
            </a:r>
            <a:r>
              <a:rPr lang="en-US" dirty="0">
                <a:hlinkClick r:id="rId2"/>
              </a:rPr>
              <a:t>21st Century Robot</a:t>
            </a:r>
            <a:r>
              <a:rPr lang="en-US" dirty="0"/>
              <a:t>. </a:t>
            </a:r>
            <a:endParaRPr lang="en-US" dirty="0" smtClean="0"/>
          </a:p>
          <a:p>
            <a:r>
              <a:rPr lang="en-US" dirty="0" smtClean="0"/>
              <a:t>The </a:t>
            </a:r>
            <a:r>
              <a:rPr lang="en-US" dirty="0"/>
              <a:t>HR-OS1 is an </a:t>
            </a:r>
            <a:r>
              <a:rPr lang="en-US" dirty="0">
                <a:solidFill>
                  <a:srgbClr val="FF0000"/>
                </a:solidFill>
              </a:rPr>
              <a:t>open source metal frame </a:t>
            </a:r>
            <a:r>
              <a:rPr lang="en-US" dirty="0"/>
              <a:t>high tech humanoid which </a:t>
            </a:r>
            <a:r>
              <a:rPr lang="en-US" dirty="0">
                <a:solidFill>
                  <a:srgbClr val="FF0000"/>
                </a:solidFill>
              </a:rPr>
              <a:t>can be customized </a:t>
            </a:r>
            <a:r>
              <a:rPr lang="en-US" dirty="0"/>
              <a:t>with </a:t>
            </a:r>
            <a:r>
              <a:rPr lang="en-US" dirty="0">
                <a:solidFill>
                  <a:schemeClr val="accent6">
                    <a:lumMod val="75000"/>
                  </a:schemeClr>
                </a:solidFill>
              </a:rPr>
              <a:t>3D printable shells </a:t>
            </a:r>
            <a:r>
              <a:rPr lang="en-US" dirty="0"/>
              <a:t>and connects to apps on your smart phone or tablet.</a:t>
            </a:r>
          </a:p>
          <a:p>
            <a:r>
              <a:rPr lang="en-US" dirty="0"/>
              <a:t>20 </a:t>
            </a:r>
            <a:r>
              <a:rPr lang="en-US" dirty="0">
                <a:hlinkClick r:id="rId3"/>
              </a:rPr>
              <a:t>AX-12A Robot Actuators</a:t>
            </a:r>
            <a:endParaRPr lang="en-US" dirty="0"/>
          </a:p>
          <a:p>
            <a:r>
              <a:rPr lang="en-US" dirty="0"/>
              <a:t>On Board </a:t>
            </a:r>
            <a:r>
              <a:rPr lang="en-US" dirty="0">
                <a:solidFill>
                  <a:srgbClr val="FF0000"/>
                </a:solidFill>
              </a:rPr>
              <a:t>Gyro, Accelerometer</a:t>
            </a:r>
          </a:p>
          <a:p>
            <a:r>
              <a:rPr lang="en-US" dirty="0"/>
              <a:t>Intel </a:t>
            </a:r>
            <a:r>
              <a:rPr lang="en-US" dirty="0">
                <a:solidFill>
                  <a:srgbClr val="FF0000"/>
                </a:solidFill>
              </a:rPr>
              <a:t>Edison</a:t>
            </a:r>
            <a:r>
              <a:rPr lang="en-US" dirty="0"/>
              <a:t> ® Processor</a:t>
            </a:r>
          </a:p>
          <a:p>
            <a:r>
              <a:rPr lang="en-US" dirty="0" err="1">
                <a:solidFill>
                  <a:srgbClr val="FF0000"/>
                </a:solidFill>
                <a:effectLst>
                  <a:outerShdw blurRad="38100" dist="38100" dir="2700000" algn="tl">
                    <a:srgbClr val="000000">
                      <a:alpha val="43137"/>
                    </a:srgbClr>
                  </a:outerShdw>
                </a:effectLst>
              </a:rPr>
              <a:t>Wifi</a:t>
            </a:r>
            <a:r>
              <a:rPr lang="en-US" dirty="0">
                <a:solidFill>
                  <a:srgbClr val="FF0000"/>
                </a:solidFill>
                <a:effectLst>
                  <a:outerShdw blurRad="38100" dist="38100" dir="2700000" algn="tl">
                    <a:srgbClr val="000000">
                      <a:alpha val="43137"/>
                    </a:srgbClr>
                  </a:outerShdw>
                </a:effectLst>
              </a:rPr>
              <a:t> and Bluetooth </a:t>
            </a:r>
            <a:r>
              <a:rPr lang="en-US" dirty="0"/>
              <a:t>Wireless built in, optional </a:t>
            </a:r>
            <a:r>
              <a:rPr lang="en-US" dirty="0" err="1"/>
              <a:t>XBee</a:t>
            </a:r>
            <a:r>
              <a:rPr lang="en-US" dirty="0"/>
              <a:t> connectivity</a:t>
            </a:r>
          </a:p>
          <a:p>
            <a:r>
              <a:rPr lang="en-US" dirty="0"/>
              <a:t>3-cell 11.1 2000 </a:t>
            </a:r>
            <a:r>
              <a:rPr lang="en-US" dirty="0" err="1"/>
              <a:t>mAH</a:t>
            </a:r>
            <a:r>
              <a:rPr lang="en-US" dirty="0"/>
              <a:t> </a:t>
            </a:r>
            <a:r>
              <a:rPr lang="en-US" dirty="0" err="1"/>
              <a:t>LiPo</a:t>
            </a:r>
            <a:r>
              <a:rPr lang="en-US" dirty="0"/>
              <a:t> Battery</a:t>
            </a:r>
          </a:p>
          <a:p>
            <a:r>
              <a:rPr lang="en-US" dirty="0">
                <a:solidFill>
                  <a:srgbClr val="FF0000"/>
                </a:solidFill>
              </a:rPr>
              <a:t>42 cm Tall</a:t>
            </a:r>
          </a:p>
          <a:p>
            <a:r>
              <a:rPr lang="en-US" dirty="0"/>
              <a:t>1.85 kg</a:t>
            </a:r>
          </a:p>
          <a:p>
            <a:r>
              <a:rPr lang="en-US" dirty="0"/>
              <a:t>Open Source C++ framework based on the </a:t>
            </a:r>
            <a:r>
              <a:rPr lang="en-US" dirty="0" err="1"/>
              <a:t>DARwin</a:t>
            </a:r>
            <a:r>
              <a:rPr lang="en-US" dirty="0"/>
              <a:t>-OP software with integrated REST based API</a:t>
            </a:r>
          </a:p>
          <a:p>
            <a:r>
              <a:rPr lang="en-US" dirty="0"/>
              <a:t>5052 Aluminum Metal Brackets</a:t>
            </a:r>
          </a:p>
          <a:p>
            <a:endParaRPr lang="en-US" dirty="0"/>
          </a:p>
        </p:txBody>
      </p:sp>
    </p:spTree>
    <p:extLst>
      <p:ext uri="{BB962C8B-B14F-4D97-AF65-F5344CB8AC3E}">
        <p14:creationId xmlns:p14="http://schemas.microsoft.com/office/powerpoint/2010/main" val="3221977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163" y="138545"/>
            <a:ext cx="11824855" cy="6608619"/>
          </a:xfrm>
        </p:spPr>
        <p:txBody>
          <a:bodyPr>
            <a:normAutofit fontScale="77500" lnSpcReduction="20000"/>
          </a:bodyPr>
          <a:lstStyle/>
          <a:p>
            <a:r>
              <a:rPr lang="en-US" dirty="0"/>
              <a:t>When launched, the endoskeleton frame, </a:t>
            </a:r>
            <a:r>
              <a:rPr lang="en-US" dirty="0" err="1"/>
              <a:t>subcontroller</a:t>
            </a:r>
            <a:r>
              <a:rPr lang="en-US" dirty="0"/>
              <a:t>, and 3D shelling files will be released open source so that the HR-OS1 skeleton, electronics, and shells can be customized, modified, and personalized. Every robot should be unique!</a:t>
            </a:r>
          </a:p>
          <a:p>
            <a:endParaRPr lang="en-US" dirty="0" smtClean="0"/>
          </a:p>
          <a:p>
            <a:r>
              <a:rPr lang="en-US" dirty="0" smtClean="0"/>
              <a:t>The </a:t>
            </a:r>
            <a:r>
              <a:rPr lang="en-US" dirty="0"/>
              <a:t>HR-OS1 has Intel inside! The </a:t>
            </a:r>
            <a:r>
              <a:rPr lang="en-US" dirty="0">
                <a:hlinkClick r:id="rId2"/>
              </a:rPr>
              <a:t>Intel® Edison</a:t>
            </a:r>
            <a:r>
              <a:rPr lang="en-US" dirty="0"/>
              <a:t> is a brand new system-on-a-chip (</a:t>
            </a:r>
            <a:r>
              <a:rPr lang="en-US" dirty="0" err="1"/>
              <a:t>SoC</a:t>
            </a:r>
            <a:r>
              <a:rPr lang="en-US" dirty="0"/>
              <a:t>) packing an Intel Atom dual-core CPU on a chip the size of an SD card. The Edison has integrated Wi-Fi, Bluetooth* LE, memory, and storage allowing for high level development and connectivity on small mobile robot platforms.</a:t>
            </a:r>
          </a:p>
          <a:p>
            <a:endParaRPr lang="en-US" dirty="0" smtClean="0"/>
          </a:p>
          <a:p>
            <a:r>
              <a:rPr lang="en-US" dirty="0" smtClean="0"/>
              <a:t>Paired </a:t>
            </a:r>
            <a:r>
              <a:rPr lang="en-US" dirty="0"/>
              <a:t>with the Intel® Edison HR-OS1 will also have the </a:t>
            </a:r>
            <a:r>
              <a:rPr lang="en-US" dirty="0" err="1">
                <a:solidFill>
                  <a:srgbClr val="FF0000"/>
                </a:solidFill>
              </a:rPr>
              <a:t>Arbotix</a:t>
            </a:r>
            <a:r>
              <a:rPr lang="en-US" dirty="0">
                <a:solidFill>
                  <a:srgbClr val="FF0000"/>
                </a:solidFill>
              </a:rPr>
              <a:t> Pro </a:t>
            </a:r>
            <a:r>
              <a:rPr lang="en-US" dirty="0" err="1">
                <a:solidFill>
                  <a:srgbClr val="FF0000"/>
                </a:solidFill>
              </a:rPr>
              <a:t>subcontroller</a:t>
            </a:r>
            <a:r>
              <a:rPr lang="en-US" dirty="0">
                <a:solidFill>
                  <a:srgbClr val="FF0000"/>
                </a:solidFill>
              </a:rPr>
              <a:t> </a:t>
            </a:r>
            <a:r>
              <a:rPr lang="en-US" dirty="0"/>
              <a:t>which boasts a 32-bit ARM Cortex-M3 72mhz CPU and is packed with features - 51 total I/O (16 x 12-bit analog inputs), ACC/Gyro combo, </a:t>
            </a:r>
            <a:r>
              <a:rPr lang="en-US" dirty="0" err="1">
                <a:solidFill>
                  <a:srgbClr val="FF0000"/>
                </a:solidFill>
              </a:rPr>
              <a:t>Dynamixel</a:t>
            </a:r>
            <a:r>
              <a:rPr lang="en-US" dirty="0">
                <a:solidFill>
                  <a:srgbClr val="FF0000"/>
                </a:solidFill>
              </a:rPr>
              <a:t> power control </a:t>
            </a:r>
            <a:r>
              <a:rPr lang="en-US" dirty="0"/>
              <a:t>with TTL &amp; RS-485 </a:t>
            </a:r>
            <a:r>
              <a:rPr lang="en-US" dirty="0" err="1"/>
              <a:t>comm</a:t>
            </a:r>
            <a:r>
              <a:rPr lang="en-US" dirty="0"/>
              <a:t>, </a:t>
            </a:r>
            <a:r>
              <a:rPr lang="en-US" dirty="0" err="1"/>
              <a:t>Xbee</a:t>
            </a:r>
            <a:r>
              <a:rPr lang="en-US" dirty="0"/>
              <a:t>/TTL/USB communication, battery voltage monitoring, &amp; speaker output.</a:t>
            </a:r>
          </a:p>
          <a:p>
            <a:endParaRPr lang="en-US" dirty="0" smtClean="0"/>
          </a:p>
          <a:p>
            <a:r>
              <a:rPr lang="en-US" dirty="0" smtClean="0"/>
              <a:t>The </a:t>
            </a:r>
            <a:r>
              <a:rPr lang="en-US" dirty="0"/>
              <a:t>HR-OS1 runs an expanded version of the </a:t>
            </a:r>
            <a:r>
              <a:rPr lang="en-US" dirty="0" err="1">
                <a:solidFill>
                  <a:srgbClr val="FF0000"/>
                </a:solidFill>
              </a:rPr>
              <a:t>DARwin</a:t>
            </a:r>
            <a:r>
              <a:rPr lang="en-US" dirty="0">
                <a:solidFill>
                  <a:srgbClr val="FF0000"/>
                </a:solidFill>
              </a:rPr>
              <a:t>-OP software </a:t>
            </a:r>
            <a:r>
              <a:rPr lang="en-US" dirty="0"/>
              <a:t>framework built on top of </a:t>
            </a:r>
            <a:r>
              <a:rPr lang="en-US" dirty="0" err="1">
                <a:solidFill>
                  <a:srgbClr val="FF0000"/>
                </a:solidFill>
              </a:rPr>
              <a:t>Yocto</a:t>
            </a:r>
            <a:r>
              <a:rPr lang="en-US" dirty="0">
                <a:solidFill>
                  <a:srgbClr val="FF0000"/>
                </a:solidFill>
              </a:rPr>
              <a:t> </a:t>
            </a:r>
            <a:r>
              <a:rPr lang="en-US" dirty="0" err="1">
                <a:solidFill>
                  <a:srgbClr val="FF0000"/>
                </a:solidFill>
              </a:rPr>
              <a:t>OpenEmbedded</a:t>
            </a:r>
            <a:r>
              <a:rPr lang="en-US" dirty="0">
                <a:solidFill>
                  <a:srgbClr val="FF0000"/>
                </a:solidFill>
              </a:rPr>
              <a:t> Linux</a:t>
            </a:r>
            <a:r>
              <a:rPr lang="en-US" dirty="0"/>
              <a:t>. </a:t>
            </a:r>
            <a:endParaRPr lang="en-US" dirty="0" smtClean="0"/>
          </a:p>
          <a:p>
            <a:endParaRPr lang="en-US" dirty="0" smtClean="0"/>
          </a:p>
          <a:p>
            <a:r>
              <a:rPr lang="en-US" dirty="0" smtClean="0"/>
              <a:t>Framework </a:t>
            </a:r>
            <a:r>
              <a:rPr lang="en-US" dirty="0"/>
              <a:t>functions are exposed through a node.js API allowing developers to build programs and apps from </a:t>
            </a:r>
            <a:r>
              <a:rPr lang="en-US" dirty="0">
                <a:solidFill>
                  <a:srgbClr val="FF0000"/>
                </a:solidFill>
              </a:rPr>
              <a:t>many different languages </a:t>
            </a:r>
            <a:r>
              <a:rPr lang="en-US" dirty="0"/>
              <a:t>to deploy and share on </a:t>
            </a:r>
            <a:r>
              <a:rPr lang="en-US" dirty="0">
                <a:solidFill>
                  <a:srgbClr val="FF0000"/>
                </a:solidFill>
              </a:rPr>
              <a:t>tablets and smartphones</a:t>
            </a:r>
            <a:r>
              <a:rPr lang="en-US" dirty="0"/>
              <a:t>. </a:t>
            </a:r>
            <a:endParaRPr lang="en-US" dirty="0" smtClean="0"/>
          </a:p>
          <a:p>
            <a:endParaRPr lang="en-US" dirty="0" smtClean="0"/>
          </a:p>
          <a:p>
            <a:r>
              <a:rPr lang="en-US" dirty="0" smtClean="0"/>
              <a:t>Default </a:t>
            </a:r>
            <a:r>
              <a:rPr lang="en-US" dirty="0"/>
              <a:t>apps will be available for </a:t>
            </a:r>
            <a:r>
              <a:rPr lang="en-US" dirty="0">
                <a:solidFill>
                  <a:schemeClr val="accent6">
                    <a:lumMod val="50000"/>
                  </a:schemeClr>
                </a:solidFill>
              </a:rPr>
              <a:t>users to get up and running </a:t>
            </a:r>
            <a:r>
              <a:rPr lang="en-US" dirty="0"/>
              <a:t>quickly giving their robot life right after assembly.</a:t>
            </a:r>
          </a:p>
          <a:p>
            <a:endParaRPr lang="en-US" dirty="0"/>
          </a:p>
        </p:txBody>
      </p:sp>
    </p:spTree>
    <p:extLst>
      <p:ext uri="{BB962C8B-B14F-4D97-AF65-F5344CB8AC3E}">
        <p14:creationId xmlns:p14="http://schemas.microsoft.com/office/powerpoint/2010/main" val="27245209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908" y="498763"/>
            <a:ext cx="11824855" cy="6220691"/>
          </a:xfrm>
        </p:spPr>
        <p:txBody>
          <a:bodyPr>
            <a:normAutofit fontScale="85000" lnSpcReduction="20000"/>
          </a:bodyPr>
          <a:lstStyle/>
          <a:p>
            <a:r>
              <a:rPr lang="en-US" dirty="0"/>
              <a:t>Optional 3D printed Armor and add-ons not included </a:t>
            </a:r>
            <a:r>
              <a:rPr lang="en-US" dirty="0">
                <a:hlinkClick r:id="rId2"/>
              </a:rPr>
              <a:t>*</a:t>
            </a:r>
            <a:endParaRPr lang="en-US" dirty="0"/>
          </a:p>
          <a:p>
            <a:r>
              <a:rPr lang="en-US" dirty="0" err="1"/>
              <a:t>Interbotix</a:t>
            </a:r>
            <a:r>
              <a:rPr lang="en-US" dirty="0"/>
              <a:t> Labs is proud to announce the new </a:t>
            </a:r>
            <a:r>
              <a:rPr lang="en-US" b="1" dirty="0"/>
              <a:t>HR-OS1 Humanoid Endoskeleton Robot</a:t>
            </a:r>
            <a:r>
              <a:rPr lang="en-US" dirty="0"/>
              <a:t>, an open source humanoid platform that you can build yourself. </a:t>
            </a:r>
            <a:endParaRPr lang="en-US" dirty="0" smtClean="0"/>
          </a:p>
          <a:p>
            <a:endParaRPr lang="en-US" dirty="0"/>
          </a:p>
          <a:p>
            <a:r>
              <a:rPr lang="en-US" dirty="0" smtClean="0"/>
              <a:t>The </a:t>
            </a:r>
            <a:r>
              <a:rPr lang="en-US" dirty="0"/>
              <a:t>HR-OS1 is powered by an onboard Linux computer giving you all the processing power you need to run your robot. </a:t>
            </a:r>
            <a:endParaRPr lang="en-US" dirty="0" smtClean="0"/>
          </a:p>
          <a:p>
            <a:endParaRPr lang="en-US" dirty="0"/>
          </a:p>
          <a:p>
            <a:r>
              <a:rPr lang="en-US" dirty="0" smtClean="0"/>
              <a:t>This </a:t>
            </a:r>
            <a:r>
              <a:rPr lang="en-US" dirty="0"/>
              <a:t>robot can be customized with 3D printed armor and components to change the form and function of the robot. </a:t>
            </a:r>
            <a:endParaRPr lang="en-US" dirty="0" smtClean="0"/>
          </a:p>
          <a:p>
            <a:endParaRPr lang="en-US" dirty="0"/>
          </a:p>
          <a:p>
            <a:r>
              <a:rPr lang="en-US" dirty="0" smtClean="0"/>
              <a:t>The </a:t>
            </a:r>
            <a:r>
              <a:rPr lang="en-US" dirty="0"/>
              <a:t>HR-OS1 is a hackable, modular, humanoid robot development platform designed from the ground up with customization and modification in mind. </a:t>
            </a:r>
            <a:endParaRPr lang="en-US" dirty="0" smtClean="0"/>
          </a:p>
          <a:p>
            <a:endParaRPr lang="en-US" dirty="0"/>
          </a:p>
          <a:p>
            <a:r>
              <a:rPr lang="en-US" dirty="0" smtClean="0"/>
              <a:t>A </a:t>
            </a:r>
            <a:r>
              <a:rPr lang="en-US" dirty="0"/>
              <a:t>node.js interface and API have been created to enable apps and other computers on the network to interface with the robot via </a:t>
            </a:r>
            <a:r>
              <a:rPr lang="en-US" dirty="0" err="1"/>
              <a:t>wifi</a:t>
            </a:r>
            <a:r>
              <a:rPr lang="en-US" dirty="0"/>
              <a:t>. </a:t>
            </a:r>
            <a:endParaRPr lang="en-US" dirty="0" smtClean="0"/>
          </a:p>
          <a:p>
            <a:endParaRPr lang="en-US" dirty="0"/>
          </a:p>
          <a:p>
            <a:r>
              <a:rPr lang="en-US" dirty="0" smtClean="0"/>
              <a:t>We </a:t>
            </a:r>
            <a:r>
              <a:rPr lang="en-US" dirty="0"/>
              <a:t>also offer full support of the </a:t>
            </a:r>
            <a:r>
              <a:rPr lang="en-US" dirty="0" err="1"/>
              <a:t>Playstation</a:t>
            </a:r>
            <a:r>
              <a:rPr lang="en-US" dirty="0"/>
              <a:t> DS3 </a:t>
            </a:r>
            <a:r>
              <a:rPr lang="en-US" dirty="0" err="1"/>
              <a:t>Sixaxis</a:t>
            </a:r>
            <a:r>
              <a:rPr lang="en-US" dirty="0"/>
              <a:t> Bluetooth Gamepad for remote control demos.</a:t>
            </a:r>
          </a:p>
          <a:p>
            <a:endParaRPr lang="en-US" dirty="0"/>
          </a:p>
        </p:txBody>
      </p:sp>
    </p:spTree>
    <p:extLst>
      <p:ext uri="{BB962C8B-B14F-4D97-AF65-F5344CB8AC3E}">
        <p14:creationId xmlns:p14="http://schemas.microsoft.com/office/powerpoint/2010/main" val="30328086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11382"/>
          </a:xfrm>
        </p:spPr>
        <p:txBody>
          <a:bodyPr>
            <a:normAutofit/>
          </a:bodyPr>
          <a:lstStyle/>
          <a:p>
            <a:pPr algn="ctr"/>
            <a:r>
              <a:rPr lang="en-US" sz="6600" b="1" dirty="0" smtClean="0">
                <a:solidFill>
                  <a:srgbClr val="FF0000"/>
                </a:solidFill>
                <a:effectLst>
                  <a:outerShdw blurRad="38100" dist="38100" dir="2700000" algn="tl">
                    <a:srgbClr val="000000">
                      <a:alpha val="43137"/>
                    </a:srgbClr>
                  </a:outerShdw>
                </a:effectLst>
              </a:rPr>
              <a:t>Kit Contents</a:t>
            </a:r>
            <a:endParaRPr lang="en-US" sz="66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4855" y="1011383"/>
            <a:ext cx="10383981" cy="5680362"/>
          </a:xfrm>
        </p:spPr>
        <p:txBody>
          <a:bodyPr>
            <a:noAutofit/>
          </a:bodyPr>
          <a:lstStyle/>
          <a:p>
            <a:r>
              <a:rPr lang="en-US" sz="2000" dirty="0" smtClean="0"/>
              <a:t>20 </a:t>
            </a:r>
            <a:r>
              <a:rPr lang="en-US" sz="2000" dirty="0" smtClean="0">
                <a:hlinkClick r:id="rId2"/>
              </a:rPr>
              <a:t>AX-12A Robot Actuators</a:t>
            </a:r>
            <a:endParaRPr lang="en-US" sz="2000" dirty="0" smtClean="0"/>
          </a:p>
          <a:p>
            <a:r>
              <a:rPr lang="en-US" sz="2000" dirty="0" err="1" smtClean="0"/>
              <a:t>Arbotix</a:t>
            </a:r>
            <a:r>
              <a:rPr lang="en-US" sz="2000" dirty="0" smtClean="0"/>
              <a:t>-Pro </a:t>
            </a:r>
            <a:r>
              <a:rPr lang="en-US" sz="2000" dirty="0" err="1" smtClean="0"/>
              <a:t>Robocontroller</a:t>
            </a:r>
            <a:r>
              <a:rPr lang="en-US" sz="2000" dirty="0" smtClean="0"/>
              <a:t> (CM-730 compatible)</a:t>
            </a:r>
          </a:p>
          <a:p>
            <a:r>
              <a:rPr lang="en-US" sz="2000" dirty="0" smtClean="0">
                <a:hlinkClick r:id="rId3"/>
              </a:rPr>
              <a:t>Intel Edison ® Processor</a:t>
            </a:r>
            <a:endParaRPr lang="en-US" sz="2000" dirty="0" smtClean="0"/>
          </a:p>
          <a:p>
            <a:r>
              <a:rPr lang="en-US" sz="2000" dirty="0" smtClean="0"/>
              <a:t>Raspberry Pi 2 CPU with SD card, </a:t>
            </a:r>
            <a:r>
              <a:rPr lang="en-US" sz="2000" dirty="0" err="1" smtClean="0"/>
              <a:t>Wifi</a:t>
            </a:r>
            <a:r>
              <a:rPr lang="en-US" sz="2000" dirty="0" smtClean="0"/>
              <a:t> Dongle and Bluetooth Dongle</a:t>
            </a:r>
          </a:p>
          <a:p>
            <a:r>
              <a:rPr lang="en-US" sz="2000" b="1" dirty="0" err="1" smtClean="0"/>
              <a:t>Playstation</a:t>
            </a:r>
            <a:r>
              <a:rPr lang="en-US" sz="2000" b="1" dirty="0" smtClean="0"/>
              <a:t> DS3 </a:t>
            </a:r>
            <a:r>
              <a:rPr lang="en-US" sz="2000" b="1" dirty="0" err="1" smtClean="0"/>
              <a:t>Sixaxis</a:t>
            </a:r>
            <a:r>
              <a:rPr lang="en-US" sz="2000" b="1" dirty="0" smtClean="0"/>
              <a:t> Bluetooth Gamepad Controller</a:t>
            </a:r>
            <a:endParaRPr lang="en-US" sz="2000" dirty="0" smtClean="0"/>
          </a:p>
          <a:p>
            <a:r>
              <a:rPr lang="en-US" sz="2000" dirty="0" smtClean="0"/>
              <a:t>3-cell 11.1v 2200 </a:t>
            </a:r>
            <a:r>
              <a:rPr lang="en-US" sz="2000" dirty="0" err="1" smtClean="0"/>
              <a:t>mAH</a:t>
            </a:r>
            <a:r>
              <a:rPr lang="en-US" sz="2000" dirty="0" smtClean="0"/>
              <a:t> </a:t>
            </a:r>
            <a:r>
              <a:rPr lang="en-US" sz="2000" dirty="0" err="1" smtClean="0"/>
              <a:t>LiPo</a:t>
            </a:r>
            <a:r>
              <a:rPr lang="en-US" sz="2000" dirty="0" smtClean="0"/>
              <a:t> Battery and Battery Monitor</a:t>
            </a:r>
          </a:p>
          <a:p>
            <a:r>
              <a:rPr lang="en-US" sz="2000" dirty="0" smtClean="0">
                <a:hlinkClick r:id="rId4"/>
              </a:rPr>
              <a:t>USB Webcam</a:t>
            </a:r>
            <a:endParaRPr lang="en-US" sz="2000" dirty="0" smtClean="0"/>
          </a:p>
          <a:p>
            <a:r>
              <a:rPr lang="en-US" sz="2000" dirty="0" smtClean="0">
                <a:hlinkClick r:id="rId5"/>
              </a:rPr>
              <a:t>Imax </a:t>
            </a:r>
            <a:r>
              <a:rPr lang="en-US" sz="2000" dirty="0" err="1" smtClean="0">
                <a:hlinkClick r:id="rId5"/>
              </a:rPr>
              <a:t>LiPo</a:t>
            </a:r>
            <a:r>
              <a:rPr lang="en-US" sz="2000" dirty="0" smtClean="0">
                <a:hlinkClick r:id="rId5"/>
              </a:rPr>
              <a:t> Charger</a:t>
            </a:r>
            <a:endParaRPr lang="en-US" sz="2000" dirty="0" smtClean="0"/>
          </a:p>
          <a:p>
            <a:r>
              <a:rPr lang="en-US" sz="2000" dirty="0" smtClean="0">
                <a:hlinkClick r:id="rId6"/>
              </a:rPr>
              <a:t>12v10A SMPS</a:t>
            </a:r>
            <a:endParaRPr lang="en-US" sz="2000" dirty="0" smtClean="0"/>
          </a:p>
          <a:p>
            <a:r>
              <a:rPr lang="en-US" sz="2000" dirty="0" smtClean="0"/>
              <a:t>Metal Brackets and Frames</a:t>
            </a:r>
          </a:p>
          <a:p>
            <a:r>
              <a:rPr lang="en-US" sz="2000" dirty="0" err="1" smtClean="0"/>
              <a:t>Lasercut</a:t>
            </a:r>
            <a:r>
              <a:rPr lang="en-US" sz="2000" dirty="0" smtClean="0"/>
              <a:t> </a:t>
            </a:r>
            <a:r>
              <a:rPr lang="en-US" sz="2000" dirty="0" err="1" smtClean="0"/>
              <a:t>Delrin</a:t>
            </a:r>
            <a:r>
              <a:rPr lang="en-US" sz="2000" dirty="0" smtClean="0"/>
              <a:t> Torso</a:t>
            </a:r>
          </a:p>
          <a:p>
            <a:r>
              <a:rPr lang="en-US" sz="2000" dirty="0" smtClean="0"/>
              <a:t>3D Printed Pan/Tilt Head Assembly</a:t>
            </a:r>
          </a:p>
          <a:p>
            <a:r>
              <a:rPr lang="en-US" sz="2000" dirty="0" smtClean="0"/>
              <a:t>Assembly Hardware and Tools</a:t>
            </a:r>
          </a:p>
          <a:p>
            <a:r>
              <a:rPr lang="en-US" sz="2000" dirty="0" smtClean="0"/>
              <a:t>Power and Data Cables</a:t>
            </a:r>
          </a:p>
          <a:p>
            <a:endParaRPr lang="en-US" sz="2000" dirty="0"/>
          </a:p>
        </p:txBody>
      </p:sp>
    </p:spTree>
    <p:extLst>
      <p:ext uri="{BB962C8B-B14F-4D97-AF65-F5344CB8AC3E}">
        <p14:creationId xmlns:p14="http://schemas.microsoft.com/office/powerpoint/2010/main" val="814648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60064" t="16666" r="9680" b="5841"/>
          <a:stretch/>
        </p:blipFill>
        <p:spPr>
          <a:xfrm>
            <a:off x="1125416" y="0"/>
            <a:ext cx="9520518" cy="6858000"/>
          </a:xfrm>
          <a:prstGeom prst="rect">
            <a:avLst/>
          </a:prstGeom>
        </p:spPr>
      </p:pic>
      <p:sp>
        <p:nvSpPr>
          <p:cNvPr id="5" name="Rectangle 4"/>
          <p:cNvSpPr/>
          <p:nvPr/>
        </p:nvSpPr>
        <p:spPr>
          <a:xfrm>
            <a:off x="8104909" y="2258291"/>
            <a:ext cx="2757055" cy="22721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4429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https://matrix.org/blog/wp-content/uploads/2015/09/Img0041.jpg"/>
          <p:cNvPicPr>
            <a:picLocks noChangeAspect="1" noChangeArrowheads="1"/>
          </p:cNvPicPr>
          <p:nvPr/>
        </p:nvPicPr>
        <p:blipFill rotWithShape="1">
          <a:blip r:embed="rId2">
            <a:extLst>
              <a:ext uri="{28A0092B-C50C-407E-A947-70E740481C1C}">
                <a14:useLocalDpi xmlns:a14="http://schemas.microsoft.com/office/drawing/2010/main" val="0"/>
              </a:ext>
            </a:extLst>
          </a:blip>
          <a:srcRect l="26873" t="12370" r="26862" b="8594"/>
          <a:stretch/>
        </p:blipFill>
        <p:spPr bwMode="auto">
          <a:xfrm>
            <a:off x="0" y="-1"/>
            <a:ext cx="4032173" cy="68882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trossenrobotics.com/resize/Shared/images/PImages/hros1/hr-os-1-a.jpg?bw=1000&amp;bh=1000"/>
          <p:cNvPicPr>
            <a:picLocks noChangeAspect="1" noChangeArrowheads="1"/>
          </p:cNvPicPr>
          <p:nvPr/>
        </p:nvPicPr>
        <p:blipFill rotWithShape="1">
          <a:blip r:embed="rId3">
            <a:extLst>
              <a:ext uri="{28A0092B-C50C-407E-A947-70E740481C1C}">
                <a14:useLocalDpi xmlns:a14="http://schemas.microsoft.com/office/drawing/2010/main" val="0"/>
              </a:ext>
            </a:extLst>
          </a:blip>
          <a:srcRect l="20615" t="5141" r="21875" b="5060"/>
          <a:stretch/>
        </p:blipFill>
        <p:spPr bwMode="auto">
          <a:xfrm>
            <a:off x="7711800" y="-1"/>
            <a:ext cx="4392066"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178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cdn.slashgear.com/wp-content/uploads/2014/09/jimmy-robo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2"/>
            <a:ext cx="10764982" cy="685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4861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cdn.slashgear.com/wp-content/uploads/2014/09/jimmy-robot-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38"/>
            <a:ext cx="10335491" cy="688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946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ttp://cdn.slashgear.com/wp-content/uploads/2014/09/jimmy-robot-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404"/>
            <a:ext cx="10321636" cy="687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187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956"/>
            <a:ext cx="10515600" cy="1325563"/>
          </a:xfrm>
          <a:solidFill>
            <a:schemeClr val="bg2"/>
          </a:solidFill>
        </p:spPr>
        <p:txBody>
          <a:bodyPr>
            <a:normAutofit/>
          </a:bodyPr>
          <a:lstStyle/>
          <a:p>
            <a:pPr algn="ctr"/>
            <a:r>
              <a:rPr lang="en-US" sz="5400" dirty="0" smtClean="0"/>
              <a:t>Additional Meetings</a:t>
            </a:r>
            <a:endParaRPr lang="en-US" sz="5400" dirty="0"/>
          </a:p>
        </p:txBody>
      </p:sp>
      <p:sp>
        <p:nvSpPr>
          <p:cNvPr id="3" name="Content Placeholder 2"/>
          <p:cNvSpPr>
            <a:spLocks noGrp="1"/>
          </p:cNvSpPr>
          <p:nvPr>
            <p:ph idx="1"/>
          </p:nvPr>
        </p:nvSpPr>
        <p:spPr/>
        <p:txBody>
          <a:bodyPr/>
          <a:lstStyle/>
          <a:p>
            <a:r>
              <a:rPr lang="en-US" dirty="0" smtClean="0"/>
              <a:t>Additional meetings for this class will be on Thursdays 5pm in Conference room FAB 155 </a:t>
            </a:r>
          </a:p>
          <a:p>
            <a:r>
              <a:rPr lang="en-US" dirty="0" smtClean="0"/>
              <a:t>They will be changed on popular demand of this class students to another day and time.</a:t>
            </a:r>
            <a:endParaRPr lang="en-US" dirty="0"/>
          </a:p>
        </p:txBody>
      </p:sp>
    </p:spTree>
    <p:extLst>
      <p:ext uri="{BB962C8B-B14F-4D97-AF65-F5344CB8AC3E}">
        <p14:creationId xmlns:p14="http://schemas.microsoft.com/office/powerpoint/2010/main" val="2876813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cdn.slashgear.com/wp-content/uploads/2014/09/jimmy-robot-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03527" cy="6882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2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cdn.slashgear.com/wp-content/uploads/2014/09/jimmy-robot-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404"/>
            <a:ext cx="10321636" cy="687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927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cdn.slashgear.com/wp-content/uploads/2014/09/jimmy-robo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46"/>
            <a:ext cx="10834255" cy="688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798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cdn.slashgear.com/wp-content/uploads/2014/09/jimmy-robo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72"/>
            <a:ext cx="10307782" cy="6869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9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http://cdn.slashgear.com/wp-content/uploads/2014/09/jimmy-robot-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72"/>
            <a:ext cx="10307782" cy="6869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91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cdn.slashgear.com/wp-content/uploads/2014/09/jimmy-robot-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3"/>
            <a:ext cx="11582400" cy="685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788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http://cdn.slashgear.com/wp-content/uploads/2014/09/jimmy-robot-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78"/>
            <a:ext cx="10737273" cy="687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047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http://cdn.slashgear.com/wp-content/uploads/2014/09/jimmy-robot-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8"/>
            <a:ext cx="9933709" cy="686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702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http://cdn.slashgear.com/wp-content/uploads/2014/09/jimmy-robot-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34254"/>
            <a:ext cx="10342418" cy="6892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754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http://cdn.slashgear.com/wp-content/uploads/2014/09/jimmy-robot-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852"/>
            <a:ext cx="10903527" cy="6882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119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441591" y="820705"/>
            <a:ext cx="10707479"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BME Seminar</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Thursday,</a:t>
            </a:r>
            <a:r>
              <a:rPr kumimoji="0" lang="en-US" altLang="en-US" sz="1200" b="0" i="0" u="none" strike="noStrike" cap="none" normalizeH="0" baseline="0" dirty="0" smtClean="0">
                <a:ln>
                  <a:noFill/>
                </a:ln>
                <a:solidFill>
                  <a:srgbClr val="FF0000"/>
                </a:solidFill>
                <a:effectLst/>
                <a:latin typeface="Calibri" panose="020F0502020204030204" pitchFamily="34" charset="0"/>
              </a:rPr>
              <a:t> </a:t>
            </a:r>
            <a:r>
              <a:rPr kumimoji="0" lang="en-US" altLang="en-US" sz="1200" b="0" i="0" u="none" strike="noStrike" cap="none" normalizeH="0" baseline="0" dirty="0" smtClean="0">
                <a:ln>
                  <a:noFill/>
                </a:ln>
                <a:solidFill>
                  <a:schemeClr val="tx1"/>
                </a:solidFill>
                <a:effectLst/>
                <a:latin typeface="Calibri" panose="020F0502020204030204" pitchFamily="34" charset="0"/>
              </a:rPr>
              <a:t>October 8, 2015</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3:00 – 4:00 pm</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 </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Center for Health &amp; Healing</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Conference Room 1A, 3</a:t>
            </a:r>
            <a:r>
              <a:rPr kumimoji="0" lang="en-US" altLang="en-US" sz="1200" b="0" i="0" u="none" strike="noStrike" cap="none" normalizeH="0" baseline="30000" dirty="0" smtClean="0">
                <a:ln>
                  <a:noFill/>
                </a:ln>
                <a:solidFill>
                  <a:schemeClr val="tx1"/>
                </a:solidFill>
                <a:effectLst/>
                <a:latin typeface="Calibri" panose="020F0502020204030204" pitchFamily="34" charset="0"/>
              </a:rPr>
              <a:t>rd</a:t>
            </a:r>
            <a:r>
              <a:rPr kumimoji="0" lang="en-US" altLang="en-US" sz="1200" b="0" i="0" u="none" strike="noStrike" cap="none" normalizeH="0" baseline="0" dirty="0" smtClean="0">
                <a:ln>
                  <a:noFill/>
                </a:ln>
                <a:solidFill>
                  <a:schemeClr val="tx1"/>
                </a:solidFill>
                <a:effectLst/>
                <a:latin typeface="Calibri" panose="020F0502020204030204" pitchFamily="34" charset="0"/>
              </a:rPr>
              <a:t> Floor</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3303 SW Bond Avenue</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Portland, OR  97239</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 </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Speaker:  </a:t>
            </a:r>
            <a:r>
              <a:rPr kumimoji="0" lang="en-US" altLang="en-US" sz="1200" b="1" i="0" u="none" strike="noStrike" cap="none" normalizeH="0" baseline="0" dirty="0" err="1" smtClean="0">
                <a:ln>
                  <a:noFill/>
                </a:ln>
                <a:solidFill>
                  <a:schemeClr val="tx1"/>
                </a:solidFill>
                <a:effectLst/>
                <a:latin typeface="Calibri" panose="020F0502020204030204" pitchFamily="34" charset="0"/>
              </a:rPr>
              <a:t>Yiğit</a:t>
            </a:r>
            <a:r>
              <a:rPr kumimoji="0" lang="en-US" altLang="en-US" sz="1200" b="1" i="0" u="none" strike="noStrike" cap="none" normalizeH="0" baseline="0" dirty="0" smtClean="0">
                <a:ln>
                  <a:noFill/>
                </a:ln>
                <a:solidFill>
                  <a:schemeClr val="tx1"/>
                </a:solidFill>
                <a:effectLst/>
                <a:latin typeface="Calibri" panose="020F0502020204030204" pitchFamily="34" charset="0"/>
              </a:rPr>
              <a:t> </a:t>
            </a:r>
            <a:r>
              <a:rPr kumimoji="0" lang="en-US" altLang="en-US" sz="1200" b="1" i="0" u="none" strike="noStrike" cap="none" normalizeH="0" baseline="0" dirty="0" err="1" smtClean="0">
                <a:ln>
                  <a:noFill/>
                </a:ln>
                <a:solidFill>
                  <a:schemeClr val="tx1"/>
                </a:solidFill>
                <a:effectLst/>
                <a:latin typeface="Calibri" panose="020F0502020204030204" pitchFamily="34" charset="0"/>
              </a:rPr>
              <a:t>Mengüç</a:t>
            </a:r>
            <a:r>
              <a:rPr kumimoji="0" lang="en-US" altLang="en-US" sz="1200" b="1" i="0" u="none" strike="noStrike" cap="none" normalizeH="0" baseline="0" dirty="0" smtClean="0">
                <a:ln>
                  <a:noFill/>
                </a:ln>
                <a:solidFill>
                  <a:schemeClr val="tx1"/>
                </a:solidFill>
                <a:effectLst/>
                <a:latin typeface="Calibri" panose="020F0502020204030204" pitchFamily="34" charset="0"/>
              </a:rPr>
              <a:t>, PhD</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Assistant Professor of Robotics and Mechanical Engineering</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Oregon State University, Corvallis</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 </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Title:  </a:t>
            </a:r>
            <a:r>
              <a:rPr kumimoji="0" lang="en-US" altLang="en-US" sz="1200" b="1" i="0" u="none" strike="noStrike" cap="none" normalizeH="0" baseline="0" dirty="0" smtClean="0">
                <a:ln>
                  <a:noFill/>
                </a:ln>
                <a:solidFill>
                  <a:schemeClr val="tx1"/>
                </a:solidFill>
                <a:effectLst/>
                <a:latin typeface="Calibri" panose="020F0502020204030204" pitchFamily="34" charset="0"/>
              </a:rPr>
              <a:t>Biologically inspired soft devices in robotics</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 </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Abstract:  Title: "Biologically inspired soft devices in robotics"</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 </a:t>
            </a:r>
            <a:endParaRPr kumimoji="0" lang="en-US" altLang="en-US" sz="1000" b="0" i="0" u="none" strike="noStrike" cap="none" normalizeH="0" baseline="0" dirty="0" smtClean="0">
              <a:ln>
                <a:noFill/>
              </a:ln>
              <a:solidFill>
                <a:schemeClr val="tx1"/>
              </a:solidFill>
              <a:effectLst/>
              <a:latin typeface="Helvetica"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rPr>
              <a:t>Talk abstract:  Incredible biological mechanisms have emerged through evolution, and can provide a wellspring of inspiration for engineers. One promising area emerging from biological inspiration is the design of devices and robots made of compliant materials, as part of a larger field of research in “soft robotics.” In this talk, the topics of designing soft, biologically inspired mechanisms will be presented in two case studies: controllable adhesives and soft wearable sensors. Additionally, the talk will cover the methods of fabricating soft devices through 3D printing, soft lithography, and laser micromachining. Surfaces covered in arrays of micro-fibers, inspired by the toes of a gecko, rely on compliance to repeatedly and controllably adhere to almost any surface while simultaneously shedding dirt. Sensors made of liquid metal encapsulated in rubber as soft as skin can track motion of the human body while naturally moving with its kinematics. However, these exciting soft mechanisms have certain challenges. The biological mechanisms that serve as a source of inspirations are made of materials that are vastly more compliant than the metal and plastic that engineers and roboticists normally use. To imitate and improve on nature’s design, we must create mechanisms with materials like fabric and rubber. It is difficult to characterize these </a:t>
            </a:r>
            <a:r>
              <a:rPr kumimoji="0" lang="en-US" altLang="en-US" sz="1200" b="0" i="0" u="none" strike="noStrike" cap="none" normalizeH="0" baseline="0" dirty="0" err="1" smtClean="0">
                <a:ln>
                  <a:noFill/>
                </a:ln>
                <a:solidFill>
                  <a:schemeClr val="tx1"/>
                </a:solidFill>
                <a:effectLst/>
                <a:latin typeface="Calibri" panose="020F0502020204030204" pitchFamily="34" charset="0"/>
              </a:rPr>
              <a:t>hyperelastic</a:t>
            </a:r>
            <a:r>
              <a:rPr kumimoji="0" lang="en-US" altLang="en-US" sz="1200" b="0" i="0" u="none" strike="noStrike" cap="none" normalizeH="0" baseline="0" dirty="0" smtClean="0">
                <a:ln>
                  <a:noFill/>
                </a:ln>
                <a:solidFill>
                  <a:schemeClr val="tx1"/>
                </a:solidFill>
                <a:effectLst/>
                <a:latin typeface="Calibri" panose="020F0502020204030204" pitchFamily="34" charset="0"/>
              </a:rPr>
              <a:t>, viscoelastic, and generally nonlinear materials, and it is difficult to integrate them into traditional fabrication techniques, but the development of such soft robotic devices promises to bring robots more and more into our daily lives.</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5555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http://cdn.slashgear.com/wp-content/uploads/2014/09/jimmy-robot-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38"/>
            <a:ext cx="10335491" cy="688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975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descr="http://cdn.slashgear.com/wp-content/uploads/2014/09/jimmy-robot-2-776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522" y="0"/>
            <a:ext cx="51970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281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9094" t="13961" r="11341" b="8357"/>
          <a:stretch/>
        </p:blipFill>
        <p:spPr>
          <a:xfrm>
            <a:off x="2146853" y="0"/>
            <a:ext cx="9280478" cy="6858000"/>
          </a:xfrm>
          <a:prstGeom prst="rect">
            <a:avLst/>
          </a:prstGeom>
        </p:spPr>
      </p:pic>
    </p:spTree>
    <p:extLst>
      <p:ext uri="{BB962C8B-B14F-4D97-AF65-F5344CB8AC3E}">
        <p14:creationId xmlns:p14="http://schemas.microsoft.com/office/powerpoint/2010/main" val="41740501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9856" t="9710" r="11992" b="15314"/>
          <a:stretch/>
        </p:blipFill>
        <p:spPr>
          <a:xfrm>
            <a:off x="1351721" y="0"/>
            <a:ext cx="9155783" cy="6858000"/>
          </a:xfrm>
          <a:prstGeom prst="rect">
            <a:avLst/>
          </a:prstGeom>
        </p:spPr>
      </p:pic>
    </p:spTree>
    <p:extLst>
      <p:ext uri="{BB962C8B-B14F-4D97-AF65-F5344CB8AC3E}">
        <p14:creationId xmlns:p14="http://schemas.microsoft.com/office/powerpoint/2010/main" val="2517460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9529" t="26329" r="10688" b="628"/>
          <a:stretch/>
        </p:blipFill>
        <p:spPr>
          <a:xfrm>
            <a:off x="838200" y="4460"/>
            <a:ext cx="9935817" cy="6853539"/>
          </a:xfrm>
          <a:prstGeom prst="rect">
            <a:avLst/>
          </a:prstGeom>
        </p:spPr>
      </p:pic>
    </p:spTree>
    <p:extLst>
      <p:ext uri="{BB962C8B-B14F-4D97-AF65-F5344CB8AC3E}">
        <p14:creationId xmlns:p14="http://schemas.microsoft.com/office/powerpoint/2010/main" val="3059457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9855" t="8551" r="10797" b="628"/>
          <a:stretch/>
        </p:blipFill>
        <p:spPr>
          <a:xfrm>
            <a:off x="728869" y="97671"/>
            <a:ext cx="7858540" cy="6839841"/>
          </a:xfrm>
          <a:prstGeom prst="rect">
            <a:avLst/>
          </a:prstGeom>
        </p:spPr>
      </p:pic>
    </p:spTree>
    <p:extLst>
      <p:ext uri="{BB962C8B-B14F-4D97-AF65-F5344CB8AC3E}">
        <p14:creationId xmlns:p14="http://schemas.microsoft.com/office/powerpoint/2010/main" val="558908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9855" t="8164" r="11232" b="1787"/>
          <a:stretch/>
        </p:blipFill>
        <p:spPr>
          <a:xfrm>
            <a:off x="1616764" y="160120"/>
            <a:ext cx="7646506" cy="6697879"/>
          </a:xfrm>
          <a:prstGeom prst="rect">
            <a:avLst/>
          </a:prstGeom>
        </p:spPr>
      </p:pic>
    </p:spTree>
    <p:extLst>
      <p:ext uri="{BB962C8B-B14F-4D97-AF65-F5344CB8AC3E}">
        <p14:creationId xmlns:p14="http://schemas.microsoft.com/office/powerpoint/2010/main" val="4185745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8877" t="9323" r="10254" b="5652"/>
          <a:stretch/>
        </p:blipFill>
        <p:spPr>
          <a:xfrm>
            <a:off x="901148" y="41530"/>
            <a:ext cx="8799444" cy="6816470"/>
          </a:xfrm>
          <a:prstGeom prst="rect">
            <a:avLst/>
          </a:prstGeom>
        </p:spPr>
      </p:pic>
    </p:spTree>
    <p:extLst>
      <p:ext uri="{BB962C8B-B14F-4D97-AF65-F5344CB8AC3E}">
        <p14:creationId xmlns:p14="http://schemas.microsoft.com/office/powerpoint/2010/main" val="351055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58116" t="13188" r="9601" b="1401"/>
          <a:stretch/>
        </p:blipFill>
        <p:spPr>
          <a:xfrm>
            <a:off x="1630017" y="0"/>
            <a:ext cx="9216406" cy="6858000"/>
          </a:xfrm>
          <a:prstGeom prst="rect">
            <a:avLst/>
          </a:prstGeom>
        </p:spPr>
      </p:pic>
    </p:spTree>
    <p:extLst>
      <p:ext uri="{BB962C8B-B14F-4D97-AF65-F5344CB8AC3E}">
        <p14:creationId xmlns:p14="http://schemas.microsoft.com/office/powerpoint/2010/main" val="3861160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37282"/>
          </a:xfrm>
          <a:solidFill>
            <a:srgbClr val="FFFF00"/>
          </a:solidFill>
        </p:spPr>
        <p:txBody>
          <a:bodyPr>
            <a:normAutofit fontScale="90000"/>
          </a:bodyPr>
          <a:lstStyle/>
          <a:p>
            <a:pPr algn="ctr"/>
            <a:r>
              <a:rPr lang="en-US" sz="6600" b="1" dirty="0" smtClean="0">
                <a:solidFill>
                  <a:srgbClr val="FF0000"/>
                </a:solidFill>
                <a:effectLst>
                  <a:outerShdw blurRad="38100" dist="38100" dir="2700000" algn="tl">
                    <a:srgbClr val="000000">
                      <a:alpha val="43137"/>
                    </a:srgbClr>
                  </a:outerShdw>
                </a:effectLst>
              </a:rPr>
              <a:t>Plan for class</a:t>
            </a:r>
            <a:endParaRPr lang="en-US" sz="66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6508" y="1065461"/>
            <a:ext cx="10515600" cy="4351338"/>
          </a:xfrm>
        </p:spPr>
        <p:txBody>
          <a:bodyPr>
            <a:normAutofit fontScale="92500" lnSpcReduction="20000"/>
          </a:bodyPr>
          <a:lstStyle/>
          <a:p>
            <a:pPr marL="514350" indent="-514350">
              <a:buFont typeface="+mj-lt"/>
              <a:buAutoNum type="arabicPeriod"/>
            </a:pPr>
            <a:r>
              <a:rPr lang="en-US" b="1" dirty="0" smtClean="0">
                <a:solidFill>
                  <a:srgbClr val="FF0000"/>
                </a:solidFill>
                <a:effectLst>
                  <a:outerShdw blurRad="38100" dist="38100" dir="2700000" algn="tl">
                    <a:srgbClr val="000000">
                      <a:alpha val="43137"/>
                    </a:srgbClr>
                  </a:outerShdw>
                </a:effectLst>
              </a:rPr>
              <a:t>Today:</a:t>
            </a:r>
          </a:p>
          <a:p>
            <a:pPr marL="914400" lvl="1" indent="-457200">
              <a:buFont typeface="+mj-lt"/>
              <a:buAutoNum type="alphaUcPeriod"/>
            </a:pPr>
            <a:r>
              <a:rPr lang="en-US" dirty="0" smtClean="0"/>
              <a:t>I will explain Homework 1 in more detail and answer your questions.</a:t>
            </a:r>
          </a:p>
          <a:p>
            <a:pPr marL="914400" lvl="1" indent="-457200">
              <a:buFont typeface="+mj-lt"/>
              <a:buAutoNum type="alphaUcPeriod"/>
            </a:pPr>
            <a:r>
              <a:rPr lang="en-US" dirty="0" smtClean="0"/>
              <a:t>We will discuss your ideas for Intel Projects.</a:t>
            </a:r>
          </a:p>
          <a:p>
            <a:pPr marL="914400" lvl="1" indent="-457200">
              <a:buFont typeface="+mj-lt"/>
              <a:buAutoNum type="alphaUcPeriod"/>
            </a:pPr>
            <a:r>
              <a:rPr lang="en-US" dirty="0" smtClean="0"/>
              <a:t>I will talk about my ideas for Intel Projects.</a:t>
            </a:r>
          </a:p>
          <a:p>
            <a:pPr marL="914400" lvl="1" indent="-457200">
              <a:buFont typeface="+mj-lt"/>
              <a:buAutoNum type="alphaUcPeriod"/>
            </a:pPr>
            <a:r>
              <a:rPr lang="en-US" dirty="0" smtClean="0"/>
              <a:t>I will assign “additional Homework 0”, which is just to write your realistic plans for Intel Projects. This is individual assignment, graded.</a:t>
            </a:r>
          </a:p>
          <a:p>
            <a:pPr marL="914400" lvl="1" indent="-457200">
              <a:buFont typeface="+mj-lt"/>
              <a:buAutoNum type="alphaUcPeriod"/>
            </a:pPr>
            <a:r>
              <a:rPr lang="en-US" dirty="0" smtClean="0"/>
              <a:t>Normal lecture, if time allows.</a:t>
            </a:r>
          </a:p>
          <a:p>
            <a:pPr marL="514350" indent="-514350">
              <a:buFont typeface="+mj-lt"/>
              <a:buAutoNum type="arabicPeriod"/>
            </a:pPr>
            <a:endParaRPr lang="en-US" dirty="0" smtClean="0"/>
          </a:p>
          <a:p>
            <a:pPr marL="514350" indent="-514350">
              <a:buFont typeface="+mj-lt"/>
              <a:buAutoNum type="arabicPeriod"/>
            </a:pPr>
            <a:r>
              <a:rPr lang="en-US" b="1" dirty="0" smtClean="0">
                <a:solidFill>
                  <a:srgbClr val="FF0000"/>
                </a:solidFill>
                <a:effectLst>
                  <a:outerShdw blurRad="38100" dist="38100" dir="2700000" algn="tl">
                    <a:srgbClr val="000000">
                      <a:alpha val="43137"/>
                    </a:srgbClr>
                  </a:outerShdw>
                </a:effectLst>
              </a:rPr>
              <a:t>Next Tuesday</a:t>
            </a:r>
            <a:r>
              <a:rPr lang="en-US" dirty="0" smtClean="0"/>
              <a:t>:</a:t>
            </a:r>
          </a:p>
          <a:p>
            <a:pPr marL="971550" lvl="1" indent="-514350">
              <a:buFont typeface="+mj-lt"/>
              <a:buAutoNum type="alphaUcPeriod"/>
            </a:pPr>
            <a:endParaRPr lang="en-US" dirty="0" smtClean="0"/>
          </a:p>
          <a:p>
            <a:pPr marL="971550" lvl="1" indent="-514350">
              <a:buFont typeface="+mj-lt"/>
              <a:buAutoNum type="alphaUcPeriod"/>
            </a:pPr>
            <a:r>
              <a:rPr lang="en-US" dirty="0" smtClean="0"/>
              <a:t>I will collect your “Homework 0” about ideas for Intel projects</a:t>
            </a:r>
          </a:p>
          <a:p>
            <a:pPr marL="971550" lvl="1" indent="-514350">
              <a:buFont typeface="+mj-lt"/>
              <a:buAutoNum type="alphaUcPeriod"/>
            </a:pPr>
            <a:r>
              <a:rPr lang="en-US" dirty="0"/>
              <a:t>T</a:t>
            </a:r>
            <a:r>
              <a:rPr lang="en-US" dirty="0" smtClean="0"/>
              <a:t>ony </a:t>
            </a:r>
            <a:r>
              <a:rPr lang="en-US" dirty="0" err="1" smtClean="0"/>
              <a:t>Muilenberg</a:t>
            </a:r>
            <a:r>
              <a:rPr lang="en-US" dirty="0" smtClean="0"/>
              <a:t> from Intel will talk about setting KINECT, vision with </a:t>
            </a:r>
            <a:r>
              <a:rPr lang="en-US" dirty="0" err="1" smtClean="0"/>
              <a:t>OpenCV</a:t>
            </a:r>
            <a:r>
              <a:rPr lang="en-US" dirty="0" smtClean="0"/>
              <a:t> and theatre scripts.</a:t>
            </a:r>
          </a:p>
          <a:p>
            <a:pPr marL="971550" lvl="1" indent="-514350">
              <a:buFont typeface="+mj-lt"/>
              <a:buAutoNum type="alphaUcPeriod"/>
            </a:pPr>
            <a:r>
              <a:rPr lang="en-US" dirty="0" smtClean="0"/>
              <a:t>You read lectures posted for weeks 1 and 2 and ask me questions.</a:t>
            </a:r>
            <a:endParaRPr lang="en-US" dirty="0"/>
          </a:p>
        </p:txBody>
      </p:sp>
    </p:spTree>
    <p:extLst>
      <p:ext uri="{BB962C8B-B14F-4D97-AF65-F5344CB8AC3E}">
        <p14:creationId xmlns:p14="http://schemas.microsoft.com/office/powerpoint/2010/main" val="2267059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997" y="1"/>
            <a:ext cx="10515600" cy="837282"/>
          </a:xfrm>
          <a:solidFill>
            <a:srgbClr val="FFFF00"/>
          </a:solidFill>
        </p:spPr>
        <p:txBody>
          <a:bodyPr/>
          <a:lstStyle/>
          <a:p>
            <a:pPr algn="ctr"/>
            <a:r>
              <a:rPr lang="en-US" b="1" dirty="0" smtClean="0">
                <a:solidFill>
                  <a:srgbClr val="FF0000"/>
                </a:solidFill>
                <a:effectLst>
                  <a:outerShdw blurRad="38100" dist="38100" dir="2700000" algn="tl">
                    <a:srgbClr val="000000">
                      <a:alpha val="43137"/>
                    </a:srgbClr>
                  </a:outerShdw>
                </a:effectLst>
              </a:rPr>
              <a:t>My ideas for Intel Projects</a:t>
            </a:r>
            <a:endParaRPr lang="en-US"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9389" y="1010377"/>
            <a:ext cx="11588827" cy="5500592"/>
          </a:xfrm>
        </p:spPr>
        <p:txBody>
          <a:bodyPr>
            <a:normAutofit fontScale="92500" lnSpcReduction="20000"/>
          </a:bodyPr>
          <a:lstStyle/>
          <a:p>
            <a:pPr marL="514350" indent="-514350">
              <a:buFont typeface="+mj-lt"/>
              <a:buAutoNum type="arabicPeriod"/>
            </a:pPr>
            <a:r>
              <a:rPr lang="en-US" dirty="0" smtClean="0"/>
              <a:t>Intel is clearly interested in </a:t>
            </a:r>
            <a:r>
              <a:rPr lang="en-US" dirty="0" smtClean="0">
                <a:solidFill>
                  <a:srgbClr val="FF0000"/>
                </a:solidFill>
              </a:rPr>
              <a:t>your</a:t>
            </a:r>
            <a:r>
              <a:rPr lang="en-US" dirty="0" smtClean="0"/>
              <a:t> ideas. </a:t>
            </a:r>
          </a:p>
          <a:p>
            <a:pPr marL="914400" lvl="1" indent="-457200">
              <a:buFont typeface="+mj-lt"/>
              <a:buAutoNum type="alphaUcPeriod"/>
            </a:pPr>
            <a:r>
              <a:rPr lang="en-US" dirty="0" smtClean="0"/>
              <a:t>Young people are supposed to be very creative, innovative and with new ideas and “a better feel for new technology”</a:t>
            </a:r>
          </a:p>
          <a:p>
            <a:pPr marL="514350" indent="-514350">
              <a:buFont typeface="+mj-lt"/>
              <a:buAutoNum type="arabicPeriod"/>
            </a:pPr>
            <a:endParaRPr lang="en-US" dirty="0" smtClean="0"/>
          </a:p>
          <a:p>
            <a:pPr marL="514350" indent="-514350">
              <a:buFont typeface="+mj-lt"/>
              <a:buAutoNum type="arabicPeriod"/>
            </a:pPr>
            <a:r>
              <a:rPr lang="en-US" dirty="0" smtClean="0"/>
              <a:t>They seem to be interested more in software, vision, new sensors and Machine Learning, AI than in mechanical hardware design.</a:t>
            </a:r>
          </a:p>
          <a:p>
            <a:pPr marL="514350" indent="-514350">
              <a:buFont typeface="+mj-lt"/>
              <a:buAutoNum type="arabicPeriod"/>
            </a:pPr>
            <a:r>
              <a:rPr lang="en-US" dirty="0" smtClean="0"/>
              <a:t>We need to increase the percent of this type of projects or  project components for this quarter.</a:t>
            </a:r>
          </a:p>
          <a:p>
            <a:pPr marL="514350" indent="-514350">
              <a:buFont typeface="+mj-lt"/>
              <a:buAutoNum type="arabicPeriod"/>
            </a:pPr>
            <a:r>
              <a:rPr lang="en-US" dirty="0" smtClean="0"/>
              <a:t>I want to propose, in addition to those presented, few more robots:</a:t>
            </a:r>
          </a:p>
          <a:p>
            <a:pPr marL="971550" lvl="1" indent="-514350">
              <a:buFont typeface="+mj-lt"/>
              <a:buAutoNum type="arabicPeriod"/>
            </a:pPr>
            <a:r>
              <a:rPr lang="en-US" b="1" dirty="0" smtClean="0"/>
              <a:t>Jimmie – HR-OS1.  Small biped.</a:t>
            </a:r>
          </a:p>
          <a:p>
            <a:pPr marL="971550" lvl="1" indent="-514350">
              <a:buFont typeface="+mj-lt"/>
              <a:buAutoNum type="arabicPeriod"/>
            </a:pPr>
            <a:r>
              <a:rPr lang="en-US" b="1" dirty="0" err="1" smtClean="0"/>
              <a:t>InMoov</a:t>
            </a:r>
            <a:r>
              <a:rPr lang="en-US" b="1" dirty="0" smtClean="0"/>
              <a:t> large biped.</a:t>
            </a:r>
            <a:endParaRPr lang="en-US" dirty="0" smtClean="0"/>
          </a:p>
          <a:p>
            <a:pPr marL="514350" indent="-514350">
              <a:buFont typeface="+mj-lt"/>
              <a:buAutoNum type="arabicPeriod"/>
            </a:pPr>
            <a:r>
              <a:rPr lang="en-US" b="1" dirty="0" smtClean="0"/>
              <a:t>Countess Quanta will be redesigned to make it compatible with Loki.</a:t>
            </a:r>
          </a:p>
          <a:p>
            <a:pPr marL="971550" lvl="1" indent="-514350">
              <a:buFont typeface="+mj-lt"/>
              <a:buAutoNum type="arabicPeriod"/>
            </a:pPr>
            <a:r>
              <a:rPr lang="en-US" b="1" dirty="0" smtClean="0"/>
              <a:t>We will steal all good Loki ideas.</a:t>
            </a:r>
          </a:p>
          <a:p>
            <a:pPr marL="971550" lvl="1" indent="-514350">
              <a:buFont typeface="+mj-lt"/>
              <a:buAutoNum type="arabicPeriod"/>
            </a:pPr>
            <a:r>
              <a:rPr lang="en-US" b="1" dirty="0" smtClean="0"/>
              <a:t>Many of these ideas are compatible with what we have on Countess Quanta.</a:t>
            </a:r>
          </a:p>
          <a:p>
            <a:pPr marL="971550" lvl="1" indent="-514350">
              <a:buFont typeface="+mj-lt"/>
              <a:buAutoNum type="arabicPeriod"/>
            </a:pPr>
            <a:r>
              <a:rPr lang="en-US" b="1" dirty="0" smtClean="0"/>
              <a:t>We need to improve the head and arms.</a:t>
            </a:r>
          </a:p>
          <a:p>
            <a:pPr marL="971550" lvl="1" indent="-514350">
              <a:buFont typeface="+mj-lt"/>
              <a:buAutoNum type="arabicPeriod"/>
            </a:pPr>
            <a:r>
              <a:rPr lang="en-US" b="1" dirty="0" smtClean="0"/>
              <a:t>We will use more advanced vision and learning theories on top of their and our software.</a:t>
            </a:r>
          </a:p>
          <a:p>
            <a:pPr marL="514350" indent="-514350">
              <a:buFont typeface="+mj-lt"/>
              <a:buAutoNum type="arabicPeriod"/>
            </a:pPr>
            <a:endParaRPr lang="en-US" b="1" dirty="0" smtClean="0"/>
          </a:p>
        </p:txBody>
      </p:sp>
    </p:spTree>
    <p:extLst>
      <p:ext uri="{BB962C8B-B14F-4D97-AF65-F5344CB8AC3E}">
        <p14:creationId xmlns:p14="http://schemas.microsoft.com/office/powerpoint/2010/main" val="1879313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997" y="1"/>
            <a:ext cx="10515600" cy="484741"/>
          </a:xfrm>
          <a:solidFill>
            <a:srgbClr val="FFFF00"/>
          </a:solidFill>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rPr>
              <a:t>Jimmie – HR-OS1</a:t>
            </a:r>
          </a:p>
        </p:txBody>
      </p:sp>
      <p:sp>
        <p:nvSpPr>
          <p:cNvPr id="3" name="Content Placeholder 2"/>
          <p:cNvSpPr>
            <a:spLocks noGrp="1"/>
          </p:cNvSpPr>
          <p:nvPr>
            <p:ph idx="1"/>
          </p:nvPr>
        </p:nvSpPr>
        <p:spPr>
          <a:xfrm>
            <a:off x="169383" y="484742"/>
            <a:ext cx="11588827" cy="5500592"/>
          </a:xfrm>
        </p:spPr>
        <p:txBody>
          <a:bodyPr>
            <a:normAutofit lnSpcReduction="10000"/>
          </a:bodyPr>
          <a:lstStyle/>
          <a:p>
            <a:pPr marL="514350" indent="-514350">
              <a:buFont typeface="+mj-lt"/>
              <a:buAutoNum type="arabicPeriod"/>
            </a:pPr>
            <a:r>
              <a:rPr lang="en-US" sz="2000" dirty="0" smtClean="0"/>
              <a:t>Intel supported Jimmie.</a:t>
            </a:r>
          </a:p>
          <a:p>
            <a:pPr marL="514350" indent="-514350">
              <a:buFont typeface="+mj-lt"/>
              <a:buAutoNum type="arabicPeriod"/>
            </a:pPr>
            <a:r>
              <a:rPr lang="en-US" sz="2000" dirty="0" smtClean="0"/>
              <a:t>They have an older brother of Jimmie, but our Jimmie is cheap.</a:t>
            </a:r>
          </a:p>
          <a:p>
            <a:pPr marL="514350" indent="-514350">
              <a:buFont typeface="+mj-lt"/>
              <a:buAutoNum type="arabicPeriod"/>
            </a:pPr>
            <a:r>
              <a:rPr lang="en-US" sz="2000" dirty="0" smtClean="0"/>
              <a:t>Mechanical assembly will be done </a:t>
            </a:r>
            <a:r>
              <a:rPr lang="en-US" sz="2000" i="1" u="sng" dirty="0" smtClean="0"/>
              <a:t>by other students</a:t>
            </a:r>
            <a:r>
              <a:rPr lang="en-US" sz="2000" dirty="0" smtClean="0"/>
              <a:t>.</a:t>
            </a:r>
          </a:p>
          <a:p>
            <a:pPr marL="514350" indent="-514350">
              <a:buFont typeface="+mj-lt"/>
              <a:buAutoNum type="arabicPeriod"/>
            </a:pPr>
            <a:r>
              <a:rPr lang="en-US" sz="2000" dirty="0" smtClean="0"/>
              <a:t>You will need to 3D print the shell</a:t>
            </a:r>
          </a:p>
          <a:p>
            <a:pPr marL="514350" indent="-514350">
              <a:buFont typeface="+mj-lt"/>
              <a:buAutoNum type="arabicPeriod"/>
            </a:pPr>
            <a:r>
              <a:rPr lang="en-US" sz="2000" dirty="0" smtClean="0"/>
              <a:t>Jimmie has a camera and sensors.</a:t>
            </a:r>
          </a:p>
          <a:p>
            <a:pPr marL="514350" indent="-514350">
              <a:buFont typeface="+mj-lt"/>
              <a:buAutoNum type="arabicPeriod"/>
            </a:pPr>
            <a:r>
              <a:rPr lang="en-US" sz="2000" dirty="0" smtClean="0"/>
              <a:t>It allows for many new projects in software, vision, new sensors and Machine Learning and Artificial Intelligence.</a:t>
            </a:r>
          </a:p>
          <a:p>
            <a:pPr marL="514350" indent="-514350">
              <a:buFont typeface="+mj-lt"/>
              <a:buAutoNum type="arabicPeriod"/>
            </a:pPr>
            <a:r>
              <a:rPr lang="en-US" sz="2000" b="1" dirty="0" smtClean="0"/>
              <a:t>This team  will be from one to three people. </a:t>
            </a:r>
            <a:r>
              <a:rPr lang="en-US" sz="2000" b="1" dirty="0" smtClean="0">
                <a:solidFill>
                  <a:srgbClr val="FF0000"/>
                </a:solidFill>
              </a:rPr>
              <a:t>Leader?</a:t>
            </a:r>
          </a:p>
          <a:p>
            <a:pPr marL="514350" indent="-514350">
              <a:buFont typeface="+mj-lt"/>
              <a:buAutoNum type="arabicPeriod"/>
            </a:pPr>
            <a:r>
              <a:rPr lang="en-US" sz="2000" b="1" dirty="0" smtClean="0"/>
              <a:t>It is an improved “actor-puppet” so we can re-use many pieces of software that we already developed:</a:t>
            </a:r>
          </a:p>
          <a:p>
            <a:pPr marL="971550" lvl="1" indent="-514350">
              <a:buFont typeface="+mj-lt"/>
              <a:buAutoNum type="alphaLcPeriod"/>
            </a:pPr>
            <a:r>
              <a:rPr lang="en-US" sz="1800" dirty="0" smtClean="0"/>
              <a:t>Obstacle avoidance.</a:t>
            </a:r>
          </a:p>
          <a:p>
            <a:pPr marL="971550" lvl="1" indent="-514350">
              <a:buFont typeface="+mj-lt"/>
              <a:buAutoNum type="alphaLcPeriod"/>
            </a:pPr>
            <a:r>
              <a:rPr lang="en-US" sz="1800" dirty="0" smtClean="0"/>
              <a:t>Face recognition</a:t>
            </a:r>
          </a:p>
          <a:p>
            <a:pPr marL="971550" lvl="1" indent="-514350">
              <a:buFont typeface="+mj-lt"/>
              <a:buAutoNum type="alphaLcPeriod"/>
            </a:pPr>
            <a:r>
              <a:rPr lang="en-US" sz="1800" dirty="0" smtClean="0"/>
              <a:t>Facial emotions recognition</a:t>
            </a:r>
          </a:p>
          <a:p>
            <a:pPr marL="971550" lvl="1" indent="-514350">
              <a:buFont typeface="+mj-lt"/>
              <a:buAutoNum type="alphaLcPeriod"/>
            </a:pPr>
            <a:r>
              <a:rPr lang="en-US" sz="1800" dirty="0" smtClean="0"/>
              <a:t>Control by gestures.</a:t>
            </a:r>
          </a:p>
          <a:p>
            <a:pPr marL="971550" lvl="1" indent="-514350">
              <a:buFont typeface="+mj-lt"/>
              <a:buAutoNum type="alphaLcPeriod"/>
            </a:pPr>
            <a:r>
              <a:rPr lang="en-US" sz="1800" dirty="0" smtClean="0"/>
              <a:t>Dancing and singing.</a:t>
            </a:r>
          </a:p>
          <a:p>
            <a:pPr marL="971550" lvl="1" indent="-514350">
              <a:buFont typeface="+mj-lt"/>
              <a:buAutoNum type="alphaLcPeriod"/>
            </a:pPr>
            <a:r>
              <a:rPr lang="en-US" sz="1800" dirty="0" smtClean="0"/>
              <a:t>Question-answering.</a:t>
            </a:r>
          </a:p>
          <a:p>
            <a:pPr marL="971550" lvl="1" indent="-514350">
              <a:buFont typeface="+mj-lt"/>
              <a:buAutoNum type="alphaLcPeriod"/>
            </a:pPr>
            <a:r>
              <a:rPr lang="en-US" sz="1800" u="sng" dirty="0" smtClean="0">
                <a:solidFill>
                  <a:srgbClr val="FF0000"/>
                </a:solidFill>
              </a:rPr>
              <a:t>YOUR IDEAS</a:t>
            </a:r>
            <a:r>
              <a:rPr lang="en-US" sz="1800" dirty="0" smtClean="0"/>
              <a:t>.</a:t>
            </a:r>
          </a:p>
        </p:txBody>
      </p:sp>
    </p:spTree>
    <p:extLst>
      <p:ext uri="{BB962C8B-B14F-4D97-AF65-F5344CB8AC3E}">
        <p14:creationId xmlns:p14="http://schemas.microsoft.com/office/powerpoint/2010/main" val="1815756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550842"/>
          </a:xfrm>
          <a:solidFill>
            <a:srgbClr val="FFFF00"/>
          </a:solidFill>
        </p:spPr>
        <p:txBody>
          <a:bodyPr>
            <a:normAutofit fontScale="90000"/>
          </a:bodyPr>
          <a:lstStyle/>
          <a:p>
            <a:pPr marL="457200" lvl="1" algn="ctr"/>
            <a:r>
              <a:rPr lang="en-US" sz="4000" b="1" dirty="0" err="1" smtClean="0">
                <a:solidFill>
                  <a:srgbClr val="FF0000"/>
                </a:solidFill>
                <a:effectLst>
                  <a:outerShdw blurRad="38100" dist="38100" dir="2700000" algn="tl">
                    <a:srgbClr val="000000">
                      <a:alpha val="43137"/>
                    </a:srgbClr>
                  </a:outerShdw>
                </a:effectLst>
              </a:rPr>
              <a:t>InMoov</a:t>
            </a:r>
            <a:r>
              <a:rPr lang="en-US" sz="4000" b="1" dirty="0" smtClean="0">
                <a:solidFill>
                  <a:srgbClr val="FF0000"/>
                </a:solidFill>
                <a:effectLst>
                  <a:outerShdw blurRad="38100" dist="38100" dir="2700000" algn="tl">
                    <a:srgbClr val="000000">
                      <a:alpha val="43137"/>
                    </a:srgbClr>
                  </a:outerShdw>
                </a:effectLst>
              </a:rPr>
              <a:t> large biped</a:t>
            </a:r>
            <a:endParaRPr lang="en-US" sz="4000" dirty="0" smtClean="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5152" y="591735"/>
            <a:ext cx="11798149" cy="6051435"/>
          </a:xfrm>
        </p:spPr>
        <p:txBody>
          <a:bodyPr>
            <a:normAutofit fontScale="70000" lnSpcReduction="20000"/>
          </a:bodyPr>
          <a:lstStyle/>
          <a:p>
            <a:pPr marL="514350" indent="-514350">
              <a:buFont typeface="+mj-lt"/>
              <a:buAutoNum type="arabicPeriod"/>
            </a:pPr>
            <a:r>
              <a:rPr lang="en-US" dirty="0" smtClean="0"/>
              <a:t>This project has three aspects: hardware, theory and software.</a:t>
            </a:r>
          </a:p>
          <a:p>
            <a:pPr marL="514350" indent="-514350">
              <a:buFont typeface="+mj-lt"/>
              <a:buAutoNum type="arabicPeriod"/>
            </a:pPr>
            <a:r>
              <a:rPr lang="en-US" dirty="0" smtClean="0"/>
              <a:t>Intel is interested in vision and deep learning – they will be used in this project</a:t>
            </a:r>
          </a:p>
          <a:p>
            <a:pPr marL="514350" indent="-514350">
              <a:buFont typeface="+mj-lt"/>
              <a:buAutoNum type="arabicPeriod"/>
            </a:pPr>
            <a:r>
              <a:rPr lang="en-US" dirty="0" smtClean="0"/>
              <a:t>Mister </a:t>
            </a:r>
            <a:r>
              <a:rPr lang="en-US" b="1" dirty="0" err="1" smtClean="0">
                <a:solidFill>
                  <a:srgbClr val="FF0000"/>
                </a:solidFill>
                <a:effectLst>
                  <a:outerShdw blurRad="38100" dist="38100" dir="2700000" algn="tl">
                    <a:srgbClr val="000000">
                      <a:alpha val="43137"/>
                    </a:srgbClr>
                  </a:outerShdw>
                </a:effectLst>
              </a:rPr>
              <a:t>Melih</a:t>
            </a:r>
            <a:r>
              <a:rPr lang="en-US" b="1" dirty="0" smtClean="0">
                <a:solidFill>
                  <a:srgbClr val="FF0000"/>
                </a:solidFill>
                <a:effectLst>
                  <a:outerShdw blurRad="38100" dist="38100" dir="2700000" algn="tl">
                    <a:srgbClr val="000000">
                      <a:alpha val="43137"/>
                    </a:srgbClr>
                  </a:outerShdw>
                </a:effectLst>
              </a:rPr>
              <a:t> Erdogan </a:t>
            </a:r>
            <a:r>
              <a:rPr lang="en-US" dirty="0" smtClean="0"/>
              <a:t>is the Leader of this team.</a:t>
            </a:r>
          </a:p>
          <a:p>
            <a:pPr marL="514350" indent="-514350">
              <a:buFont typeface="+mj-lt"/>
              <a:buAutoNum type="arabicPeriod"/>
            </a:pPr>
            <a:endParaRPr lang="en-US" dirty="0"/>
          </a:p>
          <a:p>
            <a:pPr marL="514350" indent="-514350">
              <a:buFont typeface="+mj-lt"/>
              <a:buAutoNum type="arabicPeriod"/>
            </a:pPr>
            <a:r>
              <a:rPr lang="en-US" dirty="0" smtClean="0">
                <a:solidFill>
                  <a:srgbClr val="FF0000"/>
                </a:solidFill>
                <a:effectLst>
                  <a:outerShdw blurRad="38100" dist="38100" dir="2700000" algn="tl">
                    <a:srgbClr val="000000">
                      <a:alpha val="43137"/>
                    </a:srgbClr>
                  </a:outerShdw>
                </a:effectLst>
              </a:rPr>
              <a:t>Hardware</a:t>
            </a:r>
            <a:r>
              <a:rPr lang="en-US" dirty="0" smtClean="0"/>
              <a:t>: (this quarter)</a:t>
            </a:r>
          </a:p>
          <a:p>
            <a:pPr marL="971550" lvl="1" indent="-514350">
              <a:buFont typeface="+mj-lt"/>
              <a:buAutoNum type="arabicPeriod"/>
            </a:pPr>
            <a:r>
              <a:rPr lang="en-US" b="1" dirty="0" smtClean="0"/>
              <a:t>3D print the head and neck.</a:t>
            </a:r>
          </a:p>
          <a:p>
            <a:pPr marL="971550" lvl="1" indent="-514350">
              <a:buFont typeface="+mj-lt"/>
              <a:buAutoNum type="arabicPeriod"/>
            </a:pPr>
            <a:r>
              <a:rPr lang="en-US" b="1" dirty="0" smtClean="0"/>
              <a:t>Mount Intel cameras in eyes.</a:t>
            </a:r>
          </a:p>
          <a:p>
            <a:pPr marL="971550" lvl="1" indent="-514350">
              <a:buFont typeface="+mj-lt"/>
              <a:buAutoNum type="arabicPeriod"/>
            </a:pPr>
            <a:r>
              <a:rPr lang="en-US" b="1" dirty="0" smtClean="0"/>
              <a:t>Check and improve if necessary neck design to allow the robot to have wide vision with head motions.</a:t>
            </a:r>
          </a:p>
          <a:p>
            <a:pPr marL="971550" lvl="1" indent="-514350">
              <a:buFont typeface="+mj-lt"/>
              <a:buAutoNum type="arabicPeriod"/>
            </a:pPr>
            <a:r>
              <a:rPr lang="en-US" b="1" dirty="0" smtClean="0"/>
              <a:t>3D print arms (models exist)</a:t>
            </a:r>
          </a:p>
          <a:p>
            <a:pPr marL="971550" lvl="1" indent="-514350">
              <a:buFont typeface="+mj-lt"/>
              <a:buAutoNum type="arabicPeriod"/>
            </a:pPr>
            <a:r>
              <a:rPr lang="en-US" b="1" dirty="0" smtClean="0"/>
              <a:t>3D print legs (to discuss)</a:t>
            </a:r>
          </a:p>
          <a:p>
            <a:pPr marL="971550" lvl="1" indent="-514350">
              <a:buFont typeface="+mj-lt"/>
              <a:buAutoNum type="arabicPeriod"/>
            </a:pPr>
            <a:r>
              <a:rPr lang="en-US" b="1" dirty="0" smtClean="0"/>
              <a:t>Sensors: take ideas from previous projects. Re-use software. Find new advanced sensors of interest to Intel.</a:t>
            </a:r>
          </a:p>
          <a:p>
            <a:pPr marL="971550" lvl="1" indent="-514350">
              <a:buFont typeface="+mj-lt"/>
              <a:buAutoNum type="arabicPeriod"/>
            </a:pPr>
            <a:endParaRPr lang="en-US" b="1" dirty="0"/>
          </a:p>
          <a:p>
            <a:pPr marL="514350" indent="-514350">
              <a:buFont typeface="+mj-lt"/>
              <a:buAutoNum type="arabicPeriod"/>
            </a:pPr>
            <a:r>
              <a:rPr lang="en-US" dirty="0" smtClean="0">
                <a:solidFill>
                  <a:srgbClr val="FF0000"/>
                </a:solidFill>
                <a:effectLst>
                  <a:outerShdw blurRad="38100" dist="38100" dir="2700000" algn="tl">
                    <a:srgbClr val="000000">
                      <a:alpha val="43137"/>
                    </a:srgbClr>
                  </a:outerShdw>
                </a:effectLst>
              </a:rPr>
              <a:t>Theory</a:t>
            </a:r>
            <a:r>
              <a:rPr lang="en-US" dirty="0" smtClean="0"/>
              <a:t>: (</a:t>
            </a:r>
            <a:r>
              <a:rPr lang="en-US" dirty="0"/>
              <a:t>this quarter</a:t>
            </a:r>
            <a:r>
              <a:rPr lang="en-US" dirty="0" smtClean="0"/>
              <a:t>)</a:t>
            </a:r>
          </a:p>
          <a:p>
            <a:pPr marL="971550" lvl="1" indent="-514350">
              <a:buFont typeface="+mj-lt"/>
              <a:buAutoNum type="arabicPeriod"/>
            </a:pPr>
            <a:r>
              <a:rPr lang="en-US" b="1" dirty="0" smtClean="0"/>
              <a:t>Theory of passive walking for biped robots.</a:t>
            </a:r>
          </a:p>
          <a:p>
            <a:pPr marL="971550" lvl="1" indent="-514350">
              <a:buFont typeface="+mj-lt"/>
              <a:buAutoNum type="arabicPeriod"/>
            </a:pPr>
            <a:r>
              <a:rPr lang="en-US" b="1" dirty="0" smtClean="0"/>
              <a:t>ZMP theory</a:t>
            </a:r>
          </a:p>
          <a:p>
            <a:pPr marL="971550" lvl="1" indent="-514350">
              <a:buFont typeface="+mj-lt"/>
              <a:buAutoNum type="arabicPeriod"/>
            </a:pPr>
            <a:r>
              <a:rPr lang="en-US" b="1" dirty="0" smtClean="0"/>
              <a:t>Generator theory.</a:t>
            </a:r>
          </a:p>
          <a:p>
            <a:pPr marL="971550" lvl="1" indent="-514350">
              <a:buFont typeface="+mj-lt"/>
              <a:buAutoNum type="arabicPeriod"/>
            </a:pPr>
            <a:r>
              <a:rPr lang="en-US" b="1" dirty="0" smtClean="0"/>
              <a:t>Approaches based on Machine Learning, especially Support Vector Machines and Support Vector Regression</a:t>
            </a:r>
          </a:p>
          <a:p>
            <a:pPr marL="971550" lvl="1" indent="-514350">
              <a:buFont typeface="+mj-lt"/>
              <a:buAutoNum type="arabicPeriod"/>
            </a:pPr>
            <a:r>
              <a:rPr lang="en-US" b="1" dirty="0" smtClean="0"/>
              <a:t>Approaches based on sensor integration using </a:t>
            </a:r>
            <a:r>
              <a:rPr lang="en-US" b="1" dirty="0" err="1" smtClean="0"/>
              <a:t>Kalman</a:t>
            </a:r>
            <a:r>
              <a:rPr lang="en-US" b="1" dirty="0" smtClean="0"/>
              <a:t> Filters and Particle Filters</a:t>
            </a:r>
          </a:p>
          <a:p>
            <a:pPr marL="971550" lvl="1" indent="-514350">
              <a:buFont typeface="+mj-lt"/>
              <a:buAutoNum type="arabicPeriod"/>
            </a:pPr>
            <a:r>
              <a:rPr lang="en-US" b="1" dirty="0" smtClean="0"/>
              <a:t>Approaches based on Neuro-fuzzy theories.</a:t>
            </a:r>
          </a:p>
          <a:p>
            <a:pPr marL="514350" indent="-514350">
              <a:buFont typeface="+mj-lt"/>
              <a:buAutoNum type="arabicPeriod"/>
            </a:pPr>
            <a:r>
              <a:rPr lang="en-US" dirty="0" smtClean="0">
                <a:solidFill>
                  <a:srgbClr val="FF0000"/>
                </a:solidFill>
                <a:effectLst>
                  <a:outerShdw blurRad="38100" dist="38100" dir="2700000" algn="tl">
                    <a:srgbClr val="000000">
                      <a:alpha val="43137"/>
                    </a:srgbClr>
                  </a:outerShdw>
                </a:effectLst>
              </a:rPr>
              <a:t>Software (this and </a:t>
            </a:r>
            <a:r>
              <a:rPr lang="en-US" dirty="0" smtClean="0">
                <a:solidFill>
                  <a:schemeClr val="accent1"/>
                </a:solidFill>
                <a:effectLst>
                  <a:outerShdw blurRad="38100" dist="38100" dir="2700000" algn="tl">
                    <a:srgbClr val="000000">
                      <a:alpha val="43137"/>
                    </a:srgbClr>
                  </a:outerShdw>
                </a:effectLst>
              </a:rPr>
              <a:t>next quarter</a:t>
            </a:r>
            <a:r>
              <a:rPr lang="en-US" dirty="0" smtClean="0">
                <a:solidFill>
                  <a:srgbClr val="FF0000"/>
                </a:solidFill>
                <a:effectLst>
                  <a:outerShdw blurRad="38100" dist="38100" dir="2700000" algn="tl">
                    <a:srgbClr val="000000">
                      <a:alpha val="43137"/>
                    </a:srgbClr>
                  </a:outerShdw>
                </a:effectLst>
              </a:rPr>
              <a:t>)</a:t>
            </a:r>
          </a:p>
          <a:p>
            <a:pPr marL="971550" lvl="1" indent="-514350">
              <a:buFont typeface="+mj-lt"/>
              <a:buAutoNum type="arabicPeriod"/>
            </a:pPr>
            <a:r>
              <a:rPr lang="en-US" b="1" dirty="0" smtClean="0"/>
              <a:t>Animation of head and arms (this quarter). Software exists to large extent.</a:t>
            </a:r>
          </a:p>
          <a:p>
            <a:pPr marL="971550" lvl="1" indent="-514350">
              <a:buFont typeface="+mj-lt"/>
              <a:buAutoNum type="arabicPeriod"/>
            </a:pPr>
            <a:r>
              <a:rPr lang="en-US" b="1" dirty="0" smtClean="0"/>
              <a:t>Control of legs for simple walking (next quarters). No software available. Some software may be adapted but not sure.</a:t>
            </a:r>
          </a:p>
        </p:txBody>
      </p:sp>
    </p:spTree>
    <p:extLst>
      <p:ext uri="{BB962C8B-B14F-4D97-AF65-F5344CB8AC3E}">
        <p14:creationId xmlns:p14="http://schemas.microsoft.com/office/powerpoint/2010/main" val="848351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572876"/>
          </a:xfrm>
          <a:solidFill>
            <a:srgbClr val="FFFF00"/>
          </a:solidFill>
        </p:spPr>
        <p:txBody>
          <a:bodyPr>
            <a:noAutofit/>
          </a:bodyPr>
          <a:lstStyle/>
          <a:p>
            <a:pPr algn="ctr"/>
            <a:r>
              <a:rPr lang="en-US" sz="4000" b="1" dirty="0">
                <a:solidFill>
                  <a:srgbClr val="FF0000"/>
                </a:solidFill>
                <a:effectLst>
                  <a:outerShdw blurRad="38100" dist="38100" dir="2700000" algn="tl">
                    <a:srgbClr val="000000">
                      <a:alpha val="43137"/>
                    </a:srgbClr>
                  </a:outerShdw>
                </a:effectLst>
              </a:rPr>
              <a:t>Countess Quanta</a:t>
            </a:r>
          </a:p>
        </p:txBody>
      </p:sp>
      <p:sp>
        <p:nvSpPr>
          <p:cNvPr id="3" name="Content Placeholder 2"/>
          <p:cNvSpPr>
            <a:spLocks noGrp="1"/>
          </p:cNvSpPr>
          <p:nvPr>
            <p:ph idx="1"/>
          </p:nvPr>
        </p:nvSpPr>
        <p:spPr>
          <a:xfrm>
            <a:off x="103281" y="572876"/>
            <a:ext cx="11927138" cy="6180463"/>
          </a:xfrm>
        </p:spPr>
        <p:txBody>
          <a:bodyPr>
            <a:normAutofit fontScale="62500" lnSpcReduction="20000"/>
          </a:bodyPr>
          <a:lstStyle/>
          <a:p>
            <a:pPr marL="514350" indent="-514350">
              <a:buFont typeface="+mj-lt"/>
              <a:buAutoNum type="arabicPeriod"/>
            </a:pPr>
            <a:r>
              <a:rPr lang="en-US" sz="2000" dirty="0" smtClean="0"/>
              <a:t>A lot of software exists and was tested on this robot. Most was integrated. Integrate with more our software and Loki software.</a:t>
            </a:r>
          </a:p>
          <a:p>
            <a:pPr marL="514350" indent="-514350">
              <a:buFont typeface="+mj-lt"/>
              <a:buAutoNum type="arabicPeriod"/>
            </a:pPr>
            <a:r>
              <a:rPr lang="en-US" sz="2000" dirty="0" smtClean="0"/>
              <a:t>Mr. </a:t>
            </a:r>
            <a:r>
              <a:rPr lang="en-US" sz="2000" b="1" dirty="0" smtClean="0">
                <a:solidFill>
                  <a:srgbClr val="FF0000"/>
                </a:solidFill>
              </a:rPr>
              <a:t>Dan </a:t>
            </a:r>
            <a:r>
              <a:rPr lang="en-US" sz="2000" b="1" dirty="0" err="1" smtClean="0">
                <a:solidFill>
                  <a:srgbClr val="FF0000"/>
                </a:solidFill>
              </a:rPr>
              <a:t>Petre</a:t>
            </a:r>
            <a:r>
              <a:rPr lang="en-US" sz="2000" b="1" dirty="0" smtClean="0">
                <a:solidFill>
                  <a:srgbClr val="FF0000"/>
                </a:solidFill>
              </a:rPr>
              <a:t> </a:t>
            </a:r>
            <a:r>
              <a:rPr lang="en-US" sz="2000" dirty="0" smtClean="0"/>
              <a:t>will be the project leader. Project may be for many people. At least 3.</a:t>
            </a:r>
          </a:p>
          <a:p>
            <a:pPr marL="514350" indent="-514350">
              <a:buFont typeface="+mj-lt"/>
              <a:buAutoNum type="arabicPeriod"/>
            </a:pPr>
            <a:r>
              <a:rPr lang="en-US" sz="2000" dirty="0" smtClean="0"/>
              <a:t>Making Quanta compatible with Loki will allow us to synchronize our efforts with Intel. </a:t>
            </a:r>
          </a:p>
          <a:p>
            <a:pPr marL="514350" indent="-514350">
              <a:buFont typeface="+mj-lt"/>
              <a:buAutoNum type="arabicPeriod"/>
            </a:pPr>
            <a:r>
              <a:rPr lang="en-US" sz="2000" dirty="0" smtClean="0"/>
              <a:t>Loki and Quanta should be able to talk one to another and interact.</a:t>
            </a:r>
          </a:p>
          <a:p>
            <a:pPr marL="514350" indent="-514350">
              <a:buFont typeface="+mj-lt"/>
              <a:buAutoNum type="arabicPeriod"/>
            </a:pPr>
            <a:r>
              <a:rPr lang="en-US" sz="2000" b="1" dirty="0" smtClean="0">
                <a:solidFill>
                  <a:srgbClr val="FF0000"/>
                </a:solidFill>
                <a:effectLst>
                  <a:outerShdw blurRad="38100" dist="38100" dir="2700000" algn="tl">
                    <a:srgbClr val="000000">
                      <a:alpha val="43137"/>
                    </a:srgbClr>
                  </a:outerShdw>
                </a:effectLst>
              </a:rPr>
              <a:t>Hardware</a:t>
            </a:r>
            <a:r>
              <a:rPr lang="en-US" sz="2000" dirty="0" smtClean="0"/>
              <a:t>:</a:t>
            </a:r>
          </a:p>
          <a:p>
            <a:pPr marL="914400" lvl="1" indent="-457200">
              <a:buAutoNum type="alphaLcPeriod"/>
            </a:pPr>
            <a:r>
              <a:rPr lang="en-US" sz="1800" dirty="0" smtClean="0"/>
              <a:t>Mount Kinect. It will be rotated vertically.</a:t>
            </a:r>
          </a:p>
          <a:p>
            <a:pPr marL="914400" lvl="1" indent="-457200">
              <a:buAutoNum type="alphaLcPeriod"/>
            </a:pPr>
            <a:r>
              <a:rPr lang="en-US" sz="1800" dirty="0" smtClean="0"/>
              <a:t>Mount Tablet IPOD.</a:t>
            </a:r>
          </a:p>
          <a:p>
            <a:pPr marL="914400" lvl="1" indent="-457200">
              <a:buAutoNum type="alphaLcPeriod"/>
            </a:pPr>
            <a:r>
              <a:rPr lang="en-US" sz="1800" dirty="0" smtClean="0"/>
              <a:t>Mount the music instrument differently. They robot still should be able to play it with new arms.</a:t>
            </a:r>
          </a:p>
          <a:p>
            <a:pPr marL="914400" lvl="1" indent="-457200">
              <a:buAutoNum type="alphaLcPeriod"/>
            </a:pPr>
            <a:r>
              <a:rPr lang="en-US" sz="1800" dirty="0" smtClean="0"/>
              <a:t>Raise head allowing to have more space for IPOD. Move head to front.</a:t>
            </a:r>
          </a:p>
          <a:p>
            <a:pPr marL="914400" lvl="1" indent="-457200">
              <a:buAutoNum type="alphaLcPeriod"/>
            </a:pPr>
            <a:r>
              <a:rPr lang="en-US" sz="1800" dirty="0" smtClean="0"/>
              <a:t>Add head sensors.</a:t>
            </a:r>
          </a:p>
          <a:p>
            <a:pPr marL="914400" lvl="1" indent="-457200">
              <a:buAutoNum type="alphaLcPeriod"/>
            </a:pPr>
            <a:r>
              <a:rPr lang="en-US" sz="1800" dirty="0" smtClean="0"/>
              <a:t>Mount cameras in eyes.</a:t>
            </a:r>
          </a:p>
          <a:p>
            <a:pPr marL="914400" lvl="1" indent="-457200">
              <a:buAutoNum type="alphaLcPeriod"/>
            </a:pPr>
            <a:r>
              <a:rPr lang="en-US" sz="1800" dirty="0" smtClean="0"/>
              <a:t>Add more degrees of freedom to neck, it should allow looking to arms on the floor like in Loki.</a:t>
            </a:r>
            <a:endParaRPr lang="en-US" sz="1800" dirty="0"/>
          </a:p>
          <a:p>
            <a:pPr marL="914400" lvl="1" indent="-457200">
              <a:buAutoNum type="alphaLcPeriod"/>
            </a:pPr>
            <a:r>
              <a:rPr lang="en-US" sz="1800" dirty="0" smtClean="0"/>
              <a:t>Build one arm similar or identical to one in Loki. Location outside the red box.</a:t>
            </a:r>
          </a:p>
          <a:p>
            <a:pPr marL="914400" lvl="1" indent="-457200">
              <a:buAutoNum type="alphaLcPeriod"/>
            </a:pPr>
            <a:r>
              <a:rPr lang="en-US" sz="1800" dirty="0" smtClean="0"/>
              <a:t>Build another arm using components from existing arms. Use metal palm with fingers.</a:t>
            </a:r>
          </a:p>
          <a:p>
            <a:pPr marL="914400" lvl="1" indent="-457200">
              <a:buAutoNum type="alphaLcPeriod"/>
            </a:pPr>
            <a:r>
              <a:rPr lang="en-US" sz="1800" dirty="0" smtClean="0"/>
              <a:t>(possible addition). Mount floor observing sensors that we used in past.</a:t>
            </a:r>
          </a:p>
          <a:p>
            <a:pPr marL="914400" lvl="1" indent="-457200">
              <a:buAutoNum type="alphaLcPeriod"/>
            </a:pPr>
            <a:r>
              <a:rPr lang="en-US" sz="1800" dirty="0" smtClean="0"/>
              <a:t>Mount a tray in back to store items (similar to LOKI).</a:t>
            </a:r>
          </a:p>
          <a:p>
            <a:pPr marL="914400" lvl="1" indent="-457200">
              <a:buAutoNum type="alphaLcPeriod"/>
            </a:pPr>
            <a:r>
              <a:rPr lang="en-US" sz="1800" dirty="0" smtClean="0"/>
              <a:t>Fix the upper sonar ring.</a:t>
            </a:r>
          </a:p>
          <a:p>
            <a:pPr marL="514350" indent="-514350">
              <a:buFont typeface="+mj-lt"/>
              <a:buAutoNum type="arabicPeriod"/>
            </a:pPr>
            <a:r>
              <a:rPr lang="en-US" sz="2000" b="1" dirty="0" smtClean="0">
                <a:solidFill>
                  <a:srgbClr val="FF0000"/>
                </a:solidFill>
              </a:rPr>
              <a:t>Software</a:t>
            </a:r>
            <a:r>
              <a:rPr lang="en-US" sz="2000" b="1" dirty="0" smtClean="0"/>
              <a:t>:</a:t>
            </a:r>
          </a:p>
          <a:p>
            <a:pPr marL="971550" lvl="1" indent="-514350">
              <a:buFont typeface="+mj-lt"/>
              <a:buAutoNum type="alphaUcPeriod"/>
            </a:pPr>
            <a:r>
              <a:rPr lang="en-US" sz="1600" dirty="0" smtClean="0"/>
              <a:t>Demonstrate behaviors that have been developed and tested last year.</a:t>
            </a:r>
          </a:p>
          <a:p>
            <a:pPr marL="971550" lvl="1" indent="-514350">
              <a:buFont typeface="+mj-lt"/>
              <a:buAutoNum type="alphaUcPeriod"/>
            </a:pPr>
            <a:r>
              <a:rPr lang="en-US" sz="1600" dirty="0" smtClean="0"/>
              <a:t>Add new behaviors created by previous classes at PSU</a:t>
            </a:r>
          </a:p>
          <a:p>
            <a:pPr marL="971550" lvl="1" indent="-514350">
              <a:buFont typeface="+mj-lt"/>
              <a:buAutoNum type="alphaUcPeriod"/>
            </a:pPr>
            <a:r>
              <a:rPr lang="en-US" sz="1600" dirty="0" smtClean="0"/>
              <a:t>Integrate behaviors developed for LOKI</a:t>
            </a:r>
          </a:p>
          <a:p>
            <a:pPr marL="971550" lvl="1" indent="-514350">
              <a:buFont typeface="+mj-lt"/>
              <a:buAutoNum type="alphaUcPeriod"/>
            </a:pPr>
            <a:r>
              <a:rPr lang="en-US" sz="1600" dirty="0" smtClean="0"/>
              <a:t>(when new arms will be available). Integrate LOKI behaviors related to arms and vision.</a:t>
            </a:r>
          </a:p>
          <a:p>
            <a:pPr marL="514350" indent="-514350">
              <a:buFont typeface="+mj-lt"/>
              <a:buAutoNum type="arabicPeriod"/>
            </a:pPr>
            <a:r>
              <a:rPr lang="en-US" sz="2000" b="1" dirty="0" smtClean="0">
                <a:solidFill>
                  <a:srgbClr val="FF0000"/>
                </a:solidFill>
              </a:rPr>
              <a:t>Theory</a:t>
            </a:r>
            <a:r>
              <a:rPr lang="en-US" sz="2000" b="1" dirty="0" smtClean="0"/>
              <a:t>: </a:t>
            </a:r>
            <a:r>
              <a:rPr lang="en-US" sz="1600" b="1" dirty="0" smtClean="0"/>
              <a:t>Any </a:t>
            </a:r>
            <a:r>
              <a:rPr lang="en-US" sz="1600" b="1" i="1" u="sng" dirty="0" smtClean="0">
                <a:effectLst>
                  <a:outerShdw blurRad="38100" dist="38100" dir="2700000" algn="tl">
                    <a:srgbClr val="000000">
                      <a:alpha val="43137"/>
                    </a:srgbClr>
                  </a:outerShdw>
                </a:effectLst>
              </a:rPr>
              <a:t>new</a:t>
            </a:r>
            <a:r>
              <a:rPr lang="en-US" sz="1600" b="1" dirty="0" smtClean="0"/>
              <a:t> theory of interest to Intel. </a:t>
            </a:r>
          </a:p>
          <a:p>
            <a:pPr marL="0" indent="0">
              <a:buNone/>
            </a:pPr>
            <a:r>
              <a:rPr lang="en-US" sz="1600" b="1" dirty="0"/>
              <a:t> </a:t>
            </a:r>
            <a:r>
              <a:rPr lang="en-US" sz="1600" b="1" dirty="0" smtClean="0"/>
              <a:t>                                 For instance:</a:t>
            </a:r>
          </a:p>
          <a:p>
            <a:pPr marL="800100" lvl="1" indent="-342900">
              <a:buFont typeface="+mj-lt"/>
              <a:buAutoNum type="alphaLcPeriod"/>
            </a:pPr>
            <a:r>
              <a:rPr lang="en-US" sz="1600" dirty="0" smtClean="0"/>
              <a:t> emotion recognition, </a:t>
            </a:r>
          </a:p>
          <a:p>
            <a:pPr marL="800100" lvl="1" indent="-342900">
              <a:buFont typeface="+mj-lt"/>
              <a:buAutoNum type="alphaLcPeriod"/>
            </a:pPr>
            <a:r>
              <a:rPr lang="en-US" sz="1600" dirty="0" smtClean="0"/>
              <a:t>Gesture recognition,</a:t>
            </a:r>
          </a:p>
          <a:p>
            <a:pPr marL="800100" lvl="1" indent="-342900">
              <a:buFont typeface="+mj-lt"/>
              <a:buAutoNum type="alphaLcPeriod"/>
            </a:pPr>
            <a:r>
              <a:rPr lang="en-US" sz="1600" dirty="0" smtClean="0"/>
              <a:t>Deep learning</a:t>
            </a:r>
          </a:p>
          <a:p>
            <a:pPr marL="800100" lvl="1" indent="-342900">
              <a:buFont typeface="+mj-lt"/>
              <a:buAutoNum type="alphaLcPeriod"/>
            </a:pPr>
            <a:r>
              <a:rPr lang="en-US" sz="1600" dirty="0" smtClean="0"/>
              <a:t>Natural language,</a:t>
            </a:r>
          </a:p>
          <a:p>
            <a:pPr marL="800100" lvl="1" indent="-342900">
              <a:buFont typeface="+mj-lt"/>
              <a:buAutoNum type="alphaLcPeriod"/>
            </a:pPr>
            <a:r>
              <a:rPr lang="en-US" sz="1600" dirty="0" smtClean="0"/>
              <a:t>New sensors.</a:t>
            </a:r>
          </a:p>
          <a:p>
            <a:pPr marL="514350" indent="-514350">
              <a:buFont typeface="+mj-lt"/>
              <a:buAutoNum type="arabicPeriod"/>
            </a:pPr>
            <a:endParaRPr lang="en-US" sz="2000" b="1" dirty="0" smtClean="0"/>
          </a:p>
        </p:txBody>
      </p:sp>
    </p:spTree>
    <p:extLst>
      <p:ext uri="{BB962C8B-B14F-4D97-AF65-F5344CB8AC3E}">
        <p14:creationId xmlns:p14="http://schemas.microsoft.com/office/powerpoint/2010/main" val="2077864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1122363"/>
            <a:ext cx="9415749" cy="4727594"/>
          </a:xfrm>
          <a:solidFill>
            <a:srgbClr val="FFFF00"/>
          </a:solidFill>
        </p:spPr>
        <p:txBody>
          <a:bodyPr>
            <a:noAutofit/>
          </a:bodyPr>
          <a:lstStyle/>
          <a:p>
            <a:r>
              <a:rPr lang="en-US" sz="13800" b="1" dirty="0" smtClean="0">
                <a:solidFill>
                  <a:srgbClr val="FF0000"/>
                </a:solidFill>
                <a:effectLst>
                  <a:outerShdw blurRad="38100" dist="38100" dir="2700000" algn="tl">
                    <a:srgbClr val="000000">
                      <a:alpha val="43137"/>
                    </a:srgbClr>
                  </a:outerShdw>
                </a:effectLst>
              </a:rPr>
              <a:t>Intel’s Robot Jimmie</a:t>
            </a:r>
            <a:endParaRPr lang="en-US" sz="13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4187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1053</Words>
  <Application>Microsoft Office PowerPoint</Application>
  <PresentationFormat>Widescreen</PresentationFormat>
  <Paragraphs>168</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Helvetica</vt:lpstr>
      <vt:lpstr>Office Theme</vt:lpstr>
      <vt:lpstr>Intel Projects</vt:lpstr>
      <vt:lpstr>Additional Meetings</vt:lpstr>
      <vt:lpstr>PowerPoint Presentation</vt:lpstr>
      <vt:lpstr>Plan for class</vt:lpstr>
      <vt:lpstr>My ideas for Intel Projects</vt:lpstr>
      <vt:lpstr>Jimmie – HR-OS1</vt:lpstr>
      <vt:lpstr>InMoov large biped</vt:lpstr>
      <vt:lpstr>Countess Quanta</vt:lpstr>
      <vt:lpstr>Intel’s Robot Jimmie</vt:lpstr>
      <vt:lpstr>PowerPoint Presentation</vt:lpstr>
      <vt:lpstr>PowerPoint Presentation</vt:lpstr>
      <vt:lpstr>PowerPoint Presentation</vt:lpstr>
      <vt:lpstr>PowerPoint Presentation</vt:lpstr>
      <vt:lpstr>Kit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Portland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Marek Perkowski</dc:creator>
  <cp:lastModifiedBy>Marek Perkowski</cp:lastModifiedBy>
  <cp:revision>11</cp:revision>
  <dcterms:created xsi:type="dcterms:W3CDTF">2015-10-08T00:58:35Z</dcterms:created>
  <dcterms:modified xsi:type="dcterms:W3CDTF">2015-10-08T18:33:18Z</dcterms:modified>
</cp:coreProperties>
</file>