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5"/>
  </p:notesMasterIdLst>
  <p:handoutMasterIdLst>
    <p:handoutMasterId r:id="rId86"/>
  </p:handoutMasterIdLst>
  <p:sldIdLst>
    <p:sldId id="827" r:id="rId2"/>
    <p:sldId id="823" r:id="rId3"/>
    <p:sldId id="497" r:id="rId4"/>
    <p:sldId id="498" r:id="rId5"/>
    <p:sldId id="499" r:id="rId6"/>
    <p:sldId id="500" r:id="rId7"/>
    <p:sldId id="824" r:id="rId8"/>
    <p:sldId id="387" r:id="rId9"/>
    <p:sldId id="501" r:id="rId10"/>
    <p:sldId id="685" r:id="rId11"/>
    <p:sldId id="801" r:id="rId12"/>
    <p:sldId id="686" r:id="rId13"/>
    <p:sldId id="687" r:id="rId14"/>
    <p:sldId id="688" r:id="rId15"/>
    <p:sldId id="689" r:id="rId16"/>
    <p:sldId id="690" r:id="rId17"/>
    <p:sldId id="691" r:id="rId18"/>
    <p:sldId id="692" r:id="rId19"/>
    <p:sldId id="693" r:id="rId20"/>
    <p:sldId id="694" r:id="rId21"/>
    <p:sldId id="695" r:id="rId22"/>
    <p:sldId id="696" r:id="rId23"/>
    <p:sldId id="697" r:id="rId24"/>
    <p:sldId id="825" r:id="rId25"/>
    <p:sldId id="273" r:id="rId26"/>
    <p:sldId id="279" r:id="rId27"/>
    <p:sldId id="281" r:id="rId28"/>
    <p:sldId id="280" r:id="rId29"/>
    <p:sldId id="516" r:id="rId30"/>
    <p:sldId id="806" r:id="rId31"/>
    <p:sldId id="522" r:id="rId32"/>
    <p:sldId id="804" r:id="rId33"/>
    <p:sldId id="523" r:id="rId34"/>
    <p:sldId id="524" r:id="rId35"/>
    <p:sldId id="933" r:id="rId36"/>
    <p:sldId id="525" r:id="rId37"/>
    <p:sldId id="830" r:id="rId38"/>
    <p:sldId id="526" r:id="rId39"/>
    <p:sldId id="529" r:id="rId40"/>
    <p:sldId id="531" r:id="rId41"/>
    <p:sldId id="533" r:id="rId42"/>
    <p:sldId id="532" r:id="rId43"/>
    <p:sldId id="568" r:id="rId44"/>
    <p:sldId id="534" r:id="rId45"/>
    <p:sldId id="535" r:id="rId46"/>
    <p:sldId id="536" r:id="rId47"/>
    <p:sldId id="537" r:id="rId48"/>
    <p:sldId id="551" r:id="rId49"/>
    <p:sldId id="570" r:id="rId50"/>
    <p:sldId id="552" r:id="rId51"/>
    <p:sldId id="553" r:id="rId52"/>
    <p:sldId id="554" r:id="rId53"/>
    <p:sldId id="555" r:id="rId54"/>
    <p:sldId id="571" r:id="rId55"/>
    <p:sldId id="556" r:id="rId56"/>
    <p:sldId id="557" r:id="rId57"/>
    <p:sldId id="831" r:id="rId58"/>
    <p:sldId id="832" r:id="rId59"/>
    <p:sldId id="833" r:id="rId60"/>
    <p:sldId id="834" r:id="rId61"/>
    <p:sldId id="558" r:id="rId62"/>
    <p:sldId id="818" r:id="rId63"/>
    <p:sldId id="761" r:id="rId64"/>
    <p:sldId id="766" r:id="rId65"/>
    <p:sldId id="819" r:id="rId66"/>
    <p:sldId id="762" r:id="rId67"/>
    <p:sldId id="763" r:id="rId68"/>
    <p:sldId id="764" r:id="rId69"/>
    <p:sldId id="765" r:id="rId70"/>
    <p:sldId id="885" r:id="rId71"/>
    <p:sldId id="886" r:id="rId72"/>
    <p:sldId id="887" r:id="rId73"/>
    <p:sldId id="560" r:id="rId74"/>
    <p:sldId id="572" r:id="rId75"/>
    <p:sldId id="561" r:id="rId76"/>
    <p:sldId id="562" r:id="rId77"/>
    <p:sldId id="563" r:id="rId78"/>
    <p:sldId id="564" r:id="rId79"/>
    <p:sldId id="941" r:id="rId80"/>
    <p:sldId id="942" r:id="rId81"/>
    <p:sldId id="943" r:id="rId82"/>
    <p:sldId id="803" r:id="rId83"/>
    <p:sldId id="944" r:id="rId8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2EC1"/>
    <a:srgbClr val="339966"/>
    <a:srgbClr val="0AF474"/>
    <a:srgbClr val="CC3300"/>
    <a:srgbClr val="996600"/>
    <a:srgbClr val="B505B1"/>
    <a:srgbClr val="FC8C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9" d="100"/>
          <a:sy n="109" d="100"/>
        </p:scale>
        <p:origin x="1674" y="126"/>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varScale="1">
      <p:scale>
        <a:sx n="1" d="1"/>
        <a:sy n="1" d="1"/>
      </p:scale>
      <p:origin x="0" y="-9786"/>
    </p:cViewPr>
  </p:sorterViewPr>
  <p:notesViewPr>
    <p:cSldViewPr>
      <p:cViewPr varScale="1">
        <p:scale>
          <a:sx n="28" d="100"/>
          <a:sy n="28" d="100"/>
        </p:scale>
        <p:origin x="-112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panose="020B0600070205080204" pitchFamily="34" charset="-128"/>
              </a:defRPr>
            </a:lvl1pPr>
          </a:lstStyle>
          <a:p>
            <a:pPr>
              <a:defRPr/>
            </a:pPr>
            <a:endParaRPr lang="en-US"/>
          </a:p>
        </p:txBody>
      </p:sp>
      <p:sp>
        <p:nvSpPr>
          <p:cNvPr id="131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panose="020B0600070205080204" pitchFamily="34" charset="-128"/>
              </a:defRPr>
            </a:lvl1pPr>
          </a:lstStyle>
          <a:p>
            <a:pPr>
              <a:defRPr/>
            </a:pPr>
            <a:endParaRPr lang="en-US"/>
          </a:p>
        </p:txBody>
      </p:sp>
      <p:sp>
        <p:nvSpPr>
          <p:cNvPr id="131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panose="020B0600070205080204" pitchFamily="34" charset="-128"/>
              </a:defRPr>
            </a:lvl1pPr>
          </a:lstStyle>
          <a:p>
            <a:pPr>
              <a:defRPr/>
            </a:pPr>
            <a:endParaRPr lang="en-US"/>
          </a:p>
        </p:txBody>
      </p:sp>
      <p:sp>
        <p:nvSpPr>
          <p:cNvPr id="131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E392FC65-D386-4982-80EA-E9705F035CF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panose="020B0600070205080204" pitchFamily="34" charset="-128"/>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panose="020B0600070205080204" pitchFamily="34" charset="-128"/>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panose="020B0600070205080204" pitchFamily="34" charset="-128"/>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a typeface="ＭＳ Ｐゴシック" panose="020B0600070205080204" pitchFamily="34" charset="-128"/>
              </a:defRPr>
            </a:lvl1pPr>
          </a:lstStyle>
          <a:p>
            <a:pPr>
              <a:defRPr/>
            </a:pPr>
            <a:fld id="{EC2C166F-CD78-4E51-AEB3-A5C7BE2B47A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6"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06"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6"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6"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6"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7EC0D2A7-6193-45DA-8046-197F9BBCEDB4}" type="slidenum">
              <a:rPr lang="en-US" altLang="en-US" smtClean="0"/>
              <a:pPr/>
              <a:t>34</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49C05D18-5DDA-4258-8FA4-FE1E192DBD2D}" type="slidenum">
              <a:rPr lang="en-US" altLang="en-US" smtClean="0"/>
              <a:pPr/>
              <a:t>37</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9713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748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8627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0" y="1600200"/>
            <a:ext cx="44958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495800" cy="5257800"/>
          </a:xfrm>
        </p:spPr>
        <p:txBody>
          <a:bodyPr/>
          <a:lstStyle/>
          <a:p>
            <a:pPr lvl="0"/>
            <a:endParaRPr lang="en-US" noProof="0" smtClean="0"/>
          </a:p>
        </p:txBody>
      </p:sp>
    </p:spTree>
    <p:extLst>
      <p:ext uri="{BB962C8B-B14F-4D97-AF65-F5344CB8AC3E}">
        <p14:creationId xmlns:p14="http://schemas.microsoft.com/office/powerpoint/2010/main" val="4110559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0" y="1600200"/>
            <a:ext cx="9144000" cy="5257800"/>
          </a:xfrm>
        </p:spPr>
        <p:txBody>
          <a:bodyPr/>
          <a:lstStyle/>
          <a:p>
            <a:pPr lvl="0"/>
            <a:endParaRPr lang="en-US" noProof="0" smtClean="0"/>
          </a:p>
        </p:txBody>
      </p:sp>
    </p:spTree>
    <p:extLst>
      <p:ext uri="{BB962C8B-B14F-4D97-AF65-F5344CB8AC3E}">
        <p14:creationId xmlns:p14="http://schemas.microsoft.com/office/powerpoint/2010/main" val="2969553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0" y="1600200"/>
            <a:ext cx="44958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4958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5511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6233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9191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600200"/>
            <a:ext cx="4495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495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398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0774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0837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3449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1692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17907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solidFill>
            <a:schemeClr val="tx2"/>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0" y="1600200"/>
            <a:ext cx="9144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b="1">
          <a:solidFill>
            <a:schemeClr val="hlink"/>
          </a:solidFill>
          <a:effectLst>
            <a:outerShdw blurRad="38100" dist="38100" dir="2700000" algn="tl">
              <a:srgbClr val="000000"/>
            </a:outerShdw>
          </a:effectLst>
          <a:latin typeface="+mj-lt"/>
          <a:ea typeface="MS PGothic" panose="020B0600070205080204" pitchFamily="34" charset="-128"/>
          <a:cs typeface="+mj-cs"/>
        </a:defRPr>
      </a:lvl1pPr>
      <a:lvl2pPr algn="ctr" rtl="0" eaLnBrk="0" fontAlgn="base" hangingPunct="0">
        <a:spcBef>
          <a:spcPct val="0"/>
        </a:spcBef>
        <a:spcAft>
          <a:spcPct val="0"/>
        </a:spcAft>
        <a:defRPr sz="4400" b="1">
          <a:solidFill>
            <a:schemeClr val="hlink"/>
          </a:solidFill>
          <a:effectLst>
            <a:outerShdw blurRad="38100" dist="38100" dir="2700000" algn="tl">
              <a:srgbClr val="000000"/>
            </a:outerShdw>
          </a:effectLst>
          <a:latin typeface="Times New Roman" pitchFamily="-106" charset="0"/>
          <a:ea typeface="MS PGothic" panose="020B0600070205080204" pitchFamily="34" charset="-128"/>
        </a:defRPr>
      </a:lvl2pPr>
      <a:lvl3pPr algn="ctr" rtl="0" eaLnBrk="0" fontAlgn="base" hangingPunct="0">
        <a:spcBef>
          <a:spcPct val="0"/>
        </a:spcBef>
        <a:spcAft>
          <a:spcPct val="0"/>
        </a:spcAft>
        <a:defRPr sz="4400" b="1">
          <a:solidFill>
            <a:schemeClr val="hlink"/>
          </a:solidFill>
          <a:effectLst>
            <a:outerShdw blurRad="38100" dist="38100" dir="2700000" algn="tl">
              <a:srgbClr val="000000"/>
            </a:outerShdw>
          </a:effectLst>
          <a:latin typeface="Times New Roman" pitchFamily="-106" charset="0"/>
          <a:ea typeface="MS PGothic" panose="020B0600070205080204" pitchFamily="34" charset="-128"/>
        </a:defRPr>
      </a:lvl3pPr>
      <a:lvl4pPr algn="ctr" rtl="0" eaLnBrk="0" fontAlgn="base" hangingPunct="0">
        <a:spcBef>
          <a:spcPct val="0"/>
        </a:spcBef>
        <a:spcAft>
          <a:spcPct val="0"/>
        </a:spcAft>
        <a:defRPr sz="4400" b="1">
          <a:solidFill>
            <a:schemeClr val="hlink"/>
          </a:solidFill>
          <a:effectLst>
            <a:outerShdw blurRad="38100" dist="38100" dir="2700000" algn="tl">
              <a:srgbClr val="000000"/>
            </a:outerShdw>
          </a:effectLst>
          <a:latin typeface="Times New Roman" pitchFamily="-106" charset="0"/>
          <a:ea typeface="MS PGothic" panose="020B0600070205080204" pitchFamily="34" charset="-128"/>
        </a:defRPr>
      </a:lvl4pPr>
      <a:lvl5pPr algn="ctr" rtl="0" eaLnBrk="0" fontAlgn="base" hangingPunct="0">
        <a:spcBef>
          <a:spcPct val="0"/>
        </a:spcBef>
        <a:spcAft>
          <a:spcPct val="0"/>
        </a:spcAft>
        <a:defRPr sz="4400" b="1">
          <a:solidFill>
            <a:schemeClr val="hlink"/>
          </a:solidFill>
          <a:effectLst>
            <a:outerShdw blurRad="38100" dist="38100" dir="2700000" algn="tl">
              <a:srgbClr val="000000"/>
            </a:outerShdw>
          </a:effectLst>
          <a:latin typeface="Times New Roman" pitchFamily="-106" charset="0"/>
          <a:ea typeface="MS PGothic" panose="020B0600070205080204" pitchFamily="34" charset="-128"/>
        </a:defRPr>
      </a:lvl5pPr>
      <a:lvl6pPr marL="457200" algn="ctr" rtl="0" fontAlgn="base">
        <a:spcBef>
          <a:spcPct val="0"/>
        </a:spcBef>
        <a:spcAft>
          <a:spcPct val="0"/>
        </a:spcAft>
        <a:defRPr sz="4400" b="1">
          <a:solidFill>
            <a:schemeClr val="hlink"/>
          </a:solidFill>
          <a:effectLst>
            <a:outerShdw blurRad="38100" dist="38100" dir="2700000" algn="tl">
              <a:srgbClr val="000000"/>
            </a:outerShdw>
          </a:effectLst>
          <a:latin typeface="Times New Roman" pitchFamily="-106" charset="0"/>
        </a:defRPr>
      </a:lvl6pPr>
      <a:lvl7pPr marL="914400" algn="ctr" rtl="0" fontAlgn="base">
        <a:spcBef>
          <a:spcPct val="0"/>
        </a:spcBef>
        <a:spcAft>
          <a:spcPct val="0"/>
        </a:spcAft>
        <a:defRPr sz="4400" b="1">
          <a:solidFill>
            <a:schemeClr val="hlink"/>
          </a:solidFill>
          <a:effectLst>
            <a:outerShdw blurRad="38100" dist="38100" dir="2700000" algn="tl">
              <a:srgbClr val="000000"/>
            </a:outerShdw>
          </a:effectLst>
          <a:latin typeface="Times New Roman" pitchFamily="-106" charset="0"/>
        </a:defRPr>
      </a:lvl7pPr>
      <a:lvl8pPr marL="1371600" algn="ctr" rtl="0" fontAlgn="base">
        <a:spcBef>
          <a:spcPct val="0"/>
        </a:spcBef>
        <a:spcAft>
          <a:spcPct val="0"/>
        </a:spcAft>
        <a:defRPr sz="4400" b="1">
          <a:solidFill>
            <a:schemeClr val="hlink"/>
          </a:solidFill>
          <a:effectLst>
            <a:outerShdw blurRad="38100" dist="38100" dir="2700000" algn="tl">
              <a:srgbClr val="000000"/>
            </a:outerShdw>
          </a:effectLst>
          <a:latin typeface="Times New Roman" pitchFamily="-106" charset="0"/>
        </a:defRPr>
      </a:lvl8pPr>
      <a:lvl9pPr marL="1828800" algn="ctr" rtl="0" fontAlgn="base">
        <a:spcBef>
          <a:spcPct val="0"/>
        </a:spcBef>
        <a:spcAft>
          <a:spcPct val="0"/>
        </a:spcAft>
        <a:defRPr sz="4400" b="1">
          <a:solidFill>
            <a:schemeClr val="hlink"/>
          </a:solidFill>
          <a:effectLst>
            <a:outerShdw blurRad="38100" dist="38100" dir="2700000" algn="tl">
              <a:srgbClr val="000000"/>
            </a:outerShdw>
          </a:effectLst>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6.bin"/><Relationship Id="rId4" Type="http://schemas.openxmlformats.org/officeDocument/2006/relationships/image" Target="../media/image10.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13.e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image" Target="../media/image14.wmf"/></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image" Target="../media/image15.w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9.vml"/><Relationship Id="rId4" Type="http://schemas.openxmlformats.org/officeDocument/2006/relationships/image" Target="../media/image16.w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7.w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image" Target="../media/image20.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6.xml"/><Relationship Id="rId1" Type="http://schemas.openxmlformats.org/officeDocument/2006/relationships/vmlDrawing" Target="../drawings/vmlDrawing12.vml"/><Relationship Id="rId4" Type="http://schemas.openxmlformats.org/officeDocument/2006/relationships/image" Target="../media/image2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image" Target="../media/image25.emf"/></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6.xml"/><Relationship Id="rId1" Type="http://schemas.openxmlformats.org/officeDocument/2006/relationships/vmlDrawing" Target="../drawings/vmlDrawing14.vml"/><Relationship Id="rId4" Type="http://schemas.openxmlformats.org/officeDocument/2006/relationships/image" Target="../media/image26.emf"/></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www.androidworld.com/prod61.htm"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772400" cy="762000"/>
          </a:xfrm>
        </p:spPr>
        <p:txBody>
          <a:bodyPr/>
          <a:lstStyle/>
          <a:p>
            <a:pPr>
              <a:defRPr/>
            </a:pPr>
            <a:r>
              <a:rPr lang="en-US" dirty="0" smtClean="0">
                <a:ea typeface="ＭＳ Ｐゴシック" pitchFamily="34" charset="-128"/>
              </a:rPr>
              <a:t>Review</a:t>
            </a:r>
            <a:endParaRPr lang="en-US" dirty="0">
              <a:ea typeface="ＭＳ Ｐゴシック" pitchFamily="34" charset="-128"/>
            </a:endParaRPr>
          </a:p>
        </p:txBody>
      </p:sp>
      <p:sp>
        <p:nvSpPr>
          <p:cNvPr id="4099" name="Subtitle 2"/>
          <p:cNvSpPr>
            <a:spLocks noGrp="1"/>
          </p:cNvSpPr>
          <p:nvPr>
            <p:ph type="subTitle" idx="1"/>
          </p:nvPr>
        </p:nvSpPr>
        <p:spPr>
          <a:xfrm>
            <a:off x="1143000" y="1447800"/>
            <a:ext cx="6705600" cy="2667000"/>
          </a:xfrm>
        </p:spPr>
        <p:txBody>
          <a:bodyPr/>
          <a:lstStyle/>
          <a:p>
            <a:pPr marL="457200" indent="-457200" algn="l">
              <a:buFontTx/>
              <a:buChar char="•"/>
            </a:pPr>
            <a:r>
              <a:rPr lang="en-US" altLang="en-US" smtClean="0">
                <a:solidFill>
                  <a:schemeClr val="bg2"/>
                </a:solidFill>
              </a:rPr>
              <a:t>We presented several examples of simple fuzzy controllers</a:t>
            </a:r>
          </a:p>
          <a:p>
            <a:pPr marL="457200" indent="-457200" algn="l">
              <a:buFontTx/>
              <a:buChar char="•"/>
            </a:pPr>
            <a:r>
              <a:rPr lang="en-US" altLang="en-US" smtClean="0">
                <a:solidFill>
                  <a:schemeClr val="bg2"/>
                </a:solidFill>
              </a:rPr>
              <a:t>Now we will present more advanced controllers.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a:xfrm>
            <a:off x="914400" y="762000"/>
            <a:ext cx="7543800" cy="5943600"/>
          </a:xfrm>
          <a:ln w="76200">
            <a:solidFill>
              <a:schemeClr val="bg2"/>
            </a:solidFill>
          </a:ln>
        </p:spPr>
        <p:txBody>
          <a:bodyPr/>
          <a:lstStyle/>
          <a:p>
            <a:pPr eaLnBrk="1" hangingPunct="1">
              <a:defRPr/>
            </a:pPr>
            <a:r>
              <a:rPr lang="en-US" sz="6000" dirty="0" smtClean="0">
                <a:solidFill>
                  <a:schemeClr val="bg2"/>
                </a:solidFill>
                <a:ea typeface="ＭＳ Ｐゴシック" pitchFamily="34" charset="-128"/>
              </a:rPr>
              <a:t> FLAKEY ROBOT </a:t>
            </a:r>
            <a:br>
              <a:rPr lang="en-US" sz="6000" dirty="0" smtClean="0">
                <a:solidFill>
                  <a:schemeClr val="bg2"/>
                </a:solidFill>
                <a:ea typeface="ＭＳ Ｐゴシック" pitchFamily="34" charset="-128"/>
              </a:rPr>
            </a:br>
            <a:r>
              <a:rPr lang="en-US" sz="6000" dirty="0" smtClean="0">
                <a:solidFill>
                  <a:schemeClr val="bg2"/>
                </a:solidFill>
                <a:ea typeface="ＭＳ Ｐゴシック" pitchFamily="34" charset="-128"/>
              </a:rPr>
              <a:t>= </a:t>
            </a:r>
            <a:br>
              <a:rPr lang="en-US" sz="6000" dirty="0" smtClean="0">
                <a:solidFill>
                  <a:schemeClr val="bg2"/>
                </a:solidFill>
                <a:ea typeface="ＭＳ Ｐゴシック" pitchFamily="34" charset="-128"/>
              </a:rPr>
            </a:br>
            <a:r>
              <a:rPr lang="en-US" sz="6000" dirty="0" smtClean="0">
                <a:solidFill>
                  <a:schemeClr val="bg2"/>
                </a:solidFill>
                <a:ea typeface="ＭＳ Ｐゴシック" pitchFamily="34" charset="-128"/>
              </a:rPr>
              <a:t>Fuzzy Logic for</a:t>
            </a:r>
            <a:br>
              <a:rPr lang="en-US" sz="6000" dirty="0" smtClean="0">
                <a:solidFill>
                  <a:schemeClr val="bg2"/>
                </a:solidFill>
                <a:ea typeface="ＭＳ Ｐゴシック" pitchFamily="34" charset="-128"/>
              </a:rPr>
            </a:br>
            <a:r>
              <a:rPr lang="en-US" sz="6000" dirty="0" smtClean="0">
                <a:solidFill>
                  <a:schemeClr val="bg2"/>
                </a:solidFill>
                <a:ea typeface="ＭＳ Ｐゴシック" pitchFamily="34" charset="-128"/>
              </a:rPr>
              <a:t>Autonomous Vehicle Motion Planning</a:t>
            </a:r>
          </a:p>
        </p:txBody>
      </p:sp>
      <p:sp>
        <p:nvSpPr>
          <p:cNvPr id="2" name="TextBox 1"/>
          <p:cNvSpPr txBox="1"/>
          <p:nvPr/>
        </p:nvSpPr>
        <p:spPr>
          <a:xfrm>
            <a:off x="1066800" y="304800"/>
            <a:ext cx="4343400" cy="923925"/>
          </a:xfrm>
          <a:prstGeom prst="rect">
            <a:avLst/>
          </a:prstGeom>
          <a:solidFill>
            <a:schemeClr val="accent2"/>
          </a:solidFill>
        </p:spPr>
        <p:txBody>
          <a:bodyPr>
            <a:spAutoFit/>
          </a:bodyPr>
          <a:lstStyle/>
          <a:p>
            <a:pPr algn="ctr" eaLnBrk="1" hangingPunct="1">
              <a:defRPr/>
            </a:pPr>
            <a:r>
              <a:rPr lang="en-US" sz="5400" b="1" dirty="0">
                <a:solidFill>
                  <a:srgbClr val="C00000"/>
                </a:solidFill>
                <a:effectLst>
                  <a:outerShdw blurRad="38100" dist="38100" dir="2700000" algn="tl">
                    <a:srgbClr val="000000">
                      <a:alpha val="43137"/>
                    </a:srgbClr>
                  </a:outerShdw>
                </a:effectLst>
                <a:ea typeface="ＭＳ Ｐゴシック" panose="020B0600070205080204" pitchFamily="34" charset="-128"/>
              </a:rPr>
              <a:t>EXAMPLE 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a:xfrm>
            <a:off x="0" y="0"/>
            <a:ext cx="9144000" cy="2133600"/>
          </a:xfrm>
        </p:spPr>
        <p:txBody>
          <a:bodyPr/>
          <a:lstStyle/>
          <a:p>
            <a:pPr eaLnBrk="1" hangingPunct="1">
              <a:defRPr/>
            </a:pPr>
            <a:r>
              <a:rPr lang="en-US" smtClean="0">
                <a:ea typeface="ＭＳ Ｐゴシック" pitchFamily="34" charset="-128"/>
              </a:rPr>
              <a:t>Using Fuzzy Logic for</a:t>
            </a:r>
            <a:br>
              <a:rPr lang="en-US" smtClean="0">
                <a:ea typeface="ＭＳ Ｐゴシック" pitchFamily="34" charset="-128"/>
              </a:rPr>
            </a:br>
            <a:r>
              <a:rPr lang="en-US" smtClean="0">
                <a:ea typeface="ＭＳ Ｐゴシック" pitchFamily="34" charset="-128"/>
              </a:rPr>
              <a:t>Autonomous Vehicle Motion Planning</a:t>
            </a:r>
          </a:p>
        </p:txBody>
      </p:sp>
      <p:sp>
        <p:nvSpPr>
          <p:cNvPr id="14339" name="Rectangle 3"/>
          <p:cNvSpPr>
            <a:spLocks noGrp="1" noChangeArrowheads="1"/>
          </p:cNvSpPr>
          <p:nvPr>
            <p:ph type="body" idx="1"/>
          </p:nvPr>
        </p:nvSpPr>
        <p:spPr>
          <a:xfrm>
            <a:off x="0" y="2209800"/>
            <a:ext cx="6096000" cy="4648200"/>
          </a:xfrm>
        </p:spPr>
        <p:txBody>
          <a:bodyPr/>
          <a:lstStyle/>
          <a:p>
            <a:pPr eaLnBrk="1" hangingPunct="1"/>
            <a:r>
              <a:rPr lang="en-US" altLang="en-US" sz="2800" smtClean="0">
                <a:solidFill>
                  <a:schemeClr val="bg2"/>
                </a:solidFill>
              </a:rPr>
              <a:t>Findings of </a:t>
            </a:r>
            <a:r>
              <a:rPr lang="en-US" altLang="en-US" sz="2800" b="1" smtClean="0">
                <a:solidFill>
                  <a:schemeClr val="bg1"/>
                </a:solidFill>
              </a:rPr>
              <a:t>Stanford Research</a:t>
            </a:r>
            <a:r>
              <a:rPr lang="en-US" altLang="en-US" sz="2800" smtClean="0">
                <a:solidFill>
                  <a:schemeClr val="bg2"/>
                </a:solidFill>
              </a:rPr>
              <a:t> Institute (SRI)</a:t>
            </a:r>
          </a:p>
          <a:p>
            <a:pPr eaLnBrk="1" hangingPunct="1"/>
            <a:r>
              <a:rPr lang="en-US" altLang="en-US" sz="2800" smtClean="0">
                <a:solidFill>
                  <a:schemeClr val="bg2"/>
                </a:solidFill>
              </a:rPr>
              <a:t>Based on the performance of the robot </a:t>
            </a:r>
            <a:r>
              <a:rPr lang="en-US" altLang="en-US" sz="2800" smtClean="0">
                <a:solidFill>
                  <a:schemeClr val="bg1"/>
                </a:solidFill>
              </a:rPr>
              <a:t>“Flakey”</a:t>
            </a:r>
            <a:r>
              <a:rPr lang="en-US" altLang="en-US" sz="2800" smtClean="0">
                <a:solidFill>
                  <a:schemeClr val="bg2"/>
                </a:solidFill>
              </a:rPr>
              <a:t> circa 1993</a:t>
            </a:r>
          </a:p>
          <a:p>
            <a:pPr eaLnBrk="1" hangingPunct="1"/>
            <a:r>
              <a:rPr lang="en-US" altLang="en-US" sz="2800" smtClean="0">
                <a:solidFill>
                  <a:schemeClr val="bg2"/>
                </a:solidFill>
              </a:rPr>
              <a:t>Discussion of </a:t>
            </a:r>
            <a:r>
              <a:rPr lang="en-US" altLang="en-US" sz="2800" smtClean="0">
                <a:solidFill>
                  <a:srgbClr val="D02EC1"/>
                </a:solidFill>
              </a:rPr>
              <a:t>autonomous navigation</a:t>
            </a:r>
            <a:r>
              <a:rPr lang="en-US" altLang="en-US" sz="2800" smtClean="0">
                <a:solidFill>
                  <a:schemeClr val="bg2"/>
                </a:solidFill>
              </a:rPr>
              <a:t> and </a:t>
            </a:r>
            <a:r>
              <a:rPr lang="en-US" altLang="en-US" sz="2800" smtClean="0">
                <a:solidFill>
                  <a:schemeClr val="hlink"/>
                </a:solidFill>
              </a:rPr>
              <a:t>path planning</a:t>
            </a:r>
            <a:r>
              <a:rPr lang="en-US" altLang="en-US" sz="2800" smtClean="0">
                <a:solidFill>
                  <a:schemeClr val="bg2"/>
                </a:solidFill>
              </a:rPr>
              <a:t> in an </a:t>
            </a:r>
            <a:r>
              <a:rPr lang="en-US" altLang="en-US" sz="2800" smtClean="0">
                <a:solidFill>
                  <a:schemeClr val="bg1"/>
                </a:solidFill>
              </a:rPr>
              <a:t>uncertain environment</a:t>
            </a:r>
          </a:p>
          <a:p>
            <a:pPr eaLnBrk="1" hangingPunct="1"/>
            <a:r>
              <a:rPr lang="en-US" altLang="en-US" sz="2800" smtClean="0">
                <a:solidFill>
                  <a:srgbClr val="C00000"/>
                </a:solidFill>
              </a:rPr>
              <a:t>Paper</a:t>
            </a:r>
            <a:r>
              <a:rPr lang="en-US" altLang="en-US" sz="2800" smtClean="0">
                <a:solidFill>
                  <a:schemeClr val="bg2"/>
                </a:solidFill>
              </a:rPr>
              <a:t>: “Using Fuzzy Logic for Autonomous Vehicle Motion Planning”</a:t>
            </a:r>
          </a:p>
        </p:txBody>
      </p:sp>
      <p:graphicFrame>
        <p:nvGraphicFramePr>
          <p:cNvPr id="14340" name="Object 2"/>
          <p:cNvGraphicFramePr>
            <a:graphicFrameLocks noChangeAspect="1"/>
          </p:cNvGraphicFramePr>
          <p:nvPr/>
        </p:nvGraphicFramePr>
        <p:xfrm>
          <a:off x="6181725" y="1960563"/>
          <a:ext cx="2962275" cy="4897437"/>
        </p:xfrm>
        <a:graphic>
          <a:graphicData uri="http://schemas.openxmlformats.org/presentationml/2006/ole">
            <mc:AlternateContent xmlns:mc="http://schemas.openxmlformats.org/markup-compatibility/2006">
              <mc:Choice xmlns:v="urn:schemas-microsoft-com:vml" Requires="v">
                <p:oleObj spid="_x0000_s14342" name="Photo Editor Photo" r:id="rId3" imgW="2962689" imgH="4896533" progId="MSPhotoEd.3">
                  <p:embed/>
                </p:oleObj>
              </mc:Choice>
              <mc:Fallback>
                <p:oleObj name="Photo Editor Photo" r:id="rId3" imgW="2962689" imgH="4896533" progId="MSPhotoEd.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1725" y="1960563"/>
                        <a:ext cx="2962275" cy="489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0" y="0"/>
            <a:ext cx="9144000" cy="1371600"/>
          </a:xfrm>
        </p:spPr>
        <p:txBody>
          <a:bodyPr/>
          <a:lstStyle/>
          <a:p>
            <a:pPr eaLnBrk="1" hangingPunct="1">
              <a:defRPr/>
            </a:pPr>
            <a:r>
              <a:rPr lang="en-US" dirty="0" smtClean="0">
                <a:ea typeface="ＭＳ Ｐゴシック" pitchFamily="34" charset="-128"/>
              </a:rPr>
              <a:t>Difficulties of a classical robot control problem</a:t>
            </a:r>
          </a:p>
        </p:txBody>
      </p:sp>
      <p:sp>
        <p:nvSpPr>
          <p:cNvPr id="31747" name="Rectangle 3"/>
          <p:cNvSpPr>
            <a:spLocks noGrp="1" noChangeArrowheads="1"/>
          </p:cNvSpPr>
          <p:nvPr>
            <p:ph type="body" idx="1"/>
          </p:nvPr>
        </p:nvSpPr>
        <p:spPr>
          <a:xfrm>
            <a:off x="0" y="1447800"/>
            <a:ext cx="9144000" cy="5029200"/>
          </a:xfrm>
        </p:spPr>
        <p:txBody>
          <a:bodyPr/>
          <a:lstStyle/>
          <a:p>
            <a:pPr eaLnBrk="1" hangingPunct="1">
              <a:defRPr/>
            </a:pPr>
            <a:r>
              <a:rPr lang="en-US" altLang="en-US" dirty="0" smtClean="0">
                <a:solidFill>
                  <a:schemeClr val="bg2"/>
                </a:solidFill>
                <a:ea typeface="ＭＳ Ｐゴシック" pitchFamily="34" charset="-128"/>
              </a:rPr>
              <a:t>Autonomous operation of a mobile robot in a real-world </a:t>
            </a:r>
            <a:r>
              <a:rPr lang="en-US" altLang="en-US" dirty="0" smtClean="0">
                <a:solidFill>
                  <a:schemeClr val="hlink"/>
                </a:solidFill>
                <a:ea typeface="ＭＳ Ｐゴシック" pitchFamily="34" charset="-128"/>
              </a:rPr>
              <a:t>unstructured environment</a:t>
            </a:r>
            <a:r>
              <a:rPr lang="en-US" altLang="en-US" dirty="0" smtClean="0">
                <a:solidFill>
                  <a:schemeClr val="bg2"/>
                </a:solidFill>
                <a:ea typeface="ＭＳ Ｐゴシック" pitchFamily="34" charset="-128"/>
              </a:rPr>
              <a:t> poses a series of </a:t>
            </a:r>
            <a:r>
              <a:rPr lang="en-US" altLang="en-US" dirty="0" smtClean="0">
                <a:solidFill>
                  <a:srgbClr val="D02EC1"/>
                </a:solidFill>
                <a:ea typeface="ＭＳ Ｐゴシック" pitchFamily="34" charset="-128"/>
              </a:rPr>
              <a:t>problems:</a:t>
            </a:r>
            <a:endParaRPr lang="en-US" altLang="en-US" dirty="0" smtClean="0">
              <a:solidFill>
                <a:schemeClr val="bg2"/>
              </a:solidFill>
              <a:ea typeface="ＭＳ Ｐゴシック" pitchFamily="34" charset="-128"/>
            </a:endParaRPr>
          </a:p>
          <a:p>
            <a:pPr lvl="1" eaLnBrk="1" hangingPunct="1">
              <a:defRPr/>
            </a:pPr>
            <a:r>
              <a:rPr lang="en-US" altLang="en-US" b="1" dirty="0" smtClean="0">
                <a:solidFill>
                  <a:schemeClr val="bg1">
                    <a:lumMod val="60000"/>
                    <a:lumOff val="40000"/>
                  </a:schemeClr>
                </a:solidFill>
                <a:effectLst>
                  <a:outerShdw blurRad="38100" dist="38100" dir="2700000" algn="tl">
                    <a:srgbClr val="000000">
                      <a:alpha val="43137"/>
                    </a:srgbClr>
                  </a:outerShdw>
                </a:effectLst>
                <a:ea typeface="ＭＳ Ｐゴシック" panose="020B0600070205080204" pitchFamily="34" charset="-128"/>
              </a:rPr>
              <a:t>knowledge about the environment </a:t>
            </a:r>
            <a:r>
              <a:rPr lang="en-US" altLang="en-US" dirty="0" smtClean="0">
                <a:solidFill>
                  <a:schemeClr val="bg2"/>
                </a:solidFill>
                <a:ea typeface="ＭＳ Ｐゴシック" panose="020B0600070205080204" pitchFamily="34" charset="-128"/>
              </a:rPr>
              <a:t>is usually:</a:t>
            </a:r>
          </a:p>
          <a:p>
            <a:pPr lvl="2" eaLnBrk="1" hangingPunct="1">
              <a:defRPr/>
            </a:pPr>
            <a:r>
              <a:rPr lang="en-US" altLang="en-US" dirty="0" smtClean="0">
                <a:solidFill>
                  <a:schemeClr val="hlink"/>
                </a:solidFill>
                <a:ea typeface="ＭＳ Ｐゴシック" panose="020B0600070205080204" pitchFamily="34" charset="-128"/>
              </a:rPr>
              <a:t>incomplete</a:t>
            </a:r>
          </a:p>
          <a:p>
            <a:pPr lvl="2" eaLnBrk="1" hangingPunct="1">
              <a:defRPr/>
            </a:pPr>
            <a:r>
              <a:rPr lang="en-US" altLang="en-US" dirty="0" smtClean="0">
                <a:solidFill>
                  <a:schemeClr val="hlink"/>
                </a:solidFill>
                <a:ea typeface="ＭＳ Ｐゴシック" panose="020B0600070205080204" pitchFamily="34" charset="-128"/>
              </a:rPr>
              <a:t>uncertain</a:t>
            </a:r>
            <a:r>
              <a:rPr lang="en-US" altLang="en-US" dirty="0" smtClean="0">
                <a:solidFill>
                  <a:schemeClr val="bg2"/>
                </a:solidFill>
                <a:ea typeface="ＭＳ Ｐゴシック" panose="020B0600070205080204" pitchFamily="34" charset="-128"/>
              </a:rPr>
              <a:t>, and</a:t>
            </a:r>
          </a:p>
          <a:p>
            <a:pPr lvl="2" eaLnBrk="1" hangingPunct="1">
              <a:defRPr/>
            </a:pPr>
            <a:r>
              <a:rPr lang="en-US" altLang="en-US" dirty="0" smtClean="0">
                <a:solidFill>
                  <a:schemeClr val="hlink"/>
                </a:solidFill>
                <a:ea typeface="ＭＳ Ｐゴシック" panose="020B0600070205080204" pitchFamily="34" charset="-128"/>
              </a:rPr>
              <a:t>approximate</a:t>
            </a:r>
            <a:endParaRPr lang="en-US" altLang="en-US" dirty="0" smtClean="0">
              <a:solidFill>
                <a:schemeClr val="bg2"/>
              </a:solidFill>
              <a:ea typeface="ＭＳ Ｐゴシック" panose="020B0600070205080204" pitchFamily="34" charset="-128"/>
            </a:endParaRPr>
          </a:p>
          <a:p>
            <a:pPr lvl="1" eaLnBrk="1" hangingPunct="1">
              <a:defRPr/>
            </a:pPr>
            <a:r>
              <a:rPr lang="en-US" altLang="en-US" b="1" dirty="0" smtClean="0">
                <a:solidFill>
                  <a:schemeClr val="bg1">
                    <a:lumMod val="60000"/>
                    <a:lumOff val="40000"/>
                  </a:schemeClr>
                </a:solidFill>
                <a:effectLst>
                  <a:outerShdw blurRad="38100" dist="38100" dir="2700000" algn="tl">
                    <a:srgbClr val="000000">
                      <a:alpha val="43137"/>
                    </a:srgbClr>
                  </a:outerShdw>
                </a:effectLst>
                <a:ea typeface="ＭＳ Ｐゴシック" panose="020B0600070205080204" pitchFamily="34" charset="-128"/>
              </a:rPr>
              <a:t>Perceptually acquired information </a:t>
            </a:r>
            <a:r>
              <a:rPr lang="en-US" altLang="en-US" dirty="0" smtClean="0">
                <a:solidFill>
                  <a:schemeClr val="bg2"/>
                </a:solidFill>
                <a:ea typeface="ＭＳ Ｐゴシック" panose="020B0600070205080204" pitchFamily="34" charset="-128"/>
              </a:rPr>
              <a:t>is </a:t>
            </a:r>
            <a:r>
              <a:rPr lang="en-US" altLang="en-US" b="1" dirty="0" smtClean="0">
                <a:solidFill>
                  <a:srgbClr val="D02EC1"/>
                </a:solidFill>
                <a:ea typeface="ＭＳ Ｐゴシック" panose="020B0600070205080204" pitchFamily="34" charset="-128"/>
              </a:rPr>
              <a:t>not reliable</a:t>
            </a:r>
            <a:r>
              <a:rPr lang="en-US" altLang="en-US" dirty="0" smtClean="0">
                <a:solidFill>
                  <a:schemeClr val="bg2"/>
                </a:solidFill>
                <a:ea typeface="ＭＳ Ｐゴシック" panose="020B0600070205080204" pitchFamily="34" charset="-128"/>
              </a:rPr>
              <a:t>:</a:t>
            </a:r>
          </a:p>
          <a:p>
            <a:pPr lvl="2" eaLnBrk="1" hangingPunct="1">
              <a:defRPr/>
            </a:pPr>
            <a:r>
              <a:rPr lang="en-US" altLang="en-US" dirty="0" smtClean="0">
                <a:solidFill>
                  <a:schemeClr val="hlink"/>
                </a:solidFill>
                <a:ea typeface="ＭＳ Ｐゴシック" panose="020B0600070205080204" pitchFamily="34" charset="-128"/>
              </a:rPr>
              <a:t>noise</a:t>
            </a:r>
            <a:r>
              <a:rPr lang="en-US" altLang="en-US" dirty="0" smtClean="0">
                <a:solidFill>
                  <a:schemeClr val="bg2"/>
                </a:solidFill>
                <a:ea typeface="ＭＳ Ｐゴシック" panose="020B0600070205080204" pitchFamily="34" charset="-128"/>
              </a:rPr>
              <a:t> introduces uncertainty and imprecision</a:t>
            </a:r>
          </a:p>
          <a:p>
            <a:pPr lvl="2" eaLnBrk="1" hangingPunct="1">
              <a:defRPr/>
            </a:pPr>
            <a:r>
              <a:rPr lang="en-US" altLang="en-US" dirty="0" smtClean="0">
                <a:solidFill>
                  <a:schemeClr val="bg2"/>
                </a:solidFill>
                <a:ea typeface="ＭＳ Ｐゴシック" panose="020B0600070205080204" pitchFamily="34" charset="-128"/>
              </a:rPr>
              <a:t>limited range and visibility introduces </a:t>
            </a:r>
            <a:r>
              <a:rPr lang="en-US" altLang="en-US" dirty="0" smtClean="0">
                <a:solidFill>
                  <a:schemeClr val="hlink"/>
                </a:solidFill>
                <a:ea typeface="ＭＳ Ｐゴシック" panose="020B0600070205080204" pitchFamily="34" charset="-128"/>
              </a:rPr>
              <a:t>incompleteness</a:t>
            </a:r>
            <a:endParaRPr lang="en-US" altLang="en-US" dirty="0" smtClean="0">
              <a:solidFill>
                <a:schemeClr val="bg2"/>
              </a:solidFill>
              <a:ea typeface="ＭＳ Ｐゴシック" panose="020B0600070205080204" pitchFamily="34" charset="-128"/>
            </a:endParaRPr>
          </a:p>
          <a:p>
            <a:pPr lvl="2" eaLnBrk="1" hangingPunct="1">
              <a:defRPr/>
            </a:pPr>
            <a:r>
              <a:rPr lang="en-US" altLang="en-US" dirty="0" smtClean="0">
                <a:solidFill>
                  <a:schemeClr val="hlink"/>
                </a:solidFill>
                <a:ea typeface="ＭＳ Ｐゴシック" panose="020B0600070205080204" pitchFamily="34" charset="-128"/>
              </a:rPr>
              <a:t>errors in interpretation</a:t>
            </a:r>
            <a:endParaRPr lang="en-US" altLang="en-US" dirty="0" smtClean="0">
              <a:solidFill>
                <a:schemeClr val="bg2"/>
              </a:solidFill>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0" y="0"/>
            <a:ext cx="9144000" cy="1828800"/>
          </a:xfrm>
        </p:spPr>
        <p:txBody>
          <a:bodyPr/>
          <a:lstStyle/>
          <a:p>
            <a:pPr eaLnBrk="1" hangingPunct="1">
              <a:defRPr/>
            </a:pPr>
            <a:r>
              <a:rPr lang="en-US" sz="6000" dirty="0" smtClean="0">
                <a:ea typeface="ＭＳ Ｐゴシック" pitchFamily="34" charset="-128"/>
              </a:rPr>
              <a:t>More Difficulties with classical robot Problem </a:t>
            </a:r>
          </a:p>
        </p:txBody>
      </p:sp>
      <p:sp>
        <p:nvSpPr>
          <p:cNvPr id="151555" name="Rectangle 3"/>
          <p:cNvSpPr>
            <a:spLocks noGrp="1" noChangeArrowheads="1"/>
          </p:cNvSpPr>
          <p:nvPr>
            <p:ph type="body" idx="1"/>
          </p:nvPr>
        </p:nvSpPr>
        <p:spPr>
          <a:xfrm>
            <a:off x="228600" y="2209800"/>
            <a:ext cx="8686800" cy="4343400"/>
          </a:xfrm>
        </p:spPr>
        <p:txBody>
          <a:bodyPr/>
          <a:lstStyle/>
          <a:p>
            <a:pPr eaLnBrk="1" hangingPunct="1">
              <a:defRPr/>
            </a:pPr>
            <a:r>
              <a:rPr lang="en-US" sz="2800" dirty="0" smtClean="0">
                <a:solidFill>
                  <a:schemeClr val="bg2"/>
                </a:solidFill>
                <a:ea typeface="ＭＳ Ｐゴシック" pitchFamily="34" charset="-128"/>
              </a:rPr>
              <a:t>Real world environments have </a:t>
            </a:r>
            <a:r>
              <a:rPr lang="en-US" sz="2800" dirty="0" smtClean="0">
                <a:solidFill>
                  <a:srgbClr val="D02EC1"/>
                </a:solidFill>
                <a:ea typeface="ＭＳ Ｐゴシック" pitchFamily="34" charset="-128"/>
              </a:rPr>
              <a:t>complex</a:t>
            </a:r>
            <a:r>
              <a:rPr lang="en-US" sz="2800" dirty="0" smtClean="0">
                <a:solidFill>
                  <a:schemeClr val="bg2"/>
                </a:solidFill>
                <a:ea typeface="ＭＳ Ｐゴシック" pitchFamily="34" charset="-128"/>
              </a:rPr>
              <a:t> and largely </a:t>
            </a:r>
            <a:r>
              <a:rPr lang="en-US" sz="2800" dirty="0" smtClean="0">
                <a:solidFill>
                  <a:srgbClr val="D02EC1"/>
                </a:solidFill>
                <a:ea typeface="ＭＳ Ｐゴシック" pitchFamily="34" charset="-128"/>
              </a:rPr>
              <a:t>unpredictable </a:t>
            </a:r>
            <a:r>
              <a:rPr lang="en-US" sz="2800" dirty="0" smtClean="0">
                <a:solidFill>
                  <a:schemeClr val="bg1"/>
                </a:solidFill>
                <a:ea typeface="ＭＳ Ｐゴシック" pitchFamily="34" charset="-128"/>
              </a:rPr>
              <a:t>dynamics</a:t>
            </a:r>
          </a:p>
          <a:p>
            <a:pPr lvl="1" eaLnBrk="1" hangingPunct="1">
              <a:defRPr/>
            </a:pPr>
            <a:r>
              <a:rPr lang="en-US" sz="2400" u="sng" dirty="0" smtClean="0">
                <a:solidFill>
                  <a:schemeClr val="bg2"/>
                </a:solidFill>
                <a:ea typeface="ＭＳ Ｐゴシック" pitchFamily="34" charset="-128"/>
              </a:rPr>
              <a:t>objects </a:t>
            </a:r>
            <a:r>
              <a:rPr lang="en-US" sz="2400" dirty="0" smtClean="0">
                <a:solidFill>
                  <a:schemeClr val="bg2"/>
                </a:solidFill>
                <a:ea typeface="ＭＳ Ｐゴシック" pitchFamily="34" charset="-128"/>
              </a:rPr>
              <a:t>can </a:t>
            </a:r>
            <a:r>
              <a:rPr lang="en-US" sz="2400" dirty="0" smtClean="0">
                <a:solidFill>
                  <a:schemeClr val="hlink"/>
                </a:solidFill>
                <a:ea typeface="ＭＳ Ｐゴシック" pitchFamily="34" charset="-128"/>
              </a:rPr>
              <a:t>move</a:t>
            </a:r>
          </a:p>
          <a:p>
            <a:pPr lvl="1" eaLnBrk="1" hangingPunct="1">
              <a:defRPr/>
            </a:pPr>
            <a:r>
              <a:rPr lang="en-US" sz="2400" dirty="0" smtClean="0">
                <a:solidFill>
                  <a:schemeClr val="bg2"/>
                </a:solidFill>
                <a:ea typeface="ＭＳ Ｐゴシック" pitchFamily="34" charset="-128"/>
              </a:rPr>
              <a:t>the </a:t>
            </a:r>
            <a:r>
              <a:rPr lang="en-US" sz="2400" u="sng" dirty="0" smtClean="0">
                <a:solidFill>
                  <a:schemeClr val="bg2"/>
                </a:solidFill>
                <a:ea typeface="ＭＳ Ｐゴシック" pitchFamily="34" charset="-128"/>
              </a:rPr>
              <a:t>environment</a:t>
            </a:r>
            <a:r>
              <a:rPr lang="en-US" sz="2400" dirty="0" smtClean="0">
                <a:solidFill>
                  <a:schemeClr val="bg2"/>
                </a:solidFill>
                <a:ea typeface="ＭＳ Ｐゴシック" pitchFamily="34" charset="-128"/>
              </a:rPr>
              <a:t> may be </a:t>
            </a:r>
            <a:r>
              <a:rPr lang="en-US" sz="2400" dirty="0" smtClean="0">
                <a:solidFill>
                  <a:schemeClr val="hlink"/>
                </a:solidFill>
                <a:ea typeface="ＭＳ Ｐゴシック" pitchFamily="34" charset="-128"/>
              </a:rPr>
              <a:t>modified</a:t>
            </a:r>
            <a:endParaRPr lang="en-US" sz="2400" dirty="0" smtClean="0">
              <a:solidFill>
                <a:schemeClr val="bg2"/>
              </a:solidFill>
              <a:ea typeface="ＭＳ Ｐゴシック" pitchFamily="34" charset="-128"/>
            </a:endParaRPr>
          </a:p>
          <a:p>
            <a:pPr lvl="1" eaLnBrk="1" hangingPunct="1">
              <a:defRPr/>
            </a:pPr>
            <a:r>
              <a:rPr lang="en-US" sz="2400" u="sng" dirty="0" smtClean="0">
                <a:solidFill>
                  <a:schemeClr val="bg2"/>
                </a:solidFill>
                <a:ea typeface="ＭＳ Ｐゴシック" pitchFamily="34" charset="-128"/>
              </a:rPr>
              <a:t>features</a:t>
            </a:r>
            <a:r>
              <a:rPr lang="en-US" sz="2400" dirty="0" smtClean="0">
                <a:solidFill>
                  <a:schemeClr val="bg2"/>
                </a:solidFill>
                <a:ea typeface="ＭＳ Ｐゴシック" pitchFamily="34" charset="-128"/>
              </a:rPr>
              <a:t> may</a:t>
            </a:r>
            <a:r>
              <a:rPr lang="en-US" sz="2400" dirty="0" smtClean="0">
                <a:solidFill>
                  <a:schemeClr val="hlink"/>
                </a:solidFill>
                <a:ea typeface="ＭＳ Ｐゴシック" pitchFamily="34" charset="-128"/>
              </a:rPr>
              <a:t> change</a:t>
            </a:r>
          </a:p>
          <a:p>
            <a:pPr lvl="1" eaLnBrk="1" hangingPunct="1">
              <a:defRPr/>
            </a:pPr>
            <a:endParaRPr lang="en-US" sz="2400" dirty="0" smtClean="0">
              <a:solidFill>
                <a:schemeClr val="bg2"/>
              </a:solidFill>
              <a:ea typeface="ＭＳ Ｐゴシック" pitchFamily="34" charset="-128"/>
            </a:endParaRPr>
          </a:p>
          <a:p>
            <a:pPr eaLnBrk="1" hangingPunct="1">
              <a:defRPr/>
            </a:pPr>
            <a:r>
              <a:rPr lang="en-US" sz="2800" dirty="0" smtClean="0">
                <a:solidFill>
                  <a:schemeClr val="bg2"/>
                </a:solidFill>
                <a:ea typeface="ＭＳ Ｐゴシック" pitchFamily="34" charset="-128"/>
              </a:rPr>
              <a:t>– Vehicle action </a:t>
            </a:r>
            <a:r>
              <a:rPr lang="en-US" sz="2800" dirty="0" smtClean="0">
                <a:solidFill>
                  <a:srgbClr val="C00000"/>
                </a:solidFill>
                <a:effectLst>
                  <a:outerShdw blurRad="38100" dist="38100" dir="2700000" algn="tl">
                    <a:srgbClr val="000000">
                      <a:alpha val="43137"/>
                    </a:srgbClr>
                  </a:outerShdw>
                </a:effectLst>
                <a:ea typeface="ＭＳ Ｐゴシック" pitchFamily="34" charset="-128"/>
              </a:rPr>
              <a:t>execution</a:t>
            </a:r>
            <a:r>
              <a:rPr lang="en-US" sz="2800" dirty="0" smtClean="0">
                <a:solidFill>
                  <a:schemeClr val="bg2"/>
                </a:solidFill>
                <a:ea typeface="ＭＳ Ｐゴシック" pitchFamily="34" charset="-128"/>
              </a:rPr>
              <a:t> is </a:t>
            </a:r>
            <a:r>
              <a:rPr lang="en-US" sz="2800" dirty="0" smtClean="0">
                <a:solidFill>
                  <a:schemeClr val="hlink"/>
                </a:solidFill>
                <a:ea typeface="ＭＳ Ｐゴシック" pitchFamily="34" charset="-128"/>
              </a:rPr>
              <a:t>not reliable:</a:t>
            </a:r>
            <a:endParaRPr lang="en-US" sz="2800" dirty="0" smtClean="0">
              <a:solidFill>
                <a:schemeClr val="bg2"/>
              </a:solidFill>
              <a:ea typeface="ＭＳ Ｐゴシック" pitchFamily="34" charset="-128"/>
            </a:endParaRPr>
          </a:p>
          <a:p>
            <a:pPr lvl="2" eaLnBrk="1" hangingPunct="1">
              <a:defRPr/>
            </a:pPr>
            <a:r>
              <a:rPr lang="en-US" sz="2000" dirty="0" smtClean="0">
                <a:solidFill>
                  <a:schemeClr val="bg2"/>
                </a:solidFill>
                <a:ea typeface="ＭＳ Ｐゴシック" pitchFamily="34" charset="-128"/>
              </a:rPr>
              <a:t>the results produced by sending a given command to an effector can only be </a:t>
            </a:r>
            <a:r>
              <a:rPr lang="en-US" sz="2000" dirty="0" smtClean="0">
                <a:solidFill>
                  <a:schemeClr val="hlink"/>
                </a:solidFill>
                <a:ea typeface="ＭＳ Ｐゴシック" pitchFamily="34" charset="-128"/>
              </a:rPr>
              <a:t>approximately estimated</a:t>
            </a:r>
            <a:endParaRPr lang="en-US" sz="2000" dirty="0" smtClean="0">
              <a:solidFill>
                <a:schemeClr val="bg2"/>
              </a:solidFill>
              <a:ea typeface="ＭＳ Ｐゴシック" pitchFamily="34" charset="-128"/>
            </a:endParaRPr>
          </a:p>
          <a:p>
            <a:pPr lvl="2" eaLnBrk="1" hangingPunct="1">
              <a:defRPr/>
            </a:pPr>
            <a:r>
              <a:rPr lang="en-US" sz="2000" dirty="0" smtClean="0">
                <a:solidFill>
                  <a:schemeClr val="bg2"/>
                </a:solidFill>
                <a:ea typeface="ＭＳ Ｐゴシック" pitchFamily="34" charset="-128"/>
              </a:rPr>
              <a:t>action execution may </a:t>
            </a:r>
            <a:r>
              <a:rPr lang="en-US" sz="2000" dirty="0" smtClean="0">
                <a:solidFill>
                  <a:schemeClr val="hlink"/>
                </a:solidFill>
                <a:ea typeface="ＭＳ Ｐゴシック" pitchFamily="34" charset="-128"/>
              </a:rPr>
              <a:t>fail entirely</a:t>
            </a:r>
            <a:endParaRPr lang="en-US" sz="2000" dirty="0" smtClean="0">
              <a:solidFill>
                <a:schemeClr val="bg2"/>
              </a:solidFill>
              <a:ea typeface="ＭＳ Ｐゴシック"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a:xfrm>
            <a:off x="0" y="0"/>
            <a:ext cx="9144000" cy="1295400"/>
          </a:xfrm>
        </p:spPr>
        <p:txBody>
          <a:bodyPr/>
          <a:lstStyle/>
          <a:p>
            <a:pPr eaLnBrk="1" hangingPunct="1">
              <a:defRPr/>
            </a:pPr>
            <a:r>
              <a:rPr lang="en-US" sz="4800" smtClean="0">
                <a:ea typeface="ＭＳ Ｐゴシック" pitchFamily="34" charset="-128"/>
              </a:rPr>
              <a:t>Robot Architecture using Fuzzy Controller</a:t>
            </a:r>
          </a:p>
        </p:txBody>
      </p:sp>
      <p:sp>
        <p:nvSpPr>
          <p:cNvPr id="17411" name="Rectangle 3"/>
          <p:cNvSpPr>
            <a:spLocks noGrp="1" noChangeArrowheads="1"/>
          </p:cNvSpPr>
          <p:nvPr>
            <p:ph type="body" idx="1"/>
          </p:nvPr>
        </p:nvSpPr>
        <p:spPr>
          <a:xfrm>
            <a:off x="190500" y="2895600"/>
            <a:ext cx="3581400" cy="3962400"/>
          </a:xfrm>
        </p:spPr>
        <p:txBody>
          <a:bodyPr/>
          <a:lstStyle/>
          <a:p>
            <a:pPr eaLnBrk="1" hangingPunct="1">
              <a:buFontTx/>
              <a:buNone/>
            </a:pPr>
            <a:r>
              <a:rPr lang="en-US" altLang="en-US" sz="2400" smtClean="0">
                <a:solidFill>
                  <a:schemeClr val="bg2"/>
                </a:solidFill>
              </a:rPr>
              <a:t>Key is </a:t>
            </a:r>
            <a:r>
              <a:rPr lang="en-US" altLang="en-US" sz="2400" smtClean="0">
                <a:solidFill>
                  <a:schemeClr val="hlink"/>
                </a:solidFill>
              </a:rPr>
              <a:t>“</a:t>
            </a:r>
            <a:r>
              <a:rPr lang="en-US" altLang="en-US" sz="2400" smtClean="0">
                <a:solidFill>
                  <a:srgbClr val="D02EC1"/>
                </a:solidFill>
              </a:rPr>
              <a:t>L</a:t>
            </a:r>
            <a:r>
              <a:rPr lang="en-US" altLang="en-US" sz="2400" smtClean="0">
                <a:solidFill>
                  <a:schemeClr val="hlink"/>
                </a:solidFill>
              </a:rPr>
              <a:t>ocal</a:t>
            </a:r>
          </a:p>
          <a:p>
            <a:pPr eaLnBrk="1" hangingPunct="1">
              <a:buFontTx/>
              <a:buNone/>
            </a:pPr>
            <a:r>
              <a:rPr lang="en-US" altLang="en-US" sz="2400" smtClean="0">
                <a:solidFill>
                  <a:srgbClr val="D02EC1"/>
                </a:solidFill>
              </a:rPr>
              <a:t>P</a:t>
            </a:r>
            <a:r>
              <a:rPr lang="en-US" altLang="en-US" sz="2400" smtClean="0">
                <a:solidFill>
                  <a:schemeClr val="hlink"/>
                </a:solidFill>
              </a:rPr>
              <a:t>erceptual</a:t>
            </a:r>
          </a:p>
          <a:p>
            <a:pPr eaLnBrk="1" hangingPunct="1">
              <a:buFontTx/>
              <a:buNone/>
            </a:pPr>
            <a:r>
              <a:rPr lang="en-US" altLang="en-US" sz="2400" smtClean="0">
                <a:solidFill>
                  <a:srgbClr val="D02EC1"/>
                </a:solidFill>
              </a:rPr>
              <a:t>S</a:t>
            </a:r>
            <a:r>
              <a:rPr lang="en-US" altLang="en-US" sz="2400" smtClean="0">
                <a:solidFill>
                  <a:schemeClr val="hlink"/>
                </a:solidFill>
              </a:rPr>
              <a:t>pace”:</a:t>
            </a:r>
            <a:endParaRPr lang="en-US" altLang="en-US" sz="2400" smtClean="0">
              <a:solidFill>
                <a:schemeClr val="bg2"/>
              </a:solidFill>
            </a:endParaRPr>
          </a:p>
          <a:p>
            <a:pPr eaLnBrk="1" hangingPunct="1">
              <a:buFontTx/>
              <a:buNone/>
            </a:pPr>
            <a:endParaRPr lang="en-US" altLang="en-US" sz="2400" smtClean="0">
              <a:solidFill>
                <a:schemeClr val="bg2"/>
              </a:solidFill>
            </a:endParaRPr>
          </a:p>
          <a:p>
            <a:pPr eaLnBrk="1" hangingPunct="1">
              <a:buFontTx/>
              <a:buNone/>
            </a:pPr>
            <a:r>
              <a:rPr lang="en-US" altLang="en-US" sz="2400" smtClean="0">
                <a:solidFill>
                  <a:schemeClr val="bg2"/>
                </a:solidFill>
              </a:rPr>
              <a:t>LPS is a </a:t>
            </a:r>
            <a:r>
              <a:rPr lang="en-US" altLang="en-US" sz="2400" b="1" u="sng" smtClean="0">
                <a:solidFill>
                  <a:schemeClr val="bg2"/>
                </a:solidFill>
              </a:rPr>
              <a:t>data structure</a:t>
            </a:r>
          </a:p>
          <a:p>
            <a:pPr eaLnBrk="1" hangingPunct="1">
              <a:buFontTx/>
              <a:buNone/>
            </a:pPr>
            <a:r>
              <a:rPr lang="en-US" altLang="en-US" sz="2400" smtClean="0">
                <a:solidFill>
                  <a:schemeClr val="bg2"/>
                </a:solidFill>
              </a:rPr>
              <a:t>providing</a:t>
            </a:r>
          </a:p>
          <a:p>
            <a:pPr eaLnBrk="1" hangingPunct="1">
              <a:buFontTx/>
              <a:buNone/>
            </a:pPr>
            <a:r>
              <a:rPr lang="en-US" altLang="en-US" sz="2400" smtClean="0">
                <a:solidFill>
                  <a:schemeClr val="hlink"/>
                </a:solidFill>
              </a:rPr>
              <a:t>geometric</a:t>
            </a:r>
          </a:p>
          <a:p>
            <a:pPr eaLnBrk="1" hangingPunct="1">
              <a:buFontTx/>
              <a:buNone/>
            </a:pPr>
            <a:r>
              <a:rPr lang="en-US" altLang="en-US" sz="2400" smtClean="0">
                <a:solidFill>
                  <a:schemeClr val="hlink"/>
                </a:solidFill>
              </a:rPr>
              <a:t>picture</a:t>
            </a:r>
            <a:r>
              <a:rPr lang="en-US" altLang="en-US" sz="2400" smtClean="0">
                <a:solidFill>
                  <a:schemeClr val="bg2"/>
                </a:solidFill>
              </a:rPr>
              <a:t> around</a:t>
            </a:r>
          </a:p>
          <a:p>
            <a:pPr eaLnBrk="1" hangingPunct="1">
              <a:buFontTx/>
              <a:buNone/>
            </a:pPr>
            <a:r>
              <a:rPr lang="en-US" altLang="en-US" sz="2400" smtClean="0">
                <a:solidFill>
                  <a:schemeClr val="bg2"/>
                </a:solidFill>
              </a:rPr>
              <a:t>vehicle</a:t>
            </a:r>
          </a:p>
          <a:p>
            <a:pPr eaLnBrk="1" hangingPunct="1">
              <a:buFontTx/>
              <a:buNone/>
            </a:pPr>
            <a:endParaRPr lang="en-US" altLang="en-US" sz="2400" smtClean="0">
              <a:solidFill>
                <a:schemeClr val="bg2"/>
              </a:solidFill>
            </a:endParaRPr>
          </a:p>
        </p:txBody>
      </p:sp>
      <p:graphicFrame>
        <p:nvGraphicFramePr>
          <p:cNvPr id="17412" name="Object 2"/>
          <p:cNvGraphicFramePr>
            <a:graphicFrameLocks noChangeAspect="1"/>
          </p:cNvGraphicFramePr>
          <p:nvPr/>
        </p:nvGraphicFramePr>
        <p:xfrm>
          <a:off x="4048125" y="1371600"/>
          <a:ext cx="5095875" cy="5126038"/>
        </p:xfrm>
        <a:graphic>
          <a:graphicData uri="http://schemas.openxmlformats.org/presentationml/2006/ole">
            <mc:AlternateContent xmlns:mc="http://schemas.openxmlformats.org/markup-compatibility/2006">
              <mc:Choice xmlns:v="urn:schemas-microsoft-com:vml" Requires="v">
                <p:oleObj spid="_x0000_s17428" name="Photo Editor Photo" r:id="rId3" imgW="5095238" imgH="5125165" progId="MSPhotoEd.3">
                  <p:embed/>
                </p:oleObj>
              </mc:Choice>
              <mc:Fallback>
                <p:oleObj name="Photo Editor Photo" r:id="rId3" imgW="5095238" imgH="5125165" progId="MSPhotoEd.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8125" y="1371600"/>
                        <a:ext cx="5095875" cy="512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3" name="Text Box 5"/>
          <p:cNvSpPr txBox="1">
            <a:spLocks noChangeArrowheads="1"/>
          </p:cNvSpPr>
          <p:nvPr/>
        </p:nvSpPr>
        <p:spPr bwMode="auto">
          <a:xfrm>
            <a:off x="6019800" y="6553200"/>
            <a:ext cx="990600" cy="254000"/>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1000">
                <a:solidFill>
                  <a:schemeClr val="hlink"/>
                </a:solidFill>
              </a:rPr>
              <a:t>Camera,etc</a:t>
            </a:r>
          </a:p>
        </p:txBody>
      </p:sp>
      <p:sp>
        <p:nvSpPr>
          <p:cNvPr id="17414" name="Text Box 6"/>
          <p:cNvSpPr txBox="1">
            <a:spLocks noChangeArrowheads="1"/>
          </p:cNvSpPr>
          <p:nvPr/>
        </p:nvSpPr>
        <p:spPr bwMode="auto">
          <a:xfrm>
            <a:off x="3200400" y="1447800"/>
            <a:ext cx="838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1800">
                <a:solidFill>
                  <a:schemeClr val="hlink"/>
                </a:solidFill>
              </a:rPr>
              <a:t>Map of the rooms</a:t>
            </a:r>
          </a:p>
        </p:txBody>
      </p:sp>
      <p:sp>
        <p:nvSpPr>
          <p:cNvPr id="17415" name="Line 7"/>
          <p:cNvSpPr>
            <a:spLocks noChangeShapeType="1"/>
          </p:cNvSpPr>
          <p:nvPr/>
        </p:nvSpPr>
        <p:spPr bwMode="auto">
          <a:xfrm>
            <a:off x="3962400" y="1752600"/>
            <a:ext cx="990600" cy="3810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6" name="Line 8"/>
          <p:cNvSpPr>
            <a:spLocks noChangeShapeType="1"/>
          </p:cNvSpPr>
          <p:nvPr/>
        </p:nvSpPr>
        <p:spPr bwMode="auto">
          <a:xfrm flipV="1">
            <a:off x="6477000" y="6324600"/>
            <a:ext cx="228600" cy="2286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7" name="Text Box 9"/>
          <p:cNvSpPr txBox="1">
            <a:spLocks noChangeArrowheads="1"/>
          </p:cNvSpPr>
          <p:nvPr/>
        </p:nvSpPr>
        <p:spPr bwMode="auto">
          <a:xfrm>
            <a:off x="533400" y="1752600"/>
            <a:ext cx="1447800" cy="762000"/>
          </a:xfrm>
          <a:prstGeom prst="rect">
            <a:avLst/>
          </a:prstGeom>
          <a:solidFill>
            <a:srgbClr val="0AF47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4400" b="1">
                <a:solidFill>
                  <a:srgbClr val="D02EC1"/>
                </a:solidFill>
              </a:rPr>
              <a:t>LPS</a:t>
            </a:r>
          </a:p>
        </p:txBody>
      </p:sp>
      <p:sp>
        <p:nvSpPr>
          <p:cNvPr id="17418" name="Line 10"/>
          <p:cNvSpPr>
            <a:spLocks noChangeShapeType="1"/>
          </p:cNvSpPr>
          <p:nvPr/>
        </p:nvSpPr>
        <p:spPr bwMode="auto">
          <a:xfrm>
            <a:off x="1295400" y="2590800"/>
            <a:ext cx="152400" cy="3810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9" name="Line 11"/>
          <p:cNvSpPr>
            <a:spLocks noChangeShapeType="1"/>
          </p:cNvSpPr>
          <p:nvPr/>
        </p:nvSpPr>
        <p:spPr bwMode="auto">
          <a:xfrm>
            <a:off x="1981200" y="2057400"/>
            <a:ext cx="4724400" cy="2020888"/>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20" name="Rectangle 12"/>
          <p:cNvSpPr>
            <a:spLocks noChangeArrowheads="1"/>
          </p:cNvSpPr>
          <p:nvPr/>
        </p:nvSpPr>
        <p:spPr bwMode="auto">
          <a:xfrm>
            <a:off x="8077200" y="4114800"/>
            <a:ext cx="1066800" cy="1143000"/>
          </a:xfrm>
          <a:prstGeom prst="rect">
            <a:avLst/>
          </a:prstGeom>
          <a:noFill/>
          <a:ln w="2857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1800"/>
          </a:p>
        </p:txBody>
      </p:sp>
      <p:sp>
        <p:nvSpPr>
          <p:cNvPr id="17421" name="Rectangle 13"/>
          <p:cNvSpPr>
            <a:spLocks noChangeArrowheads="1"/>
          </p:cNvSpPr>
          <p:nvPr/>
        </p:nvSpPr>
        <p:spPr bwMode="auto">
          <a:xfrm>
            <a:off x="7924800" y="106680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chemeClr val="bg1"/>
                </a:solidFill>
              </a:rPr>
              <a:t>Flakey</a:t>
            </a:r>
          </a:p>
        </p:txBody>
      </p:sp>
      <p:sp>
        <p:nvSpPr>
          <p:cNvPr id="2" name="Rectangle 1"/>
          <p:cNvSpPr/>
          <p:nvPr/>
        </p:nvSpPr>
        <p:spPr>
          <a:xfrm>
            <a:off x="6324600" y="4133850"/>
            <a:ext cx="1447800" cy="11049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b="1" dirty="0">
                <a:solidFill>
                  <a:schemeClr val="bg2"/>
                </a:solidFill>
                <a:effectLst>
                  <a:outerShdw blurRad="38100" dist="38100" dir="2700000" algn="tl">
                    <a:srgbClr val="000000">
                      <a:alpha val="43137"/>
                    </a:srgbClr>
                  </a:outerShdw>
                </a:effectLst>
              </a:rPr>
              <a:t>Local Perceptual Space (LPS)</a:t>
            </a:r>
          </a:p>
        </p:txBody>
      </p:sp>
      <p:sp>
        <p:nvSpPr>
          <p:cNvPr id="3" name="Rectangle 2"/>
          <p:cNvSpPr/>
          <p:nvPr/>
        </p:nvSpPr>
        <p:spPr>
          <a:xfrm>
            <a:off x="7781925" y="4116388"/>
            <a:ext cx="295275" cy="1141412"/>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5" name="Straight Arrow Connector 4"/>
          <p:cNvCxnSpPr>
            <a:stCxn id="2" idx="3"/>
            <a:endCxn id="17420" idx="1"/>
          </p:cNvCxnSpPr>
          <p:nvPr/>
        </p:nvCxnSpPr>
        <p:spPr>
          <a:xfrm>
            <a:off x="7772400" y="4686300"/>
            <a:ext cx="304800" cy="0"/>
          </a:xfrm>
          <a:prstGeom prst="straightConnector1">
            <a:avLst/>
          </a:prstGeom>
          <a:ln>
            <a:solidFill>
              <a:schemeClr val="bg2"/>
            </a:solidFill>
            <a:tailEnd type="triangle"/>
          </a:ln>
        </p:spPr>
        <p:style>
          <a:lnRef idx="2">
            <a:schemeClr val="accent1"/>
          </a:lnRef>
          <a:fillRef idx="0">
            <a:schemeClr val="accent1"/>
          </a:fillRef>
          <a:effectRef idx="1">
            <a:schemeClr val="accent1"/>
          </a:effectRef>
          <a:fontRef idx="minor">
            <a:schemeClr val="tx1"/>
          </a:fontRef>
        </p:style>
      </p:cxnSp>
      <p:sp>
        <p:nvSpPr>
          <p:cNvPr id="6" name="Right Arrow 5"/>
          <p:cNvSpPr/>
          <p:nvPr/>
        </p:nvSpPr>
        <p:spPr>
          <a:xfrm>
            <a:off x="5953125" y="4495800"/>
            <a:ext cx="371475" cy="190500"/>
          </a:xfrm>
          <a:prstGeom prst="rightArrow">
            <a:avLst/>
          </a:prstGeom>
          <a:solidFill>
            <a:schemeClr val="bg2"/>
          </a:solidFill>
          <a:ln>
            <a:solidFill>
              <a:schemeClr val="bg2"/>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Rectangle 6"/>
          <p:cNvSpPr/>
          <p:nvPr/>
        </p:nvSpPr>
        <p:spPr>
          <a:xfrm>
            <a:off x="2133600" y="5202238"/>
            <a:ext cx="2590800" cy="923925"/>
          </a:xfrm>
          <a:prstGeom prst="rect">
            <a:avLst/>
          </a:prstGeom>
          <a:solidFill>
            <a:schemeClr val="tx1"/>
          </a:solidFill>
          <a:ln>
            <a:solidFill>
              <a:schemeClr val="bg2"/>
            </a:solidFill>
          </a:ln>
        </p:spPr>
        <p:txBody>
          <a:bodyPr>
            <a:spAutoFit/>
          </a:bodyPr>
          <a:lstStyle/>
          <a:p>
            <a:pPr>
              <a:defRPr/>
            </a:pPr>
            <a:r>
              <a:rPr lang="en-US" u="sng" dirty="0">
                <a:solidFill>
                  <a:srgbClr val="00B0F0"/>
                </a:solidFill>
                <a:effectLst>
                  <a:outerShdw blurRad="38100" dist="38100" dir="2700000" algn="tl">
                    <a:srgbClr val="000000">
                      <a:alpha val="43137"/>
                    </a:srgbClr>
                  </a:outerShdw>
                </a:effectLst>
                <a:ea typeface="ＭＳ Ｐゴシック" panose="020B0600070205080204" pitchFamily="34" charset="-128"/>
              </a:rPr>
              <a:t>Goals </a:t>
            </a:r>
            <a:r>
              <a:rPr lang="en-US" dirty="0">
                <a:solidFill>
                  <a:srgbClr val="D02EC1"/>
                </a:solidFill>
                <a:ea typeface="ＭＳ Ｐゴシック" panose="020B0600070205080204" pitchFamily="34" charset="-128"/>
              </a:rPr>
              <a:t>are represented in the LPS</a:t>
            </a:r>
            <a:r>
              <a:rPr lang="en-US" dirty="0">
                <a:solidFill>
                  <a:schemeClr val="bg2"/>
                </a:solidFill>
                <a:ea typeface="ＭＳ Ｐゴシック" panose="020B0600070205080204" pitchFamily="34" charset="-128"/>
              </a:rPr>
              <a:t> by means of </a:t>
            </a:r>
            <a:r>
              <a:rPr lang="en-US" b="1" i="1" dirty="0">
                <a:solidFill>
                  <a:schemeClr val="hlink"/>
                </a:solidFill>
                <a:ea typeface="ＭＳ Ｐゴシック" panose="020B0600070205080204" pitchFamily="34" charset="-128"/>
              </a:rPr>
              <a:t>control structures</a:t>
            </a:r>
            <a:endParaRPr lang="en-US" dirty="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a:xfrm>
            <a:off x="0" y="0"/>
            <a:ext cx="9144000" cy="1371600"/>
          </a:xfrm>
        </p:spPr>
        <p:txBody>
          <a:bodyPr/>
          <a:lstStyle/>
          <a:p>
            <a:pPr eaLnBrk="1" hangingPunct="1">
              <a:defRPr/>
            </a:pPr>
            <a:r>
              <a:rPr lang="en-US" sz="6600" smtClean="0">
                <a:ea typeface="ＭＳ Ｐゴシック" pitchFamily="34" charset="-128"/>
              </a:rPr>
              <a:t>The Fuzzy Controller</a:t>
            </a:r>
          </a:p>
        </p:txBody>
      </p:sp>
      <p:sp>
        <p:nvSpPr>
          <p:cNvPr id="153603" name="Rectangle 3"/>
          <p:cNvSpPr>
            <a:spLocks noGrp="1" noChangeArrowheads="1"/>
          </p:cNvSpPr>
          <p:nvPr>
            <p:ph type="body" idx="1"/>
          </p:nvPr>
        </p:nvSpPr>
        <p:spPr>
          <a:xfrm>
            <a:off x="457200" y="1676400"/>
            <a:ext cx="8709025" cy="4648200"/>
          </a:xfrm>
        </p:spPr>
        <p:txBody>
          <a:bodyPr/>
          <a:lstStyle/>
          <a:p>
            <a:pPr eaLnBrk="1" hangingPunct="1">
              <a:defRPr/>
            </a:pPr>
            <a:r>
              <a:rPr lang="en-US" dirty="0" smtClean="0">
                <a:solidFill>
                  <a:schemeClr val="hlink"/>
                </a:solidFill>
                <a:ea typeface="ＭＳ Ｐゴシック" pitchFamily="34" charset="-128"/>
              </a:rPr>
              <a:t>Physical motion</a:t>
            </a:r>
            <a:r>
              <a:rPr lang="en-US" dirty="0" smtClean="0">
                <a:solidFill>
                  <a:schemeClr val="bg2"/>
                </a:solidFill>
                <a:ea typeface="ＭＳ Ｐゴシック" pitchFamily="34" charset="-128"/>
              </a:rPr>
              <a:t> of the robot is based on a  </a:t>
            </a:r>
            <a:r>
              <a:rPr lang="en-US" u="sng" dirty="0" smtClean="0">
                <a:solidFill>
                  <a:schemeClr val="bg2"/>
                </a:solidFill>
                <a:ea typeface="ＭＳ Ｐゴシック" pitchFamily="34" charset="-128"/>
              </a:rPr>
              <a:t>complex fuzzy controller</a:t>
            </a:r>
          </a:p>
          <a:p>
            <a:pPr lvl="1" eaLnBrk="1" hangingPunct="1">
              <a:defRPr/>
            </a:pPr>
            <a:r>
              <a:rPr lang="en-US" dirty="0" smtClean="0">
                <a:solidFill>
                  <a:schemeClr val="bg2"/>
                </a:solidFill>
                <a:ea typeface="ＭＳ Ｐゴシック" pitchFamily="34" charset="-128"/>
              </a:rPr>
              <a:t>The controller provides a layer of </a:t>
            </a:r>
            <a:r>
              <a:rPr lang="en-US" i="1" dirty="0" smtClean="0">
                <a:solidFill>
                  <a:srgbClr val="D02EC1"/>
                </a:solidFill>
                <a:effectLst>
                  <a:outerShdw blurRad="38100" dist="38100" dir="2700000" algn="tl">
                    <a:srgbClr val="000000">
                      <a:alpha val="43137"/>
                    </a:srgbClr>
                  </a:outerShdw>
                </a:effectLst>
                <a:ea typeface="ＭＳ Ｐゴシック" pitchFamily="34" charset="-128"/>
              </a:rPr>
              <a:t>robust</a:t>
            </a:r>
            <a:r>
              <a:rPr lang="en-US" i="1" dirty="0" smtClean="0">
                <a:solidFill>
                  <a:schemeClr val="bg2"/>
                </a:solidFill>
                <a:effectLst>
                  <a:outerShdw blurRad="38100" dist="38100" dir="2700000" algn="tl">
                    <a:srgbClr val="000000">
                      <a:alpha val="43137"/>
                    </a:srgbClr>
                  </a:outerShdw>
                </a:effectLst>
                <a:ea typeface="ＭＳ Ｐゴシック" pitchFamily="34" charset="-128"/>
              </a:rPr>
              <a:t> </a:t>
            </a:r>
            <a:r>
              <a:rPr lang="en-US" dirty="0" smtClean="0">
                <a:solidFill>
                  <a:schemeClr val="hlink"/>
                </a:solidFill>
                <a:ea typeface="ＭＳ Ｐゴシック" pitchFamily="34" charset="-128"/>
              </a:rPr>
              <a:t>high-level</a:t>
            </a:r>
            <a:r>
              <a:rPr lang="en-US" dirty="0" smtClean="0">
                <a:solidFill>
                  <a:schemeClr val="bg2"/>
                </a:solidFill>
                <a:ea typeface="ＭＳ Ｐゴシック" pitchFamily="34" charset="-128"/>
              </a:rPr>
              <a:t> </a:t>
            </a:r>
            <a:r>
              <a:rPr lang="en-US" dirty="0" smtClean="0">
                <a:solidFill>
                  <a:schemeClr val="bg1"/>
                </a:solidFill>
                <a:ea typeface="ＭＳ Ｐゴシック" pitchFamily="34" charset="-128"/>
              </a:rPr>
              <a:t>motor skills</a:t>
            </a:r>
            <a:r>
              <a:rPr lang="en-US" dirty="0" smtClean="0">
                <a:solidFill>
                  <a:schemeClr val="bg2"/>
                </a:solidFill>
                <a:ea typeface="ＭＳ Ｐゴシック" pitchFamily="34" charset="-128"/>
              </a:rPr>
              <a:t>.</a:t>
            </a:r>
          </a:p>
          <a:p>
            <a:pPr eaLnBrk="1" hangingPunct="1">
              <a:defRPr/>
            </a:pPr>
            <a:endParaRPr lang="en-US" dirty="0" smtClean="0">
              <a:solidFill>
                <a:schemeClr val="bg2"/>
              </a:solidFill>
              <a:ea typeface="ＭＳ Ｐゴシック" pitchFamily="34" charset="-128"/>
            </a:endParaRPr>
          </a:p>
          <a:p>
            <a:pPr eaLnBrk="1" hangingPunct="1">
              <a:defRPr/>
            </a:pPr>
            <a:r>
              <a:rPr lang="en-US" dirty="0" smtClean="0">
                <a:solidFill>
                  <a:schemeClr val="bg2"/>
                </a:solidFill>
                <a:ea typeface="ＭＳ Ｐゴシック" pitchFamily="34" charset="-128"/>
              </a:rPr>
              <a:t>Basic building block of controller is a </a:t>
            </a:r>
            <a:r>
              <a:rPr lang="en-US" dirty="0" smtClean="0">
                <a:solidFill>
                  <a:schemeClr val="bg1"/>
                </a:solidFill>
                <a:ea typeface="ＭＳ Ｐゴシック" pitchFamily="34" charset="-128"/>
              </a:rPr>
              <a:t>“behavior”:</a:t>
            </a:r>
            <a:endParaRPr lang="en-US" dirty="0" smtClean="0">
              <a:solidFill>
                <a:schemeClr val="bg2"/>
              </a:solidFill>
              <a:ea typeface="ＭＳ Ｐゴシック" pitchFamily="34" charset="-128"/>
            </a:endParaRPr>
          </a:p>
          <a:p>
            <a:pPr lvl="2" eaLnBrk="1" hangingPunct="1">
              <a:defRPr/>
            </a:pPr>
            <a:r>
              <a:rPr lang="en-US" dirty="0" smtClean="0">
                <a:solidFill>
                  <a:schemeClr val="bg2"/>
                </a:solidFill>
                <a:ea typeface="ＭＳ Ｐゴシック" pitchFamily="34" charset="-128"/>
              </a:rPr>
              <a:t>A behavior is defined as </a:t>
            </a:r>
            <a:r>
              <a:rPr lang="en-US" dirty="0" smtClean="0">
                <a:solidFill>
                  <a:schemeClr val="bg1"/>
                </a:solidFill>
                <a:ea typeface="ＭＳ Ｐゴシック" pitchFamily="34" charset="-128"/>
              </a:rPr>
              <a:t>implementing an atomic motor skill</a:t>
            </a:r>
            <a:r>
              <a:rPr lang="en-US" dirty="0" smtClean="0">
                <a:solidFill>
                  <a:schemeClr val="bg2"/>
                </a:solidFill>
                <a:ea typeface="ＭＳ Ｐゴシック" pitchFamily="34" charset="-128"/>
              </a:rPr>
              <a:t> </a:t>
            </a:r>
            <a:r>
              <a:rPr lang="en-US" dirty="0" smtClean="0">
                <a:solidFill>
                  <a:srgbClr val="D02EC1"/>
                </a:solidFill>
                <a:ea typeface="ＭＳ Ｐゴシック" pitchFamily="34" charset="-128"/>
              </a:rPr>
              <a:t>aimed at</a:t>
            </a:r>
            <a:r>
              <a:rPr lang="en-US" dirty="0" smtClean="0">
                <a:solidFill>
                  <a:schemeClr val="bg2"/>
                </a:solidFill>
                <a:ea typeface="ＭＳ Ｐゴシック" pitchFamily="34" charset="-128"/>
              </a:rPr>
              <a:t> achieving or maintaining a give </a:t>
            </a:r>
            <a:r>
              <a:rPr lang="en-US" dirty="0" smtClean="0">
                <a:solidFill>
                  <a:srgbClr val="D02EC1"/>
                </a:solidFill>
                <a:ea typeface="ＭＳ Ｐゴシック" pitchFamily="34" charset="-128"/>
              </a:rPr>
              <a:t>goal</a:t>
            </a:r>
            <a:r>
              <a:rPr lang="en-US" dirty="0" smtClean="0">
                <a:solidFill>
                  <a:schemeClr val="bg2"/>
                </a:solidFill>
                <a:ea typeface="ＭＳ Ｐゴシック" pitchFamily="34" charset="-128"/>
              </a:rPr>
              <a:t> situation</a:t>
            </a:r>
          </a:p>
          <a:p>
            <a:pPr lvl="3" eaLnBrk="1" hangingPunct="1">
              <a:defRPr/>
            </a:pPr>
            <a:r>
              <a:rPr lang="en-US" dirty="0" smtClean="0">
                <a:solidFill>
                  <a:schemeClr val="bg2"/>
                </a:solidFill>
                <a:ea typeface="ＭＳ Ｐゴシック" pitchFamily="34" charset="-128"/>
              </a:rPr>
              <a:t>– </a:t>
            </a:r>
            <a:r>
              <a:rPr lang="en-US" sz="2400" b="1" dirty="0" smtClean="0">
                <a:solidFill>
                  <a:schemeClr val="hlink"/>
                </a:solidFill>
                <a:ea typeface="ＭＳ Ｐゴシック" pitchFamily="34" charset="-128"/>
              </a:rPr>
              <a:t>e.g. follow a wall.</a:t>
            </a:r>
          </a:p>
        </p:txBody>
      </p:sp>
      <p:sp>
        <p:nvSpPr>
          <p:cNvPr id="18436" name="Rectangle 4"/>
          <p:cNvSpPr>
            <a:spLocks noChangeArrowheads="1"/>
          </p:cNvSpPr>
          <p:nvPr/>
        </p:nvSpPr>
        <p:spPr bwMode="auto">
          <a:xfrm>
            <a:off x="7924800" y="106680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chemeClr val="bg1"/>
                </a:solidFill>
              </a:rPr>
              <a:t>Flakey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a:xfrm>
            <a:off x="0" y="0"/>
            <a:ext cx="9144000" cy="1295400"/>
          </a:xfrm>
        </p:spPr>
        <p:txBody>
          <a:bodyPr/>
          <a:lstStyle/>
          <a:p>
            <a:pPr eaLnBrk="1" hangingPunct="1">
              <a:defRPr/>
            </a:pPr>
            <a:r>
              <a:rPr lang="en-US" sz="6600" smtClean="0">
                <a:ea typeface="ＭＳ Ｐゴシック" pitchFamily="34" charset="-128"/>
              </a:rPr>
              <a:t>Implementing Behaviors</a:t>
            </a:r>
          </a:p>
        </p:txBody>
      </p:sp>
      <p:sp>
        <p:nvSpPr>
          <p:cNvPr id="19459" name="Rectangle 3"/>
          <p:cNvSpPr>
            <a:spLocks noGrp="1" noChangeArrowheads="1"/>
          </p:cNvSpPr>
          <p:nvPr>
            <p:ph type="body" idx="1"/>
          </p:nvPr>
        </p:nvSpPr>
        <p:spPr>
          <a:xfrm>
            <a:off x="304800" y="2819400"/>
            <a:ext cx="8686800" cy="3581400"/>
          </a:xfrm>
        </p:spPr>
        <p:txBody>
          <a:bodyPr/>
          <a:lstStyle/>
          <a:p>
            <a:pPr eaLnBrk="1" hangingPunct="1"/>
            <a:r>
              <a:rPr lang="en-US" altLang="en-US" smtClean="0">
                <a:solidFill>
                  <a:schemeClr val="bg2"/>
                </a:solidFill>
              </a:rPr>
              <a:t>Each </a:t>
            </a:r>
            <a:r>
              <a:rPr lang="en-US" altLang="en-US" smtClean="0">
                <a:solidFill>
                  <a:schemeClr val="hlink"/>
                </a:solidFill>
              </a:rPr>
              <a:t>behavioral skill</a:t>
            </a:r>
            <a:r>
              <a:rPr lang="en-US" altLang="en-US" smtClean="0">
                <a:solidFill>
                  <a:schemeClr val="bg2"/>
                </a:solidFill>
              </a:rPr>
              <a:t> is represented by means of a </a:t>
            </a:r>
            <a:r>
              <a:rPr lang="en-US" altLang="en-US" smtClean="0">
                <a:solidFill>
                  <a:srgbClr val="D02EC1"/>
                </a:solidFill>
              </a:rPr>
              <a:t>“desirability function”</a:t>
            </a:r>
            <a:r>
              <a:rPr lang="en-US" altLang="en-US" smtClean="0">
                <a:solidFill>
                  <a:schemeClr val="bg2"/>
                </a:solidFill>
              </a:rPr>
              <a:t> that expresses </a:t>
            </a:r>
            <a:r>
              <a:rPr lang="en-US" altLang="en-US" smtClean="0">
                <a:solidFill>
                  <a:srgbClr val="C00000"/>
                </a:solidFill>
              </a:rPr>
              <a:t>preferences</a:t>
            </a:r>
            <a:r>
              <a:rPr lang="en-US" altLang="en-US" smtClean="0">
                <a:solidFill>
                  <a:schemeClr val="bg2"/>
                </a:solidFill>
              </a:rPr>
              <a:t> over possible actions with reference to the goal:</a:t>
            </a:r>
          </a:p>
          <a:p>
            <a:pPr lvl="1" eaLnBrk="1" hangingPunct="1"/>
            <a:endParaRPr lang="en-US" altLang="en-US" smtClean="0">
              <a:solidFill>
                <a:schemeClr val="bg2"/>
              </a:solidFill>
            </a:endParaRPr>
          </a:p>
          <a:p>
            <a:pPr lvl="1" eaLnBrk="1" hangingPunct="1"/>
            <a:r>
              <a:rPr lang="en-US" altLang="en-US" smtClean="0">
                <a:solidFill>
                  <a:schemeClr val="bg2"/>
                </a:solidFill>
              </a:rPr>
              <a:t>e.g. a behavior aimed at following a given wall prefers </a:t>
            </a:r>
            <a:r>
              <a:rPr lang="en-US" altLang="en-US" smtClean="0">
                <a:solidFill>
                  <a:srgbClr val="D02EC1"/>
                </a:solidFill>
              </a:rPr>
              <a:t>actions that keep the agent </a:t>
            </a:r>
            <a:r>
              <a:rPr lang="en-US" altLang="en-US" smtClean="0">
                <a:solidFill>
                  <a:srgbClr val="C00000"/>
                </a:solidFill>
              </a:rPr>
              <a:t>parallel to the wall </a:t>
            </a:r>
            <a:r>
              <a:rPr lang="en-US" altLang="en-US" b="1" smtClean="0">
                <a:solidFill>
                  <a:srgbClr val="339966"/>
                </a:solidFill>
              </a:rPr>
              <a:t>at a safe distance</a:t>
            </a:r>
            <a:endParaRPr lang="en-US" altLang="en-US" smtClean="0">
              <a:solidFill>
                <a:schemeClr val="bg2"/>
              </a:solidFill>
            </a:endParaRPr>
          </a:p>
        </p:txBody>
      </p:sp>
      <p:sp>
        <p:nvSpPr>
          <p:cNvPr id="19460" name="Rectangle 4"/>
          <p:cNvSpPr>
            <a:spLocks noChangeArrowheads="1"/>
          </p:cNvSpPr>
          <p:nvPr/>
        </p:nvSpPr>
        <p:spPr bwMode="auto">
          <a:xfrm>
            <a:off x="7924800" y="106680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chemeClr val="bg1"/>
                </a:solidFill>
              </a:rPr>
              <a:t>Flakey</a:t>
            </a:r>
          </a:p>
        </p:txBody>
      </p:sp>
      <p:sp>
        <p:nvSpPr>
          <p:cNvPr id="2" name="Rectangle 1"/>
          <p:cNvSpPr/>
          <p:nvPr/>
        </p:nvSpPr>
        <p:spPr>
          <a:xfrm>
            <a:off x="1828800" y="1905000"/>
            <a:ext cx="3287713" cy="523875"/>
          </a:xfrm>
          <a:prstGeom prst="rect">
            <a:avLst/>
          </a:prstGeom>
          <a:solidFill>
            <a:srgbClr val="0AF474"/>
          </a:solidFill>
        </p:spPr>
        <p:txBody>
          <a:bodyPr wrap="none">
            <a:spAutoFit/>
          </a:bodyPr>
          <a:lstStyle/>
          <a:p>
            <a:pPr eaLnBrk="1" hangingPunct="1">
              <a:defRPr/>
            </a:pPr>
            <a:r>
              <a:rPr lang="en-US" sz="2800" b="1" i="1" dirty="0">
                <a:solidFill>
                  <a:srgbClr val="D02EC1"/>
                </a:solidFill>
                <a:effectLst>
                  <a:outerShdw blurRad="38100" dist="38100" dir="2700000" algn="tl">
                    <a:srgbClr val="000000">
                      <a:alpha val="43137"/>
                    </a:srgbClr>
                  </a:outerShdw>
                </a:effectLst>
                <a:ea typeface="ＭＳ Ｐゴシック" panose="020B0600070205080204" pitchFamily="34" charset="-128"/>
              </a:rPr>
              <a:t>desirability function</a:t>
            </a:r>
            <a:endParaRPr lang="en-US" sz="2800" b="1" i="1" dirty="0">
              <a:effectLst>
                <a:outerShdw blurRad="38100" dist="38100" dir="2700000" algn="tl">
                  <a:srgbClr val="000000">
                    <a:alpha val="43137"/>
                  </a:srgbClr>
                </a:outerShdw>
              </a:effectLst>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228600" y="3657600"/>
            <a:ext cx="8610600" cy="1295400"/>
          </a:xfrm>
          <a:prstGeom prst="rect">
            <a:avLst/>
          </a:prstGeom>
          <a:solidFill>
            <a:srgbClr val="0AF474"/>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1800"/>
          </a:p>
        </p:txBody>
      </p:sp>
      <p:sp>
        <p:nvSpPr>
          <p:cNvPr id="525314" name="Rectangle 2"/>
          <p:cNvSpPr>
            <a:spLocks noGrp="1" noChangeArrowheads="1"/>
          </p:cNvSpPr>
          <p:nvPr>
            <p:ph type="title"/>
          </p:nvPr>
        </p:nvSpPr>
        <p:spPr/>
        <p:txBody>
          <a:bodyPr/>
          <a:lstStyle/>
          <a:p>
            <a:pPr eaLnBrk="1" hangingPunct="1">
              <a:defRPr/>
            </a:pPr>
            <a:r>
              <a:rPr lang="en-US" sz="5400" smtClean="0">
                <a:ea typeface="ＭＳ Ｐゴシック" pitchFamily="34" charset="-128"/>
              </a:rPr>
              <a:t>Behavior through Fuzzy Rules</a:t>
            </a:r>
          </a:p>
        </p:txBody>
      </p:sp>
      <p:sp>
        <p:nvSpPr>
          <p:cNvPr id="525315" name="Rectangle 3"/>
          <p:cNvSpPr>
            <a:spLocks noGrp="1" noChangeArrowheads="1"/>
          </p:cNvSpPr>
          <p:nvPr>
            <p:ph type="body" idx="1"/>
          </p:nvPr>
        </p:nvSpPr>
        <p:spPr>
          <a:xfrm>
            <a:off x="0" y="1143000"/>
            <a:ext cx="9144000" cy="5486400"/>
          </a:xfrm>
        </p:spPr>
        <p:txBody>
          <a:bodyPr/>
          <a:lstStyle/>
          <a:p>
            <a:pPr eaLnBrk="1" hangingPunct="1">
              <a:defRPr/>
            </a:pPr>
            <a:r>
              <a:rPr lang="en-US" sz="2800" dirty="0" smtClean="0">
                <a:solidFill>
                  <a:schemeClr val="bg2"/>
                </a:solidFill>
                <a:ea typeface="ＭＳ Ｐゴシック" pitchFamily="34" charset="-128"/>
              </a:rPr>
              <a:t>Each behavior was implemented by a </a:t>
            </a:r>
            <a:r>
              <a:rPr lang="en-US" sz="2800" dirty="0" smtClean="0">
                <a:solidFill>
                  <a:srgbClr val="339966"/>
                </a:solidFill>
                <a:ea typeface="ＭＳ Ｐゴシック" pitchFamily="34" charset="-128"/>
              </a:rPr>
              <a:t>set of fuzzy rules</a:t>
            </a:r>
            <a:r>
              <a:rPr lang="en-US" sz="2800" dirty="0" smtClean="0">
                <a:solidFill>
                  <a:schemeClr val="bg2"/>
                </a:solidFill>
                <a:ea typeface="ＭＳ Ｐゴシック" pitchFamily="34" charset="-128"/>
              </a:rPr>
              <a:t> of the form</a:t>
            </a:r>
          </a:p>
          <a:p>
            <a:pPr lvl="1" eaLnBrk="1" hangingPunct="1">
              <a:defRPr/>
            </a:pPr>
            <a:r>
              <a:rPr lang="en-US" sz="2400" dirty="0" smtClean="0">
                <a:solidFill>
                  <a:schemeClr val="bg2"/>
                </a:solidFill>
                <a:ea typeface="ＭＳ Ｐゴシック" pitchFamily="34" charset="-128"/>
              </a:rPr>
              <a:t>IF A THEN C</a:t>
            </a:r>
          </a:p>
          <a:p>
            <a:pPr lvl="2" eaLnBrk="1" hangingPunct="1">
              <a:defRPr/>
            </a:pPr>
            <a:r>
              <a:rPr lang="en-US" sz="2000" dirty="0" smtClean="0">
                <a:solidFill>
                  <a:schemeClr val="bg2"/>
                </a:solidFill>
                <a:ea typeface="ＭＳ Ｐゴシック" pitchFamily="34" charset="-128"/>
              </a:rPr>
              <a:t>A is composed of </a:t>
            </a:r>
            <a:r>
              <a:rPr lang="en-US" sz="2000" dirty="0" smtClean="0">
                <a:solidFill>
                  <a:schemeClr val="hlink"/>
                </a:solidFill>
                <a:ea typeface="ＭＳ Ｐゴシック" pitchFamily="34" charset="-128"/>
              </a:rPr>
              <a:t>fuzzy predicates and connectives</a:t>
            </a:r>
            <a:r>
              <a:rPr lang="en-US" sz="2000" dirty="0" smtClean="0">
                <a:solidFill>
                  <a:schemeClr val="bg2"/>
                </a:solidFill>
                <a:ea typeface="ＭＳ Ｐゴシック" pitchFamily="34" charset="-128"/>
              </a:rPr>
              <a:t>, and</a:t>
            </a:r>
          </a:p>
          <a:p>
            <a:pPr lvl="2" eaLnBrk="1" hangingPunct="1">
              <a:defRPr/>
            </a:pPr>
            <a:r>
              <a:rPr lang="en-US" sz="2000" dirty="0" smtClean="0">
                <a:solidFill>
                  <a:schemeClr val="bg2"/>
                </a:solidFill>
                <a:ea typeface="ＭＳ Ｐゴシック" pitchFamily="34" charset="-128"/>
              </a:rPr>
              <a:t>C is a </a:t>
            </a:r>
            <a:r>
              <a:rPr lang="en-US" sz="2000" dirty="0" smtClean="0">
                <a:solidFill>
                  <a:schemeClr val="hlink"/>
                </a:solidFill>
                <a:ea typeface="ＭＳ Ｐゴシック" pitchFamily="34" charset="-128"/>
              </a:rPr>
              <a:t>fuzzy set</a:t>
            </a:r>
            <a:r>
              <a:rPr lang="en-US" sz="2000" dirty="0" smtClean="0">
                <a:solidFill>
                  <a:schemeClr val="bg2"/>
                </a:solidFill>
                <a:ea typeface="ＭＳ Ｐゴシック" pitchFamily="34" charset="-128"/>
              </a:rPr>
              <a:t> of </a:t>
            </a:r>
            <a:r>
              <a:rPr lang="en-US" sz="2000" dirty="0" smtClean="0">
                <a:solidFill>
                  <a:schemeClr val="bg1"/>
                </a:solidFill>
                <a:ea typeface="ＭＳ Ｐゴシック" pitchFamily="34" charset="-128"/>
              </a:rPr>
              <a:t>control vectors</a:t>
            </a:r>
            <a:endParaRPr lang="en-US" sz="2000" dirty="0" smtClean="0">
              <a:solidFill>
                <a:schemeClr val="bg2"/>
              </a:solidFill>
              <a:ea typeface="ＭＳ Ｐゴシック" pitchFamily="34" charset="-128"/>
            </a:endParaRPr>
          </a:p>
          <a:p>
            <a:pPr lvl="1" eaLnBrk="1" hangingPunct="1">
              <a:defRPr/>
            </a:pPr>
            <a:r>
              <a:rPr lang="en-US" sz="2400" dirty="0" smtClean="0">
                <a:solidFill>
                  <a:schemeClr val="bg2"/>
                </a:solidFill>
                <a:ea typeface="ＭＳ Ｐゴシック" pitchFamily="34" charset="-128"/>
              </a:rPr>
              <a:t>An example of a “keep off” behavior rule is:</a:t>
            </a:r>
          </a:p>
          <a:p>
            <a:pPr eaLnBrk="1" hangingPunct="1">
              <a:buFontTx/>
              <a:buNone/>
              <a:defRPr/>
            </a:pPr>
            <a:r>
              <a:rPr lang="en-US" sz="2800" dirty="0" smtClean="0">
                <a:solidFill>
                  <a:schemeClr val="bg2"/>
                </a:solidFill>
                <a:latin typeface="Arial;MonotypeSorts;Courier" charset="0"/>
                <a:ea typeface="ＭＳ Ｐゴシック" pitchFamily="34" charset="-128"/>
              </a:rPr>
              <a:t>   </a:t>
            </a:r>
            <a:r>
              <a:rPr lang="en-US" sz="2800" b="1" dirty="0" smtClean="0">
                <a:solidFill>
                  <a:srgbClr val="C00000"/>
                </a:solidFill>
                <a:effectLst>
                  <a:outerShdw blurRad="38100" dist="38100" dir="2700000" algn="tl">
                    <a:srgbClr val="C0C0C0"/>
                  </a:outerShdw>
                </a:effectLst>
                <a:latin typeface="Arial;MonotypeSorts;Courier" charset="0"/>
                <a:ea typeface="ＭＳ Ｐゴシック" pitchFamily="34" charset="-128"/>
              </a:rPr>
              <a:t>IF</a:t>
            </a:r>
            <a:r>
              <a:rPr lang="en-US" sz="2800" b="1" dirty="0" smtClean="0">
                <a:solidFill>
                  <a:srgbClr val="D02EC1"/>
                </a:solidFill>
                <a:effectLst>
                  <a:outerShdw blurRad="38100" dist="38100" dir="2700000" algn="tl">
                    <a:srgbClr val="C0C0C0"/>
                  </a:outerShdw>
                </a:effectLst>
                <a:latin typeface="Arial;MonotypeSorts;Courier" charset="0"/>
                <a:ea typeface="ＭＳ Ｐゴシック" pitchFamily="34" charset="-128"/>
              </a:rPr>
              <a:t> </a:t>
            </a:r>
            <a:r>
              <a:rPr lang="en-US" sz="2800" b="1" i="1" dirty="0" smtClean="0">
                <a:solidFill>
                  <a:srgbClr val="D02EC1"/>
                </a:solidFill>
                <a:effectLst>
                  <a:outerShdw blurRad="38100" dist="38100" dir="2700000" algn="tl">
                    <a:srgbClr val="C0C0C0"/>
                  </a:outerShdw>
                </a:effectLst>
                <a:latin typeface="Arial;MonotypeSorts;Courier" charset="0"/>
                <a:ea typeface="ＭＳ Ｐゴシック" pitchFamily="34" charset="-128"/>
              </a:rPr>
              <a:t>obstacle-close-in-front </a:t>
            </a:r>
            <a:r>
              <a:rPr lang="en-US" sz="2800" b="1" dirty="0" smtClean="0">
                <a:solidFill>
                  <a:srgbClr val="C00000"/>
                </a:solidFill>
                <a:effectLst>
                  <a:outerShdw blurRad="38100" dist="38100" dir="2700000" algn="tl">
                    <a:srgbClr val="C0C0C0"/>
                  </a:outerShdw>
                </a:effectLst>
                <a:latin typeface="Arial;MonotypeSorts;Courier" charset="0"/>
                <a:ea typeface="ＭＳ Ｐゴシック" pitchFamily="34" charset="-128"/>
              </a:rPr>
              <a:t>AND</a:t>
            </a:r>
            <a:r>
              <a:rPr lang="en-US" sz="2800" b="1" dirty="0" smtClean="0">
                <a:solidFill>
                  <a:srgbClr val="D02EC1"/>
                </a:solidFill>
                <a:effectLst>
                  <a:outerShdw blurRad="38100" dist="38100" dir="2700000" algn="tl">
                    <a:srgbClr val="C0C0C0"/>
                  </a:outerShdw>
                </a:effectLst>
                <a:latin typeface="Arial;MonotypeSorts;Courier" charset="0"/>
                <a:ea typeface="ＭＳ Ｐゴシック" pitchFamily="34" charset="-128"/>
              </a:rPr>
              <a:t> </a:t>
            </a:r>
            <a:r>
              <a:rPr lang="en-US" sz="2800" b="1" dirty="0" smtClean="0">
                <a:solidFill>
                  <a:schemeClr val="bg1"/>
                </a:solidFill>
                <a:effectLst>
                  <a:outerShdw blurRad="38100" dist="38100" dir="2700000" algn="tl">
                    <a:srgbClr val="C0C0C0"/>
                  </a:outerShdw>
                </a:effectLst>
                <a:latin typeface="Arial;MonotypeSorts;Courier" charset="0"/>
                <a:ea typeface="ＭＳ Ｐゴシック" pitchFamily="34" charset="-128"/>
              </a:rPr>
              <a:t>NOT</a:t>
            </a:r>
            <a:r>
              <a:rPr lang="en-US" sz="2800" b="1" dirty="0" smtClean="0">
                <a:solidFill>
                  <a:srgbClr val="D02EC1"/>
                </a:solidFill>
                <a:effectLst>
                  <a:outerShdw blurRad="38100" dist="38100" dir="2700000" algn="tl">
                    <a:srgbClr val="C0C0C0"/>
                  </a:outerShdw>
                </a:effectLst>
                <a:latin typeface="Arial;MonotypeSorts;Courier" charset="0"/>
                <a:ea typeface="ＭＳ Ｐゴシック" pitchFamily="34" charset="-128"/>
              </a:rPr>
              <a:t> </a:t>
            </a:r>
            <a:r>
              <a:rPr lang="en-US" sz="2800" b="1" i="1" dirty="0" smtClean="0">
                <a:solidFill>
                  <a:srgbClr val="D02EC1"/>
                </a:solidFill>
                <a:effectLst>
                  <a:outerShdw blurRad="38100" dist="38100" dir="2700000" algn="tl">
                    <a:srgbClr val="C0C0C0"/>
                  </a:outerShdw>
                </a:effectLst>
                <a:latin typeface="Arial;MonotypeSorts;Courier" charset="0"/>
                <a:ea typeface="ＭＳ Ｐゴシック" pitchFamily="34" charset="-128"/>
              </a:rPr>
              <a:t>obstacle-close-on-left </a:t>
            </a:r>
            <a:r>
              <a:rPr lang="en-US" sz="2800" b="1" dirty="0" smtClean="0">
                <a:solidFill>
                  <a:srgbClr val="C00000"/>
                </a:solidFill>
                <a:effectLst>
                  <a:outerShdw blurRad="38100" dist="38100" dir="2700000" algn="tl">
                    <a:srgbClr val="C0C0C0"/>
                  </a:outerShdw>
                </a:effectLst>
                <a:latin typeface="Arial;MonotypeSorts;Courier" charset="0"/>
                <a:ea typeface="ＭＳ Ｐゴシック" pitchFamily="34" charset="-128"/>
              </a:rPr>
              <a:t>THEN </a:t>
            </a:r>
            <a:r>
              <a:rPr lang="en-US" sz="2800" b="1" i="1" dirty="0" smtClean="0">
                <a:solidFill>
                  <a:srgbClr val="D02EC1"/>
                </a:solidFill>
                <a:effectLst>
                  <a:outerShdw blurRad="38100" dist="38100" dir="2700000" algn="tl">
                    <a:srgbClr val="C0C0C0"/>
                  </a:outerShdw>
                </a:effectLst>
                <a:latin typeface="Arial;MonotypeSorts;Courier" charset="0"/>
                <a:ea typeface="ＭＳ Ｐゴシック" pitchFamily="34" charset="-128"/>
              </a:rPr>
              <a:t>turn-sharp-left</a:t>
            </a:r>
            <a:endParaRPr lang="en-US" sz="2800" i="1" dirty="0" smtClean="0">
              <a:solidFill>
                <a:schemeClr val="bg2"/>
              </a:solidFill>
              <a:latin typeface="Arial;MonotypeSorts;Courier" charset="0"/>
              <a:ea typeface="ＭＳ Ｐゴシック" pitchFamily="34" charset="-128"/>
            </a:endParaRPr>
          </a:p>
        </p:txBody>
      </p:sp>
      <p:sp>
        <p:nvSpPr>
          <p:cNvPr id="20485" name="Rectangle 5"/>
          <p:cNvSpPr>
            <a:spLocks noChangeArrowheads="1"/>
          </p:cNvSpPr>
          <p:nvPr/>
        </p:nvSpPr>
        <p:spPr bwMode="auto">
          <a:xfrm>
            <a:off x="7924800" y="106680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chemeClr val="bg1"/>
                </a:solidFill>
              </a:rPr>
              <a:t>Flakey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0" y="0"/>
            <a:ext cx="9144000" cy="2133600"/>
          </a:xfrm>
        </p:spPr>
        <p:txBody>
          <a:bodyPr/>
          <a:lstStyle/>
          <a:p>
            <a:pPr eaLnBrk="1" hangingPunct="1">
              <a:defRPr/>
            </a:pPr>
            <a:r>
              <a:rPr lang="en-US" sz="7200" smtClean="0">
                <a:ea typeface="ＭＳ Ｐゴシック" pitchFamily="34" charset="-128"/>
              </a:rPr>
              <a:t>Fast Reactive Behaviors</a:t>
            </a:r>
          </a:p>
        </p:txBody>
      </p:sp>
      <p:sp>
        <p:nvSpPr>
          <p:cNvPr id="21507" name="Rectangle 3"/>
          <p:cNvSpPr>
            <a:spLocks noGrp="1" noChangeArrowheads="1"/>
          </p:cNvSpPr>
          <p:nvPr>
            <p:ph type="body" idx="1"/>
          </p:nvPr>
        </p:nvSpPr>
        <p:spPr>
          <a:xfrm>
            <a:off x="457200" y="2514600"/>
            <a:ext cx="8274050" cy="3733800"/>
          </a:xfrm>
        </p:spPr>
        <p:txBody>
          <a:bodyPr/>
          <a:lstStyle/>
          <a:p>
            <a:pPr eaLnBrk="1" hangingPunct="1"/>
            <a:r>
              <a:rPr lang="en-US" altLang="en-US" sz="2800" smtClean="0">
                <a:solidFill>
                  <a:schemeClr val="bg2"/>
                </a:solidFill>
              </a:rPr>
              <a:t>Purely reactive behaviors, intended to provide </a:t>
            </a:r>
            <a:r>
              <a:rPr lang="en-US" altLang="en-US" sz="2800" smtClean="0">
                <a:solidFill>
                  <a:schemeClr val="hlink"/>
                </a:solidFill>
              </a:rPr>
              <a:t>quick simple reactions</a:t>
            </a:r>
            <a:r>
              <a:rPr lang="en-US" altLang="en-US" sz="2800" smtClean="0">
                <a:solidFill>
                  <a:schemeClr val="bg2"/>
                </a:solidFill>
              </a:rPr>
              <a:t> to potential dangers typically use </a:t>
            </a:r>
            <a:r>
              <a:rPr lang="en-US" altLang="en-US" sz="2800" smtClean="0">
                <a:solidFill>
                  <a:srgbClr val="D02EC1"/>
                </a:solidFill>
              </a:rPr>
              <a:t>sensor data</a:t>
            </a:r>
          </a:p>
          <a:p>
            <a:pPr lvl="1" eaLnBrk="1" hangingPunct="1"/>
            <a:r>
              <a:rPr lang="en-US" altLang="en-US" sz="2400" smtClean="0">
                <a:solidFill>
                  <a:srgbClr val="D02EC1"/>
                </a:solidFill>
              </a:rPr>
              <a:t>This sensor data</a:t>
            </a:r>
            <a:r>
              <a:rPr lang="en-US" altLang="en-US" sz="2400" smtClean="0">
                <a:solidFill>
                  <a:schemeClr val="bg2"/>
                </a:solidFill>
              </a:rPr>
              <a:t> has undergone </a:t>
            </a:r>
            <a:r>
              <a:rPr lang="en-US" altLang="en-US" sz="2400" smtClean="0">
                <a:solidFill>
                  <a:srgbClr val="CC3300"/>
                </a:solidFill>
              </a:rPr>
              <a:t>little or no interpretation.</a:t>
            </a:r>
          </a:p>
          <a:p>
            <a:pPr eaLnBrk="1" hangingPunct="1"/>
            <a:endParaRPr lang="en-US" altLang="en-US" sz="2800" smtClean="0">
              <a:solidFill>
                <a:schemeClr val="bg2"/>
              </a:solidFill>
            </a:endParaRPr>
          </a:p>
          <a:p>
            <a:pPr eaLnBrk="1" hangingPunct="1"/>
            <a:r>
              <a:rPr lang="en-US" altLang="en-US" sz="2800" smtClean="0">
                <a:solidFill>
                  <a:schemeClr val="bg2"/>
                </a:solidFill>
              </a:rPr>
              <a:t>Since </a:t>
            </a:r>
            <a:r>
              <a:rPr lang="en-US" altLang="en-US" sz="2800" smtClean="0">
                <a:solidFill>
                  <a:schemeClr val="bg1"/>
                </a:solidFill>
              </a:rPr>
              <a:t>quick response</a:t>
            </a:r>
            <a:r>
              <a:rPr lang="en-US" altLang="en-US" sz="2800" smtClean="0">
                <a:solidFill>
                  <a:schemeClr val="bg2"/>
                </a:solidFill>
              </a:rPr>
              <a:t> is necessary to avoid disaster, </a:t>
            </a:r>
            <a:r>
              <a:rPr lang="en-US" altLang="en-US" sz="2800" smtClean="0">
                <a:solidFill>
                  <a:srgbClr val="D02EC1"/>
                </a:solidFill>
              </a:rPr>
              <a:t>little processing</a:t>
            </a:r>
            <a:r>
              <a:rPr lang="en-US" altLang="en-US" sz="2800" smtClean="0">
                <a:solidFill>
                  <a:schemeClr val="bg2"/>
                </a:solidFill>
              </a:rPr>
              <a:t> can be done.</a:t>
            </a:r>
          </a:p>
        </p:txBody>
      </p:sp>
      <p:sp>
        <p:nvSpPr>
          <p:cNvPr id="21508" name="Rectangle 4"/>
          <p:cNvSpPr>
            <a:spLocks noChangeArrowheads="1"/>
          </p:cNvSpPr>
          <p:nvPr/>
        </p:nvSpPr>
        <p:spPr bwMode="auto">
          <a:xfrm>
            <a:off x="7924800" y="106680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chemeClr val="bg1"/>
                </a:solidFill>
              </a:rPr>
              <a:t>Flakey</a:t>
            </a:r>
          </a:p>
        </p:txBody>
      </p:sp>
      <p:sp>
        <p:nvSpPr>
          <p:cNvPr id="21509" name="TextBox 1"/>
          <p:cNvSpPr txBox="1">
            <a:spLocks noChangeArrowheads="1"/>
          </p:cNvSpPr>
          <p:nvPr/>
        </p:nvSpPr>
        <p:spPr bwMode="auto">
          <a:xfrm>
            <a:off x="3124200" y="6019800"/>
            <a:ext cx="6019800" cy="523875"/>
          </a:xfrm>
          <a:prstGeom prst="rect">
            <a:avLst/>
          </a:prstGeom>
          <a:solidFill>
            <a:srgbClr val="0AF47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2800">
                <a:solidFill>
                  <a:srgbClr val="C00000"/>
                </a:solidFill>
              </a:rPr>
              <a:t>Rules can be implemented in an FPGA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a:xfrm>
            <a:off x="0" y="0"/>
            <a:ext cx="9144000" cy="1371600"/>
          </a:xfrm>
        </p:spPr>
        <p:txBody>
          <a:bodyPr/>
          <a:lstStyle/>
          <a:p>
            <a:pPr eaLnBrk="1" hangingPunct="1">
              <a:defRPr/>
            </a:pPr>
            <a:r>
              <a:rPr lang="en-US" sz="8000" smtClean="0">
                <a:ea typeface="ＭＳ Ｐゴシック" pitchFamily="34" charset="-128"/>
              </a:rPr>
              <a:t>Control Structures</a:t>
            </a:r>
          </a:p>
        </p:txBody>
      </p:sp>
      <p:sp>
        <p:nvSpPr>
          <p:cNvPr id="157699" name="Rectangle 3"/>
          <p:cNvSpPr>
            <a:spLocks noGrp="1" noChangeArrowheads="1"/>
          </p:cNvSpPr>
          <p:nvPr>
            <p:ph type="body" idx="1"/>
          </p:nvPr>
        </p:nvSpPr>
        <p:spPr>
          <a:xfrm>
            <a:off x="14288" y="1450975"/>
            <a:ext cx="9053512" cy="4949825"/>
          </a:xfrm>
        </p:spPr>
        <p:txBody>
          <a:bodyPr/>
          <a:lstStyle/>
          <a:p>
            <a:pPr eaLnBrk="1" hangingPunct="1">
              <a:defRPr/>
            </a:pPr>
            <a:r>
              <a:rPr lang="en-US" sz="2800" dirty="0" smtClean="0">
                <a:solidFill>
                  <a:schemeClr val="hlink"/>
                </a:solidFill>
                <a:ea typeface="ＭＳ Ｐゴシック" pitchFamily="34" charset="-128"/>
              </a:rPr>
              <a:t>Purposeful behavior</a:t>
            </a:r>
            <a:r>
              <a:rPr lang="en-US" sz="2800" dirty="0" smtClean="0">
                <a:solidFill>
                  <a:schemeClr val="bg2"/>
                </a:solidFill>
                <a:ea typeface="ＭＳ Ｐゴシック" pitchFamily="34" charset="-128"/>
              </a:rPr>
              <a:t> like </a:t>
            </a:r>
            <a:r>
              <a:rPr lang="en-US" sz="2800" i="1" dirty="0" smtClean="0">
                <a:solidFill>
                  <a:srgbClr val="00B0F0"/>
                </a:solidFill>
                <a:ea typeface="ＭＳ Ｐゴシック" pitchFamily="34" charset="-128"/>
              </a:rPr>
              <a:t>attempting to reach a certain location </a:t>
            </a:r>
            <a:r>
              <a:rPr lang="en-US" sz="2800" dirty="0" smtClean="0">
                <a:solidFill>
                  <a:schemeClr val="bg2"/>
                </a:solidFill>
                <a:ea typeface="ＭＳ Ｐゴシック" pitchFamily="34" charset="-128"/>
              </a:rPr>
              <a:t>must take </a:t>
            </a:r>
            <a:r>
              <a:rPr lang="en-US" sz="2800" dirty="0" smtClean="0">
                <a:solidFill>
                  <a:schemeClr val="hlink"/>
                </a:solidFill>
                <a:ea typeface="ＭＳ Ｐゴシック" pitchFamily="34" charset="-128"/>
              </a:rPr>
              <a:t>explicit goals</a:t>
            </a:r>
            <a:r>
              <a:rPr lang="en-US" sz="2800" dirty="0" smtClean="0">
                <a:solidFill>
                  <a:schemeClr val="bg2"/>
                </a:solidFill>
                <a:ea typeface="ＭＳ Ｐゴシック" pitchFamily="34" charset="-128"/>
              </a:rPr>
              <a:t> into consideration.</a:t>
            </a:r>
          </a:p>
          <a:p>
            <a:pPr eaLnBrk="1" hangingPunct="1">
              <a:defRPr/>
            </a:pPr>
            <a:endParaRPr lang="en-US" sz="2800" dirty="0" smtClean="0">
              <a:solidFill>
                <a:srgbClr val="D02EC1"/>
              </a:solidFill>
              <a:ea typeface="ＭＳ Ｐゴシック" pitchFamily="34" charset="-128"/>
            </a:endParaRPr>
          </a:p>
          <a:p>
            <a:pPr eaLnBrk="1" hangingPunct="1">
              <a:defRPr/>
            </a:pPr>
            <a:r>
              <a:rPr lang="en-US" sz="2800" u="sng" dirty="0" smtClean="0">
                <a:solidFill>
                  <a:srgbClr val="00B0F0"/>
                </a:solidFill>
                <a:effectLst>
                  <a:outerShdw blurRad="38100" dist="38100" dir="2700000" algn="tl">
                    <a:srgbClr val="000000">
                      <a:alpha val="43137"/>
                    </a:srgbClr>
                  </a:outerShdw>
                </a:effectLst>
                <a:ea typeface="ＭＳ Ｐゴシック" pitchFamily="34" charset="-128"/>
              </a:rPr>
              <a:t>Goals </a:t>
            </a:r>
            <a:r>
              <a:rPr lang="en-US" sz="2800" dirty="0" smtClean="0">
                <a:solidFill>
                  <a:srgbClr val="D02EC1"/>
                </a:solidFill>
                <a:ea typeface="ＭＳ Ｐゴシック" pitchFamily="34" charset="-128"/>
              </a:rPr>
              <a:t>are represented in the LPS</a:t>
            </a:r>
            <a:r>
              <a:rPr lang="en-US" sz="2800" dirty="0" smtClean="0">
                <a:solidFill>
                  <a:schemeClr val="bg2"/>
                </a:solidFill>
                <a:ea typeface="ＭＳ Ｐゴシック" pitchFamily="34" charset="-128"/>
              </a:rPr>
              <a:t> by means of </a:t>
            </a:r>
            <a:r>
              <a:rPr lang="en-US" sz="2800" b="1" i="1" dirty="0" smtClean="0">
                <a:solidFill>
                  <a:schemeClr val="hlink"/>
                </a:solidFill>
                <a:ea typeface="ＭＳ Ｐゴシック" pitchFamily="34" charset="-128"/>
              </a:rPr>
              <a:t>control structures.</a:t>
            </a:r>
          </a:p>
          <a:p>
            <a:pPr eaLnBrk="1" hangingPunct="1">
              <a:defRPr/>
            </a:pPr>
            <a:r>
              <a:rPr lang="en-US" sz="2800" b="1" u="sng" dirty="0" smtClean="0">
                <a:solidFill>
                  <a:schemeClr val="bg2"/>
                </a:solidFill>
                <a:effectLst>
                  <a:outerShdw blurRad="38100" dist="38100" dir="2700000" algn="tl">
                    <a:srgbClr val="000000">
                      <a:alpha val="43137"/>
                    </a:srgbClr>
                  </a:outerShdw>
                </a:effectLst>
                <a:ea typeface="ＭＳ Ｐゴシック" pitchFamily="34" charset="-128"/>
              </a:rPr>
              <a:t>Control structure </a:t>
            </a:r>
            <a:r>
              <a:rPr lang="en-US" sz="2800" dirty="0" smtClean="0">
                <a:solidFill>
                  <a:schemeClr val="bg2"/>
                </a:solidFill>
                <a:ea typeface="ＭＳ Ｐゴシック" pitchFamily="34" charset="-128"/>
              </a:rPr>
              <a:t>is a triple</a:t>
            </a:r>
          </a:p>
          <a:p>
            <a:pPr lvl="1" eaLnBrk="1" hangingPunct="1">
              <a:defRPr/>
            </a:pPr>
            <a:r>
              <a:rPr lang="en-US" sz="2400" b="1" dirty="0" smtClean="0">
                <a:solidFill>
                  <a:srgbClr val="CC3300"/>
                </a:solidFill>
                <a:ea typeface="ＭＳ Ｐゴシック" pitchFamily="34" charset="-128"/>
              </a:rPr>
              <a:t>S = (A,B,C)</a:t>
            </a:r>
          </a:p>
          <a:p>
            <a:pPr lvl="2" eaLnBrk="1" hangingPunct="1">
              <a:defRPr/>
            </a:pPr>
            <a:r>
              <a:rPr lang="en-US" sz="2000" b="1" dirty="0" smtClean="0">
                <a:solidFill>
                  <a:schemeClr val="hlink"/>
                </a:solidFill>
                <a:ea typeface="ＭＳ Ｐゴシック" pitchFamily="34" charset="-128"/>
              </a:rPr>
              <a:t>A </a:t>
            </a:r>
            <a:r>
              <a:rPr lang="en-US" sz="2000" dirty="0" smtClean="0">
                <a:solidFill>
                  <a:schemeClr val="bg2"/>
                </a:solidFill>
                <a:ea typeface="ＭＳ Ｐゴシック" pitchFamily="34" charset="-128"/>
              </a:rPr>
              <a:t>is a </a:t>
            </a:r>
            <a:r>
              <a:rPr lang="en-US" sz="2000" dirty="0" smtClean="0">
                <a:solidFill>
                  <a:schemeClr val="hlink"/>
                </a:solidFill>
                <a:ea typeface="ＭＳ Ｐゴシック" pitchFamily="34" charset="-128"/>
              </a:rPr>
              <a:t>virtual object</a:t>
            </a:r>
            <a:r>
              <a:rPr lang="en-US" sz="2000" dirty="0" smtClean="0">
                <a:solidFill>
                  <a:schemeClr val="bg2"/>
                </a:solidFill>
                <a:ea typeface="ＭＳ Ｐゴシック" pitchFamily="34" charset="-128"/>
              </a:rPr>
              <a:t> (artifact) in the LPS</a:t>
            </a:r>
          </a:p>
          <a:p>
            <a:pPr lvl="2" eaLnBrk="1" hangingPunct="1">
              <a:defRPr/>
            </a:pPr>
            <a:r>
              <a:rPr lang="en-US" sz="2000" b="1" dirty="0" smtClean="0">
                <a:solidFill>
                  <a:schemeClr val="hlink"/>
                </a:solidFill>
                <a:ea typeface="ＭＳ Ｐゴシック" pitchFamily="34" charset="-128"/>
              </a:rPr>
              <a:t>B</a:t>
            </a:r>
            <a:r>
              <a:rPr lang="en-US" sz="2000" dirty="0" smtClean="0">
                <a:solidFill>
                  <a:schemeClr val="bg2"/>
                </a:solidFill>
                <a:ea typeface="ＭＳ Ｐゴシック" pitchFamily="34" charset="-128"/>
              </a:rPr>
              <a:t> is a </a:t>
            </a:r>
            <a:r>
              <a:rPr lang="en-US" sz="2000" dirty="0" smtClean="0">
                <a:solidFill>
                  <a:schemeClr val="hlink"/>
                </a:solidFill>
                <a:ea typeface="ＭＳ Ｐゴシック" pitchFamily="34" charset="-128"/>
              </a:rPr>
              <a:t>behavior</a:t>
            </a:r>
            <a:r>
              <a:rPr lang="en-US" sz="2000" dirty="0" smtClean="0">
                <a:solidFill>
                  <a:schemeClr val="bg2"/>
                </a:solidFill>
                <a:ea typeface="ＭＳ Ｐゴシック" pitchFamily="34" charset="-128"/>
              </a:rPr>
              <a:t> that specifies the way to react to the presence of this object, and</a:t>
            </a:r>
          </a:p>
          <a:p>
            <a:pPr lvl="2" eaLnBrk="1" hangingPunct="1">
              <a:defRPr/>
            </a:pPr>
            <a:r>
              <a:rPr lang="en-US" sz="2000" b="1" dirty="0" smtClean="0">
                <a:solidFill>
                  <a:schemeClr val="hlink"/>
                </a:solidFill>
                <a:ea typeface="ＭＳ Ｐゴシック" pitchFamily="34" charset="-128"/>
              </a:rPr>
              <a:t>C</a:t>
            </a:r>
            <a:r>
              <a:rPr lang="en-US" sz="2000" dirty="0" smtClean="0">
                <a:solidFill>
                  <a:schemeClr val="bg2"/>
                </a:solidFill>
                <a:ea typeface="ＭＳ Ｐゴシック" pitchFamily="34" charset="-128"/>
              </a:rPr>
              <a:t> is a </a:t>
            </a:r>
            <a:r>
              <a:rPr lang="en-US" sz="2000" dirty="0" smtClean="0">
                <a:solidFill>
                  <a:schemeClr val="hlink"/>
                </a:solidFill>
                <a:ea typeface="ＭＳ Ｐゴシック" pitchFamily="34" charset="-128"/>
              </a:rPr>
              <a:t>fuzzy predicate</a:t>
            </a:r>
            <a:r>
              <a:rPr lang="en-US" sz="2000" dirty="0" smtClean="0">
                <a:solidFill>
                  <a:schemeClr val="bg2"/>
                </a:solidFill>
                <a:ea typeface="ＭＳ Ｐゴシック" pitchFamily="34" charset="-128"/>
              </a:rPr>
              <a:t> expressing the </a:t>
            </a:r>
            <a:r>
              <a:rPr lang="en-US" sz="2000" u="sng" dirty="0" smtClean="0">
                <a:solidFill>
                  <a:schemeClr val="bg2"/>
                </a:solidFill>
                <a:ea typeface="ＭＳ Ｐゴシック" pitchFamily="34" charset="-128"/>
              </a:rPr>
              <a:t>context where the control structure is relevant</a:t>
            </a:r>
          </a:p>
        </p:txBody>
      </p:sp>
      <p:sp>
        <p:nvSpPr>
          <p:cNvPr id="22532" name="Rectangle 4"/>
          <p:cNvSpPr>
            <a:spLocks noChangeArrowheads="1"/>
          </p:cNvSpPr>
          <p:nvPr/>
        </p:nvSpPr>
        <p:spPr bwMode="auto">
          <a:xfrm>
            <a:off x="7924800" y="106680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chemeClr val="bg1"/>
                </a:solidFill>
              </a:rPr>
              <a:t>Flakey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noChangeArrowheads="1"/>
          </p:cNvSpPr>
          <p:nvPr>
            <p:ph type="body" idx="1"/>
          </p:nvPr>
        </p:nvSpPr>
        <p:spPr>
          <a:xfrm>
            <a:off x="381000" y="457200"/>
            <a:ext cx="8382000" cy="5181600"/>
          </a:xfrm>
          <a:solidFill>
            <a:srgbClr val="FFFF00"/>
          </a:solidFill>
          <a:ln w="76200">
            <a:solidFill>
              <a:schemeClr val="bg2"/>
            </a:solidFill>
          </a:ln>
        </p:spPr>
        <p:txBody>
          <a:bodyPr/>
          <a:lstStyle/>
          <a:p>
            <a:pPr eaLnBrk="1" hangingPunct="1">
              <a:buFontTx/>
              <a:buNone/>
              <a:defRPr/>
            </a:pPr>
            <a:r>
              <a:rPr lang="en-US" sz="8000" b="1" dirty="0" smtClean="0">
                <a:solidFill>
                  <a:schemeClr val="hlink"/>
                </a:solidFill>
                <a:effectLst>
                  <a:outerShdw blurRad="38100" dist="38100" dir="2700000" algn="tl">
                    <a:srgbClr val="000000"/>
                  </a:outerShdw>
                </a:effectLst>
                <a:ea typeface="ＭＳ Ｐゴシック" pitchFamily="34" charset="-128"/>
              </a:rPr>
              <a:t> Fuzzy logic representation of Uncertainty using Production Rules </a:t>
            </a:r>
            <a:endParaRPr lang="en-US" sz="8000" b="1" dirty="0" smtClean="0">
              <a:effectLst>
                <a:outerShdw blurRad="38100" dist="38100" dir="2700000" algn="tl">
                  <a:srgbClr val="000000"/>
                </a:outerShdw>
              </a:effectLst>
              <a:ea typeface="ＭＳ Ｐゴシック"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a:xfrm>
            <a:off x="0" y="0"/>
            <a:ext cx="9144000" cy="914400"/>
          </a:xfrm>
        </p:spPr>
        <p:txBody>
          <a:bodyPr/>
          <a:lstStyle/>
          <a:p>
            <a:pPr eaLnBrk="1" hangingPunct="1">
              <a:defRPr/>
            </a:pPr>
            <a:r>
              <a:rPr lang="en-US" sz="6000" smtClean="0">
                <a:ea typeface="ＭＳ Ｐゴシック" pitchFamily="34" charset="-128"/>
              </a:rPr>
              <a:t>Control Structure Example</a:t>
            </a:r>
          </a:p>
        </p:txBody>
      </p:sp>
      <p:sp>
        <p:nvSpPr>
          <p:cNvPr id="158723" name="Rectangle 3"/>
          <p:cNvSpPr>
            <a:spLocks noGrp="1" noChangeArrowheads="1"/>
          </p:cNvSpPr>
          <p:nvPr>
            <p:ph type="body" idx="1"/>
          </p:nvPr>
        </p:nvSpPr>
        <p:spPr>
          <a:xfrm>
            <a:off x="0" y="2514600"/>
            <a:ext cx="9144000" cy="3962400"/>
          </a:xfrm>
        </p:spPr>
        <p:txBody>
          <a:bodyPr/>
          <a:lstStyle/>
          <a:p>
            <a:pPr eaLnBrk="1" hangingPunct="1">
              <a:defRPr/>
            </a:pPr>
            <a:r>
              <a:rPr lang="en-US" sz="2800" dirty="0" smtClean="0">
                <a:solidFill>
                  <a:schemeClr val="bg2"/>
                </a:solidFill>
                <a:ea typeface="ＭＳ Ｐゴシック" pitchFamily="34" charset="-128"/>
              </a:rPr>
              <a:t>An example control structure is</a:t>
            </a:r>
          </a:p>
          <a:p>
            <a:pPr lvl="1" eaLnBrk="1" hangingPunct="1">
              <a:defRPr/>
            </a:pPr>
            <a:r>
              <a:rPr lang="en-US" sz="2400" dirty="0" smtClean="0">
                <a:solidFill>
                  <a:schemeClr val="bg2"/>
                </a:solidFill>
                <a:ea typeface="ＭＳ Ｐゴシック" pitchFamily="34" charset="-128"/>
              </a:rPr>
              <a:t>S1=(CP1, </a:t>
            </a:r>
            <a:r>
              <a:rPr lang="en-US" sz="2400" dirty="0" smtClean="0">
                <a:solidFill>
                  <a:schemeClr val="hlink"/>
                </a:solidFill>
                <a:ea typeface="ＭＳ Ｐゴシック" pitchFamily="34" charset="-128"/>
              </a:rPr>
              <a:t>go-to-CP</a:t>
            </a:r>
            <a:r>
              <a:rPr lang="en-US" sz="2400" dirty="0" smtClean="0">
                <a:solidFill>
                  <a:schemeClr val="bg2"/>
                </a:solidFill>
                <a:ea typeface="ＭＳ Ｐゴシック" pitchFamily="34" charset="-128"/>
              </a:rPr>
              <a:t>, near(CP1)</a:t>
            </a:r>
          </a:p>
          <a:p>
            <a:pPr lvl="2" eaLnBrk="1" hangingPunct="1">
              <a:defRPr/>
            </a:pPr>
            <a:r>
              <a:rPr lang="en-US" sz="2000" dirty="0" smtClean="0">
                <a:solidFill>
                  <a:schemeClr val="bg2"/>
                </a:solidFill>
                <a:ea typeface="ＭＳ Ｐゴシック" pitchFamily="34" charset="-128"/>
              </a:rPr>
              <a:t>CP1 is a control-point (marker for a location), together with a heading and a velocity</a:t>
            </a:r>
          </a:p>
          <a:p>
            <a:pPr lvl="2" eaLnBrk="1" hangingPunct="1">
              <a:defRPr/>
            </a:pPr>
            <a:r>
              <a:rPr lang="en-US" sz="2000" dirty="0" smtClean="0">
                <a:solidFill>
                  <a:schemeClr val="bg2"/>
                </a:solidFill>
                <a:ea typeface="ＭＳ Ｐゴシック" pitchFamily="34" charset="-128"/>
              </a:rPr>
              <a:t>go-to-CP reacts to the presence of S1 in the LPS by generating the commands to reach the location, heading and velocity specified by CP1.</a:t>
            </a:r>
          </a:p>
          <a:p>
            <a:pPr eaLnBrk="1" hangingPunct="1">
              <a:defRPr/>
            </a:pPr>
            <a:r>
              <a:rPr lang="en-US" sz="2800" dirty="0" smtClean="0">
                <a:solidFill>
                  <a:schemeClr val="hlink"/>
                </a:solidFill>
                <a:ea typeface="ＭＳ Ｐゴシック" pitchFamily="34" charset="-128"/>
              </a:rPr>
              <a:t>go-to-CP</a:t>
            </a:r>
            <a:r>
              <a:rPr lang="en-US" sz="2800" dirty="0" smtClean="0">
                <a:solidFill>
                  <a:schemeClr val="bg2"/>
                </a:solidFill>
                <a:ea typeface="ＭＳ Ｐゴシック" pitchFamily="34" charset="-128"/>
              </a:rPr>
              <a:t> includes rules like:</a:t>
            </a:r>
          </a:p>
          <a:p>
            <a:pPr lvl="1" eaLnBrk="1" hangingPunct="1">
              <a:defRPr/>
            </a:pPr>
            <a:r>
              <a:rPr lang="en-US" b="1" i="1" dirty="0" smtClean="0">
                <a:solidFill>
                  <a:srgbClr val="00B0F0"/>
                </a:solidFill>
                <a:effectLst>
                  <a:outerShdw blurRad="38100" dist="38100" dir="2700000" algn="tl">
                    <a:srgbClr val="000000">
                      <a:alpha val="43137"/>
                    </a:srgbClr>
                  </a:outerShdw>
                </a:effectLst>
                <a:ea typeface="ＭＳ Ｐゴシック" pitchFamily="34" charset="-128"/>
              </a:rPr>
              <a:t>IF</a:t>
            </a:r>
            <a:r>
              <a:rPr lang="en-US" i="1" dirty="0" smtClean="0">
                <a:solidFill>
                  <a:schemeClr val="bg2"/>
                </a:solidFill>
                <a:ea typeface="ＭＳ Ｐゴシック" pitchFamily="34" charset="-128"/>
              </a:rPr>
              <a:t> </a:t>
            </a:r>
            <a:r>
              <a:rPr lang="en-US" i="1" dirty="0" smtClean="0">
                <a:solidFill>
                  <a:schemeClr val="hlink"/>
                </a:solidFill>
                <a:ea typeface="ＭＳ Ｐゴシック" pitchFamily="34" charset="-128"/>
              </a:rPr>
              <a:t>facing(CP1) </a:t>
            </a:r>
            <a:r>
              <a:rPr lang="en-US" b="1" i="1" dirty="0" smtClean="0">
                <a:solidFill>
                  <a:srgbClr val="00B0F0"/>
                </a:solidFill>
                <a:effectLst>
                  <a:outerShdw blurRad="38100" dist="38100" dir="2700000" algn="tl">
                    <a:srgbClr val="000000">
                      <a:alpha val="43137"/>
                    </a:srgbClr>
                  </a:outerShdw>
                </a:effectLst>
                <a:ea typeface="ＭＳ Ｐゴシック" pitchFamily="34" charset="-128"/>
              </a:rPr>
              <a:t>AND</a:t>
            </a:r>
            <a:r>
              <a:rPr lang="en-US" i="1" dirty="0" smtClean="0">
                <a:solidFill>
                  <a:schemeClr val="hlink"/>
                </a:solidFill>
                <a:ea typeface="ＭＳ Ｐゴシック" pitchFamily="34" charset="-128"/>
              </a:rPr>
              <a:t> too-slow-for(CP1)</a:t>
            </a:r>
            <a:r>
              <a:rPr lang="en-US" i="1" dirty="0" smtClean="0">
                <a:solidFill>
                  <a:schemeClr val="bg2"/>
                </a:solidFill>
                <a:ea typeface="ＭＳ Ｐゴシック" pitchFamily="34" charset="-128"/>
              </a:rPr>
              <a:t> </a:t>
            </a:r>
            <a:r>
              <a:rPr lang="en-US" b="1" i="1" dirty="0" smtClean="0">
                <a:solidFill>
                  <a:srgbClr val="00B0F0"/>
                </a:solidFill>
                <a:effectLst>
                  <a:outerShdw blurRad="38100" dist="38100" dir="2700000" algn="tl">
                    <a:srgbClr val="000000">
                      <a:alpha val="43137"/>
                    </a:srgbClr>
                  </a:outerShdw>
                </a:effectLst>
                <a:ea typeface="ＭＳ Ｐゴシック" pitchFamily="34" charset="-128"/>
              </a:rPr>
              <a:t>THEN </a:t>
            </a:r>
            <a:r>
              <a:rPr lang="en-US" i="1" dirty="0" smtClean="0">
                <a:solidFill>
                  <a:srgbClr val="D02EC1"/>
                </a:solidFill>
                <a:ea typeface="ＭＳ Ｐゴシック" pitchFamily="34" charset="-128"/>
              </a:rPr>
              <a:t>accelerate-smooth-positive</a:t>
            </a:r>
            <a:endParaRPr lang="en-US" i="1" dirty="0" smtClean="0">
              <a:solidFill>
                <a:schemeClr val="bg2"/>
              </a:solidFill>
              <a:ea typeface="ＭＳ Ｐゴシック" pitchFamily="34" charset="-128"/>
            </a:endParaRPr>
          </a:p>
        </p:txBody>
      </p:sp>
      <p:sp>
        <p:nvSpPr>
          <p:cNvPr id="23556" name="Rectangle 4"/>
          <p:cNvSpPr>
            <a:spLocks noChangeArrowheads="1"/>
          </p:cNvSpPr>
          <p:nvPr/>
        </p:nvSpPr>
        <p:spPr bwMode="auto">
          <a:xfrm>
            <a:off x="304800" y="1090613"/>
            <a:ext cx="8709025" cy="1200150"/>
          </a:xfrm>
          <a:prstGeom prst="rect">
            <a:avLst/>
          </a:prstGeom>
          <a:solidFill>
            <a:srgbClr val="0AF474"/>
          </a:solidFill>
          <a:ln w="9525">
            <a:solidFill>
              <a:schemeClr val="hlink"/>
            </a:solidFill>
            <a:miter lim="800000"/>
            <a:headEnd/>
            <a:tailEnd/>
          </a:ln>
        </p:spPr>
        <p:txBody>
          <a:bodyPr wrap="none">
            <a:spAutoFit/>
          </a:bodyPr>
          <a:lstStyle>
            <a:lvl1pPr marL="342900" indent="-342900">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lvl="1" eaLnBrk="1" hangingPunct="1">
              <a:spcBef>
                <a:spcPct val="0"/>
              </a:spcBef>
              <a:buFontTx/>
              <a:buNone/>
            </a:pPr>
            <a:r>
              <a:rPr lang="en-US" altLang="en-US" sz="1800">
                <a:solidFill>
                  <a:srgbClr val="CC3300"/>
                </a:solidFill>
              </a:rPr>
              <a:t>S = (A,B,C)</a:t>
            </a:r>
          </a:p>
          <a:p>
            <a:pPr lvl="2" eaLnBrk="1" hangingPunct="1">
              <a:spcBef>
                <a:spcPct val="0"/>
              </a:spcBef>
              <a:buFontTx/>
              <a:buNone/>
            </a:pPr>
            <a:r>
              <a:rPr lang="en-US" altLang="en-US" sz="1800">
                <a:solidFill>
                  <a:schemeClr val="hlink"/>
                </a:solidFill>
              </a:rPr>
              <a:t>A </a:t>
            </a:r>
            <a:r>
              <a:rPr lang="en-US" altLang="en-US" sz="1800">
                <a:solidFill>
                  <a:schemeClr val="bg2"/>
                </a:solidFill>
              </a:rPr>
              <a:t>is a </a:t>
            </a:r>
            <a:r>
              <a:rPr lang="en-US" altLang="en-US" sz="1800">
                <a:solidFill>
                  <a:schemeClr val="hlink"/>
                </a:solidFill>
              </a:rPr>
              <a:t>virtual object</a:t>
            </a:r>
            <a:r>
              <a:rPr lang="en-US" altLang="en-US" sz="1800">
                <a:solidFill>
                  <a:schemeClr val="bg2"/>
                </a:solidFill>
              </a:rPr>
              <a:t> (artifact) in the LPS</a:t>
            </a:r>
          </a:p>
          <a:p>
            <a:pPr lvl="2" eaLnBrk="1" hangingPunct="1">
              <a:spcBef>
                <a:spcPct val="0"/>
              </a:spcBef>
              <a:buFontTx/>
              <a:buNone/>
            </a:pPr>
            <a:r>
              <a:rPr lang="en-US" altLang="en-US" sz="1800">
                <a:solidFill>
                  <a:schemeClr val="hlink"/>
                </a:solidFill>
              </a:rPr>
              <a:t>B</a:t>
            </a:r>
            <a:r>
              <a:rPr lang="en-US" altLang="en-US" sz="1800">
                <a:solidFill>
                  <a:schemeClr val="bg2"/>
                </a:solidFill>
              </a:rPr>
              <a:t> is a </a:t>
            </a:r>
            <a:r>
              <a:rPr lang="en-US" altLang="en-US" sz="1800">
                <a:solidFill>
                  <a:schemeClr val="hlink"/>
                </a:solidFill>
              </a:rPr>
              <a:t>behavior</a:t>
            </a:r>
            <a:r>
              <a:rPr lang="en-US" altLang="en-US" sz="1800">
                <a:solidFill>
                  <a:schemeClr val="bg2"/>
                </a:solidFill>
              </a:rPr>
              <a:t> that specifies the way to react to the presence of this object, and</a:t>
            </a:r>
          </a:p>
          <a:p>
            <a:pPr lvl="2" eaLnBrk="1" hangingPunct="1">
              <a:spcBef>
                <a:spcPct val="0"/>
              </a:spcBef>
              <a:buFontTx/>
              <a:buNone/>
            </a:pPr>
            <a:r>
              <a:rPr lang="en-US" altLang="en-US" sz="1800">
                <a:solidFill>
                  <a:schemeClr val="hlink"/>
                </a:solidFill>
              </a:rPr>
              <a:t>C</a:t>
            </a:r>
            <a:r>
              <a:rPr lang="en-US" altLang="en-US" sz="1800">
                <a:solidFill>
                  <a:schemeClr val="bg2"/>
                </a:solidFill>
              </a:rPr>
              <a:t> is a </a:t>
            </a:r>
            <a:r>
              <a:rPr lang="en-US" altLang="en-US" sz="1800">
                <a:solidFill>
                  <a:schemeClr val="hlink"/>
                </a:solidFill>
              </a:rPr>
              <a:t>fuzzy predicate</a:t>
            </a:r>
            <a:r>
              <a:rPr lang="en-US" altLang="en-US" sz="1800">
                <a:solidFill>
                  <a:schemeClr val="bg2"/>
                </a:solidFill>
              </a:rPr>
              <a:t> expressing the </a:t>
            </a:r>
            <a:r>
              <a:rPr lang="en-US" altLang="en-US" sz="1800" u="sng">
                <a:solidFill>
                  <a:schemeClr val="bg2"/>
                </a:solidFill>
              </a:rPr>
              <a:t>context where the control structure is relevant</a:t>
            </a:r>
          </a:p>
        </p:txBody>
      </p:sp>
      <p:sp>
        <p:nvSpPr>
          <p:cNvPr id="23557" name="Line 6"/>
          <p:cNvSpPr>
            <a:spLocks noChangeShapeType="1"/>
          </p:cNvSpPr>
          <p:nvPr/>
        </p:nvSpPr>
        <p:spPr bwMode="auto">
          <a:xfrm flipH="1">
            <a:off x="1752600" y="1676400"/>
            <a:ext cx="304800" cy="13716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58" name="Line 7"/>
          <p:cNvSpPr>
            <a:spLocks noChangeShapeType="1"/>
          </p:cNvSpPr>
          <p:nvPr/>
        </p:nvSpPr>
        <p:spPr bwMode="auto">
          <a:xfrm flipH="1">
            <a:off x="2895600" y="1905000"/>
            <a:ext cx="304800" cy="11430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59" name="Line 8"/>
          <p:cNvSpPr>
            <a:spLocks noChangeShapeType="1"/>
          </p:cNvSpPr>
          <p:nvPr/>
        </p:nvSpPr>
        <p:spPr bwMode="auto">
          <a:xfrm flipH="1">
            <a:off x="3886200" y="2209800"/>
            <a:ext cx="228600" cy="8382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60" name="Rectangle 9"/>
          <p:cNvSpPr>
            <a:spLocks noChangeArrowheads="1"/>
          </p:cNvSpPr>
          <p:nvPr/>
        </p:nvSpPr>
        <p:spPr bwMode="auto">
          <a:xfrm>
            <a:off x="7924800" y="106680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chemeClr val="bg1"/>
                </a:solidFill>
              </a:rPr>
              <a:t>Flakey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0" y="0"/>
            <a:ext cx="9144000" cy="1295400"/>
          </a:xfrm>
        </p:spPr>
        <p:txBody>
          <a:bodyPr/>
          <a:lstStyle/>
          <a:p>
            <a:pPr eaLnBrk="1" hangingPunct="1">
              <a:defRPr/>
            </a:pPr>
            <a:r>
              <a:rPr lang="en-US" sz="7200" smtClean="0">
                <a:ea typeface="ＭＳ Ｐゴシック" pitchFamily="34" charset="-128"/>
              </a:rPr>
              <a:t>Blending of Behaviors</a:t>
            </a:r>
          </a:p>
        </p:txBody>
      </p:sp>
      <p:sp>
        <p:nvSpPr>
          <p:cNvPr id="159747" name="Rectangle 3"/>
          <p:cNvSpPr>
            <a:spLocks noGrp="1" noChangeArrowheads="1"/>
          </p:cNvSpPr>
          <p:nvPr>
            <p:ph type="body" idx="1"/>
          </p:nvPr>
        </p:nvSpPr>
        <p:spPr>
          <a:xfrm>
            <a:off x="403225" y="1433513"/>
            <a:ext cx="8054975" cy="4891087"/>
          </a:xfrm>
        </p:spPr>
        <p:txBody>
          <a:bodyPr/>
          <a:lstStyle/>
          <a:p>
            <a:pPr eaLnBrk="1" hangingPunct="1">
              <a:defRPr/>
            </a:pPr>
            <a:r>
              <a:rPr lang="en-US" sz="2400" dirty="0" smtClean="0">
                <a:solidFill>
                  <a:schemeClr val="bg2"/>
                </a:solidFill>
                <a:ea typeface="ＭＳ Ｐゴシック" pitchFamily="34" charset="-128"/>
              </a:rPr>
              <a:t>Many behaviors can be </a:t>
            </a:r>
            <a:r>
              <a:rPr lang="en-US" sz="2400" dirty="0" smtClean="0">
                <a:solidFill>
                  <a:srgbClr val="D02EC1"/>
                </a:solidFill>
                <a:ea typeface="ＭＳ Ｐゴシック" pitchFamily="34" charset="-128"/>
              </a:rPr>
              <a:t>simultaneously active</a:t>
            </a:r>
            <a:endParaRPr lang="en-US" sz="2400" dirty="0" smtClean="0">
              <a:solidFill>
                <a:schemeClr val="bg2"/>
              </a:solidFill>
              <a:ea typeface="ＭＳ Ｐゴシック" pitchFamily="34" charset="-128"/>
            </a:endParaRPr>
          </a:p>
          <a:p>
            <a:pPr eaLnBrk="1" hangingPunct="1">
              <a:defRPr/>
            </a:pPr>
            <a:endParaRPr lang="en-US" sz="2400" dirty="0" smtClean="0">
              <a:solidFill>
                <a:schemeClr val="bg2"/>
              </a:solidFill>
              <a:ea typeface="ＭＳ Ｐゴシック" pitchFamily="34" charset="-128"/>
            </a:endParaRPr>
          </a:p>
          <a:p>
            <a:pPr eaLnBrk="1" hangingPunct="1">
              <a:defRPr/>
            </a:pPr>
            <a:r>
              <a:rPr lang="en-US" sz="2400" dirty="0" smtClean="0">
                <a:solidFill>
                  <a:schemeClr val="bg2"/>
                </a:solidFill>
                <a:ea typeface="ＭＳ Ｐゴシック" pitchFamily="34" charset="-128"/>
              </a:rPr>
              <a:t>Fuzzy controller selects the </a:t>
            </a:r>
            <a:r>
              <a:rPr lang="en-US" sz="2400" i="1" u="sng" dirty="0" smtClean="0">
                <a:solidFill>
                  <a:schemeClr val="bg2"/>
                </a:solidFill>
                <a:ea typeface="ＭＳ Ｐゴシック" pitchFamily="34" charset="-128"/>
              </a:rPr>
              <a:t>controls that best </a:t>
            </a:r>
            <a:r>
              <a:rPr lang="en-US" sz="2400" i="1" u="sng" dirty="0" smtClean="0">
                <a:solidFill>
                  <a:schemeClr val="bg1"/>
                </a:solidFill>
                <a:ea typeface="ＭＳ Ｐゴシック" pitchFamily="34" charset="-128"/>
              </a:rPr>
              <a:t>satisfy</a:t>
            </a:r>
            <a:r>
              <a:rPr lang="en-US" sz="2400" i="1" u="sng" dirty="0" smtClean="0">
                <a:solidFill>
                  <a:schemeClr val="bg2"/>
                </a:solidFill>
                <a:ea typeface="ＭＳ Ｐゴシック" pitchFamily="34" charset="-128"/>
              </a:rPr>
              <a:t> the active behaviors</a:t>
            </a:r>
          </a:p>
          <a:p>
            <a:pPr eaLnBrk="1" hangingPunct="1">
              <a:defRPr/>
            </a:pPr>
            <a:endParaRPr lang="en-US" sz="2400" dirty="0" smtClean="0">
              <a:solidFill>
                <a:schemeClr val="bg1"/>
              </a:solidFill>
              <a:ea typeface="ＭＳ Ｐゴシック" pitchFamily="34" charset="-128"/>
            </a:endParaRPr>
          </a:p>
          <a:p>
            <a:pPr eaLnBrk="1" hangingPunct="1">
              <a:defRPr/>
            </a:pPr>
            <a:r>
              <a:rPr lang="en-US" sz="2400" dirty="0" smtClean="0">
                <a:solidFill>
                  <a:schemeClr val="bg1"/>
                </a:solidFill>
                <a:ea typeface="ＭＳ Ｐゴシック" pitchFamily="34" charset="-128"/>
              </a:rPr>
              <a:t>Satisfaction</a:t>
            </a:r>
            <a:r>
              <a:rPr lang="en-US" sz="2400" dirty="0" smtClean="0">
                <a:solidFill>
                  <a:schemeClr val="bg2"/>
                </a:solidFill>
                <a:ea typeface="ＭＳ Ｐゴシック" pitchFamily="34" charset="-128"/>
              </a:rPr>
              <a:t> is </a:t>
            </a:r>
            <a:r>
              <a:rPr lang="en-US" sz="2400" dirty="0" smtClean="0">
                <a:solidFill>
                  <a:schemeClr val="hlink"/>
                </a:solidFill>
                <a:ea typeface="ＭＳ Ｐゴシック" pitchFamily="34" charset="-128"/>
              </a:rPr>
              <a:t>weighted</a:t>
            </a:r>
            <a:r>
              <a:rPr lang="en-US" sz="2400" dirty="0" smtClean="0">
                <a:solidFill>
                  <a:schemeClr val="bg2"/>
                </a:solidFill>
                <a:ea typeface="ＭＳ Ｐゴシック" pitchFamily="34" charset="-128"/>
              </a:rPr>
              <a:t> </a:t>
            </a:r>
            <a:r>
              <a:rPr lang="en-US" sz="2400" u="sng" dirty="0" smtClean="0">
                <a:solidFill>
                  <a:schemeClr val="bg2"/>
                </a:solidFill>
                <a:ea typeface="ＭＳ Ｐゴシック" pitchFamily="34" charset="-128"/>
              </a:rPr>
              <a:t>by each behavior’s </a:t>
            </a:r>
            <a:r>
              <a:rPr lang="en-US" sz="2400" u="sng" dirty="0" smtClean="0">
                <a:solidFill>
                  <a:schemeClr val="hlink"/>
                </a:solidFill>
                <a:ea typeface="ＭＳ Ｐゴシック" pitchFamily="34" charset="-128"/>
              </a:rPr>
              <a:t>relevance</a:t>
            </a:r>
            <a:r>
              <a:rPr lang="en-US" sz="2400" u="sng" dirty="0" smtClean="0">
                <a:solidFill>
                  <a:schemeClr val="bg2"/>
                </a:solidFill>
                <a:ea typeface="ＭＳ Ｐゴシック" pitchFamily="34" charset="-128"/>
              </a:rPr>
              <a:t> to the current situation</a:t>
            </a:r>
            <a:r>
              <a:rPr lang="en-US" sz="2400" dirty="0" smtClean="0">
                <a:solidFill>
                  <a:schemeClr val="bg2"/>
                </a:solidFill>
                <a:ea typeface="ＭＳ Ｐゴシック" pitchFamily="34" charset="-128"/>
              </a:rPr>
              <a:t>.</a:t>
            </a:r>
          </a:p>
          <a:p>
            <a:pPr lvl="1" eaLnBrk="1" hangingPunct="1">
              <a:defRPr/>
            </a:pPr>
            <a:r>
              <a:rPr lang="en-US" sz="2000" dirty="0" smtClean="0">
                <a:solidFill>
                  <a:schemeClr val="bg2"/>
                </a:solidFill>
                <a:ea typeface="ＭＳ Ｐゴシック" pitchFamily="34" charset="-128"/>
              </a:rPr>
              <a:t> e.g. can’t follow a wall if there isn’t one</a:t>
            </a:r>
          </a:p>
          <a:p>
            <a:pPr eaLnBrk="1" hangingPunct="1">
              <a:defRPr/>
            </a:pPr>
            <a:endParaRPr lang="en-US" sz="2400" b="1" dirty="0" smtClean="0">
              <a:solidFill>
                <a:schemeClr val="hlink"/>
              </a:solidFill>
              <a:ea typeface="ＭＳ Ｐゴシック" pitchFamily="34" charset="-128"/>
            </a:endParaRPr>
          </a:p>
          <a:p>
            <a:pPr eaLnBrk="1" hangingPunct="1">
              <a:defRPr/>
            </a:pPr>
            <a:r>
              <a:rPr lang="en-US" sz="2400" b="1" dirty="0" smtClean="0">
                <a:solidFill>
                  <a:schemeClr val="hlink"/>
                </a:solidFill>
                <a:ea typeface="ＭＳ Ｐゴシック" pitchFamily="34" charset="-128"/>
              </a:rPr>
              <a:t>Context dependent blending</a:t>
            </a:r>
            <a:r>
              <a:rPr lang="en-US" sz="2400" dirty="0" smtClean="0">
                <a:solidFill>
                  <a:schemeClr val="bg2"/>
                </a:solidFill>
                <a:ea typeface="ＭＳ Ｐゴシック" pitchFamily="34" charset="-128"/>
              </a:rPr>
              <a:t> of behaviors is implemented by </a:t>
            </a:r>
            <a:r>
              <a:rPr lang="en-US" sz="2400" dirty="0" smtClean="0">
                <a:solidFill>
                  <a:schemeClr val="bg1"/>
                </a:solidFill>
                <a:ea typeface="ＭＳ Ｐゴシック" pitchFamily="34" charset="-128"/>
              </a:rPr>
              <a:t>combining the output of all the behaviors </a:t>
            </a:r>
            <a:r>
              <a:rPr lang="en-US" sz="2400" i="1" dirty="0" smtClean="0">
                <a:solidFill>
                  <a:schemeClr val="bg1"/>
                </a:solidFill>
                <a:ea typeface="ＭＳ Ｐゴシック" pitchFamily="34" charset="-128"/>
              </a:rPr>
              <a:t>using </a:t>
            </a:r>
            <a:r>
              <a:rPr lang="en-US" sz="2400" b="1" i="1" u="sng" dirty="0" smtClean="0">
                <a:solidFill>
                  <a:srgbClr val="C00000"/>
                </a:solidFill>
                <a:effectLst>
                  <a:outerShdw blurRad="38100" dist="38100" dir="2700000" algn="tl">
                    <a:srgbClr val="000000">
                      <a:alpha val="43137"/>
                    </a:srgbClr>
                  </a:outerShdw>
                </a:effectLst>
                <a:ea typeface="ＭＳ Ｐゴシック" pitchFamily="34" charset="-128"/>
              </a:rPr>
              <a:t>context rules</a:t>
            </a:r>
            <a:endParaRPr lang="en-US" sz="2400" b="1" u="sng" dirty="0" smtClean="0">
              <a:solidFill>
                <a:srgbClr val="C00000"/>
              </a:solidFill>
              <a:effectLst>
                <a:outerShdw blurRad="38100" dist="38100" dir="2700000" algn="tl">
                  <a:srgbClr val="000000">
                    <a:alpha val="43137"/>
                  </a:srgbClr>
                </a:outerShdw>
              </a:effectLst>
              <a:ea typeface="ＭＳ Ｐゴシック" pitchFamily="34" charset="-128"/>
            </a:endParaRPr>
          </a:p>
        </p:txBody>
      </p:sp>
      <p:sp>
        <p:nvSpPr>
          <p:cNvPr id="24580" name="Rectangle 4"/>
          <p:cNvSpPr>
            <a:spLocks noChangeArrowheads="1"/>
          </p:cNvSpPr>
          <p:nvPr/>
        </p:nvSpPr>
        <p:spPr bwMode="auto">
          <a:xfrm>
            <a:off x="7924800" y="1066800"/>
            <a:ext cx="806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chemeClr val="bg1"/>
                </a:solidFill>
              </a:rPr>
              <a:t>Flakey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0" y="0"/>
            <a:ext cx="9144000" cy="685800"/>
          </a:xfrm>
        </p:spPr>
        <p:txBody>
          <a:bodyPr/>
          <a:lstStyle/>
          <a:p>
            <a:pPr eaLnBrk="1" hangingPunct="1">
              <a:defRPr/>
            </a:pPr>
            <a:r>
              <a:rPr lang="en-US" sz="6000" smtClean="0">
                <a:ea typeface="ＭＳ Ｐゴシック" pitchFamily="34" charset="-128"/>
              </a:rPr>
              <a:t>Generating a plan:</a:t>
            </a:r>
          </a:p>
        </p:txBody>
      </p:sp>
      <p:sp>
        <p:nvSpPr>
          <p:cNvPr id="25603" name="Rectangle 3"/>
          <p:cNvSpPr>
            <a:spLocks noGrp="1" noChangeArrowheads="1"/>
          </p:cNvSpPr>
          <p:nvPr>
            <p:ph type="body" idx="1"/>
          </p:nvPr>
        </p:nvSpPr>
        <p:spPr>
          <a:xfrm>
            <a:off x="0" y="2133600"/>
            <a:ext cx="9144000" cy="4495800"/>
          </a:xfrm>
        </p:spPr>
        <p:txBody>
          <a:bodyPr/>
          <a:lstStyle/>
          <a:p>
            <a:pPr eaLnBrk="1" hangingPunct="1"/>
            <a:r>
              <a:rPr lang="en-US" altLang="en-US" sz="2400" smtClean="0">
                <a:solidFill>
                  <a:schemeClr val="bg2"/>
                </a:solidFill>
              </a:rPr>
              <a:t>simple </a:t>
            </a:r>
            <a:r>
              <a:rPr lang="en-US" altLang="en-US" sz="2400" b="1" smtClean="0">
                <a:solidFill>
                  <a:schemeClr val="hlink"/>
                </a:solidFill>
              </a:rPr>
              <a:t>goal-regressing planner</a:t>
            </a:r>
            <a:r>
              <a:rPr lang="en-US" altLang="en-US" sz="2400" smtClean="0">
                <a:solidFill>
                  <a:schemeClr val="bg2"/>
                </a:solidFill>
              </a:rPr>
              <a:t> used:</a:t>
            </a:r>
          </a:p>
          <a:p>
            <a:pPr lvl="1" eaLnBrk="1" hangingPunct="1"/>
            <a:r>
              <a:rPr lang="en-US" altLang="en-US" sz="2000" smtClean="0">
                <a:solidFill>
                  <a:schemeClr val="bg2"/>
                </a:solidFill>
              </a:rPr>
              <a:t>based on a topological map annotated with approximate measurements (no obstacles) working backwards from goal.</a:t>
            </a:r>
          </a:p>
          <a:p>
            <a:pPr eaLnBrk="1" hangingPunct="1"/>
            <a:r>
              <a:rPr lang="en-US" altLang="en-US" sz="2400" smtClean="0">
                <a:solidFill>
                  <a:schemeClr val="bg2"/>
                </a:solidFill>
              </a:rPr>
              <a:t>An example </a:t>
            </a:r>
            <a:r>
              <a:rPr lang="en-US" altLang="en-US" sz="2400" smtClean="0">
                <a:solidFill>
                  <a:schemeClr val="hlink"/>
                </a:solidFill>
              </a:rPr>
              <a:t>plan </a:t>
            </a:r>
            <a:r>
              <a:rPr lang="en-US" altLang="en-US" sz="2400" smtClean="0">
                <a:solidFill>
                  <a:schemeClr val="bg2"/>
                </a:solidFill>
              </a:rPr>
              <a:t>might be:</a:t>
            </a:r>
          </a:p>
          <a:p>
            <a:pPr eaLnBrk="1" hangingPunct="1">
              <a:buFontTx/>
              <a:buNone/>
            </a:pPr>
            <a:r>
              <a:rPr lang="en-US" altLang="en-US" sz="2400" smtClean="0">
                <a:solidFill>
                  <a:schemeClr val="bg2"/>
                </a:solidFill>
              </a:rPr>
              <a:t>         S1 = (</a:t>
            </a:r>
            <a:r>
              <a:rPr lang="en-US" altLang="en-US" sz="2400" smtClean="0">
                <a:solidFill>
                  <a:srgbClr val="D02EC1"/>
                </a:solidFill>
              </a:rPr>
              <a:t>Obstacle</a:t>
            </a:r>
            <a:r>
              <a:rPr lang="en-US" altLang="en-US" sz="2400" smtClean="0">
                <a:solidFill>
                  <a:schemeClr val="bg2"/>
                </a:solidFill>
              </a:rPr>
              <a:t>, </a:t>
            </a:r>
            <a:r>
              <a:rPr lang="en-US" altLang="en-US" sz="2400" smtClean="0">
                <a:solidFill>
                  <a:schemeClr val="bg1"/>
                </a:solidFill>
              </a:rPr>
              <a:t>keep-off</a:t>
            </a:r>
            <a:r>
              <a:rPr lang="en-US" altLang="en-US" sz="2400" smtClean="0">
                <a:solidFill>
                  <a:schemeClr val="bg2"/>
                </a:solidFill>
              </a:rPr>
              <a:t>, near(Obstacle))</a:t>
            </a:r>
          </a:p>
          <a:p>
            <a:pPr eaLnBrk="1" hangingPunct="1">
              <a:buFontTx/>
              <a:buNone/>
            </a:pPr>
            <a:r>
              <a:rPr lang="en-US" altLang="en-US" sz="2400" smtClean="0">
                <a:solidFill>
                  <a:schemeClr val="bg2"/>
                </a:solidFill>
              </a:rPr>
              <a:t>         S2 = (</a:t>
            </a:r>
            <a:r>
              <a:rPr lang="en-US" altLang="en-US" sz="2400" smtClean="0">
                <a:solidFill>
                  <a:srgbClr val="D02EC1"/>
                </a:solidFill>
              </a:rPr>
              <a:t>Corr1</a:t>
            </a:r>
            <a:r>
              <a:rPr lang="en-US" altLang="en-US" sz="2400" smtClean="0">
                <a:solidFill>
                  <a:schemeClr val="bg2"/>
                </a:solidFill>
              </a:rPr>
              <a:t>, </a:t>
            </a:r>
            <a:r>
              <a:rPr lang="en-US" altLang="en-US" sz="2400" smtClean="0">
                <a:solidFill>
                  <a:schemeClr val="bg1"/>
                </a:solidFill>
              </a:rPr>
              <a:t>follow</a:t>
            </a:r>
            <a:r>
              <a:rPr lang="en-US" altLang="en-US" sz="2400" smtClean="0">
                <a:solidFill>
                  <a:schemeClr val="bg2"/>
                </a:solidFill>
              </a:rPr>
              <a:t>,~near(obstacle) AND at(Corr2) AND</a:t>
            </a:r>
          </a:p>
          <a:p>
            <a:pPr eaLnBrk="1" hangingPunct="1">
              <a:buFontTx/>
              <a:buNone/>
            </a:pPr>
            <a:r>
              <a:rPr lang="en-US" altLang="en-US" sz="2400" smtClean="0">
                <a:solidFill>
                  <a:schemeClr val="bg2"/>
                </a:solidFill>
              </a:rPr>
              <a:t>                ~near(Corr2))</a:t>
            </a:r>
          </a:p>
          <a:p>
            <a:pPr eaLnBrk="1" hangingPunct="1">
              <a:buFontTx/>
              <a:buNone/>
            </a:pPr>
            <a:r>
              <a:rPr lang="en-US" altLang="en-US" sz="2400" smtClean="0">
                <a:solidFill>
                  <a:schemeClr val="bg2"/>
                </a:solidFill>
              </a:rPr>
              <a:t>         S3 = (</a:t>
            </a:r>
            <a:r>
              <a:rPr lang="en-US" altLang="en-US" sz="2400" smtClean="0">
                <a:solidFill>
                  <a:srgbClr val="D02EC1"/>
                </a:solidFill>
              </a:rPr>
              <a:t>Corr2</a:t>
            </a:r>
            <a:r>
              <a:rPr lang="en-US" altLang="en-US" sz="2400" smtClean="0">
                <a:solidFill>
                  <a:schemeClr val="bg2"/>
                </a:solidFill>
              </a:rPr>
              <a:t>, </a:t>
            </a:r>
            <a:r>
              <a:rPr lang="en-US" altLang="en-US" sz="2400" smtClean="0">
                <a:solidFill>
                  <a:schemeClr val="bg1"/>
                </a:solidFill>
              </a:rPr>
              <a:t>follow</a:t>
            </a:r>
            <a:r>
              <a:rPr lang="en-US" altLang="en-US" sz="2400" smtClean="0">
                <a:solidFill>
                  <a:schemeClr val="bg2"/>
                </a:solidFill>
              </a:rPr>
              <a:t>,~near(obstacle) AND at(Corr2) AND</a:t>
            </a:r>
          </a:p>
          <a:p>
            <a:pPr eaLnBrk="1" hangingPunct="1">
              <a:buFontTx/>
              <a:buNone/>
            </a:pPr>
            <a:r>
              <a:rPr lang="en-US" altLang="en-US" sz="2400" smtClean="0">
                <a:solidFill>
                  <a:schemeClr val="bg2"/>
                </a:solidFill>
              </a:rPr>
              <a:t>               ~near(Door5))</a:t>
            </a:r>
          </a:p>
          <a:p>
            <a:pPr eaLnBrk="1" hangingPunct="1">
              <a:buFontTx/>
              <a:buNone/>
            </a:pPr>
            <a:r>
              <a:rPr lang="en-US" altLang="en-US" sz="2400" smtClean="0">
                <a:solidFill>
                  <a:schemeClr val="bg2"/>
                </a:solidFill>
              </a:rPr>
              <a:t>         S4 = (</a:t>
            </a:r>
            <a:r>
              <a:rPr lang="en-US" altLang="en-US" sz="2400" smtClean="0">
                <a:solidFill>
                  <a:srgbClr val="D02EC1"/>
                </a:solidFill>
              </a:rPr>
              <a:t>Door5</a:t>
            </a:r>
            <a:r>
              <a:rPr lang="en-US" altLang="en-US" sz="2400" smtClean="0">
                <a:solidFill>
                  <a:schemeClr val="bg2"/>
                </a:solidFill>
              </a:rPr>
              <a:t>, </a:t>
            </a:r>
            <a:r>
              <a:rPr lang="en-US" altLang="en-US" sz="2400" smtClean="0">
                <a:solidFill>
                  <a:schemeClr val="bg1"/>
                </a:solidFill>
              </a:rPr>
              <a:t>cross</a:t>
            </a:r>
            <a:r>
              <a:rPr lang="en-US" altLang="en-US" sz="2400" smtClean="0">
                <a:solidFill>
                  <a:schemeClr val="bg2"/>
                </a:solidFill>
              </a:rPr>
              <a:t>,~near(Obstacle) AND near(Door5))</a:t>
            </a:r>
          </a:p>
        </p:txBody>
      </p:sp>
      <p:sp>
        <p:nvSpPr>
          <p:cNvPr id="25604" name="Text Box 4"/>
          <p:cNvSpPr txBox="1">
            <a:spLocks noChangeArrowheads="1"/>
          </p:cNvSpPr>
          <p:nvPr/>
        </p:nvSpPr>
        <p:spPr bwMode="auto">
          <a:xfrm>
            <a:off x="381000" y="6477000"/>
            <a:ext cx="2133600" cy="366713"/>
          </a:xfrm>
          <a:prstGeom prst="rect">
            <a:avLst/>
          </a:prstGeom>
          <a:solidFill>
            <a:srgbClr val="0AF47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1800">
                <a:solidFill>
                  <a:schemeClr val="hlink"/>
                </a:solidFill>
              </a:rPr>
              <a:t>Control structure</a:t>
            </a:r>
          </a:p>
        </p:txBody>
      </p:sp>
      <p:sp>
        <p:nvSpPr>
          <p:cNvPr id="25605" name="Line 5"/>
          <p:cNvSpPr>
            <a:spLocks noChangeShapeType="1"/>
          </p:cNvSpPr>
          <p:nvPr/>
        </p:nvSpPr>
        <p:spPr bwMode="auto">
          <a:xfrm flipH="1" flipV="1">
            <a:off x="838200" y="6248400"/>
            <a:ext cx="76200" cy="3048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06" name="Rectangle 6"/>
          <p:cNvSpPr>
            <a:spLocks noChangeArrowheads="1"/>
          </p:cNvSpPr>
          <p:nvPr/>
        </p:nvSpPr>
        <p:spPr bwMode="auto">
          <a:xfrm>
            <a:off x="8269288" y="1981200"/>
            <a:ext cx="874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2000">
                <a:solidFill>
                  <a:schemeClr val="bg1"/>
                </a:solidFill>
              </a:rPr>
              <a:t>Flakey</a:t>
            </a:r>
          </a:p>
        </p:txBody>
      </p:sp>
      <p:sp>
        <p:nvSpPr>
          <p:cNvPr id="25607" name="Rectangle 7"/>
          <p:cNvSpPr>
            <a:spLocks noChangeArrowheads="1"/>
          </p:cNvSpPr>
          <p:nvPr/>
        </p:nvSpPr>
        <p:spPr bwMode="auto">
          <a:xfrm>
            <a:off x="228600" y="762000"/>
            <a:ext cx="8709025" cy="1200150"/>
          </a:xfrm>
          <a:prstGeom prst="rect">
            <a:avLst/>
          </a:prstGeom>
          <a:solidFill>
            <a:srgbClr val="0AF474"/>
          </a:solidFill>
          <a:ln w="9525">
            <a:solidFill>
              <a:schemeClr val="hlink"/>
            </a:solidFill>
            <a:miter lim="800000"/>
            <a:headEnd/>
            <a:tailEnd/>
          </a:ln>
        </p:spPr>
        <p:txBody>
          <a:bodyPr wrap="none">
            <a:spAutoFit/>
          </a:bodyPr>
          <a:lstStyle>
            <a:lvl1pPr marL="342900" indent="-342900">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lvl="1" eaLnBrk="1" hangingPunct="1">
              <a:spcBef>
                <a:spcPct val="0"/>
              </a:spcBef>
              <a:buFontTx/>
              <a:buNone/>
            </a:pPr>
            <a:r>
              <a:rPr lang="en-US" altLang="en-US" sz="1800">
                <a:solidFill>
                  <a:srgbClr val="CC3300"/>
                </a:solidFill>
              </a:rPr>
              <a:t>S = (A,B,C)</a:t>
            </a:r>
          </a:p>
          <a:p>
            <a:pPr lvl="2" eaLnBrk="1" hangingPunct="1">
              <a:spcBef>
                <a:spcPct val="0"/>
              </a:spcBef>
              <a:buFontTx/>
              <a:buNone/>
            </a:pPr>
            <a:r>
              <a:rPr lang="en-US" altLang="en-US" sz="1800">
                <a:solidFill>
                  <a:schemeClr val="hlink"/>
                </a:solidFill>
              </a:rPr>
              <a:t>A </a:t>
            </a:r>
            <a:r>
              <a:rPr lang="en-US" altLang="en-US" sz="1800">
                <a:solidFill>
                  <a:schemeClr val="bg2"/>
                </a:solidFill>
              </a:rPr>
              <a:t>is a </a:t>
            </a:r>
            <a:r>
              <a:rPr lang="en-US" altLang="en-US" sz="1800">
                <a:solidFill>
                  <a:schemeClr val="hlink"/>
                </a:solidFill>
              </a:rPr>
              <a:t>virtual object</a:t>
            </a:r>
            <a:r>
              <a:rPr lang="en-US" altLang="en-US" sz="1800">
                <a:solidFill>
                  <a:schemeClr val="bg2"/>
                </a:solidFill>
              </a:rPr>
              <a:t> (artifact) in the LPS</a:t>
            </a:r>
          </a:p>
          <a:p>
            <a:pPr lvl="2" eaLnBrk="1" hangingPunct="1">
              <a:spcBef>
                <a:spcPct val="0"/>
              </a:spcBef>
              <a:buFontTx/>
              <a:buNone/>
            </a:pPr>
            <a:r>
              <a:rPr lang="en-US" altLang="en-US" sz="1800">
                <a:solidFill>
                  <a:schemeClr val="hlink"/>
                </a:solidFill>
              </a:rPr>
              <a:t>B</a:t>
            </a:r>
            <a:r>
              <a:rPr lang="en-US" altLang="en-US" sz="1800">
                <a:solidFill>
                  <a:schemeClr val="bg2"/>
                </a:solidFill>
              </a:rPr>
              <a:t> is a </a:t>
            </a:r>
            <a:r>
              <a:rPr lang="en-US" altLang="en-US" sz="1800">
                <a:solidFill>
                  <a:schemeClr val="hlink"/>
                </a:solidFill>
              </a:rPr>
              <a:t>behavior</a:t>
            </a:r>
            <a:r>
              <a:rPr lang="en-US" altLang="en-US" sz="1800">
                <a:solidFill>
                  <a:schemeClr val="bg2"/>
                </a:solidFill>
              </a:rPr>
              <a:t> that specifies the way to react to the presence of this object, and</a:t>
            </a:r>
          </a:p>
          <a:p>
            <a:pPr lvl="2" eaLnBrk="1" hangingPunct="1">
              <a:spcBef>
                <a:spcPct val="0"/>
              </a:spcBef>
              <a:buFontTx/>
              <a:buNone/>
            </a:pPr>
            <a:r>
              <a:rPr lang="en-US" altLang="en-US" sz="1800">
                <a:solidFill>
                  <a:schemeClr val="hlink"/>
                </a:solidFill>
              </a:rPr>
              <a:t>C</a:t>
            </a:r>
            <a:r>
              <a:rPr lang="en-US" altLang="en-US" sz="1800">
                <a:solidFill>
                  <a:schemeClr val="bg2"/>
                </a:solidFill>
              </a:rPr>
              <a:t> is a </a:t>
            </a:r>
            <a:r>
              <a:rPr lang="en-US" altLang="en-US" sz="1800">
                <a:solidFill>
                  <a:schemeClr val="hlink"/>
                </a:solidFill>
              </a:rPr>
              <a:t>fuzzy predicate</a:t>
            </a:r>
            <a:r>
              <a:rPr lang="en-US" altLang="en-US" sz="1800">
                <a:solidFill>
                  <a:schemeClr val="bg2"/>
                </a:solidFill>
              </a:rPr>
              <a:t> expressing the </a:t>
            </a:r>
            <a:r>
              <a:rPr lang="en-US" altLang="en-US" sz="1800" u="sng">
                <a:solidFill>
                  <a:schemeClr val="bg2"/>
                </a:solidFill>
              </a:rPr>
              <a:t>context where the control structure is relevant</a:t>
            </a:r>
          </a:p>
        </p:txBody>
      </p:sp>
      <p:sp>
        <p:nvSpPr>
          <p:cNvPr id="25608" name="Line 8"/>
          <p:cNvSpPr>
            <a:spLocks noChangeShapeType="1"/>
          </p:cNvSpPr>
          <p:nvPr/>
        </p:nvSpPr>
        <p:spPr bwMode="auto">
          <a:xfrm>
            <a:off x="1371600" y="1295400"/>
            <a:ext cx="685800" cy="24384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09" name="Line 9"/>
          <p:cNvSpPr>
            <a:spLocks noChangeShapeType="1"/>
          </p:cNvSpPr>
          <p:nvPr/>
        </p:nvSpPr>
        <p:spPr bwMode="auto">
          <a:xfrm>
            <a:off x="2590800" y="1524000"/>
            <a:ext cx="838200" cy="22860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0" name="Line 10"/>
          <p:cNvSpPr>
            <a:spLocks noChangeShapeType="1"/>
          </p:cNvSpPr>
          <p:nvPr/>
        </p:nvSpPr>
        <p:spPr bwMode="auto">
          <a:xfrm>
            <a:off x="3124200" y="1905000"/>
            <a:ext cx="1524000" cy="1905000"/>
          </a:xfrm>
          <a:prstGeom prst="line">
            <a:avLst/>
          </a:prstGeom>
          <a:noFill/>
          <a:ln w="952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a:xfrm>
            <a:off x="0" y="0"/>
            <a:ext cx="9144000" cy="609600"/>
          </a:xfrm>
        </p:spPr>
        <p:txBody>
          <a:bodyPr/>
          <a:lstStyle/>
          <a:p>
            <a:pPr eaLnBrk="1" hangingPunct="1">
              <a:defRPr/>
            </a:pPr>
            <a:r>
              <a:rPr lang="en-US" sz="6000" smtClean="0">
                <a:ea typeface="ＭＳ Ｐゴシック" pitchFamily="34" charset="-128"/>
              </a:rPr>
              <a:t>Executing the Plan</a:t>
            </a:r>
          </a:p>
        </p:txBody>
      </p:sp>
      <p:graphicFrame>
        <p:nvGraphicFramePr>
          <p:cNvPr id="26627" name="Object 2"/>
          <p:cNvGraphicFramePr>
            <a:graphicFrameLocks noChangeAspect="1"/>
          </p:cNvGraphicFramePr>
          <p:nvPr/>
        </p:nvGraphicFramePr>
        <p:xfrm>
          <a:off x="0" y="762000"/>
          <a:ext cx="7793038" cy="4057650"/>
        </p:xfrm>
        <a:graphic>
          <a:graphicData uri="http://schemas.openxmlformats.org/presentationml/2006/ole">
            <mc:AlternateContent xmlns:mc="http://schemas.openxmlformats.org/markup-compatibility/2006">
              <mc:Choice xmlns:v="urn:schemas-microsoft-com:vml" Requires="v">
                <p:oleObj spid="_x0000_s26635" name="Photo Editor Photo" r:id="rId3" imgW="7790476" imgH="4057143" progId="MSPhotoEd.3">
                  <p:embed/>
                </p:oleObj>
              </mc:Choice>
              <mc:Fallback>
                <p:oleObj name="Photo Editor Photo" r:id="rId3" imgW="7790476" imgH="4057143" progId="MSPhotoEd.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62000"/>
                        <a:ext cx="7793038" cy="40576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28" name="Rectangle 4"/>
          <p:cNvSpPr>
            <a:spLocks noChangeArrowheads="1"/>
          </p:cNvSpPr>
          <p:nvPr/>
        </p:nvSpPr>
        <p:spPr bwMode="auto">
          <a:xfrm>
            <a:off x="8131175" y="0"/>
            <a:ext cx="1012825" cy="457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2400">
                <a:solidFill>
                  <a:schemeClr val="bg1"/>
                </a:solidFill>
              </a:rPr>
              <a:t>Flakey</a:t>
            </a:r>
          </a:p>
        </p:txBody>
      </p:sp>
      <p:sp>
        <p:nvSpPr>
          <p:cNvPr id="26629" name="Rectangle 5"/>
          <p:cNvSpPr>
            <a:spLocks noGrp="1" noChangeArrowheads="1"/>
          </p:cNvSpPr>
          <p:nvPr>
            <p:ph type="body" idx="1"/>
          </p:nvPr>
        </p:nvSpPr>
        <p:spPr>
          <a:xfrm>
            <a:off x="0" y="4800600"/>
            <a:ext cx="9144000" cy="1828800"/>
          </a:xfrm>
          <a:noFill/>
        </p:spPr>
        <p:txBody>
          <a:bodyPr/>
          <a:lstStyle/>
          <a:p>
            <a:pPr eaLnBrk="1" hangingPunct="1">
              <a:lnSpc>
                <a:spcPct val="80000"/>
              </a:lnSpc>
            </a:pPr>
            <a:r>
              <a:rPr lang="en-US" altLang="en-US" sz="2000" smtClean="0">
                <a:solidFill>
                  <a:schemeClr val="bg2"/>
                </a:solidFill>
              </a:rPr>
              <a:t>         S1 = (Obstacle, keep-off, near(Obstacle))</a:t>
            </a:r>
          </a:p>
          <a:p>
            <a:pPr eaLnBrk="1" hangingPunct="1">
              <a:lnSpc>
                <a:spcPct val="80000"/>
              </a:lnSpc>
            </a:pPr>
            <a:r>
              <a:rPr lang="en-US" altLang="en-US" sz="2000" smtClean="0">
                <a:solidFill>
                  <a:schemeClr val="bg2"/>
                </a:solidFill>
              </a:rPr>
              <a:t>         S2 = (Corr1, follow,~near(obstacle) AND at(Corr2) AND</a:t>
            </a:r>
          </a:p>
          <a:p>
            <a:pPr eaLnBrk="1" hangingPunct="1">
              <a:lnSpc>
                <a:spcPct val="80000"/>
              </a:lnSpc>
            </a:pPr>
            <a:r>
              <a:rPr lang="en-US" altLang="en-US" sz="2000" smtClean="0">
                <a:solidFill>
                  <a:schemeClr val="bg2"/>
                </a:solidFill>
              </a:rPr>
              <a:t>                ~near(Corr2))</a:t>
            </a:r>
          </a:p>
          <a:p>
            <a:pPr eaLnBrk="1" hangingPunct="1">
              <a:lnSpc>
                <a:spcPct val="80000"/>
              </a:lnSpc>
            </a:pPr>
            <a:r>
              <a:rPr lang="en-US" altLang="en-US" sz="2000" smtClean="0">
                <a:solidFill>
                  <a:schemeClr val="bg2"/>
                </a:solidFill>
              </a:rPr>
              <a:t>         S3 = (Corr2, follow,~near(obstacle) AND at(Corr2) AND</a:t>
            </a:r>
          </a:p>
          <a:p>
            <a:pPr eaLnBrk="1" hangingPunct="1">
              <a:lnSpc>
                <a:spcPct val="80000"/>
              </a:lnSpc>
            </a:pPr>
            <a:r>
              <a:rPr lang="en-US" altLang="en-US" sz="2000" smtClean="0">
                <a:solidFill>
                  <a:schemeClr val="bg2"/>
                </a:solidFill>
              </a:rPr>
              <a:t>               ~near(Door5))</a:t>
            </a:r>
          </a:p>
          <a:p>
            <a:pPr eaLnBrk="1" hangingPunct="1">
              <a:lnSpc>
                <a:spcPct val="80000"/>
              </a:lnSpc>
            </a:pPr>
            <a:r>
              <a:rPr lang="en-US" altLang="en-US" sz="2000" smtClean="0">
                <a:solidFill>
                  <a:schemeClr val="bg2"/>
                </a:solidFill>
              </a:rPr>
              <a:t>         S4 = (</a:t>
            </a:r>
            <a:r>
              <a:rPr lang="en-US" altLang="en-US" sz="2000" smtClean="0">
                <a:solidFill>
                  <a:srgbClr val="FF0000"/>
                </a:solidFill>
              </a:rPr>
              <a:t>Door5, </a:t>
            </a:r>
            <a:r>
              <a:rPr lang="en-US" altLang="en-US" sz="2000" smtClean="0">
                <a:solidFill>
                  <a:schemeClr val="bg2"/>
                </a:solidFill>
              </a:rPr>
              <a:t>cross,~near(Obstacle) AND near(Door5))</a:t>
            </a:r>
          </a:p>
        </p:txBody>
      </p:sp>
      <p:cxnSp>
        <p:nvCxnSpPr>
          <p:cNvPr id="3" name="Straight Arrow Connector 2"/>
          <p:cNvCxnSpPr/>
          <p:nvPr/>
        </p:nvCxnSpPr>
        <p:spPr>
          <a:xfrm flipV="1">
            <a:off x="2133600" y="2895600"/>
            <a:ext cx="1676400" cy="2971800"/>
          </a:xfrm>
          <a:prstGeom prst="straightConnector1">
            <a:avLst/>
          </a:prstGeom>
          <a:ln w="3175">
            <a:tailEnd type="arrow"/>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p:nvPr/>
        </p:nvCxnSpPr>
        <p:spPr>
          <a:xfrm flipH="1" flipV="1">
            <a:off x="1600200" y="1828800"/>
            <a:ext cx="76200" cy="4495800"/>
          </a:xfrm>
          <a:prstGeom prst="straightConnector1">
            <a:avLst/>
          </a:prstGeom>
          <a:ln w="3175">
            <a:solidFill>
              <a:srgbClr val="339966"/>
            </a:solidFill>
            <a:tailEnd type="arrow"/>
          </a:ln>
        </p:spPr>
        <p:style>
          <a:lnRef idx="2">
            <a:schemeClr val="accent1"/>
          </a:lnRef>
          <a:fillRef idx="0">
            <a:schemeClr val="accent1"/>
          </a:fillRef>
          <a:effectRef idx="1">
            <a:schemeClr val="accent1"/>
          </a:effectRef>
          <a:fontRef idx="minor">
            <a:schemeClr val="tx1"/>
          </a:fontRef>
        </p:style>
      </p:cxnSp>
      <p:cxnSp>
        <p:nvCxnSpPr>
          <p:cNvPr id="4" name="Straight Arrow Connector 3"/>
          <p:cNvCxnSpPr/>
          <p:nvPr/>
        </p:nvCxnSpPr>
        <p:spPr>
          <a:xfrm flipV="1">
            <a:off x="1143000" y="3886200"/>
            <a:ext cx="5029200"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H="1" flipV="1">
            <a:off x="6172200" y="2895600"/>
            <a:ext cx="914400" cy="2286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81000" y="838200"/>
            <a:ext cx="8229600" cy="5486400"/>
          </a:xfrm>
          <a:ln w="76200">
            <a:solidFill>
              <a:schemeClr val="bg2"/>
            </a:solidFill>
          </a:ln>
        </p:spPr>
        <p:txBody>
          <a:bodyPr/>
          <a:lstStyle/>
          <a:p>
            <a:pPr eaLnBrk="1" hangingPunct="1">
              <a:defRPr/>
            </a:pPr>
            <a:r>
              <a:rPr lang="en-US" sz="8000" dirty="0" smtClean="0">
                <a:solidFill>
                  <a:srgbClr val="FF0000"/>
                </a:solidFill>
                <a:effectLst>
                  <a:outerShdw blurRad="38100" dist="38100" dir="2700000" algn="tl">
                    <a:srgbClr val="FFFFFF"/>
                  </a:outerShdw>
                </a:effectLst>
                <a:ea typeface="ＭＳ Ｐゴシック" pitchFamily="34" charset="-128"/>
              </a:rPr>
              <a:t>Cruise Control Example of Fuzzy Logic Controller</a:t>
            </a:r>
          </a:p>
        </p:txBody>
      </p:sp>
      <p:sp>
        <p:nvSpPr>
          <p:cNvPr id="3" name="TextBox 2"/>
          <p:cNvSpPr txBox="1"/>
          <p:nvPr/>
        </p:nvSpPr>
        <p:spPr>
          <a:xfrm>
            <a:off x="1066800" y="304800"/>
            <a:ext cx="4343400" cy="923925"/>
          </a:xfrm>
          <a:prstGeom prst="rect">
            <a:avLst/>
          </a:prstGeom>
          <a:solidFill>
            <a:schemeClr val="accent2"/>
          </a:solidFill>
        </p:spPr>
        <p:txBody>
          <a:bodyPr>
            <a:spAutoFit/>
          </a:bodyPr>
          <a:lstStyle/>
          <a:p>
            <a:pPr algn="ctr" eaLnBrk="1" hangingPunct="1">
              <a:defRPr/>
            </a:pPr>
            <a:r>
              <a:rPr lang="en-US" sz="5400" b="1" dirty="0">
                <a:solidFill>
                  <a:srgbClr val="C00000"/>
                </a:solidFill>
                <a:effectLst>
                  <a:outerShdw blurRad="38100" dist="38100" dir="2700000" algn="tl">
                    <a:srgbClr val="000000">
                      <a:alpha val="43137"/>
                    </a:srgbClr>
                  </a:outerShdw>
                </a:effectLst>
                <a:ea typeface="ＭＳ Ｐゴシック" panose="020B0600070205080204" pitchFamily="34" charset="-128"/>
              </a:rPr>
              <a:t>EXAMPLE 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1828800"/>
          </a:xfrm>
          <a:solidFill>
            <a:srgbClr val="0AF474"/>
          </a:solidFill>
        </p:spPr>
        <p:txBody>
          <a:bodyPr/>
          <a:lstStyle/>
          <a:p>
            <a:pPr eaLnBrk="1" hangingPunct="1">
              <a:defRPr/>
            </a:pPr>
            <a:r>
              <a:rPr lang="en-US" sz="4800" dirty="0" smtClean="0">
                <a:solidFill>
                  <a:schemeClr val="bg1"/>
                </a:solidFill>
                <a:ea typeface="ＭＳ Ｐゴシック" pitchFamily="34" charset="-128"/>
              </a:rPr>
              <a:t>Example</a:t>
            </a:r>
            <a:r>
              <a:rPr lang="en-US" sz="4800" dirty="0" smtClean="0">
                <a:ea typeface="ＭＳ Ｐゴシック" pitchFamily="34" charset="-128"/>
              </a:rPr>
              <a:t> design of a Fuzzy Logic Control System – Cruise Control</a:t>
            </a:r>
          </a:p>
        </p:txBody>
      </p:sp>
      <p:sp>
        <p:nvSpPr>
          <p:cNvPr id="28675" name="Rectangle 3"/>
          <p:cNvSpPr>
            <a:spLocks noGrp="1" noChangeArrowheads="1"/>
          </p:cNvSpPr>
          <p:nvPr>
            <p:ph type="body" idx="1"/>
          </p:nvPr>
        </p:nvSpPr>
        <p:spPr>
          <a:xfrm>
            <a:off x="228600" y="1905000"/>
            <a:ext cx="7888288" cy="1071563"/>
          </a:xfrm>
        </p:spPr>
        <p:txBody>
          <a:bodyPr/>
          <a:lstStyle/>
          <a:p>
            <a:pPr lvl="1" eaLnBrk="1" hangingPunct="1">
              <a:buFontTx/>
              <a:buNone/>
            </a:pPr>
            <a:r>
              <a:rPr lang="en-US" altLang="en-US" smtClean="0">
                <a:solidFill>
                  <a:schemeClr val="bg2"/>
                </a:solidFill>
              </a:rPr>
              <a:t>The block diagram of the </a:t>
            </a:r>
            <a:r>
              <a:rPr lang="en-US" altLang="en-US" b="1" i="1" smtClean="0">
                <a:solidFill>
                  <a:schemeClr val="hlink"/>
                </a:solidFill>
              </a:rPr>
              <a:t>intelligent cruise control system.</a:t>
            </a:r>
          </a:p>
        </p:txBody>
      </p:sp>
      <p:pic>
        <p:nvPicPr>
          <p:cNvPr id="28676" name="Picture 4" descr="CARSPD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819400"/>
            <a:ext cx="8686800"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1447800"/>
          </a:xfrm>
        </p:spPr>
        <p:txBody>
          <a:bodyPr/>
          <a:lstStyle/>
          <a:p>
            <a:pPr eaLnBrk="1" hangingPunct="1">
              <a:defRPr/>
            </a:pPr>
            <a:r>
              <a:rPr lang="en-US" sz="5400" dirty="0" smtClean="0">
                <a:ea typeface="ＭＳ Ｐゴシック" pitchFamily="34" charset="-128"/>
              </a:rPr>
              <a:t>Input membership functions</a:t>
            </a:r>
            <a:r>
              <a:rPr lang="en-US" sz="5400" dirty="0">
                <a:ea typeface="ＭＳ Ｐゴシック" pitchFamily="34" charset="-128"/>
              </a:rPr>
              <a:t> </a:t>
            </a:r>
            <a:r>
              <a:rPr lang="en-US" sz="5400" dirty="0" smtClean="0">
                <a:ea typeface="ＭＳ Ｐゴシック" pitchFamily="34" charset="-128"/>
              </a:rPr>
              <a:t>for Cruise </a:t>
            </a:r>
            <a:r>
              <a:rPr lang="en-US" sz="5400" dirty="0">
                <a:ea typeface="ＭＳ Ｐゴシック" pitchFamily="34" charset="-128"/>
              </a:rPr>
              <a:t>Control</a:t>
            </a:r>
            <a:endParaRPr lang="en-US" sz="5400" dirty="0" smtClean="0">
              <a:ea typeface="ＭＳ Ｐゴシック" pitchFamily="34" charset="-128"/>
            </a:endParaRPr>
          </a:p>
        </p:txBody>
      </p:sp>
      <p:sp>
        <p:nvSpPr>
          <p:cNvPr id="29699" name="Rectangle 3"/>
          <p:cNvSpPr>
            <a:spLocks noGrp="1" noChangeArrowheads="1"/>
          </p:cNvSpPr>
          <p:nvPr>
            <p:ph type="body" idx="1"/>
          </p:nvPr>
        </p:nvSpPr>
        <p:spPr>
          <a:xfrm flipH="1">
            <a:off x="358775" y="5981700"/>
            <a:ext cx="8516938" cy="876300"/>
          </a:xfrm>
        </p:spPr>
        <p:txBody>
          <a:bodyPr/>
          <a:lstStyle/>
          <a:p>
            <a:pPr eaLnBrk="1" hangingPunct="1">
              <a:buFontTx/>
              <a:buNone/>
            </a:pPr>
            <a:r>
              <a:rPr lang="en-US" altLang="en-US" smtClean="0">
                <a:solidFill>
                  <a:schemeClr val="bg2"/>
                </a:solidFill>
              </a:rPr>
              <a:t>The three </a:t>
            </a:r>
            <a:r>
              <a:rPr lang="en-US" altLang="en-US" smtClean="0">
                <a:solidFill>
                  <a:schemeClr val="bg1"/>
                </a:solidFill>
              </a:rPr>
              <a:t>input membership </a:t>
            </a:r>
            <a:r>
              <a:rPr lang="en-US" altLang="en-US" smtClean="0">
                <a:solidFill>
                  <a:schemeClr val="bg2"/>
                </a:solidFill>
              </a:rPr>
              <a:t>functions</a:t>
            </a:r>
          </a:p>
        </p:txBody>
      </p:sp>
      <p:pic>
        <p:nvPicPr>
          <p:cNvPr id="29700" name="Picture 7" descr="cruisemb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3321050" cy="326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8" descr="carspdmb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600200"/>
            <a:ext cx="3124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9" descr="dcarahed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587500"/>
            <a:ext cx="29718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3" name="TextBox 1"/>
          <p:cNvSpPr txBox="1">
            <a:spLocks noChangeArrowheads="1"/>
          </p:cNvSpPr>
          <p:nvPr/>
        </p:nvSpPr>
        <p:spPr bwMode="auto">
          <a:xfrm>
            <a:off x="1660525" y="5410200"/>
            <a:ext cx="2987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1800"/>
          </a:p>
        </p:txBody>
      </p:sp>
      <p:sp>
        <p:nvSpPr>
          <p:cNvPr id="3" name="TextBox 2"/>
          <p:cNvSpPr txBox="1"/>
          <p:nvPr/>
        </p:nvSpPr>
        <p:spPr>
          <a:xfrm>
            <a:off x="4038600" y="5029200"/>
            <a:ext cx="3276600" cy="954088"/>
          </a:xfrm>
          <a:prstGeom prst="rect">
            <a:avLst/>
          </a:prstGeom>
          <a:solidFill>
            <a:schemeClr val="tx2"/>
          </a:solidFill>
        </p:spPr>
        <p:txBody>
          <a:bodyPr>
            <a:spAutoFit/>
          </a:bodyPr>
          <a:lstStyle/>
          <a:p>
            <a:pPr eaLnBrk="1" hangingPunct="1">
              <a:defRPr/>
            </a:pPr>
            <a:r>
              <a:rPr lang="en-US" sz="2800" b="1" dirty="0">
                <a:solidFill>
                  <a:schemeClr val="bg1"/>
                </a:solidFill>
                <a:effectLst>
                  <a:outerShdw blurRad="38100" dist="38100" dir="2700000" algn="tl">
                    <a:srgbClr val="000000">
                      <a:alpha val="43137"/>
                    </a:srgbClr>
                  </a:outerShdw>
                </a:effectLst>
                <a:ea typeface="ＭＳ Ｐゴシック" panose="020B0600070205080204" pitchFamily="34" charset="-128"/>
              </a:rPr>
              <a:t>Shows </a:t>
            </a:r>
            <a:r>
              <a:rPr lang="en-US" sz="2800" b="1" dirty="0" err="1">
                <a:solidFill>
                  <a:schemeClr val="bg1"/>
                </a:solidFill>
                <a:effectLst>
                  <a:outerShdw blurRad="38100" dist="38100" dir="2700000" algn="tl">
                    <a:srgbClr val="000000">
                      <a:alpha val="43137"/>
                    </a:srgbClr>
                  </a:outerShdw>
                </a:effectLst>
                <a:ea typeface="ＭＳ Ｐゴシック" panose="020B0600070205080204" pitchFamily="34" charset="-128"/>
              </a:rPr>
              <a:t>fuzzification</a:t>
            </a:r>
            <a:r>
              <a:rPr lang="en-US" sz="2800" b="1" dirty="0">
                <a:solidFill>
                  <a:schemeClr val="bg1"/>
                </a:solidFill>
                <a:effectLst>
                  <a:outerShdw blurRad="38100" dist="38100" dir="2700000" algn="tl">
                    <a:srgbClr val="000000">
                      <a:alpha val="43137"/>
                    </a:srgbClr>
                  </a:outerShdw>
                </a:effectLst>
                <a:ea typeface="ＭＳ Ｐゴシック" panose="020B0600070205080204" pitchFamily="34" charset="-128"/>
              </a:rPr>
              <a:t> of </a:t>
            </a:r>
            <a:r>
              <a:rPr lang="en-US" sz="2800" b="1" i="1" u="sng" dirty="0">
                <a:solidFill>
                  <a:schemeClr val="bg2"/>
                </a:solidFill>
                <a:effectLst>
                  <a:outerShdw blurRad="38100" dist="38100" dir="2700000" algn="tl">
                    <a:srgbClr val="000000">
                      <a:alpha val="43137"/>
                    </a:srgbClr>
                  </a:outerShdw>
                </a:effectLst>
                <a:ea typeface="ＭＳ Ｐゴシック" panose="020B0600070205080204" pitchFamily="34" charset="-128"/>
              </a:rPr>
              <a:t>three inputs</a:t>
            </a:r>
          </a:p>
        </p:txBody>
      </p:sp>
      <p:sp>
        <p:nvSpPr>
          <p:cNvPr id="2" name="Rectangle 1"/>
          <p:cNvSpPr/>
          <p:nvPr/>
        </p:nvSpPr>
        <p:spPr>
          <a:xfrm>
            <a:off x="0" y="1600200"/>
            <a:ext cx="3154363" cy="3429000"/>
          </a:xfrm>
          <a:prstGeom prst="rect">
            <a:avLst/>
          </a:prstGeom>
          <a:noFill/>
          <a:ln w="57150"/>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3276600" y="1676400"/>
            <a:ext cx="2819400" cy="3429000"/>
          </a:xfrm>
          <a:prstGeom prst="rect">
            <a:avLst/>
          </a:prstGeom>
          <a:noFill/>
          <a:ln w="57150"/>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6172200" y="1600200"/>
            <a:ext cx="2971800" cy="3276600"/>
          </a:xfrm>
          <a:prstGeom prst="rect">
            <a:avLst/>
          </a:prstGeom>
          <a:noFill/>
          <a:ln w="57150"/>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a:p>
        </p:txBody>
      </p:sp>
      <p:sp>
        <p:nvSpPr>
          <p:cNvPr id="4" name="TextBox 3"/>
          <p:cNvSpPr txBox="1"/>
          <p:nvPr/>
        </p:nvSpPr>
        <p:spPr>
          <a:xfrm>
            <a:off x="381000" y="5334000"/>
            <a:ext cx="2940050" cy="369888"/>
          </a:xfrm>
          <a:prstGeom prst="rect">
            <a:avLst/>
          </a:prstGeom>
          <a:solidFill>
            <a:schemeClr val="tx2"/>
          </a:solidFill>
          <a:ln>
            <a:solidFill>
              <a:schemeClr val="bg1">
                <a:lumMod val="40000"/>
                <a:lumOff val="60000"/>
              </a:schemeClr>
            </a:solidFill>
          </a:ln>
        </p:spPr>
        <p:txBody>
          <a:bodyPr>
            <a:spAutoFit/>
          </a:bodyPr>
          <a:lstStyle/>
          <a:p>
            <a:pPr eaLnBrk="1" hangingPunct="1">
              <a:defRPr/>
            </a:pPr>
            <a:r>
              <a:rPr lang="en-US" dirty="0">
                <a:solidFill>
                  <a:schemeClr val="bg1"/>
                </a:solidFill>
                <a:ea typeface="ＭＳ Ｐゴシック" panose="020B0600070205080204" pitchFamily="34" charset="-128"/>
              </a:rPr>
              <a:t>Membership values in Y axis</a:t>
            </a:r>
          </a:p>
        </p:txBody>
      </p:sp>
      <p:sp>
        <p:nvSpPr>
          <p:cNvPr id="29709" name="TextBox 4"/>
          <p:cNvSpPr txBox="1">
            <a:spLocks noChangeArrowheads="1"/>
          </p:cNvSpPr>
          <p:nvPr/>
        </p:nvSpPr>
        <p:spPr bwMode="auto">
          <a:xfrm>
            <a:off x="860425" y="1646238"/>
            <a:ext cx="2111375" cy="7397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solidFill>
                  <a:schemeClr val="bg2"/>
                </a:solidFill>
              </a:rPr>
              <a:t>Car’s Speed Relative to Cruise Setting Membership Function</a:t>
            </a:r>
          </a:p>
        </p:txBody>
      </p:sp>
      <p:sp>
        <p:nvSpPr>
          <p:cNvPr id="29710" name="TextBox 14"/>
          <p:cNvSpPr txBox="1">
            <a:spLocks noChangeArrowheads="1"/>
          </p:cNvSpPr>
          <p:nvPr/>
        </p:nvSpPr>
        <p:spPr bwMode="auto">
          <a:xfrm>
            <a:off x="860425" y="4505325"/>
            <a:ext cx="2111375" cy="4000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000">
                <a:solidFill>
                  <a:schemeClr val="bg2"/>
                </a:solidFill>
              </a:rPr>
              <a:t>Difference in Car’s Speed Relative to Cruise Setting</a:t>
            </a:r>
          </a:p>
        </p:txBody>
      </p:sp>
      <p:cxnSp>
        <p:nvCxnSpPr>
          <p:cNvPr id="6" name="Straight Arrow Connector 5"/>
          <p:cNvCxnSpPr/>
          <p:nvPr/>
        </p:nvCxnSpPr>
        <p:spPr>
          <a:xfrm flipV="1">
            <a:off x="2392363" y="3733800"/>
            <a:ext cx="1341437" cy="15732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712" name="TextBox 16"/>
          <p:cNvSpPr txBox="1">
            <a:spLocks noChangeArrowheads="1"/>
          </p:cNvSpPr>
          <p:nvPr/>
        </p:nvSpPr>
        <p:spPr bwMode="auto">
          <a:xfrm>
            <a:off x="3767138" y="4559300"/>
            <a:ext cx="2111375" cy="2460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000">
                <a:solidFill>
                  <a:schemeClr val="bg2"/>
                </a:solidFill>
              </a:rPr>
              <a:t>Car’s Speed in Miles per Hour</a:t>
            </a:r>
          </a:p>
        </p:txBody>
      </p:sp>
      <p:sp>
        <p:nvSpPr>
          <p:cNvPr id="18" name="TextBox 17"/>
          <p:cNvSpPr txBox="1"/>
          <p:nvPr/>
        </p:nvSpPr>
        <p:spPr>
          <a:xfrm>
            <a:off x="3894138" y="1770063"/>
            <a:ext cx="2111375" cy="254000"/>
          </a:xfrm>
          <a:prstGeom prst="rect">
            <a:avLst/>
          </a:prstGeom>
          <a:solidFill>
            <a:schemeClr val="tx1"/>
          </a:solidFill>
        </p:spPr>
        <p:txBody>
          <a:bodyPr>
            <a:spAutoFit/>
          </a:bodyPr>
          <a:lstStyle/>
          <a:p>
            <a:pPr>
              <a:defRPr/>
            </a:pPr>
            <a:r>
              <a:rPr lang="en-US" sz="1050" dirty="0">
                <a:solidFill>
                  <a:schemeClr val="bg2"/>
                </a:solidFill>
                <a:ea typeface="ＭＳ Ｐゴシック" panose="020B0600070205080204" pitchFamily="34" charset="-128"/>
              </a:rPr>
              <a:t>Car’s Speed Membership Functions</a:t>
            </a:r>
          </a:p>
        </p:txBody>
      </p:sp>
      <p:sp>
        <p:nvSpPr>
          <p:cNvPr id="29714" name="TextBox 18"/>
          <p:cNvSpPr txBox="1">
            <a:spLocks noChangeArrowheads="1"/>
          </p:cNvSpPr>
          <p:nvPr/>
        </p:nvSpPr>
        <p:spPr bwMode="auto">
          <a:xfrm>
            <a:off x="6980238" y="4565650"/>
            <a:ext cx="2111375" cy="2460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000">
                <a:solidFill>
                  <a:schemeClr val="bg2"/>
                </a:solidFill>
              </a:rPr>
              <a:t>Space Distance in Feet</a:t>
            </a:r>
          </a:p>
        </p:txBody>
      </p:sp>
      <p:sp>
        <p:nvSpPr>
          <p:cNvPr id="29715" name="TextBox 19"/>
          <p:cNvSpPr txBox="1">
            <a:spLocks noChangeArrowheads="1"/>
          </p:cNvSpPr>
          <p:nvPr/>
        </p:nvSpPr>
        <p:spPr bwMode="auto">
          <a:xfrm>
            <a:off x="7007225" y="1754188"/>
            <a:ext cx="2111375" cy="2460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000">
                <a:solidFill>
                  <a:schemeClr val="bg2"/>
                </a:solidFill>
              </a:rPr>
              <a:t>Distance from Car Ahead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32"/>
          <p:cNvSpPr>
            <a:spLocks noChangeArrowheads="1"/>
          </p:cNvSpPr>
          <p:nvPr/>
        </p:nvSpPr>
        <p:spPr bwMode="auto">
          <a:xfrm>
            <a:off x="0" y="781050"/>
            <a:ext cx="9144000" cy="4343400"/>
          </a:xfrm>
          <a:prstGeom prst="rect">
            <a:avLst/>
          </a:prstGeom>
          <a:solidFill>
            <a:srgbClr val="B505B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1800"/>
          </a:p>
        </p:txBody>
      </p:sp>
      <p:sp>
        <p:nvSpPr>
          <p:cNvPr id="64514" name="Rectangle 2"/>
          <p:cNvSpPr>
            <a:spLocks noGrp="1" noChangeArrowheads="1"/>
          </p:cNvSpPr>
          <p:nvPr>
            <p:ph type="title"/>
          </p:nvPr>
        </p:nvSpPr>
        <p:spPr>
          <a:xfrm>
            <a:off x="0" y="0"/>
            <a:ext cx="9144000" cy="762000"/>
          </a:xfrm>
        </p:spPr>
        <p:txBody>
          <a:bodyPr/>
          <a:lstStyle/>
          <a:p>
            <a:pPr eaLnBrk="1" hangingPunct="1">
              <a:defRPr/>
            </a:pPr>
            <a:r>
              <a:rPr lang="en-US" sz="3600" dirty="0" smtClean="0">
                <a:ea typeface="ＭＳ Ｐゴシック" pitchFamily="34" charset="-128"/>
              </a:rPr>
              <a:t>Fuzzy Logic Rules Table</a:t>
            </a:r>
            <a:r>
              <a:rPr lang="en-US" sz="3600" dirty="0">
                <a:ea typeface="ＭＳ Ｐゴシック" pitchFamily="34" charset="-128"/>
              </a:rPr>
              <a:t> </a:t>
            </a:r>
            <a:r>
              <a:rPr lang="en-US" sz="3600" dirty="0">
                <a:solidFill>
                  <a:schemeClr val="bg1"/>
                </a:solidFill>
                <a:ea typeface="ＭＳ Ｐゴシック" pitchFamily="34" charset="-128"/>
              </a:rPr>
              <a:t>for Cruise Control</a:t>
            </a:r>
            <a:endParaRPr lang="en-US" sz="3600" dirty="0" smtClean="0">
              <a:solidFill>
                <a:schemeClr val="bg1"/>
              </a:solidFill>
              <a:ea typeface="ＭＳ Ｐゴシック" pitchFamily="34" charset="-128"/>
            </a:endParaRPr>
          </a:p>
        </p:txBody>
      </p:sp>
      <p:graphicFrame>
        <p:nvGraphicFramePr>
          <p:cNvPr id="65143" name="Group 631"/>
          <p:cNvGraphicFramePr>
            <a:graphicFrameLocks noGrp="1"/>
          </p:cNvGraphicFramePr>
          <p:nvPr>
            <p:ph type="tbl" idx="1"/>
          </p:nvPr>
        </p:nvGraphicFramePr>
        <p:xfrm>
          <a:off x="304800" y="990600"/>
          <a:ext cx="8534400" cy="3784600"/>
        </p:xfrm>
        <a:graphic>
          <a:graphicData uri="http://schemas.openxmlformats.org/drawingml/2006/table">
            <a:tbl>
              <a:tblPr/>
              <a:tblGrid>
                <a:gridCol w="9144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6858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838200">
                  <a:extLst>
                    <a:ext uri="{9D8B030D-6E8A-4147-A177-3AD203B41FA5}">
                      <a16:colId xmlns:a16="http://schemas.microsoft.com/office/drawing/2014/main" val="20007"/>
                    </a:ext>
                  </a:extLst>
                </a:gridCol>
                <a:gridCol w="685800">
                  <a:extLst>
                    <a:ext uri="{9D8B030D-6E8A-4147-A177-3AD203B41FA5}">
                      <a16:colId xmlns:a16="http://schemas.microsoft.com/office/drawing/2014/main" val="20008"/>
                    </a:ext>
                  </a:extLst>
                </a:gridCol>
                <a:gridCol w="762000">
                  <a:extLst>
                    <a:ext uri="{9D8B030D-6E8A-4147-A177-3AD203B41FA5}">
                      <a16:colId xmlns:a16="http://schemas.microsoft.com/office/drawing/2014/main" val="20009"/>
                    </a:ext>
                  </a:extLst>
                </a:gridCol>
                <a:gridCol w="762000">
                  <a:extLst>
                    <a:ext uri="{9D8B030D-6E8A-4147-A177-3AD203B41FA5}">
                      <a16:colId xmlns:a16="http://schemas.microsoft.com/office/drawing/2014/main" val="20010"/>
                    </a:ext>
                  </a:extLst>
                </a:gridCol>
              </a:tblGrid>
              <a:tr h="4572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cruise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speed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slow / distance from car ahead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ＭＳ Ｐゴシック" pitchFamily="34" charset="-128"/>
                        </a:rPr>
                        <a:t>fast / distance from car ahead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72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3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+10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4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3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6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3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-10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ＭＳ Ｐゴシック" pitchFamily="34" charset="-128"/>
                        </a:rPr>
                        <a:t>0.85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ＭＳ Ｐゴシック" pitchFamily="34" charset="-128"/>
                        </a:rPr>
                        <a:t>0.85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pic>
        <p:nvPicPr>
          <p:cNvPr id="30813" name="Picture 4" descr="CARSPDTO"/>
          <p:cNvPicPr>
            <a:picLocks noChangeAspect="1" noChangeArrowheads="1"/>
          </p:cNvPicPr>
          <p:nvPr/>
        </p:nvPicPr>
        <p:blipFill>
          <a:blip r:embed="rId2">
            <a:extLst>
              <a:ext uri="{28A0092B-C50C-407E-A947-70E740481C1C}">
                <a14:useLocalDpi xmlns:a14="http://schemas.microsoft.com/office/drawing/2010/main" val="0"/>
              </a:ext>
            </a:extLst>
          </a:blip>
          <a:srcRect t="27847" r="8064"/>
          <a:stretch>
            <a:fillRect/>
          </a:stretch>
        </p:blipFill>
        <p:spPr bwMode="auto">
          <a:xfrm>
            <a:off x="228600" y="5181600"/>
            <a:ext cx="434340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p:cNvCxnSpPr/>
          <p:nvPr/>
        </p:nvCxnSpPr>
        <p:spPr>
          <a:xfrm flipH="1" flipV="1">
            <a:off x="457200" y="3962400"/>
            <a:ext cx="76200" cy="129540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1447800" y="1357313"/>
            <a:ext cx="2590800" cy="48768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1447800" y="1281113"/>
            <a:ext cx="5867400" cy="49530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V="1">
            <a:off x="1219200" y="1281113"/>
            <a:ext cx="533400" cy="4586287"/>
          </a:xfrm>
          <a:prstGeom prst="straightConnector1">
            <a:avLst/>
          </a:prstGeom>
          <a:ln>
            <a:solidFill>
              <a:schemeClr val="bg2"/>
            </a:solidFill>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1181100" y="1281113"/>
            <a:ext cx="4076700" cy="4586287"/>
          </a:xfrm>
          <a:prstGeom prst="straightConnector1">
            <a:avLst/>
          </a:prstGeom>
          <a:ln>
            <a:solidFill>
              <a:schemeClr val="bg2"/>
            </a:solidFill>
            <a:tailEnd type="triangle"/>
          </a:ln>
        </p:spPr>
        <p:style>
          <a:lnRef idx="2">
            <a:schemeClr val="accent1"/>
          </a:lnRef>
          <a:fillRef idx="0">
            <a:schemeClr val="accent1"/>
          </a:fillRef>
          <a:effectRef idx="1">
            <a:schemeClr val="accent1"/>
          </a:effectRef>
          <a:fontRef idx="minor">
            <a:schemeClr val="tx1"/>
          </a:fontRef>
        </p:style>
      </p:cxnSp>
      <p:sp>
        <p:nvSpPr>
          <p:cNvPr id="30819" name="TextBox 12"/>
          <p:cNvSpPr txBox="1">
            <a:spLocks noChangeArrowheads="1"/>
          </p:cNvSpPr>
          <p:nvPr/>
        </p:nvSpPr>
        <p:spPr bwMode="auto">
          <a:xfrm>
            <a:off x="4800600" y="5334000"/>
            <a:ext cx="4191000" cy="120015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solidFill>
                  <a:schemeClr val="bg2"/>
                </a:solidFill>
              </a:rPr>
              <a:t>All combinations in this particular case are specified using a 3-Dimensional Table.</a:t>
            </a:r>
          </a:p>
          <a:p>
            <a:pPr>
              <a:spcBef>
                <a:spcPct val="0"/>
              </a:spcBef>
              <a:buFontTx/>
              <a:buNone/>
            </a:pPr>
            <a:r>
              <a:rPr lang="en-US" altLang="en-US" sz="1800">
                <a:solidFill>
                  <a:schemeClr val="bg2"/>
                </a:solidFill>
              </a:rPr>
              <a:t>For more dimensions you can use Kmap or Marquand Chart.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z="4000" dirty="0" smtClean="0">
                <a:solidFill>
                  <a:schemeClr val="bg1"/>
                </a:solidFill>
                <a:ea typeface="ＭＳ Ｐゴシック" pitchFamily="34" charset="-128"/>
              </a:rPr>
              <a:t>Output</a:t>
            </a:r>
            <a:r>
              <a:rPr lang="en-US" sz="4000" dirty="0" smtClean="0">
                <a:ea typeface="ＭＳ Ｐゴシック" pitchFamily="34" charset="-128"/>
              </a:rPr>
              <a:t> membership function for </a:t>
            </a:r>
            <a:r>
              <a:rPr lang="en-US" sz="4000" dirty="0">
                <a:ea typeface="ＭＳ Ｐゴシック" pitchFamily="34" charset="-128"/>
              </a:rPr>
              <a:t>Cruise Control</a:t>
            </a:r>
            <a:endParaRPr lang="en-US" sz="4000" dirty="0" smtClean="0">
              <a:ea typeface="ＭＳ Ｐゴシック" pitchFamily="34" charset="-128"/>
            </a:endParaRPr>
          </a:p>
        </p:txBody>
      </p:sp>
      <p:sp>
        <p:nvSpPr>
          <p:cNvPr id="63491" name="Rectangle 3"/>
          <p:cNvSpPr>
            <a:spLocks noGrp="1" noChangeArrowheads="1"/>
          </p:cNvSpPr>
          <p:nvPr>
            <p:ph type="body" sz="half" idx="1"/>
          </p:nvPr>
        </p:nvSpPr>
        <p:spPr>
          <a:xfrm>
            <a:off x="60325" y="1219200"/>
            <a:ext cx="4511675" cy="2743200"/>
          </a:xfrm>
        </p:spPr>
        <p:txBody>
          <a:bodyPr/>
          <a:lstStyle/>
          <a:p>
            <a:pPr eaLnBrk="1" hangingPunct="1">
              <a:buFontTx/>
              <a:buNone/>
              <a:defRPr/>
            </a:pPr>
            <a:r>
              <a:rPr lang="en-US" sz="2800" dirty="0" smtClean="0">
                <a:solidFill>
                  <a:schemeClr val="bg2"/>
                </a:solidFill>
                <a:ea typeface="ＭＳ Ｐゴシック" pitchFamily="34" charset="-128"/>
              </a:rPr>
              <a:t>    The output is the </a:t>
            </a:r>
            <a:r>
              <a:rPr lang="en-US" sz="2800" b="1" i="1" dirty="0" smtClean="0">
                <a:solidFill>
                  <a:schemeClr val="bg2"/>
                </a:solidFill>
                <a:ea typeface="ＭＳ Ｐゴシック" pitchFamily="34" charset="-128"/>
              </a:rPr>
              <a:t>accelerator percentage change</a:t>
            </a:r>
            <a:r>
              <a:rPr lang="en-US" sz="2800" dirty="0" smtClean="0">
                <a:solidFill>
                  <a:schemeClr val="bg2"/>
                </a:solidFill>
                <a:ea typeface="ＭＳ Ｐゴシック" pitchFamily="34" charset="-128"/>
              </a:rPr>
              <a:t> needed to keep the car a </a:t>
            </a:r>
            <a:r>
              <a:rPr lang="en-US" sz="2800" b="1" dirty="0" smtClean="0">
                <a:solidFill>
                  <a:schemeClr val="bg2"/>
                </a:solidFill>
                <a:effectLst>
                  <a:outerShdw blurRad="38100" dist="38100" dir="2700000" algn="tl">
                    <a:srgbClr val="C0C0C0"/>
                  </a:outerShdw>
                </a:effectLst>
                <a:ea typeface="ＭＳ Ｐゴシック" pitchFamily="34" charset="-128"/>
              </a:rPr>
              <a:t>safe distance</a:t>
            </a:r>
            <a:r>
              <a:rPr lang="en-US" sz="2800" dirty="0" smtClean="0">
                <a:solidFill>
                  <a:schemeClr val="bg2"/>
                </a:solidFill>
                <a:ea typeface="ＭＳ Ｐゴシック" pitchFamily="34" charset="-128"/>
              </a:rPr>
              <a:t> behind the car ahead and to keep the car at cruising speed.</a:t>
            </a:r>
          </a:p>
        </p:txBody>
      </p:sp>
      <p:pic>
        <p:nvPicPr>
          <p:cNvPr id="31748" name="Picture 4" descr="OUTPUT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143000"/>
            <a:ext cx="426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81000" y="5334000"/>
            <a:ext cx="2940050" cy="369888"/>
          </a:xfrm>
          <a:prstGeom prst="rect">
            <a:avLst/>
          </a:prstGeom>
          <a:solidFill>
            <a:schemeClr val="tx2"/>
          </a:solidFill>
          <a:ln>
            <a:solidFill>
              <a:schemeClr val="bg1">
                <a:lumMod val="40000"/>
                <a:lumOff val="60000"/>
              </a:schemeClr>
            </a:solidFill>
          </a:ln>
        </p:spPr>
        <p:txBody>
          <a:bodyPr>
            <a:spAutoFit/>
          </a:bodyPr>
          <a:lstStyle/>
          <a:p>
            <a:pPr eaLnBrk="1" hangingPunct="1">
              <a:defRPr/>
            </a:pPr>
            <a:r>
              <a:rPr lang="en-US" dirty="0">
                <a:solidFill>
                  <a:schemeClr val="bg1"/>
                </a:solidFill>
                <a:ea typeface="ＭＳ Ｐゴシック" panose="020B0600070205080204" pitchFamily="34" charset="-128"/>
              </a:rPr>
              <a:t>Membership values in X axis</a:t>
            </a:r>
          </a:p>
        </p:txBody>
      </p:sp>
      <p:pic>
        <p:nvPicPr>
          <p:cNvPr id="31750" name="Picture 6" descr="CARSPDTO"/>
          <p:cNvPicPr>
            <a:picLocks noChangeAspect="1" noChangeArrowheads="1"/>
          </p:cNvPicPr>
          <p:nvPr/>
        </p:nvPicPr>
        <p:blipFill>
          <a:blip r:embed="rId3">
            <a:extLst>
              <a:ext uri="{28A0092B-C50C-407E-A947-70E740481C1C}">
                <a14:useLocalDpi xmlns:a14="http://schemas.microsoft.com/office/drawing/2010/main" val="0"/>
              </a:ext>
            </a:extLst>
          </a:blip>
          <a:srcRect t="27847" r="8064"/>
          <a:stretch>
            <a:fillRect/>
          </a:stretch>
        </p:blipFill>
        <p:spPr bwMode="auto">
          <a:xfrm>
            <a:off x="228600" y="5181600"/>
            <a:ext cx="4343400" cy="152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Arrow Connector 2"/>
          <p:cNvCxnSpPr/>
          <p:nvPr/>
        </p:nvCxnSpPr>
        <p:spPr>
          <a:xfrm flipV="1">
            <a:off x="3886200" y="1981200"/>
            <a:ext cx="990600" cy="37226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 name="Straight Arrow Connector 3"/>
          <p:cNvCxnSpPr/>
          <p:nvPr/>
        </p:nvCxnSpPr>
        <p:spPr>
          <a:xfrm flipV="1">
            <a:off x="7696200" y="3352800"/>
            <a:ext cx="0" cy="16002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H="1">
            <a:off x="6019800" y="3124200"/>
            <a:ext cx="11430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1754" name="TextBox 7"/>
          <p:cNvSpPr txBox="1">
            <a:spLocks noChangeArrowheads="1"/>
          </p:cNvSpPr>
          <p:nvPr/>
        </p:nvSpPr>
        <p:spPr bwMode="auto">
          <a:xfrm>
            <a:off x="6159500" y="1987550"/>
            <a:ext cx="1584325" cy="646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solidFill>
                  <a:schemeClr val="bg2"/>
                </a:solidFill>
              </a:rPr>
              <a:t>From fuzzy to crisp</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457200" y="609600"/>
            <a:ext cx="8001000" cy="5257800"/>
          </a:xfrm>
        </p:spPr>
        <p:txBody>
          <a:bodyPr/>
          <a:lstStyle/>
          <a:p>
            <a:pPr eaLnBrk="1" hangingPunct="1">
              <a:defRPr/>
            </a:pPr>
            <a:r>
              <a:rPr lang="en-GB" sz="6600" u="sng" dirty="0" smtClean="0">
                <a:solidFill>
                  <a:schemeClr val="bg1"/>
                </a:solidFill>
                <a:ea typeface="ＭＳ Ｐゴシック" pitchFamily="34" charset="-128"/>
              </a:rPr>
              <a:t>Fuzzy Inference</a:t>
            </a:r>
            <a:r>
              <a:rPr lang="en-GB" sz="6600" dirty="0" smtClean="0">
                <a:solidFill>
                  <a:schemeClr val="bg1"/>
                </a:solidFill>
                <a:ea typeface="ＭＳ Ｐゴシック" pitchFamily="34" charset="-128"/>
              </a:rPr>
              <a:t>: </a:t>
            </a:r>
            <a:r>
              <a:rPr lang="en-GB" sz="6600" dirty="0" smtClean="0">
                <a:ea typeface="ＭＳ Ｐゴシック" pitchFamily="34" charset="-128"/>
              </a:rPr>
              <a:t/>
            </a:r>
            <a:br>
              <a:rPr lang="en-GB" sz="6600" dirty="0" smtClean="0">
                <a:ea typeface="ＭＳ Ｐゴシック" pitchFamily="34" charset="-128"/>
              </a:rPr>
            </a:br>
            <a:r>
              <a:rPr lang="en-GB" sz="6600" dirty="0" smtClean="0">
                <a:ea typeface="ＭＳ Ｐゴシック" pitchFamily="34" charset="-128"/>
              </a:rPr>
              <a:t>creating fuzzy output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0" y="0"/>
            <a:ext cx="9144000" cy="838200"/>
          </a:xfrm>
        </p:spPr>
        <p:txBody>
          <a:bodyPr/>
          <a:lstStyle/>
          <a:p>
            <a:pPr eaLnBrk="1" hangingPunct="1">
              <a:defRPr/>
            </a:pPr>
            <a:r>
              <a:rPr lang="en-GB" sz="6000" smtClean="0">
                <a:ea typeface="ＭＳ Ｐゴシック" pitchFamily="34" charset="-128"/>
              </a:rPr>
              <a:t>Production Rules</a:t>
            </a:r>
          </a:p>
        </p:txBody>
      </p:sp>
      <p:sp>
        <p:nvSpPr>
          <p:cNvPr id="142339" name="Rectangle 3"/>
          <p:cNvSpPr>
            <a:spLocks noGrp="1" noChangeArrowheads="1"/>
          </p:cNvSpPr>
          <p:nvPr>
            <p:ph type="body" idx="1"/>
          </p:nvPr>
        </p:nvSpPr>
        <p:spPr>
          <a:xfrm>
            <a:off x="0" y="1219200"/>
            <a:ext cx="8763000" cy="5638800"/>
          </a:xfrm>
        </p:spPr>
        <p:txBody>
          <a:bodyPr/>
          <a:lstStyle/>
          <a:p>
            <a:pPr algn="just" eaLnBrk="1" hangingPunct="1">
              <a:lnSpc>
                <a:spcPct val="90000"/>
              </a:lnSpc>
              <a:defRPr/>
            </a:pPr>
            <a:r>
              <a:rPr lang="en-GB" b="1" dirty="0" smtClean="0">
                <a:solidFill>
                  <a:schemeClr val="bg2"/>
                </a:solidFill>
                <a:latin typeface="NewCenturySchlbk" charset="0"/>
                <a:ea typeface="ＭＳ Ｐゴシック" pitchFamily="34" charset="-128"/>
              </a:rPr>
              <a:t>Assuming that the </a:t>
            </a:r>
            <a:r>
              <a:rPr lang="en-GB" b="1" i="1" dirty="0" smtClean="0">
                <a:solidFill>
                  <a:schemeClr val="hlink"/>
                </a:solidFill>
                <a:latin typeface="NewCenturySchlbk" charset="0"/>
                <a:ea typeface="ＭＳ Ｐゴシック" pitchFamily="34" charset="-128"/>
              </a:rPr>
              <a:t>knowledge-base module</a:t>
            </a:r>
            <a:r>
              <a:rPr lang="en-GB" b="1" dirty="0" smtClean="0">
                <a:solidFill>
                  <a:schemeClr val="bg2"/>
                </a:solidFill>
                <a:latin typeface="NewCenturySchlbk" charset="0"/>
                <a:ea typeface="ＭＳ Ｐゴシック" pitchFamily="34" charset="-128"/>
              </a:rPr>
              <a:t> contains knowledge represented in the format of </a:t>
            </a:r>
            <a:r>
              <a:rPr lang="en-GB" b="1" i="1" dirty="0" smtClean="0">
                <a:solidFill>
                  <a:srgbClr val="D02EC1"/>
                </a:solidFill>
                <a:latin typeface="NewCenturySchlbk" charset="0"/>
                <a:ea typeface="ＭＳ Ｐゴシック" pitchFamily="34" charset="-128"/>
              </a:rPr>
              <a:t>production rules</a:t>
            </a:r>
            <a:r>
              <a:rPr lang="en-GB" b="1" dirty="0" smtClean="0">
                <a:solidFill>
                  <a:schemeClr val="bg2"/>
                </a:solidFill>
                <a:latin typeface="NewCenturySchlbk" charset="0"/>
                <a:ea typeface="ＭＳ Ｐゴシック" pitchFamily="34" charset="-128"/>
              </a:rPr>
              <a:t> the following sections introduce the following:</a:t>
            </a:r>
          </a:p>
          <a:p>
            <a:pPr lvl="2" algn="just" eaLnBrk="1" hangingPunct="1">
              <a:lnSpc>
                <a:spcPct val="90000"/>
              </a:lnSpc>
              <a:defRPr/>
            </a:pPr>
            <a:r>
              <a:rPr lang="en-GB" dirty="0" smtClean="0">
                <a:solidFill>
                  <a:schemeClr val="bg2"/>
                </a:solidFill>
                <a:latin typeface="NewCenturySchlbk" charset="0"/>
                <a:ea typeface="ＭＳ Ｐゴシック" pitchFamily="34" charset="-128"/>
              </a:rPr>
              <a:t>the concept of a production rule</a:t>
            </a:r>
          </a:p>
          <a:p>
            <a:pPr lvl="2" algn="just" eaLnBrk="1" hangingPunct="1">
              <a:lnSpc>
                <a:spcPct val="90000"/>
              </a:lnSpc>
              <a:defRPr/>
            </a:pPr>
            <a:r>
              <a:rPr lang="en-GB" dirty="0" smtClean="0">
                <a:solidFill>
                  <a:schemeClr val="bg2"/>
                </a:solidFill>
                <a:latin typeface="NewCenturySchlbk" charset="0"/>
                <a:ea typeface="ＭＳ Ｐゴシック" pitchFamily="34" charset="-128"/>
              </a:rPr>
              <a:t>the concept of linguistic variables</a:t>
            </a:r>
          </a:p>
          <a:p>
            <a:pPr lvl="2" algn="just" eaLnBrk="1" hangingPunct="1">
              <a:lnSpc>
                <a:spcPct val="90000"/>
              </a:lnSpc>
              <a:defRPr/>
            </a:pPr>
            <a:r>
              <a:rPr lang="en-GB" sz="2800" dirty="0" smtClean="0">
                <a:solidFill>
                  <a:schemeClr val="bg2"/>
                </a:solidFill>
                <a:latin typeface="NewCenturySchlbk" charset="0"/>
                <a:ea typeface="ＭＳ Ｐゴシック" pitchFamily="34" charset="-128"/>
              </a:rPr>
              <a:t>the fuzzy inference concept</a:t>
            </a:r>
            <a:endParaRPr lang="en-GB" dirty="0" smtClean="0">
              <a:solidFill>
                <a:schemeClr val="bg2"/>
              </a:solidFill>
              <a:latin typeface="NewCenturySchlbk" charset="0"/>
              <a:ea typeface="ＭＳ Ｐゴシック" pitchFamily="34" charset="-128"/>
            </a:endParaRPr>
          </a:p>
          <a:p>
            <a:pPr lvl="2" algn="just" eaLnBrk="1" hangingPunct="1">
              <a:lnSpc>
                <a:spcPct val="90000"/>
              </a:lnSpc>
              <a:defRPr/>
            </a:pPr>
            <a:r>
              <a:rPr lang="en-GB" sz="2800" dirty="0" smtClean="0">
                <a:solidFill>
                  <a:schemeClr val="bg2"/>
                </a:solidFill>
                <a:latin typeface="NewCenturySchlbk" charset="0"/>
                <a:ea typeface="ＭＳ Ｐゴシック" pitchFamily="34" charset="-128"/>
              </a:rPr>
              <a:t>the concept of </a:t>
            </a:r>
            <a:r>
              <a:rPr lang="en-GB" sz="2800" b="1" dirty="0" err="1" smtClean="0">
                <a:solidFill>
                  <a:srgbClr val="C00000"/>
                </a:solidFill>
                <a:effectLst>
                  <a:outerShdw blurRad="38100" dist="38100" dir="2700000" algn="tl">
                    <a:srgbClr val="000000">
                      <a:alpha val="43137"/>
                    </a:srgbClr>
                  </a:outerShdw>
                </a:effectLst>
                <a:latin typeface="NewCenturySchlbk" charset="0"/>
                <a:ea typeface="ＭＳ Ｐゴシック" pitchFamily="34" charset="-128"/>
              </a:rPr>
              <a:t>fuzzification</a:t>
            </a:r>
            <a:r>
              <a:rPr lang="en-GB" sz="2800" dirty="0" smtClean="0">
                <a:solidFill>
                  <a:schemeClr val="bg2"/>
                </a:solidFill>
                <a:latin typeface="NewCenturySchlbk" charset="0"/>
                <a:ea typeface="ＭＳ Ｐゴシック" pitchFamily="34" charset="-128"/>
              </a:rPr>
              <a:t> and how to accomplish the crisp to fuzzy transformation</a:t>
            </a:r>
          </a:p>
          <a:p>
            <a:pPr lvl="2" algn="just" eaLnBrk="1" hangingPunct="1">
              <a:lnSpc>
                <a:spcPct val="90000"/>
              </a:lnSpc>
              <a:defRPr/>
            </a:pPr>
            <a:r>
              <a:rPr lang="en-GB" sz="2800" dirty="0" smtClean="0">
                <a:solidFill>
                  <a:schemeClr val="bg2"/>
                </a:solidFill>
                <a:latin typeface="NewCenturySchlbk" charset="0"/>
                <a:ea typeface="ＭＳ Ｐゴシック" pitchFamily="34" charset="-128"/>
              </a:rPr>
              <a:t>the concept of </a:t>
            </a:r>
            <a:r>
              <a:rPr lang="en-GB" sz="2800" dirty="0" err="1" smtClean="0">
                <a:solidFill>
                  <a:schemeClr val="hlink"/>
                </a:solidFill>
                <a:latin typeface="NewCenturySchlbk" charset="0"/>
                <a:ea typeface="ＭＳ Ｐゴシック" pitchFamily="34" charset="-128"/>
              </a:rPr>
              <a:t>defuzzification</a:t>
            </a:r>
            <a:r>
              <a:rPr lang="en-GB" sz="2800" dirty="0" smtClean="0">
                <a:solidFill>
                  <a:schemeClr val="bg2"/>
                </a:solidFill>
                <a:latin typeface="NewCenturySchlbk" charset="0"/>
                <a:ea typeface="ＭＳ Ｐゴシック" pitchFamily="34" charset="-128"/>
              </a:rPr>
              <a:t> and how to accomplish the fuzzy to crisp transformation</a:t>
            </a:r>
            <a:endParaRPr lang="en-GB" b="1" dirty="0" smtClean="0">
              <a:solidFill>
                <a:schemeClr val="bg2"/>
              </a:solidFill>
              <a:latin typeface="NewCenturySchlbk" charset="0"/>
              <a:ea typeface="ＭＳ Ｐゴシック"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0" y="0"/>
            <a:ext cx="9144000" cy="1219200"/>
          </a:xfrm>
        </p:spPr>
        <p:txBody>
          <a:bodyPr/>
          <a:lstStyle/>
          <a:p>
            <a:pPr eaLnBrk="1" hangingPunct="1">
              <a:defRPr/>
            </a:pPr>
            <a:r>
              <a:rPr lang="en-GB" u="sng" smtClean="0">
                <a:ea typeface="ＭＳ Ｐゴシック" pitchFamily="34" charset="-128"/>
              </a:rPr>
              <a:t>Fuzzy Inference</a:t>
            </a:r>
            <a:r>
              <a:rPr lang="en-GB" smtClean="0">
                <a:ea typeface="ＭＳ Ｐゴシック" pitchFamily="34" charset="-128"/>
              </a:rPr>
              <a:t>: creating fuzzy output</a:t>
            </a:r>
          </a:p>
        </p:txBody>
      </p:sp>
      <p:sp>
        <p:nvSpPr>
          <p:cNvPr id="342019" name="Rectangle 3"/>
          <p:cNvSpPr>
            <a:spLocks noGrp="1" noChangeArrowheads="1"/>
          </p:cNvSpPr>
          <p:nvPr>
            <p:ph type="body" idx="1"/>
          </p:nvPr>
        </p:nvSpPr>
        <p:spPr>
          <a:xfrm>
            <a:off x="609600" y="1524000"/>
            <a:ext cx="7924800" cy="5334000"/>
          </a:xfrm>
        </p:spPr>
        <p:txBody>
          <a:bodyPr/>
          <a:lstStyle/>
          <a:p>
            <a:pPr algn="just" eaLnBrk="1" hangingPunct="1">
              <a:lnSpc>
                <a:spcPct val="90000"/>
              </a:lnSpc>
              <a:defRPr/>
            </a:pPr>
            <a:r>
              <a:rPr lang="en-GB" sz="2400" b="1" smtClean="0">
                <a:solidFill>
                  <a:schemeClr val="bg2"/>
                </a:solidFill>
                <a:latin typeface="NewCenturySchlbk" charset="0"/>
                <a:ea typeface="ＭＳ Ｐゴシック" pitchFamily="34" charset="-128"/>
              </a:rPr>
              <a:t>At the end of the fuzzification step the working memory module contains the values of the</a:t>
            </a:r>
            <a:r>
              <a:rPr lang="en-GB" sz="2400" b="1" smtClean="0">
                <a:solidFill>
                  <a:srgbClr val="FAFD00"/>
                </a:solidFill>
                <a:latin typeface="NewCenturySchlbk" charset="0"/>
                <a:ea typeface="ＭＳ Ｐゴシック" pitchFamily="34" charset="-128"/>
              </a:rPr>
              <a:t> </a:t>
            </a:r>
            <a:r>
              <a:rPr lang="en-GB" sz="2400" b="1" smtClean="0">
                <a:solidFill>
                  <a:schemeClr val="bg1"/>
                </a:solidFill>
                <a:latin typeface="NewCenturySchlbk" charset="0"/>
                <a:ea typeface="ＭＳ Ｐゴシック" pitchFamily="34" charset="-128"/>
              </a:rPr>
              <a:t>fuzzified input.</a:t>
            </a:r>
            <a:r>
              <a:rPr lang="en-GB" sz="2400" b="1" smtClean="0">
                <a:solidFill>
                  <a:srgbClr val="FAFD00"/>
                </a:solidFill>
                <a:latin typeface="NewCenturySchlbk" charset="0"/>
                <a:ea typeface="ＭＳ Ｐゴシック" pitchFamily="34" charset="-128"/>
              </a:rPr>
              <a:t> </a:t>
            </a:r>
          </a:p>
          <a:p>
            <a:pPr lvl="1" algn="just" eaLnBrk="1" hangingPunct="1">
              <a:lnSpc>
                <a:spcPct val="90000"/>
              </a:lnSpc>
              <a:defRPr/>
            </a:pPr>
            <a:r>
              <a:rPr lang="en-GB" sz="2000" b="1" smtClean="0">
                <a:solidFill>
                  <a:schemeClr val="bg1"/>
                </a:solidFill>
                <a:latin typeface="NewCenturySchlbk" charset="0"/>
                <a:ea typeface="ＭＳ Ｐゴシック" pitchFamily="34" charset="-128"/>
              </a:rPr>
              <a:t>Each production rule is examined and all the rules that have their </a:t>
            </a:r>
            <a:r>
              <a:rPr lang="en-GB" sz="2000" b="1" u="sng" smtClean="0">
                <a:solidFill>
                  <a:schemeClr val="bg1"/>
                </a:solidFill>
                <a:latin typeface="NewCenturySchlbk" charset="0"/>
                <a:ea typeface="ＭＳ Ｐゴシック" pitchFamily="34" charset="-128"/>
              </a:rPr>
              <a:t>premises satisfied</a:t>
            </a:r>
            <a:r>
              <a:rPr lang="en-GB" sz="2000" b="1" smtClean="0">
                <a:solidFill>
                  <a:srgbClr val="FAFD00"/>
                </a:solidFill>
                <a:latin typeface="NewCenturySchlbk" charset="0"/>
                <a:ea typeface="ＭＳ Ｐゴシック" pitchFamily="34" charset="-128"/>
              </a:rPr>
              <a:t> `</a:t>
            </a:r>
            <a:r>
              <a:rPr lang="en-GB" sz="2000" b="1" smtClean="0">
                <a:solidFill>
                  <a:srgbClr val="CC3300"/>
                </a:solidFill>
                <a:latin typeface="NewCenturySchlbk" charset="0"/>
                <a:ea typeface="ＭＳ Ｐゴシック" pitchFamily="34" charset="-128"/>
              </a:rPr>
              <a:t>fire'.</a:t>
            </a:r>
            <a:r>
              <a:rPr lang="en-GB" sz="2000" b="1" smtClean="0">
                <a:solidFill>
                  <a:srgbClr val="FAFD00"/>
                </a:solidFill>
                <a:latin typeface="NewCenturySchlbk" charset="0"/>
                <a:ea typeface="ＭＳ Ｐゴシック" pitchFamily="34" charset="-128"/>
              </a:rPr>
              <a:t> </a:t>
            </a:r>
          </a:p>
          <a:p>
            <a:pPr lvl="1" algn="just" eaLnBrk="1" hangingPunct="1">
              <a:lnSpc>
                <a:spcPct val="90000"/>
              </a:lnSpc>
              <a:defRPr/>
            </a:pPr>
            <a:r>
              <a:rPr lang="en-GB" sz="2000" b="1" smtClean="0">
                <a:solidFill>
                  <a:schemeClr val="bg2"/>
                </a:solidFill>
                <a:latin typeface="NewCenturySchlbk" charset="0"/>
                <a:ea typeface="ＭＳ Ｐゴシック" pitchFamily="34" charset="-128"/>
              </a:rPr>
              <a:t>Hence, the only rules which do not fire are those that at least one of their premises has a membership degree of zero. </a:t>
            </a:r>
          </a:p>
          <a:p>
            <a:pPr lvl="1" algn="just" eaLnBrk="1" hangingPunct="1">
              <a:lnSpc>
                <a:spcPct val="90000"/>
              </a:lnSpc>
              <a:defRPr/>
            </a:pPr>
            <a:r>
              <a:rPr lang="en-GB" sz="2000" b="1" smtClean="0">
                <a:solidFill>
                  <a:schemeClr val="bg2"/>
                </a:solidFill>
                <a:latin typeface="NewCenturySchlbk" charset="0"/>
                <a:ea typeface="ＭＳ Ｐゴシック" pitchFamily="34" charset="-128"/>
              </a:rPr>
              <a:t>In the case that </a:t>
            </a:r>
            <a:r>
              <a:rPr lang="en-GB" sz="2000" b="1" u="sng" smtClean="0">
                <a:solidFill>
                  <a:schemeClr val="bg2"/>
                </a:solidFill>
                <a:latin typeface="NewCenturySchlbk" charset="0"/>
                <a:ea typeface="ＭＳ Ｐゴシック" pitchFamily="34" charset="-128"/>
              </a:rPr>
              <a:t>more than one rule fires</a:t>
            </a:r>
            <a:r>
              <a:rPr lang="en-GB" sz="2000" b="1" smtClean="0">
                <a:solidFill>
                  <a:schemeClr val="bg2"/>
                </a:solidFill>
                <a:latin typeface="NewCenturySchlbk" charset="0"/>
                <a:ea typeface="ＭＳ Ｐゴシック" pitchFamily="34" charset="-128"/>
              </a:rPr>
              <a:t>, this is</a:t>
            </a:r>
            <a:r>
              <a:rPr lang="en-GB" sz="2000" b="1" smtClean="0">
                <a:solidFill>
                  <a:srgbClr val="FAFD00"/>
                </a:solidFill>
                <a:latin typeface="NewCenturySchlbk" charset="0"/>
                <a:ea typeface="ＭＳ Ｐゴシック" pitchFamily="34" charset="-128"/>
              </a:rPr>
              <a:t> </a:t>
            </a:r>
            <a:r>
              <a:rPr lang="en-GB" sz="2000" b="1" smtClean="0">
                <a:solidFill>
                  <a:srgbClr val="D02EC1"/>
                </a:solidFill>
                <a:latin typeface="NewCenturySchlbk" charset="0"/>
                <a:ea typeface="ＭＳ Ｐゴシック" pitchFamily="34" charset="-128"/>
              </a:rPr>
              <a:t>common</a:t>
            </a:r>
            <a:r>
              <a:rPr lang="en-GB" sz="2000" b="1" smtClean="0">
                <a:solidFill>
                  <a:srgbClr val="FAFD00"/>
                </a:solidFill>
                <a:latin typeface="NewCenturySchlbk" charset="0"/>
                <a:ea typeface="ＭＳ Ｐゴシック" pitchFamily="34" charset="-128"/>
              </a:rPr>
              <a:t> </a:t>
            </a:r>
            <a:r>
              <a:rPr lang="en-GB" sz="2000" b="1" u="sng" smtClean="0">
                <a:solidFill>
                  <a:schemeClr val="bg2"/>
                </a:solidFill>
                <a:latin typeface="NewCenturySchlbk" charset="0"/>
                <a:ea typeface="ＭＳ Ｐゴシック" pitchFamily="34" charset="-128"/>
              </a:rPr>
              <a:t>and</a:t>
            </a:r>
            <a:r>
              <a:rPr lang="en-GB" sz="2000" b="1" smtClean="0">
                <a:solidFill>
                  <a:schemeClr val="bg2"/>
                </a:solidFill>
                <a:latin typeface="NewCenturySchlbk" charset="0"/>
                <a:ea typeface="ＭＳ Ｐゴシック" pitchFamily="34" charset="-128"/>
              </a:rPr>
              <a:t> </a:t>
            </a:r>
            <a:r>
              <a:rPr lang="en-GB" sz="2000" b="1" smtClean="0">
                <a:solidFill>
                  <a:schemeClr val="hlink"/>
                </a:solidFill>
                <a:latin typeface="NewCenturySchlbk" charset="0"/>
                <a:ea typeface="ＭＳ Ｐゴシック" pitchFamily="34" charset="-128"/>
              </a:rPr>
              <a:t>desirable</a:t>
            </a:r>
            <a:r>
              <a:rPr lang="en-GB" sz="2000" b="1" smtClean="0">
                <a:solidFill>
                  <a:schemeClr val="bg2"/>
                </a:solidFill>
                <a:latin typeface="NewCenturySchlbk" charset="0"/>
                <a:ea typeface="ＭＳ Ｐゴシック" pitchFamily="34" charset="-128"/>
              </a:rPr>
              <a:t>, the system generates a</a:t>
            </a:r>
            <a:r>
              <a:rPr lang="en-GB" sz="2000" b="1" smtClean="0">
                <a:solidFill>
                  <a:srgbClr val="FAFD00"/>
                </a:solidFill>
                <a:latin typeface="NewCenturySchlbk" charset="0"/>
                <a:ea typeface="ＭＳ Ｐゴシック" pitchFamily="34" charset="-128"/>
              </a:rPr>
              <a:t> </a:t>
            </a:r>
            <a:r>
              <a:rPr lang="en-GB" sz="2000" b="1" smtClean="0">
                <a:solidFill>
                  <a:schemeClr val="hlink"/>
                </a:solidFill>
                <a:effectLst>
                  <a:outerShdw blurRad="38100" dist="38100" dir="2700000" algn="tl">
                    <a:srgbClr val="C0C0C0"/>
                  </a:outerShdw>
                </a:effectLst>
                <a:latin typeface="NewCenturySchlbk" charset="0"/>
                <a:ea typeface="ＭＳ Ｐゴシック" pitchFamily="34" charset="-128"/>
              </a:rPr>
              <a:t>single fuzzy output</a:t>
            </a:r>
            <a:r>
              <a:rPr lang="en-GB" sz="2000" b="1" smtClean="0">
                <a:solidFill>
                  <a:srgbClr val="FAFD00"/>
                </a:solidFill>
                <a:latin typeface="NewCenturySchlbk" charset="0"/>
                <a:ea typeface="ＭＳ Ｐゴシック" pitchFamily="34" charset="-128"/>
              </a:rPr>
              <a:t>. </a:t>
            </a:r>
          </a:p>
          <a:p>
            <a:pPr lvl="2" algn="just" eaLnBrk="1" hangingPunct="1">
              <a:lnSpc>
                <a:spcPct val="90000"/>
              </a:lnSpc>
              <a:defRPr/>
            </a:pPr>
            <a:r>
              <a:rPr lang="en-GB" sz="1800" b="1" smtClean="0">
                <a:solidFill>
                  <a:schemeClr val="hlink"/>
                </a:solidFill>
                <a:latin typeface="NewCenturySchlbk" charset="0"/>
                <a:ea typeface="ＭＳ Ｐゴシック" pitchFamily="34" charset="-128"/>
              </a:rPr>
              <a:t>This is achieved by</a:t>
            </a:r>
            <a:r>
              <a:rPr lang="en-GB" sz="1800" b="1" smtClean="0">
                <a:solidFill>
                  <a:srgbClr val="FAFD00"/>
                </a:solidFill>
                <a:latin typeface="NewCenturySchlbk" charset="0"/>
                <a:ea typeface="ＭＳ Ｐゴシック" pitchFamily="34" charset="-128"/>
              </a:rPr>
              <a:t> </a:t>
            </a:r>
            <a:r>
              <a:rPr lang="en-GB" sz="2000" b="1" smtClean="0">
                <a:solidFill>
                  <a:srgbClr val="FC8CF9"/>
                </a:solidFill>
                <a:latin typeface="NewCenturySchlbk" charset="0"/>
                <a:ea typeface="ＭＳ Ｐゴシック" pitchFamily="34" charset="-128"/>
              </a:rPr>
              <a:t>combining all fuzzy outputs. </a:t>
            </a:r>
          </a:p>
          <a:p>
            <a:pPr lvl="1" algn="just" eaLnBrk="1" hangingPunct="1">
              <a:lnSpc>
                <a:spcPct val="90000"/>
              </a:lnSpc>
              <a:defRPr/>
            </a:pPr>
            <a:r>
              <a:rPr lang="en-GB" sz="2000" b="1" smtClean="0">
                <a:solidFill>
                  <a:schemeClr val="bg2"/>
                </a:solidFill>
                <a:latin typeface="NewCenturySchlbk" charset="0"/>
                <a:ea typeface="ＭＳ Ｐゴシック" pitchFamily="34" charset="-128"/>
              </a:rPr>
              <a:t>The single fuzzy output is then passed to the </a:t>
            </a:r>
            <a:r>
              <a:rPr lang="en-GB" sz="2000" b="1" u="sng" smtClean="0">
                <a:solidFill>
                  <a:schemeClr val="bg2"/>
                </a:solidFill>
                <a:latin typeface="NewCenturySchlbk" charset="0"/>
                <a:ea typeface="ＭＳ Ｐゴシック" pitchFamily="34" charset="-128"/>
              </a:rPr>
              <a:t>defuzzification module</a:t>
            </a:r>
            <a:r>
              <a:rPr lang="en-GB" sz="2000" b="1" smtClean="0">
                <a:solidFill>
                  <a:schemeClr val="bg2"/>
                </a:solidFill>
                <a:latin typeface="NewCenturySchlbk" charset="0"/>
                <a:ea typeface="ＭＳ Ｐゴシック" pitchFamily="34" charset="-128"/>
              </a:rPr>
              <a:t> which generates a crisp value. </a:t>
            </a:r>
          </a:p>
          <a:p>
            <a:pPr lvl="2" algn="just" eaLnBrk="1" hangingPunct="1">
              <a:lnSpc>
                <a:spcPct val="90000"/>
              </a:lnSpc>
              <a:defRPr/>
            </a:pPr>
            <a:r>
              <a:rPr lang="en-GB" sz="1800" b="1" smtClean="0">
                <a:solidFill>
                  <a:schemeClr val="bg2"/>
                </a:solidFill>
                <a:latin typeface="NewCenturySchlbk" charset="0"/>
                <a:ea typeface="ＭＳ Ｐゴシック" pitchFamily="34" charset="-128"/>
              </a:rPr>
              <a:t>Then the system is ready to </a:t>
            </a:r>
            <a:r>
              <a:rPr lang="en-GB" sz="1800" b="1" u="sng" smtClean="0">
                <a:solidFill>
                  <a:schemeClr val="bg2"/>
                </a:solidFill>
                <a:latin typeface="NewCenturySchlbk" charset="0"/>
                <a:ea typeface="ＭＳ Ｐゴシック" pitchFamily="34" charset="-128"/>
              </a:rPr>
              <a:t>start the entire process all over</a:t>
            </a:r>
            <a:r>
              <a:rPr lang="en-GB" sz="1800" b="1" smtClean="0">
                <a:solidFill>
                  <a:schemeClr val="bg2"/>
                </a:solidFill>
                <a:latin typeface="NewCenturySchlbk" charset="0"/>
                <a:ea typeface="ＭＳ Ｐゴシック" pitchFamily="34" charset="-128"/>
              </a:rPr>
              <a:t> again.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304800" y="914400"/>
            <a:ext cx="8305800" cy="4876800"/>
          </a:xfrm>
          <a:ln w="76200">
            <a:solidFill>
              <a:schemeClr val="bg2"/>
            </a:solidFill>
          </a:ln>
        </p:spPr>
        <p:txBody>
          <a:bodyPr/>
          <a:lstStyle/>
          <a:p>
            <a:pPr eaLnBrk="1" hangingPunct="1">
              <a:defRPr/>
            </a:pPr>
            <a:r>
              <a:rPr lang="en-GB" sz="8000" dirty="0" smtClean="0">
                <a:ea typeface="ＭＳ Ｐゴシック" pitchFamily="34" charset="-128"/>
              </a:rPr>
              <a:t>SIMPLE EXAMPLE: </a:t>
            </a:r>
            <a:br>
              <a:rPr lang="en-GB" sz="8000" dirty="0" smtClean="0">
                <a:ea typeface="ＭＳ Ｐゴシック" pitchFamily="34" charset="-128"/>
              </a:rPr>
            </a:br>
            <a:r>
              <a:rPr lang="en-GB" sz="8000" dirty="0" smtClean="0">
                <a:solidFill>
                  <a:schemeClr val="bg1"/>
                </a:solidFill>
                <a:ea typeface="ＭＳ Ｐゴシック" pitchFamily="34" charset="-128"/>
              </a:rPr>
              <a:t>a four-rule system</a:t>
            </a:r>
          </a:p>
        </p:txBody>
      </p:sp>
      <p:sp>
        <p:nvSpPr>
          <p:cNvPr id="3" name="TextBox 2"/>
          <p:cNvSpPr txBox="1"/>
          <p:nvPr/>
        </p:nvSpPr>
        <p:spPr>
          <a:xfrm>
            <a:off x="1066800" y="304800"/>
            <a:ext cx="4343400" cy="923925"/>
          </a:xfrm>
          <a:prstGeom prst="rect">
            <a:avLst/>
          </a:prstGeom>
          <a:solidFill>
            <a:schemeClr val="accent2"/>
          </a:solidFill>
        </p:spPr>
        <p:txBody>
          <a:bodyPr>
            <a:spAutoFit/>
          </a:bodyPr>
          <a:lstStyle/>
          <a:p>
            <a:pPr algn="ctr" eaLnBrk="1" hangingPunct="1">
              <a:defRPr/>
            </a:pPr>
            <a:r>
              <a:rPr lang="en-US" sz="5400" b="1" dirty="0">
                <a:solidFill>
                  <a:srgbClr val="C00000"/>
                </a:solidFill>
                <a:effectLst>
                  <a:outerShdw blurRad="38100" dist="38100" dir="2700000" algn="tl">
                    <a:srgbClr val="000000">
                      <a:alpha val="43137"/>
                    </a:srgbClr>
                  </a:outerShdw>
                </a:effectLst>
                <a:ea typeface="ＭＳ Ｐゴシック" panose="020B0600070205080204" pitchFamily="34" charset="-128"/>
              </a:rPr>
              <a:t>EXAMPLE 3</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a:xfrm>
            <a:off x="0" y="0"/>
            <a:ext cx="9144000" cy="1447800"/>
          </a:xfrm>
          <a:solidFill>
            <a:srgbClr val="0AF474"/>
          </a:solidFill>
        </p:spPr>
        <p:txBody>
          <a:bodyPr/>
          <a:lstStyle/>
          <a:p>
            <a:pPr eaLnBrk="1" hangingPunct="1">
              <a:defRPr/>
            </a:pPr>
            <a:r>
              <a:rPr lang="en-GB" sz="4800" smtClean="0">
                <a:ea typeface="ＭＳ Ｐゴシック" pitchFamily="34" charset="-128"/>
              </a:rPr>
              <a:t>SIMPLE EXAMPLE: a four-rule system</a:t>
            </a:r>
          </a:p>
        </p:txBody>
      </p:sp>
      <p:sp>
        <p:nvSpPr>
          <p:cNvPr id="348163" name="Rectangle 3"/>
          <p:cNvSpPr>
            <a:spLocks noGrp="1" noChangeArrowheads="1"/>
          </p:cNvSpPr>
          <p:nvPr>
            <p:ph type="body" idx="1"/>
          </p:nvPr>
        </p:nvSpPr>
        <p:spPr>
          <a:xfrm>
            <a:off x="0" y="1447800"/>
            <a:ext cx="8991600" cy="5410200"/>
          </a:xfrm>
        </p:spPr>
        <p:txBody>
          <a:bodyPr/>
          <a:lstStyle/>
          <a:p>
            <a:pPr algn="just" eaLnBrk="1" hangingPunct="1">
              <a:defRPr/>
            </a:pPr>
            <a:r>
              <a:rPr lang="en-GB" sz="2800" u="sng" dirty="0" smtClean="0">
                <a:solidFill>
                  <a:schemeClr val="bg2"/>
                </a:solidFill>
                <a:latin typeface="NewCenturySchlbk" charset="0"/>
                <a:ea typeface="ＭＳ Ｐゴシック" pitchFamily="34" charset="-128"/>
              </a:rPr>
              <a:t>Assumptions</a:t>
            </a:r>
            <a:endParaRPr lang="en-GB" sz="2800" b="1" dirty="0" smtClean="0">
              <a:solidFill>
                <a:schemeClr val="bg2"/>
              </a:solidFill>
              <a:latin typeface="NewCenturySchlbk" charset="0"/>
              <a:ea typeface="ＭＳ Ｐゴシック" pitchFamily="34" charset="-128"/>
            </a:endParaRPr>
          </a:p>
          <a:p>
            <a:pPr lvl="1" algn="just" eaLnBrk="1" hangingPunct="1">
              <a:defRPr/>
            </a:pPr>
            <a:r>
              <a:rPr lang="en-GB" sz="2400" b="1" dirty="0" smtClean="0">
                <a:solidFill>
                  <a:schemeClr val="bg2"/>
                </a:solidFill>
                <a:latin typeface="NewCenturySchlbk" charset="0"/>
                <a:ea typeface="ＭＳ Ｐゴシック" pitchFamily="34" charset="-128"/>
              </a:rPr>
              <a:t>Let</a:t>
            </a:r>
            <a:r>
              <a:rPr lang="en-GB" sz="2400" b="1" dirty="0" smtClean="0">
                <a:solidFill>
                  <a:srgbClr val="FAFD00"/>
                </a:solidFill>
                <a:latin typeface="NewCenturySchlbk" charset="0"/>
                <a:ea typeface="ＭＳ Ｐゴシック" pitchFamily="34" charset="-128"/>
              </a:rPr>
              <a:t> </a:t>
            </a:r>
            <a:r>
              <a:rPr lang="en-GB" sz="2400" b="1" dirty="0" smtClean="0">
                <a:solidFill>
                  <a:schemeClr val="bg1"/>
                </a:solidFill>
                <a:latin typeface="NewCenturySchlbk" charset="0"/>
                <a:ea typeface="ＭＳ Ｐゴシック" pitchFamily="34" charset="-128"/>
              </a:rPr>
              <a:t>X,Y</a:t>
            </a:r>
            <a:r>
              <a:rPr lang="en-GB" sz="2400" b="1" dirty="0" smtClean="0">
                <a:solidFill>
                  <a:srgbClr val="FAFD00"/>
                </a:solidFill>
                <a:latin typeface="NewCenturySchlbk" charset="0"/>
                <a:ea typeface="ＭＳ Ｐゴシック" pitchFamily="34" charset="-128"/>
              </a:rPr>
              <a:t> </a:t>
            </a:r>
            <a:r>
              <a:rPr lang="en-GB" sz="2400" b="1" dirty="0" smtClean="0">
                <a:solidFill>
                  <a:schemeClr val="bg2"/>
                </a:solidFill>
                <a:latin typeface="NewCenturySchlbk" charset="0"/>
                <a:ea typeface="ＭＳ Ｐゴシック" pitchFamily="34" charset="-128"/>
              </a:rPr>
              <a:t>and</a:t>
            </a:r>
            <a:r>
              <a:rPr lang="en-GB" sz="2400" b="1" dirty="0" smtClean="0">
                <a:solidFill>
                  <a:srgbClr val="FAFD00"/>
                </a:solidFill>
                <a:latin typeface="NewCenturySchlbk" charset="0"/>
                <a:ea typeface="ＭＳ Ｐゴシック" pitchFamily="34" charset="-128"/>
              </a:rPr>
              <a:t> </a:t>
            </a:r>
            <a:r>
              <a:rPr lang="en-GB" sz="2400" b="1" dirty="0" smtClean="0">
                <a:solidFill>
                  <a:schemeClr val="bg1"/>
                </a:solidFill>
                <a:latin typeface="NewCenturySchlbk" charset="0"/>
                <a:ea typeface="ＭＳ Ｐゴシック" pitchFamily="34" charset="-128"/>
              </a:rPr>
              <a:t>Z</a:t>
            </a:r>
            <a:r>
              <a:rPr lang="en-GB" sz="2400" b="1" dirty="0" smtClean="0">
                <a:solidFill>
                  <a:srgbClr val="FAFD00"/>
                </a:solidFill>
                <a:latin typeface="NewCenturySchlbk" charset="0"/>
                <a:ea typeface="ＭＳ Ｐゴシック" pitchFamily="34" charset="-128"/>
              </a:rPr>
              <a:t> </a:t>
            </a:r>
            <a:r>
              <a:rPr lang="en-GB" sz="2400" b="1" dirty="0" smtClean="0">
                <a:solidFill>
                  <a:schemeClr val="bg2"/>
                </a:solidFill>
                <a:latin typeface="NewCenturySchlbk" charset="0"/>
                <a:ea typeface="ＭＳ Ｐゴシック" pitchFamily="34" charset="-128"/>
              </a:rPr>
              <a:t>be the </a:t>
            </a:r>
            <a:r>
              <a:rPr lang="en-GB" sz="2400" b="1" u="sng" dirty="0" smtClean="0">
                <a:solidFill>
                  <a:schemeClr val="bg2"/>
                </a:solidFill>
                <a:latin typeface="NewCenturySchlbk" charset="0"/>
                <a:ea typeface="ＭＳ Ｐゴシック" pitchFamily="34" charset="-128"/>
              </a:rPr>
              <a:t>linguistic variables</a:t>
            </a:r>
            <a:r>
              <a:rPr lang="en-GB" sz="2400" b="1" dirty="0" smtClean="0">
                <a:solidFill>
                  <a:schemeClr val="bg2"/>
                </a:solidFill>
                <a:latin typeface="NewCenturySchlbk" charset="0"/>
                <a:ea typeface="ＭＳ Ｐゴシック" pitchFamily="34" charset="-128"/>
              </a:rPr>
              <a:t>.</a:t>
            </a:r>
          </a:p>
          <a:p>
            <a:pPr lvl="1" algn="just" eaLnBrk="1" hangingPunct="1">
              <a:defRPr/>
            </a:pPr>
            <a:r>
              <a:rPr lang="en-GB" sz="2400" b="1" dirty="0" smtClean="0">
                <a:solidFill>
                  <a:schemeClr val="bg1">
                    <a:lumMod val="60000"/>
                    <a:lumOff val="40000"/>
                  </a:schemeClr>
                </a:solidFill>
                <a:latin typeface="NewCenturySchlbk" charset="0"/>
                <a:ea typeface="ＭＳ Ｐゴシック" pitchFamily="34" charset="-128"/>
              </a:rPr>
              <a:t>X</a:t>
            </a:r>
            <a:r>
              <a:rPr lang="en-GB" sz="2400" b="1" dirty="0" smtClean="0">
                <a:solidFill>
                  <a:schemeClr val="bg2"/>
                </a:solidFill>
                <a:latin typeface="NewCenturySchlbk" charset="0"/>
                <a:ea typeface="ＭＳ Ｐゴシック" pitchFamily="34" charset="-128"/>
              </a:rPr>
              <a:t> and </a:t>
            </a:r>
            <a:r>
              <a:rPr lang="en-GB" sz="2400" b="1" dirty="0" smtClean="0">
                <a:solidFill>
                  <a:schemeClr val="bg1">
                    <a:lumMod val="60000"/>
                    <a:lumOff val="40000"/>
                  </a:schemeClr>
                </a:solidFill>
                <a:latin typeface="NewCenturySchlbk" charset="0"/>
                <a:ea typeface="ＭＳ Ｐゴシック" pitchFamily="34" charset="-128"/>
              </a:rPr>
              <a:t>Y</a:t>
            </a:r>
            <a:r>
              <a:rPr lang="en-GB" sz="2400" b="1" dirty="0" smtClean="0">
                <a:solidFill>
                  <a:schemeClr val="bg2"/>
                </a:solidFill>
                <a:latin typeface="NewCenturySchlbk" charset="0"/>
                <a:ea typeface="ＭＳ Ｐゴシック" pitchFamily="34" charset="-128"/>
              </a:rPr>
              <a:t> are inputs , </a:t>
            </a:r>
            <a:r>
              <a:rPr lang="en-GB" sz="2400" b="1" dirty="0" smtClean="0">
                <a:solidFill>
                  <a:schemeClr val="bg1">
                    <a:lumMod val="60000"/>
                    <a:lumOff val="40000"/>
                  </a:schemeClr>
                </a:solidFill>
                <a:latin typeface="NewCenturySchlbk" charset="0"/>
                <a:ea typeface="ＭＳ Ｐゴシック" pitchFamily="34" charset="-128"/>
              </a:rPr>
              <a:t>Z</a:t>
            </a:r>
            <a:r>
              <a:rPr lang="en-GB" sz="2400" b="1" dirty="0" smtClean="0">
                <a:solidFill>
                  <a:schemeClr val="bg2"/>
                </a:solidFill>
                <a:latin typeface="NewCenturySchlbk" charset="0"/>
                <a:ea typeface="ＭＳ Ｐゴシック" pitchFamily="34" charset="-128"/>
              </a:rPr>
              <a:t> is output.</a:t>
            </a:r>
          </a:p>
          <a:p>
            <a:pPr lvl="1" algn="just" eaLnBrk="1" hangingPunct="1">
              <a:defRPr/>
            </a:pPr>
            <a:r>
              <a:rPr lang="en-GB" sz="2400" b="1" dirty="0" smtClean="0">
                <a:solidFill>
                  <a:schemeClr val="bg2"/>
                </a:solidFill>
                <a:latin typeface="NewCenturySchlbk" charset="0"/>
                <a:ea typeface="ＭＳ Ｐゴシック" pitchFamily="34" charset="-128"/>
              </a:rPr>
              <a:t>Let the </a:t>
            </a:r>
            <a:r>
              <a:rPr lang="en-GB" sz="2400" b="1" u="sng" dirty="0" smtClean="0">
                <a:solidFill>
                  <a:schemeClr val="bg2"/>
                </a:solidFill>
                <a:latin typeface="NewCenturySchlbk" charset="0"/>
                <a:ea typeface="ＭＳ Ｐゴシック" pitchFamily="34" charset="-128"/>
              </a:rPr>
              <a:t>membership functions</a:t>
            </a:r>
            <a:r>
              <a:rPr lang="en-GB" sz="2400" b="1" dirty="0" smtClean="0">
                <a:solidFill>
                  <a:schemeClr val="bg2"/>
                </a:solidFill>
                <a:latin typeface="NewCenturySchlbk" charset="0"/>
                <a:ea typeface="ＭＳ Ｐゴシック" pitchFamily="34" charset="-128"/>
              </a:rPr>
              <a:t> be</a:t>
            </a:r>
            <a:r>
              <a:rPr lang="en-GB" sz="2400" b="1" dirty="0" smtClean="0">
                <a:solidFill>
                  <a:srgbClr val="FAFD00"/>
                </a:solidFill>
                <a:latin typeface="NewCenturySchlbk" charset="0"/>
                <a:ea typeface="ＭＳ Ｐゴシック" pitchFamily="34" charset="-128"/>
              </a:rPr>
              <a:t> </a:t>
            </a:r>
            <a:r>
              <a:rPr lang="en-GB" sz="2400" b="1" dirty="0" smtClean="0">
                <a:solidFill>
                  <a:schemeClr val="bg1"/>
                </a:solidFill>
                <a:latin typeface="NewCenturySchlbk" charset="0"/>
                <a:ea typeface="ＭＳ Ｐゴシック" pitchFamily="34" charset="-128"/>
              </a:rPr>
              <a:t>low</a:t>
            </a:r>
            <a:r>
              <a:rPr lang="en-GB" sz="2400" b="1" dirty="0" smtClean="0">
                <a:solidFill>
                  <a:srgbClr val="FAFD00"/>
                </a:solidFill>
                <a:latin typeface="NewCenturySchlbk" charset="0"/>
                <a:ea typeface="ＭＳ Ｐゴシック" pitchFamily="34" charset="-128"/>
              </a:rPr>
              <a:t> </a:t>
            </a:r>
            <a:r>
              <a:rPr lang="en-GB" sz="2400" b="1" dirty="0" smtClean="0">
                <a:solidFill>
                  <a:srgbClr val="D02EC1"/>
                </a:solidFill>
                <a:latin typeface="NewCenturySchlbk" charset="0"/>
                <a:ea typeface="ＭＳ Ｐゴシック" pitchFamily="34" charset="-128"/>
              </a:rPr>
              <a:t>and</a:t>
            </a:r>
            <a:r>
              <a:rPr lang="en-GB" sz="2400" b="1" dirty="0" smtClean="0">
                <a:solidFill>
                  <a:srgbClr val="FAFD00"/>
                </a:solidFill>
                <a:latin typeface="NewCenturySchlbk" charset="0"/>
                <a:ea typeface="ＭＳ Ｐゴシック" pitchFamily="34" charset="-128"/>
              </a:rPr>
              <a:t> </a:t>
            </a:r>
            <a:r>
              <a:rPr lang="en-GB" sz="2400" b="1" dirty="0" smtClean="0">
                <a:solidFill>
                  <a:schemeClr val="bg1"/>
                </a:solidFill>
                <a:latin typeface="NewCenturySchlbk" charset="0"/>
                <a:ea typeface="ＭＳ Ｐゴシック" pitchFamily="34" charset="-128"/>
              </a:rPr>
              <a:t>high.</a:t>
            </a:r>
            <a:endParaRPr lang="en-GB" sz="2400" b="1" dirty="0" smtClean="0">
              <a:solidFill>
                <a:srgbClr val="FAFD00"/>
              </a:solidFill>
              <a:latin typeface="NewCenturySchlbk" charset="0"/>
              <a:ea typeface="ＭＳ Ｐゴシック" pitchFamily="34" charset="-128"/>
            </a:endParaRPr>
          </a:p>
          <a:p>
            <a:pPr lvl="1" algn="just" eaLnBrk="1" hangingPunct="1">
              <a:defRPr/>
            </a:pPr>
            <a:r>
              <a:rPr lang="en-GB" sz="2400" b="1" dirty="0" smtClean="0">
                <a:solidFill>
                  <a:schemeClr val="bg2"/>
                </a:solidFill>
                <a:latin typeface="NewCenturySchlbk" charset="0"/>
                <a:ea typeface="ＭＳ Ｐゴシック" pitchFamily="34" charset="-128"/>
              </a:rPr>
              <a:t>Let the membership functions be</a:t>
            </a:r>
            <a:r>
              <a:rPr lang="en-GB" sz="2400" b="1" dirty="0" smtClean="0">
                <a:solidFill>
                  <a:srgbClr val="FAFD00"/>
                </a:solidFill>
                <a:latin typeface="NewCenturySchlbk" charset="0"/>
                <a:ea typeface="ＭＳ Ｐゴシック" pitchFamily="34" charset="-128"/>
              </a:rPr>
              <a:t> </a:t>
            </a:r>
            <a:r>
              <a:rPr lang="en-GB" sz="2400" b="1" dirty="0" smtClean="0">
                <a:solidFill>
                  <a:schemeClr val="bg1"/>
                </a:solidFill>
                <a:latin typeface="NewCenturySchlbk" charset="0"/>
                <a:ea typeface="ＭＳ Ｐゴシック" pitchFamily="34" charset="-128"/>
              </a:rPr>
              <a:t>the same</a:t>
            </a:r>
            <a:r>
              <a:rPr lang="en-GB" sz="2400" b="1" dirty="0" smtClean="0">
                <a:solidFill>
                  <a:srgbClr val="FAFD00"/>
                </a:solidFill>
                <a:latin typeface="NewCenturySchlbk" charset="0"/>
                <a:ea typeface="ＭＳ Ｐゴシック" pitchFamily="34" charset="-128"/>
              </a:rPr>
              <a:t> </a:t>
            </a:r>
            <a:r>
              <a:rPr lang="en-GB" sz="2400" b="1" dirty="0" smtClean="0">
                <a:solidFill>
                  <a:schemeClr val="bg2"/>
                </a:solidFill>
                <a:latin typeface="NewCenturySchlbk" charset="0"/>
                <a:ea typeface="ＭＳ Ｐゴシック" pitchFamily="34" charset="-128"/>
              </a:rPr>
              <a:t>for all linguistic variables.</a:t>
            </a:r>
          </a:p>
          <a:p>
            <a:pPr lvl="1" algn="just" eaLnBrk="1" hangingPunct="1">
              <a:defRPr/>
            </a:pPr>
            <a:r>
              <a:rPr lang="en-GB" sz="2400" b="1" dirty="0" smtClean="0">
                <a:solidFill>
                  <a:schemeClr val="bg2"/>
                </a:solidFill>
                <a:latin typeface="NewCenturySchlbk" charset="0"/>
                <a:ea typeface="ＭＳ Ｐゴシック" pitchFamily="34" charset="-128"/>
              </a:rPr>
              <a:t>Define the </a:t>
            </a:r>
            <a:r>
              <a:rPr lang="en-GB" sz="2400" b="1" dirty="0" smtClean="0">
                <a:solidFill>
                  <a:srgbClr val="FF0000"/>
                </a:solidFill>
                <a:latin typeface="NewCenturySchlbk" charset="0"/>
                <a:ea typeface="ＭＳ Ｐゴシック" pitchFamily="34" charset="-128"/>
              </a:rPr>
              <a:t>membership functions </a:t>
            </a:r>
            <a:r>
              <a:rPr lang="en-GB" sz="2400" b="1" dirty="0" smtClean="0">
                <a:solidFill>
                  <a:schemeClr val="bg2"/>
                </a:solidFill>
                <a:latin typeface="NewCenturySchlbk" charset="0"/>
                <a:ea typeface="ＭＳ Ｐゴシック" pitchFamily="34" charset="-128"/>
              </a:rPr>
              <a:t>as:</a:t>
            </a:r>
          </a:p>
          <a:p>
            <a:pPr lvl="2" algn="just" eaLnBrk="1" hangingPunct="1">
              <a:defRPr/>
            </a:pPr>
            <a:r>
              <a:rPr lang="en-GB" sz="2000" b="1" dirty="0" smtClean="0">
                <a:solidFill>
                  <a:schemeClr val="bg2"/>
                </a:solidFill>
                <a:latin typeface="NewCenturySchlbk" charset="0"/>
                <a:ea typeface="ＭＳ Ｐゴシック" pitchFamily="34" charset="-128"/>
              </a:rPr>
              <a:t>low(</a:t>
            </a:r>
            <a:r>
              <a:rPr lang="en-GB" sz="2000" b="1" dirty="0" smtClean="0">
                <a:solidFill>
                  <a:schemeClr val="bg1"/>
                </a:solidFill>
                <a:latin typeface="NewCenturySchlbk" charset="0"/>
                <a:ea typeface="ＭＳ Ｐゴシック" pitchFamily="34" charset="-128"/>
              </a:rPr>
              <a:t>linguistic</a:t>
            </a:r>
            <a:r>
              <a:rPr lang="en-GB" sz="2000" b="1" dirty="0" smtClean="0">
                <a:solidFill>
                  <a:schemeClr val="bg2"/>
                </a:solidFill>
                <a:latin typeface="NewCenturySchlbk" charset="0"/>
                <a:ea typeface="ＭＳ Ｐゴシック" pitchFamily="34" charset="-128"/>
              </a:rPr>
              <a:t>) =</a:t>
            </a:r>
            <a:r>
              <a:rPr lang="en-GB" sz="2000" b="1" dirty="0" smtClean="0">
                <a:solidFill>
                  <a:srgbClr val="FAFD00"/>
                </a:solidFill>
                <a:latin typeface="NewCenturySchlbk" charset="0"/>
                <a:ea typeface="ＭＳ Ｐゴシック" pitchFamily="34" charset="-128"/>
              </a:rPr>
              <a:t> </a:t>
            </a:r>
            <a:r>
              <a:rPr lang="en-GB" sz="2000" b="1" dirty="0" smtClean="0">
                <a:solidFill>
                  <a:schemeClr val="hlink"/>
                </a:solidFill>
                <a:effectLst>
                  <a:outerShdw blurRad="38100" dist="38100" dir="2700000" algn="tl">
                    <a:srgbClr val="C0C0C0"/>
                  </a:outerShdw>
                </a:effectLst>
                <a:latin typeface="NewCenturySchlbk" charset="0"/>
                <a:ea typeface="ＭＳ Ｐゴシック" pitchFamily="34" charset="-128"/>
              </a:rPr>
              <a:t>1 - t</a:t>
            </a:r>
            <a:r>
              <a:rPr lang="en-GB" sz="2000" b="1" dirty="0" smtClean="0">
                <a:solidFill>
                  <a:srgbClr val="FAFD00"/>
                </a:solidFill>
                <a:latin typeface="NewCenturySchlbk" charset="0"/>
                <a:ea typeface="ＭＳ Ｐゴシック" pitchFamily="34" charset="-128"/>
              </a:rPr>
              <a:t> </a:t>
            </a:r>
          </a:p>
          <a:p>
            <a:pPr lvl="2" algn="just" eaLnBrk="1" hangingPunct="1">
              <a:defRPr/>
            </a:pPr>
            <a:r>
              <a:rPr lang="en-GB" sz="2000" b="1" dirty="0" smtClean="0">
                <a:solidFill>
                  <a:schemeClr val="bg2"/>
                </a:solidFill>
                <a:latin typeface="NewCenturySchlbk" charset="0"/>
                <a:ea typeface="ＭＳ Ｐゴシック" pitchFamily="34" charset="-128"/>
              </a:rPr>
              <a:t>high(</a:t>
            </a:r>
            <a:r>
              <a:rPr lang="en-GB" sz="2000" b="1" dirty="0" smtClean="0">
                <a:solidFill>
                  <a:schemeClr val="bg1"/>
                </a:solidFill>
                <a:latin typeface="NewCenturySchlbk" charset="0"/>
                <a:ea typeface="ＭＳ Ｐゴシック" pitchFamily="34" charset="-128"/>
              </a:rPr>
              <a:t>linguistic</a:t>
            </a:r>
            <a:r>
              <a:rPr lang="en-GB" sz="2000" b="1" dirty="0" smtClean="0">
                <a:solidFill>
                  <a:schemeClr val="bg2"/>
                </a:solidFill>
                <a:latin typeface="NewCenturySchlbk" charset="0"/>
                <a:ea typeface="ＭＳ Ｐゴシック" pitchFamily="34" charset="-128"/>
              </a:rPr>
              <a:t>) =</a:t>
            </a:r>
            <a:r>
              <a:rPr lang="en-GB" sz="2000" b="1" dirty="0" smtClean="0">
                <a:solidFill>
                  <a:srgbClr val="FAFD00"/>
                </a:solidFill>
                <a:latin typeface="NewCenturySchlbk" charset="0"/>
                <a:ea typeface="ＭＳ Ｐゴシック" pitchFamily="34" charset="-128"/>
              </a:rPr>
              <a:t> </a:t>
            </a:r>
            <a:r>
              <a:rPr lang="en-GB" sz="2000" b="1" dirty="0" smtClean="0">
                <a:solidFill>
                  <a:schemeClr val="hlink"/>
                </a:solidFill>
                <a:effectLst>
                  <a:outerShdw blurRad="38100" dist="38100" dir="2700000" algn="tl">
                    <a:srgbClr val="C0C0C0"/>
                  </a:outerShdw>
                </a:effectLst>
                <a:latin typeface="NewCenturySchlbk" charset="0"/>
                <a:ea typeface="ＭＳ Ｐゴシック" pitchFamily="34" charset="-128"/>
              </a:rPr>
              <a:t>t </a:t>
            </a:r>
            <a:endParaRPr lang="en-GB" sz="2000" b="1" dirty="0" smtClean="0">
              <a:solidFill>
                <a:srgbClr val="FAFD00"/>
              </a:solidFill>
              <a:latin typeface="NewCenturySchlbk" charset="0"/>
              <a:ea typeface="ＭＳ Ｐゴシック" pitchFamily="34" charset="-128"/>
            </a:endParaRPr>
          </a:p>
          <a:p>
            <a:pPr lvl="3" algn="just" eaLnBrk="1" hangingPunct="1">
              <a:defRPr/>
            </a:pPr>
            <a:r>
              <a:rPr lang="en-GB" sz="1800" b="1" dirty="0" smtClean="0">
                <a:solidFill>
                  <a:schemeClr val="bg2"/>
                </a:solidFill>
                <a:latin typeface="NewCenturySchlbk" charset="0"/>
                <a:ea typeface="ＭＳ Ｐゴシック" pitchFamily="34" charset="-128"/>
              </a:rPr>
              <a:t>where</a:t>
            </a:r>
            <a:r>
              <a:rPr lang="en-GB" sz="1800" b="1" dirty="0" smtClean="0">
                <a:solidFill>
                  <a:srgbClr val="FAFD00"/>
                </a:solidFill>
                <a:latin typeface="NewCenturySchlbk" charset="0"/>
                <a:ea typeface="ＭＳ Ｐゴシック" pitchFamily="34" charset="-128"/>
              </a:rPr>
              <a:t> </a:t>
            </a:r>
            <a:r>
              <a:rPr lang="en-GB" sz="1800" b="1" dirty="0" smtClean="0">
                <a:solidFill>
                  <a:schemeClr val="hlink"/>
                </a:solidFill>
                <a:latin typeface="NewCenturySchlbk" charset="0"/>
                <a:ea typeface="ＭＳ Ｐゴシック" pitchFamily="34" charset="-128"/>
              </a:rPr>
              <a:t>t</a:t>
            </a:r>
            <a:r>
              <a:rPr lang="en-GB" sz="1800" b="1" dirty="0" smtClean="0">
                <a:solidFill>
                  <a:srgbClr val="FAFD00"/>
                </a:solidFill>
                <a:latin typeface="NewCenturySchlbk" charset="0"/>
                <a:ea typeface="ＭＳ Ｐゴシック" pitchFamily="34" charset="-128"/>
              </a:rPr>
              <a:t> </a:t>
            </a:r>
            <a:r>
              <a:rPr lang="en-GB" sz="1800" b="1" dirty="0" smtClean="0">
                <a:solidFill>
                  <a:schemeClr val="bg2"/>
                </a:solidFill>
                <a:latin typeface="NewCenturySchlbk" charset="0"/>
                <a:ea typeface="ＭＳ Ｐゴシック" pitchFamily="34" charset="-128"/>
              </a:rPr>
              <a:t>is a value in the interval</a:t>
            </a:r>
            <a:r>
              <a:rPr lang="en-GB" sz="1800" b="1" dirty="0" smtClean="0">
                <a:solidFill>
                  <a:srgbClr val="FAFD00"/>
                </a:solidFill>
                <a:latin typeface="NewCenturySchlbk" charset="0"/>
                <a:ea typeface="ＭＳ Ｐゴシック" pitchFamily="34" charset="-128"/>
              </a:rPr>
              <a:t> </a:t>
            </a:r>
            <a:r>
              <a:rPr lang="en-GB" sz="1800" b="1" dirty="0" smtClean="0">
                <a:solidFill>
                  <a:schemeClr val="hlink"/>
                </a:solidFill>
                <a:latin typeface="NewCenturySchlbk" charset="0"/>
                <a:ea typeface="ＭＳ Ｐゴシック" pitchFamily="34" charset="-128"/>
              </a:rPr>
              <a:t>[0,1].</a:t>
            </a:r>
            <a:endParaRPr lang="en-GB" sz="1800" dirty="0" smtClean="0">
              <a:solidFill>
                <a:srgbClr val="FAFD00"/>
              </a:solidFill>
              <a:ea typeface="ＭＳ Ｐゴシック"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0" y="0"/>
            <a:ext cx="9144000" cy="1676400"/>
          </a:xfrm>
        </p:spPr>
        <p:txBody>
          <a:bodyPr/>
          <a:lstStyle/>
          <a:p>
            <a:pPr eaLnBrk="1" hangingPunct="1">
              <a:defRPr/>
            </a:pPr>
            <a:r>
              <a:rPr lang="en-GB" sz="4800" b="0" smtClean="0">
                <a:ea typeface="ＭＳ Ｐゴシック" pitchFamily="34" charset="-128"/>
              </a:rPr>
              <a:t>A Simple Example (Membership Functions)</a:t>
            </a:r>
          </a:p>
        </p:txBody>
      </p:sp>
      <p:graphicFrame>
        <p:nvGraphicFramePr>
          <p:cNvPr id="36867" name="Object 2"/>
          <p:cNvGraphicFramePr>
            <a:graphicFrameLocks noChangeAspect="1"/>
          </p:cNvGraphicFramePr>
          <p:nvPr/>
        </p:nvGraphicFramePr>
        <p:xfrm>
          <a:off x="304800" y="2122488"/>
          <a:ext cx="4402138" cy="3149600"/>
        </p:xfrm>
        <a:graphic>
          <a:graphicData uri="http://schemas.openxmlformats.org/presentationml/2006/ole">
            <mc:AlternateContent xmlns:mc="http://schemas.openxmlformats.org/markup-compatibility/2006">
              <mc:Choice xmlns:v="urn:schemas-microsoft-com:vml" Requires="v">
                <p:oleObj spid="_x0000_s36874" name="Document" r:id="rId3" imgW="2514600" imgH="1799844" progId="Word.Document.8">
                  <p:embed/>
                </p:oleObj>
              </mc:Choice>
              <mc:Fallback>
                <p:oleObj name="Document" r:id="rId3" imgW="2514600" imgH="1799844"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122488"/>
                        <a:ext cx="4402138" cy="314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868" name="Object 3"/>
          <p:cNvGraphicFramePr>
            <a:graphicFrameLocks noChangeAspect="1"/>
          </p:cNvGraphicFramePr>
          <p:nvPr/>
        </p:nvGraphicFramePr>
        <p:xfrm>
          <a:off x="3962400" y="2263775"/>
          <a:ext cx="4724400" cy="3379788"/>
        </p:xfrm>
        <a:graphic>
          <a:graphicData uri="http://schemas.openxmlformats.org/presentationml/2006/ole">
            <mc:AlternateContent xmlns:mc="http://schemas.openxmlformats.org/markup-compatibility/2006">
              <mc:Choice xmlns:v="urn:schemas-microsoft-com:vml" Requires="v">
                <p:oleObj spid="_x0000_s36875" name="Document" r:id="rId5" imgW="2514600" imgH="1799844" progId="Word.Document.8">
                  <p:embed/>
                </p:oleObj>
              </mc:Choice>
              <mc:Fallback>
                <p:oleObj name="Document" r:id="rId5" imgW="2514600" imgH="1799844"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2263775"/>
                        <a:ext cx="4724400" cy="337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69" name="Text Box 5"/>
          <p:cNvSpPr txBox="1">
            <a:spLocks noChangeArrowheads="1"/>
          </p:cNvSpPr>
          <p:nvPr/>
        </p:nvSpPr>
        <p:spPr bwMode="auto">
          <a:xfrm>
            <a:off x="609600" y="5613400"/>
            <a:ext cx="1225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3600">
                <a:solidFill>
                  <a:schemeClr val="bg1"/>
                </a:solidFill>
                <a:latin typeface="Arial" panose="020B0604020202020204" pitchFamily="34" charset="0"/>
              </a:rPr>
              <a:t>LOW</a:t>
            </a:r>
          </a:p>
        </p:txBody>
      </p:sp>
      <p:sp>
        <p:nvSpPr>
          <p:cNvPr id="36870" name="Text Box 6"/>
          <p:cNvSpPr txBox="1">
            <a:spLocks noChangeArrowheads="1"/>
          </p:cNvSpPr>
          <p:nvPr/>
        </p:nvSpPr>
        <p:spPr bwMode="auto">
          <a:xfrm>
            <a:off x="5029200" y="5994400"/>
            <a:ext cx="1327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3600">
                <a:solidFill>
                  <a:schemeClr val="bg1"/>
                </a:solidFill>
                <a:latin typeface="Arial" panose="020B0604020202020204" pitchFamily="34" charset="0"/>
              </a:rPr>
              <a:t>HIGH</a:t>
            </a:r>
          </a:p>
        </p:txBody>
      </p:sp>
      <p:sp>
        <p:nvSpPr>
          <p:cNvPr id="36871" name="TextBox 1"/>
          <p:cNvSpPr txBox="1">
            <a:spLocks noChangeArrowheads="1"/>
          </p:cNvSpPr>
          <p:nvPr/>
        </p:nvSpPr>
        <p:spPr bwMode="auto">
          <a:xfrm>
            <a:off x="5181600" y="1828800"/>
            <a:ext cx="1752600" cy="9239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rgbClr val="FF0000"/>
                </a:solidFill>
              </a:rPr>
              <a:t>Memberships functions in both X and Y axes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0" y="0"/>
            <a:ext cx="9144000" cy="762000"/>
          </a:xfrm>
        </p:spPr>
        <p:txBody>
          <a:bodyPr/>
          <a:lstStyle/>
          <a:p>
            <a:pPr eaLnBrk="1" hangingPunct="1">
              <a:defRPr/>
            </a:pPr>
            <a:r>
              <a:rPr lang="en-GB" sz="6000" smtClean="0">
                <a:ea typeface="ＭＳ Ｐゴシック" pitchFamily="34" charset="-128"/>
              </a:rPr>
              <a:t>A Simple Example (Rules)</a:t>
            </a:r>
          </a:p>
        </p:txBody>
      </p:sp>
      <p:sp>
        <p:nvSpPr>
          <p:cNvPr id="37891" name="Rectangle 3"/>
          <p:cNvSpPr>
            <a:spLocks noGrp="1" noChangeArrowheads="1"/>
          </p:cNvSpPr>
          <p:nvPr>
            <p:ph type="body" idx="1"/>
          </p:nvPr>
        </p:nvSpPr>
        <p:spPr>
          <a:xfrm>
            <a:off x="190500" y="914400"/>
            <a:ext cx="8763000" cy="2438400"/>
          </a:xfrm>
        </p:spPr>
        <p:txBody>
          <a:bodyPr/>
          <a:lstStyle/>
          <a:p>
            <a:pPr algn="just" eaLnBrk="1" hangingPunct="1"/>
            <a:r>
              <a:rPr lang="en-GB" altLang="en-US" sz="2800" b="1" smtClean="0">
                <a:solidFill>
                  <a:schemeClr val="hlink"/>
                </a:solidFill>
                <a:latin typeface="NewCenturySchlbk" charset="0"/>
              </a:rPr>
              <a:t>The rule base contains the following four rules:</a:t>
            </a:r>
            <a:endParaRPr lang="en-GB" altLang="en-US" sz="2800" b="1" smtClean="0">
              <a:solidFill>
                <a:schemeClr val="bg2"/>
              </a:solidFill>
              <a:latin typeface="NewCenturySchlbk" charset="0"/>
            </a:endParaRPr>
          </a:p>
          <a:p>
            <a:pPr lvl="1" algn="just" eaLnBrk="1" hangingPunct="1"/>
            <a:r>
              <a:rPr lang="en-GB" altLang="en-US" sz="2400" b="1" smtClean="0">
                <a:solidFill>
                  <a:schemeClr val="bg2"/>
                </a:solidFill>
                <a:latin typeface="NewCenturySchlbk" charset="0"/>
              </a:rPr>
              <a:t>if X is </a:t>
            </a:r>
            <a:r>
              <a:rPr lang="en-GB" altLang="en-US" sz="2400" b="1" u="sng" smtClean="0">
                <a:solidFill>
                  <a:schemeClr val="bg2"/>
                </a:solidFill>
                <a:latin typeface="NewCenturySchlbk" charset="0"/>
              </a:rPr>
              <a:t>low</a:t>
            </a:r>
            <a:r>
              <a:rPr lang="en-GB" altLang="en-US" sz="2400" b="1" smtClean="0">
                <a:solidFill>
                  <a:schemeClr val="bg2"/>
                </a:solidFill>
                <a:latin typeface="NewCenturySchlbk" charset="0"/>
              </a:rPr>
              <a:t> and Y is </a:t>
            </a:r>
            <a:r>
              <a:rPr lang="en-GB" altLang="en-US" sz="2400" b="1" u="sng" smtClean="0">
                <a:solidFill>
                  <a:schemeClr val="bg2"/>
                </a:solidFill>
                <a:latin typeface="NewCenturySchlbk" charset="0"/>
              </a:rPr>
              <a:t>low </a:t>
            </a:r>
            <a:r>
              <a:rPr lang="en-GB" altLang="en-US" sz="2400" b="1" smtClean="0">
                <a:solidFill>
                  <a:schemeClr val="bg2"/>
                </a:solidFill>
                <a:latin typeface="NewCenturySchlbk" charset="0"/>
              </a:rPr>
              <a:t>then Z is high (</a:t>
            </a:r>
            <a:r>
              <a:rPr lang="en-GB" altLang="en-US" sz="2400" b="1" smtClean="0">
                <a:solidFill>
                  <a:schemeClr val="bg1"/>
                </a:solidFill>
                <a:latin typeface="NewCenturySchlbk" charset="0"/>
              </a:rPr>
              <a:t>rule-1</a:t>
            </a:r>
            <a:r>
              <a:rPr lang="en-GB" altLang="en-US" sz="2400" b="1" smtClean="0">
                <a:solidFill>
                  <a:schemeClr val="bg2"/>
                </a:solidFill>
                <a:latin typeface="NewCenturySchlbk" charset="0"/>
              </a:rPr>
              <a:t>)</a:t>
            </a:r>
          </a:p>
          <a:p>
            <a:pPr lvl="1" algn="just" eaLnBrk="1" hangingPunct="1"/>
            <a:r>
              <a:rPr lang="en-GB" altLang="en-US" sz="2400" b="1" smtClean="0">
                <a:solidFill>
                  <a:schemeClr val="bg2"/>
                </a:solidFill>
                <a:latin typeface="NewCenturySchlbk" charset="0"/>
              </a:rPr>
              <a:t>if X is </a:t>
            </a:r>
            <a:r>
              <a:rPr lang="en-GB" altLang="en-US" sz="2400" b="1" u="sng" smtClean="0">
                <a:solidFill>
                  <a:schemeClr val="bg2"/>
                </a:solidFill>
                <a:latin typeface="NewCenturySchlbk" charset="0"/>
              </a:rPr>
              <a:t>low</a:t>
            </a:r>
            <a:r>
              <a:rPr lang="en-GB" altLang="en-US" sz="2400" b="1" smtClean="0">
                <a:solidFill>
                  <a:schemeClr val="bg2"/>
                </a:solidFill>
                <a:latin typeface="NewCenturySchlbk" charset="0"/>
              </a:rPr>
              <a:t> and Y is </a:t>
            </a:r>
            <a:r>
              <a:rPr lang="en-GB" altLang="en-US" sz="2400" b="1" u="sng" smtClean="0">
                <a:solidFill>
                  <a:schemeClr val="bg2"/>
                </a:solidFill>
                <a:latin typeface="NewCenturySchlbk" charset="0"/>
              </a:rPr>
              <a:t>high</a:t>
            </a:r>
            <a:r>
              <a:rPr lang="en-GB" altLang="en-US" sz="2400" b="1" smtClean="0">
                <a:solidFill>
                  <a:schemeClr val="bg2"/>
                </a:solidFill>
                <a:latin typeface="NewCenturySchlbk" charset="0"/>
              </a:rPr>
              <a:t> then Z is low (</a:t>
            </a:r>
            <a:r>
              <a:rPr lang="en-GB" altLang="en-US" sz="2400" b="1" smtClean="0">
                <a:solidFill>
                  <a:schemeClr val="bg1"/>
                </a:solidFill>
                <a:latin typeface="NewCenturySchlbk" charset="0"/>
              </a:rPr>
              <a:t>rule-2</a:t>
            </a:r>
            <a:r>
              <a:rPr lang="en-GB" altLang="en-US" sz="2400" b="1" smtClean="0">
                <a:solidFill>
                  <a:schemeClr val="bg2"/>
                </a:solidFill>
                <a:latin typeface="NewCenturySchlbk" charset="0"/>
              </a:rPr>
              <a:t>)</a:t>
            </a:r>
          </a:p>
          <a:p>
            <a:pPr lvl="1" algn="just" eaLnBrk="1" hangingPunct="1"/>
            <a:r>
              <a:rPr lang="en-GB" altLang="en-US" sz="2400" b="1" smtClean="0">
                <a:solidFill>
                  <a:schemeClr val="bg2"/>
                </a:solidFill>
                <a:latin typeface="NewCenturySchlbk" charset="0"/>
              </a:rPr>
              <a:t>if X is </a:t>
            </a:r>
            <a:r>
              <a:rPr lang="en-GB" altLang="en-US" sz="2400" b="1" u="sng" smtClean="0">
                <a:solidFill>
                  <a:schemeClr val="bg2"/>
                </a:solidFill>
                <a:latin typeface="NewCenturySchlbk" charset="0"/>
              </a:rPr>
              <a:t>high</a:t>
            </a:r>
            <a:r>
              <a:rPr lang="en-GB" altLang="en-US" sz="2400" b="1" smtClean="0">
                <a:solidFill>
                  <a:schemeClr val="bg2"/>
                </a:solidFill>
                <a:latin typeface="NewCenturySchlbk" charset="0"/>
              </a:rPr>
              <a:t> and Y is </a:t>
            </a:r>
            <a:r>
              <a:rPr lang="en-GB" altLang="en-US" sz="2400" b="1" u="sng" smtClean="0">
                <a:solidFill>
                  <a:schemeClr val="bg2"/>
                </a:solidFill>
                <a:latin typeface="NewCenturySchlbk" charset="0"/>
              </a:rPr>
              <a:t>low</a:t>
            </a:r>
            <a:r>
              <a:rPr lang="en-GB" altLang="en-US" sz="2400" b="1" smtClean="0">
                <a:solidFill>
                  <a:schemeClr val="bg2"/>
                </a:solidFill>
                <a:latin typeface="NewCenturySchlbk" charset="0"/>
              </a:rPr>
              <a:t> then Z is low (</a:t>
            </a:r>
            <a:r>
              <a:rPr lang="en-GB" altLang="en-US" sz="2400" b="1" smtClean="0">
                <a:solidFill>
                  <a:schemeClr val="bg1"/>
                </a:solidFill>
                <a:latin typeface="NewCenturySchlbk" charset="0"/>
              </a:rPr>
              <a:t>rule-3</a:t>
            </a:r>
            <a:r>
              <a:rPr lang="en-GB" altLang="en-US" sz="2400" b="1" smtClean="0">
                <a:solidFill>
                  <a:schemeClr val="bg2"/>
                </a:solidFill>
                <a:latin typeface="NewCenturySchlbk" charset="0"/>
              </a:rPr>
              <a:t>)</a:t>
            </a:r>
          </a:p>
          <a:p>
            <a:pPr lvl="1" algn="just" eaLnBrk="1" hangingPunct="1"/>
            <a:r>
              <a:rPr lang="en-GB" altLang="en-US" sz="2400" b="1" smtClean="0">
                <a:solidFill>
                  <a:schemeClr val="bg2"/>
                </a:solidFill>
                <a:latin typeface="NewCenturySchlbk" charset="0"/>
              </a:rPr>
              <a:t>If X is </a:t>
            </a:r>
            <a:r>
              <a:rPr lang="en-GB" altLang="en-US" sz="2400" b="1" u="sng" smtClean="0">
                <a:solidFill>
                  <a:schemeClr val="bg2"/>
                </a:solidFill>
                <a:latin typeface="NewCenturySchlbk" charset="0"/>
              </a:rPr>
              <a:t>high</a:t>
            </a:r>
            <a:r>
              <a:rPr lang="en-GB" altLang="en-US" sz="2400" b="1" smtClean="0">
                <a:solidFill>
                  <a:schemeClr val="bg2"/>
                </a:solidFill>
                <a:latin typeface="NewCenturySchlbk" charset="0"/>
              </a:rPr>
              <a:t> and Y is </a:t>
            </a:r>
            <a:r>
              <a:rPr lang="en-GB" altLang="en-US" sz="2400" b="1" u="sng" smtClean="0">
                <a:solidFill>
                  <a:schemeClr val="bg2"/>
                </a:solidFill>
                <a:latin typeface="NewCenturySchlbk" charset="0"/>
              </a:rPr>
              <a:t>high</a:t>
            </a:r>
            <a:r>
              <a:rPr lang="en-GB" altLang="en-US" sz="2400" b="1" smtClean="0">
                <a:solidFill>
                  <a:schemeClr val="bg2"/>
                </a:solidFill>
                <a:latin typeface="NewCenturySchlbk" charset="0"/>
              </a:rPr>
              <a:t> then Z is high (</a:t>
            </a:r>
            <a:r>
              <a:rPr lang="en-GB" altLang="en-US" sz="2400" b="1" smtClean="0">
                <a:solidFill>
                  <a:schemeClr val="bg1"/>
                </a:solidFill>
                <a:latin typeface="NewCenturySchlbk" charset="0"/>
              </a:rPr>
              <a:t>rule-4</a:t>
            </a:r>
            <a:r>
              <a:rPr lang="en-GB" altLang="en-US" sz="2400" b="1" smtClean="0">
                <a:solidFill>
                  <a:schemeClr val="bg2"/>
                </a:solidFill>
                <a:latin typeface="NewCenturySchlbk" charset="0"/>
              </a:rPr>
              <a:t>)</a:t>
            </a:r>
          </a:p>
        </p:txBody>
      </p:sp>
      <p:sp>
        <p:nvSpPr>
          <p:cNvPr id="37892" name="TextBox 1"/>
          <p:cNvSpPr txBox="1">
            <a:spLocks noChangeArrowheads="1"/>
          </p:cNvSpPr>
          <p:nvPr/>
        </p:nvSpPr>
        <p:spPr bwMode="auto">
          <a:xfrm>
            <a:off x="-76200" y="3886200"/>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a:solidFill>
                  <a:schemeClr val="bg2"/>
                </a:solidFill>
              </a:rPr>
              <a:t>X</a:t>
            </a:r>
          </a:p>
        </p:txBody>
      </p:sp>
      <p:sp>
        <p:nvSpPr>
          <p:cNvPr id="37893" name="TextBox 4"/>
          <p:cNvSpPr txBox="1">
            <a:spLocks noChangeArrowheads="1"/>
          </p:cNvSpPr>
          <p:nvPr/>
        </p:nvSpPr>
        <p:spPr bwMode="auto">
          <a:xfrm>
            <a:off x="-76200" y="5375275"/>
            <a:ext cx="762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a:solidFill>
                  <a:schemeClr val="bg2"/>
                </a:solidFill>
              </a:rPr>
              <a:t>Y</a:t>
            </a:r>
          </a:p>
        </p:txBody>
      </p:sp>
      <p:sp>
        <p:nvSpPr>
          <p:cNvPr id="3" name="Rectangle 2"/>
          <p:cNvSpPr/>
          <p:nvPr/>
        </p:nvSpPr>
        <p:spPr>
          <a:xfrm>
            <a:off x="990600" y="3581400"/>
            <a:ext cx="838200" cy="609600"/>
          </a:xfrm>
          <a:prstGeom prst="rect">
            <a:avLst/>
          </a:prstGeom>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bg2"/>
                </a:solidFill>
              </a:rPr>
              <a:t>LOW</a:t>
            </a:r>
          </a:p>
        </p:txBody>
      </p:sp>
      <p:sp>
        <p:nvSpPr>
          <p:cNvPr id="7" name="Rectangle 6"/>
          <p:cNvSpPr/>
          <p:nvPr/>
        </p:nvSpPr>
        <p:spPr>
          <a:xfrm>
            <a:off x="990600" y="4383088"/>
            <a:ext cx="838200" cy="609600"/>
          </a:xfrm>
          <a:prstGeom prst="rect">
            <a:avLst/>
          </a:prstGeom>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bg2"/>
                </a:solidFill>
              </a:rPr>
              <a:t>HIGH</a:t>
            </a:r>
          </a:p>
        </p:txBody>
      </p:sp>
      <p:sp>
        <p:nvSpPr>
          <p:cNvPr id="8" name="Rectangle 7"/>
          <p:cNvSpPr/>
          <p:nvPr/>
        </p:nvSpPr>
        <p:spPr>
          <a:xfrm>
            <a:off x="990600" y="5184775"/>
            <a:ext cx="838200" cy="609600"/>
          </a:xfrm>
          <a:prstGeom prst="rect">
            <a:avLst/>
          </a:prstGeom>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bg2"/>
                </a:solidFill>
              </a:rPr>
              <a:t>LOW</a:t>
            </a:r>
          </a:p>
        </p:txBody>
      </p:sp>
      <p:sp>
        <p:nvSpPr>
          <p:cNvPr id="9" name="Rectangle 8"/>
          <p:cNvSpPr/>
          <p:nvPr/>
        </p:nvSpPr>
        <p:spPr>
          <a:xfrm>
            <a:off x="993775" y="5956300"/>
            <a:ext cx="838200" cy="609600"/>
          </a:xfrm>
          <a:prstGeom prst="rect">
            <a:avLst/>
          </a:prstGeom>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bg2"/>
                </a:solidFill>
              </a:rPr>
              <a:t>HIGH</a:t>
            </a:r>
          </a:p>
        </p:txBody>
      </p:sp>
      <p:cxnSp>
        <p:nvCxnSpPr>
          <p:cNvPr id="6" name="Straight Arrow Connector 5"/>
          <p:cNvCxnSpPr/>
          <p:nvPr/>
        </p:nvCxnSpPr>
        <p:spPr>
          <a:xfrm flipV="1">
            <a:off x="304800" y="3886200"/>
            <a:ext cx="609600" cy="2921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endCxn id="7" idx="1"/>
          </p:cNvCxnSpPr>
          <p:nvPr/>
        </p:nvCxnSpPr>
        <p:spPr>
          <a:xfrm>
            <a:off x="304800" y="4178300"/>
            <a:ext cx="685800" cy="5095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endCxn id="8" idx="1"/>
          </p:cNvCxnSpPr>
          <p:nvPr/>
        </p:nvCxnSpPr>
        <p:spPr>
          <a:xfrm flipV="1">
            <a:off x="381000" y="5489575"/>
            <a:ext cx="609600" cy="26193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endCxn id="9" idx="1"/>
          </p:cNvCxnSpPr>
          <p:nvPr/>
        </p:nvCxnSpPr>
        <p:spPr>
          <a:xfrm>
            <a:off x="381000" y="5751513"/>
            <a:ext cx="612775" cy="5095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Flowchart: Delay 15"/>
          <p:cNvSpPr/>
          <p:nvPr/>
        </p:nvSpPr>
        <p:spPr>
          <a:xfrm>
            <a:off x="2535238" y="3505200"/>
            <a:ext cx="609600" cy="533400"/>
          </a:xfrm>
          <a:prstGeom prst="flowChartDelay">
            <a:avLst/>
          </a:prstGeom>
          <a:solidFill>
            <a:schemeClr val="accent2"/>
          </a:solidFill>
          <a:ln w="38100">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 name="Flowchart: Delay 18"/>
          <p:cNvSpPr/>
          <p:nvPr/>
        </p:nvSpPr>
        <p:spPr>
          <a:xfrm>
            <a:off x="2535238" y="4232275"/>
            <a:ext cx="609600" cy="533400"/>
          </a:xfrm>
          <a:prstGeom prst="flowChartDelay">
            <a:avLst/>
          </a:prstGeom>
          <a:solidFill>
            <a:schemeClr val="accent2"/>
          </a:solidFill>
          <a:ln w="38100">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0" name="Flowchart: Delay 19"/>
          <p:cNvSpPr/>
          <p:nvPr/>
        </p:nvSpPr>
        <p:spPr>
          <a:xfrm>
            <a:off x="2535238" y="5068888"/>
            <a:ext cx="609600" cy="533400"/>
          </a:xfrm>
          <a:prstGeom prst="flowChartDelay">
            <a:avLst/>
          </a:prstGeom>
          <a:solidFill>
            <a:schemeClr val="accent2"/>
          </a:solidFill>
          <a:ln w="38100">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1" name="Flowchart: Delay 20"/>
          <p:cNvSpPr/>
          <p:nvPr/>
        </p:nvSpPr>
        <p:spPr>
          <a:xfrm>
            <a:off x="2535238" y="5816600"/>
            <a:ext cx="609600" cy="533400"/>
          </a:xfrm>
          <a:prstGeom prst="flowChartDelay">
            <a:avLst/>
          </a:prstGeom>
          <a:solidFill>
            <a:schemeClr val="accent2"/>
          </a:solidFill>
          <a:ln w="38100">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8" name="Straight Arrow Connector 17"/>
          <p:cNvCxnSpPr/>
          <p:nvPr/>
        </p:nvCxnSpPr>
        <p:spPr>
          <a:xfrm flipV="1">
            <a:off x="1828800" y="3616325"/>
            <a:ext cx="706438" cy="79375"/>
          </a:xfrm>
          <a:prstGeom prst="straightConnector1">
            <a:avLst/>
          </a:prstGeom>
          <a:ln>
            <a:solidFill>
              <a:schemeClr val="bg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8" idx="3"/>
            <a:endCxn id="16" idx="1"/>
          </p:cNvCxnSpPr>
          <p:nvPr/>
        </p:nvCxnSpPr>
        <p:spPr>
          <a:xfrm flipV="1">
            <a:off x="1828800" y="3771900"/>
            <a:ext cx="706438" cy="1717675"/>
          </a:xfrm>
          <a:prstGeom prst="straightConnector1">
            <a:avLst/>
          </a:prstGeom>
          <a:ln>
            <a:solidFill>
              <a:srgbClr val="D02EC1"/>
            </a:solidFill>
            <a:tailEnd type="triangle"/>
          </a:ln>
        </p:spPr>
        <p:style>
          <a:lnRef idx="2">
            <a:schemeClr val="accent1"/>
          </a:lnRef>
          <a:fillRef idx="0">
            <a:schemeClr val="accent1"/>
          </a:fillRef>
          <a:effectRef idx="1">
            <a:schemeClr val="accent1"/>
          </a:effectRef>
          <a:fontRef idx="minor">
            <a:schemeClr val="tx1"/>
          </a:fontRef>
        </p:style>
      </p:cxnSp>
      <p:sp>
        <p:nvSpPr>
          <p:cNvPr id="37908" name="Rectangle 23"/>
          <p:cNvSpPr>
            <a:spLocks noChangeArrowheads="1"/>
          </p:cNvSpPr>
          <p:nvPr/>
        </p:nvSpPr>
        <p:spPr bwMode="auto">
          <a:xfrm>
            <a:off x="3563938" y="3519488"/>
            <a:ext cx="2836862"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lvl="1" eaLnBrk="1" hangingPunct="1">
              <a:spcBef>
                <a:spcPct val="0"/>
              </a:spcBef>
              <a:buFontTx/>
              <a:buNone/>
            </a:pPr>
            <a:r>
              <a:rPr lang="en-GB" altLang="en-US" sz="2000" b="1">
                <a:solidFill>
                  <a:schemeClr val="bg2"/>
                </a:solidFill>
                <a:latin typeface="NewCenturySchlbk" charset="0"/>
              </a:rPr>
              <a:t>Z is high (</a:t>
            </a:r>
            <a:r>
              <a:rPr lang="en-GB" altLang="en-US" sz="2000" b="1">
                <a:solidFill>
                  <a:schemeClr val="bg1"/>
                </a:solidFill>
                <a:latin typeface="NewCenturySchlbk" charset="0"/>
              </a:rPr>
              <a:t>rule-1</a:t>
            </a:r>
            <a:r>
              <a:rPr lang="en-GB" altLang="en-US" sz="2000" b="1">
                <a:solidFill>
                  <a:schemeClr val="bg2"/>
                </a:solidFill>
                <a:latin typeface="NewCenturySchlbk" charset="0"/>
              </a:rPr>
              <a:t>)</a:t>
            </a:r>
          </a:p>
        </p:txBody>
      </p:sp>
      <p:cxnSp>
        <p:nvCxnSpPr>
          <p:cNvPr id="26" name="Straight Arrow Connector 25"/>
          <p:cNvCxnSpPr>
            <a:stCxn id="16" idx="3"/>
          </p:cNvCxnSpPr>
          <p:nvPr/>
        </p:nvCxnSpPr>
        <p:spPr>
          <a:xfrm flipV="1">
            <a:off x="3144838" y="3735388"/>
            <a:ext cx="381000" cy="365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19" idx="1"/>
          </p:cNvCxnSpPr>
          <p:nvPr/>
        </p:nvCxnSpPr>
        <p:spPr>
          <a:xfrm>
            <a:off x="1817688" y="3695700"/>
            <a:ext cx="717550" cy="803275"/>
          </a:xfrm>
          <a:prstGeom prst="straightConnector1">
            <a:avLst/>
          </a:prstGeom>
          <a:ln>
            <a:solidFill>
              <a:schemeClr val="bg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1440" name="Straight Arrow Connector 61439"/>
          <p:cNvCxnSpPr>
            <a:stCxn id="9" idx="3"/>
          </p:cNvCxnSpPr>
          <p:nvPr/>
        </p:nvCxnSpPr>
        <p:spPr>
          <a:xfrm flipV="1">
            <a:off x="1831975" y="4659313"/>
            <a:ext cx="703263" cy="16017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7912" name="Rectangle 61440"/>
          <p:cNvSpPr>
            <a:spLocks noChangeArrowheads="1"/>
          </p:cNvSpPr>
          <p:nvPr/>
        </p:nvSpPr>
        <p:spPr bwMode="auto">
          <a:xfrm>
            <a:off x="3552825" y="4267200"/>
            <a:ext cx="284797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lvl="1" algn="just" eaLnBrk="1" hangingPunct="1">
              <a:spcBef>
                <a:spcPct val="0"/>
              </a:spcBef>
              <a:buFontTx/>
              <a:buNone/>
            </a:pPr>
            <a:r>
              <a:rPr lang="en-GB" altLang="en-US" sz="2000" b="1">
                <a:solidFill>
                  <a:schemeClr val="bg2"/>
                </a:solidFill>
                <a:latin typeface="NewCenturySchlbk" charset="0"/>
              </a:rPr>
              <a:t>Z is low (</a:t>
            </a:r>
            <a:r>
              <a:rPr lang="en-GB" altLang="en-US" sz="2000" b="1">
                <a:solidFill>
                  <a:schemeClr val="bg1"/>
                </a:solidFill>
                <a:latin typeface="NewCenturySchlbk" charset="0"/>
              </a:rPr>
              <a:t>rule-2</a:t>
            </a:r>
            <a:r>
              <a:rPr lang="en-GB" altLang="en-US" sz="2000" b="1">
                <a:solidFill>
                  <a:schemeClr val="bg2"/>
                </a:solidFill>
                <a:latin typeface="NewCenturySchlbk" charset="0"/>
              </a:rPr>
              <a:t>)</a:t>
            </a:r>
          </a:p>
        </p:txBody>
      </p:sp>
      <p:cxnSp>
        <p:nvCxnSpPr>
          <p:cNvPr id="36" name="Straight Arrow Connector 35"/>
          <p:cNvCxnSpPr/>
          <p:nvPr/>
        </p:nvCxnSpPr>
        <p:spPr>
          <a:xfrm flipV="1">
            <a:off x="3182938" y="4481513"/>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444" name="Straight Arrow Connector 61443"/>
          <p:cNvCxnSpPr/>
          <p:nvPr/>
        </p:nvCxnSpPr>
        <p:spPr>
          <a:xfrm>
            <a:off x="1868488" y="4718050"/>
            <a:ext cx="652462" cy="496888"/>
          </a:xfrm>
          <a:prstGeom prst="straightConnector1">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cxnSp>
        <p:nvCxnSpPr>
          <p:cNvPr id="61447" name="Straight Arrow Connector 61446"/>
          <p:cNvCxnSpPr>
            <a:stCxn id="8" idx="3"/>
            <a:endCxn id="20" idx="1"/>
          </p:cNvCxnSpPr>
          <p:nvPr/>
        </p:nvCxnSpPr>
        <p:spPr>
          <a:xfrm flipV="1">
            <a:off x="1828800" y="5335588"/>
            <a:ext cx="706438" cy="153987"/>
          </a:xfrm>
          <a:prstGeom prst="straightConnector1">
            <a:avLst/>
          </a:prstGeom>
          <a:ln>
            <a:solidFill>
              <a:srgbClr val="D02EC1"/>
            </a:solidFill>
            <a:tailEnd type="triangle"/>
          </a:ln>
        </p:spPr>
        <p:style>
          <a:lnRef idx="2">
            <a:schemeClr val="accent1"/>
          </a:lnRef>
          <a:fillRef idx="0">
            <a:schemeClr val="accent1"/>
          </a:fillRef>
          <a:effectRef idx="1">
            <a:schemeClr val="accent1"/>
          </a:effectRef>
          <a:fontRef idx="minor">
            <a:schemeClr val="tx1"/>
          </a:fontRef>
        </p:style>
      </p:cxnSp>
      <p:sp>
        <p:nvSpPr>
          <p:cNvPr id="37916" name="Rectangle 61447"/>
          <p:cNvSpPr>
            <a:spLocks noChangeArrowheads="1"/>
          </p:cNvSpPr>
          <p:nvPr/>
        </p:nvSpPr>
        <p:spPr bwMode="auto">
          <a:xfrm>
            <a:off x="3552825" y="5086350"/>
            <a:ext cx="284797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lvl="1" algn="just" eaLnBrk="1" hangingPunct="1">
              <a:spcBef>
                <a:spcPct val="0"/>
              </a:spcBef>
              <a:buFontTx/>
              <a:buNone/>
            </a:pPr>
            <a:r>
              <a:rPr lang="en-GB" altLang="en-US" sz="2000" b="1">
                <a:solidFill>
                  <a:schemeClr val="bg2"/>
                </a:solidFill>
                <a:latin typeface="NewCenturySchlbk" charset="0"/>
              </a:rPr>
              <a:t>Z is low (</a:t>
            </a:r>
            <a:r>
              <a:rPr lang="en-GB" altLang="en-US" sz="2000" b="1">
                <a:solidFill>
                  <a:schemeClr val="bg1"/>
                </a:solidFill>
                <a:latin typeface="NewCenturySchlbk" charset="0"/>
              </a:rPr>
              <a:t>rule-3</a:t>
            </a:r>
            <a:r>
              <a:rPr lang="en-GB" altLang="en-US" sz="2000" b="1">
                <a:solidFill>
                  <a:schemeClr val="bg2"/>
                </a:solidFill>
                <a:latin typeface="NewCenturySchlbk" charset="0"/>
              </a:rPr>
              <a:t>)</a:t>
            </a:r>
          </a:p>
        </p:txBody>
      </p:sp>
      <p:cxnSp>
        <p:nvCxnSpPr>
          <p:cNvPr id="43" name="Straight Arrow Connector 42"/>
          <p:cNvCxnSpPr/>
          <p:nvPr/>
        </p:nvCxnSpPr>
        <p:spPr>
          <a:xfrm flipV="1">
            <a:off x="3186113" y="5318125"/>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450" name="Straight Arrow Connector 61449"/>
          <p:cNvCxnSpPr>
            <a:stCxn id="7" idx="3"/>
          </p:cNvCxnSpPr>
          <p:nvPr/>
        </p:nvCxnSpPr>
        <p:spPr>
          <a:xfrm>
            <a:off x="1828800" y="4687888"/>
            <a:ext cx="652463" cy="12684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452" name="Straight Arrow Connector 61451"/>
          <p:cNvCxnSpPr>
            <a:stCxn id="9" idx="3"/>
          </p:cNvCxnSpPr>
          <p:nvPr/>
        </p:nvCxnSpPr>
        <p:spPr>
          <a:xfrm flipV="1">
            <a:off x="1831975" y="6176963"/>
            <a:ext cx="703263" cy="841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7920" name="Rectangle 61456"/>
          <p:cNvSpPr>
            <a:spLocks noChangeArrowheads="1"/>
          </p:cNvSpPr>
          <p:nvPr/>
        </p:nvSpPr>
        <p:spPr bwMode="auto">
          <a:xfrm>
            <a:off x="3525838" y="5861050"/>
            <a:ext cx="2874962"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lvl="1" algn="just" eaLnBrk="1" hangingPunct="1">
              <a:spcBef>
                <a:spcPct val="0"/>
              </a:spcBef>
              <a:buFontTx/>
              <a:buNone/>
            </a:pPr>
            <a:r>
              <a:rPr lang="en-GB" altLang="en-US" sz="2000" b="1">
                <a:solidFill>
                  <a:schemeClr val="bg2"/>
                </a:solidFill>
                <a:latin typeface="NewCenturySchlbk" charset="0"/>
              </a:rPr>
              <a:t>Z is high (</a:t>
            </a:r>
            <a:r>
              <a:rPr lang="en-GB" altLang="en-US" sz="2000" b="1">
                <a:solidFill>
                  <a:schemeClr val="bg1"/>
                </a:solidFill>
                <a:latin typeface="NewCenturySchlbk" charset="0"/>
              </a:rPr>
              <a:t>rule-4</a:t>
            </a:r>
            <a:r>
              <a:rPr lang="en-GB" altLang="en-US" sz="2000" b="1">
                <a:solidFill>
                  <a:schemeClr val="bg2"/>
                </a:solidFill>
                <a:latin typeface="NewCenturySchlbk" charset="0"/>
              </a:rPr>
              <a:t>)</a:t>
            </a:r>
          </a:p>
        </p:txBody>
      </p:sp>
      <p:cxnSp>
        <p:nvCxnSpPr>
          <p:cNvPr id="53" name="Straight Arrow Connector 52"/>
          <p:cNvCxnSpPr/>
          <p:nvPr/>
        </p:nvCxnSpPr>
        <p:spPr>
          <a:xfrm flipV="1">
            <a:off x="3171825" y="6113463"/>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1458" name="Rectangle 61457"/>
          <p:cNvSpPr/>
          <p:nvPr/>
        </p:nvSpPr>
        <p:spPr>
          <a:xfrm>
            <a:off x="6781800" y="3505200"/>
            <a:ext cx="1066800" cy="30607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b="1" dirty="0">
                <a:solidFill>
                  <a:schemeClr val="bg2"/>
                </a:solidFill>
                <a:effectLst>
                  <a:outerShdw blurRad="38100" dist="38100" dir="2700000" algn="tl">
                    <a:srgbClr val="000000">
                      <a:alpha val="43137"/>
                    </a:srgbClr>
                  </a:outerShdw>
                </a:effectLst>
              </a:rPr>
              <a:t>Aggregate Rules</a:t>
            </a:r>
          </a:p>
        </p:txBody>
      </p:sp>
      <p:cxnSp>
        <p:nvCxnSpPr>
          <p:cNvPr id="55" name="Straight Arrow Connector 54"/>
          <p:cNvCxnSpPr/>
          <p:nvPr/>
        </p:nvCxnSpPr>
        <p:spPr>
          <a:xfrm flipV="1">
            <a:off x="6397625" y="3684588"/>
            <a:ext cx="381000" cy="365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6389688" y="5251450"/>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V="1">
            <a:off x="6397625" y="4411663"/>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flipV="1">
            <a:off x="6391275" y="6021388"/>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8105775" y="3511550"/>
            <a:ext cx="817563" cy="30607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b="1" dirty="0" err="1">
                <a:solidFill>
                  <a:schemeClr val="bg2"/>
                </a:solidFill>
                <a:effectLst>
                  <a:outerShdw blurRad="38100" dist="38100" dir="2700000" algn="tl">
                    <a:srgbClr val="000000">
                      <a:alpha val="43137"/>
                    </a:srgbClr>
                  </a:outerShdw>
                </a:effectLst>
              </a:rPr>
              <a:t>Defuzzify</a:t>
            </a:r>
            <a:endParaRPr lang="en-US" sz="1200" b="1" dirty="0">
              <a:solidFill>
                <a:schemeClr val="bg2"/>
              </a:solidFill>
              <a:effectLst>
                <a:outerShdw blurRad="38100" dist="38100" dir="2700000" algn="tl">
                  <a:srgbClr val="000000">
                    <a:alpha val="43137"/>
                  </a:srgbClr>
                </a:outerShdw>
              </a:effectLst>
            </a:endParaRPr>
          </a:p>
        </p:txBody>
      </p:sp>
      <p:sp>
        <p:nvSpPr>
          <p:cNvPr id="61459" name="Right Arrow 61458"/>
          <p:cNvSpPr/>
          <p:nvPr/>
        </p:nvSpPr>
        <p:spPr>
          <a:xfrm>
            <a:off x="7810500" y="4765675"/>
            <a:ext cx="284163" cy="303213"/>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1" name="Right Arrow 60"/>
          <p:cNvSpPr/>
          <p:nvPr/>
        </p:nvSpPr>
        <p:spPr>
          <a:xfrm>
            <a:off x="8839200" y="4467225"/>
            <a:ext cx="284163" cy="304800"/>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1"/>
          <p:cNvSpPr>
            <a:spLocks noGrp="1"/>
          </p:cNvSpPr>
          <p:nvPr>
            <p:ph type="dt"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5509B18E-A5CA-44FD-9612-19D287ABE888}" type="datetime1">
              <a:rPr lang="en-US" altLang="en-US" sz="1800"/>
              <a:pPr>
                <a:spcBef>
                  <a:spcPct val="0"/>
                </a:spcBef>
                <a:buFontTx/>
                <a:buNone/>
              </a:pPr>
              <a:t>10/17/2016</a:t>
            </a:fld>
            <a:endParaRPr lang="en-US" altLang="en-US" sz="1800"/>
          </a:p>
        </p:txBody>
      </p:sp>
      <p:sp>
        <p:nvSpPr>
          <p:cNvPr id="39939" name="Footer Placeholder 3"/>
          <p:cNvSpPr>
            <a:spLocks noGrp="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Intelligent Systems and Soft Computing</a:t>
            </a:r>
          </a:p>
        </p:txBody>
      </p:sp>
      <p:sp>
        <p:nvSpPr>
          <p:cNvPr id="39940" name="Slide Number Placeholder 2"/>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2D48C19B-7723-41BC-A939-7F44E9471356}" type="slidenum">
              <a:rPr lang="en-US" altLang="en-US" sz="1800">
                <a:solidFill>
                  <a:srgbClr val="9B9A98"/>
                </a:solidFill>
                <a:latin typeface="Garamond" panose="02020404030301010803" pitchFamily="18" charset="0"/>
                <a:cs typeface="Arial" panose="020B0604020202020204" pitchFamily="34" charset="0"/>
              </a:rPr>
              <a:pPr>
                <a:spcBef>
                  <a:spcPct val="0"/>
                </a:spcBef>
                <a:buFontTx/>
                <a:buNone/>
              </a:pPr>
              <a:t>35</a:t>
            </a:fld>
            <a:endParaRPr lang="en-US" altLang="en-US" sz="1800">
              <a:solidFill>
                <a:srgbClr val="9B9A98"/>
              </a:solidFill>
              <a:latin typeface="Garamond" panose="02020404030301010803" pitchFamily="18" charset="0"/>
              <a:cs typeface="Arial" panose="020B0604020202020204" pitchFamily="34" charset="0"/>
            </a:endParaRPr>
          </a:p>
        </p:txBody>
      </p:sp>
      <p:sp>
        <p:nvSpPr>
          <p:cNvPr id="53250" name="Rectangle 2"/>
          <p:cNvSpPr>
            <a:spLocks noChangeArrowheads="1"/>
          </p:cNvSpPr>
          <p:nvPr/>
        </p:nvSpPr>
        <p:spPr bwMode="auto">
          <a:xfrm>
            <a:off x="304800" y="1316038"/>
            <a:ext cx="8763000" cy="2492375"/>
          </a:xfrm>
          <a:prstGeom prst="rect">
            <a:avLst/>
          </a:prstGeom>
          <a:solidFill>
            <a:schemeClr val="tx1"/>
          </a:solidFill>
          <a:ln w="12700" cap="sq">
            <a:noFill/>
            <a:miter lim="800000"/>
            <a:headEnd type="none" w="sm" len="sm"/>
            <a:tailEnd type="none" w="sm" len="sm"/>
          </a:ln>
          <a:effectLst/>
        </p:spPr>
        <p:txBody>
          <a:bodyPr>
            <a:spAutoFit/>
          </a:bodyPr>
          <a:lstStyle/>
          <a:p>
            <a:pPr eaLnBrk="1" fontAlgn="auto" hangingPunct="1">
              <a:spcBef>
                <a:spcPct val="50000"/>
              </a:spcBef>
              <a:spcAft>
                <a:spcPts val="0"/>
              </a:spcAft>
              <a:defRPr/>
            </a:pPr>
            <a:r>
              <a:rPr lang="en-US" sz="2400" dirty="0">
                <a:solidFill>
                  <a:schemeClr val="bg2"/>
                </a:solidFill>
                <a:effectLst>
                  <a:outerShdw blurRad="38100" dist="38100" dir="2700000" algn="tl">
                    <a:srgbClr val="000000"/>
                  </a:outerShdw>
                </a:effectLst>
              </a:rPr>
              <a:t>Aggregation is the process of unification of the outputs of all rules.  We take the membership  functions of all rule consequents previously clipped or scaled and combine them into a single fuzzy set. </a:t>
            </a:r>
          </a:p>
          <a:p>
            <a:pPr eaLnBrk="1" fontAlgn="auto" hangingPunct="1">
              <a:spcBef>
                <a:spcPct val="50000"/>
              </a:spcBef>
              <a:spcAft>
                <a:spcPts val="0"/>
              </a:spcAft>
              <a:defRPr/>
            </a:pPr>
            <a:r>
              <a:rPr lang="en-US" sz="2400" dirty="0">
                <a:solidFill>
                  <a:schemeClr val="bg2"/>
                </a:solidFill>
                <a:effectLst>
                  <a:outerShdw blurRad="38100" dist="38100" dir="2700000" algn="tl">
                    <a:srgbClr val="000000"/>
                  </a:outerShdw>
                </a:effectLst>
              </a:rPr>
              <a:t>The input of the aggregation process is the list of</a:t>
            </a:r>
            <a:r>
              <a:rPr lang="en-US" sz="2400" dirty="0">
                <a:solidFill>
                  <a:schemeClr val="bg2"/>
                </a:solidFill>
                <a:effectLst>
                  <a:outerShdw blurRad="38100" dist="38100" dir="2700000" algn="tl">
                    <a:srgbClr val="FFFFFF"/>
                  </a:outerShdw>
                </a:effectLst>
              </a:rPr>
              <a:t> </a:t>
            </a:r>
            <a:r>
              <a:rPr lang="en-US" sz="2400" dirty="0">
                <a:solidFill>
                  <a:schemeClr val="bg2"/>
                </a:solidFill>
                <a:effectLst>
                  <a:outerShdw blurRad="38100" dist="38100" dir="2700000" algn="tl">
                    <a:srgbClr val="000000"/>
                  </a:outerShdw>
                </a:effectLst>
              </a:rPr>
              <a:t>clipped or scaled consequent membership functions, and the output is one fuzzy set for each output  variable.</a:t>
            </a:r>
          </a:p>
        </p:txBody>
      </p:sp>
      <p:pic>
        <p:nvPicPr>
          <p:cNvPr id="39942" name="Picture 3" descr="Slide05-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4376738"/>
            <a:ext cx="8715375"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15875"/>
            <a:ext cx="9144000" cy="708025"/>
          </a:xfrm>
          <a:prstGeom prst="rect">
            <a:avLst/>
          </a:prstGeom>
          <a:solidFill>
            <a:srgbClr val="FFFF00"/>
          </a:solidFill>
        </p:spPr>
        <p:txBody>
          <a:bodyPr>
            <a:spAutoFit/>
          </a:bodyPr>
          <a:lstStyle/>
          <a:p>
            <a:pPr algn="ctr" eaLnBrk="1" fontAlgn="auto" hangingPunct="1">
              <a:spcBef>
                <a:spcPct val="50000"/>
              </a:spcBef>
              <a:spcAft>
                <a:spcPts val="0"/>
              </a:spcAft>
              <a:defRPr/>
            </a:pPr>
            <a:r>
              <a:rPr lang="en-US" sz="4000" b="1" u="sng" dirty="0">
                <a:solidFill>
                  <a:srgbClr val="FF0000"/>
                </a:solidFill>
                <a:effectLst>
                  <a:outerShdw blurRad="38100" dist="38100" dir="2700000" algn="tl">
                    <a:srgbClr val="000000"/>
                  </a:outerShdw>
                </a:effectLst>
              </a:rPr>
              <a:t>Aggregation of the rule outputs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a:xfrm>
            <a:off x="0" y="0"/>
            <a:ext cx="9144000" cy="1066800"/>
          </a:xfrm>
        </p:spPr>
        <p:txBody>
          <a:bodyPr/>
          <a:lstStyle/>
          <a:p>
            <a:pPr eaLnBrk="1" hangingPunct="1">
              <a:defRPr/>
            </a:pPr>
            <a:r>
              <a:rPr lang="en-GB" sz="4800" smtClean="0">
                <a:ea typeface="ＭＳ Ｐゴシック" pitchFamily="34" charset="-128"/>
              </a:rPr>
              <a:t>A Simple Example (Calculations)</a:t>
            </a:r>
          </a:p>
        </p:txBody>
      </p:sp>
      <p:sp>
        <p:nvSpPr>
          <p:cNvPr id="40963" name="Rectangle 3"/>
          <p:cNvSpPr>
            <a:spLocks noGrp="1" noChangeArrowheads="1"/>
          </p:cNvSpPr>
          <p:nvPr>
            <p:ph type="body" idx="1"/>
          </p:nvPr>
        </p:nvSpPr>
        <p:spPr>
          <a:xfrm>
            <a:off x="381000" y="1447800"/>
            <a:ext cx="8534400" cy="5257800"/>
          </a:xfrm>
        </p:spPr>
        <p:txBody>
          <a:bodyPr/>
          <a:lstStyle/>
          <a:p>
            <a:pPr algn="just" eaLnBrk="1" hangingPunct="1"/>
            <a:r>
              <a:rPr lang="en-GB" altLang="en-US" sz="2800" b="1" smtClean="0">
                <a:solidFill>
                  <a:schemeClr val="bg2"/>
                </a:solidFill>
                <a:latin typeface="NewCenturySchlbk" charset="0"/>
              </a:rPr>
              <a:t>Next assume that the inputs are 0 and 0.32 for the linguistic variables X and Y respectively. </a:t>
            </a:r>
          </a:p>
          <a:p>
            <a:pPr lvl="1" algn="just" eaLnBrk="1" hangingPunct="1"/>
            <a:r>
              <a:rPr lang="en-GB" altLang="en-US" sz="2400" b="1" smtClean="0">
                <a:solidFill>
                  <a:schemeClr val="bg2"/>
                </a:solidFill>
                <a:latin typeface="NewCenturySchlbk" charset="0"/>
              </a:rPr>
              <a:t>The problem then is to find if Z is high or low and its crisp value. </a:t>
            </a:r>
          </a:p>
          <a:p>
            <a:pPr algn="just" eaLnBrk="1" hangingPunct="1"/>
            <a:endParaRPr lang="en-GB" altLang="en-US" sz="2800" b="1" smtClean="0">
              <a:solidFill>
                <a:schemeClr val="bg2"/>
              </a:solidFill>
              <a:latin typeface="NewCenturySchlbk" charset="0"/>
            </a:endParaRPr>
          </a:p>
          <a:p>
            <a:pPr algn="just" eaLnBrk="1" hangingPunct="1"/>
            <a:r>
              <a:rPr lang="en-GB" altLang="en-US" sz="2800" b="1" smtClean="0">
                <a:solidFill>
                  <a:schemeClr val="bg2"/>
                </a:solidFill>
                <a:latin typeface="NewCenturySchlbk" charset="0"/>
              </a:rPr>
              <a:t>The next steps are followed:</a:t>
            </a:r>
          </a:p>
          <a:p>
            <a:pPr lvl="1" algn="just" eaLnBrk="1" hangingPunct="1"/>
            <a:r>
              <a:rPr lang="en-GB" altLang="en-US" sz="2400" b="1" u="sng" smtClean="0">
                <a:solidFill>
                  <a:schemeClr val="bg2"/>
                </a:solidFill>
                <a:latin typeface="NewCenturySchlbk" charset="0"/>
              </a:rPr>
              <a:t>Step-1:</a:t>
            </a:r>
            <a:r>
              <a:rPr lang="en-GB" altLang="en-US" sz="2400" b="1" smtClean="0">
                <a:solidFill>
                  <a:schemeClr val="bg2"/>
                </a:solidFill>
                <a:latin typeface="NewCenturySchlbk" charset="0"/>
              </a:rPr>
              <a:t> Find the membership grade for the premises of each rule. We have 8 premises but due to replication only 4 are needed.</a:t>
            </a:r>
          </a:p>
          <a:p>
            <a:pPr lvl="2" algn="just" eaLnBrk="1" hangingPunct="1"/>
            <a:r>
              <a:rPr lang="en-GB" altLang="en-US" sz="2000" b="1" smtClean="0">
                <a:solidFill>
                  <a:schemeClr val="bg2"/>
                </a:solidFill>
                <a:latin typeface="NewCenturySchlbk" charset="0"/>
              </a:rPr>
              <a:t>Low(X) = 1- t = 1-0 = 1</a:t>
            </a:r>
          </a:p>
          <a:p>
            <a:pPr lvl="2" algn="just" eaLnBrk="1" hangingPunct="1"/>
            <a:r>
              <a:rPr lang="en-GB" altLang="en-US" sz="2000" b="1" smtClean="0">
                <a:solidFill>
                  <a:schemeClr val="bg2"/>
                </a:solidFill>
                <a:latin typeface="NewCenturySchlbk" charset="0"/>
              </a:rPr>
              <a:t>Low(Y) = 1- t = 1-0.32 = 0.68</a:t>
            </a:r>
          </a:p>
          <a:p>
            <a:pPr lvl="2" algn="just" eaLnBrk="1" hangingPunct="1"/>
            <a:r>
              <a:rPr lang="en-GB" altLang="en-US" sz="2000" b="1" smtClean="0">
                <a:solidFill>
                  <a:schemeClr val="bg2"/>
                </a:solidFill>
                <a:latin typeface="NewCenturySchlbk" charset="0"/>
              </a:rPr>
              <a:t>High(X) = t = 0</a:t>
            </a:r>
          </a:p>
          <a:p>
            <a:pPr lvl="2" algn="just" eaLnBrk="1" hangingPunct="1"/>
            <a:r>
              <a:rPr lang="en-GB" altLang="en-US" sz="2000" b="1" smtClean="0">
                <a:solidFill>
                  <a:schemeClr val="bg2"/>
                </a:solidFill>
                <a:latin typeface="NewCenturySchlbk" charset="0"/>
              </a:rPr>
              <a:t>High(Y) = t = 0.32</a:t>
            </a:r>
          </a:p>
        </p:txBody>
      </p:sp>
      <p:cxnSp>
        <p:nvCxnSpPr>
          <p:cNvPr id="3" name="Straight Arrow Connector 2"/>
          <p:cNvCxnSpPr/>
          <p:nvPr/>
        </p:nvCxnSpPr>
        <p:spPr>
          <a:xfrm flipH="1">
            <a:off x="4929188" y="5594350"/>
            <a:ext cx="86201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965" name="TextBox 3"/>
          <p:cNvSpPr txBox="1">
            <a:spLocks noChangeArrowheads="1"/>
          </p:cNvSpPr>
          <p:nvPr/>
        </p:nvSpPr>
        <p:spPr bwMode="auto">
          <a:xfrm>
            <a:off x="5791200" y="5410200"/>
            <a:ext cx="2667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rgbClr val="FF0000"/>
                </a:solidFill>
              </a:rPr>
              <a:t>This is our decision</a:t>
            </a:r>
          </a:p>
        </p:txBody>
      </p:sp>
      <p:cxnSp>
        <p:nvCxnSpPr>
          <p:cNvPr id="7" name="Straight Arrow Connector 6"/>
          <p:cNvCxnSpPr/>
          <p:nvPr/>
        </p:nvCxnSpPr>
        <p:spPr>
          <a:xfrm flipH="1">
            <a:off x="5181600" y="5867400"/>
            <a:ext cx="457200" cy="152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4929188" y="6019800"/>
            <a:ext cx="1014412" cy="609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0968" name="TextBox 1"/>
          <p:cNvSpPr txBox="1">
            <a:spLocks noChangeArrowheads="1"/>
          </p:cNvSpPr>
          <p:nvPr/>
        </p:nvSpPr>
        <p:spPr bwMode="auto">
          <a:xfrm>
            <a:off x="8248650" y="5346700"/>
            <a:ext cx="596900" cy="3683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solidFill>
                  <a:schemeClr val="bg2"/>
                </a:solidFill>
              </a:rPr>
              <a:t>X=0</a:t>
            </a:r>
          </a:p>
        </p:txBody>
      </p:sp>
      <p:sp>
        <p:nvSpPr>
          <p:cNvPr id="40969" name="Rectangle 3"/>
          <p:cNvSpPr>
            <a:spLocks noChangeArrowheads="1"/>
          </p:cNvSpPr>
          <p:nvPr/>
        </p:nvSpPr>
        <p:spPr bwMode="auto">
          <a:xfrm>
            <a:off x="7881938" y="5873750"/>
            <a:ext cx="987425" cy="3698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800" b="1">
                <a:solidFill>
                  <a:schemeClr val="bg2"/>
                </a:solidFill>
                <a:latin typeface="NewCenturySchlbk" charset="0"/>
              </a:rPr>
              <a:t>Y= 0.32</a:t>
            </a:r>
            <a:endParaRPr lang="en-US" altLang="en-US" sz="18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0" y="0"/>
            <a:ext cx="9144000" cy="762000"/>
          </a:xfrm>
        </p:spPr>
        <p:txBody>
          <a:bodyPr/>
          <a:lstStyle/>
          <a:p>
            <a:pPr eaLnBrk="1" hangingPunct="1">
              <a:defRPr/>
            </a:pPr>
            <a:r>
              <a:rPr lang="en-GB" sz="6000" smtClean="0">
                <a:ea typeface="ＭＳ Ｐゴシック" pitchFamily="34" charset="-128"/>
              </a:rPr>
              <a:t>A Simple Example (Rules)</a:t>
            </a:r>
          </a:p>
        </p:txBody>
      </p:sp>
      <p:sp>
        <p:nvSpPr>
          <p:cNvPr id="41987" name="Rectangle 3"/>
          <p:cNvSpPr>
            <a:spLocks noGrp="1" noChangeArrowheads="1"/>
          </p:cNvSpPr>
          <p:nvPr>
            <p:ph type="body" idx="1"/>
          </p:nvPr>
        </p:nvSpPr>
        <p:spPr>
          <a:xfrm>
            <a:off x="190500" y="914400"/>
            <a:ext cx="8763000" cy="2438400"/>
          </a:xfrm>
        </p:spPr>
        <p:txBody>
          <a:bodyPr/>
          <a:lstStyle/>
          <a:p>
            <a:pPr algn="just" eaLnBrk="1" hangingPunct="1"/>
            <a:r>
              <a:rPr lang="en-GB" altLang="en-US" sz="2800" b="1" smtClean="0">
                <a:solidFill>
                  <a:schemeClr val="hlink"/>
                </a:solidFill>
                <a:latin typeface="NewCenturySchlbk" charset="0"/>
              </a:rPr>
              <a:t>The rule base contains the following four rules:</a:t>
            </a:r>
            <a:endParaRPr lang="en-GB" altLang="en-US" sz="2800" b="1" smtClean="0">
              <a:solidFill>
                <a:schemeClr val="bg2"/>
              </a:solidFill>
              <a:latin typeface="NewCenturySchlbk" charset="0"/>
            </a:endParaRPr>
          </a:p>
          <a:p>
            <a:pPr lvl="1" algn="just" eaLnBrk="1" hangingPunct="1"/>
            <a:r>
              <a:rPr lang="en-GB" altLang="en-US" sz="2400" b="1" smtClean="0">
                <a:solidFill>
                  <a:schemeClr val="bg2"/>
                </a:solidFill>
                <a:latin typeface="NewCenturySchlbk" charset="0"/>
              </a:rPr>
              <a:t>if X is </a:t>
            </a:r>
            <a:r>
              <a:rPr lang="en-GB" altLang="en-US" sz="2400" b="1" u="sng" smtClean="0">
                <a:solidFill>
                  <a:schemeClr val="bg2"/>
                </a:solidFill>
                <a:latin typeface="NewCenturySchlbk" charset="0"/>
              </a:rPr>
              <a:t>low</a:t>
            </a:r>
            <a:r>
              <a:rPr lang="en-GB" altLang="en-US" sz="2400" b="1" smtClean="0">
                <a:solidFill>
                  <a:schemeClr val="bg2"/>
                </a:solidFill>
                <a:latin typeface="NewCenturySchlbk" charset="0"/>
              </a:rPr>
              <a:t> and Y is </a:t>
            </a:r>
            <a:r>
              <a:rPr lang="en-GB" altLang="en-US" sz="2400" b="1" u="sng" smtClean="0">
                <a:solidFill>
                  <a:schemeClr val="bg2"/>
                </a:solidFill>
                <a:latin typeface="NewCenturySchlbk" charset="0"/>
              </a:rPr>
              <a:t>low </a:t>
            </a:r>
            <a:r>
              <a:rPr lang="en-GB" altLang="en-US" sz="2400" b="1" smtClean="0">
                <a:solidFill>
                  <a:schemeClr val="bg2"/>
                </a:solidFill>
                <a:latin typeface="NewCenturySchlbk" charset="0"/>
              </a:rPr>
              <a:t>then Z is high (</a:t>
            </a:r>
            <a:r>
              <a:rPr lang="en-GB" altLang="en-US" sz="2400" b="1" smtClean="0">
                <a:solidFill>
                  <a:schemeClr val="bg1"/>
                </a:solidFill>
                <a:latin typeface="NewCenturySchlbk" charset="0"/>
              </a:rPr>
              <a:t>rule-1</a:t>
            </a:r>
            <a:r>
              <a:rPr lang="en-GB" altLang="en-US" sz="2400" b="1" smtClean="0">
                <a:solidFill>
                  <a:schemeClr val="bg2"/>
                </a:solidFill>
                <a:latin typeface="NewCenturySchlbk" charset="0"/>
              </a:rPr>
              <a:t>)</a:t>
            </a:r>
          </a:p>
          <a:p>
            <a:pPr lvl="1" algn="just" eaLnBrk="1" hangingPunct="1"/>
            <a:r>
              <a:rPr lang="en-GB" altLang="en-US" sz="2400" b="1" smtClean="0">
                <a:solidFill>
                  <a:schemeClr val="bg2"/>
                </a:solidFill>
                <a:latin typeface="NewCenturySchlbk" charset="0"/>
              </a:rPr>
              <a:t>if X is </a:t>
            </a:r>
            <a:r>
              <a:rPr lang="en-GB" altLang="en-US" sz="2400" b="1" u="sng" smtClean="0">
                <a:solidFill>
                  <a:schemeClr val="bg2"/>
                </a:solidFill>
                <a:latin typeface="NewCenturySchlbk" charset="0"/>
              </a:rPr>
              <a:t>low</a:t>
            </a:r>
            <a:r>
              <a:rPr lang="en-GB" altLang="en-US" sz="2400" b="1" smtClean="0">
                <a:solidFill>
                  <a:schemeClr val="bg2"/>
                </a:solidFill>
                <a:latin typeface="NewCenturySchlbk" charset="0"/>
              </a:rPr>
              <a:t> and Y is </a:t>
            </a:r>
            <a:r>
              <a:rPr lang="en-GB" altLang="en-US" sz="2400" b="1" u="sng" smtClean="0">
                <a:solidFill>
                  <a:schemeClr val="bg2"/>
                </a:solidFill>
                <a:latin typeface="NewCenturySchlbk" charset="0"/>
              </a:rPr>
              <a:t>high</a:t>
            </a:r>
            <a:r>
              <a:rPr lang="en-GB" altLang="en-US" sz="2400" b="1" smtClean="0">
                <a:solidFill>
                  <a:schemeClr val="bg2"/>
                </a:solidFill>
                <a:latin typeface="NewCenturySchlbk" charset="0"/>
              </a:rPr>
              <a:t> then Z is low (</a:t>
            </a:r>
            <a:r>
              <a:rPr lang="en-GB" altLang="en-US" sz="2400" b="1" smtClean="0">
                <a:solidFill>
                  <a:schemeClr val="bg1"/>
                </a:solidFill>
                <a:latin typeface="NewCenturySchlbk" charset="0"/>
              </a:rPr>
              <a:t>rule-2</a:t>
            </a:r>
            <a:r>
              <a:rPr lang="en-GB" altLang="en-US" sz="2400" b="1" smtClean="0">
                <a:solidFill>
                  <a:schemeClr val="bg2"/>
                </a:solidFill>
                <a:latin typeface="NewCenturySchlbk" charset="0"/>
              </a:rPr>
              <a:t>)</a:t>
            </a:r>
          </a:p>
          <a:p>
            <a:pPr lvl="1" algn="just" eaLnBrk="1" hangingPunct="1"/>
            <a:r>
              <a:rPr lang="en-GB" altLang="en-US" sz="2400" b="1" smtClean="0">
                <a:solidFill>
                  <a:schemeClr val="bg2"/>
                </a:solidFill>
                <a:latin typeface="NewCenturySchlbk" charset="0"/>
              </a:rPr>
              <a:t>if X is </a:t>
            </a:r>
            <a:r>
              <a:rPr lang="en-GB" altLang="en-US" sz="2400" b="1" u="sng" smtClean="0">
                <a:solidFill>
                  <a:schemeClr val="bg2"/>
                </a:solidFill>
                <a:latin typeface="NewCenturySchlbk" charset="0"/>
              </a:rPr>
              <a:t>high</a:t>
            </a:r>
            <a:r>
              <a:rPr lang="en-GB" altLang="en-US" sz="2400" b="1" smtClean="0">
                <a:solidFill>
                  <a:schemeClr val="bg2"/>
                </a:solidFill>
                <a:latin typeface="NewCenturySchlbk" charset="0"/>
              </a:rPr>
              <a:t> and Y is </a:t>
            </a:r>
            <a:r>
              <a:rPr lang="en-GB" altLang="en-US" sz="2400" b="1" u="sng" smtClean="0">
                <a:solidFill>
                  <a:schemeClr val="bg2"/>
                </a:solidFill>
                <a:latin typeface="NewCenturySchlbk" charset="0"/>
              </a:rPr>
              <a:t>low</a:t>
            </a:r>
            <a:r>
              <a:rPr lang="en-GB" altLang="en-US" sz="2400" b="1" smtClean="0">
                <a:solidFill>
                  <a:schemeClr val="bg2"/>
                </a:solidFill>
                <a:latin typeface="NewCenturySchlbk" charset="0"/>
              </a:rPr>
              <a:t> then Z is low (</a:t>
            </a:r>
            <a:r>
              <a:rPr lang="en-GB" altLang="en-US" sz="2400" b="1" smtClean="0">
                <a:solidFill>
                  <a:schemeClr val="bg1"/>
                </a:solidFill>
                <a:latin typeface="NewCenturySchlbk" charset="0"/>
              </a:rPr>
              <a:t>rule-3</a:t>
            </a:r>
            <a:r>
              <a:rPr lang="en-GB" altLang="en-US" sz="2400" b="1" smtClean="0">
                <a:solidFill>
                  <a:schemeClr val="bg2"/>
                </a:solidFill>
                <a:latin typeface="NewCenturySchlbk" charset="0"/>
              </a:rPr>
              <a:t>)</a:t>
            </a:r>
          </a:p>
          <a:p>
            <a:pPr lvl="1" algn="just" eaLnBrk="1" hangingPunct="1"/>
            <a:r>
              <a:rPr lang="en-GB" altLang="en-US" sz="2400" b="1" smtClean="0">
                <a:solidFill>
                  <a:schemeClr val="bg2"/>
                </a:solidFill>
                <a:latin typeface="NewCenturySchlbk" charset="0"/>
              </a:rPr>
              <a:t>If X is </a:t>
            </a:r>
            <a:r>
              <a:rPr lang="en-GB" altLang="en-US" sz="2400" b="1" u="sng" smtClean="0">
                <a:solidFill>
                  <a:schemeClr val="bg2"/>
                </a:solidFill>
                <a:latin typeface="NewCenturySchlbk" charset="0"/>
              </a:rPr>
              <a:t>high</a:t>
            </a:r>
            <a:r>
              <a:rPr lang="en-GB" altLang="en-US" sz="2400" b="1" smtClean="0">
                <a:solidFill>
                  <a:schemeClr val="bg2"/>
                </a:solidFill>
                <a:latin typeface="NewCenturySchlbk" charset="0"/>
              </a:rPr>
              <a:t> and Y is </a:t>
            </a:r>
            <a:r>
              <a:rPr lang="en-GB" altLang="en-US" sz="2400" b="1" u="sng" smtClean="0">
                <a:solidFill>
                  <a:schemeClr val="bg2"/>
                </a:solidFill>
                <a:latin typeface="NewCenturySchlbk" charset="0"/>
              </a:rPr>
              <a:t>high</a:t>
            </a:r>
            <a:r>
              <a:rPr lang="en-GB" altLang="en-US" sz="2400" b="1" smtClean="0">
                <a:solidFill>
                  <a:schemeClr val="bg2"/>
                </a:solidFill>
                <a:latin typeface="NewCenturySchlbk" charset="0"/>
              </a:rPr>
              <a:t> then Z is high (</a:t>
            </a:r>
            <a:r>
              <a:rPr lang="en-GB" altLang="en-US" sz="2400" b="1" smtClean="0">
                <a:solidFill>
                  <a:schemeClr val="bg1"/>
                </a:solidFill>
                <a:latin typeface="NewCenturySchlbk" charset="0"/>
              </a:rPr>
              <a:t>rule-4</a:t>
            </a:r>
            <a:r>
              <a:rPr lang="en-GB" altLang="en-US" sz="2400" b="1" smtClean="0">
                <a:solidFill>
                  <a:schemeClr val="bg2"/>
                </a:solidFill>
                <a:latin typeface="NewCenturySchlbk" charset="0"/>
              </a:rPr>
              <a:t>)</a:t>
            </a:r>
          </a:p>
        </p:txBody>
      </p:sp>
      <p:sp>
        <p:nvSpPr>
          <p:cNvPr id="41988" name="TextBox 1"/>
          <p:cNvSpPr txBox="1">
            <a:spLocks noChangeArrowheads="1"/>
          </p:cNvSpPr>
          <p:nvPr/>
        </p:nvSpPr>
        <p:spPr bwMode="auto">
          <a:xfrm>
            <a:off x="-76200" y="3886200"/>
            <a:ext cx="76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a:solidFill>
                  <a:schemeClr val="bg2"/>
                </a:solidFill>
              </a:rPr>
              <a:t>X</a:t>
            </a:r>
          </a:p>
        </p:txBody>
      </p:sp>
      <p:sp>
        <p:nvSpPr>
          <p:cNvPr id="41989" name="TextBox 4"/>
          <p:cNvSpPr txBox="1">
            <a:spLocks noChangeArrowheads="1"/>
          </p:cNvSpPr>
          <p:nvPr/>
        </p:nvSpPr>
        <p:spPr bwMode="auto">
          <a:xfrm>
            <a:off x="-76200" y="5375275"/>
            <a:ext cx="7620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a:solidFill>
                  <a:schemeClr val="bg2"/>
                </a:solidFill>
              </a:rPr>
              <a:t>Y</a:t>
            </a:r>
          </a:p>
        </p:txBody>
      </p:sp>
      <p:sp>
        <p:nvSpPr>
          <p:cNvPr id="3" name="Rectangle 2"/>
          <p:cNvSpPr/>
          <p:nvPr/>
        </p:nvSpPr>
        <p:spPr>
          <a:xfrm>
            <a:off x="990600" y="3581400"/>
            <a:ext cx="838200" cy="609600"/>
          </a:xfrm>
          <a:prstGeom prst="rect">
            <a:avLst/>
          </a:prstGeom>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bg2"/>
                </a:solidFill>
              </a:rPr>
              <a:t>LOW</a:t>
            </a:r>
          </a:p>
        </p:txBody>
      </p:sp>
      <p:sp>
        <p:nvSpPr>
          <p:cNvPr id="7" name="Rectangle 6"/>
          <p:cNvSpPr/>
          <p:nvPr/>
        </p:nvSpPr>
        <p:spPr>
          <a:xfrm>
            <a:off x="990600" y="4383088"/>
            <a:ext cx="838200" cy="609600"/>
          </a:xfrm>
          <a:prstGeom prst="rect">
            <a:avLst/>
          </a:prstGeom>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bg2"/>
                </a:solidFill>
              </a:rPr>
              <a:t>HIGH</a:t>
            </a:r>
          </a:p>
        </p:txBody>
      </p:sp>
      <p:sp>
        <p:nvSpPr>
          <p:cNvPr id="8" name="Rectangle 7"/>
          <p:cNvSpPr/>
          <p:nvPr/>
        </p:nvSpPr>
        <p:spPr>
          <a:xfrm>
            <a:off x="990600" y="5184775"/>
            <a:ext cx="838200" cy="609600"/>
          </a:xfrm>
          <a:prstGeom prst="rect">
            <a:avLst/>
          </a:prstGeom>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bg2"/>
                </a:solidFill>
              </a:rPr>
              <a:t>LOW</a:t>
            </a:r>
          </a:p>
        </p:txBody>
      </p:sp>
      <p:sp>
        <p:nvSpPr>
          <p:cNvPr id="9" name="Rectangle 8"/>
          <p:cNvSpPr/>
          <p:nvPr/>
        </p:nvSpPr>
        <p:spPr>
          <a:xfrm>
            <a:off x="993775" y="5956300"/>
            <a:ext cx="838200" cy="609600"/>
          </a:xfrm>
          <a:prstGeom prst="rect">
            <a:avLst/>
          </a:prstGeom>
          <a:ln>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bg2"/>
                </a:solidFill>
              </a:rPr>
              <a:t>HIGH</a:t>
            </a:r>
          </a:p>
        </p:txBody>
      </p:sp>
      <p:cxnSp>
        <p:nvCxnSpPr>
          <p:cNvPr id="6" name="Straight Arrow Connector 5"/>
          <p:cNvCxnSpPr/>
          <p:nvPr/>
        </p:nvCxnSpPr>
        <p:spPr>
          <a:xfrm flipV="1">
            <a:off x="304800" y="3886200"/>
            <a:ext cx="609600" cy="2921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endCxn id="7" idx="1"/>
          </p:cNvCxnSpPr>
          <p:nvPr/>
        </p:nvCxnSpPr>
        <p:spPr>
          <a:xfrm>
            <a:off x="304800" y="4178300"/>
            <a:ext cx="685800" cy="5095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endCxn id="8" idx="1"/>
          </p:cNvCxnSpPr>
          <p:nvPr/>
        </p:nvCxnSpPr>
        <p:spPr>
          <a:xfrm flipV="1">
            <a:off x="381000" y="5489575"/>
            <a:ext cx="609600" cy="26193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endCxn id="9" idx="1"/>
          </p:cNvCxnSpPr>
          <p:nvPr/>
        </p:nvCxnSpPr>
        <p:spPr>
          <a:xfrm>
            <a:off x="381000" y="5751513"/>
            <a:ext cx="612775" cy="5095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Flowchart: Delay 15"/>
          <p:cNvSpPr/>
          <p:nvPr/>
        </p:nvSpPr>
        <p:spPr>
          <a:xfrm>
            <a:off x="2535238" y="3505200"/>
            <a:ext cx="609600" cy="533400"/>
          </a:xfrm>
          <a:prstGeom prst="flowChartDelay">
            <a:avLst/>
          </a:prstGeom>
          <a:solidFill>
            <a:schemeClr val="accent2"/>
          </a:solidFill>
          <a:ln w="38100">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9" name="Flowchart: Delay 18"/>
          <p:cNvSpPr/>
          <p:nvPr/>
        </p:nvSpPr>
        <p:spPr>
          <a:xfrm>
            <a:off x="2535238" y="4232275"/>
            <a:ext cx="609600" cy="533400"/>
          </a:xfrm>
          <a:prstGeom prst="flowChartDelay">
            <a:avLst/>
          </a:prstGeom>
          <a:solidFill>
            <a:schemeClr val="accent2"/>
          </a:solidFill>
          <a:ln w="38100">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0" name="Flowchart: Delay 19"/>
          <p:cNvSpPr/>
          <p:nvPr/>
        </p:nvSpPr>
        <p:spPr>
          <a:xfrm>
            <a:off x="2535238" y="5068888"/>
            <a:ext cx="609600" cy="533400"/>
          </a:xfrm>
          <a:prstGeom prst="flowChartDelay">
            <a:avLst/>
          </a:prstGeom>
          <a:solidFill>
            <a:schemeClr val="accent2"/>
          </a:solidFill>
          <a:ln w="38100">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1" name="Flowchart: Delay 20"/>
          <p:cNvSpPr/>
          <p:nvPr/>
        </p:nvSpPr>
        <p:spPr>
          <a:xfrm>
            <a:off x="2535238" y="5816600"/>
            <a:ext cx="609600" cy="533400"/>
          </a:xfrm>
          <a:prstGeom prst="flowChartDelay">
            <a:avLst/>
          </a:prstGeom>
          <a:solidFill>
            <a:schemeClr val="accent2"/>
          </a:solidFill>
          <a:ln w="38100">
            <a:solidFill>
              <a:schemeClr val="bg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cxnSp>
        <p:nvCxnSpPr>
          <p:cNvPr id="18" name="Straight Arrow Connector 17"/>
          <p:cNvCxnSpPr/>
          <p:nvPr/>
        </p:nvCxnSpPr>
        <p:spPr>
          <a:xfrm flipV="1">
            <a:off x="1828800" y="3616325"/>
            <a:ext cx="706438" cy="79375"/>
          </a:xfrm>
          <a:prstGeom prst="straightConnector1">
            <a:avLst/>
          </a:prstGeom>
          <a:ln>
            <a:solidFill>
              <a:schemeClr val="bg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8" idx="3"/>
            <a:endCxn id="16" idx="1"/>
          </p:cNvCxnSpPr>
          <p:nvPr/>
        </p:nvCxnSpPr>
        <p:spPr>
          <a:xfrm flipV="1">
            <a:off x="1828800" y="3771900"/>
            <a:ext cx="706438" cy="1717675"/>
          </a:xfrm>
          <a:prstGeom prst="straightConnector1">
            <a:avLst/>
          </a:prstGeom>
          <a:ln>
            <a:solidFill>
              <a:srgbClr val="D02EC1"/>
            </a:solidFill>
            <a:tailEnd type="triangle"/>
          </a:ln>
        </p:spPr>
        <p:style>
          <a:lnRef idx="2">
            <a:schemeClr val="accent1"/>
          </a:lnRef>
          <a:fillRef idx="0">
            <a:schemeClr val="accent1"/>
          </a:fillRef>
          <a:effectRef idx="1">
            <a:schemeClr val="accent1"/>
          </a:effectRef>
          <a:fontRef idx="minor">
            <a:schemeClr val="tx1"/>
          </a:fontRef>
        </p:style>
      </p:cxnSp>
      <p:sp>
        <p:nvSpPr>
          <p:cNvPr id="42004" name="Rectangle 23"/>
          <p:cNvSpPr>
            <a:spLocks noChangeArrowheads="1"/>
          </p:cNvSpPr>
          <p:nvPr/>
        </p:nvSpPr>
        <p:spPr bwMode="auto">
          <a:xfrm>
            <a:off x="3563938" y="3519488"/>
            <a:ext cx="2836862"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lvl="1" eaLnBrk="1" hangingPunct="1">
              <a:spcBef>
                <a:spcPct val="0"/>
              </a:spcBef>
              <a:buFontTx/>
              <a:buNone/>
            </a:pPr>
            <a:r>
              <a:rPr lang="en-GB" altLang="en-US" sz="2000" b="1">
                <a:solidFill>
                  <a:schemeClr val="bg2"/>
                </a:solidFill>
                <a:latin typeface="NewCenturySchlbk" charset="0"/>
              </a:rPr>
              <a:t>Z is high (</a:t>
            </a:r>
            <a:r>
              <a:rPr lang="en-GB" altLang="en-US" sz="2000" b="1">
                <a:solidFill>
                  <a:schemeClr val="bg1"/>
                </a:solidFill>
                <a:latin typeface="NewCenturySchlbk" charset="0"/>
              </a:rPr>
              <a:t>rule-1</a:t>
            </a:r>
            <a:r>
              <a:rPr lang="en-GB" altLang="en-US" sz="2000" b="1">
                <a:solidFill>
                  <a:schemeClr val="bg2"/>
                </a:solidFill>
                <a:latin typeface="NewCenturySchlbk" charset="0"/>
              </a:rPr>
              <a:t>)</a:t>
            </a:r>
          </a:p>
        </p:txBody>
      </p:sp>
      <p:cxnSp>
        <p:nvCxnSpPr>
          <p:cNvPr id="26" name="Straight Arrow Connector 25"/>
          <p:cNvCxnSpPr>
            <a:stCxn id="16" idx="3"/>
          </p:cNvCxnSpPr>
          <p:nvPr/>
        </p:nvCxnSpPr>
        <p:spPr>
          <a:xfrm flipV="1">
            <a:off x="3144838" y="3735388"/>
            <a:ext cx="381000" cy="365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endCxn id="19" idx="1"/>
          </p:cNvCxnSpPr>
          <p:nvPr/>
        </p:nvCxnSpPr>
        <p:spPr>
          <a:xfrm>
            <a:off x="1817688" y="3695700"/>
            <a:ext cx="717550" cy="803275"/>
          </a:xfrm>
          <a:prstGeom prst="straightConnector1">
            <a:avLst/>
          </a:prstGeom>
          <a:ln>
            <a:solidFill>
              <a:schemeClr val="bg1">
                <a:lumMod val="75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61440" name="Straight Arrow Connector 61439"/>
          <p:cNvCxnSpPr>
            <a:stCxn id="9" idx="3"/>
          </p:cNvCxnSpPr>
          <p:nvPr/>
        </p:nvCxnSpPr>
        <p:spPr>
          <a:xfrm flipV="1">
            <a:off x="1831975" y="4659313"/>
            <a:ext cx="703263" cy="16017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2008" name="Rectangle 61440"/>
          <p:cNvSpPr>
            <a:spLocks noChangeArrowheads="1"/>
          </p:cNvSpPr>
          <p:nvPr/>
        </p:nvSpPr>
        <p:spPr bwMode="auto">
          <a:xfrm>
            <a:off x="3552825" y="4267200"/>
            <a:ext cx="284797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lvl="1" algn="just" eaLnBrk="1" hangingPunct="1">
              <a:spcBef>
                <a:spcPct val="0"/>
              </a:spcBef>
              <a:buFontTx/>
              <a:buNone/>
            </a:pPr>
            <a:r>
              <a:rPr lang="en-GB" altLang="en-US" sz="2000" b="1">
                <a:solidFill>
                  <a:schemeClr val="bg2"/>
                </a:solidFill>
                <a:latin typeface="NewCenturySchlbk" charset="0"/>
              </a:rPr>
              <a:t>Z is low (</a:t>
            </a:r>
            <a:r>
              <a:rPr lang="en-GB" altLang="en-US" sz="2000" b="1">
                <a:solidFill>
                  <a:schemeClr val="bg1"/>
                </a:solidFill>
                <a:latin typeface="NewCenturySchlbk" charset="0"/>
              </a:rPr>
              <a:t>rule-2</a:t>
            </a:r>
            <a:r>
              <a:rPr lang="en-GB" altLang="en-US" sz="2000" b="1">
                <a:solidFill>
                  <a:schemeClr val="bg2"/>
                </a:solidFill>
                <a:latin typeface="NewCenturySchlbk" charset="0"/>
              </a:rPr>
              <a:t>)</a:t>
            </a:r>
          </a:p>
        </p:txBody>
      </p:sp>
      <p:cxnSp>
        <p:nvCxnSpPr>
          <p:cNvPr id="36" name="Straight Arrow Connector 35"/>
          <p:cNvCxnSpPr/>
          <p:nvPr/>
        </p:nvCxnSpPr>
        <p:spPr>
          <a:xfrm flipV="1">
            <a:off x="3182938" y="4481513"/>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444" name="Straight Arrow Connector 61443"/>
          <p:cNvCxnSpPr/>
          <p:nvPr/>
        </p:nvCxnSpPr>
        <p:spPr>
          <a:xfrm>
            <a:off x="1868488" y="4718050"/>
            <a:ext cx="652462" cy="496888"/>
          </a:xfrm>
          <a:prstGeom prst="straightConnector1">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cxnSp>
        <p:nvCxnSpPr>
          <p:cNvPr id="61447" name="Straight Arrow Connector 61446"/>
          <p:cNvCxnSpPr>
            <a:stCxn id="8" idx="3"/>
            <a:endCxn id="20" idx="1"/>
          </p:cNvCxnSpPr>
          <p:nvPr/>
        </p:nvCxnSpPr>
        <p:spPr>
          <a:xfrm flipV="1">
            <a:off x="1828800" y="5335588"/>
            <a:ext cx="706438" cy="153987"/>
          </a:xfrm>
          <a:prstGeom prst="straightConnector1">
            <a:avLst/>
          </a:prstGeom>
          <a:ln>
            <a:solidFill>
              <a:srgbClr val="D02EC1"/>
            </a:solidFill>
            <a:tailEnd type="triangle"/>
          </a:ln>
        </p:spPr>
        <p:style>
          <a:lnRef idx="2">
            <a:schemeClr val="accent1"/>
          </a:lnRef>
          <a:fillRef idx="0">
            <a:schemeClr val="accent1"/>
          </a:fillRef>
          <a:effectRef idx="1">
            <a:schemeClr val="accent1"/>
          </a:effectRef>
          <a:fontRef idx="minor">
            <a:schemeClr val="tx1"/>
          </a:fontRef>
        </p:style>
      </p:cxnSp>
      <p:sp>
        <p:nvSpPr>
          <p:cNvPr id="42012" name="Rectangle 61447"/>
          <p:cNvSpPr>
            <a:spLocks noChangeArrowheads="1"/>
          </p:cNvSpPr>
          <p:nvPr/>
        </p:nvSpPr>
        <p:spPr bwMode="auto">
          <a:xfrm>
            <a:off x="3552825" y="5086350"/>
            <a:ext cx="2847975"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lvl="1" algn="just" eaLnBrk="1" hangingPunct="1">
              <a:spcBef>
                <a:spcPct val="0"/>
              </a:spcBef>
              <a:buFontTx/>
              <a:buNone/>
            </a:pPr>
            <a:r>
              <a:rPr lang="en-GB" altLang="en-US" sz="2000" b="1">
                <a:solidFill>
                  <a:schemeClr val="bg2"/>
                </a:solidFill>
                <a:latin typeface="NewCenturySchlbk" charset="0"/>
              </a:rPr>
              <a:t>Z is low (</a:t>
            </a:r>
            <a:r>
              <a:rPr lang="en-GB" altLang="en-US" sz="2000" b="1">
                <a:solidFill>
                  <a:schemeClr val="bg1"/>
                </a:solidFill>
                <a:latin typeface="NewCenturySchlbk" charset="0"/>
              </a:rPr>
              <a:t>rule-3</a:t>
            </a:r>
            <a:r>
              <a:rPr lang="en-GB" altLang="en-US" sz="2000" b="1">
                <a:solidFill>
                  <a:schemeClr val="bg2"/>
                </a:solidFill>
                <a:latin typeface="NewCenturySchlbk" charset="0"/>
              </a:rPr>
              <a:t>)</a:t>
            </a:r>
          </a:p>
        </p:txBody>
      </p:sp>
      <p:cxnSp>
        <p:nvCxnSpPr>
          <p:cNvPr id="43" name="Straight Arrow Connector 42"/>
          <p:cNvCxnSpPr/>
          <p:nvPr/>
        </p:nvCxnSpPr>
        <p:spPr>
          <a:xfrm flipV="1">
            <a:off x="3186113" y="5318125"/>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450" name="Straight Arrow Connector 61449"/>
          <p:cNvCxnSpPr>
            <a:stCxn id="7" idx="3"/>
          </p:cNvCxnSpPr>
          <p:nvPr/>
        </p:nvCxnSpPr>
        <p:spPr>
          <a:xfrm>
            <a:off x="1828800" y="4687888"/>
            <a:ext cx="652463" cy="12684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452" name="Straight Arrow Connector 61451"/>
          <p:cNvCxnSpPr>
            <a:stCxn id="9" idx="3"/>
          </p:cNvCxnSpPr>
          <p:nvPr/>
        </p:nvCxnSpPr>
        <p:spPr>
          <a:xfrm flipV="1">
            <a:off x="1831975" y="6176963"/>
            <a:ext cx="703263" cy="8413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2016" name="Rectangle 61456"/>
          <p:cNvSpPr>
            <a:spLocks noChangeArrowheads="1"/>
          </p:cNvSpPr>
          <p:nvPr/>
        </p:nvSpPr>
        <p:spPr bwMode="auto">
          <a:xfrm>
            <a:off x="3525838" y="5861050"/>
            <a:ext cx="2874962" cy="4000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lvl="1" algn="just" eaLnBrk="1" hangingPunct="1">
              <a:spcBef>
                <a:spcPct val="0"/>
              </a:spcBef>
              <a:buFontTx/>
              <a:buNone/>
            </a:pPr>
            <a:r>
              <a:rPr lang="en-GB" altLang="en-US" sz="2000" b="1">
                <a:solidFill>
                  <a:schemeClr val="bg2"/>
                </a:solidFill>
                <a:latin typeface="NewCenturySchlbk" charset="0"/>
              </a:rPr>
              <a:t>Z is high (</a:t>
            </a:r>
            <a:r>
              <a:rPr lang="en-GB" altLang="en-US" sz="2000" b="1">
                <a:solidFill>
                  <a:schemeClr val="bg1"/>
                </a:solidFill>
                <a:latin typeface="NewCenturySchlbk" charset="0"/>
              </a:rPr>
              <a:t>rule-4</a:t>
            </a:r>
            <a:r>
              <a:rPr lang="en-GB" altLang="en-US" sz="2000" b="1">
                <a:solidFill>
                  <a:schemeClr val="bg2"/>
                </a:solidFill>
                <a:latin typeface="NewCenturySchlbk" charset="0"/>
              </a:rPr>
              <a:t>)</a:t>
            </a:r>
          </a:p>
        </p:txBody>
      </p:sp>
      <p:cxnSp>
        <p:nvCxnSpPr>
          <p:cNvPr id="53" name="Straight Arrow Connector 52"/>
          <p:cNvCxnSpPr/>
          <p:nvPr/>
        </p:nvCxnSpPr>
        <p:spPr>
          <a:xfrm flipV="1">
            <a:off x="3171825" y="6113463"/>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1458" name="Rectangle 61457"/>
          <p:cNvSpPr/>
          <p:nvPr/>
        </p:nvSpPr>
        <p:spPr>
          <a:xfrm>
            <a:off x="6781800" y="3505200"/>
            <a:ext cx="1066800" cy="30607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b="1" dirty="0">
                <a:solidFill>
                  <a:schemeClr val="bg2"/>
                </a:solidFill>
                <a:effectLst>
                  <a:outerShdw blurRad="38100" dist="38100" dir="2700000" algn="tl">
                    <a:srgbClr val="000000">
                      <a:alpha val="43137"/>
                    </a:srgbClr>
                  </a:outerShdw>
                </a:effectLst>
              </a:rPr>
              <a:t>Aggregate Rules</a:t>
            </a:r>
          </a:p>
        </p:txBody>
      </p:sp>
      <p:cxnSp>
        <p:nvCxnSpPr>
          <p:cNvPr id="55" name="Straight Arrow Connector 54"/>
          <p:cNvCxnSpPr/>
          <p:nvPr/>
        </p:nvCxnSpPr>
        <p:spPr>
          <a:xfrm flipV="1">
            <a:off x="6397625" y="3684588"/>
            <a:ext cx="381000" cy="365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p:nvPr/>
        </p:nvCxnSpPr>
        <p:spPr>
          <a:xfrm flipV="1">
            <a:off x="6389688" y="5251450"/>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p:cNvCxnSpPr/>
          <p:nvPr/>
        </p:nvCxnSpPr>
        <p:spPr>
          <a:xfrm flipV="1">
            <a:off x="6397625" y="4411663"/>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p:nvPr/>
        </p:nvCxnSpPr>
        <p:spPr>
          <a:xfrm flipV="1">
            <a:off x="6391275" y="6021388"/>
            <a:ext cx="381000" cy="349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8105775" y="3511550"/>
            <a:ext cx="817563" cy="30607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b="1" dirty="0" err="1">
                <a:solidFill>
                  <a:schemeClr val="bg2"/>
                </a:solidFill>
                <a:effectLst>
                  <a:outerShdw blurRad="38100" dist="38100" dir="2700000" algn="tl">
                    <a:srgbClr val="000000">
                      <a:alpha val="43137"/>
                    </a:srgbClr>
                  </a:outerShdw>
                </a:effectLst>
              </a:rPr>
              <a:t>Defuzzify</a:t>
            </a:r>
            <a:endParaRPr lang="en-US" sz="1200" b="1" dirty="0">
              <a:solidFill>
                <a:schemeClr val="bg2"/>
              </a:solidFill>
              <a:effectLst>
                <a:outerShdw blurRad="38100" dist="38100" dir="2700000" algn="tl">
                  <a:srgbClr val="000000">
                    <a:alpha val="43137"/>
                  </a:srgbClr>
                </a:outerShdw>
              </a:effectLst>
            </a:endParaRPr>
          </a:p>
        </p:txBody>
      </p:sp>
      <p:sp>
        <p:nvSpPr>
          <p:cNvPr id="61459" name="Right Arrow 61458"/>
          <p:cNvSpPr/>
          <p:nvPr/>
        </p:nvSpPr>
        <p:spPr>
          <a:xfrm>
            <a:off x="7810500" y="4765675"/>
            <a:ext cx="284163" cy="303213"/>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1" name="Right Arrow 60"/>
          <p:cNvSpPr/>
          <p:nvPr/>
        </p:nvSpPr>
        <p:spPr>
          <a:xfrm>
            <a:off x="8839200" y="4467225"/>
            <a:ext cx="284163" cy="304800"/>
          </a:xfrm>
          <a:prstGeom prst="rightArrow">
            <a:avLst/>
          </a:prstGeom>
          <a:solidFill>
            <a:schemeClr val="accent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2026" name="TextBox 41"/>
          <p:cNvSpPr txBox="1">
            <a:spLocks noChangeArrowheads="1"/>
          </p:cNvSpPr>
          <p:nvPr/>
        </p:nvSpPr>
        <p:spPr bwMode="auto">
          <a:xfrm>
            <a:off x="95250" y="3505200"/>
            <a:ext cx="596900" cy="3683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solidFill>
                  <a:schemeClr val="bg2"/>
                </a:solidFill>
              </a:rPr>
              <a:t>X=0</a:t>
            </a:r>
          </a:p>
        </p:txBody>
      </p:sp>
      <p:sp>
        <p:nvSpPr>
          <p:cNvPr id="42027" name="Rectangle 43"/>
          <p:cNvSpPr>
            <a:spLocks noChangeArrowheads="1"/>
          </p:cNvSpPr>
          <p:nvPr/>
        </p:nvSpPr>
        <p:spPr bwMode="auto">
          <a:xfrm>
            <a:off x="-22225" y="5051425"/>
            <a:ext cx="985838" cy="369888"/>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800" b="1">
                <a:solidFill>
                  <a:schemeClr val="bg2"/>
                </a:solidFill>
                <a:latin typeface="NewCenturySchlbk" charset="0"/>
              </a:rPr>
              <a:t>Y= 0.32</a:t>
            </a:r>
            <a:endParaRPr lang="en-US" altLang="en-US" sz="1800"/>
          </a:p>
        </p:txBody>
      </p:sp>
      <p:sp>
        <p:nvSpPr>
          <p:cNvPr id="42028" name="TextBox 3"/>
          <p:cNvSpPr txBox="1">
            <a:spLocks noChangeArrowheads="1"/>
          </p:cNvSpPr>
          <p:nvPr/>
        </p:nvSpPr>
        <p:spPr bwMode="auto">
          <a:xfrm>
            <a:off x="1992313" y="3243263"/>
            <a:ext cx="341312" cy="33972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a:solidFill>
                  <a:schemeClr val="bg2"/>
                </a:solidFill>
              </a:rPr>
              <a:t>1</a:t>
            </a:r>
          </a:p>
        </p:txBody>
      </p:sp>
      <p:sp>
        <p:nvSpPr>
          <p:cNvPr id="42029" name="TextBox 44"/>
          <p:cNvSpPr txBox="1">
            <a:spLocks noChangeArrowheads="1"/>
          </p:cNvSpPr>
          <p:nvPr/>
        </p:nvSpPr>
        <p:spPr bwMode="auto">
          <a:xfrm>
            <a:off x="8248650" y="5346700"/>
            <a:ext cx="596900" cy="3683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solidFill>
                  <a:schemeClr val="bg2"/>
                </a:solidFill>
              </a:rPr>
              <a:t>X=0</a:t>
            </a:r>
          </a:p>
        </p:txBody>
      </p:sp>
      <p:sp>
        <p:nvSpPr>
          <p:cNvPr id="42030" name="Rectangle 45"/>
          <p:cNvSpPr>
            <a:spLocks noChangeArrowheads="1"/>
          </p:cNvSpPr>
          <p:nvPr/>
        </p:nvSpPr>
        <p:spPr bwMode="auto">
          <a:xfrm>
            <a:off x="2009775" y="3763963"/>
            <a:ext cx="428625" cy="24606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000" b="1">
                <a:solidFill>
                  <a:schemeClr val="bg2"/>
                </a:solidFill>
                <a:latin typeface="NewCenturySchlbk" charset="0"/>
              </a:rPr>
              <a:t>0.68</a:t>
            </a:r>
            <a:endParaRPr lang="en-US" altLang="en-US" sz="1000"/>
          </a:p>
        </p:txBody>
      </p:sp>
      <p:sp>
        <p:nvSpPr>
          <p:cNvPr id="42031" name="Rectangle 46"/>
          <p:cNvSpPr>
            <a:spLocks noChangeArrowheads="1"/>
          </p:cNvSpPr>
          <p:nvPr/>
        </p:nvSpPr>
        <p:spPr bwMode="auto">
          <a:xfrm>
            <a:off x="3140075" y="3367088"/>
            <a:ext cx="428625" cy="2476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000" b="1">
                <a:solidFill>
                  <a:schemeClr val="bg2"/>
                </a:solidFill>
                <a:latin typeface="NewCenturySchlbk" charset="0"/>
              </a:rPr>
              <a:t>0.68</a:t>
            </a:r>
            <a:endParaRPr lang="en-US" altLang="en-US" sz="1000"/>
          </a:p>
        </p:txBody>
      </p:sp>
      <p:sp>
        <p:nvSpPr>
          <p:cNvPr id="42032" name="TextBox 47"/>
          <p:cNvSpPr txBox="1">
            <a:spLocks noChangeArrowheads="1"/>
          </p:cNvSpPr>
          <p:nvPr/>
        </p:nvSpPr>
        <p:spPr bwMode="auto">
          <a:xfrm>
            <a:off x="2093913" y="4259263"/>
            <a:ext cx="341312" cy="33813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a:solidFill>
                  <a:schemeClr val="bg2"/>
                </a:solidFill>
              </a:rPr>
              <a:t>1</a:t>
            </a:r>
          </a:p>
        </p:txBody>
      </p:sp>
      <p:sp>
        <p:nvSpPr>
          <p:cNvPr id="42033" name="Rectangle 48"/>
          <p:cNvSpPr>
            <a:spLocks noChangeArrowheads="1"/>
          </p:cNvSpPr>
          <p:nvPr/>
        </p:nvSpPr>
        <p:spPr bwMode="auto">
          <a:xfrm>
            <a:off x="2230438" y="4786313"/>
            <a:ext cx="508000" cy="230187"/>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900" b="1">
                <a:solidFill>
                  <a:schemeClr val="bg2"/>
                </a:solidFill>
                <a:latin typeface="NewCenturySchlbk" charset="0"/>
              </a:rPr>
              <a:t>0.32</a:t>
            </a:r>
            <a:endParaRPr lang="en-US" altLang="en-US" sz="9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pPr eaLnBrk="1" hangingPunct="1">
              <a:defRPr/>
            </a:pPr>
            <a:r>
              <a:rPr lang="en-GB" sz="4800" smtClean="0">
                <a:ea typeface="ＭＳ Ｐゴシック" pitchFamily="34" charset="-128"/>
              </a:rPr>
              <a:t>A Simple Example (Calculations)</a:t>
            </a:r>
          </a:p>
        </p:txBody>
      </p:sp>
      <p:sp>
        <p:nvSpPr>
          <p:cNvPr id="44035" name="Rectangle 3"/>
          <p:cNvSpPr>
            <a:spLocks noGrp="1" noChangeArrowheads="1"/>
          </p:cNvSpPr>
          <p:nvPr>
            <p:ph type="body" sz="half" idx="1"/>
          </p:nvPr>
        </p:nvSpPr>
        <p:spPr>
          <a:xfrm>
            <a:off x="0" y="1066800"/>
            <a:ext cx="8534400" cy="5257800"/>
          </a:xfrm>
        </p:spPr>
        <p:txBody>
          <a:bodyPr/>
          <a:lstStyle/>
          <a:p>
            <a:pPr lvl="1" algn="just" eaLnBrk="1" hangingPunct="1"/>
            <a:r>
              <a:rPr lang="en-GB" altLang="en-US" sz="2400" b="1" u="sng" smtClean="0">
                <a:solidFill>
                  <a:schemeClr val="bg1"/>
                </a:solidFill>
                <a:latin typeface="NewCenturySchlbk" charset="0"/>
              </a:rPr>
              <a:t>Step-2:</a:t>
            </a:r>
            <a:r>
              <a:rPr lang="en-GB" altLang="en-US" sz="2400" b="1" smtClean="0">
                <a:solidFill>
                  <a:schemeClr val="bg1"/>
                </a:solidFill>
                <a:latin typeface="NewCenturySchlbk" charset="0"/>
              </a:rPr>
              <a:t> </a:t>
            </a:r>
            <a:r>
              <a:rPr lang="en-GB" altLang="en-US" sz="2400" b="1" smtClean="0">
                <a:solidFill>
                  <a:schemeClr val="bg2"/>
                </a:solidFill>
                <a:latin typeface="NewCenturySchlbk" charset="0"/>
              </a:rPr>
              <a:t>Identify the rules that can fire. In our case only the first two rules can fire since the last two rules have a premise with a zero degree of membership.</a:t>
            </a:r>
          </a:p>
          <a:p>
            <a:pPr lvl="1" algn="just" eaLnBrk="1" hangingPunct="1"/>
            <a:endParaRPr lang="en-GB" altLang="en-US" sz="2400" b="1" u="sng" smtClean="0">
              <a:solidFill>
                <a:schemeClr val="bg1"/>
              </a:solidFill>
              <a:latin typeface="NewCenturySchlbk" charset="0"/>
            </a:endParaRPr>
          </a:p>
          <a:p>
            <a:pPr lvl="1" algn="just" eaLnBrk="1" hangingPunct="1"/>
            <a:r>
              <a:rPr lang="en-GB" altLang="en-US" sz="2400" b="1" u="sng" smtClean="0">
                <a:solidFill>
                  <a:schemeClr val="bg1"/>
                </a:solidFill>
                <a:latin typeface="NewCenturySchlbk" charset="0"/>
              </a:rPr>
              <a:t>Step-3:</a:t>
            </a:r>
            <a:r>
              <a:rPr lang="en-GB" altLang="en-US" sz="2400" b="1" smtClean="0">
                <a:solidFill>
                  <a:schemeClr val="bg1"/>
                </a:solidFill>
                <a:latin typeface="NewCenturySchlbk" charset="0"/>
              </a:rPr>
              <a:t> </a:t>
            </a:r>
            <a:r>
              <a:rPr lang="en-GB" altLang="en-US" sz="2400" b="1" smtClean="0">
                <a:solidFill>
                  <a:schemeClr val="bg2"/>
                </a:solidFill>
                <a:latin typeface="NewCenturySchlbk" charset="0"/>
              </a:rPr>
              <a:t>For each rule that can fire find the strength of the firing.</a:t>
            </a:r>
          </a:p>
          <a:p>
            <a:pPr lvl="2" algn="just" eaLnBrk="1" hangingPunct="1"/>
            <a:r>
              <a:rPr lang="en-GB" altLang="en-US" sz="2000" b="1" smtClean="0">
                <a:solidFill>
                  <a:schemeClr val="bg2"/>
                </a:solidFill>
                <a:latin typeface="NewCenturySchlbk" charset="0"/>
              </a:rPr>
              <a:t>Rule-1 = min(1,0.68) = 0.68</a:t>
            </a:r>
          </a:p>
          <a:p>
            <a:pPr lvl="2" algn="just" eaLnBrk="1" hangingPunct="1"/>
            <a:r>
              <a:rPr lang="en-GB" altLang="en-US" sz="2000" b="1" smtClean="0">
                <a:solidFill>
                  <a:schemeClr val="bg2"/>
                </a:solidFill>
                <a:latin typeface="NewCenturySchlbk" charset="0"/>
              </a:rPr>
              <a:t>Rule-2 = min(1,0.32) = 0.32</a:t>
            </a:r>
          </a:p>
          <a:p>
            <a:pPr lvl="2" algn="just" eaLnBrk="1" hangingPunct="1"/>
            <a:r>
              <a:rPr lang="en-GB" altLang="en-US" sz="2000" b="1" smtClean="0">
                <a:solidFill>
                  <a:schemeClr val="bg2"/>
                </a:solidFill>
                <a:latin typeface="NewCenturySchlbk" charset="0"/>
              </a:rPr>
              <a:t>Note that </a:t>
            </a:r>
            <a:r>
              <a:rPr lang="en-GB" altLang="en-US" sz="2000" b="1" i="1" smtClean="0">
                <a:solidFill>
                  <a:schemeClr val="bg2"/>
                </a:solidFill>
                <a:latin typeface="NewCenturySchlbk" charset="0"/>
              </a:rPr>
              <a:t>min</a:t>
            </a:r>
            <a:r>
              <a:rPr lang="en-GB" altLang="en-US" sz="2000" b="1" smtClean="0">
                <a:solidFill>
                  <a:schemeClr val="bg2"/>
                </a:solidFill>
                <a:latin typeface="NewCenturySchlbk" charset="0"/>
              </a:rPr>
              <a:t> is used because the premises are connected with a logical AND.</a:t>
            </a:r>
            <a:endParaRPr lang="en-GB" altLang="en-US" sz="2000" smtClean="0">
              <a:solidFill>
                <a:schemeClr val="bg2"/>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a:xfrm>
            <a:off x="0" y="-76200"/>
            <a:ext cx="9144000" cy="1371600"/>
          </a:xfrm>
        </p:spPr>
        <p:txBody>
          <a:bodyPr/>
          <a:lstStyle/>
          <a:p>
            <a:pPr eaLnBrk="1" hangingPunct="1">
              <a:defRPr/>
            </a:pPr>
            <a:r>
              <a:rPr lang="en-GB" sz="4800" smtClean="0">
                <a:ea typeface="ＭＳ Ｐゴシック" pitchFamily="34" charset="-128"/>
              </a:rPr>
              <a:t>A Simple Example (Calculations)</a:t>
            </a:r>
          </a:p>
        </p:txBody>
      </p:sp>
      <p:sp>
        <p:nvSpPr>
          <p:cNvPr id="355331" name="Rectangle 3"/>
          <p:cNvSpPr>
            <a:spLocks noGrp="1" noChangeArrowheads="1"/>
          </p:cNvSpPr>
          <p:nvPr>
            <p:ph type="body" idx="1"/>
          </p:nvPr>
        </p:nvSpPr>
        <p:spPr>
          <a:xfrm>
            <a:off x="304800" y="1676400"/>
            <a:ext cx="8534400" cy="3962400"/>
          </a:xfrm>
        </p:spPr>
        <p:txBody>
          <a:bodyPr/>
          <a:lstStyle/>
          <a:p>
            <a:pPr lvl="1" eaLnBrk="1" hangingPunct="1">
              <a:defRPr/>
            </a:pPr>
            <a:r>
              <a:rPr lang="en-GB" sz="3200" b="1" u="sng" dirty="0" smtClean="0">
                <a:solidFill>
                  <a:schemeClr val="bg1"/>
                </a:solidFill>
                <a:latin typeface="NewCenturySchlbk" charset="0"/>
                <a:ea typeface="ＭＳ Ｐゴシック" pitchFamily="34" charset="-128"/>
              </a:rPr>
              <a:t>Step-4:</a:t>
            </a:r>
            <a:r>
              <a:rPr lang="en-GB" sz="3200" b="1" dirty="0" smtClean="0">
                <a:solidFill>
                  <a:schemeClr val="bg1"/>
                </a:solidFill>
                <a:latin typeface="NewCenturySchlbk" charset="0"/>
                <a:ea typeface="ＭＳ Ｐゴシック" pitchFamily="34" charset="-128"/>
              </a:rPr>
              <a:t> </a:t>
            </a:r>
            <a:r>
              <a:rPr lang="en-GB" sz="3200" b="1" dirty="0" smtClean="0">
                <a:solidFill>
                  <a:schemeClr val="bg2"/>
                </a:solidFill>
                <a:latin typeface="NewCenturySchlbk" charset="0"/>
                <a:ea typeface="ＭＳ Ｐゴシック" pitchFamily="34" charset="-128"/>
              </a:rPr>
              <a:t>All the fuzzy outputs are combined together to form a </a:t>
            </a:r>
            <a:r>
              <a:rPr lang="en-GB" sz="3200" b="1" dirty="0" smtClean="0">
                <a:solidFill>
                  <a:srgbClr val="D02EC1"/>
                </a:solidFill>
                <a:latin typeface="NewCenturySchlbk" charset="0"/>
                <a:ea typeface="ＭＳ Ｐゴシック" pitchFamily="34" charset="-128"/>
              </a:rPr>
              <a:t>single fuzzy subset</a:t>
            </a:r>
            <a:r>
              <a:rPr lang="en-GB" sz="3200" b="1" dirty="0" smtClean="0">
                <a:solidFill>
                  <a:schemeClr val="bg2"/>
                </a:solidFill>
                <a:latin typeface="NewCenturySchlbk" charset="0"/>
                <a:ea typeface="ＭＳ Ｐゴシック" pitchFamily="34" charset="-128"/>
              </a:rPr>
              <a:t>.</a:t>
            </a:r>
          </a:p>
          <a:p>
            <a:pPr lvl="1" eaLnBrk="1" hangingPunct="1">
              <a:defRPr/>
            </a:pPr>
            <a:endParaRPr lang="en-GB" sz="3200" b="1" dirty="0" smtClean="0">
              <a:solidFill>
                <a:schemeClr val="bg2"/>
              </a:solidFill>
              <a:latin typeface="NewCenturySchlbk" charset="0"/>
              <a:ea typeface="ＭＳ Ｐゴシック" pitchFamily="34" charset="-128"/>
            </a:endParaRPr>
          </a:p>
          <a:p>
            <a:pPr lvl="1" eaLnBrk="1" hangingPunct="1">
              <a:defRPr/>
            </a:pPr>
            <a:r>
              <a:rPr lang="en-GB" sz="3200" b="1" dirty="0" smtClean="0">
                <a:solidFill>
                  <a:schemeClr val="bg2"/>
                </a:solidFill>
                <a:latin typeface="NewCenturySchlbk" charset="0"/>
                <a:ea typeface="ＭＳ Ｐゴシック" pitchFamily="34" charset="-128"/>
              </a:rPr>
              <a:t> One way is to take the </a:t>
            </a:r>
            <a:r>
              <a:rPr lang="en-GB" sz="3200" b="1" u="sng" dirty="0" err="1" smtClean="0">
                <a:solidFill>
                  <a:schemeClr val="bg1"/>
                </a:solidFill>
                <a:latin typeface="NewCenturySchlbk" charset="0"/>
                <a:ea typeface="ＭＳ Ｐゴシック" pitchFamily="34" charset="-128"/>
              </a:rPr>
              <a:t>pointwise</a:t>
            </a:r>
            <a:r>
              <a:rPr lang="en-GB" sz="3200" b="1" u="sng" dirty="0" smtClean="0">
                <a:solidFill>
                  <a:schemeClr val="bg1"/>
                </a:solidFill>
                <a:latin typeface="NewCenturySchlbk" charset="0"/>
                <a:ea typeface="ＭＳ Ｐゴシック" pitchFamily="34" charset="-128"/>
              </a:rPr>
              <a:t> maximum</a:t>
            </a:r>
            <a:r>
              <a:rPr lang="en-GB" sz="3200" b="1" dirty="0" smtClean="0">
                <a:solidFill>
                  <a:schemeClr val="bg2"/>
                </a:solidFill>
                <a:latin typeface="NewCenturySchlbk" charset="0"/>
                <a:ea typeface="ＭＳ Ｐゴシック" pitchFamily="34" charset="-128"/>
              </a:rPr>
              <a:t> value over all fuzzy outputs. </a:t>
            </a:r>
          </a:p>
          <a:p>
            <a:pPr lvl="2" eaLnBrk="1" hangingPunct="1">
              <a:defRPr/>
            </a:pPr>
            <a:r>
              <a:rPr lang="en-GB" b="1" dirty="0" smtClean="0">
                <a:solidFill>
                  <a:schemeClr val="bg2"/>
                </a:solidFill>
                <a:latin typeface="NewCenturySchlbk" charset="0"/>
                <a:ea typeface="ＭＳ Ｐゴシック" pitchFamily="34" charset="-128"/>
              </a:rPr>
              <a:t>In our case we have two fuzzy outputs, so for each point we </a:t>
            </a:r>
            <a:r>
              <a:rPr lang="en-GB" b="1" dirty="0" smtClean="0">
                <a:solidFill>
                  <a:schemeClr val="bg2"/>
                </a:solidFill>
                <a:effectLst>
                  <a:outerShdw blurRad="38100" dist="38100" dir="2700000" algn="tl">
                    <a:srgbClr val="C0C0C0"/>
                  </a:outerShdw>
                </a:effectLst>
                <a:latin typeface="NewCenturySchlbk" charset="0"/>
                <a:ea typeface="ＭＳ Ｐゴシック" pitchFamily="34" charset="-128"/>
              </a:rPr>
              <a:t>take the </a:t>
            </a:r>
            <a:r>
              <a:rPr lang="en-GB" b="1" dirty="0" smtClean="0">
                <a:solidFill>
                  <a:schemeClr val="bg1"/>
                </a:solidFill>
                <a:effectLst>
                  <a:outerShdw blurRad="38100" dist="38100" dir="2700000" algn="tl">
                    <a:srgbClr val="C0C0C0"/>
                  </a:outerShdw>
                </a:effectLst>
                <a:latin typeface="NewCenturySchlbk" charset="0"/>
                <a:ea typeface="ＭＳ Ｐゴシック" pitchFamily="34" charset="-128"/>
              </a:rPr>
              <a:t>maximum</a:t>
            </a:r>
            <a:r>
              <a:rPr lang="en-GB" b="1" dirty="0" smtClean="0">
                <a:solidFill>
                  <a:schemeClr val="bg2"/>
                </a:solidFill>
                <a:effectLst>
                  <a:outerShdw blurRad="38100" dist="38100" dir="2700000" algn="tl">
                    <a:srgbClr val="C0C0C0"/>
                  </a:outerShdw>
                </a:effectLst>
                <a:latin typeface="NewCenturySchlbk" charset="0"/>
                <a:ea typeface="ＭＳ Ｐゴシック" pitchFamily="34" charset="-128"/>
              </a:rPr>
              <a:t> value</a:t>
            </a:r>
            <a:r>
              <a:rPr lang="en-GB" b="1" dirty="0" smtClean="0">
                <a:solidFill>
                  <a:schemeClr val="bg2"/>
                </a:solidFill>
                <a:latin typeface="NewCenturySchlbk" charset="0"/>
                <a:ea typeface="ＭＳ Ｐゴシック" pitchFamily="34" charset="-128"/>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0" y="0"/>
            <a:ext cx="9144000" cy="1447800"/>
          </a:xfrm>
        </p:spPr>
        <p:txBody>
          <a:bodyPr/>
          <a:lstStyle/>
          <a:p>
            <a:pPr eaLnBrk="1" hangingPunct="1">
              <a:defRPr/>
            </a:pPr>
            <a:r>
              <a:rPr lang="en-GB" sz="4800" dirty="0" smtClean="0">
                <a:ea typeface="ＭＳ Ｐゴシック" pitchFamily="34" charset="-128"/>
              </a:rPr>
              <a:t>Knowledge presentation using </a:t>
            </a:r>
            <a:r>
              <a:rPr lang="en-GB" sz="4800" dirty="0" smtClean="0">
                <a:solidFill>
                  <a:schemeClr val="bg1">
                    <a:lumMod val="60000"/>
                    <a:lumOff val="40000"/>
                  </a:schemeClr>
                </a:solidFill>
                <a:ea typeface="ＭＳ Ｐゴシック" pitchFamily="34" charset="-128"/>
              </a:rPr>
              <a:t>production rules</a:t>
            </a:r>
          </a:p>
        </p:txBody>
      </p:sp>
      <p:sp>
        <p:nvSpPr>
          <p:cNvPr id="143363" name="Rectangle 3"/>
          <p:cNvSpPr>
            <a:spLocks noGrp="1" noChangeArrowheads="1"/>
          </p:cNvSpPr>
          <p:nvPr>
            <p:ph type="body" idx="1"/>
          </p:nvPr>
        </p:nvSpPr>
        <p:spPr>
          <a:xfrm>
            <a:off x="304800" y="1600200"/>
            <a:ext cx="8686800" cy="4800600"/>
          </a:xfrm>
        </p:spPr>
        <p:txBody>
          <a:bodyPr/>
          <a:lstStyle/>
          <a:p>
            <a:pPr eaLnBrk="1" hangingPunct="1">
              <a:defRPr/>
            </a:pPr>
            <a:r>
              <a:rPr lang="en-GB" sz="1800" b="1" dirty="0" smtClean="0">
                <a:solidFill>
                  <a:schemeClr val="bg2"/>
                </a:solidFill>
                <a:latin typeface="NewCenturySchlbk" charset="0"/>
                <a:ea typeface="ＭＳ Ｐゴシック" pitchFamily="34" charset="-128"/>
              </a:rPr>
              <a:t>From a philosophical point the concept of knowledge is highly ambiguous and debatable</a:t>
            </a:r>
          </a:p>
          <a:p>
            <a:pPr lvl="1" eaLnBrk="1" hangingPunct="1">
              <a:defRPr/>
            </a:pPr>
            <a:endParaRPr lang="en-GB" sz="1600" b="1" dirty="0" smtClean="0">
              <a:solidFill>
                <a:schemeClr val="bg1">
                  <a:lumMod val="60000"/>
                  <a:lumOff val="40000"/>
                </a:schemeClr>
              </a:solidFill>
              <a:latin typeface="NewCenturySchlbk" charset="0"/>
              <a:ea typeface="ＭＳ Ｐゴシック" pitchFamily="34" charset="-128"/>
            </a:endParaRPr>
          </a:p>
          <a:p>
            <a:pPr eaLnBrk="1" hangingPunct="1">
              <a:defRPr/>
            </a:pPr>
            <a:r>
              <a:rPr lang="en-GB" sz="2000" b="1" dirty="0" smtClean="0">
                <a:solidFill>
                  <a:schemeClr val="bg1">
                    <a:lumMod val="60000"/>
                    <a:lumOff val="40000"/>
                  </a:schemeClr>
                </a:solidFill>
                <a:latin typeface="NewCenturySchlbk" charset="0"/>
                <a:ea typeface="ＭＳ Ｐゴシック" pitchFamily="34" charset="-128"/>
              </a:rPr>
              <a:t>Knowledge-base builders </a:t>
            </a:r>
            <a:r>
              <a:rPr lang="en-GB" sz="2000" b="1" dirty="0" smtClean="0">
                <a:solidFill>
                  <a:schemeClr val="bg2"/>
                </a:solidFill>
                <a:latin typeface="NewCenturySchlbk" charset="0"/>
                <a:ea typeface="ＭＳ Ｐゴシック" pitchFamily="34" charset="-128"/>
              </a:rPr>
              <a:t>treat knowledge from a </a:t>
            </a:r>
            <a:r>
              <a:rPr lang="en-GB" sz="2000" b="1" dirty="0" smtClean="0">
                <a:solidFill>
                  <a:srgbClr val="C00000"/>
                </a:solidFill>
                <a:latin typeface="NewCenturySchlbk" charset="0"/>
                <a:ea typeface="ＭＳ Ｐゴシック" pitchFamily="34" charset="-128"/>
              </a:rPr>
              <a:t>narrower point of view: </a:t>
            </a:r>
            <a:r>
              <a:rPr lang="en-GB" sz="2000" i="1" dirty="0" smtClean="0">
                <a:solidFill>
                  <a:schemeClr val="bg1">
                    <a:lumMod val="60000"/>
                    <a:lumOff val="40000"/>
                  </a:schemeClr>
                </a:solidFill>
                <a:latin typeface="NewCenturySchlbk" charset="0"/>
                <a:ea typeface="ＭＳ Ｐゴシック" pitchFamily="34" charset="-128"/>
              </a:rPr>
              <a:t>utilitarian, rules, facts, etc. </a:t>
            </a:r>
          </a:p>
          <a:p>
            <a:pPr eaLnBrk="1" hangingPunct="1">
              <a:defRPr/>
            </a:pPr>
            <a:endParaRPr lang="en-GB" sz="1800" b="1" dirty="0" smtClean="0">
              <a:solidFill>
                <a:schemeClr val="bg2"/>
              </a:solidFill>
              <a:latin typeface="NewCenturySchlbk" charset="0"/>
              <a:ea typeface="ＭＳ Ｐゴシック" pitchFamily="34" charset="-128"/>
            </a:endParaRPr>
          </a:p>
          <a:p>
            <a:pPr eaLnBrk="1" hangingPunct="1">
              <a:defRPr/>
            </a:pPr>
            <a:r>
              <a:rPr lang="en-GB" sz="1800" b="1" dirty="0" smtClean="0">
                <a:solidFill>
                  <a:schemeClr val="bg2"/>
                </a:solidFill>
                <a:latin typeface="NewCenturySchlbk" charset="0"/>
                <a:ea typeface="ＭＳ Ｐゴシック" pitchFamily="34" charset="-128"/>
              </a:rPr>
              <a:t>This way the knowledge is easier to model and understand.</a:t>
            </a:r>
          </a:p>
          <a:p>
            <a:pPr eaLnBrk="1" hangingPunct="1">
              <a:defRPr/>
            </a:pPr>
            <a:r>
              <a:rPr lang="en-GB" sz="1800" b="1" dirty="0" smtClean="0">
                <a:solidFill>
                  <a:schemeClr val="bg2"/>
                </a:solidFill>
                <a:latin typeface="NewCenturySchlbk" charset="0"/>
                <a:ea typeface="ＭＳ Ｐゴシック" pitchFamily="34" charset="-128"/>
              </a:rPr>
              <a:t>It </a:t>
            </a:r>
            <a:r>
              <a:rPr lang="en-GB" sz="1800" b="1" dirty="0" smtClean="0">
                <a:solidFill>
                  <a:schemeClr val="bg1">
                    <a:lumMod val="60000"/>
                    <a:lumOff val="40000"/>
                  </a:schemeClr>
                </a:solidFill>
                <a:latin typeface="NewCenturySchlbk" charset="0"/>
                <a:ea typeface="ＭＳ Ｐゴシック" pitchFamily="34" charset="-128"/>
              </a:rPr>
              <a:t>remains diverse </a:t>
            </a:r>
            <a:r>
              <a:rPr lang="en-GB" sz="1800" b="1" dirty="0" smtClean="0">
                <a:solidFill>
                  <a:schemeClr val="bg2"/>
                </a:solidFill>
                <a:latin typeface="NewCenturySchlbk" charset="0"/>
                <a:ea typeface="ＭＳ Ｐゴシック" pitchFamily="34" charset="-128"/>
              </a:rPr>
              <a:t>including:</a:t>
            </a:r>
          </a:p>
          <a:p>
            <a:pPr lvl="1" eaLnBrk="1" hangingPunct="1">
              <a:defRPr/>
            </a:pPr>
            <a:r>
              <a:rPr lang="en-GB" sz="1600" b="1" dirty="0" smtClean="0">
                <a:solidFill>
                  <a:schemeClr val="bg2"/>
                </a:solidFill>
                <a:latin typeface="NewCenturySchlbk" charset="0"/>
                <a:ea typeface="ＭＳ Ｐゴシック" pitchFamily="34" charset="-128"/>
              </a:rPr>
              <a:t>rules, </a:t>
            </a:r>
          </a:p>
          <a:p>
            <a:pPr lvl="1" eaLnBrk="1" hangingPunct="1">
              <a:defRPr/>
            </a:pPr>
            <a:r>
              <a:rPr lang="en-GB" sz="1600" b="1" dirty="0" smtClean="0">
                <a:solidFill>
                  <a:schemeClr val="bg2"/>
                </a:solidFill>
                <a:latin typeface="NewCenturySchlbk" charset="0"/>
                <a:ea typeface="ＭＳ Ｐゴシック" pitchFamily="34" charset="-128"/>
              </a:rPr>
              <a:t>facts, </a:t>
            </a:r>
          </a:p>
          <a:p>
            <a:pPr lvl="1" eaLnBrk="1" hangingPunct="1">
              <a:defRPr/>
            </a:pPr>
            <a:r>
              <a:rPr lang="en-GB" sz="1600" b="1" dirty="0" smtClean="0">
                <a:solidFill>
                  <a:schemeClr val="bg2"/>
                </a:solidFill>
                <a:latin typeface="NewCenturySchlbk" charset="0"/>
                <a:ea typeface="ＭＳ Ｐゴシック" pitchFamily="34" charset="-128"/>
              </a:rPr>
              <a:t>truths, </a:t>
            </a:r>
          </a:p>
          <a:p>
            <a:pPr lvl="1" eaLnBrk="1" hangingPunct="1">
              <a:defRPr/>
            </a:pPr>
            <a:r>
              <a:rPr lang="en-GB" sz="1600" b="1" dirty="0" smtClean="0">
                <a:solidFill>
                  <a:schemeClr val="bg2"/>
                </a:solidFill>
                <a:latin typeface="NewCenturySchlbk" charset="0"/>
                <a:ea typeface="ＭＳ Ｐゴシック" pitchFamily="34" charset="-128"/>
              </a:rPr>
              <a:t>reasons, </a:t>
            </a:r>
          </a:p>
          <a:p>
            <a:pPr lvl="1" eaLnBrk="1" hangingPunct="1">
              <a:defRPr/>
            </a:pPr>
            <a:r>
              <a:rPr lang="en-GB" sz="1600" b="1" dirty="0" smtClean="0">
                <a:solidFill>
                  <a:schemeClr val="bg2"/>
                </a:solidFill>
                <a:latin typeface="NewCenturySchlbk" charset="0"/>
                <a:ea typeface="ＭＳ Ｐゴシック" pitchFamily="34" charset="-128"/>
              </a:rPr>
              <a:t>defaults and</a:t>
            </a:r>
          </a:p>
          <a:p>
            <a:pPr lvl="1" eaLnBrk="1" hangingPunct="1">
              <a:defRPr/>
            </a:pPr>
            <a:r>
              <a:rPr lang="en-GB" sz="1600" b="1" dirty="0" smtClean="0">
                <a:solidFill>
                  <a:schemeClr val="bg2"/>
                </a:solidFill>
                <a:latin typeface="NewCenturySchlbk" charset="0"/>
                <a:ea typeface="ＭＳ Ｐゴシック" pitchFamily="34" charset="-128"/>
              </a:rPr>
              <a:t> heuristics. </a:t>
            </a:r>
          </a:p>
          <a:p>
            <a:pPr lvl="1" eaLnBrk="1" hangingPunct="1">
              <a:defRPr/>
            </a:pPr>
            <a:endParaRPr lang="en-GB" sz="1600" b="1" dirty="0" smtClean="0">
              <a:solidFill>
                <a:schemeClr val="bg2"/>
              </a:solidFill>
              <a:latin typeface="NewCenturySchlbk" charset="0"/>
              <a:ea typeface="ＭＳ Ｐゴシック" pitchFamily="34" charset="-128"/>
            </a:endParaRPr>
          </a:p>
          <a:p>
            <a:pPr eaLnBrk="1" hangingPunct="1">
              <a:defRPr/>
            </a:pPr>
            <a:r>
              <a:rPr lang="en-GB" sz="1800" b="1" dirty="0" smtClean="0">
                <a:solidFill>
                  <a:schemeClr val="bg2"/>
                </a:solidFill>
                <a:latin typeface="NewCenturySchlbk" charset="0"/>
                <a:ea typeface="ＭＳ Ｐゴシック" pitchFamily="34" charset="-128"/>
              </a:rPr>
              <a:t>The </a:t>
            </a:r>
            <a:r>
              <a:rPr lang="en-GB" sz="1800" b="1" u="sng" dirty="0" smtClean="0">
                <a:solidFill>
                  <a:schemeClr val="bg1">
                    <a:lumMod val="60000"/>
                    <a:lumOff val="40000"/>
                  </a:schemeClr>
                </a:solidFill>
                <a:latin typeface="NewCenturySchlbk" charset="0"/>
                <a:ea typeface="ＭＳ Ｐゴシック" pitchFamily="34" charset="-128"/>
              </a:rPr>
              <a:t>knowledge engineer</a:t>
            </a:r>
            <a:r>
              <a:rPr lang="en-GB" sz="1800" b="1" dirty="0" smtClean="0">
                <a:solidFill>
                  <a:schemeClr val="bg1">
                    <a:lumMod val="60000"/>
                    <a:lumOff val="40000"/>
                  </a:schemeClr>
                </a:solidFill>
                <a:latin typeface="NewCenturySchlbk" charset="0"/>
                <a:ea typeface="ＭＳ Ｐゴシック" pitchFamily="34" charset="-128"/>
              </a:rPr>
              <a:t> </a:t>
            </a:r>
            <a:r>
              <a:rPr lang="en-GB" sz="1800" b="1" dirty="0" smtClean="0">
                <a:solidFill>
                  <a:schemeClr val="bg2"/>
                </a:solidFill>
                <a:latin typeface="NewCenturySchlbk" charset="0"/>
                <a:ea typeface="ＭＳ Ｐゴシック" pitchFamily="34" charset="-128"/>
              </a:rPr>
              <a:t>needs some technique for </a:t>
            </a:r>
            <a:r>
              <a:rPr lang="en-GB" sz="1800" b="1" dirty="0" smtClean="0">
                <a:solidFill>
                  <a:srgbClr val="D02EC1"/>
                </a:solidFill>
                <a:latin typeface="NewCenturySchlbk" charset="0"/>
                <a:ea typeface="ＭＳ Ｐゴシック" pitchFamily="34" charset="-128"/>
              </a:rPr>
              <a:t>capturing</a:t>
            </a:r>
            <a:r>
              <a:rPr lang="en-GB" sz="1800" b="1" dirty="0" smtClean="0">
                <a:solidFill>
                  <a:schemeClr val="bg2"/>
                </a:solidFill>
                <a:latin typeface="NewCenturySchlbk" charset="0"/>
                <a:ea typeface="ＭＳ Ｐゴシック" pitchFamily="34" charset="-128"/>
              </a:rPr>
              <a:t> what is known about the application.</a:t>
            </a:r>
            <a:endParaRPr lang="en-GB" sz="1800" dirty="0" smtClean="0">
              <a:solidFill>
                <a:schemeClr val="bg2"/>
              </a:solidFill>
              <a:ea typeface="ＭＳ Ｐゴシック" pitchFamily="34" charset="-128"/>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pPr eaLnBrk="1" hangingPunct="1">
              <a:defRPr/>
            </a:pPr>
            <a:r>
              <a:rPr lang="en-GB" sz="4800" smtClean="0">
                <a:ea typeface="ＭＳ Ｐゴシック" pitchFamily="34" charset="-128"/>
              </a:rPr>
              <a:t>A Simple Example (Calculations)</a:t>
            </a:r>
          </a:p>
        </p:txBody>
      </p:sp>
      <p:sp>
        <p:nvSpPr>
          <p:cNvPr id="46083" name="Rectangle 3"/>
          <p:cNvSpPr>
            <a:spLocks noGrp="1" noChangeArrowheads="1"/>
          </p:cNvSpPr>
          <p:nvPr>
            <p:ph type="body" idx="1"/>
          </p:nvPr>
        </p:nvSpPr>
        <p:spPr>
          <a:xfrm>
            <a:off x="0" y="1524000"/>
            <a:ext cx="8839200" cy="5334000"/>
          </a:xfrm>
        </p:spPr>
        <p:txBody>
          <a:bodyPr/>
          <a:lstStyle/>
          <a:p>
            <a:pPr lvl="1" algn="just" eaLnBrk="1" hangingPunct="1"/>
            <a:r>
              <a:rPr lang="en-GB" altLang="en-US" sz="2400" b="1" u="sng" smtClean="0">
                <a:solidFill>
                  <a:schemeClr val="bg1"/>
                </a:solidFill>
                <a:latin typeface="NewCenturySchlbk" charset="0"/>
              </a:rPr>
              <a:t>Step-5:</a:t>
            </a:r>
            <a:r>
              <a:rPr lang="en-GB" altLang="en-US" sz="2400" b="1" smtClean="0">
                <a:solidFill>
                  <a:schemeClr val="bg1"/>
                </a:solidFill>
                <a:latin typeface="NewCenturySchlbk" charset="0"/>
              </a:rPr>
              <a:t> </a:t>
            </a:r>
            <a:r>
              <a:rPr lang="en-GB" altLang="en-US" sz="2400" b="1" smtClean="0">
                <a:solidFill>
                  <a:schemeClr val="bg2"/>
                </a:solidFill>
                <a:latin typeface="NewCenturySchlbk" charset="0"/>
              </a:rPr>
              <a:t>The fuzzy combined output needs to be converted to a single crisp value. </a:t>
            </a:r>
          </a:p>
          <a:p>
            <a:pPr lvl="1" algn="just" eaLnBrk="1" hangingPunct="1"/>
            <a:endParaRPr lang="en-GB" altLang="en-US" sz="2400" b="1" smtClean="0">
              <a:solidFill>
                <a:schemeClr val="bg2"/>
              </a:solidFill>
              <a:latin typeface="NewCenturySchlbk" charset="0"/>
            </a:endParaRPr>
          </a:p>
          <a:p>
            <a:pPr lvl="1" algn="just" eaLnBrk="1" hangingPunct="1"/>
            <a:r>
              <a:rPr lang="en-GB" altLang="en-US" sz="2400" b="1" smtClean="0">
                <a:solidFill>
                  <a:schemeClr val="bg2"/>
                </a:solidFill>
                <a:latin typeface="NewCenturySchlbk" charset="0"/>
              </a:rPr>
              <a:t>Using one method which takes the</a:t>
            </a:r>
            <a:r>
              <a:rPr lang="en-GB" altLang="en-US" sz="2400" b="1" smtClean="0">
                <a:solidFill>
                  <a:schemeClr val="bg1"/>
                </a:solidFill>
                <a:latin typeface="NewCenturySchlbk" charset="0"/>
              </a:rPr>
              <a:t> </a:t>
            </a:r>
            <a:r>
              <a:rPr lang="en-GB" altLang="en-US" sz="2400" b="1" u="sng" smtClean="0">
                <a:solidFill>
                  <a:schemeClr val="bg1"/>
                </a:solidFill>
                <a:latin typeface="NewCenturySchlbk" charset="0"/>
              </a:rPr>
              <a:t>Average-of-Maxima.</a:t>
            </a:r>
            <a:r>
              <a:rPr lang="en-GB" altLang="en-US" sz="2400" b="1" smtClean="0">
                <a:solidFill>
                  <a:schemeClr val="bg1"/>
                </a:solidFill>
                <a:latin typeface="NewCenturySchlbk" charset="0"/>
              </a:rPr>
              <a:t> </a:t>
            </a:r>
          </a:p>
          <a:p>
            <a:pPr lvl="2" algn="just" eaLnBrk="1" hangingPunct="1"/>
            <a:r>
              <a:rPr lang="en-GB" altLang="en-US" sz="2000" b="1" smtClean="0">
                <a:solidFill>
                  <a:schemeClr val="bg2"/>
                </a:solidFill>
                <a:latin typeface="NewCenturySchlbk" charset="0"/>
              </a:rPr>
              <a:t>With this method one finds the maximum peak of the fuzzy combined output - in our case this is 0.68. </a:t>
            </a:r>
          </a:p>
          <a:p>
            <a:pPr lvl="1" algn="just" eaLnBrk="1" hangingPunct="1"/>
            <a:endParaRPr lang="en-GB" altLang="en-US" sz="2400" b="1" smtClean="0">
              <a:solidFill>
                <a:schemeClr val="bg2"/>
              </a:solidFill>
              <a:latin typeface="NewCenturySchlbk" charset="0"/>
            </a:endParaRPr>
          </a:p>
          <a:p>
            <a:pPr lvl="1" algn="just" eaLnBrk="1" hangingPunct="1"/>
            <a:r>
              <a:rPr lang="en-GB" altLang="en-US" sz="2400" b="1" smtClean="0">
                <a:solidFill>
                  <a:schemeClr val="bg2"/>
                </a:solidFill>
                <a:latin typeface="NewCenturySchlbk" charset="0"/>
              </a:rPr>
              <a:t>Then one collects all the </a:t>
            </a:r>
            <a:r>
              <a:rPr lang="en-GB" altLang="en-US" sz="2400" b="1" smtClean="0">
                <a:solidFill>
                  <a:srgbClr val="D02EC1"/>
                </a:solidFill>
                <a:latin typeface="NewCenturySchlbk" charset="0"/>
              </a:rPr>
              <a:t>t </a:t>
            </a:r>
            <a:r>
              <a:rPr lang="en-GB" altLang="en-US" sz="2400" b="1" smtClean="0">
                <a:solidFill>
                  <a:schemeClr val="bg2"/>
                </a:solidFill>
                <a:latin typeface="NewCenturySchlbk" charset="0"/>
              </a:rPr>
              <a:t>values for which the maximum value occurs - in our case there are </a:t>
            </a:r>
            <a:r>
              <a:rPr lang="en-GB" altLang="en-US" sz="2400" b="1" smtClean="0">
                <a:solidFill>
                  <a:srgbClr val="D02EC1"/>
                </a:solidFill>
                <a:latin typeface="NewCenturySchlbk" charset="0"/>
              </a:rPr>
              <a:t>42 cases</a:t>
            </a:r>
            <a:r>
              <a:rPr lang="en-GB" altLang="en-US" sz="2400" b="1" smtClean="0">
                <a:solidFill>
                  <a:schemeClr val="bg2"/>
                </a:solidFill>
                <a:latin typeface="NewCenturySchlbk" charset="0"/>
              </a:rPr>
              <a:t>.</a:t>
            </a:r>
          </a:p>
          <a:p>
            <a:pPr lvl="1" algn="just" eaLnBrk="1" hangingPunct="1"/>
            <a:r>
              <a:rPr lang="en-GB" altLang="en-US" sz="2400" b="1" smtClean="0">
                <a:solidFill>
                  <a:schemeClr val="bg2"/>
                </a:solidFill>
                <a:latin typeface="NewCenturySchlbk" charset="0"/>
              </a:rPr>
              <a:t>Finally, the </a:t>
            </a:r>
            <a:r>
              <a:rPr lang="en-GB" altLang="en-US" sz="2400" b="1" smtClean="0">
                <a:solidFill>
                  <a:schemeClr val="bg1"/>
                </a:solidFill>
                <a:latin typeface="NewCenturySchlbk" charset="0"/>
              </a:rPr>
              <a:t>crisp value </a:t>
            </a:r>
            <a:r>
              <a:rPr lang="en-GB" altLang="en-US" sz="2400" b="1" smtClean="0">
                <a:solidFill>
                  <a:schemeClr val="bg2"/>
                </a:solidFill>
                <a:latin typeface="NewCenturySchlbk" charset="0"/>
              </a:rPr>
              <a:t>is the average of such variables - in our case 0.84.</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a:xfrm>
            <a:off x="152400" y="228600"/>
            <a:ext cx="8686800" cy="4419600"/>
          </a:xfrm>
          <a:ln w="76200">
            <a:solidFill>
              <a:schemeClr val="bg2"/>
            </a:solidFill>
          </a:ln>
        </p:spPr>
        <p:txBody>
          <a:bodyPr/>
          <a:lstStyle/>
          <a:p>
            <a:pPr eaLnBrk="1" hangingPunct="1">
              <a:defRPr/>
            </a:pPr>
            <a:r>
              <a:rPr lang="en-GB" sz="8800" b="0" dirty="0" smtClean="0">
                <a:ea typeface="ＭＳ Ｐゴシック" pitchFamily="34" charset="-128"/>
              </a:rPr>
              <a:t>Development Cycle for simple fuzzy </a:t>
            </a:r>
            <a:r>
              <a:rPr lang="en-GB" sz="8800" b="0" dirty="0" err="1" smtClean="0">
                <a:ea typeface="ＭＳ Ｐゴシック" pitchFamily="34" charset="-128"/>
              </a:rPr>
              <a:t>cotroller</a:t>
            </a:r>
            <a:endParaRPr lang="en-GB" sz="8800" b="0" dirty="0" smtClean="0">
              <a:ea typeface="ＭＳ Ｐゴシック" pitchFamily="34" charset="-128"/>
            </a:endParaRPr>
          </a:p>
        </p:txBody>
      </p:sp>
      <p:sp>
        <p:nvSpPr>
          <p:cNvPr id="186371" name="Text Box 5"/>
          <p:cNvSpPr txBox="1">
            <a:spLocks noChangeArrowheads="1"/>
          </p:cNvSpPr>
          <p:nvPr/>
        </p:nvSpPr>
        <p:spPr bwMode="auto">
          <a:xfrm>
            <a:off x="1828800" y="5029200"/>
            <a:ext cx="5791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ea typeface="ＭＳ Ｐゴシック" pitchFamily="34" charset="-128"/>
              </a:defRPr>
            </a:lvl1pPr>
            <a:lvl2pPr marL="742950" indent="-285750" eaLnBrk="0" hangingPunct="0">
              <a:defRPr>
                <a:solidFill>
                  <a:schemeClr val="tx1"/>
                </a:solidFill>
                <a:latin typeface="Times New Roman" pitchFamily="18" charset="0"/>
                <a:ea typeface="ＭＳ Ｐゴシック" pitchFamily="34" charset="-128"/>
              </a:defRPr>
            </a:lvl2pPr>
            <a:lvl3pPr marL="1143000" indent="-228600" eaLnBrk="0" hangingPunct="0">
              <a:defRPr>
                <a:solidFill>
                  <a:schemeClr val="tx1"/>
                </a:solidFill>
                <a:latin typeface="Times New Roman" pitchFamily="18" charset="0"/>
                <a:ea typeface="ＭＳ Ｐゴシック" pitchFamily="34" charset="-128"/>
              </a:defRPr>
            </a:lvl3pPr>
            <a:lvl4pPr marL="1600200" indent="-228600" eaLnBrk="0" hangingPunct="0">
              <a:defRPr>
                <a:solidFill>
                  <a:schemeClr val="tx1"/>
                </a:solidFill>
                <a:latin typeface="Times New Roman" pitchFamily="18" charset="0"/>
                <a:ea typeface="ＭＳ Ｐゴシック" pitchFamily="34" charset="-128"/>
              </a:defRPr>
            </a:lvl4pPr>
            <a:lvl5pPr marL="2057400" indent="-228600" eaLnBrk="0" hangingPunct="0">
              <a:defRPr>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a:solidFill>
                  <a:schemeClr val="tx1"/>
                </a:solidFill>
                <a:latin typeface="Times New Roman" pitchFamily="18" charset="0"/>
                <a:ea typeface="ＭＳ Ｐゴシック" pitchFamily="34" charset="-128"/>
              </a:defRPr>
            </a:lvl9pPr>
          </a:lstStyle>
          <a:p>
            <a:pPr eaLnBrk="1" hangingPunct="1">
              <a:spcBef>
                <a:spcPct val="50000"/>
              </a:spcBef>
              <a:defRPr/>
            </a:pPr>
            <a:r>
              <a:rPr lang="en-US" sz="4000" dirty="0" smtClean="0">
                <a:solidFill>
                  <a:schemeClr val="bg2"/>
                </a:solidFill>
                <a:effectLst>
                  <a:outerShdw blurRad="38100" dist="38100" dir="2700000" algn="tl">
                    <a:srgbClr val="000000">
                      <a:alpha val="43137"/>
                    </a:srgbClr>
                  </a:outerShdw>
                </a:effectLst>
              </a:rPr>
              <a:t>Do not discuss in the class – this is home reading</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a:xfrm>
            <a:off x="0" y="0"/>
            <a:ext cx="9144000" cy="1295400"/>
          </a:xfrm>
        </p:spPr>
        <p:txBody>
          <a:bodyPr/>
          <a:lstStyle/>
          <a:p>
            <a:pPr eaLnBrk="1" hangingPunct="1">
              <a:defRPr/>
            </a:pPr>
            <a:r>
              <a:rPr lang="en-GB" sz="6600" smtClean="0">
                <a:ea typeface="ＭＳ Ｐゴシック" pitchFamily="34" charset="-128"/>
              </a:rPr>
              <a:t>Development Cycle</a:t>
            </a:r>
          </a:p>
        </p:txBody>
      </p:sp>
      <p:graphicFrame>
        <p:nvGraphicFramePr>
          <p:cNvPr id="48131" name="Object 2"/>
          <p:cNvGraphicFramePr>
            <a:graphicFrameLocks noChangeAspect="1"/>
          </p:cNvGraphicFramePr>
          <p:nvPr/>
        </p:nvGraphicFramePr>
        <p:xfrm>
          <a:off x="0" y="1103313"/>
          <a:ext cx="8890000" cy="5754687"/>
        </p:xfrm>
        <a:graphic>
          <a:graphicData uri="http://schemas.openxmlformats.org/presentationml/2006/ole">
            <mc:AlternateContent xmlns:mc="http://schemas.openxmlformats.org/markup-compatibility/2006">
              <mc:Choice xmlns:v="urn:schemas-microsoft-com:vml" Requires="v">
                <p:oleObj spid="_x0000_s48133" name="Drawing" r:id="rId3" imgW="8887231" imgH="5753341" progId="MSDraw.Drawing.8.1">
                  <p:embed/>
                </p:oleObj>
              </mc:Choice>
              <mc:Fallback>
                <p:oleObj name="Drawing" r:id="rId3" imgW="8887231" imgH="5753341" progId="MSDraw.Drawing.8.1">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03313"/>
                        <a:ext cx="8890000" cy="575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a:xfrm>
            <a:off x="0" y="0"/>
            <a:ext cx="9144000" cy="838200"/>
          </a:xfrm>
        </p:spPr>
        <p:txBody>
          <a:bodyPr/>
          <a:lstStyle/>
          <a:p>
            <a:pPr eaLnBrk="1" hangingPunct="1">
              <a:defRPr/>
            </a:pPr>
            <a:r>
              <a:rPr lang="en-GB" sz="4800" smtClean="0">
                <a:ea typeface="ＭＳ Ｐゴシック" pitchFamily="34" charset="-128"/>
              </a:rPr>
              <a:t>Development Cycle</a:t>
            </a:r>
          </a:p>
        </p:txBody>
      </p:sp>
      <p:sp>
        <p:nvSpPr>
          <p:cNvPr id="49155" name="Rectangle 3"/>
          <p:cNvSpPr>
            <a:spLocks noGrp="1" noChangeArrowheads="1"/>
          </p:cNvSpPr>
          <p:nvPr>
            <p:ph type="body" idx="1"/>
          </p:nvPr>
        </p:nvSpPr>
        <p:spPr>
          <a:xfrm>
            <a:off x="0" y="838200"/>
            <a:ext cx="8686800" cy="6019800"/>
          </a:xfrm>
        </p:spPr>
        <p:txBody>
          <a:bodyPr/>
          <a:lstStyle/>
          <a:p>
            <a:pPr lvl="1" algn="just" eaLnBrk="1" hangingPunct="1"/>
            <a:r>
              <a:rPr lang="en-GB" altLang="en-US" b="1" smtClean="0">
                <a:solidFill>
                  <a:schemeClr val="hlink"/>
                </a:solidFill>
                <a:latin typeface="NewCenturySchlbk" charset="0"/>
              </a:rPr>
              <a:t>Step 1:</a:t>
            </a:r>
            <a:r>
              <a:rPr lang="en-GB" altLang="en-US" sz="2400" b="1" smtClean="0">
                <a:solidFill>
                  <a:schemeClr val="bg2"/>
                </a:solidFill>
                <a:latin typeface="NewCenturySchlbk" charset="0"/>
              </a:rPr>
              <a:t> The goal is to establish the </a:t>
            </a:r>
            <a:r>
              <a:rPr lang="en-GB" altLang="en-US" sz="2400" b="1" u="sng" smtClean="0">
                <a:solidFill>
                  <a:schemeClr val="bg2"/>
                </a:solidFill>
                <a:latin typeface="NewCenturySchlbk" charset="0"/>
              </a:rPr>
              <a:t>characteristics of the system</a:t>
            </a:r>
            <a:r>
              <a:rPr lang="en-GB" altLang="en-US" sz="2400" b="1" smtClean="0">
                <a:solidFill>
                  <a:schemeClr val="bg2"/>
                </a:solidFill>
                <a:latin typeface="NewCenturySchlbk" charset="0"/>
              </a:rPr>
              <a:t>, and also to define the </a:t>
            </a:r>
            <a:r>
              <a:rPr lang="en-GB" altLang="en-US" sz="2400" b="1" u="sng" smtClean="0">
                <a:solidFill>
                  <a:schemeClr val="bg2"/>
                </a:solidFill>
                <a:latin typeface="NewCenturySchlbk" charset="0"/>
              </a:rPr>
              <a:t>specific operating properties</a:t>
            </a:r>
            <a:r>
              <a:rPr lang="en-GB" altLang="en-US" sz="2400" b="1" smtClean="0">
                <a:solidFill>
                  <a:schemeClr val="bg2"/>
                </a:solidFill>
                <a:latin typeface="NewCenturySchlbk" charset="0"/>
              </a:rPr>
              <a:t> of the proposed fuzzy model. </a:t>
            </a:r>
          </a:p>
          <a:p>
            <a:pPr lvl="2" algn="just" eaLnBrk="1" hangingPunct="1"/>
            <a:r>
              <a:rPr lang="en-GB" altLang="en-US" sz="2000" b="1" smtClean="0">
                <a:solidFill>
                  <a:schemeClr val="bg2"/>
                </a:solidFill>
                <a:latin typeface="NewCenturySchlbk" charset="0"/>
              </a:rPr>
              <a:t>Traditional systems analysis and knowledge engineering techniques can be employed at this stage. The designer must identify the relevant and appropriate inputs to the system; the </a:t>
            </a:r>
            <a:r>
              <a:rPr lang="en-GB" altLang="en-US" sz="2000" b="1" smtClean="0">
                <a:solidFill>
                  <a:schemeClr val="hlink"/>
                </a:solidFill>
                <a:latin typeface="NewCenturySchlbk" charset="0"/>
              </a:rPr>
              <a:t>basic transformations</a:t>
            </a:r>
            <a:r>
              <a:rPr lang="en-GB" altLang="en-US" sz="2000" b="1" smtClean="0">
                <a:solidFill>
                  <a:schemeClr val="bg2"/>
                </a:solidFill>
                <a:latin typeface="NewCenturySchlbk" charset="0"/>
              </a:rPr>
              <a:t>, if any, that are performed on the inputs,; and what </a:t>
            </a:r>
            <a:r>
              <a:rPr lang="en-GB" altLang="en-US" sz="2000" b="1" smtClean="0">
                <a:solidFill>
                  <a:schemeClr val="hlink"/>
                </a:solidFill>
                <a:latin typeface="NewCenturySchlbk" charset="0"/>
              </a:rPr>
              <a:t>output is expected</a:t>
            </a:r>
            <a:r>
              <a:rPr lang="en-GB" altLang="en-US" sz="2000" b="1" smtClean="0">
                <a:solidFill>
                  <a:schemeClr val="bg2"/>
                </a:solidFill>
                <a:latin typeface="NewCenturySchlbk" charset="0"/>
              </a:rPr>
              <a:t> from the system. </a:t>
            </a:r>
          </a:p>
          <a:p>
            <a:pPr lvl="2" algn="just" eaLnBrk="1" hangingPunct="1"/>
            <a:r>
              <a:rPr lang="en-GB" altLang="en-US" sz="2000" b="1" smtClean="0">
                <a:solidFill>
                  <a:schemeClr val="bg2"/>
                </a:solidFill>
                <a:latin typeface="NewCenturySchlbk" charset="0"/>
              </a:rPr>
              <a:t>The designer must also decide if the fuzzy system is a </a:t>
            </a:r>
            <a:r>
              <a:rPr lang="en-GB" altLang="en-US" sz="2000" b="1" smtClean="0">
                <a:solidFill>
                  <a:schemeClr val="hlink"/>
                </a:solidFill>
                <a:latin typeface="NewCenturySchlbk" charset="0"/>
              </a:rPr>
              <a:t>subsystem of a `global' system</a:t>
            </a:r>
            <a:r>
              <a:rPr lang="en-GB" altLang="en-US" sz="2000" b="1" smtClean="0">
                <a:solidFill>
                  <a:schemeClr val="bg2"/>
                </a:solidFill>
                <a:latin typeface="NewCenturySchlbk" charset="0"/>
              </a:rPr>
              <a:t> and if so to define where the fuzzy subsystem fits into the `global architecture', or if it is the `global' system itself. </a:t>
            </a:r>
          </a:p>
          <a:p>
            <a:pPr lvl="2" algn="just" eaLnBrk="1" hangingPunct="1"/>
            <a:r>
              <a:rPr lang="en-GB" altLang="en-US" sz="2000" b="1" smtClean="0">
                <a:solidFill>
                  <a:schemeClr val="bg2"/>
                </a:solidFill>
                <a:latin typeface="NewCenturySchlbk" charset="0"/>
              </a:rPr>
              <a:t>The </a:t>
            </a:r>
            <a:r>
              <a:rPr lang="en-GB" altLang="en-US" sz="2000" b="1" smtClean="0">
                <a:solidFill>
                  <a:schemeClr val="hlink"/>
                </a:solidFill>
                <a:latin typeface="NewCenturySchlbk" charset="0"/>
              </a:rPr>
              <a:t>numerical ranges</a:t>
            </a:r>
            <a:r>
              <a:rPr lang="en-GB" altLang="en-US" sz="2000" b="1" smtClean="0">
                <a:solidFill>
                  <a:schemeClr val="bg2"/>
                </a:solidFill>
                <a:latin typeface="NewCenturySchlbk" charset="0"/>
              </a:rPr>
              <a:t> of inputs and outputs must also be specified. This step applies to the development of all systems. Be prepared to throw away original versions at this stage.</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a:xfrm>
            <a:off x="0" y="0"/>
            <a:ext cx="9144000" cy="1219200"/>
          </a:xfrm>
        </p:spPr>
        <p:txBody>
          <a:bodyPr/>
          <a:lstStyle/>
          <a:p>
            <a:pPr eaLnBrk="1" hangingPunct="1">
              <a:defRPr/>
            </a:pPr>
            <a:r>
              <a:rPr lang="en-GB" sz="7200" smtClean="0">
                <a:ea typeface="ＭＳ Ｐゴシック" pitchFamily="34" charset="-128"/>
              </a:rPr>
              <a:t>Development Cycle</a:t>
            </a:r>
          </a:p>
        </p:txBody>
      </p:sp>
      <p:sp>
        <p:nvSpPr>
          <p:cNvPr id="50179" name="Rectangle 3"/>
          <p:cNvSpPr>
            <a:spLocks noGrp="1" noChangeArrowheads="1"/>
          </p:cNvSpPr>
          <p:nvPr>
            <p:ph type="body" idx="1"/>
          </p:nvPr>
        </p:nvSpPr>
        <p:spPr>
          <a:xfrm>
            <a:off x="0" y="1447800"/>
            <a:ext cx="8686800" cy="4953000"/>
          </a:xfrm>
        </p:spPr>
        <p:txBody>
          <a:bodyPr/>
          <a:lstStyle/>
          <a:p>
            <a:pPr lvl="1" algn="just" eaLnBrk="1" hangingPunct="1"/>
            <a:r>
              <a:rPr lang="en-GB" altLang="en-US" sz="3200" b="1" smtClean="0">
                <a:solidFill>
                  <a:schemeClr val="hlink"/>
                </a:solidFill>
                <a:latin typeface="NewCenturySchlbk" charset="0"/>
              </a:rPr>
              <a:t>Step 2:</a:t>
            </a:r>
            <a:r>
              <a:rPr lang="en-GB" altLang="en-US" sz="2400" b="1" smtClean="0">
                <a:solidFill>
                  <a:schemeClr val="bg2"/>
                </a:solidFill>
                <a:latin typeface="NewCenturySchlbk" charset="0"/>
              </a:rPr>
              <a:t> The goal is to </a:t>
            </a:r>
            <a:r>
              <a:rPr lang="en-GB" altLang="en-US" sz="2400" b="1" smtClean="0">
                <a:solidFill>
                  <a:schemeClr val="bg1"/>
                </a:solidFill>
                <a:latin typeface="NewCenturySchlbk" charset="0"/>
              </a:rPr>
              <a:t>decompose each control variable</a:t>
            </a:r>
            <a:r>
              <a:rPr lang="en-GB" altLang="en-US" sz="2400" b="1" smtClean="0">
                <a:solidFill>
                  <a:schemeClr val="bg2"/>
                </a:solidFill>
                <a:latin typeface="NewCenturySchlbk" charset="0"/>
              </a:rPr>
              <a:t> (i.e., inputs and outputs) into fuzzy sets and to give </a:t>
            </a:r>
            <a:r>
              <a:rPr lang="en-GB" altLang="en-US" sz="2400" b="1" smtClean="0">
                <a:solidFill>
                  <a:schemeClr val="bg1"/>
                </a:solidFill>
                <a:latin typeface="NewCenturySchlbk" charset="0"/>
              </a:rPr>
              <a:t>unique names</a:t>
            </a:r>
            <a:r>
              <a:rPr lang="en-GB" altLang="en-US" sz="2400" b="1" smtClean="0">
                <a:solidFill>
                  <a:schemeClr val="bg2"/>
                </a:solidFill>
                <a:latin typeface="NewCenturySchlbk" charset="0"/>
              </a:rPr>
              <a:t> to them. </a:t>
            </a:r>
          </a:p>
          <a:p>
            <a:pPr lvl="2" algn="just" eaLnBrk="1" hangingPunct="1"/>
            <a:r>
              <a:rPr lang="en-GB" altLang="en-US" sz="2000" b="1" smtClean="0">
                <a:solidFill>
                  <a:schemeClr val="bg2"/>
                </a:solidFill>
                <a:latin typeface="NewCenturySchlbk" charset="0"/>
              </a:rPr>
              <a:t>It has been reported in the literature that the number of labels associated with a control variable should generally be </a:t>
            </a:r>
            <a:r>
              <a:rPr lang="en-GB" altLang="en-US" sz="2000" b="1" smtClean="0">
                <a:solidFill>
                  <a:schemeClr val="bg1"/>
                </a:solidFill>
                <a:latin typeface="NewCenturySchlbk" charset="0"/>
              </a:rPr>
              <a:t>odd </a:t>
            </a:r>
            <a:r>
              <a:rPr lang="en-GB" altLang="en-US" sz="2000" b="1" smtClean="0">
                <a:solidFill>
                  <a:schemeClr val="bg2"/>
                </a:solidFill>
                <a:latin typeface="NewCenturySchlbk" charset="0"/>
              </a:rPr>
              <a:t>and </a:t>
            </a:r>
            <a:r>
              <a:rPr lang="en-GB" altLang="en-US" sz="2000" b="1" smtClean="0">
                <a:solidFill>
                  <a:schemeClr val="bg1"/>
                </a:solidFill>
                <a:latin typeface="NewCenturySchlbk" charset="0"/>
              </a:rPr>
              <a:t>between five and nine</a:t>
            </a:r>
            <a:r>
              <a:rPr lang="en-GB" altLang="en-US" sz="2000" b="1" smtClean="0">
                <a:solidFill>
                  <a:schemeClr val="bg2"/>
                </a:solidFill>
                <a:latin typeface="NewCenturySchlbk" charset="0"/>
              </a:rPr>
              <a:t>. </a:t>
            </a:r>
          </a:p>
          <a:p>
            <a:pPr lvl="2" algn="just" eaLnBrk="1" hangingPunct="1"/>
            <a:r>
              <a:rPr lang="en-GB" altLang="en-US" sz="2000" b="1" smtClean="0">
                <a:solidFill>
                  <a:schemeClr val="bg2"/>
                </a:solidFill>
                <a:latin typeface="NewCenturySchlbk" charset="0"/>
              </a:rPr>
              <a:t>Also, in order to obtain a smooth transition from a state to another </a:t>
            </a:r>
            <a:r>
              <a:rPr lang="en-GB" altLang="en-US" sz="2000" b="1" smtClean="0">
                <a:solidFill>
                  <a:schemeClr val="bg1"/>
                </a:solidFill>
                <a:latin typeface="NewCenturySchlbk" charset="0"/>
              </a:rPr>
              <a:t>each label should overlap</a:t>
            </a:r>
            <a:r>
              <a:rPr lang="en-GB" altLang="en-US" sz="2000" b="1" smtClean="0">
                <a:solidFill>
                  <a:schemeClr val="bg2"/>
                </a:solidFill>
                <a:latin typeface="NewCenturySchlbk" charset="0"/>
              </a:rPr>
              <a:t> somewhat with its neighbours. Overlapping of </a:t>
            </a:r>
            <a:r>
              <a:rPr lang="en-GB" altLang="en-US" sz="2000" b="1" smtClean="0">
                <a:solidFill>
                  <a:schemeClr val="bg1"/>
                </a:solidFill>
                <a:latin typeface="NewCenturySchlbk" charset="0"/>
              </a:rPr>
              <a:t>10 to 50 percent</a:t>
            </a:r>
            <a:r>
              <a:rPr lang="en-GB" altLang="en-US" sz="2000" b="1" smtClean="0">
                <a:solidFill>
                  <a:schemeClr val="bg2"/>
                </a:solidFill>
                <a:latin typeface="NewCenturySchlbk" charset="0"/>
              </a:rPr>
              <a:t> is advised.</a:t>
            </a:r>
          </a:p>
          <a:p>
            <a:pPr lvl="2" algn="just" eaLnBrk="1" hangingPunct="1"/>
            <a:r>
              <a:rPr lang="en-GB" altLang="en-US" sz="2000" b="1" smtClean="0">
                <a:solidFill>
                  <a:schemeClr val="bg2"/>
                </a:solidFill>
                <a:latin typeface="NewCenturySchlbk" charset="0"/>
              </a:rPr>
              <a:t>Finally, the </a:t>
            </a:r>
            <a:r>
              <a:rPr lang="en-GB" altLang="en-US" sz="2000" b="1" smtClean="0">
                <a:solidFill>
                  <a:schemeClr val="bg1"/>
                </a:solidFill>
                <a:latin typeface="NewCenturySchlbk" charset="0"/>
              </a:rPr>
              <a:t>density of the fuzzy sets</a:t>
            </a:r>
            <a:r>
              <a:rPr lang="en-GB" altLang="en-US" sz="2000" b="1" smtClean="0">
                <a:solidFill>
                  <a:schemeClr val="bg2"/>
                </a:solidFill>
                <a:latin typeface="NewCenturySchlbk" charset="0"/>
              </a:rPr>
              <a:t> should be highest </a:t>
            </a:r>
            <a:r>
              <a:rPr lang="en-GB" altLang="en-US" sz="2000" b="1" u="sng" smtClean="0">
                <a:solidFill>
                  <a:schemeClr val="bg2"/>
                </a:solidFill>
                <a:latin typeface="NewCenturySchlbk" charset="0"/>
              </a:rPr>
              <a:t>around the optimal control point</a:t>
            </a:r>
            <a:r>
              <a:rPr lang="en-GB" altLang="en-US" sz="2000" b="1" smtClean="0">
                <a:solidFill>
                  <a:schemeClr val="bg2"/>
                </a:solidFill>
                <a:latin typeface="NewCenturySchlbk" charset="0"/>
              </a:rPr>
              <a:t> of the system and should thin out as the distance from that point increases.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0" y="0"/>
            <a:ext cx="9144000" cy="1600200"/>
          </a:xfrm>
        </p:spPr>
        <p:txBody>
          <a:bodyPr/>
          <a:lstStyle/>
          <a:p>
            <a:pPr eaLnBrk="1" hangingPunct="1">
              <a:defRPr/>
            </a:pPr>
            <a:r>
              <a:rPr lang="en-GB" sz="8000" smtClean="0">
                <a:ea typeface="ＭＳ Ｐゴシック" pitchFamily="34" charset="-128"/>
              </a:rPr>
              <a:t>Development Cycle</a:t>
            </a:r>
          </a:p>
        </p:txBody>
      </p:sp>
      <p:sp>
        <p:nvSpPr>
          <p:cNvPr id="51203" name="Rectangle 3"/>
          <p:cNvSpPr>
            <a:spLocks noGrp="1" noChangeArrowheads="1"/>
          </p:cNvSpPr>
          <p:nvPr>
            <p:ph type="body" idx="1"/>
          </p:nvPr>
        </p:nvSpPr>
        <p:spPr>
          <a:xfrm>
            <a:off x="228600" y="1752600"/>
            <a:ext cx="8686800" cy="4419600"/>
          </a:xfrm>
        </p:spPr>
        <p:txBody>
          <a:bodyPr/>
          <a:lstStyle/>
          <a:p>
            <a:pPr algn="just" eaLnBrk="1" hangingPunct="1"/>
            <a:r>
              <a:rPr lang="en-GB" altLang="en-US" b="1" smtClean="0">
                <a:solidFill>
                  <a:schemeClr val="bg2"/>
                </a:solidFill>
                <a:latin typeface="NewCenturySchlbk" charset="0"/>
              </a:rPr>
              <a:t>If possible begin with an exhaustive list of production rules</a:t>
            </a:r>
          </a:p>
          <a:p>
            <a:pPr algn="just" eaLnBrk="1" hangingPunct="1"/>
            <a:r>
              <a:rPr lang="en-GB" altLang="en-US" b="1" smtClean="0">
                <a:solidFill>
                  <a:schemeClr val="bg2"/>
                </a:solidFill>
                <a:latin typeface="NewCenturySchlbk" charset="0"/>
              </a:rPr>
              <a:t>Deal with </a:t>
            </a:r>
            <a:r>
              <a:rPr lang="en-GB" altLang="en-US" b="1" smtClean="0">
                <a:solidFill>
                  <a:schemeClr val="bg1"/>
                </a:solidFill>
                <a:latin typeface="NewCenturySchlbk" charset="0"/>
              </a:rPr>
              <a:t>redundant, impossible</a:t>
            </a:r>
            <a:r>
              <a:rPr lang="en-GB" altLang="en-US" b="1" smtClean="0">
                <a:solidFill>
                  <a:schemeClr val="bg2"/>
                </a:solidFill>
                <a:latin typeface="NewCenturySchlbk" charset="0"/>
              </a:rPr>
              <a:t> and </a:t>
            </a:r>
            <a:r>
              <a:rPr lang="en-GB" altLang="en-US" b="1" smtClean="0">
                <a:solidFill>
                  <a:srgbClr val="D02EC1"/>
                </a:solidFill>
                <a:latin typeface="NewCenturySchlbk" charset="0"/>
              </a:rPr>
              <a:t>implausible</a:t>
            </a:r>
            <a:r>
              <a:rPr lang="en-GB" altLang="en-US" b="1" smtClean="0">
                <a:solidFill>
                  <a:schemeClr val="bg2"/>
                </a:solidFill>
                <a:latin typeface="NewCenturySchlbk" charset="0"/>
              </a:rPr>
              <a:t> rules and/or conditions later. </a:t>
            </a:r>
          </a:p>
          <a:p>
            <a:pPr lvl="1" algn="just" eaLnBrk="1" hangingPunct="1"/>
            <a:r>
              <a:rPr lang="en-GB" altLang="en-US" b="1" smtClean="0">
                <a:solidFill>
                  <a:schemeClr val="bg2"/>
                </a:solidFill>
                <a:latin typeface="NewCenturySchlbk" charset="0"/>
              </a:rPr>
              <a:t>When the number of rules increases dramatically, may be </a:t>
            </a:r>
            <a:r>
              <a:rPr lang="en-GB" altLang="en-US" b="1" smtClean="0">
                <a:solidFill>
                  <a:schemeClr val="hlink"/>
                </a:solidFill>
                <a:latin typeface="NewCenturySchlbk" charset="0"/>
              </a:rPr>
              <a:t>several rule-bases might be constructed. </a:t>
            </a:r>
          </a:p>
          <a:p>
            <a:pPr lvl="1" algn="just" eaLnBrk="1" hangingPunct="1"/>
            <a:r>
              <a:rPr lang="en-GB" altLang="en-US" b="1" smtClean="0">
                <a:solidFill>
                  <a:schemeClr val="bg2"/>
                </a:solidFill>
                <a:latin typeface="NewCenturySchlbk" charset="0"/>
              </a:rPr>
              <a:t>Each rule-base to deal with a </a:t>
            </a:r>
            <a:r>
              <a:rPr lang="en-GB" altLang="en-US" b="1" smtClean="0">
                <a:solidFill>
                  <a:schemeClr val="hlink"/>
                </a:solidFill>
                <a:latin typeface="NewCenturySchlbk" charset="0"/>
              </a:rPr>
              <a:t>particular situation/condition</a:t>
            </a:r>
            <a:r>
              <a:rPr lang="en-GB" altLang="en-US" b="1" smtClean="0">
                <a:solidFill>
                  <a:schemeClr val="bg2"/>
                </a:solidFill>
                <a:latin typeface="NewCenturySchlbk" charset="0"/>
              </a:rPr>
              <a:t> of the system to be modelled.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pPr eaLnBrk="1" hangingPunct="1">
              <a:defRPr/>
            </a:pPr>
            <a:r>
              <a:rPr lang="en-GB" sz="8000" smtClean="0">
                <a:ea typeface="ＭＳ Ｐゴシック" pitchFamily="34" charset="-128"/>
              </a:rPr>
              <a:t>Development Cycle</a:t>
            </a:r>
          </a:p>
        </p:txBody>
      </p:sp>
      <p:sp>
        <p:nvSpPr>
          <p:cNvPr id="52227" name="Rectangle 3"/>
          <p:cNvSpPr>
            <a:spLocks noGrp="1" noChangeArrowheads="1"/>
          </p:cNvSpPr>
          <p:nvPr>
            <p:ph type="body" idx="1"/>
          </p:nvPr>
        </p:nvSpPr>
        <p:spPr>
          <a:xfrm>
            <a:off x="304800" y="1371600"/>
            <a:ext cx="8610600" cy="5105400"/>
          </a:xfrm>
        </p:spPr>
        <p:txBody>
          <a:bodyPr/>
          <a:lstStyle/>
          <a:p>
            <a:pPr lvl="1" eaLnBrk="1" hangingPunct="1"/>
            <a:r>
              <a:rPr lang="en-GB" altLang="en-US" b="1" smtClean="0">
                <a:solidFill>
                  <a:schemeClr val="hlink"/>
                </a:solidFill>
                <a:latin typeface="NewCenturySchlbk" charset="0"/>
              </a:rPr>
              <a:t>Step 3:</a:t>
            </a:r>
            <a:r>
              <a:rPr lang="en-GB" altLang="en-US" b="1" smtClean="0">
                <a:solidFill>
                  <a:schemeClr val="bg2"/>
                </a:solidFill>
                <a:latin typeface="NewCenturySchlbk" charset="0"/>
              </a:rPr>
              <a:t> The goal is to obtain the production rules that </a:t>
            </a:r>
            <a:r>
              <a:rPr lang="en-GB" altLang="en-US" b="1" u="sng" smtClean="0">
                <a:solidFill>
                  <a:schemeClr val="bg2"/>
                </a:solidFill>
                <a:latin typeface="NewCenturySchlbk" charset="0"/>
              </a:rPr>
              <a:t>tie the input values to the output values. </a:t>
            </a:r>
          </a:p>
          <a:p>
            <a:pPr lvl="1" eaLnBrk="1" hangingPunct="1"/>
            <a:r>
              <a:rPr lang="en-GB" altLang="en-US" b="1" smtClean="0">
                <a:solidFill>
                  <a:schemeClr val="bg2"/>
                </a:solidFill>
                <a:latin typeface="NewCenturySchlbk" charset="0"/>
              </a:rPr>
              <a:t>Since each production rule `declares' a small chunk of knowledge, the </a:t>
            </a:r>
            <a:r>
              <a:rPr lang="en-GB" altLang="en-US" b="1" smtClean="0">
                <a:solidFill>
                  <a:schemeClr val="hlink"/>
                </a:solidFill>
                <a:latin typeface="NewCenturySchlbk" charset="0"/>
              </a:rPr>
              <a:t>order</a:t>
            </a:r>
            <a:r>
              <a:rPr lang="en-GB" altLang="en-US" b="1" smtClean="0">
                <a:solidFill>
                  <a:schemeClr val="bg2"/>
                </a:solidFill>
                <a:latin typeface="NewCenturySchlbk" charset="0"/>
              </a:rPr>
              <a:t> in the knowledge base is </a:t>
            </a:r>
            <a:r>
              <a:rPr lang="en-GB" altLang="en-US" b="1" smtClean="0">
                <a:solidFill>
                  <a:schemeClr val="hlink"/>
                </a:solidFill>
                <a:latin typeface="NewCenturySchlbk" charset="0"/>
              </a:rPr>
              <a:t>unimportant</a:t>
            </a:r>
            <a:r>
              <a:rPr lang="en-GB" altLang="en-US" b="1" smtClean="0">
                <a:solidFill>
                  <a:schemeClr val="bg2"/>
                </a:solidFill>
                <a:latin typeface="NewCenturySchlbk" charset="0"/>
              </a:rPr>
              <a:t>.</a:t>
            </a:r>
          </a:p>
          <a:p>
            <a:pPr lvl="1" eaLnBrk="1" hangingPunct="1"/>
            <a:r>
              <a:rPr lang="en-GB" altLang="en-US" b="1" smtClean="0">
                <a:solidFill>
                  <a:schemeClr val="bg2"/>
                </a:solidFill>
                <a:latin typeface="NewCenturySchlbk" charset="0"/>
              </a:rPr>
              <a:t>Nevertheless, in order to maintain the knowledge base one should </a:t>
            </a:r>
            <a:r>
              <a:rPr lang="en-GB" altLang="en-US" b="1" smtClean="0">
                <a:solidFill>
                  <a:schemeClr val="hlink"/>
                </a:solidFill>
                <a:latin typeface="NewCenturySchlbk" charset="0"/>
              </a:rPr>
              <a:t>group the production rules by their premise variable</a:t>
            </a:r>
            <a:r>
              <a:rPr lang="en-GB" altLang="en-US" b="1" smtClean="0">
                <a:solidFill>
                  <a:schemeClr val="bg2"/>
                </a:solidFill>
                <a:latin typeface="NewCenturySchlbk" charset="0"/>
              </a:rPr>
              <a:t>. </a:t>
            </a:r>
          </a:p>
          <a:p>
            <a:pPr lvl="1" eaLnBrk="1" hangingPunct="1"/>
            <a:r>
              <a:rPr lang="en-GB" altLang="en-US" b="1" smtClean="0">
                <a:solidFill>
                  <a:srgbClr val="D02EC1"/>
                </a:solidFill>
                <a:latin typeface="NewCenturySchlbk" charset="0"/>
              </a:rPr>
              <a:t>How many rules</a:t>
            </a:r>
            <a:r>
              <a:rPr lang="en-GB" altLang="en-US" b="1" smtClean="0">
                <a:solidFill>
                  <a:schemeClr val="bg2"/>
                </a:solidFill>
                <a:latin typeface="NewCenturySchlbk" charset="0"/>
              </a:rPr>
              <a:t> is obviously dependent on the application and is related to the number of control variables.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ChangeArrowheads="1"/>
          </p:cNvSpPr>
          <p:nvPr>
            <p:ph type="title"/>
          </p:nvPr>
        </p:nvSpPr>
        <p:spPr>
          <a:xfrm>
            <a:off x="0" y="0"/>
            <a:ext cx="9144000" cy="1219200"/>
          </a:xfrm>
        </p:spPr>
        <p:txBody>
          <a:bodyPr/>
          <a:lstStyle/>
          <a:p>
            <a:pPr eaLnBrk="1" hangingPunct="1">
              <a:defRPr/>
            </a:pPr>
            <a:r>
              <a:rPr lang="en-GB" sz="8000" smtClean="0">
                <a:ea typeface="ＭＳ Ｐゴシック" pitchFamily="34" charset="-128"/>
              </a:rPr>
              <a:t>Development Cycle</a:t>
            </a:r>
          </a:p>
        </p:txBody>
      </p:sp>
      <p:sp>
        <p:nvSpPr>
          <p:cNvPr id="53251" name="Rectangle 3"/>
          <p:cNvSpPr>
            <a:spLocks noGrp="1" noChangeArrowheads="1"/>
          </p:cNvSpPr>
          <p:nvPr>
            <p:ph type="body" idx="1"/>
          </p:nvPr>
        </p:nvSpPr>
        <p:spPr>
          <a:xfrm>
            <a:off x="0" y="1295400"/>
            <a:ext cx="9144000" cy="5334000"/>
          </a:xfrm>
        </p:spPr>
        <p:txBody>
          <a:bodyPr/>
          <a:lstStyle/>
          <a:p>
            <a:pPr lvl="1" eaLnBrk="1" hangingPunct="1"/>
            <a:r>
              <a:rPr lang="en-GB" altLang="en-US" sz="2400" b="1" smtClean="0">
                <a:solidFill>
                  <a:schemeClr val="hlink"/>
                </a:solidFill>
                <a:latin typeface="NewCenturySchlbk" charset="0"/>
              </a:rPr>
              <a:t>Step 4:</a:t>
            </a:r>
            <a:r>
              <a:rPr lang="en-GB" altLang="en-US" sz="2000" b="1" smtClean="0">
                <a:solidFill>
                  <a:schemeClr val="bg2"/>
                </a:solidFill>
                <a:latin typeface="NewCenturySchlbk" charset="0"/>
              </a:rPr>
              <a:t> The goal is to decide on the way that is going to be used in order to convert a an output fuzzy set into a crisp solution variable. </a:t>
            </a:r>
          </a:p>
          <a:p>
            <a:pPr lvl="1" eaLnBrk="1" hangingPunct="1"/>
            <a:endParaRPr lang="en-GB" altLang="en-US" sz="2000" b="1" smtClean="0">
              <a:solidFill>
                <a:schemeClr val="bg2"/>
              </a:solidFill>
              <a:latin typeface="NewCenturySchlbk" charset="0"/>
            </a:endParaRPr>
          </a:p>
          <a:p>
            <a:pPr lvl="1" eaLnBrk="1" hangingPunct="1"/>
            <a:r>
              <a:rPr lang="en-GB" altLang="en-US" sz="2000" b="1" smtClean="0">
                <a:solidFill>
                  <a:schemeClr val="bg2"/>
                </a:solidFill>
                <a:latin typeface="NewCenturySchlbk" charset="0"/>
              </a:rPr>
              <a:t>There are many ways to perform the conversion but usually process control applications use the centroid technique.</a:t>
            </a:r>
          </a:p>
          <a:p>
            <a:pPr lvl="1" eaLnBrk="1" hangingPunct="1"/>
            <a:endParaRPr lang="en-GB" altLang="en-US" sz="2000" b="1" smtClean="0">
              <a:solidFill>
                <a:schemeClr val="bg2"/>
              </a:solidFill>
              <a:latin typeface="NewCenturySchlbk" charset="0"/>
            </a:endParaRPr>
          </a:p>
          <a:p>
            <a:pPr lvl="1" eaLnBrk="1" hangingPunct="1"/>
            <a:r>
              <a:rPr lang="en-GB" altLang="en-US" sz="2000" b="1" smtClean="0">
                <a:solidFill>
                  <a:schemeClr val="bg2"/>
                </a:solidFill>
                <a:latin typeface="NewCenturySchlbk" charset="0"/>
              </a:rPr>
              <a:t>The rest of the steps are similar to any modelling exercise. </a:t>
            </a:r>
          </a:p>
          <a:p>
            <a:pPr marL="1257300" lvl="2" indent="-342900" eaLnBrk="1" hangingPunct="1">
              <a:buFont typeface="Times New Roman" panose="02020603050405020304" pitchFamily="18" charset="0"/>
              <a:buAutoNum type="arabicPeriod"/>
            </a:pPr>
            <a:r>
              <a:rPr lang="en-GB" altLang="en-US" sz="1600" b="1" smtClean="0">
                <a:solidFill>
                  <a:schemeClr val="bg2"/>
                </a:solidFill>
                <a:latin typeface="NewCenturySchlbk" charset="0"/>
              </a:rPr>
              <a:t>For instance, at the end of the fuzzy system construction the process of simulation commences. </a:t>
            </a:r>
          </a:p>
          <a:p>
            <a:pPr marL="1257300" lvl="2" indent="-342900" eaLnBrk="1" hangingPunct="1">
              <a:buFont typeface="Times New Roman" panose="02020603050405020304" pitchFamily="18" charset="0"/>
              <a:buAutoNum type="arabicPeriod"/>
            </a:pPr>
            <a:r>
              <a:rPr lang="en-GB" altLang="en-US" sz="1600" b="1" smtClean="0">
                <a:solidFill>
                  <a:schemeClr val="bg2"/>
                </a:solidFill>
                <a:latin typeface="NewCenturySchlbk" charset="0"/>
              </a:rPr>
              <a:t>The model is compared against known test cases and the results are validated. </a:t>
            </a:r>
          </a:p>
          <a:p>
            <a:pPr marL="1257300" lvl="2" indent="-342900" eaLnBrk="1" hangingPunct="1">
              <a:buFont typeface="Times New Roman" panose="02020603050405020304" pitchFamily="18" charset="0"/>
              <a:buAutoNum type="arabicPeriod"/>
            </a:pPr>
            <a:r>
              <a:rPr lang="en-GB" altLang="en-US" sz="1600" b="1" smtClean="0">
                <a:solidFill>
                  <a:schemeClr val="bg2"/>
                </a:solidFill>
                <a:latin typeface="NewCenturySchlbk" charset="0"/>
              </a:rPr>
              <a:t>When the results are not as desired changes are made until the desired performance is achieved.</a:t>
            </a:r>
          </a:p>
          <a:p>
            <a:pPr eaLnBrk="1" hangingPunct="1"/>
            <a:endParaRPr lang="en-GB" altLang="en-US" sz="2400" smtClean="0">
              <a:solidFill>
                <a:schemeClr val="bg2"/>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a:xfrm>
            <a:off x="685800" y="533400"/>
            <a:ext cx="7315200" cy="5486400"/>
          </a:xfrm>
        </p:spPr>
        <p:txBody>
          <a:bodyPr/>
          <a:lstStyle/>
          <a:p>
            <a:pPr eaLnBrk="1" hangingPunct="1">
              <a:defRPr/>
            </a:pPr>
            <a:r>
              <a:rPr lang="en-GB" sz="9600" dirty="0" smtClean="0">
                <a:ea typeface="ＭＳ Ｐゴシック" pitchFamily="34" charset="-128"/>
              </a:rPr>
              <a:t>Popular Fuzzy Inference Methods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pPr eaLnBrk="1" hangingPunct="1">
              <a:defRPr/>
            </a:pPr>
            <a:r>
              <a:rPr lang="en-GB" sz="4800" smtClean="0">
                <a:ea typeface="ＭＳ Ｐゴシック" pitchFamily="34" charset="-128"/>
              </a:rPr>
              <a:t>Popular Fuzzy Inference Methods</a:t>
            </a:r>
          </a:p>
        </p:txBody>
      </p:sp>
      <p:sp>
        <p:nvSpPr>
          <p:cNvPr id="55299" name="Rectangle 3"/>
          <p:cNvSpPr>
            <a:spLocks noGrp="1" noChangeArrowheads="1"/>
          </p:cNvSpPr>
          <p:nvPr>
            <p:ph type="body" idx="1"/>
          </p:nvPr>
        </p:nvSpPr>
        <p:spPr>
          <a:xfrm>
            <a:off x="152400" y="1447800"/>
            <a:ext cx="8686800" cy="5257800"/>
          </a:xfrm>
        </p:spPr>
        <p:txBody>
          <a:bodyPr/>
          <a:lstStyle/>
          <a:p>
            <a:pPr eaLnBrk="1" hangingPunct="1"/>
            <a:r>
              <a:rPr lang="en-GB" altLang="en-US" sz="2800" b="1" smtClean="0">
                <a:solidFill>
                  <a:schemeClr val="bg2"/>
                </a:solidFill>
                <a:latin typeface="NewCenturySchlbk" charset="0"/>
              </a:rPr>
              <a:t>Under the fuzzy inference process the grade of each premise is found and applied to the conclusion part of each rule. </a:t>
            </a:r>
          </a:p>
          <a:p>
            <a:pPr lvl="1" eaLnBrk="1" hangingPunct="1"/>
            <a:r>
              <a:rPr lang="en-GB" altLang="en-US" sz="2400" b="1" smtClean="0">
                <a:solidFill>
                  <a:schemeClr val="hlink"/>
                </a:solidFill>
                <a:latin typeface="NewCenturySchlbk" charset="0"/>
              </a:rPr>
              <a:t>MIN</a:t>
            </a:r>
            <a:r>
              <a:rPr lang="en-GB" altLang="en-US" sz="2400" b="1" smtClean="0">
                <a:solidFill>
                  <a:schemeClr val="bg2"/>
                </a:solidFill>
                <a:latin typeface="NewCenturySchlbk" charset="0"/>
              </a:rPr>
              <a:t> or </a:t>
            </a:r>
            <a:r>
              <a:rPr lang="en-GB" altLang="en-US" sz="2400" b="1" smtClean="0">
                <a:solidFill>
                  <a:schemeClr val="hlink"/>
                </a:solidFill>
                <a:latin typeface="NewCenturySchlbk" charset="0"/>
              </a:rPr>
              <a:t>PRODUCT</a:t>
            </a:r>
            <a:r>
              <a:rPr lang="en-GB" altLang="en-US" sz="2400" b="1" smtClean="0">
                <a:solidFill>
                  <a:schemeClr val="bg2"/>
                </a:solidFill>
                <a:latin typeface="NewCenturySchlbk" charset="0"/>
              </a:rPr>
              <a:t> are two popular inference methods.</a:t>
            </a:r>
          </a:p>
          <a:p>
            <a:pPr lvl="1" eaLnBrk="1" hangingPunct="1"/>
            <a:r>
              <a:rPr lang="en-GB" altLang="en-US" sz="2400" b="1" smtClean="0">
                <a:solidFill>
                  <a:schemeClr val="bg2"/>
                </a:solidFill>
                <a:latin typeface="NewCenturySchlbk" charset="0"/>
              </a:rPr>
              <a:t>With MIN inferencing the output of the conclusion part is </a:t>
            </a:r>
            <a:r>
              <a:rPr lang="en-GB" altLang="en-US" sz="2400" b="1" smtClean="0">
                <a:solidFill>
                  <a:srgbClr val="D02EC1"/>
                </a:solidFill>
                <a:latin typeface="NewCenturySchlbk" charset="0"/>
              </a:rPr>
              <a:t>clipped off at a height equal to the rule's degree of firing. </a:t>
            </a:r>
          </a:p>
          <a:p>
            <a:pPr lvl="2" eaLnBrk="1" hangingPunct="1"/>
            <a:r>
              <a:rPr lang="en-GB" altLang="en-US" sz="2000" b="1" smtClean="0">
                <a:solidFill>
                  <a:schemeClr val="bg2"/>
                </a:solidFill>
                <a:latin typeface="NewCenturySchlbk" charset="0"/>
              </a:rPr>
              <a:t>This was used in the simple example before and the MIN inference for the first rule is re-shown below </a:t>
            </a:r>
          </a:p>
          <a:p>
            <a:pPr lvl="2" eaLnBrk="1" hangingPunct="1"/>
            <a:r>
              <a:rPr lang="en-GB" altLang="en-US" sz="2000" b="1" smtClean="0">
                <a:solidFill>
                  <a:schemeClr val="bg2"/>
                </a:solidFill>
                <a:latin typeface="NewCenturySchlbk" charset="0"/>
              </a:rPr>
              <a:t>(Recall that the rule's degree of firing was 0.68):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0" y="0"/>
            <a:ext cx="9144000" cy="1600200"/>
          </a:xfrm>
        </p:spPr>
        <p:txBody>
          <a:bodyPr/>
          <a:lstStyle/>
          <a:p>
            <a:pPr eaLnBrk="1" hangingPunct="1">
              <a:defRPr/>
            </a:pPr>
            <a:r>
              <a:rPr lang="en-GB" sz="4000" dirty="0" smtClean="0">
                <a:solidFill>
                  <a:srgbClr val="339966"/>
                </a:solidFill>
                <a:ea typeface="ＭＳ Ｐゴシック" pitchFamily="34" charset="-128"/>
              </a:rPr>
              <a:t>Various types </a:t>
            </a:r>
            <a:r>
              <a:rPr lang="en-GB" sz="4000" dirty="0" smtClean="0">
                <a:ea typeface="ＭＳ Ｐゴシック" pitchFamily="34" charset="-128"/>
              </a:rPr>
              <a:t>of Knowledge representation using production rules</a:t>
            </a:r>
          </a:p>
        </p:txBody>
      </p:sp>
      <p:sp>
        <p:nvSpPr>
          <p:cNvPr id="144387" name="Rectangle 3"/>
          <p:cNvSpPr>
            <a:spLocks noGrp="1" noChangeArrowheads="1"/>
          </p:cNvSpPr>
          <p:nvPr>
            <p:ph type="body" idx="1"/>
          </p:nvPr>
        </p:nvSpPr>
        <p:spPr>
          <a:xfrm>
            <a:off x="457200" y="1828800"/>
            <a:ext cx="8458200" cy="5029200"/>
          </a:xfrm>
        </p:spPr>
        <p:txBody>
          <a:bodyPr/>
          <a:lstStyle/>
          <a:p>
            <a:pPr eaLnBrk="1" hangingPunct="1">
              <a:defRPr/>
            </a:pPr>
            <a:r>
              <a:rPr lang="en-GB" sz="2000" b="1" dirty="0" smtClean="0">
                <a:solidFill>
                  <a:schemeClr val="bg2"/>
                </a:solidFill>
                <a:latin typeface="NewCenturySchlbk" charset="0"/>
                <a:ea typeface="ＭＳ Ｐゴシック" pitchFamily="34" charset="-128"/>
              </a:rPr>
              <a:t>The </a:t>
            </a:r>
            <a:r>
              <a:rPr lang="en-GB" sz="2000" b="1" u="sng" dirty="0" smtClean="0">
                <a:solidFill>
                  <a:schemeClr val="bg2"/>
                </a:solidFill>
                <a:effectLst>
                  <a:outerShdw blurRad="38100" dist="38100" dir="2700000" algn="tl">
                    <a:srgbClr val="000000">
                      <a:alpha val="43137"/>
                    </a:srgbClr>
                  </a:outerShdw>
                </a:effectLst>
                <a:latin typeface="NewCenturySchlbk" charset="0"/>
                <a:ea typeface="ＭＳ Ｐゴシック" pitchFamily="34" charset="-128"/>
              </a:rPr>
              <a:t>production rules technique </a:t>
            </a:r>
            <a:r>
              <a:rPr lang="en-GB" sz="2000" b="1" dirty="0" smtClean="0">
                <a:solidFill>
                  <a:schemeClr val="bg2"/>
                </a:solidFill>
                <a:latin typeface="NewCenturySchlbk" charset="0"/>
                <a:ea typeface="ＭＳ Ｐゴシック" pitchFamily="34" charset="-128"/>
              </a:rPr>
              <a:t>should provide </a:t>
            </a:r>
            <a:r>
              <a:rPr lang="en-GB" sz="2000" b="1" dirty="0" smtClean="0">
                <a:solidFill>
                  <a:schemeClr val="bg1">
                    <a:lumMod val="60000"/>
                    <a:lumOff val="40000"/>
                  </a:schemeClr>
                </a:solidFill>
                <a:latin typeface="NewCenturySchlbk" charset="0"/>
                <a:ea typeface="ＭＳ Ｐゴシック" pitchFamily="34" charset="-128"/>
              </a:rPr>
              <a:t>expressive adequacy </a:t>
            </a:r>
            <a:r>
              <a:rPr lang="en-GB" sz="2000" b="1" dirty="0" smtClean="0">
                <a:solidFill>
                  <a:schemeClr val="bg2"/>
                </a:solidFill>
                <a:latin typeface="NewCenturySchlbk" charset="0"/>
                <a:ea typeface="ＭＳ Ｐゴシック" pitchFamily="34" charset="-128"/>
              </a:rPr>
              <a:t>and </a:t>
            </a:r>
            <a:r>
              <a:rPr lang="en-GB" sz="2000" b="1" dirty="0" smtClean="0">
                <a:solidFill>
                  <a:srgbClr val="C00000"/>
                </a:solidFill>
                <a:latin typeface="NewCenturySchlbk" charset="0"/>
                <a:ea typeface="ＭＳ Ｐゴシック" pitchFamily="34" charset="-128"/>
              </a:rPr>
              <a:t>notational efficacy</a:t>
            </a:r>
            <a:r>
              <a:rPr lang="en-GB" sz="2000" b="1" dirty="0" smtClean="0">
                <a:solidFill>
                  <a:schemeClr val="bg2"/>
                </a:solidFill>
                <a:latin typeface="NewCenturySchlbk" charset="0"/>
                <a:ea typeface="ＭＳ Ｐゴシック" pitchFamily="34" charset="-128"/>
              </a:rPr>
              <a:t>.</a:t>
            </a:r>
          </a:p>
          <a:p>
            <a:pPr eaLnBrk="1" hangingPunct="1">
              <a:defRPr/>
            </a:pPr>
            <a:endParaRPr lang="en-GB" sz="2000" b="1" dirty="0" smtClean="0">
              <a:solidFill>
                <a:schemeClr val="bg2"/>
              </a:solidFill>
              <a:latin typeface="NewCenturySchlbk" charset="0"/>
              <a:ea typeface="ＭＳ Ｐゴシック" pitchFamily="34" charset="-128"/>
            </a:endParaRPr>
          </a:p>
          <a:p>
            <a:pPr eaLnBrk="1" hangingPunct="1">
              <a:defRPr/>
            </a:pPr>
            <a:r>
              <a:rPr lang="en-GB" sz="2000" b="1" dirty="0" smtClean="0">
                <a:solidFill>
                  <a:schemeClr val="bg2"/>
                </a:solidFill>
                <a:latin typeface="NewCenturySchlbk" charset="0"/>
                <a:ea typeface="ＭＳ Ｐゴシック" pitchFamily="34" charset="-128"/>
              </a:rPr>
              <a:t>Knowledge representation is very much under </a:t>
            </a:r>
            <a:r>
              <a:rPr lang="en-GB" sz="2000" b="1" dirty="0" smtClean="0">
                <a:solidFill>
                  <a:srgbClr val="339966"/>
                </a:solidFill>
                <a:latin typeface="NewCenturySchlbk" charset="0"/>
                <a:ea typeface="ＭＳ Ｐゴシック" pitchFamily="34" charset="-128"/>
              </a:rPr>
              <a:t>constant research</a:t>
            </a:r>
            <a:r>
              <a:rPr lang="en-GB" sz="2000" b="1" dirty="0" smtClean="0">
                <a:solidFill>
                  <a:schemeClr val="bg2"/>
                </a:solidFill>
                <a:latin typeface="NewCenturySchlbk" charset="0"/>
                <a:ea typeface="ＭＳ Ｐゴシック" pitchFamily="34" charset="-128"/>
              </a:rPr>
              <a:t>.</a:t>
            </a:r>
          </a:p>
          <a:p>
            <a:pPr eaLnBrk="1" hangingPunct="1">
              <a:defRPr/>
            </a:pPr>
            <a:endParaRPr lang="en-GB" sz="2000" b="1" dirty="0" smtClean="0">
              <a:solidFill>
                <a:schemeClr val="bg2"/>
              </a:solidFill>
              <a:latin typeface="NewCenturySchlbk" charset="0"/>
              <a:ea typeface="ＭＳ Ｐゴシック" pitchFamily="34" charset="-128"/>
            </a:endParaRPr>
          </a:p>
          <a:p>
            <a:pPr eaLnBrk="1" hangingPunct="1">
              <a:defRPr/>
            </a:pPr>
            <a:r>
              <a:rPr lang="en-GB" sz="2000" b="1" dirty="0" smtClean="0">
                <a:solidFill>
                  <a:srgbClr val="339966"/>
                </a:solidFill>
                <a:latin typeface="NewCenturySchlbk" charset="0"/>
                <a:ea typeface="ＭＳ Ｐゴシック" pitchFamily="34" charset="-128"/>
              </a:rPr>
              <a:t>Several schemes </a:t>
            </a:r>
            <a:r>
              <a:rPr lang="en-GB" sz="2000" b="1" dirty="0" smtClean="0">
                <a:solidFill>
                  <a:schemeClr val="bg2"/>
                </a:solidFill>
                <a:latin typeface="NewCenturySchlbk" charset="0"/>
                <a:ea typeface="ＭＳ Ｐゴシック" pitchFamily="34" charset="-128"/>
              </a:rPr>
              <a:t>have been suggested in the literature, namely:</a:t>
            </a:r>
          </a:p>
          <a:p>
            <a:pPr lvl="1" eaLnBrk="1" hangingPunct="1">
              <a:defRPr/>
            </a:pPr>
            <a:r>
              <a:rPr lang="en-GB" sz="1800" b="1" dirty="0" smtClean="0">
                <a:solidFill>
                  <a:schemeClr val="bg2"/>
                </a:solidFill>
                <a:latin typeface="NewCenturySchlbk" charset="0"/>
                <a:ea typeface="ＭＳ Ｐゴシック" pitchFamily="34" charset="-128"/>
              </a:rPr>
              <a:t>semantic nets, </a:t>
            </a:r>
          </a:p>
          <a:p>
            <a:pPr lvl="1" eaLnBrk="1" hangingPunct="1">
              <a:defRPr/>
            </a:pPr>
            <a:r>
              <a:rPr lang="en-GB" sz="1800" b="1" dirty="0" smtClean="0">
                <a:solidFill>
                  <a:schemeClr val="bg2"/>
                </a:solidFill>
                <a:latin typeface="NewCenturySchlbk" charset="0"/>
                <a:ea typeface="ＭＳ Ｐゴシック" pitchFamily="34" charset="-128"/>
              </a:rPr>
              <a:t>frames and </a:t>
            </a:r>
          </a:p>
          <a:p>
            <a:pPr lvl="1" eaLnBrk="1" hangingPunct="1">
              <a:defRPr/>
            </a:pPr>
            <a:r>
              <a:rPr lang="en-GB" sz="1800" b="1" dirty="0" smtClean="0">
                <a:solidFill>
                  <a:schemeClr val="bg2"/>
                </a:solidFill>
                <a:latin typeface="NewCenturySchlbk" charset="0"/>
                <a:ea typeface="ＭＳ Ｐゴシック" pitchFamily="34" charset="-128"/>
              </a:rPr>
              <a:t>logic. </a:t>
            </a:r>
          </a:p>
          <a:p>
            <a:pPr eaLnBrk="1" hangingPunct="1">
              <a:defRPr/>
            </a:pPr>
            <a:endParaRPr lang="en-GB" sz="2000" b="1" dirty="0" smtClean="0">
              <a:solidFill>
                <a:schemeClr val="bg2"/>
              </a:solidFill>
              <a:latin typeface="NewCenturySchlbk" charset="0"/>
              <a:ea typeface="ＭＳ Ｐゴシック" pitchFamily="34" charset="-128"/>
            </a:endParaRPr>
          </a:p>
          <a:p>
            <a:pPr eaLnBrk="1" hangingPunct="1">
              <a:defRPr/>
            </a:pPr>
            <a:r>
              <a:rPr lang="en-GB" sz="2000" b="1" dirty="0" smtClean="0">
                <a:solidFill>
                  <a:schemeClr val="bg1">
                    <a:lumMod val="60000"/>
                    <a:lumOff val="40000"/>
                  </a:schemeClr>
                </a:solidFill>
                <a:latin typeface="NewCenturySchlbk" charset="0"/>
                <a:ea typeface="ＭＳ Ｐゴシック" pitchFamily="34" charset="-128"/>
              </a:rPr>
              <a:t>Production rules </a:t>
            </a:r>
            <a:r>
              <a:rPr lang="en-GB" sz="2000" b="1" dirty="0" smtClean="0">
                <a:solidFill>
                  <a:schemeClr val="bg2"/>
                </a:solidFill>
                <a:latin typeface="NewCenturySchlbk" charset="0"/>
                <a:ea typeface="ＭＳ Ｐゴシック" pitchFamily="34" charset="-128"/>
              </a:rPr>
              <a:t>have also been suggested and are </a:t>
            </a:r>
            <a:r>
              <a:rPr lang="en-GB" sz="2000" b="1" dirty="0" smtClean="0">
                <a:solidFill>
                  <a:srgbClr val="C00000"/>
                </a:solidFill>
                <a:latin typeface="NewCenturySchlbk" charset="0"/>
                <a:ea typeface="ＭＳ Ｐゴシック" pitchFamily="34" charset="-128"/>
              </a:rPr>
              <a:t>the most popular way </a:t>
            </a:r>
            <a:r>
              <a:rPr lang="en-GB" sz="2000" b="1" dirty="0" smtClean="0">
                <a:solidFill>
                  <a:schemeClr val="bg2"/>
                </a:solidFill>
                <a:latin typeface="NewCenturySchlbk" charset="0"/>
                <a:ea typeface="ＭＳ Ｐゴシック" pitchFamily="34" charset="-128"/>
              </a:rPr>
              <a:t>of representing knowledge. </a:t>
            </a:r>
            <a:endParaRPr lang="en-GB" sz="2000" dirty="0" smtClean="0">
              <a:solidFill>
                <a:schemeClr val="bg2"/>
              </a:solidFill>
              <a:ea typeface="ＭＳ Ｐゴシック" pitchFamily="34" charset="-12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pPr eaLnBrk="1" hangingPunct="1">
              <a:defRPr/>
            </a:pPr>
            <a:r>
              <a:rPr lang="en-GB" sz="7200" smtClean="0">
                <a:ea typeface="ＭＳ Ｐゴシック" pitchFamily="34" charset="-128"/>
              </a:rPr>
              <a:t>MIN</a:t>
            </a:r>
          </a:p>
        </p:txBody>
      </p:sp>
      <p:graphicFrame>
        <p:nvGraphicFramePr>
          <p:cNvPr id="56323" name="Object 2"/>
          <p:cNvGraphicFramePr>
            <a:graphicFrameLocks noChangeAspect="1"/>
          </p:cNvGraphicFramePr>
          <p:nvPr/>
        </p:nvGraphicFramePr>
        <p:xfrm>
          <a:off x="304800" y="1468438"/>
          <a:ext cx="8458200" cy="4900612"/>
        </p:xfrm>
        <a:graphic>
          <a:graphicData uri="http://schemas.openxmlformats.org/presentationml/2006/ole">
            <mc:AlternateContent xmlns:mc="http://schemas.openxmlformats.org/markup-compatibility/2006">
              <mc:Choice xmlns:v="urn:schemas-microsoft-com:vml" Requires="v">
                <p:oleObj spid="_x0000_s56327" name="Document" r:id="rId3" imgW="6781800" imgH="3930396" progId="Word.Document.8">
                  <p:embed/>
                </p:oleObj>
              </mc:Choice>
              <mc:Fallback>
                <p:oleObj name="Document" r:id="rId3" imgW="6781800" imgH="3930396"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468438"/>
                        <a:ext cx="8458200" cy="4900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6324" name="Text Box 4"/>
          <p:cNvSpPr txBox="1">
            <a:spLocks noChangeArrowheads="1"/>
          </p:cNvSpPr>
          <p:nvPr/>
        </p:nvSpPr>
        <p:spPr bwMode="auto">
          <a:xfrm>
            <a:off x="3352800" y="2133600"/>
            <a:ext cx="838200" cy="376238"/>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1800">
                <a:solidFill>
                  <a:schemeClr val="bg2"/>
                </a:solidFill>
              </a:rPr>
              <a:t>0.68</a:t>
            </a:r>
          </a:p>
        </p:txBody>
      </p:sp>
      <p:sp>
        <p:nvSpPr>
          <p:cNvPr id="56325" name="Line 5"/>
          <p:cNvSpPr>
            <a:spLocks noChangeShapeType="1"/>
          </p:cNvSpPr>
          <p:nvPr/>
        </p:nvSpPr>
        <p:spPr bwMode="auto">
          <a:xfrm>
            <a:off x="4191000" y="2514600"/>
            <a:ext cx="914400" cy="5334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ChangeArrowheads="1"/>
          </p:cNvSpPr>
          <p:nvPr/>
        </p:nvSpPr>
        <p:spPr bwMode="auto">
          <a:xfrm>
            <a:off x="4572000" y="4419600"/>
            <a:ext cx="4419600" cy="12954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endParaRPr lang="en-US" altLang="en-US" sz="1800"/>
          </a:p>
        </p:txBody>
      </p:sp>
      <p:sp>
        <p:nvSpPr>
          <p:cNvPr id="379906" name="Rectangle 2"/>
          <p:cNvSpPr>
            <a:spLocks noGrp="1" noChangeArrowheads="1"/>
          </p:cNvSpPr>
          <p:nvPr>
            <p:ph type="title"/>
          </p:nvPr>
        </p:nvSpPr>
        <p:spPr/>
        <p:txBody>
          <a:bodyPr/>
          <a:lstStyle/>
          <a:p>
            <a:pPr eaLnBrk="1" hangingPunct="1">
              <a:defRPr/>
            </a:pPr>
            <a:r>
              <a:rPr lang="en-GB" sz="6600" smtClean="0">
                <a:ea typeface="ＭＳ Ｐゴシック" pitchFamily="34" charset="-128"/>
              </a:rPr>
              <a:t>PRODUCT</a:t>
            </a:r>
          </a:p>
        </p:txBody>
      </p:sp>
      <p:sp>
        <p:nvSpPr>
          <p:cNvPr id="57348" name="Rectangle 3"/>
          <p:cNvSpPr>
            <a:spLocks noGrp="1" noChangeArrowheads="1"/>
          </p:cNvSpPr>
          <p:nvPr>
            <p:ph type="body" idx="1"/>
          </p:nvPr>
        </p:nvSpPr>
        <p:spPr/>
        <p:txBody>
          <a:bodyPr/>
          <a:lstStyle/>
          <a:p>
            <a:pPr eaLnBrk="1" hangingPunct="1"/>
            <a:r>
              <a:rPr lang="en-GB" altLang="en-US" b="1" smtClean="0">
                <a:solidFill>
                  <a:schemeClr val="bg2"/>
                </a:solidFill>
                <a:latin typeface="NewCenturySchlbk" charset="0"/>
              </a:rPr>
              <a:t>With PRODUCT inferencing the output membership function is </a:t>
            </a:r>
            <a:r>
              <a:rPr lang="en-GB" altLang="en-US" b="1" smtClean="0">
                <a:solidFill>
                  <a:srgbClr val="D02EC1"/>
                </a:solidFill>
                <a:latin typeface="NewCenturySchlbk" charset="0"/>
              </a:rPr>
              <a:t>scaled by the rule's degree of firing. </a:t>
            </a:r>
          </a:p>
          <a:p>
            <a:pPr eaLnBrk="1" hangingPunct="1"/>
            <a:r>
              <a:rPr lang="en-GB" altLang="en-US" b="1" smtClean="0">
                <a:solidFill>
                  <a:schemeClr val="bg2"/>
                </a:solidFill>
                <a:latin typeface="NewCenturySchlbk" charset="0"/>
              </a:rPr>
              <a:t>Using the first rule of the simple example and the PRODUCT inference we get the following</a:t>
            </a:r>
          </a:p>
        </p:txBody>
      </p:sp>
      <p:sp>
        <p:nvSpPr>
          <p:cNvPr id="57349" name="Line 5"/>
          <p:cNvSpPr>
            <a:spLocks noChangeShapeType="1"/>
          </p:cNvSpPr>
          <p:nvPr/>
        </p:nvSpPr>
        <p:spPr bwMode="auto">
          <a:xfrm>
            <a:off x="5029200" y="5029200"/>
            <a:ext cx="3581400" cy="0"/>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pPr eaLnBrk="1" hangingPunct="1">
              <a:defRPr/>
            </a:pPr>
            <a:r>
              <a:rPr lang="en-GB" sz="8000" smtClean="0">
                <a:ea typeface="ＭＳ Ｐゴシック" pitchFamily="34" charset="-128"/>
              </a:rPr>
              <a:t>Product</a:t>
            </a:r>
          </a:p>
        </p:txBody>
      </p:sp>
      <p:graphicFrame>
        <p:nvGraphicFramePr>
          <p:cNvPr id="58371" name="Object 2"/>
          <p:cNvGraphicFramePr>
            <a:graphicFrameLocks noChangeAspect="1"/>
          </p:cNvGraphicFramePr>
          <p:nvPr/>
        </p:nvGraphicFramePr>
        <p:xfrm>
          <a:off x="304800" y="1709738"/>
          <a:ext cx="8305800" cy="4783137"/>
        </p:xfrm>
        <a:graphic>
          <a:graphicData uri="http://schemas.openxmlformats.org/presentationml/2006/ole">
            <mc:AlternateContent xmlns:mc="http://schemas.openxmlformats.org/markup-compatibility/2006">
              <mc:Choice xmlns:v="urn:schemas-microsoft-com:vml" Requires="v">
                <p:oleObj spid="_x0000_s58373" name="Document" r:id="rId3" imgW="5715000" imgH="3291840" progId="Word.Document.8">
                  <p:embed/>
                </p:oleObj>
              </mc:Choice>
              <mc:Fallback>
                <p:oleObj name="Document" r:id="rId3" imgW="5715000" imgH="329184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709738"/>
                        <a:ext cx="8305800" cy="478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a:xfrm>
            <a:off x="685800" y="381000"/>
            <a:ext cx="7467600" cy="6096000"/>
          </a:xfrm>
          <a:ln w="76200">
            <a:solidFill>
              <a:schemeClr val="bg2"/>
            </a:solidFill>
          </a:ln>
        </p:spPr>
        <p:txBody>
          <a:bodyPr/>
          <a:lstStyle/>
          <a:p>
            <a:pPr eaLnBrk="1" hangingPunct="1">
              <a:defRPr/>
            </a:pPr>
            <a:r>
              <a:rPr lang="en-GB" sz="9600" smtClean="0">
                <a:ea typeface="ＭＳ Ｐゴシック" pitchFamily="34" charset="-128"/>
              </a:rPr>
              <a:t>Popular methods for combining outputs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a:xfrm>
            <a:off x="0" y="0"/>
            <a:ext cx="9144000" cy="1600200"/>
          </a:xfrm>
        </p:spPr>
        <p:txBody>
          <a:bodyPr/>
          <a:lstStyle/>
          <a:p>
            <a:pPr eaLnBrk="1" hangingPunct="1">
              <a:defRPr/>
            </a:pPr>
            <a:r>
              <a:rPr lang="en-GB" sz="6000" smtClean="0">
                <a:ea typeface="ＭＳ Ｐゴシック" pitchFamily="34" charset="-128"/>
              </a:rPr>
              <a:t>Popular methods for combining outputs</a:t>
            </a:r>
          </a:p>
        </p:txBody>
      </p:sp>
      <p:sp>
        <p:nvSpPr>
          <p:cNvPr id="402435" name="Rectangle 3"/>
          <p:cNvSpPr>
            <a:spLocks noGrp="1" noChangeArrowheads="1"/>
          </p:cNvSpPr>
          <p:nvPr>
            <p:ph type="body" idx="1"/>
          </p:nvPr>
        </p:nvSpPr>
        <p:spPr>
          <a:xfrm>
            <a:off x="0" y="1981200"/>
            <a:ext cx="9144000" cy="4876800"/>
          </a:xfrm>
        </p:spPr>
        <p:txBody>
          <a:bodyPr/>
          <a:lstStyle/>
          <a:p>
            <a:pPr eaLnBrk="1" hangingPunct="1">
              <a:defRPr/>
            </a:pPr>
            <a:r>
              <a:rPr lang="en-GB" sz="2400" b="1" dirty="0" smtClean="0">
                <a:solidFill>
                  <a:schemeClr val="bg2"/>
                </a:solidFill>
                <a:latin typeface="NewCenturySchlbk" charset="0"/>
                <a:ea typeface="ＭＳ Ｐゴシック" pitchFamily="34" charset="-128"/>
              </a:rPr>
              <a:t>Under the </a:t>
            </a:r>
            <a:r>
              <a:rPr lang="en-GB" sz="2400" b="1" u="sng" dirty="0" smtClean="0">
                <a:solidFill>
                  <a:schemeClr val="bg2"/>
                </a:solidFill>
                <a:latin typeface="NewCenturySchlbk" charset="0"/>
                <a:ea typeface="ＭＳ Ｐゴシック" pitchFamily="34" charset="-128"/>
              </a:rPr>
              <a:t>combining outputs process</a:t>
            </a:r>
            <a:r>
              <a:rPr lang="en-GB" sz="2400" b="1" dirty="0" smtClean="0">
                <a:solidFill>
                  <a:schemeClr val="bg2"/>
                </a:solidFill>
                <a:latin typeface="NewCenturySchlbk" charset="0"/>
                <a:ea typeface="ＭＳ Ｐゴシック" pitchFamily="34" charset="-128"/>
              </a:rPr>
              <a:t> all outputs are</a:t>
            </a:r>
            <a:r>
              <a:rPr lang="en-GB" sz="2400" b="1" dirty="0" smtClean="0">
                <a:solidFill>
                  <a:srgbClr val="FAFD00"/>
                </a:solidFill>
                <a:latin typeface="NewCenturySchlbk" charset="0"/>
                <a:ea typeface="ＭＳ Ｐゴシック" pitchFamily="34" charset="-128"/>
              </a:rPr>
              <a:t> </a:t>
            </a:r>
            <a:r>
              <a:rPr lang="en-GB" sz="2400" b="1" i="1" dirty="0" smtClean="0">
                <a:solidFill>
                  <a:schemeClr val="hlink"/>
                </a:solidFill>
                <a:effectLst>
                  <a:outerShdw blurRad="38100" dist="38100" dir="2700000" algn="tl">
                    <a:srgbClr val="C0C0C0"/>
                  </a:outerShdw>
                </a:effectLst>
                <a:latin typeface="NewCenturySchlbk" charset="0"/>
                <a:ea typeface="ＭＳ Ｐゴシック" pitchFamily="34" charset="-128"/>
              </a:rPr>
              <a:t>combined together</a:t>
            </a:r>
            <a:r>
              <a:rPr lang="en-GB" sz="2400" b="1" dirty="0" smtClean="0">
                <a:solidFill>
                  <a:srgbClr val="FAFD00"/>
                </a:solidFill>
                <a:latin typeface="NewCenturySchlbk" charset="0"/>
                <a:ea typeface="ＭＳ Ｐゴシック" pitchFamily="34" charset="-128"/>
              </a:rPr>
              <a:t> </a:t>
            </a:r>
            <a:r>
              <a:rPr lang="en-GB" sz="2400" b="1" dirty="0" smtClean="0">
                <a:solidFill>
                  <a:schemeClr val="bg2"/>
                </a:solidFill>
                <a:latin typeface="NewCenturySchlbk" charset="0"/>
                <a:ea typeface="ＭＳ Ｐゴシック" pitchFamily="34" charset="-128"/>
              </a:rPr>
              <a:t>to produce a </a:t>
            </a:r>
            <a:r>
              <a:rPr lang="en-GB" sz="2400" b="1" u="sng" dirty="0" smtClean="0">
                <a:solidFill>
                  <a:srgbClr val="D02EC1"/>
                </a:solidFill>
                <a:latin typeface="NewCenturySchlbk" charset="0"/>
                <a:ea typeface="ＭＳ Ｐゴシック" pitchFamily="34" charset="-128"/>
              </a:rPr>
              <a:t>single fuzzy output</a:t>
            </a:r>
            <a:r>
              <a:rPr lang="en-GB" sz="2400" b="1" dirty="0" smtClean="0">
                <a:solidFill>
                  <a:schemeClr val="bg2"/>
                </a:solidFill>
                <a:latin typeface="NewCenturySchlbk" charset="0"/>
                <a:ea typeface="ＭＳ Ｐゴシック" pitchFamily="34" charset="-128"/>
              </a:rPr>
              <a:t>.</a:t>
            </a:r>
          </a:p>
          <a:p>
            <a:pPr lvl="1" eaLnBrk="1" hangingPunct="1">
              <a:defRPr/>
            </a:pPr>
            <a:endParaRPr lang="en-GB" sz="2000" b="1" dirty="0" smtClean="0">
              <a:solidFill>
                <a:schemeClr val="bg1"/>
              </a:solidFill>
              <a:latin typeface="NewCenturySchlbk" charset="0"/>
              <a:ea typeface="ＭＳ Ｐゴシック" pitchFamily="34" charset="-128"/>
            </a:endParaRPr>
          </a:p>
          <a:p>
            <a:pPr lvl="1" eaLnBrk="1" hangingPunct="1">
              <a:defRPr/>
            </a:pPr>
            <a:r>
              <a:rPr lang="en-GB" sz="2000" b="1" dirty="0" smtClean="0">
                <a:solidFill>
                  <a:schemeClr val="bg1"/>
                </a:solidFill>
                <a:latin typeface="NewCenturySchlbk" charset="0"/>
                <a:ea typeface="ＭＳ Ｐゴシック" pitchFamily="34" charset="-128"/>
              </a:rPr>
              <a:t>MAX </a:t>
            </a:r>
            <a:r>
              <a:rPr lang="en-GB" sz="2000" b="1" dirty="0" smtClean="0">
                <a:solidFill>
                  <a:schemeClr val="bg2"/>
                </a:solidFill>
                <a:latin typeface="NewCenturySchlbk" charset="0"/>
                <a:ea typeface="ＭＳ Ｐゴシック" pitchFamily="34" charset="-128"/>
              </a:rPr>
              <a:t>and</a:t>
            </a:r>
            <a:r>
              <a:rPr lang="en-GB" sz="2000" b="1" dirty="0" smtClean="0">
                <a:solidFill>
                  <a:schemeClr val="bg1"/>
                </a:solidFill>
                <a:latin typeface="NewCenturySchlbk" charset="0"/>
                <a:ea typeface="ＭＳ Ｐゴシック" pitchFamily="34" charset="-128"/>
              </a:rPr>
              <a:t> SUM</a:t>
            </a:r>
            <a:r>
              <a:rPr lang="en-GB" sz="2000" b="1" dirty="0" smtClean="0">
                <a:solidFill>
                  <a:srgbClr val="FAFD00"/>
                </a:solidFill>
                <a:latin typeface="NewCenturySchlbk" charset="0"/>
                <a:ea typeface="ＭＳ Ｐゴシック" pitchFamily="34" charset="-128"/>
              </a:rPr>
              <a:t> </a:t>
            </a:r>
            <a:r>
              <a:rPr lang="en-GB" sz="2000" b="1" dirty="0" smtClean="0">
                <a:solidFill>
                  <a:schemeClr val="bg2"/>
                </a:solidFill>
                <a:latin typeface="NewCenturySchlbk" charset="0"/>
                <a:ea typeface="ＭＳ Ｐゴシック" pitchFamily="34" charset="-128"/>
              </a:rPr>
              <a:t>are two popular techniques for combining outputs. </a:t>
            </a:r>
          </a:p>
          <a:p>
            <a:pPr lvl="1" eaLnBrk="1" hangingPunct="1">
              <a:defRPr/>
            </a:pPr>
            <a:endParaRPr lang="en-GB" sz="2000" b="1" dirty="0" smtClean="0">
              <a:solidFill>
                <a:schemeClr val="bg2"/>
              </a:solidFill>
              <a:latin typeface="NewCenturySchlbk" charset="0"/>
              <a:ea typeface="ＭＳ Ｐゴシック" pitchFamily="34" charset="-128"/>
            </a:endParaRPr>
          </a:p>
          <a:p>
            <a:pPr lvl="1" eaLnBrk="1" hangingPunct="1">
              <a:defRPr/>
            </a:pPr>
            <a:r>
              <a:rPr lang="en-GB" sz="2000" b="1" dirty="0" smtClean="0">
                <a:solidFill>
                  <a:schemeClr val="bg2"/>
                </a:solidFill>
                <a:latin typeface="NewCenturySchlbk" charset="0"/>
                <a:ea typeface="ＭＳ Ｐゴシック" pitchFamily="34" charset="-128"/>
              </a:rPr>
              <a:t>With MAX the</a:t>
            </a:r>
            <a:r>
              <a:rPr lang="en-GB" sz="2000" b="1" dirty="0" smtClean="0">
                <a:solidFill>
                  <a:srgbClr val="FAFD00"/>
                </a:solidFill>
                <a:latin typeface="NewCenturySchlbk" charset="0"/>
                <a:ea typeface="ＭＳ Ｐゴシック" pitchFamily="34" charset="-128"/>
              </a:rPr>
              <a:t> </a:t>
            </a:r>
            <a:r>
              <a:rPr lang="en-GB" sz="2000" b="1" dirty="0" err="1" smtClean="0">
                <a:solidFill>
                  <a:schemeClr val="hlink"/>
                </a:solidFill>
                <a:latin typeface="NewCenturySchlbk" charset="0"/>
                <a:ea typeface="ＭＳ Ｐゴシック" pitchFamily="34" charset="-128"/>
              </a:rPr>
              <a:t>pointwise</a:t>
            </a:r>
            <a:r>
              <a:rPr lang="en-GB" sz="2000" b="1" dirty="0" smtClean="0">
                <a:solidFill>
                  <a:schemeClr val="hlink"/>
                </a:solidFill>
                <a:latin typeface="NewCenturySchlbk" charset="0"/>
                <a:ea typeface="ＭＳ Ｐゴシック" pitchFamily="34" charset="-128"/>
              </a:rPr>
              <a:t> maximum</a:t>
            </a:r>
            <a:r>
              <a:rPr lang="en-GB" sz="2000" b="1" dirty="0" smtClean="0">
                <a:solidFill>
                  <a:srgbClr val="FAFD00"/>
                </a:solidFill>
                <a:latin typeface="NewCenturySchlbk" charset="0"/>
                <a:ea typeface="ＭＳ Ｐゴシック" pitchFamily="34" charset="-128"/>
              </a:rPr>
              <a:t> </a:t>
            </a:r>
            <a:r>
              <a:rPr lang="en-GB" sz="2000" b="1" dirty="0" smtClean="0">
                <a:solidFill>
                  <a:schemeClr val="bg2"/>
                </a:solidFill>
                <a:latin typeface="NewCenturySchlbk" charset="0"/>
                <a:ea typeface="ＭＳ Ｐゴシック" pitchFamily="34" charset="-128"/>
              </a:rPr>
              <a:t>for all fuzzy outputs is taken. </a:t>
            </a:r>
          </a:p>
          <a:p>
            <a:pPr lvl="1" eaLnBrk="1" hangingPunct="1">
              <a:defRPr/>
            </a:pPr>
            <a:endParaRPr lang="en-GB" sz="2000" b="1" dirty="0" smtClean="0">
              <a:solidFill>
                <a:schemeClr val="bg2"/>
              </a:solidFill>
              <a:latin typeface="NewCenturySchlbk" charset="0"/>
              <a:ea typeface="ＭＳ Ｐゴシック" pitchFamily="34" charset="-128"/>
            </a:endParaRPr>
          </a:p>
          <a:p>
            <a:pPr lvl="1" eaLnBrk="1" hangingPunct="1">
              <a:defRPr/>
            </a:pPr>
            <a:r>
              <a:rPr lang="en-GB" sz="2000" b="1" dirty="0" smtClean="0">
                <a:solidFill>
                  <a:schemeClr val="bg2"/>
                </a:solidFill>
                <a:latin typeface="NewCenturySchlbk" charset="0"/>
                <a:ea typeface="ＭＳ Ｐゴシック" pitchFamily="34" charset="-128"/>
              </a:rPr>
              <a:t>For the first rule of the simple example we used the MAX techniques which resulted in the following diagram:</a:t>
            </a:r>
          </a:p>
          <a:p>
            <a:pPr eaLnBrk="1" hangingPunct="1">
              <a:defRPr/>
            </a:pPr>
            <a:endParaRPr lang="en-GB" sz="2400" dirty="0" smtClean="0">
              <a:solidFill>
                <a:srgbClr val="FAFD00"/>
              </a:solidFill>
              <a:ea typeface="ＭＳ Ｐゴシック" pitchFamily="34" charset="-128"/>
            </a:endParaRPr>
          </a:p>
        </p:txBody>
      </p:sp>
      <p:sp>
        <p:nvSpPr>
          <p:cNvPr id="60420" name="Line 4"/>
          <p:cNvSpPr>
            <a:spLocks noChangeShapeType="1"/>
          </p:cNvSpPr>
          <p:nvPr/>
        </p:nvSpPr>
        <p:spPr bwMode="auto">
          <a:xfrm>
            <a:off x="4191000" y="6553200"/>
            <a:ext cx="1905000" cy="0"/>
          </a:xfrm>
          <a:prstGeom prst="line">
            <a:avLst/>
          </a:prstGeom>
          <a:noFill/>
          <a:ln w="762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pPr eaLnBrk="1" hangingPunct="1">
              <a:defRPr/>
            </a:pPr>
            <a:r>
              <a:rPr lang="en-GB" sz="9600" smtClean="0">
                <a:ea typeface="ＭＳ Ｐゴシック" pitchFamily="34" charset="-128"/>
              </a:rPr>
              <a:t>Max</a:t>
            </a:r>
          </a:p>
        </p:txBody>
      </p:sp>
      <p:graphicFrame>
        <p:nvGraphicFramePr>
          <p:cNvPr id="61443" name="Object 2"/>
          <p:cNvGraphicFramePr>
            <a:graphicFrameLocks noChangeAspect="1"/>
          </p:cNvGraphicFramePr>
          <p:nvPr/>
        </p:nvGraphicFramePr>
        <p:xfrm>
          <a:off x="381000" y="1211263"/>
          <a:ext cx="8001000" cy="5157787"/>
        </p:xfrm>
        <a:graphic>
          <a:graphicData uri="http://schemas.openxmlformats.org/presentationml/2006/ole">
            <mc:AlternateContent xmlns:mc="http://schemas.openxmlformats.org/markup-compatibility/2006">
              <mc:Choice xmlns:v="urn:schemas-microsoft-com:vml" Requires="v">
                <p:oleObj spid="_x0000_s61445" name="Document" r:id="rId3" imgW="6096000" imgH="3930396" progId="Word.Document.8">
                  <p:embed/>
                </p:oleObj>
              </mc:Choice>
              <mc:Fallback>
                <p:oleObj name="Document" r:id="rId3" imgW="6096000" imgH="3930396"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211263"/>
                        <a:ext cx="8001000" cy="515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0" y="0"/>
            <a:ext cx="9144000" cy="838200"/>
          </a:xfrm>
        </p:spPr>
        <p:txBody>
          <a:bodyPr/>
          <a:lstStyle/>
          <a:p>
            <a:pPr eaLnBrk="1" hangingPunct="1">
              <a:defRPr/>
            </a:pPr>
            <a:r>
              <a:rPr lang="en-GB" sz="6600" smtClean="0">
                <a:ea typeface="ＭＳ Ｐゴシック" pitchFamily="34" charset="-128"/>
              </a:rPr>
              <a:t>SUM</a:t>
            </a:r>
          </a:p>
        </p:txBody>
      </p:sp>
      <p:sp>
        <p:nvSpPr>
          <p:cNvPr id="62467" name="Rectangle 3"/>
          <p:cNvSpPr>
            <a:spLocks noGrp="1" noChangeArrowheads="1"/>
          </p:cNvSpPr>
          <p:nvPr>
            <p:ph type="body" idx="1"/>
          </p:nvPr>
        </p:nvSpPr>
        <p:spPr>
          <a:xfrm>
            <a:off x="0" y="990600"/>
            <a:ext cx="9144000" cy="1447800"/>
          </a:xfrm>
        </p:spPr>
        <p:txBody>
          <a:bodyPr/>
          <a:lstStyle/>
          <a:p>
            <a:pPr eaLnBrk="1" hangingPunct="1"/>
            <a:r>
              <a:rPr lang="en-GB" altLang="en-US" sz="2800" b="1" smtClean="0">
                <a:solidFill>
                  <a:schemeClr val="hlink"/>
                </a:solidFill>
                <a:latin typeface="NewCenturySchlbk" charset="0"/>
              </a:rPr>
              <a:t>With SUM the pointwise sum for all fuzzy outputs is taken. </a:t>
            </a:r>
          </a:p>
          <a:p>
            <a:pPr eaLnBrk="1" hangingPunct="1"/>
            <a:r>
              <a:rPr lang="en-GB" altLang="en-US" sz="2800" b="1" smtClean="0">
                <a:solidFill>
                  <a:schemeClr val="hlink"/>
                </a:solidFill>
                <a:latin typeface="NewCenturySchlbk" charset="0"/>
              </a:rPr>
              <a:t>Again for the first rule of the simple example we get:</a:t>
            </a:r>
          </a:p>
        </p:txBody>
      </p:sp>
      <p:graphicFrame>
        <p:nvGraphicFramePr>
          <p:cNvPr id="62468" name="Object 2"/>
          <p:cNvGraphicFramePr>
            <a:graphicFrameLocks noChangeAspect="1"/>
          </p:cNvGraphicFramePr>
          <p:nvPr/>
        </p:nvGraphicFramePr>
        <p:xfrm>
          <a:off x="2819400" y="2524125"/>
          <a:ext cx="6324600" cy="4333875"/>
        </p:xfrm>
        <a:graphic>
          <a:graphicData uri="http://schemas.openxmlformats.org/presentationml/2006/ole">
            <mc:AlternateContent xmlns:mc="http://schemas.openxmlformats.org/markup-compatibility/2006">
              <mc:Choice xmlns:v="urn:schemas-microsoft-com:vml" Requires="v">
                <p:oleObj spid="_x0000_s62471" name="Document" r:id="rId3" imgW="5734812" imgH="3930396" progId="Word.Document.8">
                  <p:embed/>
                </p:oleObj>
              </mc:Choice>
              <mc:Fallback>
                <p:oleObj name="Document" r:id="rId3" imgW="5734812" imgH="3930396"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524125"/>
                        <a:ext cx="63246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Box 1"/>
          <p:cNvSpPr txBox="1"/>
          <p:nvPr/>
        </p:nvSpPr>
        <p:spPr>
          <a:xfrm>
            <a:off x="381000" y="3886200"/>
            <a:ext cx="2286000" cy="1631950"/>
          </a:xfrm>
          <a:prstGeom prst="rect">
            <a:avLst/>
          </a:prstGeom>
          <a:solidFill>
            <a:schemeClr val="accent2"/>
          </a:solidFill>
        </p:spPr>
        <p:txBody>
          <a:bodyPr>
            <a:spAutoFit/>
          </a:bodyPr>
          <a:lstStyle/>
          <a:p>
            <a:pPr eaLnBrk="1" hangingPunct="1">
              <a:defRPr/>
            </a:pPr>
            <a:r>
              <a:rPr lang="en-US" sz="2000" b="1" dirty="0">
                <a:solidFill>
                  <a:schemeClr val="bg2"/>
                </a:solidFill>
                <a:effectLst>
                  <a:outerShdw blurRad="38100" dist="38100" dir="2700000" algn="tl">
                    <a:srgbClr val="000000">
                      <a:alpha val="43137"/>
                    </a:srgbClr>
                  </a:outerShdw>
                </a:effectLst>
                <a:ea typeface="ＭＳ Ｐゴシック" panose="020B0600070205080204" pitchFamily="34" charset="-128"/>
              </a:rPr>
              <a:t>Observe that we operate in fuzzy space, all inputs and outputs are in fuzzy interval [0, 1]</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81000" y="1676400"/>
            <a:ext cx="8382000" cy="4832350"/>
          </a:xfrm>
          <a:prstGeom prst="rect">
            <a:avLst/>
          </a:prstGeom>
          <a:solidFill>
            <a:schemeClr val="tx1"/>
          </a:solidFill>
          <a:ln w="12700" cap="sq">
            <a:noFill/>
            <a:miter lim="800000"/>
            <a:headEnd type="none" w="sm" len="sm"/>
            <a:tailEnd type="none" w="sm" len="sm"/>
          </a:ln>
          <a:effectLst/>
        </p:spPr>
        <p:txBody>
          <a:bodyPr>
            <a:spAutoFit/>
          </a:bodyPr>
          <a:lstStyle/>
          <a:p>
            <a:pPr eaLnBrk="1" fontAlgn="auto" hangingPunct="1">
              <a:spcBef>
                <a:spcPct val="50000"/>
              </a:spcBef>
              <a:spcAft>
                <a:spcPts val="0"/>
              </a:spcAft>
              <a:defRPr/>
            </a:pPr>
            <a:r>
              <a:rPr lang="en-US" sz="2800" dirty="0">
                <a:solidFill>
                  <a:schemeClr val="bg2"/>
                </a:solidFill>
                <a:effectLst>
                  <a:outerShdw blurRad="38100" dist="38100" dir="2700000" algn="tl">
                    <a:srgbClr val="000000"/>
                  </a:outerShdw>
                </a:effectLst>
              </a:rPr>
              <a:t>The most commonly used fuzzy inference technique     is the so-called </a:t>
            </a:r>
            <a:r>
              <a:rPr lang="en-US" sz="2800" dirty="0" err="1">
                <a:solidFill>
                  <a:schemeClr val="bg2"/>
                </a:solidFill>
                <a:effectLst>
                  <a:outerShdw blurRad="38100" dist="38100" dir="2700000" algn="tl">
                    <a:srgbClr val="000000"/>
                  </a:outerShdw>
                </a:effectLst>
              </a:rPr>
              <a:t>Mamdani</a:t>
            </a:r>
            <a:r>
              <a:rPr lang="en-US" sz="2800" dirty="0">
                <a:solidFill>
                  <a:schemeClr val="bg2"/>
                </a:solidFill>
                <a:effectLst>
                  <a:outerShdw blurRad="38100" dist="38100" dir="2700000" algn="tl">
                    <a:srgbClr val="000000"/>
                  </a:outerShdw>
                </a:effectLst>
              </a:rPr>
              <a:t> method. </a:t>
            </a:r>
          </a:p>
          <a:p>
            <a:pPr eaLnBrk="1" fontAlgn="auto" hangingPunct="1">
              <a:spcBef>
                <a:spcPct val="50000"/>
              </a:spcBef>
              <a:spcAft>
                <a:spcPts val="0"/>
              </a:spcAft>
              <a:defRPr/>
            </a:pPr>
            <a:endParaRPr lang="en-US" sz="2800" dirty="0">
              <a:solidFill>
                <a:schemeClr val="bg2"/>
              </a:solidFill>
              <a:effectLst>
                <a:outerShdw blurRad="38100" dist="38100" dir="2700000" algn="tl">
                  <a:srgbClr val="000000"/>
                </a:outerShdw>
              </a:effectLst>
            </a:endParaRPr>
          </a:p>
          <a:p>
            <a:pPr eaLnBrk="1" fontAlgn="auto" hangingPunct="1">
              <a:spcBef>
                <a:spcPct val="50000"/>
              </a:spcBef>
              <a:spcAft>
                <a:spcPts val="0"/>
              </a:spcAft>
              <a:defRPr/>
            </a:pPr>
            <a:r>
              <a:rPr lang="en-US" sz="2800" dirty="0">
                <a:solidFill>
                  <a:schemeClr val="bg2"/>
                </a:solidFill>
                <a:effectLst>
                  <a:outerShdw blurRad="38100" dist="38100" dir="2700000" algn="tl">
                    <a:srgbClr val="000000"/>
                  </a:outerShdw>
                </a:effectLst>
              </a:rPr>
              <a:t>In 1975,  Professor </a:t>
            </a:r>
            <a:r>
              <a:rPr lang="en-US" sz="2800" b="1" dirty="0" err="1">
                <a:solidFill>
                  <a:schemeClr val="bg2"/>
                </a:solidFill>
                <a:effectLst>
                  <a:outerShdw blurRad="38100" dist="38100" dir="2700000" algn="tl">
                    <a:srgbClr val="000000"/>
                  </a:outerShdw>
                </a:effectLst>
              </a:rPr>
              <a:t>Ebrahim</a:t>
            </a:r>
            <a:r>
              <a:rPr lang="en-US" sz="2800" b="1" dirty="0">
                <a:solidFill>
                  <a:schemeClr val="bg2"/>
                </a:solidFill>
                <a:effectLst>
                  <a:outerShdw blurRad="38100" dist="38100" dir="2700000" algn="tl">
                    <a:srgbClr val="000000"/>
                  </a:outerShdw>
                </a:effectLst>
              </a:rPr>
              <a:t> </a:t>
            </a:r>
            <a:r>
              <a:rPr lang="en-US" sz="2800" b="1" dirty="0" err="1">
                <a:solidFill>
                  <a:schemeClr val="bg2"/>
                </a:solidFill>
                <a:effectLst>
                  <a:outerShdw blurRad="38100" dist="38100" dir="2700000" algn="tl">
                    <a:srgbClr val="000000"/>
                  </a:outerShdw>
                </a:effectLst>
              </a:rPr>
              <a:t>Mamdani</a:t>
            </a:r>
            <a:r>
              <a:rPr lang="en-US" sz="2800" b="1" dirty="0">
                <a:solidFill>
                  <a:schemeClr val="bg2"/>
                </a:solidFill>
                <a:effectLst>
                  <a:outerShdw blurRad="38100" dist="38100" dir="2700000" algn="tl">
                    <a:srgbClr val="000000"/>
                  </a:outerShdw>
                </a:effectLst>
              </a:rPr>
              <a:t> </a:t>
            </a:r>
            <a:r>
              <a:rPr lang="en-US" sz="2800" dirty="0">
                <a:solidFill>
                  <a:schemeClr val="bg2"/>
                </a:solidFill>
                <a:effectLst>
                  <a:outerShdw blurRad="38100" dist="38100" dir="2700000" algn="tl">
                    <a:srgbClr val="000000"/>
                  </a:outerShdw>
                </a:effectLst>
              </a:rPr>
              <a:t>of London University built one of the first fuzzy systems to control a  steam engine and boiler combination. </a:t>
            </a:r>
          </a:p>
          <a:p>
            <a:pPr eaLnBrk="1" fontAlgn="auto" hangingPunct="1">
              <a:spcBef>
                <a:spcPct val="50000"/>
              </a:spcBef>
              <a:spcAft>
                <a:spcPts val="0"/>
              </a:spcAft>
              <a:defRPr/>
            </a:pPr>
            <a:endParaRPr lang="en-US" sz="2800" dirty="0">
              <a:solidFill>
                <a:schemeClr val="bg2"/>
              </a:solidFill>
              <a:effectLst>
                <a:outerShdw blurRad="38100" dist="38100" dir="2700000" algn="tl">
                  <a:srgbClr val="000000"/>
                </a:outerShdw>
              </a:effectLst>
            </a:endParaRPr>
          </a:p>
          <a:p>
            <a:pPr eaLnBrk="1" fontAlgn="auto" hangingPunct="1">
              <a:spcBef>
                <a:spcPct val="50000"/>
              </a:spcBef>
              <a:spcAft>
                <a:spcPts val="0"/>
              </a:spcAft>
              <a:defRPr/>
            </a:pPr>
            <a:r>
              <a:rPr lang="en-US" sz="2800" dirty="0">
                <a:solidFill>
                  <a:schemeClr val="bg2"/>
                </a:solidFill>
                <a:effectLst>
                  <a:outerShdw blurRad="38100" dist="38100" dir="2700000" algn="tl">
                    <a:srgbClr val="000000"/>
                  </a:outerShdw>
                </a:effectLst>
              </a:rPr>
              <a:t>He applied a  set of fuzzy rules supplied by experienced human operators.</a:t>
            </a:r>
          </a:p>
        </p:txBody>
      </p:sp>
      <p:sp>
        <p:nvSpPr>
          <p:cNvPr id="43011" name="Rectangle 3"/>
          <p:cNvSpPr>
            <a:spLocks noChangeArrowheads="1"/>
          </p:cNvSpPr>
          <p:nvPr/>
        </p:nvSpPr>
        <p:spPr bwMode="auto">
          <a:xfrm>
            <a:off x="0" y="0"/>
            <a:ext cx="9144000" cy="1446213"/>
          </a:xfrm>
          <a:prstGeom prst="rect">
            <a:avLst/>
          </a:prstGeom>
          <a:solidFill>
            <a:srgbClr val="FFFF00"/>
          </a:solidFill>
          <a:ln w="12700" cap="sq">
            <a:noFill/>
            <a:miter lim="800000"/>
            <a:headEnd type="none" w="sm" len="sm"/>
            <a:tailEnd type="none" w="sm" len="sm"/>
          </a:ln>
          <a:effectLst/>
        </p:spPr>
        <p:txBody>
          <a:bodyPr>
            <a:spAutoFit/>
          </a:bodyPr>
          <a:lstStyle/>
          <a:p>
            <a:pPr algn="ctr" eaLnBrk="1" fontAlgn="auto" hangingPunct="1">
              <a:spcBef>
                <a:spcPts val="0"/>
              </a:spcBef>
              <a:spcAft>
                <a:spcPts val="0"/>
              </a:spcAft>
              <a:defRPr/>
            </a:pPr>
            <a:r>
              <a:rPr lang="en-US" sz="4400" b="1" dirty="0">
                <a:solidFill>
                  <a:srgbClr val="FF0000"/>
                </a:solidFill>
                <a:effectLst>
                  <a:outerShdw blurRad="38100" dist="38100" dir="2700000" algn="tl">
                    <a:srgbClr val="000000"/>
                  </a:outerShdw>
                </a:effectLst>
              </a:rPr>
              <a:t>Fuzzy inference: </a:t>
            </a:r>
          </a:p>
          <a:p>
            <a:pPr algn="ctr" eaLnBrk="1" fontAlgn="auto" hangingPunct="1">
              <a:spcBef>
                <a:spcPts val="0"/>
              </a:spcBef>
              <a:spcAft>
                <a:spcPts val="0"/>
              </a:spcAft>
              <a:defRPr/>
            </a:pPr>
            <a:r>
              <a:rPr lang="en-US" sz="4400" b="1" dirty="0">
                <a:solidFill>
                  <a:schemeClr val="bg2"/>
                </a:solidFill>
                <a:effectLst>
                  <a:outerShdw blurRad="38100" dist="38100" dir="2700000" algn="tl">
                    <a:srgbClr val="000000"/>
                  </a:outerShdw>
                </a:effectLst>
              </a:rPr>
              <a:t>Clipping versus Scaling</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241300" y="241300"/>
            <a:ext cx="8763000" cy="6275388"/>
          </a:xfrm>
          <a:prstGeom prst="rect">
            <a:avLst/>
          </a:prstGeom>
          <a:noFill/>
          <a:ln w="12700" cap="sq">
            <a:noFill/>
            <a:miter lim="800000"/>
            <a:headEnd type="none" w="sm" len="sm"/>
            <a:tailEnd type="none" w="sm" len="sm"/>
          </a:ln>
          <a:effectLst/>
        </p:spPr>
        <p:txBody>
          <a:bodyPr>
            <a:spAutoFit/>
          </a:bodyPr>
          <a:lstStyle/>
          <a:p>
            <a:pPr marL="376238" indent="-376238" eaLnBrk="1" fontAlgn="auto" hangingPunct="1">
              <a:lnSpc>
                <a:spcPct val="95000"/>
              </a:lnSpc>
              <a:spcBef>
                <a:spcPct val="50000"/>
              </a:spcBef>
              <a:spcAft>
                <a:spcPts val="0"/>
              </a:spcAft>
              <a:defRPr/>
            </a:pPr>
            <a:r>
              <a:rPr lang="en-US" sz="2800" dirty="0">
                <a:solidFill>
                  <a:schemeClr val="bg2"/>
                </a:solidFill>
                <a:effectLst>
                  <a:outerShdw blurRad="38100" dist="38100" dir="2700000" algn="tl">
                    <a:srgbClr val="000000"/>
                  </a:outerShdw>
                </a:effectLst>
              </a:rPr>
              <a:t>    Now the result of the </a:t>
            </a:r>
            <a:r>
              <a:rPr lang="en-US" sz="2800" dirty="0">
                <a:solidFill>
                  <a:srgbClr val="FF0000"/>
                </a:solidFill>
                <a:effectLst>
                  <a:outerShdw blurRad="38100" dist="38100" dir="2700000" algn="tl">
                    <a:srgbClr val="000000"/>
                  </a:outerShdw>
                </a:effectLst>
              </a:rPr>
              <a:t>antecedent evaluation </a:t>
            </a:r>
            <a:r>
              <a:rPr lang="en-US" sz="2800" dirty="0">
                <a:solidFill>
                  <a:schemeClr val="bg2"/>
                </a:solidFill>
                <a:effectLst>
                  <a:outerShdw blurRad="38100" dist="38100" dir="2700000" algn="tl">
                    <a:srgbClr val="000000"/>
                  </a:outerShdw>
                </a:effectLst>
              </a:rPr>
              <a:t>can be applied to the membership function of the    consequent.</a:t>
            </a:r>
          </a:p>
          <a:p>
            <a:pPr marL="457200" indent="-457200" eaLnBrk="1" fontAlgn="auto" hangingPunct="1">
              <a:lnSpc>
                <a:spcPct val="95000"/>
              </a:lnSpc>
              <a:spcBef>
                <a:spcPct val="50000"/>
              </a:spcBef>
              <a:spcAft>
                <a:spcPts val="0"/>
              </a:spcAft>
              <a:buFont typeface="Wingdings" panose="05000000000000000000" pitchFamily="2" charset="2"/>
              <a:buChar char="n"/>
              <a:defRPr/>
            </a:pPr>
            <a:r>
              <a:rPr lang="en-US" sz="2800" dirty="0">
                <a:solidFill>
                  <a:schemeClr val="bg2"/>
                </a:solidFill>
                <a:effectLst>
                  <a:outerShdw blurRad="38100" dist="38100" dir="2700000" algn="tl">
                    <a:srgbClr val="000000"/>
                  </a:outerShdw>
                </a:effectLst>
              </a:rPr>
              <a:t>The most common method of correlating the rule consequent with the truth value of the rule       antecedent is to </a:t>
            </a:r>
            <a:r>
              <a:rPr lang="en-US" sz="2800" dirty="0">
                <a:solidFill>
                  <a:srgbClr val="FF0000"/>
                </a:solidFill>
                <a:effectLst>
                  <a:outerShdw blurRad="38100" dist="38100" dir="2700000" algn="tl">
                    <a:srgbClr val="000000"/>
                  </a:outerShdw>
                </a:effectLst>
              </a:rPr>
              <a:t>cut the consequent membership function at the level of the antecedent truth. </a:t>
            </a:r>
          </a:p>
          <a:p>
            <a:pPr marL="457200" indent="-457200" eaLnBrk="1" fontAlgn="auto" hangingPunct="1">
              <a:lnSpc>
                <a:spcPct val="95000"/>
              </a:lnSpc>
              <a:spcBef>
                <a:spcPct val="50000"/>
              </a:spcBef>
              <a:spcAft>
                <a:spcPts val="0"/>
              </a:spcAft>
              <a:buFont typeface="Wingdings" panose="05000000000000000000" pitchFamily="2" charset="2"/>
              <a:buChar char="n"/>
              <a:defRPr/>
            </a:pPr>
            <a:r>
              <a:rPr lang="en-US" sz="2800" dirty="0">
                <a:solidFill>
                  <a:schemeClr val="bg2"/>
                </a:solidFill>
                <a:effectLst>
                  <a:outerShdw blurRad="38100" dist="38100" dir="2700000" algn="tl">
                    <a:srgbClr val="000000"/>
                  </a:outerShdw>
                </a:effectLst>
              </a:rPr>
              <a:t>This method is called </a:t>
            </a:r>
            <a:r>
              <a:rPr lang="en-US" sz="2800" b="1" dirty="0">
                <a:solidFill>
                  <a:srgbClr val="FF0000"/>
                </a:solidFill>
                <a:effectLst>
                  <a:outerShdw blurRad="38100" dist="38100" dir="2700000" algn="tl">
                    <a:srgbClr val="000000"/>
                  </a:outerShdw>
                </a:effectLst>
              </a:rPr>
              <a:t>clipping</a:t>
            </a:r>
            <a:r>
              <a:rPr lang="en-US" sz="2800" dirty="0">
                <a:solidFill>
                  <a:schemeClr val="bg2"/>
                </a:solidFill>
                <a:effectLst>
                  <a:outerShdw blurRad="38100" dist="38100" dir="2700000" algn="tl">
                    <a:srgbClr val="000000"/>
                  </a:outerShdw>
                </a:effectLst>
              </a:rPr>
              <a:t>. </a:t>
            </a:r>
          </a:p>
          <a:p>
            <a:pPr marL="457200" indent="-457200" eaLnBrk="1" fontAlgn="auto" hangingPunct="1">
              <a:lnSpc>
                <a:spcPct val="95000"/>
              </a:lnSpc>
              <a:spcBef>
                <a:spcPct val="50000"/>
              </a:spcBef>
              <a:spcAft>
                <a:spcPts val="0"/>
              </a:spcAft>
              <a:buFont typeface="Wingdings" panose="05000000000000000000" pitchFamily="2" charset="2"/>
              <a:buChar char="n"/>
              <a:defRPr/>
            </a:pPr>
            <a:r>
              <a:rPr lang="en-US" sz="2800" dirty="0">
                <a:solidFill>
                  <a:schemeClr val="bg2"/>
                </a:solidFill>
                <a:effectLst>
                  <a:outerShdw blurRad="38100" dist="38100" dir="2700000" algn="tl">
                    <a:srgbClr val="000000"/>
                  </a:outerShdw>
                </a:effectLst>
              </a:rPr>
              <a:t>Since the top of the membership function is sliced, the </a:t>
            </a:r>
            <a:r>
              <a:rPr lang="en-US" sz="2800" dirty="0">
                <a:solidFill>
                  <a:schemeClr val="bg1">
                    <a:lumMod val="75000"/>
                  </a:schemeClr>
                </a:solidFill>
                <a:effectLst>
                  <a:outerShdw blurRad="38100" dist="38100" dir="2700000" algn="tl">
                    <a:srgbClr val="000000"/>
                  </a:outerShdw>
                </a:effectLst>
              </a:rPr>
              <a:t>clipped fuzzy set loses some information</a:t>
            </a:r>
            <a:r>
              <a:rPr lang="en-US" sz="2800" dirty="0">
                <a:solidFill>
                  <a:schemeClr val="bg2"/>
                </a:solidFill>
                <a:effectLst>
                  <a:outerShdw blurRad="38100" dist="38100" dir="2700000" algn="tl">
                    <a:srgbClr val="000000"/>
                  </a:outerShdw>
                </a:effectLst>
              </a:rPr>
              <a:t>.  </a:t>
            </a:r>
          </a:p>
          <a:p>
            <a:pPr marL="457200" indent="-457200" eaLnBrk="1" fontAlgn="auto" hangingPunct="1">
              <a:lnSpc>
                <a:spcPct val="95000"/>
              </a:lnSpc>
              <a:spcBef>
                <a:spcPct val="50000"/>
              </a:spcBef>
              <a:spcAft>
                <a:spcPts val="0"/>
              </a:spcAft>
              <a:buFont typeface="Wingdings" panose="05000000000000000000" pitchFamily="2" charset="2"/>
              <a:buChar char="n"/>
              <a:defRPr/>
            </a:pPr>
            <a:r>
              <a:rPr lang="en-US" sz="2800" dirty="0">
                <a:solidFill>
                  <a:schemeClr val="bg2"/>
                </a:solidFill>
                <a:effectLst>
                  <a:outerShdw blurRad="38100" dist="38100" dir="2700000" algn="tl">
                    <a:srgbClr val="000000"/>
                  </a:outerShdw>
                </a:effectLst>
              </a:rPr>
              <a:t>However, clipping is still  often preferred because it involves less complex and faster mathematics, and generates an aggregated   output surface that is easier to </a:t>
            </a:r>
            <a:r>
              <a:rPr lang="en-US" sz="2800" dirty="0" err="1">
                <a:solidFill>
                  <a:schemeClr val="bg2"/>
                </a:solidFill>
                <a:effectLst>
                  <a:outerShdw blurRad="38100" dist="38100" dir="2700000" algn="tl">
                    <a:srgbClr val="000000"/>
                  </a:outerShdw>
                </a:effectLst>
              </a:rPr>
              <a:t>defuzzify</a:t>
            </a:r>
            <a:r>
              <a:rPr lang="en-US" sz="2800" dirty="0">
                <a:solidFill>
                  <a:schemeClr val="bg2"/>
                </a:solidFill>
                <a:effectLst>
                  <a:outerShdw blurRad="38100" dist="38100" dir="2700000" algn="tl">
                    <a:srgbClr val="000000"/>
                  </a:outerShdw>
                </a:effectLst>
              </a:rPr>
              <a: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268288" y="241300"/>
            <a:ext cx="8763000" cy="4708525"/>
          </a:xfrm>
          <a:prstGeom prst="rect">
            <a:avLst/>
          </a:prstGeom>
          <a:noFill/>
          <a:ln w="12700" cap="sq">
            <a:noFill/>
            <a:miter lim="800000"/>
            <a:headEnd type="none" w="sm" len="sm"/>
            <a:tailEnd type="none" w="sm" len="sm"/>
          </a:ln>
          <a:effectLst/>
        </p:spPr>
        <p:txBody>
          <a:bodyPr>
            <a:spAutoFit/>
          </a:bodyPr>
          <a:lstStyle/>
          <a:p>
            <a:pPr marL="457200" indent="-457200" eaLnBrk="1" fontAlgn="auto" hangingPunct="1">
              <a:spcBef>
                <a:spcPct val="50000"/>
              </a:spcBef>
              <a:spcAft>
                <a:spcPts val="0"/>
              </a:spcAft>
              <a:buFont typeface="Wingdings" panose="05000000000000000000" pitchFamily="2" charset="2"/>
              <a:buChar char="n"/>
              <a:defRPr/>
            </a:pPr>
            <a:r>
              <a:rPr lang="en-US" sz="3000" dirty="0">
                <a:solidFill>
                  <a:schemeClr val="bg2"/>
                </a:solidFill>
                <a:effectLst>
                  <a:outerShdw blurRad="38100" dist="38100" dir="2700000" algn="tl">
                    <a:srgbClr val="000000"/>
                  </a:outerShdw>
                </a:effectLst>
              </a:rPr>
              <a:t>While clipping is a frequently used method, </a:t>
            </a:r>
            <a:r>
              <a:rPr lang="en-US" sz="3000" b="1" dirty="0">
                <a:solidFill>
                  <a:srgbClr val="FF0000"/>
                </a:solidFill>
                <a:effectLst>
                  <a:outerShdw blurRad="38100" dist="38100" dir="2700000" algn="tl">
                    <a:srgbClr val="000000"/>
                  </a:outerShdw>
                </a:effectLst>
              </a:rPr>
              <a:t>scaling</a:t>
            </a:r>
            <a:r>
              <a:rPr lang="en-US" sz="3000" b="1" dirty="0">
                <a:effectLst>
                  <a:outerShdw blurRad="38100" dist="38100" dir="2700000" algn="tl">
                    <a:srgbClr val="000000"/>
                  </a:outerShdw>
                </a:effectLst>
              </a:rPr>
              <a:t> </a:t>
            </a:r>
            <a:r>
              <a:rPr lang="en-US" sz="3000" dirty="0">
                <a:solidFill>
                  <a:schemeClr val="bg2"/>
                </a:solidFill>
                <a:effectLst>
                  <a:outerShdw blurRad="38100" dist="38100" dir="2700000" algn="tl">
                    <a:srgbClr val="000000"/>
                  </a:outerShdw>
                </a:effectLst>
              </a:rPr>
              <a:t>offers a better approach for preserving the original shape of the fuzzy set.  </a:t>
            </a:r>
          </a:p>
          <a:p>
            <a:pPr marL="457200" indent="-457200" eaLnBrk="1" fontAlgn="auto" hangingPunct="1">
              <a:spcBef>
                <a:spcPct val="50000"/>
              </a:spcBef>
              <a:spcAft>
                <a:spcPts val="0"/>
              </a:spcAft>
              <a:buFont typeface="Wingdings" panose="05000000000000000000" pitchFamily="2" charset="2"/>
              <a:buChar char="n"/>
              <a:defRPr/>
            </a:pPr>
            <a:r>
              <a:rPr lang="en-US" sz="3000" dirty="0">
                <a:solidFill>
                  <a:schemeClr val="bg2"/>
                </a:solidFill>
                <a:effectLst>
                  <a:outerShdw blurRad="38100" dist="38100" dir="2700000" algn="tl">
                    <a:srgbClr val="000000"/>
                  </a:outerShdw>
                </a:effectLst>
              </a:rPr>
              <a:t>The original membership function of the rule consequent is adjusted by multiplying all its membership degrees by the truth value of the rule antecedent.  </a:t>
            </a:r>
          </a:p>
          <a:p>
            <a:pPr marL="457200" indent="-457200" eaLnBrk="1" fontAlgn="auto" hangingPunct="1">
              <a:spcBef>
                <a:spcPct val="50000"/>
              </a:spcBef>
              <a:spcAft>
                <a:spcPts val="0"/>
              </a:spcAft>
              <a:buFont typeface="Wingdings" panose="05000000000000000000" pitchFamily="2" charset="2"/>
              <a:buChar char="n"/>
              <a:defRPr/>
            </a:pPr>
            <a:r>
              <a:rPr lang="en-US" sz="3000" dirty="0">
                <a:solidFill>
                  <a:schemeClr val="bg2"/>
                </a:solidFill>
                <a:effectLst>
                  <a:outerShdw blurRad="38100" dist="38100" dir="2700000" algn="tl">
                    <a:srgbClr val="000000"/>
                  </a:outerShdw>
                </a:effectLst>
              </a:rPr>
              <a:t>This method, which generally loses less information, can be very useful in </a:t>
            </a:r>
            <a:r>
              <a:rPr lang="en-US" sz="3000" dirty="0">
                <a:solidFill>
                  <a:srgbClr val="FF0000"/>
                </a:solidFill>
                <a:effectLst>
                  <a:outerShdw blurRad="38100" dist="38100" dir="2700000" algn="tl">
                    <a:srgbClr val="000000"/>
                  </a:outerShdw>
                </a:effectLst>
              </a:rPr>
              <a:t>fuzzy expert systems</a:t>
            </a:r>
            <a:r>
              <a:rPr lang="en-US" sz="3000" dirty="0">
                <a:effectLst>
                  <a:outerShdw blurRad="38100" dist="38100" dir="2700000" algn="tl">
                    <a:srgbClr val="000000"/>
                  </a:outerShdw>
                </a:effectLst>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0" y="-76200"/>
            <a:ext cx="9144000" cy="1371600"/>
          </a:xfrm>
        </p:spPr>
        <p:txBody>
          <a:bodyPr/>
          <a:lstStyle/>
          <a:p>
            <a:pPr eaLnBrk="1" hangingPunct="1">
              <a:defRPr/>
            </a:pPr>
            <a:r>
              <a:rPr lang="en-GB" sz="4800" smtClean="0">
                <a:ea typeface="ＭＳ Ｐゴシック" pitchFamily="34" charset="-128"/>
              </a:rPr>
              <a:t>Knowledge presentation using production rules</a:t>
            </a:r>
          </a:p>
        </p:txBody>
      </p:sp>
      <p:sp>
        <p:nvSpPr>
          <p:cNvPr id="325635" name="Rectangle 3"/>
          <p:cNvSpPr>
            <a:spLocks noGrp="1" noChangeArrowheads="1"/>
          </p:cNvSpPr>
          <p:nvPr>
            <p:ph type="body" idx="1"/>
          </p:nvPr>
        </p:nvSpPr>
        <p:spPr>
          <a:xfrm>
            <a:off x="228600" y="1752600"/>
            <a:ext cx="8534400" cy="4953000"/>
          </a:xfrm>
        </p:spPr>
        <p:txBody>
          <a:bodyPr/>
          <a:lstStyle/>
          <a:p>
            <a:pPr eaLnBrk="1" hangingPunct="1">
              <a:defRPr/>
            </a:pPr>
            <a:r>
              <a:rPr lang="en-GB" sz="2400" b="1" dirty="0" smtClean="0">
                <a:solidFill>
                  <a:schemeClr val="bg2"/>
                </a:solidFill>
                <a:latin typeface="NewCenturySchlbk" charset="0"/>
                <a:ea typeface="ＭＳ Ｐゴシック" pitchFamily="34" charset="-128"/>
              </a:rPr>
              <a:t>Production rules are small chunks of knowledge </a:t>
            </a:r>
            <a:r>
              <a:rPr lang="en-GB" sz="2400" b="1" u="sng" dirty="0" smtClean="0">
                <a:solidFill>
                  <a:schemeClr val="bg2"/>
                </a:solidFill>
                <a:latin typeface="NewCenturySchlbk" charset="0"/>
                <a:ea typeface="ＭＳ Ｐゴシック" pitchFamily="34" charset="-128"/>
              </a:rPr>
              <a:t>expressed in the form of</a:t>
            </a:r>
            <a:r>
              <a:rPr lang="en-GB" sz="2400" b="1" dirty="0" smtClean="0">
                <a:solidFill>
                  <a:schemeClr val="bg2"/>
                </a:solidFill>
                <a:latin typeface="NewCenturySchlbk" charset="0"/>
                <a:ea typeface="ＭＳ Ｐゴシック" pitchFamily="34" charset="-128"/>
              </a:rPr>
              <a:t> </a:t>
            </a:r>
            <a:r>
              <a:rPr lang="en-GB" sz="2400" b="1" i="1" dirty="0" err="1" smtClean="0">
                <a:solidFill>
                  <a:srgbClr val="339966"/>
                </a:solidFill>
                <a:latin typeface="NewCenturySchlbk" charset="0"/>
                <a:ea typeface="ＭＳ Ｐゴシック" pitchFamily="34" charset="-128"/>
              </a:rPr>
              <a:t>if..then</a:t>
            </a:r>
            <a:r>
              <a:rPr lang="en-GB" sz="2400" b="1" dirty="0" smtClean="0">
                <a:solidFill>
                  <a:srgbClr val="339966"/>
                </a:solidFill>
                <a:latin typeface="NewCenturySchlbk" charset="0"/>
                <a:ea typeface="ＭＳ Ｐゴシック" pitchFamily="34" charset="-128"/>
              </a:rPr>
              <a:t> statements</a:t>
            </a:r>
            <a:r>
              <a:rPr lang="en-GB" sz="2400" b="1" dirty="0" smtClean="0">
                <a:solidFill>
                  <a:schemeClr val="bg2"/>
                </a:solidFill>
                <a:latin typeface="NewCenturySchlbk" charset="0"/>
                <a:ea typeface="ＭＳ Ｐゴシック" pitchFamily="34" charset="-128"/>
              </a:rPr>
              <a:t>. </a:t>
            </a:r>
          </a:p>
          <a:p>
            <a:pPr lvl="1" eaLnBrk="1" hangingPunct="1">
              <a:defRPr/>
            </a:pPr>
            <a:r>
              <a:rPr lang="en-GB" sz="2000" b="1" dirty="0" smtClean="0">
                <a:solidFill>
                  <a:schemeClr val="bg2"/>
                </a:solidFill>
                <a:latin typeface="NewCenturySchlbk" charset="0"/>
                <a:ea typeface="ＭＳ Ｐゴシック" pitchFamily="34" charset="-128"/>
              </a:rPr>
              <a:t>The </a:t>
            </a:r>
            <a:r>
              <a:rPr lang="en-GB" sz="2000" b="1" dirty="0" smtClean="0">
                <a:solidFill>
                  <a:srgbClr val="339966"/>
                </a:solidFill>
                <a:latin typeface="NewCenturySchlbk" charset="0"/>
                <a:ea typeface="ＭＳ Ｐゴシック" pitchFamily="34" charset="-128"/>
              </a:rPr>
              <a:t>left hand side </a:t>
            </a:r>
            <a:r>
              <a:rPr lang="en-GB" sz="2000" b="1" dirty="0" smtClean="0">
                <a:solidFill>
                  <a:schemeClr val="bg2"/>
                </a:solidFill>
                <a:latin typeface="NewCenturySchlbk" charset="0"/>
                <a:ea typeface="ＭＳ Ｐゴシック" pitchFamily="34" charset="-128"/>
              </a:rPr>
              <a:t>(IF) represents the antecedent or </a:t>
            </a:r>
            <a:r>
              <a:rPr lang="en-GB" sz="2000" b="1" dirty="0" smtClean="0">
                <a:solidFill>
                  <a:schemeClr val="bg2"/>
                </a:solidFill>
                <a:effectLst>
                  <a:outerShdw blurRad="38100" dist="38100" dir="2700000" algn="tl">
                    <a:srgbClr val="C0C0C0"/>
                  </a:outerShdw>
                </a:effectLst>
                <a:latin typeface="NewCenturySchlbk" charset="0"/>
                <a:ea typeface="ＭＳ Ｐゴシック" pitchFamily="34" charset="-128"/>
              </a:rPr>
              <a:t>conditional</a:t>
            </a:r>
            <a:r>
              <a:rPr lang="en-GB" sz="2000" b="1" dirty="0" smtClean="0">
                <a:solidFill>
                  <a:schemeClr val="bg2"/>
                </a:solidFill>
                <a:latin typeface="NewCenturySchlbk" charset="0"/>
                <a:ea typeface="ＭＳ Ｐゴシック" pitchFamily="34" charset="-128"/>
              </a:rPr>
              <a:t> part. </a:t>
            </a:r>
          </a:p>
          <a:p>
            <a:pPr lvl="1" eaLnBrk="1" hangingPunct="1">
              <a:defRPr/>
            </a:pPr>
            <a:r>
              <a:rPr lang="en-GB" sz="2000" b="1" dirty="0" smtClean="0">
                <a:solidFill>
                  <a:schemeClr val="bg1"/>
                </a:solidFill>
                <a:latin typeface="NewCenturySchlbk" charset="0"/>
                <a:ea typeface="ＭＳ Ｐゴシック" pitchFamily="34" charset="-128"/>
              </a:rPr>
              <a:t>The right hand side </a:t>
            </a:r>
            <a:r>
              <a:rPr lang="en-GB" sz="2000" b="1" dirty="0" smtClean="0">
                <a:solidFill>
                  <a:schemeClr val="bg2"/>
                </a:solidFill>
                <a:latin typeface="NewCenturySchlbk" charset="0"/>
                <a:ea typeface="ＭＳ Ｐゴシック" pitchFamily="34" charset="-128"/>
              </a:rPr>
              <a:t>(THEN) represents the conclusion or </a:t>
            </a:r>
            <a:r>
              <a:rPr lang="en-GB" sz="2000" b="1" dirty="0" smtClean="0">
                <a:solidFill>
                  <a:schemeClr val="bg2"/>
                </a:solidFill>
                <a:effectLst>
                  <a:outerShdw blurRad="38100" dist="38100" dir="2700000" algn="tl">
                    <a:srgbClr val="C0C0C0"/>
                  </a:outerShdw>
                </a:effectLst>
                <a:latin typeface="NewCenturySchlbk" charset="0"/>
                <a:ea typeface="ＭＳ Ｐゴシック" pitchFamily="34" charset="-128"/>
              </a:rPr>
              <a:t>action</a:t>
            </a:r>
            <a:r>
              <a:rPr lang="en-GB" sz="2000" b="1" dirty="0" smtClean="0">
                <a:solidFill>
                  <a:schemeClr val="bg2"/>
                </a:solidFill>
                <a:latin typeface="NewCenturySchlbk" charset="0"/>
                <a:ea typeface="ＭＳ Ｐゴシック" pitchFamily="34" charset="-128"/>
              </a:rPr>
              <a:t> part. </a:t>
            </a:r>
          </a:p>
          <a:p>
            <a:pPr lvl="1" eaLnBrk="1" hangingPunct="1">
              <a:defRPr/>
            </a:pPr>
            <a:r>
              <a:rPr lang="en-GB" sz="2000" b="1" dirty="0" smtClean="0">
                <a:solidFill>
                  <a:schemeClr val="bg2"/>
                </a:solidFill>
                <a:latin typeface="NewCenturySchlbk" charset="0"/>
                <a:ea typeface="ＭＳ Ｐゴシック" pitchFamily="34" charset="-128"/>
              </a:rPr>
              <a:t>A number of rules </a:t>
            </a:r>
            <a:r>
              <a:rPr lang="en-GB" sz="2000" b="1" dirty="0" smtClean="0">
                <a:solidFill>
                  <a:schemeClr val="bg1"/>
                </a:solidFill>
                <a:latin typeface="NewCenturySchlbk" charset="0"/>
                <a:ea typeface="ＭＳ Ｐゴシック" pitchFamily="34" charset="-128"/>
              </a:rPr>
              <a:t>collectively define </a:t>
            </a:r>
            <a:r>
              <a:rPr lang="en-GB" sz="2000" b="1" dirty="0" smtClean="0">
                <a:solidFill>
                  <a:schemeClr val="bg2"/>
                </a:solidFill>
                <a:latin typeface="NewCenturySchlbk" charset="0"/>
                <a:ea typeface="ＭＳ Ｐゴシック" pitchFamily="34" charset="-128"/>
              </a:rPr>
              <a:t>a </a:t>
            </a:r>
            <a:r>
              <a:rPr lang="en-GB" sz="2000" b="1" i="1" u="sng" dirty="0" smtClean="0">
                <a:solidFill>
                  <a:schemeClr val="bg2"/>
                </a:solidFill>
                <a:latin typeface="NewCenturySchlbk" charset="0"/>
                <a:ea typeface="ＭＳ Ｐゴシック" pitchFamily="34" charset="-128"/>
              </a:rPr>
              <a:t>modularized know-how system. </a:t>
            </a:r>
          </a:p>
          <a:p>
            <a:pPr lvl="1" eaLnBrk="1" hangingPunct="1">
              <a:defRPr/>
            </a:pPr>
            <a:r>
              <a:rPr lang="en-GB" sz="2000" b="1" dirty="0" smtClean="0">
                <a:solidFill>
                  <a:schemeClr val="bg2"/>
                </a:solidFill>
                <a:latin typeface="NewCenturySchlbk" charset="0"/>
                <a:ea typeface="ＭＳ Ｐゴシック" pitchFamily="34" charset="-128"/>
              </a:rPr>
              <a:t>The principal use of production rules is in the </a:t>
            </a:r>
            <a:r>
              <a:rPr lang="en-GB" sz="2000" b="1" dirty="0" smtClean="0">
                <a:solidFill>
                  <a:schemeClr val="bg1"/>
                </a:solidFill>
                <a:latin typeface="NewCenturySchlbk" charset="0"/>
                <a:ea typeface="ＭＳ Ｐゴシック" pitchFamily="34" charset="-128"/>
              </a:rPr>
              <a:t>encoding of empirical associations</a:t>
            </a:r>
            <a:r>
              <a:rPr lang="en-GB" sz="2000" b="1" dirty="0" smtClean="0">
                <a:solidFill>
                  <a:schemeClr val="bg2"/>
                </a:solidFill>
                <a:latin typeface="NewCenturySchlbk" charset="0"/>
                <a:ea typeface="ＭＳ Ｐゴシック" pitchFamily="34" charset="-128"/>
              </a:rPr>
              <a:t> between incoming patterns of data and </a:t>
            </a:r>
            <a:r>
              <a:rPr lang="en-GB" sz="2000" b="1" u="sng" dirty="0" smtClean="0">
                <a:solidFill>
                  <a:schemeClr val="bg2"/>
                </a:solidFill>
                <a:effectLst>
                  <a:outerShdw blurRad="38100" dist="38100" dir="2700000" algn="tl">
                    <a:srgbClr val="C0C0C0"/>
                  </a:outerShdw>
                </a:effectLst>
                <a:latin typeface="NewCenturySchlbk" charset="0"/>
                <a:ea typeface="ＭＳ Ｐゴシック" pitchFamily="34" charset="-128"/>
              </a:rPr>
              <a:t>actions that the system should perform as a consequence</a:t>
            </a:r>
            <a:r>
              <a:rPr lang="en-GB" sz="2000" b="1" dirty="0" smtClean="0">
                <a:solidFill>
                  <a:schemeClr val="bg2"/>
                </a:solidFill>
                <a:latin typeface="NewCenturySchlbk" charset="0"/>
                <a:ea typeface="ＭＳ Ｐゴシック" pitchFamily="34" charset="-128"/>
              </a:rPr>
              <a:t>. </a:t>
            </a:r>
          </a:p>
          <a:p>
            <a:pPr lvl="1" eaLnBrk="1" hangingPunct="1">
              <a:defRPr/>
            </a:pPr>
            <a:r>
              <a:rPr lang="en-GB" sz="2000" b="1" dirty="0" smtClean="0">
                <a:solidFill>
                  <a:schemeClr val="bg2"/>
                </a:solidFill>
                <a:latin typeface="NewCenturySchlbk" charset="0"/>
                <a:ea typeface="ＭＳ Ｐゴシック" pitchFamily="34" charset="-128"/>
              </a:rPr>
              <a:t>The production rules are either </a:t>
            </a:r>
            <a:r>
              <a:rPr lang="en-GB" sz="2000" b="1" dirty="0" smtClean="0">
                <a:solidFill>
                  <a:srgbClr val="D02EC1"/>
                </a:solidFill>
                <a:latin typeface="NewCenturySchlbk" charset="0"/>
                <a:ea typeface="ＭＳ Ｐゴシック" pitchFamily="34" charset="-128"/>
              </a:rPr>
              <a:t>expressed by an expert </a:t>
            </a:r>
            <a:r>
              <a:rPr lang="en-GB" sz="2000" b="1" dirty="0" smtClean="0">
                <a:solidFill>
                  <a:schemeClr val="bg2"/>
                </a:solidFill>
                <a:latin typeface="NewCenturySchlbk" charset="0"/>
                <a:ea typeface="ＭＳ Ｐゴシック" pitchFamily="34" charset="-128"/>
              </a:rPr>
              <a:t>of the field, or </a:t>
            </a:r>
            <a:r>
              <a:rPr lang="en-GB" sz="2000" b="1" dirty="0" smtClean="0">
                <a:solidFill>
                  <a:srgbClr val="FF0000"/>
                </a:solidFill>
                <a:latin typeface="NewCenturySchlbk" charset="0"/>
                <a:ea typeface="ＭＳ Ｐゴシック" pitchFamily="34" charset="-128"/>
              </a:rPr>
              <a:t>derived using induction</a:t>
            </a:r>
            <a:r>
              <a:rPr lang="en-GB" sz="2000" b="1" dirty="0" smtClean="0">
                <a:solidFill>
                  <a:schemeClr val="bg2"/>
                </a:solidFill>
                <a:latin typeface="NewCenturySchlbk" charset="0"/>
                <a:ea typeface="ＭＳ Ｐゴシック" pitchFamily="34" charset="-128"/>
              </a:rPr>
              <a:t>. </a:t>
            </a:r>
            <a:endParaRPr lang="en-GB" sz="2000" dirty="0" smtClean="0">
              <a:solidFill>
                <a:schemeClr val="bg2"/>
              </a:solidFill>
              <a:ea typeface="ＭＳ Ｐゴシック" pitchFamily="34" charset="-128"/>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21" name="Rectangle 297"/>
          <p:cNvSpPr>
            <a:spLocks noChangeArrowheads="1"/>
          </p:cNvSpPr>
          <p:nvPr/>
        </p:nvSpPr>
        <p:spPr bwMode="auto">
          <a:xfrm>
            <a:off x="0" y="0"/>
            <a:ext cx="9144000" cy="1323975"/>
          </a:xfrm>
          <a:prstGeom prst="rect">
            <a:avLst/>
          </a:prstGeom>
          <a:solidFill>
            <a:srgbClr val="FFFF00"/>
          </a:solidFill>
          <a:ln w="12700" cap="sq">
            <a:noFill/>
            <a:miter lim="800000"/>
            <a:headEnd type="none" w="sm" len="sm"/>
            <a:tailEnd type="none" w="sm" len="sm"/>
          </a:ln>
          <a:effectLst/>
        </p:spPr>
        <p:txBody>
          <a:bodyPr>
            <a:spAutoFit/>
          </a:bodyPr>
          <a:lstStyle/>
          <a:p>
            <a:pPr algn="ctr" eaLnBrk="1" fontAlgn="auto" hangingPunct="1">
              <a:spcBef>
                <a:spcPts val="0"/>
              </a:spcBef>
              <a:spcAft>
                <a:spcPts val="0"/>
              </a:spcAft>
              <a:defRPr/>
            </a:pPr>
            <a:r>
              <a:rPr lang="en-AU" sz="4000" b="1" dirty="0">
                <a:solidFill>
                  <a:srgbClr val="FF0000"/>
                </a:solidFill>
                <a:effectLst>
                  <a:outerShdw blurRad="38100" dist="38100" dir="2700000" algn="tl">
                    <a:srgbClr val="000000"/>
                  </a:outerShdw>
                </a:effectLst>
              </a:rPr>
              <a:t>Clipped and scaled membership functions</a:t>
            </a:r>
          </a:p>
        </p:txBody>
      </p:sp>
      <p:grpSp>
        <p:nvGrpSpPr>
          <p:cNvPr id="66563" name="Group 314"/>
          <p:cNvGrpSpPr>
            <a:grpSpLocks/>
          </p:cNvGrpSpPr>
          <p:nvPr/>
        </p:nvGrpSpPr>
        <p:grpSpPr bwMode="auto">
          <a:xfrm>
            <a:off x="404813" y="1554163"/>
            <a:ext cx="8334375" cy="3381375"/>
            <a:chOff x="239" y="1055"/>
            <a:chExt cx="5250" cy="2130"/>
          </a:xfrm>
        </p:grpSpPr>
        <p:pic>
          <p:nvPicPr>
            <p:cNvPr id="66566" name="Picture 313" descr="Slide05-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 y="1055"/>
              <a:ext cx="5250"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7" name="Text Box 311"/>
            <p:cNvSpPr txBox="1">
              <a:spLocks noChangeArrowheads="1"/>
            </p:cNvSpPr>
            <p:nvPr/>
          </p:nvSpPr>
          <p:spPr bwMode="auto">
            <a:xfrm>
              <a:off x="248" y="1096"/>
              <a:ext cx="110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lnSpc>
                  <a:spcPct val="60000"/>
                </a:lnSpc>
                <a:spcBef>
                  <a:spcPct val="50000"/>
                </a:spcBef>
                <a:buFontTx/>
                <a:buNone/>
              </a:pPr>
              <a:r>
                <a:rPr lang="en-US" altLang="en-US" sz="1700" b="1" i="1">
                  <a:solidFill>
                    <a:srgbClr val="FF0000"/>
                  </a:solidFill>
                  <a:cs typeface="Arial" panose="020B0604020202020204" pitchFamily="34" charset="0"/>
                </a:rPr>
                <a:t>Degree of </a:t>
              </a:r>
            </a:p>
            <a:p>
              <a:pPr eaLnBrk="1" hangingPunct="1">
                <a:lnSpc>
                  <a:spcPct val="60000"/>
                </a:lnSpc>
                <a:spcBef>
                  <a:spcPct val="50000"/>
                </a:spcBef>
                <a:buFontTx/>
                <a:buNone/>
              </a:pPr>
              <a:r>
                <a:rPr lang="en-US" altLang="en-US" sz="1700" b="1" i="1">
                  <a:solidFill>
                    <a:srgbClr val="FF0000"/>
                  </a:solidFill>
                  <a:cs typeface="Arial" panose="020B0604020202020204" pitchFamily="34" charset="0"/>
                </a:rPr>
                <a:t>Membership</a:t>
              </a:r>
              <a:endParaRPr lang="en-AU" altLang="en-US" sz="1700" b="1" i="1">
                <a:solidFill>
                  <a:srgbClr val="FF0000"/>
                </a:solidFill>
                <a:cs typeface="Arial" panose="020B0604020202020204" pitchFamily="34" charset="0"/>
              </a:endParaRPr>
            </a:p>
          </p:txBody>
        </p:sp>
        <p:sp>
          <p:nvSpPr>
            <p:cNvPr id="66568" name="Text Box 312"/>
            <p:cNvSpPr txBox="1">
              <a:spLocks noChangeArrowheads="1"/>
            </p:cNvSpPr>
            <p:nvPr/>
          </p:nvSpPr>
          <p:spPr bwMode="auto">
            <a:xfrm>
              <a:off x="2952" y="1096"/>
              <a:ext cx="1104" cy="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lnSpc>
                  <a:spcPct val="60000"/>
                </a:lnSpc>
                <a:spcBef>
                  <a:spcPct val="50000"/>
                </a:spcBef>
                <a:buFontTx/>
                <a:buNone/>
              </a:pPr>
              <a:r>
                <a:rPr lang="en-US" altLang="en-US" sz="1700" b="1" i="1">
                  <a:solidFill>
                    <a:srgbClr val="FF0000"/>
                  </a:solidFill>
                  <a:cs typeface="Arial" panose="020B0604020202020204" pitchFamily="34" charset="0"/>
                </a:rPr>
                <a:t>Degree of </a:t>
              </a:r>
            </a:p>
            <a:p>
              <a:pPr eaLnBrk="1" hangingPunct="1">
                <a:lnSpc>
                  <a:spcPct val="60000"/>
                </a:lnSpc>
                <a:spcBef>
                  <a:spcPct val="50000"/>
                </a:spcBef>
                <a:buFontTx/>
                <a:buNone/>
              </a:pPr>
              <a:r>
                <a:rPr lang="en-US" altLang="en-US" sz="1700" b="1" i="1">
                  <a:solidFill>
                    <a:srgbClr val="FF0000"/>
                  </a:solidFill>
                  <a:cs typeface="Arial" panose="020B0604020202020204" pitchFamily="34" charset="0"/>
                </a:rPr>
                <a:t>Membership</a:t>
              </a:r>
              <a:endParaRPr lang="en-AU" altLang="en-US" sz="1700" b="1" i="1">
                <a:solidFill>
                  <a:srgbClr val="FF0000"/>
                </a:solidFill>
                <a:cs typeface="Arial" panose="020B0604020202020204" pitchFamily="34" charset="0"/>
              </a:endParaRPr>
            </a:p>
          </p:txBody>
        </p:sp>
      </p:grpSp>
      <p:sp>
        <p:nvSpPr>
          <p:cNvPr id="2" name="Rectangle 1"/>
          <p:cNvSpPr/>
          <p:nvPr/>
        </p:nvSpPr>
        <p:spPr>
          <a:xfrm>
            <a:off x="1897063" y="4749800"/>
            <a:ext cx="1403350" cy="523875"/>
          </a:xfrm>
          <a:prstGeom prst="rect">
            <a:avLst/>
          </a:prstGeom>
        </p:spPr>
        <p:txBody>
          <a:bodyPr wrap="none">
            <a:spAutoFit/>
          </a:bodyPr>
          <a:lstStyle/>
          <a:p>
            <a:pPr>
              <a:defRPr/>
            </a:pPr>
            <a:r>
              <a:rPr lang="en-AU" sz="2800" b="1" dirty="0">
                <a:solidFill>
                  <a:srgbClr val="FF0000"/>
                </a:solidFill>
                <a:effectLst>
                  <a:outerShdw blurRad="38100" dist="38100" dir="2700000" algn="tl">
                    <a:srgbClr val="000000"/>
                  </a:outerShdw>
                </a:effectLst>
              </a:rPr>
              <a:t>Clipped</a:t>
            </a:r>
            <a:endParaRPr lang="en-US" sz="2800" dirty="0"/>
          </a:p>
        </p:txBody>
      </p:sp>
      <p:sp>
        <p:nvSpPr>
          <p:cNvPr id="8" name="Rectangle 7"/>
          <p:cNvSpPr/>
          <p:nvPr/>
        </p:nvSpPr>
        <p:spPr>
          <a:xfrm>
            <a:off x="6172200" y="4827588"/>
            <a:ext cx="1271588" cy="522287"/>
          </a:xfrm>
          <a:prstGeom prst="rect">
            <a:avLst/>
          </a:prstGeom>
        </p:spPr>
        <p:txBody>
          <a:bodyPr wrap="none">
            <a:spAutoFit/>
          </a:bodyPr>
          <a:lstStyle/>
          <a:p>
            <a:pPr>
              <a:defRPr/>
            </a:pPr>
            <a:r>
              <a:rPr lang="en-AU" sz="2800" b="1" dirty="0">
                <a:solidFill>
                  <a:srgbClr val="FF0000"/>
                </a:solidFill>
                <a:effectLst>
                  <a:outerShdw blurRad="38100" dist="38100" dir="2700000" algn="tl">
                    <a:srgbClr val="000000"/>
                  </a:outerShdw>
                </a:effectLst>
              </a:rPr>
              <a:t>Scaled </a:t>
            </a:r>
            <a:endParaRPr lang="en-US" sz="2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304800" y="762000"/>
            <a:ext cx="8534400" cy="5486400"/>
          </a:xfrm>
          <a:ln w="76200">
            <a:solidFill>
              <a:schemeClr val="bg2"/>
            </a:solidFill>
          </a:ln>
        </p:spPr>
        <p:txBody>
          <a:bodyPr/>
          <a:lstStyle/>
          <a:p>
            <a:pPr eaLnBrk="1" hangingPunct="1">
              <a:defRPr/>
            </a:pPr>
            <a:r>
              <a:rPr lang="en-GB" sz="9600" dirty="0" err="1" smtClean="0">
                <a:solidFill>
                  <a:srgbClr val="FF0000"/>
                </a:solidFill>
                <a:ea typeface="ＭＳ Ｐゴシック" pitchFamily="34" charset="-128"/>
              </a:rPr>
              <a:t>Defuzzification</a:t>
            </a:r>
            <a:endParaRPr lang="en-GB" sz="8800" dirty="0" smtClean="0">
              <a:solidFill>
                <a:srgbClr val="FF0000"/>
              </a:solidFill>
              <a:ea typeface="ＭＳ Ｐゴシック" pitchFamily="34" charset="-128"/>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0" y="0"/>
            <a:ext cx="9144000" cy="1295400"/>
          </a:xfrm>
        </p:spPr>
        <p:txBody>
          <a:bodyPr/>
          <a:lstStyle/>
          <a:p>
            <a:pPr eaLnBrk="1" hangingPunct="1">
              <a:defRPr/>
            </a:pPr>
            <a:r>
              <a:rPr lang="en-GB" sz="4800" smtClean="0">
                <a:ea typeface="ＭＳ Ｐゴシック" pitchFamily="34" charset="-128"/>
              </a:rPr>
              <a:t>Popular </a:t>
            </a:r>
            <a:r>
              <a:rPr lang="en-GB" sz="5400" smtClean="0">
                <a:ea typeface="ＭＳ Ｐゴシック" pitchFamily="34" charset="-128"/>
              </a:rPr>
              <a:t>defuzzification</a:t>
            </a:r>
            <a:r>
              <a:rPr lang="en-GB" sz="4800" smtClean="0">
                <a:ea typeface="ＭＳ Ｐゴシック" pitchFamily="34" charset="-128"/>
              </a:rPr>
              <a:t> methods</a:t>
            </a:r>
          </a:p>
        </p:txBody>
      </p:sp>
      <p:sp>
        <p:nvSpPr>
          <p:cNvPr id="385027" name="Rectangle 3"/>
          <p:cNvSpPr>
            <a:spLocks noGrp="1" noChangeArrowheads="1"/>
          </p:cNvSpPr>
          <p:nvPr>
            <p:ph type="body" idx="1"/>
          </p:nvPr>
        </p:nvSpPr>
        <p:spPr>
          <a:xfrm>
            <a:off x="0" y="1447800"/>
            <a:ext cx="9144000" cy="5410200"/>
          </a:xfrm>
        </p:spPr>
        <p:txBody>
          <a:bodyPr/>
          <a:lstStyle/>
          <a:p>
            <a:pPr eaLnBrk="1" hangingPunct="1">
              <a:defRPr/>
            </a:pPr>
            <a:r>
              <a:rPr lang="en-GB" sz="2400" b="1" dirty="0" smtClean="0">
                <a:solidFill>
                  <a:schemeClr val="bg2"/>
                </a:solidFill>
                <a:latin typeface="NewCenturySchlbk" charset="0"/>
                <a:ea typeface="ＭＳ Ｐゴシック" pitchFamily="34" charset="-128"/>
              </a:rPr>
              <a:t>Under the </a:t>
            </a:r>
            <a:r>
              <a:rPr lang="en-GB" sz="2400" b="1" u="sng" dirty="0" err="1" smtClean="0">
                <a:solidFill>
                  <a:schemeClr val="bg2"/>
                </a:solidFill>
                <a:latin typeface="NewCenturySchlbk" charset="0"/>
                <a:ea typeface="ＭＳ Ｐゴシック" pitchFamily="34" charset="-128"/>
              </a:rPr>
              <a:t>defuzzification</a:t>
            </a:r>
            <a:r>
              <a:rPr lang="en-GB" sz="2400" b="1" u="sng" dirty="0" smtClean="0">
                <a:solidFill>
                  <a:schemeClr val="bg2"/>
                </a:solidFill>
                <a:latin typeface="NewCenturySchlbk" charset="0"/>
                <a:ea typeface="ＭＳ Ｐゴシック" pitchFamily="34" charset="-128"/>
              </a:rPr>
              <a:t> process</a:t>
            </a:r>
            <a:r>
              <a:rPr lang="en-GB" sz="2400" b="1" dirty="0" smtClean="0">
                <a:solidFill>
                  <a:schemeClr val="bg2"/>
                </a:solidFill>
                <a:latin typeface="NewCenturySchlbk" charset="0"/>
                <a:ea typeface="ＭＳ Ｐゴシック" pitchFamily="34" charset="-128"/>
              </a:rPr>
              <a:t> a fuzzy output is</a:t>
            </a:r>
            <a:r>
              <a:rPr lang="en-GB" sz="2400" b="1" dirty="0" smtClean="0">
                <a:solidFill>
                  <a:srgbClr val="FAFD00"/>
                </a:solidFill>
                <a:latin typeface="NewCenturySchlbk" charset="0"/>
                <a:ea typeface="ＭＳ Ｐゴシック" pitchFamily="34" charset="-128"/>
              </a:rPr>
              <a:t> </a:t>
            </a:r>
            <a:r>
              <a:rPr lang="en-GB" sz="2400" b="1" dirty="0" smtClean="0">
                <a:solidFill>
                  <a:schemeClr val="bg2"/>
                </a:solidFill>
                <a:latin typeface="NewCenturySchlbk" charset="0"/>
                <a:ea typeface="ＭＳ Ｐゴシック" pitchFamily="34" charset="-128"/>
              </a:rPr>
              <a:t>converted to a crisp number. </a:t>
            </a:r>
          </a:p>
          <a:p>
            <a:pPr lvl="1" eaLnBrk="1" hangingPunct="1">
              <a:defRPr/>
            </a:pPr>
            <a:r>
              <a:rPr lang="en-GB" sz="2000" b="1" dirty="0" smtClean="0">
                <a:solidFill>
                  <a:schemeClr val="bg2"/>
                </a:solidFill>
                <a:latin typeface="NewCenturySchlbk" charset="0"/>
                <a:ea typeface="ＭＳ Ｐゴシック" pitchFamily="34" charset="-128"/>
              </a:rPr>
              <a:t>Two of the more popular techniques are the </a:t>
            </a:r>
            <a:r>
              <a:rPr lang="en-GB" sz="2000" b="1" dirty="0" smtClean="0">
                <a:solidFill>
                  <a:srgbClr val="D02EC1"/>
                </a:solidFill>
                <a:latin typeface="NewCenturySchlbk" charset="0"/>
                <a:ea typeface="ＭＳ Ｐゴシック" pitchFamily="34" charset="-128"/>
              </a:rPr>
              <a:t>MAXIMUM</a:t>
            </a:r>
            <a:r>
              <a:rPr lang="en-GB" sz="2000" b="1" dirty="0" smtClean="0">
                <a:solidFill>
                  <a:schemeClr val="bg2"/>
                </a:solidFill>
                <a:latin typeface="NewCenturySchlbk" charset="0"/>
                <a:ea typeface="ＭＳ Ｐゴシック" pitchFamily="34" charset="-128"/>
              </a:rPr>
              <a:t> and the </a:t>
            </a:r>
            <a:r>
              <a:rPr lang="en-GB" sz="2000" b="1" dirty="0" smtClean="0">
                <a:solidFill>
                  <a:schemeClr val="hlink"/>
                </a:solidFill>
                <a:latin typeface="NewCenturySchlbk" charset="0"/>
                <a:ea typeface="ＭＳ Ｐゴシック" pitchFamily="34" charset="-128"/>
              </a:rPr>
              <a:t>CENTROID.</a:t>
            </a:r>
            <a:r>
              <a:rPr lang="en-GB" sz="2000" b="1" dirty="0" smtClean="0">
                <a:solidFill>
                  <a:schemeClr val="bg2"/>
                </a:solidFill>
                <a:latin typeface="NewCenturySchlbk" charset="0"/>
                <a:ea typeface="ＭＳ Ｐゴシック" pitchFamily="34" charset="-128"/>
              </a:rPr>
              <a:t> </a:t>
            </a:r>
          </a:p>
          <a:p>
            <a:pPr lvl="1" eaLnBrk="1" hangingPunct="1">
              <a:defRPr/>
            </a:pPr>
            <a:r>
              <a:rPr lang="en-GB" sz="2000" b="1" dirty="0" smtClean="0">
                <a:solidFill>
                  <a:schemeClr val="bg2"/>
                </a:solidFill>
                <a:latin typeface="NewCenturySchlbk" charset="0"/>
                <a:ea typeface="ＭＳ Ｐゴシック" pitchFamily="34" charset="-128"/>
              </a:rPr>
              <a:t>With</a:t>
            </a:r>
            <a:r>
              <a:rPr lang="en-GB" sz="2000" b="1" dirty="0" smtClean="0">
                <a:solidFill>
                  <a:srgbClr val="FAFD00"/>
                </a:solidFill>
                <a:latin typeface="NewCenturySchlbk" charset="0"/>
                <a:ea typeface="ＭＳ Ｐゴシック" pitchFamily="34" charset="-128"/>
              </a:rPr>
              <a:t> </a:t>
            </a:r>
            <a:r>
              <a:rPr lang="en-GB" sz="2000" b="1" dirty="0" smtClean="0">
                <a:solidFill>
                  <a:schemeClr val="hlink"/>
                </a:solidFill>
                <a:effectLst>
                  <a:outerShdw blurRad="38100" dist="38100" dir="2700000" algn="tl">
                    <a:srgbClr val="C0C0C0"/>
                  </a:outerShdw>
                </a:effectLst>
                <a:latin typeface="NewCenturySchlbk" charset="0"/>
                <a:ea typeface="ＭＳ Ｐゴシック" pitchFamily="34" charset="-128"/>
              </a:rPr>
              <a:t>MAXIMUM</a:t>
            </a:r>
            <a:r>
              <a:rPr lang="en-GB" sz="2000" b="1" dirty="0" smtClean="0">
                <a:solidFill>
                  <a:srgbClr val="FAFD00"/>
                </a:solidFill>
                <a:latin typeface="NewCenturySchlbk" charset="0"/>
                <a:ea typeface="ＭＳ Ｐゴシック" pitchFamily="34" charset="-128"/>
              </a:rPr>
              <a:t> </a:t>
            </a:r>
            <a:r>
              <a:rPr lang="en-GB" sz="2000" b="1" dirty="0" smtClean="0">
                <a:solidFill>
                  <a:schemeClr val="bg2"/>
                </a:solidFill>
                <a:latin typeface="NewCenturySchlbk" charset="0"/>
                <a:ea typeface="ＭＳ Ｐゴシック" pitchFamily="34" charset="-128"/>
              </a:rPr>
              <a:t>one selects the maximum value of the fuzzy output as the crisp value. </a:t>
            </a:r>
          </a:p>
          <a:p>
            <a:pPr lvl="1" eaLnBrk="1" hangingPunct="1">
              <a:defRPr/>
            </a:pPr>
            <a:r>
              <a:rPr lang="en-GB" sz="2000" b="1" dirty="0" smtClean="0">
                <a:solidFill>
                  <a:schemeClr val="bg2"/>
                </a:solidFill>
                <a:latin typeface="NewCenturySchlbk" charset="0"/>
                <a:ea typeface="ＭＳ Ｐゴシック" pitchFamily="34" charset="-128"/>
              </a:rPr>
              <a:t>There are several variations to the MAXIMUM theme.</a:t>
            </a:r>
          </a:p>
          <a:p>
            <a:pPr lvl="2" eaLnBrk="1" hangingPunct="1">
              <a:defRPr/>
            </a:pPr>
            <a:r>
              <a:rPr lang="en-GB" sz="1800" b="1" dirty="0" smtClean="0">
                <a:solidFill>
                  <a:schemeClr val="bg2"/>
                </a:solidFill>
                <a:latin typeface="NewCenturySchlbk" charset="0"/>
                <a:ea typeface="ＭＳ Ｐゴシック" pitchFamily="34" charset="-128"/>
              </a:rPr>
              <a:t> One such variation is the </a:t>
            </a:r>
            <a:r>
              <a:rPr lang="en-GB" sz="1800" b="1" dirty="0" smtClean="0">
                <a:solidFill>
                  <a:srgbClr val="D02EC1"/>
                </a:solidFill>
                <a:latin typeface="NewCenturySchlbk" charset="0"/>
                <a:ea typeface="ＭＳ Ｐゴシック" pitchFamily="34" charset="-128"/>
              </a:rPr>
              <a:t>AVERAGE-OF-MAXIMA</a:t>
            </a:r>
            <a:r>
              <a:rPr lang="en-GB" sz="1800" b="1" dirty="0" smtClean="0">
                <a:solidFill>
                  <a:schemeClr val="bg2"/>
                </a:solidFill>
                <a:latin typeface="NewCenturySchlbk" charset="0"/>
                <a:ea typeface="ＭＳ Ｐゴシック" pitchFamily="34" charset="-128"/>
              </a:rPr>
              <a:t> which was used in the simple example and gave us a crisp value of 0.84. </a:t>
            </a:r>
          </a:p>
          <a:p>
            <a:pPr lvl="2" eaLnBrk="1" hangingPunct="1">
              <a:defRPr/>
            </a:pPr>
            <a:endParaRPr lang="en-GB" sz="1800" b="1" dirty="0" smtClean="0">
              <a:solidFill>
                <a:schemeClr val="bg2"/>
              </a:solidFill>
              <a:latin typeface="NewCenturySchlbk" charset="0"/>
              <a:ea typeface="ＭＳ Ｐゴシック" pitchFamily="34" charset="-128"/>
            </a:endParaRPr>
          </a:p>
          <a:p>
            <a:pPr eaLnBrk="1" hangingPunct="1">
              <a:defRPr/>
            </a:pPr>
            <a:r>
              <a:rPr lang="en-GB" sz="2400" b="1" dirty="0" smtClean="0">
                <a:solidFill>
                  <a:schemeClr val="bg2"/>
                </a:solidFill>
                <a:latin typeface="NewCenturySchlbk" charset="0"/>
                <a:ea typeface="ＭＳ Ｐゴシック" pitchFamily="34" charset="-128"/>
              </a:rPr>
              <a:t>With the</a:t>
            </a:r>
            <a:r>
              <a:rPr lang="en-GB" sz="2400" b="1" dirty="0" smtClean="0">
                <a:solidFill>
                  <a:srgbClr val="FAFD00"/>
                </a:solidFill>
                <a:latin typeface="NewCenturySchlbk" charset="0"/>
                <a:ea typeface="ＭＳ Ｐゴシック" pitchFamily="34" charset="-128"/>
              </a:rPr>
              <a:t> </a:t>
            </a:r>
            <a:r>
              <a:rPr lang="en-GB" sz="2400" b="1" dirty="0" smtClean="0">
                <a:solidFill>
                  <a:schemeClr val="hlink"/>
                </a:solidFill>
                <a:effectLst>
                  <a:outerShdw blurRad="38100" dist="38100" dir="2700000" algn="tl">
                    <a:srgbClr val="C0C0C0"/>
                  </a:outerShdw>
                </a:effectLst>
                <a:latin typeface="NewCenturySchlbk" charset="0"/>
                <a:ea typeface="ＭＳ Ｐゴシック" pitchFamily="34" charset="-128"/>
              </a:rPr>
              <a:t>CENTROID</a:t>
            </a:r>
            <a:r>
              <a:rPr lang="en-GB" sz="2400" b="1" dirty="0" smtClean="0">
                <a:solidFill>
                  <a:srgbClr val="FAFD00"/>
                </a:solidFill>
                <a:latin typeface="NewCenturySchlbk" charset="0"/>
                <a:ea typeface="ＭＳ Ｐゴシック" pitchFamily="34" charset="-128"/>
              </a:rPr>
              <a:t> </a:t>
            </a:r>
            <a:r>
              <a:rPr lang="en-GB" sz="2400" b="1" dirty="0" smtClean="0">
                <a:solidFill>
                  <a:schemeClr val="bg2"/>
                </a:solidFill>
                <a:latin typeface="NewCenturySchlbk" charset="0"/>
                <a:ea typeface="ＭＳ Ｐゴシック" pitchFamily="34" charset="-128"/>
              </a:rPr>
              <a:t>method, the</a:t>
            </a:r>
            <a:r>
              <a:rPr lang="en-GB" sz="2400" b="1" dirty="0" smtClean="0">
                <a:solidFill>
                  <a:srgbClr val="FAFD00"/>
                </a:solidFill>
                <a:latin typeface="NewCenturySchlbk" charset="0"/>
                <a:ea typeface="ＭＳ Ｐゴシック" pitchFamily="34" charset="-128"/>
              </a:rPr>
              <a:t> </a:t>
            </a:r>
            <a:r>
              <a:rPr lang="en-GB" sz="2400" b="1" dirty="0" err="1" smtClean="0">
                <a:solidFill>
                  <a:schemeClr val="bg1"/>
                </a:solidFill>
                <a:latin typeface="NewCenturySchlbk" charset="0"/>
                <a:ea typeface="ＭＳ Ｐゴシック" pitchFamily="34" charset="-128"/>
              </a:rPr>
              <a:t>center</a:t>
            </a:r>
            <a:r>
              <a:rPr lang="en-GB" sz="2400" b="1" dirty="0" smtClean="0">
                <a:solidFill>
                  <a:schemeClr val="bg1"/>
                </a:solidFill>
                <a:latin typeface="NewCenturySchlbk" charset="0"/>
                <a:ea typeface="ＭＳ Ｐゴシック" pitchFamily="34" charset="-128"/>
              </a:rPr>
              <a:t> of gravity</a:t>
            </a:r>
            <a:r>
              <a:rPr lang="en-GB" sz="2400" b="1" dirty="0" smtClean="0">
                <a:solidFill>
                  <a:srgbClr val="FAFD00"/>
                </a:solidFill>
                <a:latin typeface="NewCenturySchlbk" charset="0"/>
                <a:ea typeface="ＭＳ Ｐゴシック" pitchFamily="34" charset="-128"/>
              </a:rPr>
              <a:t> </a:t>
            </a:r>
            <a:r>
              <a:rPr lang="en-GB" sz="2400" b="1" dirty="0" smtClean="0">
                <a:solidFill>
                  <a:schemeClr val="bg2"/>
                </a:solidFill>
                <a:latin typeface="NewCenturySchlbk" charset="0"/>
                <a:ea typeface="ＭＳ Ｐゴシック" pitchFamily="34" charset="-128"/>
              </a:rPr>
              <a:t>of the fuzzy</a:t>
            </a:r>
            <a:r>
              <a:rPr lang="en-GB" sz="2400" b="1" dirty="0" smtClean="0">
                <a:solidFill>
                  <a:srgbClr val="FAFD00"/>
                </a:solidFill>
                <a:latin typeface="NewCenturySchlbk" charset="0"/>
                <a:ea typeface="ＭＳ Ｐゴシック" pitchFamily="34" charset="-128"/>
              </a:rPr>
              <a:t> </a:t>
            </a:r>
            <a:r>
              <a:rPr lang="en-GB" sz="2400" b="1" dirty="0" smtClean="0">
                <a:solidFill>
                  <a:schemeClr val="bg2"/>
                </a:solidFill>
                <a:latin typeface="NewCenturySchlbk" charset="0"/>
                <a:ea typeface="ＭＳ Ｐゴシック" pitchFamily="34" charset="-128"/>
              </a:rPr>
              <a:t>output gives the crisp value. </a:t>
            </a:r>
          </a:p>
          <a:p>
            <a:pPr eaLnBrk="1" hangingPunct="1">
              <a:defRPr/>
            </a:pPr>
            <a:r>
              <a:rPr lang="en-GB" sz="2400" b="1" dirty="0" smtClean="0">
                <a:solidFill>
                  <a:schemeClr val="bg2"/>
                </a:solidFill>
                <a:latin typeface="NewCenturySchlbk" charset="0"/>
                <a:ea typeface="ＭＳ Ｐゴシック" pitchFamily="34" charset="-128"/>
              </a:rPr>
              <a:t>Using</a:t>
            </a:r>
            <a:r>
              <a:rPr lang="en-GB" sz="2400" b="1" dirty="0" smtClean="0">
                <a:solidFill>
                  <a:srgbClr val="FAFD00"/>
                </a:solidFill>
                <a:latin typeface="NewCenturySchlbk" charset="0"/>
                <a:ea typeface="ＭＳ Ｐゴシック" pitchFamily="34" charset="-128"/>
              </a:rPr>
              <a:t> </a:t>
            </a:r>
            <a:r>
              <a:rPr lang="en-GB" sz="2400" b="1" dirty="0" smtClean="0">
                <a:solidFill>
                  <a:schemeClr val="hlink"/>
                </a:solidFill>
                <a:effectLst>
                  <a:outerShdw blurRad="38100" dist="38100" dir="2700000" algn="tl">
                    <a:srgbClr val="C0C0C0"/>
                  </a:outerShdw>
                </a:effectLst>
                <a:latin typeface="NewCenturySchlbk" charset="0"/>
                <a:ea typeface="ＭＳ Ｐゴシック" pitchFamily="34" charset="-128"/>
              </a:rPr>
              <a:t>PRODUCT </a:t>
            </a:r>
            <a:r>
              <a:rPr lang="en-GB" sz="2400" b="1" dirty="0" err="1" smtClean="0">
                <a:solidFill>
                  <a:schemeClr val="hlink"/>
                </a:solidFill>
                <a:effectLst>
                  <a:outerShdw blurRad="38100" dist="38100" dir="2700000" algn="tl">
                    <a:srgbClr val="C0C0C0"/>
                  </a:outerShdw>
                </a:effectLst>
                <a:latin typeface="NewCenturySchlbk" charset="0"/>
                <a:ea typeface="ＭＳ Ｐゴシック" pitchFamily="34" charset="-128"/>
              </a:rPr>
              <a:t>inferencing</a:t>
            </a:r>
            <a:r>
              <a:rPr lang="en-GB" sz="2400" b="1" dirty="0" smtClean="0">
                <a:solidFill>
                  <a:srgbClr val="FAFD00"/>
                </a:solidFill>
                <a:latin typeface="NewCenturySchlbk" charset="0"/>
                <a:ea typeface="ＭＳ Ｐゴシック" pitchFamily="34" charset="-128"/>
              </a:rPr>
              <a:t> </a:t>
            </a:r>
            <a:r>
              <a:rPr lang="en-GB" sz="2400" b="1" dirty="0" smtClean="0">
                <a:solidFill>
                  <a:schemeClr val="bg2"/>
                </a:solidFill>
                <a:latin typeface="NewCenturySchlbk" charset="0"/>
                <a:ea typeface="ＭＳ Ｐゴシック" pitchFamily="34" charset="-128"/>
              </a:rPr>
              <a:t>and the SUM combination the CENTROID results in a crisp value of 0.56.</a:t>
            </a:r>
            <a:r>
              <a:rPr lang="en-GB" sz="2400" b="1" dirty="0" smtClean="0">
                <a:solidFill>
                  <a:srgbClr val="FAFD00"/>
                </a:solidFill>
                <a:latin typeface="NewCenturySchlbk" charset="0"/>
                <a:ea typeface="ＭＳ Ｐゴシック" pitchFamily="34" charset="-128"/>
              </a:rPr>
              <a:t> </a:t>
            </a:r>
            <a:endParaRPr lang="en-GB" sz="2400" dirty="0" smtClean="0">
              <a:solidFill>
                <a:srgbClr val="FAFD00"/>
              </a:solidFill>
              <a:ea typeface="ＭＳ Ｐゴシック" pitchFamily="34" charset="-128"/>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a:xfrm>
            <a:off x="762000" y="685800"/>
            <a:ext cx="7467600" cy="5257800"/>
          </a:xfrm>
        </p:spPr>
        <p:txBody>
          <a:bodyPr/>
          <a:lstStyle/>
          <a:p>
            <a:pPr eaLnBrk="1" hangingPunct="1">
              <a:defRPr/>
            </a:pPr>
            <a:r>
              <a:rPr lang="en-GB" sz="9600" dirty="0" smtClean="0">
                <a:ea typeface="ＭＳ Ｐゴシック" pitchFamily="34" charset="-128"/>
              </a:rPr>
              <a:t>Calculating the output of a rule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a:xfrm>
            <a:off x="0" y="0"/>
            <a:ext cx="9144000" cy="1371600"/>
          </a:xfrm>
        </p:spPr>
        <p:txBody>
          <a:bodyPr/>
          <a:lstStyle/>
          <a:p>
            <a:pPr eaLnBrk="1" hangingPunct="1">
              <a:defRPr/>
            </a:pPr>
            <a:r>
              <a:rPr lang="en-US" sz="4800" smtClean="0">
                <a:ea typeface="ＭＳ Ｐゴシック" pitchFamily="34" charset="-128"/>
              </a:rPr>
              <a:t>Ways of Combining Fuzzy Logic Output Values</a:t>
            </a:r>
          </a:p>
        </p:txBody>
      </p:sp>
      <p:sp>
        <p:nvSpPr>
          <p:cNvPr id="70659" name="Rectangle 3"/>
          <p:cNvSpPr>
            <a:spLocks noGrp="1" noChangeArrowheads="1"/>
          </p:cNvSpPr>
          <p:nvPr>
            <p:ph type="body" idx="1"/>
          </p:nvPr>
        </p:nvSpPr>
        <p:spPr>
          <a:xfrm>
            <a:off x="0" y="1676400"/>
            <a:ext cx="3657600" cy="4343400"/>
          </a:xfrm>
        </p:spPr>
        <p:txBody>
          <a:bodyPr/>
          <a:lstStyle/>
          <a:p>
            <a:pPr algn="ctr" eaLnBrk="1" hangingPunct="1">
              <a:lnSpc>
                <a:spcPct val="90000"/>
              </a:lnSpc>
              <a:buFontTx/>
              <a:buNone/>
            </a:pPr>
            <a:r>
              <a:rPr lang="en-US" altLang="en-US" sz="2400" b="1" smtClean="0">
                <a:solidFill>
                  <a:schemeClr val="bg2"/>
                </a:solidFill>
              </a:rPr>
              <a:t>There are </a:t>
            </a:r>
            <a:r>
              <a:rPr lang="en-US" altLang="en-US" sz="2400" b="1" smtClean="0">
                <a:solidFill>
                  <a:schemeClr val="bg1"/>
                </a:solidFill>
              </a:rPr>
              <a:t>four different</a:t>
            </a:r>
          </a:p>
          <a:p>
            <a:pPr algn="ctr" eaLnBrk="1" hangingPunct="1">
              <a:lnSpc>
                <a:spcPct val="90000"/>
              </a:lnSpc>
              <a:buFontTx/>
              <a:buNone/>
            </a:pPr>
            <a:r>
              <a:rPr lang="en-US" altLang="en-US" sz="2400" b="1" smtClean="0">
                <a:solidFill>
                  <a:schemeClr val="bg1"/>
                </a:solidFill>
              </a:rPr>
              <a:t>techniques</a:t>
            </a:r>
            <a:r>
              <a:rPr lang="en-US" altLang="en-US" sz="2400" b="1" smtClean="0">
                <a:solidFill>
                  <a:schemeClr val="bg2"/>
                </a:solidFill>
              </a:rPr>
              <a:t> to combine the fuzzy logic rules output</a:t>
            </a:r>
          </a:p>
          <a:p>
            <a:pPr algn="ctr" eaLnBrk="1" hangingPunct="1">
              <a:lnSpc>
                <a:spcPct val="90000"/>
              </a:lnSpc>
              <a:buFontTx/>
              <a:buNone/>
            </a:pPr>
            <a:r>
              <a:rPr lang="en-US" altLang="en-US" sz="2400" b="1" smtClean="0">
                <a:solidFill>
                  <a:schemeClr val="bg2"/>
                </a:solidFill>
              </a:rPr>
              <a:t>values.</a:t>
            </a:r>
          </a:p>
          <a:p>
            <a:pPr eaLnBrk="1" hangingPunct="1">
              <a:lnSpc>
                <a:spcPct val="90000"/>
              </a:lnSpc>
              <a:buFontTx/>
              <a:buNone/>
            </a:pPr>
            <a:endParaRPr lang="en-US" altLang="en-US" sz="2400" smtClean="0">
              <a:solidFill>
                <a:schemeClr val="bg2"/>
              </a:solidFill>
            </a:endParaRPr>
          </a:p>
          <a:p>
            <a:pPr eaLnBrk="1" hangingPunct="1">
              <a:lnSpc>
                <a:spcPct val="90000"/>
              </a:lnSpc>
              <a:buFontTx/>
              <a:buNone/>
            </a:pPr>
            <a:r>
              <a:rPr lang="en-US" altLang="en-US" sz="2400" smtClean="0">
                <a:solidFill>
                  <a:schemeClr val="bg2"/>
                </a:solidFill>
              </a:rPr>
              <a:t>They are:</a:t>
            </a:r>
          </a:p>
          <a:p>
            <a:pPr eaLnBrk="1" hangingPunct="1">
              <a:lnSpc>
                <a:spcPct val="90000"/>
              </a:lnSpc>
            </a:pPr>
            <a:r>
              <a:rPr lang="en-US" altLang="en-US" sz="2400" smtClean="0">
                <a:solidFill>
                  <a:schemeClr val="bg2"/>
                </a:solidFill>
              </a:rPr>
              <a:t>Maximizer</a:t>
            </a:r>
          </a:p>
          <a:p>
            <a:pPr eaLnBrk="1" hangingPunct="1">
              <a:lnSpc>
                <a:spcPct val="90000"/>
              </a:lnSpc>
            </a:pPr>
            <a:r>
              <a:rPr lang="en-US" altLang="en-US" sz="2400" smtClean="0">
                <a:solidFill>
                  <a:schemeClr val="bg2"/>
                </a:solidFill>
              </a:rPr>
              <a:t>Average</a:t>
            </a:r>
          </a:p>
          <a:p>
            <a:pPr eaLnBrk="1" hangingPunct="1">
              <a:lnSpc>
                <a:spcPct val="90000"/>
              </a:lnSpc>
            </a:pPr>
            <a:r>
              <a:rPr lang="en-US" altLang="en-US" sz="2400" smtClean="0">
                <a:solidFill>
                  <a:schemeClr val="bg2"/>
                </a:solidFill>
              </a:rPr>
              <a:t>Centroid</a:t>
            </a:r>
          </a:p>
          <a:p>
            <a:pPr eaLnBrk="1" hangingPunct="1">
              <a:lnSpc>
                <a:spcPct val="90000"/>
              </a:lnSpc>
            </a:pPr>
            <a:r>
              <a:rPr lang="en-US" altLang="en-US" sz="2400" smtClean="0">
                <a:solidFill>
                  <a:schemeClr val="bg2"/>
                </a:solidFill>
              </a:rPr>
              <a:t>Singleton</a:t>
            </a:r>
          </a:p>
        </p:txBody>
      </p:sp>
      <p:pic>
        <p:nvPicPr>
          <p:cNvPr id="70660" name="Picture 4" descr="MEMFUN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498600"/>
            <a:ext cx="5486400" cy="53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76238" y="5842000"/>
            <a:ext cx="3586162" cy="1016000"/>
          </a:xfrm>
          <a:prstGeom prst="rect">
            <a:avLst/>
          </a:prstGeom>
          <a:solidFill>
            <a:schemeClr val="accent2"/>
          </a:solidFill>
        </p:spPr>
        <p:txBody>
          <a:bodyPr>
            <a:spAutoFit/>
          </a:bodyPr>
          <a:lstStyle/>
          <a:p>
            <a:pPr eaLnBrk="1" hangingPunct="1">
              <a:defRPr/>
            </a:pPr>
            <a:r>
              <a:rPr lang="en-US" sz="2000" b="1" dirty="0">
                <a:solidFill>
                  <a:schemeClr val="bg2"/>
                </a:solidFill>
                <a:effectLst>
                  <a:outerShdw blurRad="38100" dist="38100" dir="2700000" algn="tl">
                    <a:srgbClr val="000000">
                      <a:alpha val="43137"/>
                    </a:srgbClr>
                  </a:outerShdw>
                </a:effectLst>
                <a:ea typeface="ＭＳ Ｐゴシック" panose="020B0600070205080204" pitchFamily="34" charset="-128"/>
              </a:rPr>
              <a:t>Observe that we no longer operate here in fuzzy interval [0, 1]</a:t>
            </a:r>
          </a:p>
        </p:txBody>
      </p:sp>
      <p:cxnSp>
        <p:nvCxnSpPr>
          <p:cNvPr id="3" name="Straight Arrow Connector 2"/>
          <p:cNvCxnSpPr/>
          <p:nvPr/>
        </p:nvCxnSpPr>
        <p:spPr>
          <a:xfrm>
            <a:off x="5334000" y="6330950"/>
            <a:ext cx="2895600" cy="0"/>
          </a:xfrm>
          <a:prstGeom prst="straightConnector1">
            <a:avLst/>
          </a:prstGeom>
          <a:ln w="76200">
            <a:tailEnd type="arrow"/>
          </a:ln>
        </p:spPr>
        <p:style>
          <a:lnRef idx="2">
            <a:schemeClr val="accent1"/>
          </a:lnRef>
          <a:fillRef idx="0">
            <a:schemeClr val="accent1"/>
          </a:fillRef>
          <a:effectRef idx="1">
            <a:schemeClr val="accent1"/>
          </a:effectRef>
          <a:fontRef idx="minor">
            <a:schemeClr val="tx1"/>
          </a:fontRef>
        </p:style>
      </p:cxnSp>
      <p:sp>
        <p:nvSpPr>
          <p:cNvPr id="70663" name="TextBox 3"/>
          <p:cNvSpPr txBox="1">
            <a:spLocks noChangeArrowheads="1"/>
          </p:cNvSpPr>
          <p:nvPr/>
        </p:nvSpPr>
        <p:spPr bwMode="auto">
          <a:xfrm>
            <a:off x="4724400" y="6553200"/>
            <a:ext cx="4114800" cy="369888"/>
          </a:xfrm>
          <a:prstGeom prst="rect">
            <a:avLst/>
          </a:prstGeom>
          <a:solidFill>
            <a:schemeClr val="accent2"/>
          </a:solidFill>
          <a:ln w="9525">
            <a:solidFill>
              <a:schemeClr val="accent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chemeClr val="bg2"/>
                </a:solidFill>
              </a:rPr>
              <a:t>Temperature not fuzzy value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4" descr="MEMFUN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988"/>
            <a:ext cx="7315200" cy="7146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010400" y="1042988"/>
            <a:ext cx="2133600" cy="4986337"/>
          </a:xfrm>
          <a:prstGeom prst="rect">
            <a:avLst/>
          </a:prstGeom>
          <a:solidFill>
            <a:srgbClr val="FFFF00"/>
          </a:solidFill>
        </p:spPr>
        <p:txBody>
          <a:bodyPr>
            <a:spAutoFit/>
          </a:bodyPr>
          <a:lstStyle/>
          <a:p>
            <a:pPr marL="800100" lvl="1" indent="-342900" eaLnBrk="1" hangingPunct="1">
              <a:buFont typeface="Arial" panose="020B0604020202020204" pitchFamily="34" charset="0"/>
              <a:buChar char="•"/>
              <a:defRPr/>
            </a:pPr>
            <a:r>
              <a:rPr lang="en-GB" sz="1600" b="1" dirty="0">
                <a:solidFill>
                  <a:schemeClr val="bg2"/>
                </a:solidFill>
                <a:latin typeface="NewCenturySchlbk" charset="0"/>
                <a:ea typeface="ＭＳ Ｐゴシック" panose="020B0600070205080204" pitchFamily="34" charset="-128"/>
              </a:rPr>
              <a:t>With</a:t>
            </a:r>
            <a:r>
              <a:rPr lang="en-GB" sz="1600" b="1" dirty="0">
                <a:solidFill>
                  <a:srgbClr val="FAFD00"/>
                </a:solidFill>
                <a:latin typeface="NewCenturySchlbk" charset="0"/>
                <a:ea typeface="ＭＳ Ｐゴシック" panose="020B0600070205080204" pitchFamily="34" charset="-128"/>
              </a:rPr>
              <a:t> </a:t>
            </a:r>
            <a:r>
              <a:rPr lang="en-GB" sz="1600" b="1" dirty="0">
                <a:solidFill>
                  <a:schemeClr val="hlink"/>
                </a:solidFill>
                <a:effectLst>
                  <a:outerShdw blurRad="38100" dist="38100" dir="2700000" algn="tl">
                    <a:srgbClr val="C0C0C0"/>
                  </a:outerShdw>
                </a:effectLst>
                <a:latin typeface="NewCenturySchlbk" charset="0"/>
                <a:ea typeface="ＭＳ Ｐゴシック" panose="020B0600070205080204" pitchFamily="34" charset="-128"/>
              </a:rPr>
              <a:t>MAXIMUM</a:t>
            </a:r>
            <a:r>
              <a:rPr lang="en-GB" sz="1600" b="1" dirty="0">
                <a:solidFill>
                  <a:srgbClr val="FAFD00"/>
                </a:solidFill>
                <a:latin typeface="NewCenturySchlbk" charset="0"/>
                <a:ea typeface="ＭＳ Ｐゴシック" panose="020B0600070205080204" pitchFamily="34" charset="-128"/>
              </a:rPr>
              <a:t> </a:t>
            </a:r>
            <a:r>
              <a:rPr lang="en-GB" sz="1600" b="1" dirty="0">
                <a:solidFill>
                  <a:schemeClr val="bg2"/>
                </a:solidFill>
                <a:latin typeface="NewCenturySchlbk" charset="0"/>
                <a:ea typeface="ＭＳ Ｐゴシック" panose="020B0600070205080204" pitchFamily="34" charset="-128"/>
              </a:rPr>
              <a:t>one selects the maximum value of the fuzzy output as the crisp value. </a:t>
            </a:r>
          </a:p>
          <a:p>
            <a:pPr marL="1200150" lvl="2" indent="-285750" eaLnBrk="1" hangingPunct="1">
              <a:buFont typeface="Arial" panose="020B0604020202020204" pitchFamily="34" charset="0"/>
              <a:buChar char="•"/>
              <a:defRPr/>
            </a:pPr>
            <a:endParaRPr lang="en-GB" sz="1400" b="1" dirty="0">
              <a:solidFill>
                <a:schemeClr val="bg2"/>
              </a:solidFill>
              <a:latin typeface="NewCenturySchlbk" charset="0"/>
              <a:ea typeface="ＭＳ Ｐゴシック" panose="020B0600070205080204" pitchFamily="34" charset="-128"/>
            </a:endParaRPr>
          </a:p>
          <a:p>
            <a:pPr marL="342900" indent="-342900" eaLnBrk="1" hangingPunct="1">
              <a:buFont typeface="Arial" panose="020B0604020202020204" pitchFamily="34" charset="0"/>
              <a:buChar char="•"/>
              <a:defRPr/>
            </a:pPr>
            <a:r>
              <a:rPr lang="en-GB" b="1" dirty="0">
                <a:solidFill>
                  <a:schemeClr val="bg2"/>
                </a:solidFill>
                <a:latin typeface="NewCenturySchlbk" charset="0"/>
                <a:ea typeface="ＭＳ Ｐゴシック" panose="020B0600070205080204" pitchFamily="34" charset="-128"/>
              </a:rPr>
              <a:t>With the</a:t>
            </a:r>
            <a:r>
              <a:rPr lang="en-GB" b="1" dirty="0">
                <a:solidFill>
                  <a:srgbClr val="FAFD00"/>
                </a:solidFill>
                <a:latin typeface="NewCenturySchlbk" charset="0"/>
                <a:ea typeface="ＭＳ Ｐゴシック" panose="020B0600070205080204" pitchFamily="34" charset="-128"/>
              </a:rPr>
              <a:t> </a:t>
            </a:r>
            <a:r>
              <a:rPr lang="en-GB" b="1" dirty="0">
                <a:solidFill>
                  <a:schemeClr val="hlink"/>
                </a:solidFill>
                <a:effectLst>
                  <a:outerShdw blurRad="38100" dist="38100" dir="2700000" algn="tl">
                    <a:srgbClr val="C0C0C0"/>
                  </a:outerShdw>
                </a:effectLst>
                <a:latin typeface="NewCenturySchlbk" charset="0"/>
                <a:ea typeface="ＭＳ Ｐゴシック" panose="020B0600070205080204" pitchFamily="34" charset="-128"/>
              </a:rPr>
              <a:t>CENTROID</a:t>
            </a:r>
            <a:r>
              <a:rPr lang="en-GB" b="1" dirty="0">
                <a:solidFill>
                  <a:srgbClr val="FAFD00"/>
                </a:solidFill>
                <a:latin typeface="NewCenturySchlbk" charset="0"/>
                <a:ea typeface="ＭＳ Ｐゴシック" panose="020B0600070205080204" pitchFamily="34" charset="-128"/>
              </a:rPr>
              <a:t> </a:t>
            </a:r>
            <a:r>
              <a:rPr lang="en-GB" b="1" dirty="0">
                <a:solidFill>
                  <a:schemeClr val="bg2"/>
                </a:solidFill>
                <a:latin typeface="NewCenturySchlbk" charset="0"/>
                <a:ea typeface="ＭＳ Ｐゴシック" panose="020B0600070205080204" pitchFamily="34" charset="-128"/>
              </a:rPr>
              <a:t>method, the</a:t>
            </a:r>
            <a:r>
              <a:rPr lang="en-GB" b="1" dirty="0">
                <a:solidFill>
                  <a:srgbClr val="FAFD00"/>
                </a:solidFill>
                <a:latin typeface="NewCenturySchlbk" charset="0"/>
                <a:ea typeface="ＭＳ Ｐゴシック" panose="020B0600070205080204" pitchFamily="34" charset="-128"/>
              </a:rPr>
              <a:t> </a:t>
            </a:r>
            <a:r>
              <a:rPr lang="en-GB" b="1" dirty="0" err="1">
                <a:solidFill>
                  <a:schemeClr val="bg1"/>
                </a:solidFill>
                <a:latin typeface="NewCenturySchlbk" charset="0"/>
                <a:ea typeface="ＭＳ Ｐゴシック" panose="020B0600070205080204" pitchFamily="34" charset="-128"/>
              </a:rPr>
              <a:t>center</a:t>
            </a:r>
            <a:r>
              <a:rPr lang="en-GB" b="1" dirty="0">
                <a:solidFill>
                  <a:schemeClr val="bg1"/>
                </a:solidFill>
                <a:latin typeface="NewCenturySchlbk" charset="0"/>
                <a:ea typeface="ＭＳ Ｐゴシック" panose="020B0600070205080204" pitchFamily="34" charset="-128"/>
              </a:rPr>
              <a:t> of gravity</a:t>
            </a:r>
            <a:r>
              <a:rPr lang="en-GB" b="1" dirty="0">
                <a:solidFill>
                  <a:srgbClr val="FAFD00"/>
                </a:solidFill>
                <a:latin typeface="NewCenturySchlbk" charset="0"/>
                <a:ea typeface="ＭＳ Ｐゴシック" panose="020B0600070205080204" pitchFamily="34" charset="-128"/>
              </a:rPr>
              <a:t> </a:t>
            </a:r>
            <a:r>
              <a:rPr lang="en-GB" b="1" dirty="0">
                <a:solidFill>
                  <a:schemeClr val="bg2"/>
                </a:solidFill>
                <a:latin typeface="NewCenturySchlbk" charset="0"/>
                <a:ea typeface="ＭＳ Ｐゴシック" panose="020B0600070205080204" pitchFamily="34" charset="-128"/>
              </a:rPr>
              <a:t>of the fuzzy</a:t>
            </a:r>
            <a:r>
              <a:rPr lang="en-GB" b="1" dirty="0">
                <a:solidFill>
                  <a:srgbClr val="FAFD00"/>
                </a:solidFill>
                <a:latin typeface="NewCenturySchlbk" charset="0"/>
                <a:ea typeface="ＭＳ Ｐゴシック" panose="020B0600070205080204" pitchFamily="34" charset="-128"/>
              </a:rPr>
              <a:t> </a:t>
            </a:r>
            <a:r>
              <a:rPr lang="en-GB" b="1" dirty="0">
                <a:solidFill>
                  <a:schemeClr val="bg2"/>
                </a:solidFill>
                <a:latin typeface="NewCenturySchlbk" charset="0"/>
                <a:ea typeface="ＭＳ Ｐゴシック" panose="020B0600070205080204" pitchFamily="34" charset="-128"/>
              </a:rPr>
              <a:t>output gives the crisp value.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a:xfrm>
            <a:off x="0" y="0"/>
            <a:ext cx="9144000" cy="1905000"/>
          </a:xfrm>
        </p:spPr>
        <p:txBody>
          <a:bodyPr/>
          <a:lstStyle/>
          <a:p>
            <a:pPr eaLnBrk="1" hangingPunct="1">
              <a:defRPr/>
            </a:pPr>
            <a:r>
              <a:rPr lang="en-GB" sz="4800" dirty="0" smtClean="0">
                <a:ea typeface="ＭＳ Ｐゴシック" pitchFamily="34" charset="-128"/>
              </a:rPr>
              <a:t>Another approach to Calculating the output of a rule</a:t>
            </a:r>
          </a:p>
        </p:txBody>
      </p:sp>
      <p:sp>
        <p:nvSpPr>
          <p:cNvPr id="599043" name="Rectangle 3"/>
          <p:cNvSpPr>
            <a:spLocks noGrp="1" noChangeArrowheads="1"/>
          </p:cNvSpPr>
          <p:nvPr>
            <p:ph type="body" idx="1"/>
          </p:nvPr>
        </p:nvSpPr>
        <p:spPr>
          <a:xfrm>
            <a:off x="228600" y="3276600"/>
            <a:ext cx="8686800" cy="3352800"/>
          </a:xfrm>
        </p:spPr>
        <p:txBody>
          <a:bodyPr/>
          <a:lstStyle/>
          <a:p>
            <a:pPr algn="just" eaLnBrk="1" hangingPunct="1">
              <a:defRPr/>
            </a:pPr>
            <a:r>
              <a:rPr lang="en-GB" sz="2800" b="1" dirty="0" smtClean="0">
                <a:solidFill>
                  <a:schemeClr val="bg2"/>
                </a:solidFill>
                <a:latin typeface="NewCenturySchlbk" charset="0"/>
                <a:ea typeface="ＭＳ Ｐゴシック" pitchFamily="34" charset="-128"/>
              </a:rPr>
              <a:t>Rules have </a:t>
            </a:r>
            <a:r>
              <a:rPr lang="en-GB" sz="2800" b="1" u="sng" dirty="0" smtClean="0">
                <a:solidFill>
                  <a:schemeClr val="bg2"/>
                </a:solidFill>
                <a:effectLst>
                  <a:outerShdw blurRad="38100" dist="38100" dir="2700000" algn="tl">
                    <a:srgbClr val="C0C0C0"/>
                  </a:outerShdw>
                </a:effectLst>
                <a:latin typeface="NewCenturySchlbk" charset="0"/>
                <a:ea typeface="ＭＳ Ｐゴシック" pitchFamily="34" charset="-128"/>
              </a:rPr>
              <a:t>promises</a:t>
            </a:r>
            <a:r>
              <a:rPr lang="en-GB" sz="2800" b="1" dirty="0" smtClean="0">
                <a:solidFill>
                  <a:schemeClr val="bg2"/>
                </a:solidFill>
                <a:latin typeface="NewCenturySchlbk" charset="0"/>
                <a:ea typeface="ＭＳ Ｐゴシック" pitchFamily="34" charset="-128"/>
              </a:rPr>
              <a:t> which are usually combined together by the connective </a:t>
            </a:r>
            <a:r>
              <a:rPr lang="en-GB" sz="2800" b="1" i="1" dirty="0" smtClean="0">
                <a:solidFill>
                  <a:schemeClr val="hlink"/>
                </a:solidFill>
                <a:latin typeface="NewCenturySchlbk" charset="0"/>
                <a:ea typeface="ＭＳ Ｐゴシック" pitchFamily="34" charset="-128"/>
              </a:rPr>
              <a:t>and</a:t>
            </a:r>
            <a:r>
              <a:rPr lang="en-GB" sz="2800" b="1" dirty="0" smtClean="0">
                <a:solidFill>
                  <a:schemeClr val="hlink"/>
                </a:solidFill>
                <a:latin typeface="NewCenturySchlbk" charset="0"/>
                <a:ea typeface="ＭＳ Ｐゴシック" pitchFamily="34" charset="-128"/>
              </a:rPr>
              <a:t>.</a:t>
            </a:r>
            <a:r>
              <a:rPr lang="en-GB" sz="2800" b="1" dirty="0" smtClean="0">
                <a:solidFill>
                  <a:schemeClr val="bg2"/>
                </a:solidFill>
                <a:latin typeface="NewCenturySchlbk" charset="0"/>
                <a:ea typeface="ＭＳ Ｐゴシック" pitchFamily="34" charset="-128"/>
              </a:rPr>
              <a:t> </a:t>
            </a:r>
          </a:p>
          <a:p>
            <a:pPr algn="just" eaLnBrk="1" hangingPunct="1">
              <a:defRPr/>
            </a:pPr>
            <a:endParaRPr lang="en-GB" sz="2800" b="1" dirty="0" smtClean="0">
              <a:solidFill>
                <a:schemeClr val="bg2"/>
              </a:solidFill>
              <a:latin typeface="NewCenturySchlbk" charset="0"/>
              <a:ea typeface="ＭＳ Ｐゴシック" pitchFamily="34" charset="-128"/>
            </a:endParaRPr>
          </a:p>
          <a:p>
            <a:pPr algn="just" eaLnBrk="1" hangingPunct="1">
              <a:defRPr/>
            </a:pPr>
            <a:r>
              <a:rPr lang="en-GB" sz="2800" b="1" dirty="0" smtClean="0">
                <a:solidFill>
                  <a:schemeClr val="bg2"/>
                </a:solidFill>
                <a:latin typeface="NewCenturySchlbk" charset="0"/>
                <a:ea typeface="ＭＳ Ｐゴシック" pitchFamily="34" charset="-128"/>
              </a:rPr>
              <a:t>The output is calculated by </a:t>
            </a:r>
            <a:r>
              <a:rPr lang="en-GB" sz="2800" b="1" dirty="0" smtClean="0">
                <a:solidFill>
                  <a:schemeClr val="hlink"/>
                </a:solidFill>
                <a:latin typeface="NewCenturySchlbk" charset="0"/>
                <a:ea typeface="ＭＳ Ｐゴシック" pitchFamily="34" charset="-128"/>
              </a:rPr>
              <a:t>taking the degree of membership of the </a:t>
            </a:r>
            <a:r>
              <a:rPr lang="en-GB" sz="2800" b="1" u="sng" dirty="0" smtClean="0">
                <a:solidFill>
                  <a:schemeClr val="hlink"/>
                </a:solidFill>
                <a:effectLst>
                  <a:outerShdw blurRad="38100" dist="38100" dir="2700000" algn="tl">
                    <a:srgbClr val="C0C0C0"/>
                  </a:outerShdw>
                </a:effectLst>
                <a:latin typeface="NewCenturySchlbk" charset="0"/>
                <a:ea typeface="ＭＳ Ｐゴシック" pitchFamily="34" charset="-128"/>
              </a:rPr>
              <a:t>lesser</a:t>
            </a:r>
            <a:r>
              <a:rPr lang="en-GB" sz="2800" b="1" u="sng" dirty="0" smtClean="0">
                <a:solidFill>
                  <a:schemeClr val="hlink"/>
                </a:solidFill>
                <a:latin typeface="NewCenturySchlbk" charset="0"/>
                <a:ea typeface="ＭＳ Ｐゴシック" pitchFamily="34" charset="-128"/>
              </a:rPr>
              <a:t> of all premises</a:t>
            </a:r>
            <a:r>
              <a:rPr lang="en-GB" sz="2800" b="1" dirty="0" smtClean="0">
                <a:solidFill>
                  <a:schemeClr val="bg2"/>
                </a:solidFill>
                <a:latin typeface="NewCenturySchlbk" charset="0"/>
                <a:ea typeface="ＭＳ Ｐゴシック" pitchFamily="34" charset="-128"/>
              </a:rPr>
              <a:t> as the value of the combination and </a:t>
            </a:r>
            <a:r>
              <a:rPr lang="en-GB" sz="2800" b="1" dirty="0" smtClean="0">
                <a:solidFill>
                  <a:srgbClr val="FC8CF9"/>
                </a:solidFill>
                <a:effectLst>
                  <a:outerShdw blurRad="38100" dist="38100" dir="2700000" algn="tl">
                    <a:srgbClr val="C0C0C0"/>
                  </a:outerShdw>
                </a:effectLst>
                <a:latin typeface="NewCenturySchlbk" charset="0"/>
                <a:ea typeface="ＭＳ Ｐゴシック" pitchFamily="34" charset="-128"/>
              </a:rPr>
              <a:t>truncating</a:t>
            </a:r>
            <a:r>
              <a:rPr lang="en-GB" sz="2800" b="1" dirty="0" smtClean="0">
                <a:solidFill>
                  <a:srgbClr val="FC8CF9"/>
                </a:solidFill>
                <a:latin typeface="NewCenturySchlbk" charset="0"/>
                <a:ea typeface="ＭＳ Ｐゴシック" pitchFamily="34" charset="-128"/>
              </a:rPr>
              <a:t> the output fuzzy set </a:t>
            </a:r>
            <a:r>
              <a:rPr lang="en-GB" sz="2800" b="1" u="sng" dirty="0" smtClean="0">
                <a:solidFill>
                  <a:srgbClr val="FC8CF9"/>
                </a:solidFill>
                <a:latin typeface="NewCenturySchlbk" charset="0"/>
                <a:ea typeface="ＭＳ Ｐゴシック" pitchFamily="34" charset="-128"/>
              </a:rPr>
              <a:t>at that level</a:t>
            </a:r>
            <a:r>
              <a:rPr lang="en-GB" sz="2800" b="1" dirty="0" smtClean="0">
                <a:solidFill>
                  <a:srgbClr val="FC8CF9"/>
                </a:solidFill>
                <a:latin typeface="NewCenturySchlbk" charset="0"/>
                <a:ea typeface="ＭＳ Ｐゴシック" pitchFamily="34" charset="-128"/>
              </a:rPr>
              <a:t>. </a:t>
            </a:r>
            <a:endParaRPr lang="en-GB" sz="2800" dirty="0" smtClean="0">
              <a:solidFill>
                <a:srgbClr val="FC8CF9"/>
              </a:solidFill>
              <a:ea typeface="ＭＳ Ｐゴシック" pitchFamily="34" charset="-12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a:xfrm>
            <a:off x="0" y="0"/>
            <a:ext cx="9144000" cy="1447800"/>
          </a:xfrm>
        </p:spPr>
        <p:txBody>
          <a:bodyPr/>
          <a:lstStyle/>
          <a:p>
            <a:pPr eaLnBrk="1" hangingPunct="1">
              <a:defRPr/>
            </a:pPr>
            <a:r>
              <a:rPr lang="en-GB" sz="4800" dirty="0" smtClean="0">
                <a:ea typeface="ＭＳ Ｐゴシック" pitchFamily="34" charset="-128"/>
              </a:rPr>
              <a:t>Calculating the output of a rule (</a:t>
            </a:r>
            <a:r>
              <a:rPr lang="en-GB" sz="4800" dirty="0" err="1" smtClean="0">
                <a:ea typeface="ＭＳ Ｐゴシック" pitchFamily="34" charset="-128"/>
              </a:rPr>
              <a:t>cont</a:t>
            </a:r>
            <a:r>
              <a:rPr lang="en-GB" sz="4800" dirty="0" smtClean="0">
                <a:ea typeface="ＭＳ Ｐゴシック" pitchFamily="34" charset="-128"/>
              </a:rPr>
              <a:t>)</a:t>
            </a:r>
          </a:p>
        </p:txBody>
      </p:sp>
      <p:graphicFrame>
        <p:nvGraphicFramePr>
          <p:cNvPr id="73731" name="Object 2"/>
          <p:cNvGraphicFramePr>
            <a:graphicFrameLocks noChangeAspect="1"/>
          </p:cNvGraphicFramePr>
          <p:nvPr/>
        </p:nvGraphicFramePr>
        <p:xfrm>
          <a:off x="457200" y="1600200"/>
          <a:ext cx="7467600" cy="4854575"/>
        </p:xfrm>
        <a:graphic>
          <a:graphicData uri="http://schemas.openxmlformats.org/presentationml/2006/ole">
            <mc:AlternateContent xmlns:mc="http://schemas.openxmlformats.org/markup-compatibility/2006">
              <mc:Choice xmlns:v="urn:schemas-microsoft-com:vml" Requires="v">
                <p:oleObj spid="_x0000_s73736" name="Document" r:id="rId3" imgW="4201668" imgH="2732532" progId="Word.Document.8">
                  <p:embed/>
                </p:oleObj>
              </mc:Choice>
              <mc:Fallback>
                <p:oleObj name="Document" r:id="rId3" imgW="4201668" imgH="2732532"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0200"/>
                        <a:ext cx="7467600" cy="485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3732" name="Line 4"/>
          <p:cNvSpPr>
            <a:spLocks noChangeShapeType="1"/>
          </p:cNvSpPr>
          <p:nvPr/>
        </p:nvSpPr>
        <p:spPr bwMode="auto">
          <a:xfrm flipH="1">
            <a:off x="6934200" y="3124200"/>
            <a:ext cx="533400" cy="3810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3733" name="Text Box 5"/>
          <p:cNvSpPr txBox="1">
            <a:spLocks noChangeArrowheads="1"/>
          </p:cNvSpPr>
          <p:nvPr/>
        </p:nvSpPr>
        <p:spPr bwMode="auto">
          <a:xfrm>
            <a:off x="7543800" y="2819400"/>
            <a:ext cx="1447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1800">
                <a:solidFill>
                  <a:schemeClr val="hlink"/>
                </a:solidFill>
              </a:rPr>
              <a:t>Truncated at 0.2</a:t>
            </a:r>
          </a:p>
        </p:txBody>
      </p:sp>
      <p:sp>
        <p:nvSpPr>
          <p:cNvPr id="6" name="Rectangle 3"/>
          <p:cNvSpPr txBox="1">
            <a:spLocks noChangeArrowheads="1"/>
          </p:cNvSpPr>
          <p:nvPr/>
        </p:nvSpPr>
        <p:spPr>
          <a:xfrm>
            <a:off x="228600" y="5029200"/>
            <a:ext cx="8686800" cy="1828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6" charset="-128"/>
              </a:defRPr>
            </a:lvl9pPr>
          </a:lstStyle>
          <a:p>
            <a:pPr algn="just" eaLnBrk="1" hangingPunct="1">
              <a:defRPr/>
            </a:pPr>
            <a:r>
              <a:rPr lang="en-GB" sz="1600" b="1" kern="0" smtClean="0">
                <a:solidFill>
                  <a:schemeClr val="bg2"/>
                </a:solidFill>
                <a:latin typeface="NewCenturySchlbk" charset="0"/>
              </a:rPr>
              <a:t>Rules have </a:t>
            </a:r>
            <a:r>
              <a:rPr lang="en-GB" sz="1600" b="1" u="sng" kern="0" smtClean="0">
                <a:solidFill>
                  <a:schemeClr val="bg2"/>
                </a:solidFill>
                <a:effectLst>
                  <a:outerShdw blurRad="38100" dist="38100" dir="2700000" algn="tl">
                    <a:srgbClr val="C0C0C0"/>
                  </a:outerShdw>
                </a:effectLst>
                <a:latin typeface="NewCenturySchlbk" charset="0"/>
              </a:rPr>
              <a:t>promises</a:t>
            </a:r>
            <a:r>
              <a:rPr lang="en-GB" sz="1600" b="1" kern="0" smtClean="0">
                <a:solidFill>
                  <a:schemeClr val="bg2"/>
                </a:solidFill>
                <a:latin typeface="NewCenturySchlbk" charset="0"/>
              </a:rPr>
              <a:t> which are usually combined together by the connective </a:t>
            </a:r>
            <a:r>
              <a:rPr lang="en-GB" sz="1600" b="1" i="1" kern="0" smtClean="0">
                <a:solidFill>
                  <a:schemeClr val="hlink"/>
                </a:solidFill>
                <a:latin typeface="NewCenturySchlbk" charset="0"/>
              </a:rPr>
              <a:t>and</a:t>
            </a:r>
            <a:r>
              <a:rPr lang="en-GB" sz="1600" b="1" kern="0" smtClean="0">
                <a:solidFill>
                  <a:schemeClr val="hlink"/>
                </a:solidFill>
                <a:latin typeface="NewCenturySchlbk" charset="0"/>
              </a:rPr>
              <a:t>.</a:t>
            </a:r>
            <a:r>
              <a:rPr lang="en-GB" sz="1600" b="1" kern="0" smtClean="0">
                <a:solidFill>
                  <a:schemeClr val="bg2"/>
                </a:solidFill>
                <a:latin typeface="NewCenturySchlbk" charset="0"/>
              </a:rPr>
              <a:t> </a:t>
            </a:r>
          </a:p>
          <a:p>
            <a:pPr algn="just" eaLnBrk="1" hangingPunct="1">
              <a:defRPr/>
            </a:pPr>
            <a:endParaRPr lang="en-GB" sz="1600" b="1" kern="0" smtClean="0">
              <a:solidFill>
                <a:schemeClr val="bg2"/>
              </a:solidFill>
              <a:latin typeface="NewCenturySchlbk" charset="0"/>
            </a:endParaRPr>
          </a:p>
          <a:p>
            <a:pPr algn="just" eaLnBrk="1" hangingPunct="1">
              <a:defRPr/>
            </a:pPr>
            <a:r>
              <a:rPr lang="en-GB" sz="1600" b="1" kern="0" smtClean="0">
                <a:solidFill>
                  <a:schemeClr val="bg2"/>
                </a:solidFill>
                <a:latin typeface="NewCenturySchlbk" charset="0"/>
              </a:rPr>
              <a:t>The output is calculated by </a:t>
            </a:r>
            <a:r>
              <a:rPr lang="en-GB" sz="1600" b="1" kern="0" smtClean="0">
                <a:solidFill>
                  <a:schemeClr val="hlink"/>
                </a:solidFill>
                <a:latin typeface="NewCenturySchlbk" charset="0"/>
              </a:rPr>
              <a:t>taking the degree of membership of the </a:t>
            </a:r>
            <a:r>
              <a:rPr lang="en-GB" sz="1600" b="1" u="sng" kern="0" smtClean="0">
                <a:solidFill>
                  <a:schemeClr val="hlink"/>
                </a:solidFill>
                <a:effectLst>
                  <a:outerShdw blurRad="38100" dist="38100" dir="2700000" algn="tl">
                    <a:srgbClr val="C0C0C0"/>
                  </a:outerShdw>
                </a:effectLst>
                <a:latin typeface="NewCenturySchlbk" charset="0"/>
              </a:rPr>
              <a:t>lesser</a:t>
            </a:r>
            <a:r>
              <a:rPr lang="en-GB" sz="1600" b="1" u="sng" kern="0" smtClean="0">
                <a:solidFill>
                  <a:schemeClr val="hlink"/>
                </a:solidFill>
                <a:latin typeface="NewCenturySchlbk" charset="0"/>
              </a:rPr>
              <a:t> of all premises</a:t>
            </a:r>
            <a:r>
              <a:rPr lang="en-GB" sz="1600" b="1" kern="0" smtClean="0">
                <a:solidFill>
                  <a:schemeClr val="bg2"/>
                </a:solidFill>
                <a:latin typeface="NewCenturySchlbk" charset="0"/>
              </a:rPr>
              <a:t> as the value of the combination and </a:t>
            </a:r>
            <a:r>
              <a:rPr lang="en-GB" sz="1600" b="1" kern="0" smtClean="0">
                <a:solidFill>
                  <a:srgbClr val="FC8CF9"/>
                </a:solidFill>
                <a:effectLst>
                  <a:outerShdw blurRad="38100" dist="38100" dir="2700000" algn="tl">
                    <a:srgbClr val="C0C0C0"/>
                  </a:outerShdw>
                </a:effectLst>
                <a:latin typeface="NewCenturySchlbk" charset="0"/>
              </a:rPr>
              <a:t>truncating</a:t>
            </a:r>
            <a:r>
              <a:rPr lang="en-GB" sz="1600" b="1" kern="0" smtClean="0">
                <a:solidFill>
                  <a:srgbClr val="FC8CF9"/>
                </a:solidFill>
                <a:latin typeface="NewCenturySchlbk" charset="0"/>
              </a:rPr>
              <a:t> the output fuzzy set </a:t>
            </a:r>
            <a:r>
              <a:rPr lang="en-GB" sz="1600" b="1" u="sng" kern="0" smtClean="0">
                <a:solidFill>
                  <a:srgbClr val="FC8CF9"/>
                </a:solidFill>
                <a:latin typeface="NewCenturySchlbk" charset="0"/>
              </a:rPr>
              <a:t>at that level</a:t>
            </a:r>
            <a:r>
              <a:rPr lang="en-GB" sz="1600" b="1" kern="0" smtClean="0">
                <a:solidFill>
                  <a:srgbClr val="FC8CF9"/>
                </a:solidFill>
                <a:latin typeface="NewCenturySchlbk" charset="0"/>
              </a:rPr>
              <a:t>. </a:t>
            </a:r>
            <a:endParaRPr lang="en-GB" sz="1600" kern="0" dirty="0" smtClean="0">
              <a:solidFill>
                <a:srgbClr val="FC8CF9"/>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lstStyle/>
          <a:p>
            <a:pPr eaLnBrk="1" hangingPunct="1">
              <a:defRPr/>
            </a:pPr>
            <a:r>
              <a:rPr lang="en-GB" sz="6000" smtClean="0">
                <a:ea typeface="ＭＳ Ｐゴシック" pitchFamily="34" charset="-128"/>
              </a:rPr>
              <a:t>Combining rule outputs</a:t>
            </a:r>
          </a:p>
        </p:txBody>
      </p:sp>
      <p:sp>
        <p:nvSpPr>
          <p:cNvPr id="601091" name="Rectangle 3"/>
          <p:cNvSpPr>
            <a:spLocks noGrp="1" noChangeArrowheads="1"/>
          </p:cNvSpPr>
          <p:nvPr>
            <p:ph type="body" idx="1"/>
          </p:nvPr>
        </p:nvSpPr>
        <p:spPr>
          <a:xfrm>
            <a:off x="381000" y="1295400"/>
            <a:ext cx="8382000" cy="5029200"/>
          </a:xfrm>
        </p:spPr>
        <p:txBody>
          <a:bodyPr/>
          <a:lstStyle/>
          <a:p>
            <a:pPr eaLnBrk="1" hangingPunct="1">
              <a:defRPr/>
            </a:pPr>
            <a:r>
              <a:rPr lang="en-GB" sz="2800" b="1" dirty="0" smtClean="0">
                <a:solidFill>
                  <a:schemeClr val="bg2"/>
                </a:solidFill>
                <a:latin typeface="NewCenturySchlbk" charset="0"/>
                <a:ea typeface="ＭＳ Ｐゴシック" pitchFamily="34" charset="-128"/>
              </a:rPr>
              <a:t>When all rules have been evaluated </a:t>
            </a:r>
            <a:r>
              <a:rPr lang="en-GB" sz="2800" b="1" u="sng" dirty="0" smtClean="0">
                <a:solidFill>
                  <a:schemeClr val="bg2"/>
                </a:solidFill>
                <a:latin typeface="NewCenturySchlbk" charset="0"/>
                <a:ea typeface="ＭＳ Ｐゴシック" pitchFamily="34" charset="-128"/>
              </a:rPr>
              <a:t>a single fuzzy set is calculated</a:t>
            </a:r>
            <a:r>
              <a:rPr lang="en-GB" sz="2800" b="1" dirty="0" smtClean="0">
                <a:solidFill>
                  <a:srgbClr val="FAFD00"/>
                </a:solidFill>
                <a:latin typeface="NewCenturySchlbk" charset="0"/>
                <a:ea typeface="ＭＳ Ｐゴシック" pitchFamily="34" charset="-128"/>
              </a:rPr>
              <a:t> </a:t>
            </a:r>
            <a:r>
              <a:rPr lang="en-GB" sz="2800" b="1" dirty="0" smtClean="0">
                <a:solidFill>
                  <a:schemeClr val="bg1"/>
                </a:solidFill>
                <a:latin typeface="NewCenturySchlbk" charset="0"/>
                <a:ea typeface="ＭＳ Ｐゴシック" pitchFamily="34" charset="-128"/>
              </a:rPr>
              <a:t>by combining all outputs. </a:t>
            </a:r>
          </a:p>
          <a:p>
            <a:pPr eaLnBrk="1" hangingPunct="1">
              <a:defRPr/>
            </a:pPr>
            <a:endParaRPr lang="en-GB" sz="2800" b="1" dirty="0" smtClean="0">
              <a:solidFill>
                <a:schemeClr val="bg2"/>
              </a:solidFill>
              <a:latin typeface="NewCenturySchlbk" charset="0"/>
              <a:ea typeface="ＭＳ Ｐゴシック" pitchFamily="34" charset="-128"/>
            </a:endParaRPr>
          </a:p>
          <a:p>
            <a:pPr eaLnBrk="1" hangingPunct="1">
              <a:defRPr/>
            </a:pPr>
            <a:r>
              <a:rPr lang="en-GB" sz="2800" b="1" dirty="0" smtClean="0">
                <a:solidFill>
                  <a:schemeClr val="bg2"/>
                </a:solidFill>
                <a:latin typeface="NewCenturySchlbk" charset="0"/>
                <a:ea typeface="ＭＳ Ｐゴシック" pitchFamily="34" charset="-128"/>
              </a:rPr>
              <a:t>The combination involves the connective</a:t>
            </a:r>
            <a:r>
              <a:rPr lang="en-GB" sz="2800" b="1" dirty="0" smtClean="0">
                <a:solidFill>
                  <a:srgbClr val="FAFD00"/>
                </a:solidFill>
                <a:latin typeface="NewCenturySchlbk" charset="0"/>
                <a:ea typeface="ＭＳ Ｐゴシック" pitchFamily="34" charset="-128"/>
              </a:rPr>
              <a:t> </a:t>
            </a:r>
            <a:r>
              <a:rPr lang="en-GB" sz="2800" b="1" i="1" dirty="0" smtClean="0">
                <a:solidFill>
                  <a:schemeClr val="hlink"/>
                </a:solidFill>
                <a:effectLst>
                  <a:outerShdw blurRad="38100" dist="38100" dir="2700000" algn="tl">
                    <a:srgbClr val="C0C0C0"/>
                  </a:outerShdw>
                </a:effectLst>
                <a:latin typeface="NewCenturySchlbk" charset="0"/>
                <a:ea typeface="ＭＳ Ｐゴシック" pitchFamily="34" charset="-128"/>
              </a:rPr>
              <a:t>or</a:t>
            </a:r>
            <a:r>
              <a:rPr lang="en-GB" sz="2800" b="1" dirty="0" smtClean="0">
                <a:solidFill>
                  <a:schemeClr val="hlink"/>
                </a:solidFill>
                <a:effectLst>
                  <a:outerShdw blurRad="38100" dist="38100" dir="2700000" algn="tl">
                    <a:srgbClr val="C0C0C0"/>
                  </a:outerShdw>
                </a:effectLst>
                <a:latin typeface="NewCenturySchlbk" charset="0"/>
                <a:ea typeface="ＭＳ Ｐゴシック" pitchFamily="34" charset="-128"/>
              </a:rPr>
              <a:t>.</a:t>
            </a:r>
            <a:r>
              <a:rPr lang="en-GB" sz="2800" b="1" dirty="0" smtClean="0">
                <a:solidFill>
                  <a:srgbClr val="FAFD00"/>
                </a:solidFill>
                <a:latin typeface="NewCenturySchlbk" charset="0"/>
                <a:ea typeface="ＭＳ Ｐゴシック" pitchFamily="34" charset="-128"/>
              </a:rPr>
              <a:t> </a:t>
            </a:r>
          </a:p>
          <a:p>
            <a:pPr eaLnBrk="1" hangingPunct="1">
              <a:defRPr/>
            </a:pPr>
            <a:endParaRPr lang="en-GB" sz="2800" b="1" dirty="0" smtClean="0">
              <a:solidFill>
                <a:schemeClr val="bg2"/>
              </a:solidFill>
              <a:latin typeface="NewCenturySchlbk" charset="0"/>
              <a:ea typeface="ＭＳ Ｐゴシック" pitchFamily="34" charset="-128"/>
            </a:endParaRPr>
          </a:p>
          <a:p>
            <a:pPr eaLnBrk="1" hangingPunct="1">
              <a:defRPr/>
            </a:pPr>
            <a:r>
              <a:rPr lang="en-GB" sz="2800" b="1" dirty="0" smtClean="0">
                <a:solidFill>
                  <a:schemeClr val="bg2"/>
                </a:solidFill>
                <a:latin typeface="NewCenturySchlbk" charset="0"/>
                <a:ea typeface="ＭＳ Ｐゴシック" pitchFamily="34" charset="-128"/>
              </a:rPr>
              <a:t>The single output is calculated by taking the</a:t>
            </a:r>
            <a:r>
              <a:rPr lang="en-GB" sz="2800" b="1" dirty="0" smtClean="0">
                <a:solidFill>
                  <a:srgbClr val="FAFD00"/>
                </a:solidFill>
                <a:latin typeface="NewCenturySchlbk" charset="0"/>
                <a:ea typeface="ＭＳ Ｐゴシック" pitchFamily="34" charset="-128"/>
              </a:rPr>
              <a:t> </a:t>
            </a:r>
            <a:r>
              <a:rPr lang="en-GB" sz="2800" b="1" dirty="0" smtClean="0">
                <a:solidFill>
                  <a:schemeClr val="hlink"/>
                </a:solidFill>
                <a:effectLst>
                  <a:outerShdw blurRad="38100" dist="38100" dir="2700000" algn="tl">
                    <a:srgbClr val="C0C0C0"/>
                  </a:outerShdw>
                </a:effectLst>
                <a:latin typeface="NewCenturySchlbk" charset="0"/>
                <a:ea typeface="ＭＳ Ｐゴシック" pitchFamily="34" charset="-128"/>
              </a:rPr>
              <a:t>maximum</a:t>
            </a:r>
            <a:r>
              <a:rPr lang="en-GB" sz="2800" b="1" dirty="0" smtClean="0">
                <a:solidFill>
                  <a:srgbClr val="FAFD00"/>
                </a:solidFill>
                <a:latin typeface="NewCenturySchlbk" charset="0"/>
                <a:ea typeface="ＭＳ Ｐゴシック" pitchFamily="34" charset="-128"/>
              </a:rPr>
              <a:t> </a:t>
            </a:r>
            <a:r>
              <a:rPr lang="en-GB" sz="2800" b="1" dirty="0" smtClean="0">
                <a:solidFill>
                  <a:schemeClr val="bg2"/>
                </a:solidFill>
                <a:latin typeface="NewCenturySchlbk" charset="0"/>
                <a:ea typeface="ＭＳ Ｐゴシック" pitchFamily="34" charset="-128"/>
              </a:rPr>
              <a:t>of their respective output fuzzy sets grades at each point along the horizontal axis. </a:t>
            </a:r>
            <a:endParaRPr lang="en-GB" sz="2800" dirty="0" smtClean="0">
              <a:solidFill>
                <a:schemeClr val="bg2"/>
              </a:solidFill>
              <a:ea typeface="ＭＳ Ｐゴシック" pitchFamily="34" charset="-12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a:xfrm>
            <a:off x="0" y="0"/>
            <a:ext cx="9144000" cy="685800"/>
          </a:xfrm>
        </p:spPr>
        <p:txBody>
          <a:bodyPr/>
          <a:lstStyle/>
          <a:p>
            <a:pPr eaLnBrk="1" hangingPunct="1">
              <a:defRPr/>
            </a:pPr>
            <a:r>
              <a:rPr lang="en-GB" sz="6000" smtClean="0">
                <a:ea typeface="ＭＳ Ｐゴシック" pitchFamily="34" charset="-128"/>
              </a:rPr>
              <a:t>Combining rule outputs</a:t>
            </a:r>
          </a:p>
        </p:txBody>
      </p:sp>
      <p:graphicFrame>
        <p:nvGraphicFramePr>
          <p:cNvPr id="75779" name="Object 2"/>
          <p:cNvGraphicFramePr>
            <a:graphicFrameLocks noChangeAspect="1"/>
          </p:cNvGraphicFramePr>
          <p:nvPr/>
        </p:nvGraphicFramePr>
        <p:xfrm>
          <a:off x="0" y="762000"/>
          <a:ext cx="6400800" cy="4160838"/>
        </p:xfrm>
        <a:graphic>
          <a:graphicData uri="http://schemas.openxmlformats.org/presentationml/2006/ole">
            <mc:AlternateContent xmlns:mc="http://schemas.openxmlformats.org/markup-compatibility/2006">
              <mc:Choice xmlns:v="urn:schemas-microsoft-com:vml" Requires="v">
                <p:oleObj spid="_x0000_s75785" name="Document" r:id="rId3" imgW="4201668" imgH="2732532" progId="Word.Document.8">
                  <p:embed/>
                </p:oleObj>
              </mc:Choice>
              <mc:Fallback>
                <p:oleObj name="Document" r:id="rId3" imgW="4201668" imgH="2732532"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62000"/>
                        <a:ext cx="6400800" cy="416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780" name="Line 4"/>
          <p:cNvSpPr>
            <a:spLocks noChangeShapeType="1"/>
          </p:cNvSpPr>
          <p:nvPr/>
        </p:nvSpPr>
        <p:spPr bwMode="auto">
          <a:xfrm flipH="1" flipV="1">
            <a:off x="2743200" y="3200400"/>
            <a:ext cx="228600" cy="9144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5781" name="Text Box 5"/>
          <p:cNvSpPr txBox="1">
            <a:spLocks noChangeArrowheads="1"/>
          </p:cNvSpPr>
          <p:nvPr/>
        </p:nvSpPr>
        <p:spPr bwMode="auto">
          <a:xfrm>
            <a:off x="2514600" y="4038600"/>
            <a:ext cx="1447800" cy="650875"/>
          </a:xfrm>
          <a:prstGeom prst="rect">
            <a:avLst/>
          </a:prstGeom>
          <a:solidFill>
            <a:srgbClr val="0AF474"/>
          </a:solidFill>
          <a:ln w="9525">
            <a:solidFill>
              <a:schemeClr val="hlink"/>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1800">
                <a:solidFill>
                  <a:schemeClr val="bg2"/>
                </a:solidFill>
              </a:rPr>
              <a:t>Shifted horizontally</a:t>
            </a:r>
          </a:p>
        </p:txBody>
      </p:sp>
      <p:sp>
        <p:nvSpPr>
          <p:cNvPr id="75782" name="Text Box 6"/>
          <p:cNvSpPr txBox="1">
            <a:spLocks noChangeArrowheads="1"/>
          </p:cNvSpPr>
          <p:nvPr/>
        </p:nvSpPr>
        <p:spPr bwMode="auto">
          <a:xfrm>
            <a:off x="4267200" y="3276600"/>
            <a:ext cx="4724400" cy="2298700"/>
          </a:xfrm>
          <a:prstGeom prst="rect">
            <a:avLst/>
          </a:prstGeom>
          <a:solidFill>
            <a:srgbClr val="FC8CF9"/>
          </a:solidFill>
          <a:ln w="9525">
            <a:solidFill>
              <a:schemeClr val="bg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50000"/>
              </a:spcBef>
              <a:buFontTx/>
              <a:buNone/>
            </a:pPr>
            <a:r>
              <a:rPr lang="en-US" altLang="en-US" sz="1800" b="1">
                <a:solidFill>
                  <a:schemeClr val="bg2"/>
                </a:solidFill>
              </a:rPr>
              <a:t>Think about the set of fuzzy rules as a network with fuzzy literals and operators MIN, MAX, etc. In primary inputs you have fuzzification, in primary outputs you have defuzzification. The network analogy is very useful in your thinking about fuzzy logic, mv logic, or any other kind of data structure to store knowledge.</a:t>
            </a:r>
          </a:p>
        </p:txBody>
      </p:sp>
      <p:sp>
        <p:nvSpPr>
          <p:cNvPr id="602119" name="Text Box 7"/>
          <p:cNvSpPr txBox="1">
            <a:spLocks noChangeArrowheads="1"/>
          </p:cNvSpPr>
          <p:nvPr/>
        </p:nvSpPr>
        <p:spPr bwMode="auto">
          <a:xfrm>
            <a:off x="1371600" y="5715000"/>
            <a:ext cx="6553200" cy="925513"/>
          </a:xfrm>
          <a:prstGeom prst="rect">
            <a:avLst/>
          </a:prstGeom>
          <a:noFill/>
          <a:ln w="9525">
            <a:solidFill>
              <a:schemeClr val="bg1"/>
            </a:solidFill>
            <a:miter lim="800000"/>
            <a:headEnd/>
            <a:tailEnd/>
          </a:ln>
          <a:effec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37931725" indent="-37474525" eaLnBrk="0" hangingPunct="0">
              <a:defRPr sz="2400">
                <a:solidFill>
                  <a:schemeClr val="tx1"/>
                </a:solidFill>
                <a:latin typeface="Times New Roman" pitchFamily="18" charset="0"/>
                <a:ea typeface="ＭＳ Ｐゴシック" pitchFamily="34" charset="-128"/>
              </a:defRPr>
            </a:lvl2pPr>
            <a:lvl3pPr eaLnBrk="0" hangingPunct="0">
              <a:defRPr sz="2400">
                <a:solidFill>
                  <a:schemeClr val="tx1"/>
                </a:solidFill>
                <a:latin typeface="Times New Roman" pitchFamily="18" charset="0"/>
                <a:ea typeface="ＭＳ Ｐゴシック" pitchFamily="34" charset="-128"/>
              </a:defRPr>
            </a:lvl3pPr>
            <a:lvl4pPr eaLnBrk="0" hangingPunct="0">
              <a:defRPr sz="2400">
                <a:solidFill>
                  <a:schemeClr val="tx1"/>
                </a:solidFill>
                <a:latin typeface="Times New Roman" pitchFamily="18" charset="0"/>
                <a:ea typeface="ＭＳ Ｐゴシック" pitchFamily="34" charset="-128"/>
              </a:defRPr>
            </a:lvl4pPr>
            <a:lvl5pPr eaLnBrk="0" hangingPunct="0">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spcBef>
                <a:spcPct val="50000"/>
              </a:spcBef>
              <a:defRPr/>
            </a:pPr>
            <a:r>
              <a:rPr lang="en-US" sz="1800" i="1" smtClean="0">
                <a:solidFill>
                  <a:schemeClr val="bg2"/>
                </a:solidFill>
                <a:effectLst>
                  <a:outerShdw blurRad="38100" dist="38100" dir="2700000" algn="tl">
                    <a:srgbClr val="C0C0C0"/>
                  </a:outerShdw>
                </a:effectLst>
              </a:rPr>
              <a:t>Do in class a complete example of designing a fuzzy logic network for a simple robot control with about 6 rules. Discuss various operators and fuzzifiers, defuzzifiers.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Rectangle 3"/>
          <p:cNvSpPr>
            <a:spLocks noGrp="1" noChangeArrowheads="1"/>
          </p:cNvSpPr>
          <p:nvPr>
            <p:ph type="body" idx="1"/>
          </p:nvPr>
        </p:nvSpPr>
        <p:spPr>
          <a:xfrm>
            <a:off x="381000" y="457200"/>
            <a:ext cx="8610600" cy="6172200"/>
          </a:xfrm>
          <a:solidFill>
            <a:srgbClr val="FFFF00"/>
          </a:solidFill>
          <a:ln w="76200">
            <a:solidFill>
              <a:schemeClr val="bg2"/>
            </a:solidFill>
          </a:ln>
        </p:spPr>
        <p:txBody>
          <a:bodyPr/>
          <a:lstStyle/>
          <a:p>
            <a:pPr algn="ctr" eaLnBrk="1" hangingPunct="1">
              <a:buFontTx/>
              <a:buNone/>
              <a:defRPr/>
            </a:pPr>
            <a:r>
              <a:rPr lang="en-US" sz="13800" b="1" dirty="0" smtClean="0">
                <a:solidFill>
                  <a:schemeClr val="hlink"/>
                </a:solidFill>
                <a:effectLst>
                  <a:outerShdw blurRad="38100" dist="38100" dir="2700000" algn="tl">
                    <a:srgbClr val="000000"/>
                  </a:outerShdw>
                </a:effectLst>
                <a:ea typeface="ＭＳ Ｐゴシック" pitchFamily="34" charset="-128"/>
              </a:rPr>
              <a:t> Fuzzy logic Control</a:t>
            </a:r>
            <a:endParaRPr lang="en-US" sz="13800" b="1" dirty="0" smtClean="0">
              <a:effectLst>
                <a:outerShdw blurRad="38100" dist="38100" dir="2700000" algn="tl">
                  <a:srgbClr val="000000"/>
                </a:outerShdw>
              </a:effectLst>
              <a:ea typeface="ＭＳ Ｐゴシック" pitchFamily="34" charset="-128"/>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72" name="Rectangle 52"/>
          <p:cNvSpPr>
            <a:spLocks noChangeArrowheads="1"/>
          </p:cNvSpPr>
          <p:nvPr/>
        </p:nvSpPr>
        <p:spPr bwMode="auto">
          <a:xfrm>
            <a:off x="152400" y="1593850"/>
            <a:ext cx="8610600" cy="1169988"/>
          </a:xfrm>
          <a:prstGeom prst="rect">
            <a:avLst/>
          </a:prstGeom>
          <a:solidFill>
            <a:schemeClr val="tx1">
              <a:lumMod val="85000"/>
            </a:schemeClr>
          </a:solidFill>
          <a:ln w="12700" cap="sq">
            <a:noFill/>
            <a:miter lim="800000"/>
            <a:headEnd type="none" w="sm" len="sm"/>
            <a:tailEnd type="none" w="sm" len="sm"/>
          </a:ln>
          <a:effectLst/>
        </p:spPr>
        <p:txBody>
          <a:bodyPr>
            <a:spAutoFit/>
          </a:bodyPr>
          <a:lstStyle/>
          <a:p>
            <a:pPr marL="342900" indent="-342900" eaLnBrk="1" fontAlgn="auto" hangingPunct="1">
              <a:spcBef>
                <a:spcPct val="50000"/>
              </a:spcBef>
              <a:spcAft>
                <a:spcPts val="0"/>
              </a:spcAft>
              <a:buClr>
                <a:schemeClr val="tx2"/>
              </a:buClr>
              <a:buFont typeface="Arial" panose="020B0604020202020204" pitchFamily="34" charset="0"/>
              <a:buChar char="•"/>
              <a:defRPr/>
            </a:pPr>
            <a:r>
              <a:rPr lang="en-AU" sz="2000" dirty="0">
                <a:solidFill>
                  <a:schemeClr val="bg2"/>
                </a:solidFill>
                <a:effectLst>
                  <a:outerShdw blurRad="38100" dist="38100" dir="2700000" algn="tl">
                    <a:srgbClr val="000000"/>
                  </a:outerShdw>
                </a:effectLst>
              </a:rPr>
              <a:t>The most popular one is the </a:t>
            </a:r>
            <a:r>
              <a:rPr lang="en-AU" sz="2000" b="1" dirty="0">
                <a:solidFill>
                  <a:schemeClr val="bg2"/>
                </a:solidFill>
                <a:effectLst>
                  <a:outerShdw blurRad="38100" dist="38100" dir="2700000" algn="tl">
                    <a:srgbClr val="000000"/>
                  </a:outerShdw>
                </a:effectLst>
              </a:rPr>
              <a:t>centroid</a:t>
            </a:r>
            <a:r>
              <a:rPr lang="en-US" sz="2000" b="1" dirty="0">
                <a:solidFill>
                  <a:schemeClr val="bg2"/>
                </a:solidFill>
                <a:effectLst>
                  <a:outerShdw blurRad="38100" dist="38100" dir="2700000" algn="tl">
                    <a:srgbClr val="000000"/>
                  </a:outerShdw>
                </a:effectLst>
              </a:rPr>
              <a:t>  </a:t>
            </a:r>
            <a:r>
              <a:rPr lang="en-AU" sz="2000" b="1" dirty="0">
                <a:solidFill>
                  <a:schemeClr val="bg2"/>
                </a:solidFill>
                <a:effectLst>
                  <a:outerShdw blurRad="38100" dist="38100" dir="2700000" algn="tl">
                    <a:srgbClr val="000000"/>
                  </a:outerShdw>
                </a:effectLst>
              </a:rPr>
              <a:t>technique</a:t>
            </a:r>
            <a:r>
              <a:rPr lang="en-AU" sz="2000" dirty="0">
                <a:solidFill>
                  <a:schemeClr val="bg2"/>
                </a:solidFill>
                <a:effectLst>
                  <a:outerShdw blurRad="38100" dist="38100" dir="2700000" algn="tl">
                    <a:srgbClr val="000000"/>
                  </a:outerShdw>
                </a:effectLst>
              </a:rPr>
              <a:t>.  It finds the point where a vertical line</a:t>
            </a:r>
            <a:r>
              <a:rPr lang="en-US" sz="2000" dirty="0">
                <a:solidFill>
                  <a:schemeClr val="bg2"/>
                </a:solidFill>
                <a:effectLst>
                  <a:outerShdw blurRad="38100" dist="38100" dir="2700000" algn="tl">
                    <a:srgbClr val="000000"/>
                  </a:outerShdw>
                </a:effectLst>
              </a:rPr>
              <a:t>  </a:t>
            </a:r>
            <a:r>
              <a:rPr lang="en-AU" sz="2000" dirty="0">
                <a:solidFill>
                  <a:schemeClr val="bg2"/>
                </a:solidFill>
                <a:effectLst>
                  <a:outerShdw blurRad="38100" dist="38100" dir="2700000" algn="tl">
                    <a:srgbClr val="000000"/>
                  </a:outerShdw>
                </a:effectLst>
              </a:rPr>
              <a:t>would slice the aggregate set into two equal masses. </a:t>
            </a:r>
          </a:p>
          <a:p>
            <a:pPr marL="376238" indent="-376238" eaLnBrk="1" fontAlgn="auto" hangingPunct="1">
              <a:spcBef>
                <a:spcPct val="50000"/>
              </a:spcBef>
              <a:spcAft>
                <a:spcPts val="0"/>
              </a:spcAft>
              <a:buClr>
                <a:schemeClr val="tx2"/>
              </a:buClr>
              <a:buFont typeface="Wingdings" pitchFamily="2" charset="2"/>
              <a:buChar char="n"/>
              <a:defRPr/>
            </a:pPr>
            <a:r>
              <a:rPr lang="en-AU" sz="2000" dirty="0">
                <a:solidFill>
                  <a:schemeClr val="bg2"/>
                </a:solidFill>
                <a:effectLst>
                  <a:outerShdw blurRad="38100" dist="38100" dir="2700000" algn="tl">
                    <a:srgbClr val="000000"/>
                  </a:outerShdw>
                </a:effectLst>
              </a:rPr>
              <a:t>Mathematically this </a:t>
            </a:r>
            <a:r>
              <a:rPr lang="en-AU" sz="2000" b="1" dirty="0">
                <a:solidFill>
                  <a:schemeClr val="bg2"/>
                </a:solidFill>
                <a:effectLst>
                  <a:outerShdw blurRad="38100" dist="38100" dir="2700000" algn="tl">
                    <a:srgbClr val="000000"/>
                  </a:outerShdw>
                </a:effectLst>
              </a:rPr>
              <a:t>centre of gravity (COG) </a:t>
            </a:r>
            <a:r>
              <a:rPr lang="en-AU" sz="2000" dirty="0">
                <a:solidFill>
                  <a:schemeClr val="bg2"/>
                </a:solidFill>
                <a:effectLst>
                  <a:outerShdw blurRad="38100" dist="38100" dir="2700000" algn="tl">
                    <a:srgbClr val="000000"/>
                  </a:outerShdw>
                </a:effectLst>
              </a:rPr>
              <a:t>can</a:t>
            </a:r>
            <a:r>
              <a:rPr lang="en-US" sz="2000" dirty="0">
                <a:solidFill>
                  <a:schemeClr val="bg2"/>
                </a:solidFill>
                <a:effectLst>
                  <a:outerShdw blurRad="38100" dist="38100" dir="2700000" algn="tl">
                    <a:srgbClr val="000000"/>
                  </a:outerShdw>
                </a:effectLst>
              </a:rPr>
              <a:t>  </a:t>
            </a:r>
            <a:r>
              <a:rPr lang="en-AU" sz="2000" dirty="0">
                <a:solidFill>
                  <a:schemeClr val="bg2"/>
                </a:solidFill>
                <a:effectLst>
                  <a:outerShdw blurRad="38100" dist="38100" dir="2700000" algn="tl">
                    <a:srgbClr val="000000"/>
                  </a:outerShdw>
                </a:effectLst>
              </a:rPr>
              <a:t>be expressed as:</a:t>
            </a:r>
          </a:p>
        </p:txBody>
      </p:sp>
      <p:grpSp>
        <p:nvGrpSpPr>
          <p:cNvPr id="11270" name="Group 62"/>
          <p:cNvGrpSpPr>
            <a:grpSpLocks/>
          </p:cNvGrpSpPr>
          <p:nvPr/>
        </p:nvGrpSpPr>
        <p:grpSpPr bwMode="auto">
          <a:xfrm>
            <a:off x="2286000" y="3276600"/>
            <a:ext cx="4915694" cy="2682875"/>
            <a:chOff x="1167" y="2160"/>
            <a:chExt cx="3426" cy="1842"/>
          </a:xfrm>
          <a:solidFill>
            <a:schemeClr val="tx1"/>
          </a:solidFill>
        </p:grpSpPr>
        <p:pic>
          <p:nvPicPr>
            <p:cNvPr id="11271" name="Picture 61" descr="Slide05-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7" y="2160"/>
              <a:ext cx="3426" cy="184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sp>
          <p:nvSpPr>
            <p:cNvPr id="11272" name="Text Box 53"/>
            <p:cNvSpPr txBox="1">
              <a:spLocks noChangeArrowheads="1"/>
            </p:cNvSpPr>
            <p:nvPr/>
          </p:nvSpPr>
          <p:spPr bwMode="auto">
            <a:xfrm>
              <a:off x="3248" y="2416"/>
              <a:ext cx="192" cy="397"/>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defRPr/>
              </a:pPr>
              <a:r>
                <a:rPr lang="en-US" altLang="en-US" sz="2000" i="1" dirty="0" smtClean="0">
                  <a:solidFill>
                    <a:schemeClr val="bg2"/>
                  </a:solidFill>
                  <a:latin typeface="Times New Roman" panose="02020603050405020304" pitchFamily="18" charset="0"/>
                  <a:cs typeface="Arial" panose="020B0604020202020204" pitchFamily="34" charset="0"/>
                </a:rPr>
                <a:t>x</a:t>
              </a:r>
              <a:endParaRPr lang="en-AU" altLang="en-US" sz="2000" i="1" dirty="0" smtClean="0">
                <a:solidFill>
                  <a:schemeClr val="bg2"/>
                </a:solidFill>
                <a:latin typeface="Times New Roman" panose="02020603050405020304" pitchFamily="18" charset="0"/>
                <a:cs typeface="Arial" panose="020B0604020202020204" pitchFamily="34" charset="0"/>
              </a:endParaRPr>
            </a:p>
          </p:txBody>
        </p:sp>
        <p:sp>
          <p:nvSpPr>
            <p:cNvPr id="11273" name="Text Box 54"/>
            <p:cNvSpPr txBox="1">
              <a:spLocks noChangeArrowheads="1"/>
            </p:cNvSpPr>
            <p:nvPr/>
          </p:nvSpPr>
          <p:spPr bwMode="auto">
            <a:xfrm>
              <a:off x="3560" y="2416"/>
              <a:ext cx="192" cy="397"/>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defRPr/>
              </a:pPr>
              <a:r>
                <a:rPr lang="en-US" altLang="en-US" sz="2000" i="1" smtClean="0">
                  <a:solidFill>
                    <a:schemeClr val="bg2"/>
                  </a:solidFill>
                  <a:latin typeface="Times New Roman" panose="02020603050405020304" pitchFamily="18" charset="0"/>
                  <a:cs typeface="Arial" panose="020B0604020202020204" pitchFamily="34" charset="0"/>
                </a:rPr>
                <a:t>x</a:t>
              </a:r>
              <a:endParaRPr lang="en-AU" altLang="en-US" sz="2000" i="1" smtClean="0">
                <a:solidFill>
                  <a:schemeClr val="bg2"/>
                </a:solidFill>
                <a:latin typeface="Times New Roman" panose="02020603050405020304" pitchFamily="18" charset="0"/>
                <a:cs typeface="Arial" panose="020B0604020202020204" pitchFamily="34" charset="0"/>
              </a:endParaRPr>
            </a:p>
          </p:txBody>
        </p:sp>
        <p:sp>
          <p:nvSpPr>
            <p:cNvPr id="11274" name="Text Box 55"/>
            <p:cNvSpPr txBox="1">
              <a:spLocks noChangeArrowheads="1"/>
            </p:cNvSpPr>
            <p:nvPr/>
          </p:nvSpPr>
          <p:spPr bwMode="auto">
            <a:xfrm>
              <a:off x="3728" y="2416"/>
              <a:ext cx="424" cy="397"/>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defRPr/>
              </a:pPr>
              <a:r>
                <a:rPr lang="en-US" altLang="en-US" sz="2000" i="1" smtClean="0">
                  <a:solidFill>
                    <a:schemeClr val="bg2"/>
                  </a:solidFill>
                  <a:latin typeface="Times New Roman" panose="02020603050405020304" pitchFamily="18" charset="0"/>
                  <a:cs typeface="Arial" panose="020B0604020202020204" pitchFamily="34" charset="0"/>
                </a:rPr>
                <a:t>dx</a:t>
              </a:r>
              <a:endParaRPr lang="en-AU" altLang="en-US" sz="2000" i="1" smtClean="0">
                <a:solidFill>
                  <a:schemeClr val="bg2"/>
                </a:solidFill>
                <a:latin typeface="Times New Roman" panose="02020603050405020304" pitchFamily="18" charset="0"/>
                <a:cs typeface="Arial" panose="020B0604020202020204" pitchFamily="34" charset="0"/>
              </a:endParaRPr>
            </a:p>
          </p:txBody>
        </p:sp>
        <p:sp>
          <p:nvSpPr>
            <p:cNvPr id="11275" name="Text Box 57"/>
            <p:cNvSpPr txBox="1">
              <a:spLocks noChangeArrowheads="1"/>
            </p:cNvSpPr>
            <p:nvPr/>
          </p:nvSpPr>
          <p:spPr bwMode="auto">
            <a:xfrm>
              <a:off x="3360" y="3304"/>
              <a:ext cx="192" cy="397"/>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defRPr/>
              </a:pPr>
              <a:r>
                <a:rPr lang="en-US" altLang="en-US" sz="2000" i="1" smtClean="0">
                  <a:solidFill>
                    <a:schemeClr val="bg2"/>
                  </a:solidFill>
                  <a:latin typeface="Times New Roman" panose="02020603050405020304" pitchFamily="18" charset="0"/>
                  <a:cs typeface="Arial" panose="020B0604020202020204" pitchFamily="34" charset="0"/>
                </a:rPr>
                <a:t>x</a:t>
              </a:r>
              <a:endParaRPr lang="en-AU" altLang="en-US" sz="2000" i="1" smtClean="0">
                <a:solidFill>
                  <a:schemeClr val="bg2"/>
                </a:solidFill>
                <a:latin typeface="Times New Roman" panose="02020603050405020304" pitchFamily="18" charset="0"/>
                <a:cs typeface="Arial" panose="020B0604020202020204" pitchFamily="34" charset="0"/>
              </a:endParaRPr>
            </a:p>
          </p:txBody>
        </p:sp>
        <p:sp>
          <p:nvSpPr>
            <p:cNvPr id="11276" name="Text Box 58"/>
            <p:cNvSpPr txBox="1">
              <a:spLocks noChangeArrowheads="1"/>
            </p:cNvSpPr>
            <p:nvPr/>
          </p:nvSpPr>
          <p:spPr bwMode="auto">
            <a:xfrm>
              <a:off x="3664" y="3304"/>
              <a:ext cx="424" cy="397"/>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defRPr/>
              </a:pPr>
              <a:r>
                <a:rPr lang="en-US" altLang="en-US" sz="2000" i="1" smtClean="0">
                  <a:solidFill>
                    <a:schemeClr val="bg2"/>
                  </a:solidFill>
                  <a:latin typeface="Times New Roman" panose="02020603050405020304" pitchFamily="18" charset="0"/>
                  <a:cs typeface="Arial" panose="020B0604020202020204" pitchFamily="34" charset="0"/>
                </a:rPr>
                <a:t>dx</a:t>
              </a:r>
              <a:endParaRPr lang="en-AU" altLang="en-US" sz="2000" i="1" smtClean="0">
                <a:solidFill>
                  <a:schemeClr val="bg2"/>
                </a:solidFill>
                <a:latin typeface="Times New Roman" panose="02020603050405020304" pitchFamily="18" charset="0"/>
                <a:cs typeface="Arial" panose="020B0604020202020204" pitchFamily="34" charset="0"/>
              </a:endParaRPr>
            </a:p>
          </p:txBody>
        </p:sp>
      </p:grpSp>
      <p:sp>
        <p:nvSpPr>
          <p:cNvPr id="13" name="Rectangle 2"/>
          <p:cNvSpPr>
            <a:spLocks noChangeArrowheads="1"/>
          </p:cNvSpPr>
          <p:nvPr/>
        </p:nvSpPr>
        <p:spPr bwMode="auto">
          <a:xfrm>
            <a:off x="292100" y="209550"/>
            <a:ext cx="8763000" cy="1092200"/>
          </a:xfrm>
          <a:prstGeom prst="rect">
            <a:avLst/>
          </a:prstGeom>
          <a:solidFill>
            <a:schemeClr val="tx2">
              <a:lumMod val="40000"/>
              <a:lumOff val="60000"/>
            </a:schemeClr>
          </a:solidFill>
          <a:ln w="12700" cap="sq">
            <a:noFill/>
            <a:miter lim="800000"/>
            <a:headEnd type="none" w="sm" len="sm"/>
            <a:tailEnd type="none" w="sm" len="sm"/>
          </a:ln>
          <a:effectLst/>
        </p:spPr>
        <p:txBody>
          <a:bodyPr>
            <a:spAutoFit/>
          </a:bodyPr>
          <a:lstStyle/>
          <a:p>
            <a:pPr eaLnBrk="1" fontAlgn="auto" hangingPunct="1">
              <a:spcBef>
                <a:spcPct val="50000"/>
              </a:spcBef>
              <a:spcAft>
                <a:spcPts val="0"/>
              </a:spcAft>
              <a:defRPr/>
            </a:pPr>
            <a:r>
              <a:rPr lang="en-US" sz="2000" b="1" u="sng" dirty="0" err="1">
                <a:solidFill>
                  <a:srgbClr val="FF0000"/>
                </a:solidFill>
                <a:effectLst>
                  <a:outerShdw blurRad="38100" dist="38100" dir="2700000" algn="tl">
                    <a:srgbClr val="000000"/>
                  </a:outerShdw>
                </a:effectLst>
              </a:rPr>
              <a:t>Defuzzification</a:t>
            </a:r>
            <a:endParaRPr lang="en-US" sz="2000" b="1" u="sng" dirty="0">
              <a:solidFill>
                <a:srgbClr val="FF0000"/>
              </a:solidFill>
              <a:effectLst>
                <a:outerShdw blurRad="38100" dist="38100" dir="2700000" algn="tl">
                  <a:srgbClr val="000000"/>
                </a:outerShdw>
              </a:effectLst>
            </a:endParaRPr>
          </a:p>
          <a:p>
            <a:pPr eaLnBrk="1" fontAlgn="auto" hangingPunct="1">
              <a:spcBef>
                <a:spcPct val="50000"/>
              </a:spcBef>
              <a:spcAft>
                <a:spcPts val="0"/>
              </a:spcAft>
              <a:defRPr/>
            </a:pPr>
            <a:r>
              <a:rPr lang="en-US" dirty="0">
                <a:solidFill>
                  <a:srgbClr val="FF0000"/>
                </a:solidFill>
                <a:effectLst>
                  <a:outerShdw blurRad="38100" dist="38100" dir="2700000" algn="tl">
                    <a:srgbClr val="000000"/>
                  </a:outerShdw>
                </a:effectLst>
              </a:rPr>
              <a:t>The input for the </a:t>
            </a:r>
            <a:r>
              <a:rPr lang="en-US" dirty="0" err="1">
                <a:solidFill>
                  <a:srgbClr val="FF0000"/>
                </a:solidFill>
                <a:effectLst>
                  <a:outerShdw blurRad="38100" dist="38100" dir="2700000" algn="tl">
                    <a:srgbClr val="000000"/>
                  </a:outerShdw>
                </a:effectLst>
              </a:rPr>
              <a:t>defuzzification</a:t>
            </a:r>
            <a:r>
              <a:rPr lang="en-US" dirty="0">
                <a:solidFill>
                  <a:srgbClr val="FF0000"/>
                </a:solidFill>
                <a:effectLst>
                  <a:outerShdw blurRad="38100" dist="38100" dir="2700000" algn="tl">
                    <a:srgbClr val="000000"/>
                  </a:outerShdw>
                </a:effectLst>
              </a:rPr>
              <a:t> process is the aggregate output fuzzy set and the   output is a single number.</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Date Placeholder 1"/>
          <p:cNvSpPr>
            <a:spLocks noGrp="1"/>
          </p:cNvSpPr>
          <p:nvPr>
            <p:ph type="dt"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CA2B763E-1F7E-4030-8CD0-4E2F7A81144E}" type="datetime1">
              <a:rPr lang="en-US" altLang="en-US" sz="1800"/>
              <a:pPr>
                <a:spcBef>
                  <a:spcPct val="0"/>
                </a:spcBef>
                <a:buFontTx/>
                <a:buNone/>
              </a:pPr>
              <a:t>10/17/2016</a:t>
            </a:fld>
            <a:endParaRPr lang="en-US" altLang="en-US" sz="1800"/>
          </a:p>
        </p:txBody>
      </p:sp>
      <p:sp>
        <p:nvSpPr>
          <p:cNvPr id="77827" name="Footer Placeholder 3"/>
          <p:cNvSpPr>
            <a:spLocks noGrp="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Intelligent Systems and Soft Computing</a:t>
            </a:r>
          </a:p>
        </p:txBody>
      </p:sp>
      <p:sp>
        <p:nvSpPr>
          <p:cNvPr id="77828" name="Slide Number Placeholder 2"/>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4BFA90F5-4DAB-4959-8097-D63E6502CBE4}" type="slidenum">
              <a:rPr lang="en-US" altLang="en-US" sz="1800">
                <a:solidFill>
                  <a:srgbClr val="9B9A98"/>
                </a:solidFill>
                <a:latin typeface="Garamond" panose="02020404030301010803" pitchFamily="18" charset="0"/>
                <a:cs typeface="Arial" panose="020B0604020202020204" pitchFamily="34" charset="0"/>
              </a:rPr>
              <a:pPr>
                <a:spcBef>
                  <a:spcPct val="0"/>
                </a:spcBef>
                <a:buFontTx/>
                <a:buNone/>
              </a:pPr>
              <a:t>71</a:t>
            </a:fld>
            <a:endParaRPr lang="en-US" altLang="en-US" sz="1800">
              <a:solidFill>
                <a:srgbClr val="9B9A98"/>
              </a:solidFill>
              <a:latin typeface="Garamond" panose="02020404030301010803" pitchFamily="18" charset="0"/>
              <a:cs typeface="Arial" panose="020B0604020202020204" pitchFamily="34" charset="0"/>
            </a:endParaRPr>
          </a:p>
        </p:txBody>
      </p:sp>
      <p:sp>
        <p:nvSpPr>
          <p:cNvPr id="57468" name="Rectangle 124"/>
          <p:cNvSpPr>
            <a:spLocks noChangeArrowheads="1"/>
          </p:cNvSpPr>
          <p:nvPr/>
        </p:nvSpPr>
        <p:spPr bwMode="auto">
          <a:xfrm>
            <a:off x="266700" y="284163"/>
            <a:ext cx="8382000" cy="2211387"/>
          </a:xfrm>
          <a:prstGeom prst="rect">
            <a:avLst/>
          </a:prstGeom>
          <a:noFill/>
          <a:ln w="12700" cap="sq">
            <a:noFill/>
            <a:miter lim="800000"/>
            <a:headEnd type="none" w="sm" len="sm"/>
            <a:tailEnd type="none" w="sm" len="sm"/>
          </a:ln>
          <a:effectLst/>
        </p:spPr>
        <p:txBody>
          <a:bodyPr>
            <a:spAutoFit/>
          </a:bodyPr>
          <a:lstStyle/>
          <a:p>
            <a:pPr marL="376238" indent="-376238" eaLnBrk="1" fontAlgn="auto" hangingPunct="1">
              <a:lnSpc>
                <a:spcPct val="85000"/>
              </a:lnSpc>
              <a:spcBef>
                <a:spcPct val="50000"/>
              </a:spcBef>
              <a:spcAft>
                <a:spcPts val="0"/>
              </a:spcAft>
              <a:buClr>
                <a:schemeClr val="tx2"/>
              </a:buClr>
              <a:buFont typeface="Wingdings" pitchFamily="2" charset="2"/>
              <a:buChar char="n"/>
              <a:defRPr/>
            </a:pPr>
            <a:r>
              <a:rPr lang="en-AU" sz="2900" dirty="0">
                <a:solidFill>
                  <a:schemeClr val="bg2"/>
                </a:solidFill>
                <a:effectLst>
                  <a:outerShdw blurRad="38100" dist="38100" dir="2700000" algn="tl">
                    <a:srgbClr val="000000"/>
                  </a:outerShdw>
                </a:effectLst>
              </a:rPr>
              <a:t>Centroid </a:t>
            </a:r>
            <a:r>
              <a:rPr lang="en-AU" sz="2900" dirty="0" err="1">
                <a:solidFill>
                  <a:schemeClr val="bg2"/>
                </a:solidFill>
                <a:effectLst>
                  <a:outerShdw blurRad="38100" dist="38100" dir="2700000" algn="tl">
                    <a:srgbClr val="000000"/>
                  </a:outerShdw>
                </a:effectLst>
              </a:rPr>
              <a:t>defuzzification</a:t>
            </a:r>
            <a:r>
              <a:rPr lang="en-AU" sz="2900" dirty="0">
                <a:solidFill>
                  <a:schemeClr val="bg2"/>
                </a:solidFill>
                <a:effectLst>
                  <a:outerShdw blurRad="38100" dist="38100" dir="2700000" algn="tl">
                    <a:srgbClr val="000000"/>
                  </a:outerShdw>
                </a:effectLst>
              </a:rPr>
              <a:t> method finds a point</a:t>
            </a:r>
            <a:r>
              <a:rPr lang="en-US" sz="2900" dirty="0">
                <a:solidFill>
                  <a:schemeClr val="bg2"/>
                </a:solidFill>
                <a:effectLst>
                  <a:outerShdw blurRad="38100" dist="38100" dir="2700000" algn="tl">
                    <a:srgbClr val="000000"/>
                  </a:outerShdw>
                </a:effectLst>
              </a:rPr>
              <a:t>                                                                                        </a:t>
            </a:r>
            <a:r>
              <a:rPr lang="en-AU" sz="2900" dirty="0">
                <a:solidFill>
                  <a:schemeClr val="bg2"/>
                </a:solidFill>
                <a:effectLst>
                  <a:outerShdw blurRad="38100" dist="38100" dir="2700000" algn="tl">
                    <a:srgbClr val="FFFFFF"/>
                  </a:outerShdw>
                </a:effectLst>
              </a:rPr>
              <a:t> </a:t>
            </a:r>
            <a:r>
              <a:rPr lang="en-AU" sz="2900" dirty="0">
                <a:solidFill>
                  <a:schemeClr val="bg2"/>
                </a:solidFill>
                <a:effectLst>
                  <a:outerShdw blurRad="38100" dist="38100" dir="2700000" algn="tl">
                    <a:srgbClr val="000000"/>
                  </a:outerShdw>
                </a:effectLst>
              </a:rPr>
              <a:t>representing the centre of gravity of the fuzzy set, </a:t>
            </a:r>
            <a:r>
              <a:rPr lang="en-AU" sz="2900" i="1" dirty="0">
                <a:solidFill>
                  <a:schemeClr val="bg2"/>
                </a:solidFill>
                <a:effectLst>
                  <a:outerShdw blurRad="38100" dist="38100" dir="2700000" algn="tl">
                    <a:srgbClr val="000000"/>
                  </a:outerShdw>
                </a:effectLst>
              </a:rPr>
              <a:t>A</a:t>
            </a:r>
            <a:r>
              <a:rPr lang="en-AU" sz="2900" dirty="0">
                <a:solidFill>
                  <a:schemeClr val="bg2"/>
                </a:solidFill>
                <a:effectLst>
                  <a:outerShdw blurRad="38100" dist="38100" dir="2700000" algn="tl">
                    <a:srgbClr val="000000"/>
                  </a:outerShdw>
                </a:effectLst>
              </a:rPr>
              <a:t>, </a:t>
            </a:r>
            <a:r>
              <a:rPr lang="en-US" sz="2900" dirty="0">
                <a:solidFill>
                  <a:schemeClr val="bg2"/>
                </a:solidFill>
                <a:effectLst>
                  <a:outerShdw blurRad="38100" dist="38100" dir="2700000" algn="tl">
                    <a:srgbClr val="000000"/>
                  </a:outerShdw>
                </a:effectLst>
              </a:rPr>
              <a:t>                                       </a:t>
            </a:r>
            <a:r>
              <a:rPr lang="en-AU" sz="2900" dirty="0">
                <a:solidFill>
                  <a:schemeClr val="bg2"/>
                </a:solidFill>
                <a:effectLst>
                  <a:outerShdw blurRad="38100" dist="38100" dir="2700000" algn="tl">
                    <a:srgbClr val="FFFFFF"/>
                  </a:outerShdw>
                </a:effectLst>
              </a:rPr>
              <a:t> </a:t>
            </a:r>
            <a:r>
              <a:rPr lang="en-AU" sz="2900" dirty="0">
                <a:solidFill>
                  <a:schemeClr val="bg2"/>
                </a:solidFill>
                <a:effectLst>
                  <a:outerShdw blurRad="38100" dist="38100" dir="2700000" algn="tl">
                    <a:srgbClr val="000000"/>
                  </a:outerShdw>
                </a:effectLst>
              </a:rPr>
              <a:t>on the interval, </a:t>
            </a:r>
            <a:r>
              <a:rPr lang="en-AU" sz="2900" i="1" dirty="0">
                <a:solidFill>
                  <a:schemeClr val="bg2"/>
                </a:solidFill>
                <a:effectLst>
                  <a:outerShdw blurRad="38100" dist="38100" dir="2700000" algn="tl">
                    <a:srgbClr val="000000"/>
                  </a:outerShdw>
                </a:effectLst>
              </a:rPr>
              <a:t>ab</a:t>
            </a:r>
            <a:r>
              <a:rPr lang="en-AU" sz="2900" dirty="0">
                <a:solidFill>
                  <a:schemeClr val="bg2"/>
                </a:solidFill>
                <a:effectLst>
                  <a:outerShdw blurRad="38100" dist="38100" dir="2700000" algn="tl">
                    <a:srgbClr val="000000"/>
                  </a:outerShdw>
                </a:effectLst>
              </a:rPr>
              <a:t>. </a:t>
            </a:r>
            <a:endParaRPr lang="en-US" sz="2900" dirty="0">
              <a:solidFill>
                <a:schemeClr val="bg2"/>
              </a:solidFill>
              <a:effectLst>
                <a:outerShdw blurRad="38100" dist="38100" dir="2700000" algn="tl">
                  <a:srgbClr val="000000"/>
                </a:outerShdw>
              </a:effectLst>
            </a:endParaRPr>
          </a:p>
          <a:p>
            <a:pPr marL="376238" indent="-376238" eaLnBrk="1" fontAlgn="auto" hangingPunct="1">
              <a:lnSpc>
                <a:spcPct val="85000"/>
              </a:lnSpc>
              <a:spcBef>
                <a:spcPct val="50000"/>
              </a:spcBef>
              <a:spcAft>
                <a:spcPts val="0"/>
              </a:spcAft>
              <a:buClr>
                <a:schemeClr val="tx2"/>
              </a:buClr>
              <a:buFont typeface="Wingdings" pitchFamily="2" charset="2"/>
              <a:buChar char="n"/>
              <a:defRPr/>
            </a:pPr>
            <a:r>
              <a:rPr lang="en-AU" sz="2900" dirty="0">
                <a:solidFill>
                  <a:schemeClr val="bg2"/>
                </a:solidFill>
                <a:effectLst>
                  <a:outerShdw blurRad="38100" dist="38100" dir="2700000" algn="tl">
                    <a:srgbClr val="000000"/>
                  </a:outerShdw>
                </a:effectLst>
              </a:rPr>
              <a:t>A reasonable estimate can be obtained by calculating</a:t>
            </a:r>
            <a:r>
              <a:rPr lang="en-US" sz="2900" dirty="0">
                <a:solidFill>
                  <a:schemeClr val="bg2"/>
                </a:solidFill>
                <a:effectLst>
                  <a:outerShdw blurRad="38100" dist="38100" dir="2700000" algn="tl">
                    <a:srgbClr val="000000"/>
                  </a:outerShdw>
                </a:effectLst>
              </a:rPr>
              <a:t>                                              </a:t>
            </a:r>
            <a:r>
              <a:rPr lang="en-AU" sz="2900" dirty="0">
                <a:solidFill>
                  <a:schemeClr val="bg2"/>
                </a:solidFill>
                <a:effectLst>
                  <a:outerShdw blurRad="38100" dist="38100" dir="2700000" algn="tl">
                    <a:srgbClr val="FFFFFF"/>
                  </a:outerShdw>
                </a:effectLst>
              </a:rPr>
              <a:t> </a:t>
            </a:r>
            <a:r>
              <a:rPr lang="en-AU" sz="2900" dirty="0">
                <a:solidFill>
                  <a:schemeClr val="bg2"/>
                </a:solidFill>
                <a:effectLst>
                  <a:outerShdw blurRad="38100" dist="38100" dir="2700000" algn="tl">
                    <a:srgbClr val="000000"/>
                  </a:outerShdw>
                </a:effectLst>
              </a:rPr>
              <a:t>it over a sample of points.</a:t>
            </a:r>
          </a:p>
        </p:txBody>
      </p:sp>
      <p:pic>
        <p:nvPicPr>
          <p:cNvPr id="77830" name="Picture 125" descr="Slide05-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088" y="2519363"/>
            <a:ext cx="6581775"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Date Placeholder 1"/>
          <p:cNvSpPr>
            <a:spLocks noGrp="1"/>
          </p:cNvSpPr>
          <p:nvPr>
            <p:ph type="dt"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206A59F7-8D86-482E-8B72-76B865B7BDC9}" type="datetime1">
              <a:rPr lang="en-US" altLang="en-US" sz="1800"/>
              <a:pPr>
                <a:spcBef>
                  <a:spcPct val="0"/>
                </a:spcBef>
                <a:buFontTx/>
                <a:buNone/>
              </a:pPr>
              <a:t>10/17/2016</a:t>
            </a:fld>
            <a:endParaRPr lang="en-US" altLang="en-US" sz="1800"/>
          </a:p>
        </p:txBody>
      </p:sp>
      <p:sp>
        <p:nvSpPr>
          <p:cNvPr id="78851" name="Footer Placeholder 3"/>
          <p:cNvSpPr>
            <a:spLocks noGrp="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Intelligent Systems and Soft Computing</a:t>
            </a:r>
          </a:p>
        </p:txBody>
      </p:sp>
      <p:sp>
        <p:nvSpPr>
          <p:cNvPr id="78852" name="Slide Number Placeholder 2"/>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fld id="{03D1E61F-E588-42FA-8A2F-F6D3451491EC}" type="slidenum">
              <a:rPr lang="en-US" altLang="en-US" sz="1800">
                <a:solidFill>
                  <a:srgbClr val="9B9A98"/>
                </a:solidFill>
                <a:latin typeface="Garamond" panose="02020404030301010803" pitchFamily="18" charset="0"/>
                <a:cs typeface="Arial" panose="020B0604020202020204" pitchFamily="34" charset="0"/>
              </a:rPr>
              <a:pPr>
                <a:spcBef>
                  <a:spcPct val="0"/>
                </a:spcBef>
                <a:buFontTx/>
                <a:buNone/>
              </a:pPr>
              <a:t>72</a:t>
            </a:fld>
            <a:endParaRPr lang="en-US" altLang="en-US" sz="1800">
              <a:solidFill>
                <a:srgbClr val="9B9A98"/>
              </a:solidFill>
              <a:latin typeface="Garamond" panose="02020404030301010803" pitchFamily="18" charset="0"/>
              <a:cs typeface="Arial" panose="020B0604020202020204" pitchFamily="34" charset="0"/>
            </a:endParaRPr>
          </a:p>
        </p:txBody>
      </p:sp>
      <p:sp>
        <p:nvSpPr>
          <p:cNvPr id="58952" name="Rectangle 584"/>
          <p:cNvSpPr>
            <a:spLocks noChangeArrowheads="1"/>
          </p:cNvSpPr>
          <p:nvPr/>
        </p:nvSpPr>
        <p:spPr bwMode="auto">
          <a:xfrm>
            <a:off x="2141538" y="215900"/>
            <a:ext cx="4733925" cy="595313"/>
          </a:xfrm>
          <a:prstGeom prst="rect">
            <a:avLst/>
          </a:prstGeom>
          <a:solidFill>
            <a:schemeClr val="tx2"/>
          </a:solidFill>
          <a:ln w="12700" cap="sq">
            <a:noFill/>
            <a:miter lim="800000"/>
            <a:headEnd type="none" w="sm" len="sm"/>
            <a:tailEnd type="none" w="sm" len="sm"/>
          </a:ln>
          <a:effectLst/>
        </p:spPr>
        <p:txBody>
          <a:bodyPr wrap="none">
            <a:spAutoFit/>
          </a:bodyPr>
          <a:lstStyle/>
          <a:p>
            <a:pPr eaLnBrk="1" fontAlgn="auto" hangingPunct="1">
              <a:spcBef>
                <a:spcPts val="0"/>
              </a:spcBef>
              <a:spcAft>
                <a:spcPts val="0"/>
              </a:spcAft>
              <a:defRPr/>
            </a:pPr>
            <a:r>
              <a:rPr lang="en-AU" sz="3300" b="1" dirty="0">
                <a:solidFill>
                  <a:srgbClr val="FF0000"/>
                </a:solidFill>
                <a:effectLst>
                  <a:outerShdw blurRad="38100" dist="38100" dir="2700000" algn="tl">
                    <a:srgbClr val="000000"/>
                  </a:outerShdw>
                </a:effectLst>
              </a:rPr>
              <a:t>Centre of gravity (COG):</a:t>
            </a:r>
          </a:p>
        </p:txBody>
      </p:sp>
      <p:pic>
        <p:nvPicPr>
          <p:cNvPr id="78854" name="Picture 585" descr="Slide05-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14400"/>
            <a:ext cx="8382000" cy="514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609600" y="457200"/>
            <a:ext cx="7467600" cy="5638800"/>
          </a:xfrm>
          <a:ln w="76200">
            <a:solidFill>
              <a:schemeClr val="bg2"/>
            </a:solidFill>
          </a:ln>
        </p:spPr>
        <p:txBody>
          <a:bodyPr/>
          <a:lstStyle/>
          <a:p>
            <a:pPr eaLnBrk="1" hangingPunct="1">
              <a:defRPr/>
            </a:pPr>
            <a:r>
              <a:rPr lang="en-GB" sz="6600" dirty="0" smtClean="0">
                <a:latin typeface="NewCenturySchlbk" charset="0"/>
                <a:ea typeface="ＭＳ Ｐゴシック" pitchFamily="34" charset="-128"/>
              </a:rPr>
              <a:t>STATIC, ADAPTIVE, </a:t>
            </a:r>
            <a:br>
              <a:rPr lang="en-GB" sz="6600" dirty="0" smtClean="0">
                <a:latin typeface="NewCenturySchlbk" charset="0"/>
                <a:ea typeface="ＭＳ Ｐゴシック" pitchFamily="34" charset="-128"/>
              </a:rPr>
            </a:br>
            <a:r>
              <a:rPr lang="en-GB" sz="6600" dirty="0" smtClean="0">
                <a:latin typeface="NewCenturySchlbk" charset="0"/>
                <a:ea typeface="ＭＳ Ｐゴシック" pitchFamily="34" charset="-128"/>
              </a:rPr>
              <a:t>SELF-ORGANISING SYSTEMS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a:xfrm>
            <a:off x="0" y="0"/>
            <a:ext cx="9144000" cy="1295400"/>
          </a:xfrm>
        </p:spPr>
        <p:txBody>
          <a:bodyPr/>
          <a:lstStyle/>
          <a:p>
            <a:pPr eaLnBrk="1" hangingPunct="1">
              <a:defRPr/>
            </a:pPr>
            <a:r>
              <a:rPr lang="en-GB" sz="4800" smtClean="0">
                <a:latin typeface="NewCenturySchlbk" charset="0"/>
                <a:ea typeface="ＭＳ Ｐゴシック" pitchFamily="34" charset="-128"/>
              </a:rPr>
              <a:t>STATIC, ADAPTIVE, SELF-ORGANISING   SYSTEMS</a:t>
            </a:r>
          </a:p>
        </p:txBody>
      </p:sp>
      <p:sp>
        <p:nvSpPr>
          <p:cNvPr id="403459" name="Rectangle 3"/>
          <p:cNvSpPr>
            <a:spLocks noGrp="1" noChangeArrowheads="1"/>
          </p:cNvSpPr>
          <p:nvPr>
            <p:ph type="body" idx="1"/>
          </p:nvPr>
        </p:nvSpPr>
        <p:spPr>
          <a:xfrm>
            <a:off x="-26988" y="1524000"/>
            <a:ext cx="9144001" cy="5105400"/>
          </a:xfrm>
        </p:spPr>
        <p:txBody>
          <a:bodyPr/>
          <a:lstStyle/>
          <a:p>
            <a:pPr eaLnBrk="1" hangingPunct="1">
              <a:defRPr/>
            </a:pPr>
            <a:r>
              <a:rPr lang="en-GB" sz="2400" b="1" dirty="0" smtClean="0">
                <a:solidFill>
                  <a:schemeClr val="bg2"/>
                </a:solidFill>
                <a:latin typeface="NewCenturySchlbk" charset="0"/>
                <a:ea typeface="ＭＳ Ｐゴシック" pitchFamily="34" charset="-128"/>
              </a:rPr>
              <a:t>Up to now we have seen that fuzzy logic supports the task of </a:t>
            </a:r>
            <a:r>
              <a:rPr lang="en-GB" sz="2400" b="1" u="sng" dirty="0" smtClean="0">
                <a:solidFill>
                  <a:schemeClr val="hlink"/>
                </a:solidFill>
                <a:effectLst>
                  <a:outerShdw blurRad="38100" dist="38100" dir="2700000" algn="tl">
                    <a:srgbClr val="C0C0C0"/>
                  </a:outerShdw>
                </a:effectLst>
                <a:latin typeface="NewCenturySchlbk" charset="0"/>
                <a:ea typeface="ＭＳ Ｐゴシック" pitchFamily="34" charset="-128"/>
              </a:rPr>
              <a:t>designing a control system</a:t>
            </a:r>
            <a:r>
              <a:rPr lang="en-GB" sz="2400" b="1" dirty="0" smtClean="0">
                <a:solidFill>
                  <a:schemeClr val="bg2"/>
                </a:solidFill>
                <a:latin typeface="NewCenturySchlbk" charset="0"/>
                <a:ea typeface="ＭＳ Ｐゴシック" pitchFamily="34" charset="-128"/>
              </a:rPr>
              <a:t>. </a:t>
            </a:r>
          </a:p>
          <a:p>
            <a:pPr lvl="1" eaLnBrk="1" hangingPunct="1">
              <a:defRPr/>
            </a:pPr>
            <a:endParaRPr lang="en-GB" sz="2000" b="1" dirty="0" smtClean="0">
              <a:solidFill>
                <a:schemeClr val="bg2"/>
              </a:solidFill>
              <a:latin typeface="NewCenturySchlbk" charset="0"/>
              <a:ea typeface="ＭＳ Ｐゴシック" pitchFamily="34" charset="-128"/>
            </a:endParaRPr>
          </a:p>
          <a:p>
            <a:pPr lvl="1" eaLnBrk="1" hangingPunct="1">
              <a:defRPr/>
            </a:pPr>
            <a:r>
              <a:rPr lang="en-GB" sz="2000" b="1" dirty="0" smtClean="0">
                <a:solidFill>
                  <a:schemeClr val="bg2"/>
                </a:solidFill>
                <a:latin typeface="NewCenturySchlbk" charset="0"/>
                <a:ea typeface="ＭＳ Ｐゴシック" pitchFamily="34" charset="-128"/>
              </a:rPr>
              <a:t>What we examined in previous sections is known as the </a:t>
            </a:r>
            <a:r>
              <a:rPr lang="en-GB" sz="2000" b="1" u="sng" dirty="0" smtClean="0">
                <a:solidFill>
                  <a:schemeClr val="bg2"/>
                </a:solidFill>
                <a:latin typeface="NewCenturySchlbk" charset="0"/>
                <a:ea typeface="ＭＳ Ｐゴシック" pitchFamily="34" charset="-128"/>
              </a:rPr>
              <a:t>`</a:t>
            </a:r>
            <a:r>
              <a:rPr lang="en-GB" sz="2000" b="1" u="sng" dirty="0" smtClean="0">
                <a:solidFill>
                  <a:schemeClr val="bg1"/>
                </a:solidFill>
                <a:latin typeface="NewCenturySchlbk" charset="0"/>
                <a:ea typeface="ＭＳ Ｐゴシック" pitchFamily="34" charset="-128"/>
              </a:rPr>
              <a:t>static</a:t>
            </a:r>
            <a:r>
              <a:rPr lang="en-GB" sz="2000" b="1" u="sng" dirty="0" smtClean="0">
                <a:solidFill>
                  <a:schemeClr val="bg2"/>
                </a:solidFill>
                <a:latin typeface="NewCenturySchlbk" charset="0"/>
                <a:ea typeface="ＭＳ Ｐゴシック" pitchFamily="34" charset="-128"/>
              </a:rPr>
              <a:t>' fuzzy system</a:t>
            </a:r>
            <a:r>
              <a:rPr lang="en-GB" sz="2000" b="1" dirty="0" smtClean="0">
                <a:solidFill>
                  <a:schemeClr val="bg2"/>
                </a:solidFill>
                <a:latin typeface="NewCenturySchlbk" charset="0"/>
                <a:ea typeface="ＭＳ Ｐゴシック" pitchFamily="34" charset="-128"/>
              </a:rPr>
              <a:t>.</a:t>
            </a:r>
          </a:p>
          <a:p>
            <a:pPr lvl="1" eaLnBrk="1" hangingPunct="1">
              <a:defRPr/>
            </a:pPr>
            <a:endParaRPr lang="en-GB" sz="2000" b="1" dirty="0" smtClean="0">
              <a:solidFill>
                <a:schemeClr val="bg2"/>
              </a:solidFill>
              <a:latin typeface="NewCenturySchlbk" charset="0"/>
              <a:ea typeface="ＭＳ Ｐゴシック" pitchFamily="34" charset="-128"/>
            </a:endParaRPr>
          </a:p>
          <a:p>
            <a:pPr lvl="1" eaLnBrk="1" hangingPunct="1">
              <a:defRPr/>
            </a:pPr>
            <a:r>
              <a:rPr lang="en-GB" sz="2000" b="1" dirty="0" smtClean="0">
                <a:solidFill>
                  <a:schemeClr val="bg2"/>
                </a:solidFill>
                <a:latin typeface="NewCenturySchlbk" charset="0"/>
                <a:ea typeface="ＭＳ Ｐゴシック" pitchFamily="34" charset="-128"/>
              </a:rPr>
              <a:t> In such a system, conventional techniques are employed in order to </a:t>
            </a:r>
            <a:r>
              <a:rPr lang="en-GB" sz="2000" b="1" u="sng" dirty="0" smtClean="0">
                <a:solidFill>
                  <a:schemeClr val="bg1"/>
                </a:solidFill>
                <a:latin typeface="NewCenturySchlbk" charset="0"/>
                <a:ea typeface="ＭＳ Ｐゴシック" pitchFamily="34" charset="-128"/>
              </a:rPr>
              <a:t>elicit</a:t>
            </a:r>
            <a:r>
              <a:rPr lang="en-GB" sz="2000" b="1" dirty="0" smtClean="0">
                <a:solidFill>
                  <a:schemeClr val="bg2"/>
                </a:solidFill>
                <a:latin typeface="NewCenturySchlbk" charset="0"/>
                <a:ea typeface="ＭＳ Ｐゴシック" pitchFamily="34" charset="-128"/>
              </a:rPr>
              <a:t> or </a:t>
            </a:r>
            <a:r>
              <a:rPr lang="en-GB" sz="2000" b="1" u="sng" dirty="0" smtClean="0">
                <a:solidFill>
                  <a:schemeClr val="bg1"/>
                </a:solidFill>
                <a:latin typeface="NewCenturySchlbk" charset="0"/>
                <a:ea typeface="ＭＳ Ｐゴシック" pitchFamily="34" charset="-128"/>
              </a:rPr>
              <a:t>induce</a:t>
            </a:r>
            <a:r>
              <a:rPr lang="en-GB" sz="2000" b="1" dirty="0" smtClean="0">
                <a:solidFill>
                  <a:schemeClr val="bg2"/>
                </a:solidFill>
                <a:latin typeface="NewCenturySchlbk" charset="0"/>
                <a:ea typeface="ＭＳ Ｐゴシック" pitchFamily="34" charset="-128"/>
              </a:rPr>
              <a:t> production rules. </a:t>
            </a:r>
          </a:p>
          <a:p>
            <a:pPr lvl="1" eaLnBrk="1" hangingPunct="1">
              <a:defRPr/>
            </a:pPr>
            <a:endParaRPr lang="en-GB" sz="2000" b="1" dirty="0" smtClean="0">
              <a:solidFill>
                <a:schemeClr val="bg2"/>
              </a:solidFill>
              <a:latin typeface="NewCenturySchlbk" charset="0"/>
              <a:ea typeface="ＭＳ Ｐゴシック" pitchFamily="34" charset="-128"/>
            </a:endParaRPr>
          </a:p>
          <a:p>
            <a:pPr lvl="1" eaLnBrk="1" hangingPunct="1">
              <a:defRPr/>
            </a:pPr>
            <a:r>
              <a:rPr lang="en-GB" sz="2000" b="1" dirty="0" smtClean="0">
                <a:solidFill>
                  <a:schemeClr val="bg2"/>
                </a:solidFill>
                <a:latin typeface="NewCenturySchlbk" charset="0"/>
                <a:ea typeface="ＭＳ Ｐゴシック" pitchFamily="34" charset="-128"/>
              </a:rPr>
              <a:t>Such a system, receives inputs which are then normalised and converted to fuzzy representations, the knowledge base is executed, an </a:t>
            </a:r>
            <a:r>
              <a:rPr lang="en-GB" sz="2000" b="1" u="sng" dirty="0" smtClean="0">
                <a:solidFill>
                  <a:schemeClr val="bg2"/>
                </a:solidFill>
                <a:latin typeface="NewCenturySchlbk" charset="0"/>
                <a:ea typeface="ＭＳ Ｐゴシック" pitchFamily="34" charset="-128"/>
              </a:rPr>
              <a:t>output fuzzy set is generated</a:t>
            </a:r>
            <a:r>
              <a:rPr lang="en-GB" sz="2000" b="1" dirty="0" smtClean="0">
                <a:solidFill>
                  <a:schemeClr val="bg2"/>
                </a:solidFill>
                <a:latin typeface="NewCenturySchlbk" charset="0"/>
                <a:ea typeface="ＭＳ Ｐゴシック" pitchFamily="34" charset="-128"/>
              </a:rPr>
              <a:t> which is then </a:t>
            </a:r>
            <a:r>
              <a:rPr lang="en-GB" sz="2000" b="1" i="1" dirty="0" smtClean="0">
                <a:solidFill>
                  <a:schemeClr val="hlink"/>
                </a:solidFill>
                <a:effectLst>
                  <a:outerShdw blurRad="38100" dist="38100" dir="2700000" algn="tl">
                    <a:srgbClr val="C0C0C0"/>
                  </a:outerShdw>
                </a:effectLst>
                <a:latin typeface="NewCenturySchlbk" charset="0"/>
                <a:ea typeface="ＭＳ Ｐゴシック" pitchFamily="34" charset="-128"/>
              </a:rPr>
              <a:t>converted to a crisp value</a:t>
            </a:r>
            <a:r>
              <a:rPr lang="en-GB" sz="2000" b="1" dirty="0" smtClean="0">
                <a:solidFill>
                  <a:schemeClr val="bg2"/>
                </a:solidFill>
                <a:latin typeface="NewCenturySchlbk" charset="0"/>
                <a:ea typeface="ＭＳ Ｐゴシック" pitchFamily="34" charset="-128"/>
              </a:rPr>
              <a:t>.</a:t>
            </a:r>
          </a:p>
          <a:p>
            <a:pPr eaLnBrk="1" hangingPunct="1">
              <a:defRPr/>
            </a:pPr>
            <a:endParaRPr lang="en-GB" sz="2400" b="1" dirty="0" smtClean="0">
              <a:solidFill>
                <a:schemeClr val="bg2"/>
              </a:solidFill>
              <a:latin typeface="NewCenturySchlbk" charset="0"/>
              <a:ea typeface="ＭＳ Ｐゴシック" pitchFamily="34" charset="-128"/>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a:xfrm>
            <a:off x="0" y="0"/>
            <a:ext cx="9144000" cy="914400"/>
          </a:xfrm>
        </p:spPr>
        <p:txBody>
          <a:bodyPr/>
          <a:lstStyle/>
          <a:p>
            <a:pPr eaLnBrk="1" hangingPunct="1">
              <a:defRPr/>
            </a:pPr>
            <a:r>
              <a:rPr lang="en-GB" sz="6000" dirty="0" smtClean="0">
                <a:solidFill>
                  <a:schemeClr val="bg1"/>
                </a:solidFill>
                <a:latin typeface="NewCenturySchlbk" charset="0"/>
                <a:ea typeface="ＭＳ Ｐゴシック" pitchFamily="34" charset="-128"/>
              </a:rPr>
              <a:t>“static”</a:t>
            </a:r>
            <a:r>
              <a:rPr lang="en-GB" sz="6000" dirty="0" smtClean="0">
                <a:latin typeface="NewCenturySchlbk" charset="0"/>
                <a:ea typeface="ＭＳ Ｐゴシック" pitchFamily="34" charset="-128"/>
              </a:rPr>
              <a:t> fuzzy system.</a:t>
            </a:r>
          </a:p>
        </p:txBody>
      </p:sp>
      <p:graphicFrame>
        <p:nvGraphicFramePr>
          <p:cNvPr id="81923" name="Object 2"/>
          <p:cNvGraphicFramePr>
            <a:graphicFrameLocks noChangeAspect="1"/>
          </p:cNvGraphicFramePr>
          <p:nvPr/>
        </p:nvGraphicFramePr>
        <p:xfrm>
          <a:off x="0" y="1103313"/>
          <a:ext cx="8890000" cy="5754687"/>
        </p:xfrm>
        <a:graphic>
          <a:graphicData uri="http://schemas.openxmlformats.org/presentationml/2006/ole">
            <mc:AlternateContent xmlns:mc="http://schemas.openxmlformats.org/markup-compatibility/2006">
              <mc:Choice xmlns:v="urn:schemas-microsoft-com:vml" Requires="v">
                <p:oleObj spid="_x0000_s81925" name="Drawing" r:id="rId3" imgW="8887231" imgH="5753341" progId="MSDraw.Drawing.8.1">
                  <p:embed/>
                </p:oleObj>
              </mc:Choice>
              <mc:Fallback>
                <p:oleObj name="Drawing" r:id="rId3" imgW="8887231" imgH="5753341" progId="MSDraw.Drawing.8.1">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03313"/>
                        <a:ext cx="8890000" cy="575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a:xfrm>
            <a:off x="0" y="0"/>
            <a:ext cx="9144000" cy="1295400"/>
          </a:xfrm>
        </p:spPr>
        <p:txBody>
          <a:bodyPr/>
          <a:lstStyle/>
          <a:p>
            <a:pPr eaLnBrk="1" hangingPunct="1">
              <a:defRPr/>
            </a:pPr>
            <a:r>
              <a:rPr lang="en-GB" dirty="0" smtClean="0">
                <a:solidFill>
                  <a:schemeClr val="bg1">
                    <a:lumMod val="60000"/>
                    <a:lumOff val="40000"/>
                  </a:schemeClr>
                </a:solidFill>
                <a:latin typeface="NewCenturySchlbk" charset="0"/>
                <a:ea typeface="ＭＳ Ｐゴシック" pitchFamily="34" charset="-128"/>
              </a:rPr>
              <a:t>ADAPTIVE</a:t>
            </a:r>
            <a:r>
              <a:rPr lang="en-GB" dirty="0" smtClean="0">
                <a:latin typeface="NewCenturySchlbk" charset="0"/>
                <a:ea typeface="ＭＳ Ｐゴシック" pitchFamily="34" charset="-128"/>
              </a:rPr>
              <a:t>, </a:t>
            </a:r>
            <a:r>
              <a:rPr lang="en-GB" dirty="0" smtClean="0">
                <a:solidFill>
                  <a:srgbClr val="339966"/>
                </a:solidFill>
                <a:latin typeface="NewCenturySchlbk" charset="0"/>
                <a:ea typeface="ＭＳ Ｐゴシック" pitchFamily="34" charset="-128"/>
              </a:rPr>
              <a:t>SELF-ORGANISING</a:t>
            </a:r>
            <a:r>
              <a:rPr lang="en-GB" dirty="0" smtClean="0">
                <a:latin typeface="NewCenturySchlbk" charset="0"/>
                <a:ea typeface="ＭＳ Ｐゴシック" pitchFamily="34" charset="-128"/>
              </a:rPr>
              <a:t> SYSTEMS</a:t>
            </a:r>
          </a:p>
        </p:txBody>
      </p:sp>
      <p:sp>
        <p:nvSpPr>
          <p:cNvPr id="389123" name="Rectangle 3"/>
          <p:cNvSpPr>
            <a:spLocks noGrp="1" noChangeArrowheads="1"/>
          </p:cNvSpPr>
          <p:nvPr>
            <p:ph type="body" idx="1"/>
          </p:nvPr>
        </p:nvSpPr>
        <p:spPr>
          <a:xfrm>
            <a:off x="0" y="1524000"/>
            <a:ext cx="9144000" cy="5334000"/>
          </a:xfrm>
        </p:spPr>
        <p:txBody>
          <a:bodyPr/>
          <a:lstStyle/>
          <a:p>
            <a:pPr lvl="1" eaLnBrk="1" hangingPunct="1">
              <a:defRPr/>
            </a:pPr>
            <a:r>
              <a:rPr lang="en-GB" sz="2000" b="1" dirty="0" smtClean="0">
                <a:solidFill>
                  <a:schemeClr val="bg2"/>
                </a:solidFill>
                <a:latin typeface="NewCenturySchlbk" charset="0"/>
                <a:ea typeface="ＭＳ Ｐゴシック" pitchFamily="34" charset="-128"/>
              </a:rPr>
              <a:t>The </a:t>
            </a:r>
            <a:r>
              <a:rPr lang="en-GB" sz="2000" b="1" u="sng" dirty="0" smtClean="0">
                <a:solidFill>
                  <a:schemeClr val="bg2"/>
                </a:solidFill>
                <a:latin typeface="NewCenturySchlbk" charset="0"/>
                <a:ea typeface="ＭＳ Ｐゴシック" pitchFamily="34" charset="-128"/>
              </a:rPr>
              <a:t>rules do not change</a:t>
            </a:r>
            <a:r>
              <a:rPr lang="en-GB" sz="2000" b="1" dirty="0" smtClean="0">
                <a:solidFill>
                  <a:schemeClr val="bg2"/>
                </a:solidFill>
                <a:latin typeface="NewCenturySchlbk" charset="0"/>
                <a:ea typeface="ＭＳ Ｐゴシック" pitchFamily="34" charset="-128"/>
              </a:rPr>
              <a:t>, except if modified by the hand of the designer, for all the knowledge base lifetime. </a:t>
            </a:r>
          </a:p>
          <a:p>
            <a:pPr lvl="1" eaLnBrk="1" hangingPunct="1">
              <a:defRPr/>
            </a:pPr>
            <a:r>
              <a:rPr lang="en-GB" sz="2000" b="1" dirty="0" smtClean="0">
                <a:solidFill>
                  <a:schemeClr val="bg2"/>
                </a:solidFill>
                <a:latin typeface="NewCenturySchlbk" charset="0"/>
                <a:ea typeface="ＭＳ Ｐゴシック" pitchFamily="34" charset="-128"/>
              </a:rPr>
              <a:t>Static systems are fine for applications in which the environment is known and predictable. </a:t>
            </a:r>
          </a:p>
          <a:p>
            <a:pPr lvl="2" eaLnBrk="1" hangingPunct="1">
              <a:defRPr/>
            </a:pPr>
            <a:r>
              <a:rPr lang="en-GB" sz="1800" b="1" dirty="0" smtClean="0">
                <a:solidFill>
                  <a:schemeClr val="bg2"/>
                </a:solidFill>
                <a:latin typeface="NewCenturySchlbk" charset="0"/>
                <a:ea typeface="ＭＳ Ｐゴシック" pitchFamily="34" charset="-128"/>
              </a:rPr>
              <a:t>But because</a:t>
            </a:r>
            <a:r>
              <a:rPr lang="en-GB" sz="1800" b="1" dirty="0" smtClean="0">
                <a:solidFill>
                  <a:srgbClr val="FAFD00"/>
                </a:solidFill>
                <a:latin typeface="NewCenturySchlbk" charset="0"/>
                <a:ea typeface="ＭＳ Ｐゴシック" pitchFamily="34" charset="-128"/>
              </a:rPr>
              <a:t> </a:t>
            </a:r>
            <a:r>
              <a:rPr lang="en-GB" sz="1800" b="1" u="sng" dirty="0" smtClean="0">
                <a:solidFill>
                  <a:schemeClr val="hlink"/>
                </a:solidFill>
                <a:effectLst>
                  <a:outerShdw blurRad="38100" dist="38100" dir="2700000" algn="tl">
                    <a:srgbClr val="C0C0C0"/>
                  </a:outerShdw>
                </a:effectLst>
                <a:latin typeface="NewCenturySchlbk" charset="0"/>
                <a:ea typeface="ＭＳ Ｐゴシック" pitchFamily="34" charset="-128"/>
              </a:rPr>
              <a:t>they can not adapt to gradual changes in their environments</a:t>
            </a:r>
            <a:r>
              <a:rPr lang="en-GB" sz="1800" b="1" dirty="0" smtClean="0">
                <a:solidFill>
                  <a:srgbClr val="FAFD00"/>
                </a:solidFill>
                <a:latin typeface="NewCenturySchlbk" charset="0"/>
                <a:ea typeface="ＭＳ Ｐゴシック" pitchFamily="34" charset="-128"/>
              </a:rPr>
              <a:t> </a:t>
            </a:r>
            <a:r>
              <a:rPr lang="en-GB" sz="1800" b="1" dirty="0" smtClean="0">
                <a:solidFill>
                  <a:schemeClr val="bg2"/>
                </a:solidFill>
                <a:latin typeface="NewCenturySchlbk" charset="0"/>
                <a:ea typeface="ＭＳ Ｐゴシック" pitchFamily="34" charset="-128"/>
              </a:rPr>
              <a:t>they can lead to disaster when the assumptions upon which they are built are violated. </a:t>
            </a:r>
          </a:p>
          <a:p>
            <a:pPr eaLnBrk="1" hangingPunct="1">
              <a:defRPr/>
            </a:pPr>
            <a:r>
              <a:rPr lang="en-GB" sz="2400" b="1" dirty="0" smtClean="0">
                <a:solidFill>
                  <a:srgbClr val="D02EC1"/>
                </a:solidFill>
                <a:latin typeface="NewCenturySchlbk" charset="0"/>
                <a:ea typeface="ＭＳ Ｐゴシック" pitchFamily="34" charset="-128"/>
              </a:rPr>
              <a:t>An adaptive system</a:t>
            </a:r>
            <a:r>
              <a:rPr lang="en-GB" sz="2400" b="1" dirty="0" smtClean="0">
                <a:solidFill>
                  <a:srgbClr val="FAFD00"/>
                </a:solidFill>
                <a:latin typeface="NewCenturySchlbk" charset="0"/>
                <a:ea typeface="ＭＳ Ｐゴシック" pitchFamily="34" charset="-128"/>
              </a:rPr>
              <a:t> </a:t>
            </a:r>
            <a:r>
              <a:rPr lang="en-GB" sz="2400" b="1" dirty="0" smtClean="0">
                <a:solidFill>
                  <a:schemeClr val="bg1"/>
                </a:solidFill>
                <a:latin typeface="NewCenturySchlbk" charset="0"/>
                <a:ea typeface="ＭＳ Ｐゴシック" pitchFamily="34" charset="-128"/>
              </a:rPr>
              <a:t>adjusts</a:t>
            </a:r>
            <a:r>
              <a:rPr lang="en-GB" sz="2400" b="1" dirty="0" smtClean="0">
                <a:solidFill>
                  <a:schemeClr val="bg2"/>
                </a:solidFill>
                <a:latin typeface="NewCenturySchlbk" charset="0"/>
                <a:ea typeface="ＭＳ Ｐゴシック" pitchFamily="34" charset="-128"/>
              </a:rPr>
              <a:t> to </a:t>
            </a:r>
            <a:r>
              <a:rPr lang="en-GB" sz="2400" b="1" dirty="0" smtClean="0">
                <a:solidFill>
                  <a:srgbClr val="339966"/>
                </a:solidFill>
                <a:latin typeface="NewCenturySchlbk" charset="0"/>
                <a:ea typeface="ＭＳ Ｐゴシック" pitchFamily="34" charset="-128"/>
              </a:rPr>
              <a:t>time</a:t>
            </a:r>
            <a:r>
              <a:rPr lang="en-GB" sz="2400" b="1" dirty="0" smtClean="0">
                <a:solidFill>
                  <a:schemeClr val="bg2"/>
                </a:solidFill>
                <a:latin typeface="NewCenturySchlbk" charset="0"/>
                <a:ea typeface="ＭＳ Ｐゴシック" pitchFamily="34" charset="-128"/>
              </a:rPr>
              <a:t> or </a:t>
            </a:r>
            <a:r>
              <a:rPr lang="en-GB" sz="2400" b="1" dirty="0" smtClean="0">
                <a:solidFill>
                  <a:srgbClr val="FF0000"/>
                </a:solidFill>
                <a:latin typeface="NewCenturySchlbk" charset="0"/>
                <a:ea typeface="ＭＳ Ｐゴシック" pitchFamily="34" charset="-128"/>
              </a:rPr>
              <a:t>process conditions</a:t>
            </a:r>
            <a:r>
              <a:rPr lang="en-GB" sz="2400" b="1" dirty="0" smtClean="0">
                <a:solidFill>
                  <a:schemeClr val="bg2"/>
                </a:solidFill>
                <a:latin typeface="NewCenturySchlbk" charset="0"/>
                <a:ea typeface="ＭＳ Ｐゴシック" pitchFamily="34" charset="-128"/>
              </a:rPr>
              <a:t>. </a:t>
            </a:r>
          </a:p>
          <a:p>
            <a:pPr eaLnBrk="1" hangingPunct="1">
              <a:defRPr/>
            </a:pPr>
            <a:r>
              <a:rPr lang="en-GB" sz="2400" b="1" dirty="0" smtClean="0">
                <a:solidFill>
                  <a:schemeClr val="bg2"/>
                </a:solidFill>
                <a:latin typeface="NewCenturySchlbk" charset="0"/>
                <a:ea typeface="ＭＳ Ｐゴシック" pitchFamily="34" charset="-128"/>
              </a:rPr>
              <a:t>This means that such a</a:t>
            </a:r>
            <a:r>
              <a:rPr lang="en-GB" sz="2400" b="1" dirty="0" smtClean="0">
                <a:solidFill>
                  <a:srgbClr val="FAFD00"/>
                </a:solidFill>
                <a:latin typeface="NewCenturySchlbk" charset="0"/>
                <a:ea typeface="ＭＳ Ｐゴシック" pitchFamily="34" charset="-128"/>
              </a:rPr>
              <a:t> </a:t>
            </a:r>
            <a:r>
              <a:rPr lang="en-GB" sz="2400" b="1" dirty="0" smtClean="0">
                <a:solidFill>
                  <a:schemeClr val="bg1"/>
                </a:solidFill>
                <a:latin typeface="NewCenturySchlbk" charset="0"/>
                <a:ea typeface="ＭＳ Ｐゴシック" pitchFamily="34" charset="-128"/>
              </a:rPr>
              <a:t>system modifies:</a:t>
            </a:r>
          </a:p>
          <a:p>
            <a:pPr marL="457200" lvl="1" indent="0" eaLnBrk="1" hangingPunct="1">
              <a:buFontTx/>
              <a:buNone/>
              <a:defRPr/>
            </a:pPr>
            <a:r>
              <a:rPr lang="en-GB" sz="2000" b="1" dirty="0">
                <a:solidFill>
                  <a:schemeClr val="accent2"/>
                </a:solidFill>
                <a:latin typeface="NewCenturySchlbk" charset="0"/>
                <a:ea typeface="ＭＳ Ｐゴシック" pitchFamily="-106" charset="-128"/>
              </a:rPr>
              <a:t>-</a:t>
            </a:r>
            <a:r>
              <a:rPr lang="en-GB" sz="2000" b="1" dirty="0" smtClean="0">
                <a:solidFill>
                  <a:srgbClr val="FAFD00"/>
                </a:solidFill>
                <a:latin typeface="NewCenturySchlbk" charset="0"/>
                <a:ea typeface="ＭＳ Ｐゴシック" pitchFamily="34" charset="-128"/>
              </a:rPr>
              <a:t> </a:t>
            </a:r>
            <a:r>
              <a:rPr lang="en-GB" sz="2000" b="1" dirty="0" smtClean="0">
                <a:solidFill>
                  <a:schemeClr val="bg2"/>
                </a:solidFill>
                <a:latin typeface="NewCenturySchlbk" charset="0"/>
                <a:ea typeface="ＭＳ Ｐゴシック" pitchFamily="34" charset="-128"/>
              </a:rPr>
              <a:t>the </a:t>
            </a:r>
            <a:r>
              <a:rPr lang="en-GB" sz="2000" b="1" dirty="0" err="1" smtClean="0">
                <a:solidFill>
                  <a:schemeClr val="bg2"/>
                </a:solidFill>
                <a:latin typeface="NewCenturySchlbk" charset="0"/>
                <a:ea typeface="ＭＳ Ｐゴシック" pitchFamily="34" charset="-128"/>
              </a:rPr>
              <a:t>charactersitics</a:t>
            </a:r>
            <a:r>
              <a:rPr lang="en-GB" sz="2000" b="1" dirty="0" smtClean="0">
                <a:solidFill>
                  <a:schemeClr val="bg2"/>
                </a:solidFill>
                <a:latin typeface="NewCenturySchlbk" charset="0"/>
                <a:ea typeface="ＭＳ Ｐゴシック" pitchFamily="34" charset="-128"/>
              </a:rPr>
              <a:t> of the rules, </a:t>
            </a:r>
          </a:p>
          <a:p>
            <a:pPr lvl="1" eaLnBrk="1" hangingPunct="1">
              <a:defRPr/>
            </a:pPr>
            <a:r>
              <a:rPr lang="en-GB" sz="2000" b="1" dirty="0" smtClean="0">
                <a:solidFill>
                  <a:schemeClr val="bg2"/>
                </a:solidFill>
                <a:latin typeface="NewCenturySchlbk" charset="0"/>
                <a:ea typeface="ＭＳ Ｐゴシック" pitchFamily="34" charset="-128"/>
              </a:rPr>
              <a:t>the topology of the fuzzy sets, and</a:t>
            </a:r>
          </a:p>
          <a:p>
            <a:pPr lvl="1" eaLnBrk="1" hangingPunct="1">
              <a:defRPr/>
            </a:pPr>
            <a:r>
              <a:rPr lang="en-GB" sz="2000" b="1" dirty="0" smtClean="0">
                <a:solidFill>
                  <a:schemeClr val="bg2"/>
                </a:solidFill>
                <a:latin typeface="NewCenturySchlbk" charset="0"/>
                <a:ea typeface="ＭＳ Ｐゴシック" pitchFamily="34" charset="-128"/>
              </a:rPr>
              <a:t> the method of </a:t>
            </a:r>
            <a:r>
              <a:rPr lang="en-GB" sz="2000" b="1" dirty="0" err="1" smtClean="0">
                <a:solidFill>
                  <a:schemeClr val="bg2"/>
                </a:solidFill>
                <a:latin typeface="NewCenturySchlbk" charset="0"/>
                <a:ea typeface="ＭＳ Ｐゴシック" pitchFamily="34" charset="-128"/>
              </a:rPr>
              <a:t>defuzzification</a:t>
            </a:r>
            <a:endParaRPr lang="en-GB" sz="2000" b="1" dirty="0" smtClean="0">
              <a:solidFill>
                <a:schemeClr val="bg2"/>
              </a:solidFill>
              <a:latin typeface="NewCenturySchlbk" charset="0"/>
              <a:ea typeface="ＭＳ Ｐゴシック" pitchFamily="34" charset="-128"/>
            </a:endParaRPr>
          </a:p>
          <a:p>
            <a:pPr lvl="1" eaLnBrk="1" hangingPunct="1">
              <a:defRPr/>
            </a:pPr>
            <a:r>
              <a:rPr lang="en-GB" sz="2000" b="1" dirty="0" smtClean="0">
                <a:solidFill>
                  <a:schemeClr val="bg2"/>
                </a:solidFill>
                <a:latin typeface="NewCenturySchlbk" charset="0"/>
                <a:ea typeface="ＭＳ Ｐゴシック" pitchFamily="34" charset="-128"/>
              </a:rPr>
              <a:t> among others. </a:t>
            </a:r>
            <a:endParaRPr lang="en-GB" sz="2000" dirty="0" smtClean="0">
              <a:solidFill>
                <a:schemeClr val="bg2"/>
              </a:solidFill>
              <a:ea typeface="ＭＳ Ｐゴシック" pitchFamily="34" charset="-12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a:xfrm>
            <a:off x="0" y="0"/>
            <a:ext cx="9144000" cy="990600"/>
          </a:xfrm>
        </p:spPr>
        <p:txBody>
          <a:bodyPr/>
          <a:lstStyle/>
          <a:p>
            <a:pPr eaLnBrk="1" hangingPunct="1">
              <a:defRPr/>
            </a:pPr>
            <a:r>
              <a:rPr lang="en-GB" sz="7200" smtClean="0">
                <a:latin typeface="NewCenturySchlbk" charset="0"/>
                <a:ea typeface="ＭＳ Ｐゴシック" pitchFamily="34" charset="-128"/>
              </a:rPr>
              <a:t>An adaptive system</a:t>
            </a:r>
          </a:p>
        </p:txBody>
      </p:sp>
      <p:graphicFrame>
        <p:nvGraphicFramePr>
          <p:cNvPr id="83971" name="Object 2"/>
          <p:cNvGraphicFramePr>
            <a:graphicFrameLocks noChangeAspect="1"/>
          </p:cNvGraphicFramePr>
          <p:nvPr/>
        </p:nvGraphicFramePr>
        <p:xfrm>
          <a:off x="0" y="1103313"/>
          <a:ext cx="8890000" cy="5754687"/>
        </p:xfrm>
        <a:graphic>
          <a:graphicData uri="http://schemas.openxmlformats.org/presentationml/2006/ole">
            <mc:AlternateContent xmlns:mc="http://schemas.openxmlformats.org/markup-compatibility/2006">
              <mc:Choice xmlns:v="urn:schemas-microsoft-com:vml" Requires="v">
                <p:oleObj spid="_x0000_s83973" name="Drawing" r:id="rId3" imgW="8887231" imgH="5753341" progId="MSDraw.Drawing.8.1">
                  <p:embed/>
                </p:oleObj>
              </mc:Choice>
              <mc:Fallback>
                <p:oleObj name="Drawing" r:id="rId3" imgW="8887231" imgH="5753341" progId="MSDraw.Drawing.8.1">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03313"/>
                        <a:ext cx="8890000" cy="575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0" y="0"/>
            <a:ext cx="9144000" cy="1524000"/>
          </a:xfrm>
        </p:spPr>
        <p:txBody>
          <a:bodyPr/>
          <a:lstStyle/>
          <a:p>
            <a:pPr eaLnBrk="1" hangingPunct="1">
              <a:defRPr/>
            </a:pPr>
            <a:r>
              <a:rPr lang="en-GB" sz="4800" dirty="0" smtClean="0">
                <a:latin typeface="NewCenturySchlbk" charset="0"/>
                <a:ea typeface="ＭＳ Ｐゴシック" pitchFamily="34" charset="-128"/>
              </a:rPr>
              <a:t>ADAPTIVE, SELF-ORGANISING SYSTEMS</a:t>
            </a:r>
          </a:p>
        </p:txBody>
      </p:sp>
      <p:sp>
        <p:nvSpPr>
          <p:cNvPr id="84995" name="Rectangle 3"/>
          <p:cNvSpPr>
            <a:spLocks noGrp="1" noChangeArrowheads="1"/>
          </p:cNvSpPr>
          <p:nvPr>
            <p:ph type="body" idx="1"/>
          </p:nvPr>
        </p:nvSpPr>
        <p:spPr>
          <a:xfrm>
            <a:off x="228600" y="1981200"/>
            <a:ext cx="8686800" cy="4648200"/>
          </a:xfrm>
        </p:spPr>
        <p:txBody>
          <a:bodyPr/>
          <a:lstStyle/>
          <a:p>
            <a:pPr eaLnBrk="1" hangingPunct="1"/>
            <a:r>
              <a:rPr lang="en-GB" altLang="en-US" sz="2400" b="1" smtClean="0">
                <a:solidFill>
                  <a:schemeClr val="bg2"/>
                </a:solidFill>
                <a:latin typeface="NewCenturySchlbk" charset="0"/>
              </a:rPr>
              <a:t> A</a:t>
            </a:r>
            <a:r>
              <a:rPr lang="en-GB" altLang="en-US" sz="2400" b="1" smtClean="0">
                <a:solidFill>
                  <a:srgbClr val="FAFD00"/>
                </a:solidFill>
                <a:latin typeface="NewCenturySchlbk" charset="0"/>
              </a:rPr>
              <a:t> </a:t>
            </a:r>
            <a:r>
              <a:rPr lang="en-GB" altLang="en-US" sz="2400" b="1" smtClean="0">
                <a:solidFill>
                  <a:schemeClr val="hlink"/>
                </a:solidFill>
                <a:latin typeface="NewCenturySchlbk" charset="0"/>
              </a:rPr>
              <a:t>performance metric</a:t>
            </a:r>
            <a:r>
              <a:rPr lang="en-GB" altLang="en-US" sz="2400" b="1" smtClean="0">
                <a:solidFill>
                  <a:schemeClr val="bg2"/>
                </a:solidFill>
                <a:latin typeface="NewCenturySchlbk" charset="0"/>
              </a:rPr>
              <a:t>, often </a:t>
            </a:r>
            <a:r>
              <a:rPr lang="en-GB" altLang="en-US" sz="2400" b="1" u="sng" smtClean="0">
                <a:solidFill>
                  <a:schemeClr val="bg2"/>
                </a:solidFill>
                <a:latin typeface="NewCenturySchlbk" charset="0"/>
              </a:rPr>
              <a:t>another expert system </a:t>
            </a:r>
            <a:r>
              <a:rPr lang="en-GB" altLang="en-US" sz="2400" b="1" smtClean="0">
                <a:solidFill>
                  <a:schemeClr val="bg2"/>
                </a:solidFill>
                <a:latin typeface="NewCenturySchlbk" charset="0"/>
              </a:rPr>
              <a:t>or an algorithm, compares the current and the stored array of past solutions and the </a:t>
            </a:r>
            <a:r>
              <a:rPr lang="en-GB" altLang="en-US" sz="2400" b="1" u="sng" smtClean="0">
                <a:solidFill>
                  <a:schemeClr val="bg2"/>
                </a:solidFill>
                <a:latin typeface="NewCenturySchlbk" charset="0"/>
              </a:rPr>
              <a:t>comparison result</a:t>
            </a:r>
            <a:r>
              <a:rPr lang="en-GB" altLang="en-US" sz="2400" b="1" smtClean="0">
                <a:solidFill>
                  <a:schemeClr val="bg2"/>
                </a:solidFill>
                <a:latin typeface="NewCenturySchlbk" charset="0"/>
              </a:rPr>
              <a:t> is passed to</a:t>
            </a:r>
            <a:r>
              <a:rPr lang="en-GB" altLang="en-US" sz="2400" b="1" smtClean="0">
                <a:solidFill>
                  <a:srgbClr val="FAFD00"/>
                </a:solidFill>
                <a:latin typeface="NewCenturySchlbk" charset="0"/>
              </a:rPr>
              <a:t> </a:t>
            </a:r>
            <a:r>
              <a:rPr lang="en-GB" altLang="en-US" sz="2400" b="1" smtClean="0">
                <a:solidFill>
                  <a:schemeClr val="hlink"/>
                </a:solidFill>
                <a:latin typeface="NewCenturySchlbk" charset="0"/>
              </a:rPr>
              <a:t>an adaptation machine.</a:t>
            </a:r>
            <a:r>
              <a:rPr lang="en-GB" altLang="en-US" sz="2400" b="1" smtClean="0">
                <a:solidFill>
                  <a:srgbClr val="FAFD00"/>
                </a:solidFill>
                <a:latin typeface="NewCenturySchlbk" charset="0"/>
              </a:rPr>
              <a:t>. </a:t>
            </a:r>
          </a:p>
          <a:p>
            <a:pPr eaLnBrk="1" hangingPunct="1"/>
            <a:endParaRPr lang="en-GB" altLang="en-US" sz="2400" b="1" smtClean="0">
              <a:solidFill>
                <a:schemeClr val="bg2"/>
              </a:solidFill>
              <a:latin typeface="NewCenturySchlbk" charset="0"/>
            </a:endParaRPr>
          </a:p>
          <a:p>
            <a:pPr eaLnBrk="1" hangingPunct="1"/>
            <a:r>
              <a:rPr lang="en-GB" altLang="en-US" sz="2400" b="1" smtClean="0">
                <a:solidFill>
                  <a:schemeClr val="bg2"/>
                </a:solidFill>
                <a:latin typeface="NewCenturySchlbk" charset="0"/>
              </a:rPr>
              <a:t>The </a:t>
            </a:r>
            <a:r>
              <a:rPr lang="en-GB" altLang="en-US" sz="2400" b="1" smtClean="0">
                <a:solidFill>
                  <a:schemeClr val="bg1"/>
                </a:solidFill>
                <a:latin typeface="NewCenturySchlbk" charset="0"/>
              </a:rPr>
              <a:t>adaptation machine,</a:t>
            </a:r>
            <a:r>
              <a:rPr lang="en-GB" altLang="en-US" sz="2400" b="1" smtClean="0">
                <a:solidFill>
                  <a:srgbClr val="FAFD00"/>
                </a:solidFill>
                <a:latin typeface="NewCenturySchlbk" charset="0"/>
              </a:rPr>
              <a:t> </a:t>
            </a:r>
            <a:r>
              <a:rPr lang="en-GB" altLang="en-US" sz="2400" b="1" u="sng" smtClean="0">
                <a:solidFill>
                  <a:schemeClr val="bg2"/>
                </a:solidFill>
                <a:latin typeface="NewCenturySchlbk" charset="0"/>
              </a:rPr>
              <a:t>often another expert system</a:t>
            </a:r>
            <a:r>
              <a:rPr lang="en-GB" altLang="en-US" sz="2400" b="1" smtClean="0">
                <a:solidFill>
                  <a:schemeClr val="bg2"/>
                </a:solidFill>
                <a:latin typeface="NewCenturySchlbk" charset="0"/>
              </a:rPr>
              <a:t>, decides </a:t>
            </a:r>
            <a:r>
              <a:rPr lang="en-GB" altLang="en-US" sz="2400" b="1" u="sng" smtClean="0">
                <a:solidFill>
                  <a:schemeClr val="bg2"/>
                </a:solidFill>
                <a:latin typeface="NewCenturySchlbk" charset="0"/>
              </a:rPr>
              <a:t>what changes to make</a:t>
            </a:r>
            <a:r>
              <a:rPr lang="en-GB" altLang="en-US" sz="2400" b="1" smtClean="0">
                <a:solidFill>
                  <a:schemeClr val="bg2"/>
                </a:solidFill>
                <a:latin typeface="NewCenturySchlbk" charset="0"/>
              </a:rPr>
              <a:t> in the underlying fuzzy model. </a:t>
            </a:r>
          </a:p>
          <a:p>
            <a:pPr lvl="1" eaLnBrk="1" hangingPunct="1"/>
            <a:r>
              <a:rPr lang="en-GB" altLang="en-US" sz="2000" b="1" smtClean="0">
                <a:solidFill>
                  <a:schemeClr val="bg2"/>
                </a:solidFill>
                <a:latin typeface="NewCenturySchlbk" charset="0"/>
              </a:rPr>
              <a:t>For instance:</a:t>
            </a:r>
          </a:p>
          <a:p>
            <a:pPr lvl="2" eaLnBrk="1" hangingPunct="1"/>
            <a:r>
              <a:rPr lang="en-GB" altLang="en-US" sz="1800" b="1" smtClean="0">
                <a:solidFill>
                  <a:schemeClr val="bg2"/>
                </a:solidFill>
                <a:latin typeface="NewCenturySchlbk" charset="0"/>
              </a:rPr>
              <a:t> the </a:t>
            </a:r>
            <a:r>
              <a:rPr lang="en-GB" altLang="en-US" sz="1800" b="1" u="sng" smtClean="0">
                <a:solidFill>
                  <a:schemeClr val="bg2"/>
                </a:solidFill>
                <a:latin typeface="NewCenturySchlbk" charset="0"/>
              </a:rPr>
              <a:t>contribution weights</a:t>
            </a:r>
            <a:r>
              <a:rPr lang="en-GB" altLang="en-US" sz="1800" b="1" smtClean="0">
                <a:solidFill>
                  <a:schemeClr val="bg2"/>
                </a:solidFill>
                <a:latin typeface="NewCenturySchlbk" charset="0"/>
              </a:rPr>
              <a:t> connected with each rule can be modified or </a:t>
            </a:r>
          </a:p>
          <a:p>
            <a:pPr lvl="2" eaLnBrk="1" hangingPunct="1"/>
            <a:r>
              <a:rPr lang="en-GB" altLang="en-US" sz="1800" b="1" smtClean="0">
                <a:solidFill>
                  <a:schemeClr val="bg2"/>
                </a:solidFill>
                <a:latin typeface="NewCenturySchlbk" charset="0"/>
              </a:rPr>
              <a:t>the </a:t>
            </a:r>
            <a:r>
              <a:rPr lang="en-GB" altLang="en-US" sz="1800" b="1" u="sng" smtClean="0">
                <a:solidFill>
                  <a:schemeClr val="bg2"/>
                </a:solidFill>
                <a:latin typeface="NewCenturySchlbk" charset="0"/>
              </a:rPr>
              <a:t>membership functions</a:t>
            </a:r>
            <a:r>
              <a:rPr lang="en-GB" altLang="en-US" sz="1800" b="1" smtClean="0">
                <a:solidFill>
                  <a:schemeClr val="bg2"/>
                </a:solidFill>
                <a:latin typeface="NewCenturySchlbk" charset="0"/>
              </a:rPr>
              <a:t> re-drawn.</a:t>
            </a:r>
            <a:endParaRPr lang="en-GB" altLang="en-US" sz="1800" smtClean="0">
              <a:solidFill>
                <a:schemeClr val="bg2"/>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lstStyle/>
          <a:p>
            <a:pPr>
              <a:defRPr/>
            </a:pPr>
            <a:r>
              <a:rPr lang="en-US" dirty="0" smtClean="0">
                <a:ea typeface="ＭＳ Ｐゴシック" pitchFamily="34" charset="-128"/>
              </a:rPr>
              <a:t>Questions </a:t>
            </a:r>
            <a:r>
              <a:rPr lang="en-US" smtClean="0">
                <a:ea typeface="ＭＳ Ｐゴシック" pitchFamily="34" charset="-128"/>
              </a:rPr>
              <a:t>and Problems (1) </a:t>
            </a:r>
            <a:endParaRPr lang="en-US" dirty="0">
              <a:ea typeface="ＭＳ Ｐゴシック" pitchFamily="34" charset="-128"/>
            </a:endParaRPr>
          </a:p>
        </p:txBody>
      </p:sp>
      <p:sp>
        <p:nvSpPr>
          <p:cNvPr id="126979" name="Content Placeholder 2"/>
          <p:cNvSpPr>
            <a:spLocks noGrp="1"/>
          </p:cNvSpPr>
          <p:nvPr>
            <p:ph idx="1"/>
          </p:nvPr>
        </p:nvSpPr>
        <p:spPr>
          <a:xfrm>
            <a:off x="-1588" y="609600"/>
            <a:ext cx="9144001" cy="5410200"/>
          </a:xfrm>
        </p:spPr>
        <p:txBody>
          <a:bodyPr/>
          <a:lstStyle/>
          <a:p>
            <a:pPr marL="514350" indent="-514350" eaLnBrk="1" hangingPunct="1">
              <a:spcBef>
                <a:spcPts val="500"/>
              </a:spcBef>
              <a:spcAft>
                <a:spcPts val="500"/>
              </a:spcAft>
              <a:buFont typeface="+mj-lt"/>
              <a:buAutoNum type="arabicPeriod"/>
              <a:defRPr/>
            </a:pPr>
            <a:r>
              <a:rPr lang="en-US" altLang="en-US" sz="1800" dirty="0" smtClean="0">
                <a:solidFill>
                  <a:schemeClr val="bg2"/>
                </a:solidFill>
                <a:ea typeface="ＭＳ Ｐゴシック" pitchFamily="34" charset="-128"/>
              </a:rPr>
              <a:t> Explain Linguistic Variables in Expert Systems.</a:t>
            </a:r>
            <a:r>
              <a:rPr lang="en-US" sz="1800" dirty="0">
                <a:solidFill>
                  <a:schemeClr val="bg2"/>
                </a:solidFill>
                <a:effectLst>
                  <a:outerShdw blurRad="38100" dist="38100" dir="2700000" algn="tl">
                    <a:srgbClr val="C0C0C0"/>
                  </a:outerShdw>
                </a:effectLst>
                <a:ea typeface="ＭＳ Ｐゴシック" pitchFamily="34" charset="-128"/>
              </a:rPr>
              <a:t> </a:t>
            </a:r>
          </a:p>
          <a:p>
            <a:pPr marL="514350" indent="-514350" eaLnBrk="1" hangingPunct="1">
              <a:spcBef>
                <a:spcPts val="500"/>
              </a:spcBef>
              <a:spcAft>
                <a:spcPts val="500"/>
              </a:spcAft>
              <a:buFont typeface="+mj-lt"/>
              <a:buAutoNum type="arabicPeriod"/>
              <a:defRPr/>
            </a:pPr>
            <a:r>
              <a:rPr lang="en-US" sz="1800" dirty="0" smtClean="0">
                <a:solidFill>
                  <a:schemeClr val="bg2"/>
                </a:solidFill>
                <a:effectLst>
                  <a:outerShdw blurRad="38100" dist="38100" dir="2700000" algn="tl">
                    <a:srgbClr val="C0C0C0"/>
                  </a:outerShdw>
                </a:effectLst>
                <a:ea typeface="ＭＳ Ｐゴシック" pitchFamily="34" charset="-128"/>
              </a:rPr>
              <a:t>Explain and illustrate these concepts: </a:t>
            </a:r>
            <a:r>
              <a:rPr lang="en-US" sz="1800" dirty="0" err="1" smtClean="0">
                <a:solidFill>
                  <a:schemeClr val="bg2"/>
                </a:solidFill>
                <a:effectLst>
                  <a:outerShdw blurRad="38100" dist="38100" dir="2700000" algn="tl">
                    <a:srgbClr val="C0C0C0"/>
                  </a:outerShdw>
                </a:effectLst>
                <a:ea typeface="ＭＳ Ｐゴシック" pitchFamily="34" charset="-128"/>
              </a:rPr>
              <a:t>fuzzifying</a:t>
            </a:r>
            <a:r>
              <a:rPr lang="en-US" sz="1800" dirty="0" smtClean="0">
                <a:solidFill>
                  <a:schemeClr val="bg2"/>
                </a:solidFill>
                <a:effectLst>
                  <a:outerShdw blurRad="38100" dist="38100" dir="2700000" algn="tl">
                    <a:srgbClr val="C0C0C0"/>
                  </a:outerShdw>
                </a:effectLst>
                <a:ea typeface="ＭＳ Ｐゴシック" pitchFamily="34" charset="-128"/>
              </a:rPr>
              <a:t>, fuzzy </a:t>
            </a:r>
            <a:r>
              <a:rPr lang="en-US" sz="1800" dirty="0">
                <a:solidFill>
                  <a:schemeClr val="bg2"/>
                </a:solidFill>
                <a:effectLst>
                  <a:outerShdw blurRad="38100" dist="38100" dir="2700000" algn="tl">
                    <a:srgbClr val="C0C0C0"/>
                  </a:outerShdw>
                </a:effectLst>
                <a:ea typeface="ＭＳ Ｐゴシック" pitchFamily="34" charset="-128"/>
              </a:rPr>
              <a:t>rule </a:t>
            </a:r>
            <a:r>
              <a:rPr lang="en-US" sz="1800" dirty="0" smtClean="0">
                <a:solidFill>
                  <a:schemeClr val="bg2"/>
                </a:solidFill>
                <a:effectLst>
                  <a:outerShdw blurRad="38100" dist="38100" dir="2700000" algn="tl">
                    <a:srgbClr val="C0C0C0"/>
                  </a:outerShdw>
                </a:effectLst>
                <a:ea typeface="ＭＳ Ｐゴシック" pitchFamily="34" charset="-128"/>
              </a:rPr>
              <a:t>base</a:t>
            </a:r>
            <a:r>
              <a:rPr lang="en-US" sz="1800" dirty="0" smtClean="0">
                <a:solidFill>
                  <a:schemeClr val="bg2"/>
                </a:solidFill>
                <a:ea typeface="ＭＳ Ｐゴシック" pitchFamily="34" charset="-128"/>
              </a:rPr>
              <a:t>, </a:t>
            </a:r>
            <a:r>
              <a:rPr lang="en-US" sz="1800" dirty="0" smtClean="0">
                <a:solidFill>
                  <a:schemeClr val="bg2"/>
                </a:solidFill>
                <a:effectLst>
                  <a:outerShdw blurRad="38100" dist="38100" dir="2700000" algn="tl">
                    <a:srgbClr val="C0C0C0"/>
                  </a:outerShdw>
                </a:effectLst>
                <a:ea typeface="ＭＳ Ｐゴシック" pitchFamily="34" charset="-128"/>
              </a:rPr>
              <a:t>fuzzy inference, </a:t>
            </a:r>
            <a:r>
              <a:rPr lang="en-US" sz="1800" dirty="0" err="1" smtClean="0">
                <a:solidFill>
                  <a:schemeClr val="bg2"/>
                </a:solidFill>
                <a:effectLst>
                  <a:outerShdw blurRad="38100" dist="38100" dir="2700000" algn="tl">
                    <a:srgbClr val="C0C0C0"/>
                  </a:outerShdw>
                </a:effectLst>
                <a:ea typeface="ＭＳ Ｐゴシック" pitchFamily="34" charset="-128"/>
              </a:rPr>
              <a:t>defuzzifying</a:t>
            </a:r>
            <a:endParaRPr lang="en-US" sz="1800" dirty="0" smtClean="0">
              <a:solidFill>
                <a:schemeClr val="bg2"/>
              </a:solidFill>
              <a:effectLst>
                <a:outerShdw blurRad="38100" dist="38100" dir="2700000" algn="tl">
                  <a:srgbClr val="C0C0C0"/>
                </a:outerShdw>
              </a:effectLst>
              <a:ea typeface="ＭＳ Ｐゴシック" pitchFamily="34" charset="-128"/>
            </a:endParaRPr>
          </a:p>
          <a:p>
            <a:pPr marL="514350" indent="-514350" eaLnBrk="1" hangingPunct="1">
              <a:spcBef>
                <a:spcPts val="500"/>
              </a:spcBef>
              <a:spcAft>
                <a:spcPts val="500"/>
              </a:spcAft>
              <a:buFont typeface="+mj-lt"/>
              <a:buAutoNum type="arabicPeriod"/>
              <a:defRPr/>
            </a:pPr>
            <a:r>
              <a:rPr lang="en-US" sz="1800" dirty="0" smtClean="0">
                <a:solidFill>
                  <a:schemeClr val="bg2"/>
                </a:solidFill>
                <a:effectLst>
                  <a:outerShdw blurRad="38100" dist="38100" dir="2700000" algn="tl">
                    <a:srgbClr val="C0C0C0"/>
                  </a:outerShdw>
                </a:effectLst>
                <a:ea typeface="ＭＳ Ｐゴシック" pitchFamily="34" charset="-128"/>
              </a:rPr>
              <a:t>Give various methods to explain the concept of uncertainty in robotics.</a:t>
            </a:r>
          </a:p>
          <a:p>
            <a:pPr marL="514350" indent="-514350" eaLnBrk="1" hangingPunct="1">
              <a:spcBef>
                <a:spcPts val="500"/>
              </a:spcBef>
              <a:spcAft>
                <a:spcPts val="500"/>
              </a:spcAft>
              <a:buFont typeface="+mj-lt"/>
              <a:buAutoNum type="arabicPeriod"/>
              <a:defRPr/>
            </a:pPr>
            <a:r>
              <a:rPr lang="en-US" sz="1800" dirty="0" smtClean="0">
                <a:solidFill>
                  <a:schemeClr val="bg2"/>
                </a:solidFill>
                <a:effectLst>
                  <a:outerShdw blurRad="38100" dist="38100" dir="2700000" algn="tl">
                    <a:srgbClr val="C0C0C0"/>
                  </a:outerShdw>
                </a:effectLst>
                <a:ea typeface="ＭＳ Ｐゴシック" pitchFamily="34" charset="-128"/>
              </a:rPr>
              <a:t>Uncertainty versus fuzziness.</a:t>
            </a:r>
          </a:p>
          <a:p>
            <a:pPr marL="514350" indent="-514350" eaLnBrk="1" hangingPunct="1">
              <a:spcBef>
                <a:spcPts val="500"/>
              </a:spcBef>
              <a:spcAft>
                <a:spcPts val="500"/>
              </a:spcAft>
              <a:buFont typeface="+mj-lt"/>
              <a:buAutoNum type="arabicPeriod"/>
              <a:defRPr/>
            </a:pPr>
            <a:r>
              <a:rPr lang="en-US" sz="1800" dirty="0" smtClean="0">
                <a:solidFill>
                  <a:schemeClr val="bg2"/>
                </a:solidFill>
                <a:effectLst>
                  <a:outerShdw blurRad="38100" dist="38100" dir="2700000" algn="tl">
                    <a:srgbClr val="C0C0C0"/>
                  </a:outerShdw>
                </a:effectLst>
                <a:ea typeface="ＭＳ Ｐゴシック" pitchFamily="34" charset="-128"/>
              </a:rPr>
              <a:t>Explain Fuzzy Control in robot Flakey.</a:t>
            </a:r>
          </a:p>
          <a:p>
            <a:pPr marL="514350" indent="-514350" eaLnBrk="1" hangingPunct="1">
              <a:spcBef>
                <a:spcPts val="500"/>
              </a:spcBef>
              <a:spcAft>
                <a:spcPts val="500"/>
              </a:spcAft>
              <a:buFont typeface="+mj-lt"/>
              <a:buAutoNum type="arabicPeriod"/>
              <a:defRPr/>
            </a:pPr>
            <a:r>
              <a:rPr lang="en-US" sz="1800" dirty="0" smtClean="0">
                <a:solidFill>
                  <a:schemeClr val="bg2"/>
                </a:solidFill>
                <a:effectLst>
                  <a:outerShdw blurRad="38100" dist="38100" dir="2700000" algn="tl">
                    <a:srgbClr val="C0C0C0"/>
                  </a:outerShdw>
                </a:effectLst>
                <a:ea typeface="ＭＳ Ｐゴシック" pitchFamily="34" charset="-128"/>
              </a:rPr>
              <a:t>What is LPS?</a:t>
            </a:r>
          </a:p>
          <a:p>
            <a:pPr marL="514350" indent="-514350" eaLnBrk="1" hangingPunct="1">
              <a:spcBef>
                <a:spcPts val="500"/>
              </a:spcBef>
              <a:spcAft>
                <a:spcPts val="500"/>
              </a:spcAft>
              <a:buFont typeface="+mj-lt"/>
              <a:buAutoNum type="arabicPeriod"/>
              <a:defRPr/>
            </a:pPr>
            <a:r>
              <a:rPr lang="en-US" sz="1800" dirty="0" smtClean="0">
                <a:solidFill>
                  <a:schemeClr val="bg2"/>
                </a:solidFill>
                <a:effectLst>
                  <a:outerShdw blurRad="38100" dist="38100" dir="2700000" algn="tl">
                    <a:srgbClr val="C0C0C0"/>
                  </a:outerShdw>
                </a:effectLst>
                <a:ea typeface="ＭＳ Ｐゴシック" pitchFamily="34" charset="-128"/>
              </a:rPr>
              <a:t>Blending of behaviors and generating a plan in Flakey. What is the advantage of fuzzy logic?</a:t>
            </a:r>
          </a:p>
          <a:p>
            <a:pPr marL="514350" indent="-514350" eaLnBrk="1" hangingPunct="1">
              <a:spcBef>
                <a:spcPts val="500"/>
              </a:spcBef>
              <a:spcAft>
                <a:spcPts val="500"/>
              </a:spcAft>
              <a:buFont typeface="+mj-lt"/>
              <a:buAutoNum type="arabicPeriod"/>
              <a:defRPr/>
            </a:pPr>
            <a:r>
              <a:rPr lang="en-US" sz="1800" dirty="0" smtClean="0">
                <a:solidFill>
                  <a:schemeClr val="bg2"/>
                </a:solidFill>
                <a:effectLst>
                  <a:outerShdw blurRad="38100" dist="38100" dir="2700000" algn="tl">
                    <a:srgbClr val="C0C0C0"/>
                  </a:outerShdw>
                </a:effectLst>
                <a:ea typeface="ＭＳ Ｐゴシック" pitchFamily="34" charset="-128"/>
              </a:rPr>
              <a:t>Compare, subsystem after subsystem, a fuzzy controller with a classical controller.</a:t>
            </a:r>
          </a:p>
          <a:p>
            <a:pPr marL="514350" indent="-514350" eaLnBrk="1" hangingPunct="1">
              <a:spcBef>
                <a:spcPts val="500"/>
              </a:spcBef>
              <a:spcAft>
                <a:spcPts val="500"/>
              </a:spcAft>
              <a:buFont typeface="+mj-lt"/>
              <a:buAutoNum type="arabicPeriod"/>
              <a:defRPr/>
            </a:pPr>
            <a:r>
              <a:rPr lang="en-US" sz="1800" dirty="0">
                <a:solidFill>
                  <a:schemeClr val="bg2"/>
                </a:solidFill>
                <a:effectLst>
                  <a:outerShdw blurRad="38100" dist="38100" dir="2700000" algn="tl">
                    <a:srgbClr val="FFFFFF"/>
                  </a:outerShdw>
                </a:effectLst>
                <a:ea typeface="ＭＳ Ｐゴシック" pitchFamily="34" charset="-128"/>
              </a:rPr>
              <a:t>Cruise Control Example of Fuzzy Logic </a:t>
            </a:r>
            <a:r>
              <a:rPr lang="en-US" sz="1800" dirty="0" smtClean="0">
                <a:solidFill>
                  <a:schemeClr val="bg2"/>
                </a:solidFill>
                <a:effectLst>
                  <a:outerShdw blurRad="38100" dist="38100" dir="2700000" algn="tl">
                    <a:srgbClr val="FFFFFF"/>
                  </a:outerShdw>
                </a:effectLst>
                <a:ea typeface="ＭＳ Ｐゴシック" pitchFamily="34" charset="-128"/>
              </a:rPr>
              <a:t>Controller, how can you improve it for more sensors, more motors and more advanced rules?</a:t>
            </a:r>
          </a:p>
          <a:p>
            <a:pPr marL="514350" indent="-514350" eaLnBrk="1" hangingPunct="1">
              <a:spcBef>
                <a:spcPts val="500"/>
              </a:spcBef>
              <a:spcAft>
                <a:spcPts val="500"/>
              </a:spcAft>
              <a:buFont typeface="+mj-lt"/>
              <a:buAutoNum type="arabicPeriod"/>
              <a:defRPr/>
            </a:pPr>
            <a:r>
              <a:rPr lang="en-US" sz="1800" dirty="0" smtClean="0">
                <a:solidFill>
                  <a:schemeClr val="bg2"/>
                </a:solidFill>
                <a:effectLst>
                  <a:outerShdw blurRad="38100" dist="38100" dir="2700000" algn="tl">
                    <a:srgbClr val="FFFFFF"/>
                  </a:outerShdw>
                </a:effectLst>
                <a:ea typeface="ＭＳ Ｐゴシック" pitchFamily="34" charset="-128"/>
              </a:rPr>
              <a:t>Give an example how to create a fuzzy rule table.</a:t>
            </a:r>
          </a:p>
          <a:p>
            <a:pPr marL="514350" indent="-514350" eaLnBrk="1" hangingPunct="1">
              <a:spcBef>
                <a:spcPts val="500"/>
              </a:spcBef>
              <a:spcAft>
                <a:spcPts val="500"/>
              </a:spcAft>
              <a:buFont typeface="+mj-lt"/>
              <a:buAutoNum type="arabicPeriod"/>
              <a:defRPr/>
            </a:pPr>
            <a:r>
              <a:rPr lang="en-US" sz="1800" dirty="0" smtClean="0">
                <a:solidFill>
                  <a:schemeClr val="bg2"/>
                </a:solidFill>
                <a:effectLst>
                  <a:outerShdw blurRad="38100" dist="38100" dir="2700000" algn="tl">
                    <a:srgbClr val="FFFFFF"/>
                  </a:outerShdw>
                </a:effectLst>
                <a:ea typeface="ＭＳ Ｐゴシック" pitchFamily="34" charset="-128"/>
              </a:rPr>
              <a:t>Read the Four-Rules example. Explain how to use graphics to calculate values of operators. Use this example to explain how a more complicated </a:t>
            </a:r>
            <a:r>
              <a:rPr lang="en-US" sz="1800" dirty="0" err="1" smtClean="0">
                <a:solidFill>
                  <a:schemeClr val="bg2"/>
                </a:solidFill>
                <a:effectLst>
                  <a:outerShdw blurRad="38100" dist="38100" dir="2700000" algn="tl">
                    <a:srgbClr val="FFFFFF"/>
                  </a:outerShdw>
                </a:effectLst>
                <a:ea typeface="ＭＳ Ｐゴシック" pitchFamily="34" charset="-128"/>
              </a:rPr>
              <a:t>Braitenberg</a:t>
            </a:r>
            <a:r>
              <a:rPr lang="en-US" sz="1800" dirty="0" smtClean="0">
                <a:solidFill>
                  <a:schemeClr val="bg2"/>
                </a:solidFill>
                <a:effectLst>
                  <a:outerShdw blurRad="38100" dist="38100" dir="2700000" algn="tl">
                    <a:srgbClr val="FFFFFF"/>
                  </a:outerShdw>
                </a:effectLst>
                <a:ea typeface="ＭＳ Ｐゴシック" pitchFamily="34" charset="-128"/>
              </a:rPr>
              <a:t> Vehicle would work. Assume that it has to execute both Aggressive and Shy behaviors and we use another sensor or combination of sensors to change from one to another behavior.</a:t>
            </a:r>
            <a:endParaRPr lang="en-US" sz="1800" dirty="0" smtClean="0">
              <a:solidFill>
                <a:schemeClr val="bg2"/>
              </a:solidFill>
              <a:effectLst>
                <a:outerShdw blurRad="38100" dist="38100" dir="2700000" algn="tl">
                  <a:srgbClr val="C0C0C0"/>
                </a:outerShdw>
              </a:effectLst>
              <a:ea typeface="ＭＳ Ｐゴシック" pitchFamily="34" charset="-128"/>
            </a:endParaRPr>
          </a:p>
          <a:p>
            <a:pPr marL="514350" indent="-514350" eaLnBrk="1" hangingPunct="1">
              <a:spcBef>
                <a:spcPts val="500"/>
              </a:spcBef>
              <a:spcAft>
                <a:spcPts val="500"/>
              </a:spcAft>
              <a:buFont typeface="+mj-lt"/>
              <a:buAutoNum type="arabicPeriod"/>
              <a:defRPr/>
            </a:pPr>
            <a:endParaRPr lang="en-US" sz="1800" dirty="0">
              <a:solidFill>
                <a:schemeClr val="bg2"/>
              </a:solidFill>
              <a:ea typeface="ＭＳ Ｐゴシック" pitchFamily="34" charset="-128"/>
            </a:endParaRPr>
          </a:p>
          <a:p>
            <a:pPr marL="514350" indent="-514350">
              <a:buFont typeface="+mj-lt"/>
              <a:buAutoNum type="arabicPeriod"/>
              <a:defRPr/>
            </a:pPr>
            <a:endParaRPr lang="en-US" altLang="en-US" sz="4800" dirty="0" smtClean="0">
              <a:solidFill>
                <a:schemeClr val="bg2"/>
              </a:solidFill>
              <a:ea typeface="ＭＳ Ｐゴシック"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0" y="0"/>
            <a:ext cx="9144000" cy="1981200"/>
          </a:xfrm>
          <a:solidFill>
            <a:srgbClr val="0AF474"/>
          </a:solidFill>
        </p:spPr>
        <p:txBody>
          <a:bodyPr/>
          <a:lstStyle/>
          <a:p>
            <a:pPr eaLnBrk="1" hangingPunct="1">
              <a:defRPr/>
            </a:pPr>
            <a:r>
              <a:rPr lang="en-US" sz="8000" smtClean="0">
                <a:ea typeface="ＭＳ Ｐゴシック" pitchFamily="34" charset="-128"/>
              </a:rPr>
              <a:t>Fuzzy Logic Control</a:t>
            </a:r>
          </a:p>
        </p:txBody>
      </p:sp>
      <p:sp>
        <p:nvSpPr>
          <p:cNvPr id="11267" name="Rectangle 3"/>
          <p:cNvSpPr>
            <a:spLocks noGrp="1" noChangeArrowheads="1"/>
          </p:cNvSpPr>
          <p:nvPr>
            <p:ph type="body" idx="1"/>
          </p:nvPr>
        </p:nvSpPr>
        <p:spPr>
          <a:xfrm>
            <a:off x="152400" y="2209800"/>
            <a:ext cx="8839200" cy="4572000"/>
          </a:xfrm>
        </p:spPr>
        <p:txBody>
          <a:bodyPr/>
          <a:lstStyle/>
          <a:p>
            <a:pPr eaLnBrk="1" hangingPunct="1">
              <a:spcBef>
                <a:spcPts val="500"/>
              </a:spcBef>
              <a:spcAft>
                <a:spcPts val="500"/>
              </a:spcAft>
            </a:pPr>
            <a:r>
              <a:rPr lang="en-US" altLang="en-US" sz="2800" b="1" smtClean="0">
                <a:solidFill>
                  <a:schemeClr val="bg1"/>
                </a:solidFill>
              </a:rPr>
              <a:t>Fuzzy controller design</a:t>
            </a:r>
            <a:r>
              <a:rPr lang="en-US" altLang="en-US" sz="2800" smtClean="0">
                <a:solidFill>
                  <a:schemeClr val="bg2"/>
                </a:solidFill>
              </a:rPr>
              <a:t> consist of turning </a:t>
            </a:r>
            <a:r>
              <a:rPr lang="en-US" altLang="en-US" sz="2800" b="1" smtClean="0">
                <a:solidFill>
                  <a:schemeClr val="bg2"/>
                </a:solidFill>
              </a:rPr>
              <a:t>intuitions</a:t>
            </a:r>
            <a:r>
              <a:rPr lang="en-US" altLang="en-US" sz="2800" smtClean="0">
                <a:solidFill>
                  <a:schemeClr val="bg2"/>
                </a:solidFill>
              </a:rPr>
              <a:t>, and  any </a:t>
            </a:r>
            <a:r>
              <a:rPr lang="en-US" altLang="en-US" sz="2800" b="1" smtClean="0">
                <a:solidFill>
                  <a:schemeClr val="bg2"/>
                </a:solidFill>
              </a:rPr>
              <a:t>other information</a:t>
            </a:r>
            <a:r>
              <a:rPr lang="en-US" altLang="en-US" sz="2800" smtClean="0">
                <a:solidFill>
                  <a:schemeClr val="bg2"/>
                </a:solidFill>
              </a:rPr>
              <a:t> about how to control a system, into  </a:t>
            </a:r>
            <a:r>
              <a:rPr lang="en-US" altLang="en-US" sz="2800" smtClean="0">
                <a:solidFill>
                  <a:srgbClr val="D02EC1"/>
                </a:solidFill>
              </a:rPr>
              <a:t>set of rules</a:t>
            </a:r>
            <a:r>
              <a:rPr lang="en-US" altLang="en-US" sz="2800" smtClean="0">
                <a:solidFill>
                  <a:schemeClr val="bg2"/>
                </a:solidFill>
              </a:rPr>
              <a:t>. </a:t>
            </a:r>
          </a:p>
          <a:p>
            <a:pPr lvl="1" eaLnBrk="1" hangingPunct="1">
              <a:spcBef>
                <a:spcPts val="500"/>
              </a:spcBef>
              <a:spcAft>
                <a:spcPts val="500"/>
              </a:spcAft>
            </a:pPr>
            <a:r>
              <a:rPr lang="en-US" altLang="en-US" sz="2400" smtClean="0">
                <a:solidFill>
                  <a:schemeClr val="bg2"/>
                </a:solidFill>
              </a:rPr>
              <a:t>These rules can then be applied to the system. </a:t>
            </a:r>
          </a:p>
          <a:p>
            <a:pPr eaLnBrk="1" hangingPunct="1">
              <a:spcBef>
                <a:spcPts val="500"/>
              </a:spcBef>
              <a:spcAft>
                <a:spcPts val="500"/>
              </a:spcAft>
            </a:pPr>
            <a:endParaRPr lang="en-US" altLang="en-US" sz="2800" smtClean="0">
              <a:solidFill>
                <a:schemeClr val="bg2"/>
              </a:solidFill>
            </a:endParaRPr>
          </a:p>
          <a:p>
            <a:pPr eaLnBrk="1" hangingPunct="1">
              <a:spcBef>
                <a:spcPts val="500"/>
              </a:spcBef>
              <a:spcAft>
                <a:spcPts val="500"/>
              </a:spcAft>
            </a:pPr>
            <a:r>
              <a:rPr lang="en-US" altLang="en-US" sz="2800" smtClean="0">
                <a:solidFill>
                  <a:schemeClr val="bg2"/>
                </a:solidFill>
              </a:rPr>
              <a:t>If the rules </a:t>
            </a:r>
            <a:r>
              <a:rPr lang="en-US" altLang="en-US" sz="2800" b="1" smtClean="0">
                <a:solidFill>
                  <a:srgbClr val="FF0000"/>
                </a:solidFill>
              </a:rPr>
              <a:t>adequately control </a:t>
            </a:r>
            <a:r>
              <a:rPr lang="en-US" altLang="en-US" sz="2800" b="1" smtClean="0">
                <a:solidFill>
                  <a:schemeClr val="bg2"/>
                </a:solidFill>
              </a:rPr>
              <a:t>the system</a:t>
            </a:r>
            <a:r>
              <a:rPr lang="en-US" altLang="en-US" sz="2800" smtClean="0">
                <a:solidFill>
                  <a:schemeClr val="bg2"/>
                </a:solidFill>
              </a:rPr>
              <a:t>, the design work is  done.</a:t>
            </a:r>
          </a:p>
          <a:p>
            <a:pPr eaLnBrk="1" hangingPunct="1">
              <a:spcBef>
                <a:spcPts val="500"/>
              </a:spcBef>
              <a:spcAft>
                <a:spcPts val="500"/>
              </a:spcAft>
            </a:pPr>
            <a:r>
              <a:rPr lang="en-US" altLang="en-US" sz="2800" smtClean="0">
                <a:solidFill>
                  <a:schemeClr val="bg2"/>
                </a:solidFill>
              </a:rPr>
              <a:t> If the rules are </a:t>
            </a:r>
            <a:r>
              <a:rPr lang="en-US" altLang="en-US" sz="2800" smtClean="0">
                <a:solidFill>
                  <a:srgbClr val="FF0000"/>
                </a:solidFill>
              </a:rPr>
              <a:t>inadequate</a:t>
            </a:r>
            <a:r>
              <a:rPr lang="en-US" altLang="en-US" sz="2800" smtClean="0">
                <a:solidFill>
                  <a:schemeClr val="bg2"/>
                </a:solidFill>
              </a:rPr>
              <a:t>, </a:t>
            </a:r>
            <a:r>
              <a:rPr lang="en-US" altLang="en-US" sz="2800" b="1" smtClean="0">
                <a:solidFill>
                  <a:srgbClr val="D02EC1"/>
                </a:solidFill>
              </a:rPr>
              <a:t>the way they fail</a:t>
            </a:r>
            <a:r>
              <a:rPr lang="en-US" altLang="en-US" sz="2800" smtClean="0">
                <a:solidFill>
                  <a:schemeClr val="bg2"/>
                </a:solidFill>
              </a:rPr>
              <a:t> </a:t>
            </a:r>
            <a:r>
              <a:rPr lang="en-US" altLang="en-US" sz="2800" u="sng" smtClean="0">
                <a:solidFill>
                  <a:schemeClr val="bg1"/>
                </a:solidFill>
              </a:rPr>
              <a:t>provides  information</a:t>
            </a:r>
            <a:r>
              <a:rPr lang="en-US" altLang="en-US" sz="2800" smtClean="0">
                <a:solidFill>
                  <a:schemeClr val="bg1"/>
                </a:solidFill>
              </a:rPr>
              <a:t> </a:t>
            </a:r>
            <a:r>
              <a:rPr lang="en-US" altLang="en-US" sz="2800" smtClean="0">
                <a:solidFill>
                  <a:schemeClr val="bg2"/>
                </a:solidFill>
              </a:rPr>
              <a:t>to change the rules.</a:t>
            </a:r>
          </a:p>
          <a:p>
            <a:pPr eaLnBrk="1" hangingPunct="1"/>
            <a:endParaRPr lang="en-US" altLang="en-US" sz="2800" smtClean="0">
              <a:solidFill>
                <a:schemeClr val="bg2"/>
              </a:solidFill>
            </a:endParaRPr>
          </a:p>
        </p:txBody>
      </p:sp>
      <p:sp>
        <p:nvSpPr>
          <p:cNvPr id="11268" name="TextBox 1"/>
          <p:cNvSpPr txBox="1">
            <a:spLocks noChangeArrowheads="1"/>
          </p:cNvSpPr>
          <p:nvPr/>
        </p:nvSpPr>
        <p:spPr bwMode="auto">
          <a:xfrm>
            <a:off x="5638800" y="6324600"/>
            <a:ext cx="3505200" cy="36988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8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sz="24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20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MS PGothic" panose="020B0600070205080204" pitchFamily="34" charset="-128"/>
              </a:defRPr>
            </a:lvl9pPr>
          </a:lstStyle>
          <a:p>
            <a:pPr eaLnBrk="1" hangingPunct="1">
              <a:spcBef>
                <a:spcPct val="0"/>
              </a:spcBef>
              <a:buFontTx/>
              <a:buNone/>
            </a:pPr>
            <a:r>
              <a:rPr lang="en-US" altLang="en-US" sz="1800">
                <a:solidFill>
                  <a:schemeClr val="bg1"/>
                </a:solidFill>
              </a:rPr>
              <a:t>Analyze experimentally, change</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lstStyle/>
          <a:p>
            <a:pPr>
              <a:defRPr/>
            </a:pPr>
            <a:r>
              <a:rPr lang="en-US" dirty="0" smtClean="0">
                <a:ea typeface="ＭＳ Ｐゴシック" pitchFamily="34" charset="-128"/>
              </a:rPr>
              <a:t>Questions and Problems (2) </a:t>
            </a:r>
            <a:endParaRPr lang="en-US" dirty="0">
              <a:ea typeface="ＭＳ Ｐゴシック" pitchFamily="34" charset="-128"/>
            </a:endParaRPr>
          </a:p>
        </p:txBody>
      </p:sp>
      <p:sp>
        <p:nvSpPr>
          <p:cNvPr id="87043" name="Content Placeholder 2"/>
          <p:cNvSpPr>
            <a:spLocks noGrp="1"/>
          </p:cNvSpPr>
          <p:nvPr>
            <p:ph idx="1"/>
          </p:nvPr>
        </p:nvSpPr>
        <p:spPr>
          <a:xfrm>
            <a:off x="-1588" y="914400"/>
            <a:ext cx="9144001" cy="5105400"/>
          </a:xfrm>
        </p:spPr>
        <p:txBody>
          <a:bodyPr/>
          <a:lstStyle/>
          <a:p>
            <a:pPr marL="514350" indent="-514350" eaLnBrk="1" hangingPunct="1">
              <a:spcBef>
                <a:spcPts val="500"/>
              </a:spcBef>
              <a:spcAft>
                <a:spcPts val="500"/>
              </a:spcAft>
              <a:buFont typeface="Times New Roman" panose="02020603050405020304" pitchFamily="18" charset="0"/>
              <a:buAutoNum type="arabicPeriod"/>
            </a:pPr>
            <a:r>
              <a:rPr lang="en-US" altLang="en-US" sz="1800" smtClean="0">
                <a:solidFill>
                  <a:schemeClr val="bg2"/>
                </a:solidFill>
              </a:rPr>
              <a:t> Explain stages of the development cycle using fuzzy logic for a simple Braitenberg-Vehicle like robot with more sensors  than 5.</a:t>
            </a:r>
          </a:p>
          <a:p>
            <a:pPr marL="514350" indent="-514350" eaLnBrk="1" hangingPunct="1">
              <a:spcBef>
                <a:spcPts val="500"/>
              </a:spcBef>
              <a:spcAft>
                <a:spcPts val="500"/>
              </a:spcAft>
              <a:buFont typeface="Times New Roman" panose="02020603050405020304" pitchFamily="18" charset="0"/>
              <a:buAutoNum type="arabicPeriod"/>
            </a:pPr>
            <a:r>
              <a:rPr lang="en-US" altLang="en-US" sz="1800" smtClean="0">
                <a:solidFill>
                  <a:schemeClr val="bg2"/>
                </a:solidFill>
              </a:rPr>
              <a:t> Explain graphical methods for MIN, MAX, SUM, PRODUCT and other operators.</a:t>
            </a:r>
          </a:p>
          <a:p>
            <a:pPr marL="514350" indent="-514350" eaLnBrk="1" hangingPunct="1">
              <a:spcBef>
                <a:spcPts val="500"/>
              </a:spcBef>
              <a:spcAft>
                <a:spcPts val="500"/>
              </a:spcAft>
              <a:buFont typeface="Times New Roman" panose="02020603050405020304" pitchFamily="18" charset="0"/>
              <a:buAutoNum type="arabicPeriod"/>
            </a:pPr>
            <a:r>
              <a:rPr lang="en-US" altLang="en-US" sz="1800" smtClean="0">
                <a:solidFill>
                  <a:schemeClr val="bg2"/>
                </a:solidFill>
              </a:rPr>
              <a:t>Explain on example how these methods to calculate outputs work: Centroid, Maximum, Average-of-Maxima.</a:t>
            </a:r>
          </a:p>
          <a:p>
            <a:pPr marL="514350" indent="-514350" eaLnBrk="1" hangingPunct="1">
              <a:spcBef>
                <a:spcPts val="500"/>
              </a:spcBef>
              <a:spcAft>
                <a:spcPts val="500"/>
              </a:spcAft>
              <a:buFont typeface="Times New Roman" panose="02020603050405020304" pitchFamily="18" charset="0"/>
              <a:buAutoNum type="arabicPeriod"/>
            </a:pPr>
            <a:r>
              <a:rPr lang="en-US" altLang="en-US" sz="1800" smtClean="0">
                <a:solidFill>
                  <a:schemeClr val="bg2"/>
                </a:solidFill>
              </a:rPr>
              <a:t>Explain and illustrate the concepts of Static, Versus Adaptive, versus Self-Organizing Fuzzy Systems.</a:t>
            </a:r>
          </a:p>
          <a:p>
            <a:pPr marL="514350" indent="-514350" eaLnBrk="1" hangingPunct="1">
              <a:spcBef>
                <a:spcPts val="500"/>
              </a:spcBef>
              <a:spcAft>
                <a:spcPts val="500"/>
              </a:spcAft>
              <a:buFont typeface="Times New Roman" panose="02020603050405020304" pitchFamily="18" charset="0"/>
              <a:buAutoNum type="arabicPeriod"/>
            </a:pPr>
            <a:r>
              <a:rPr lang="en-US" altLang="en-US" sz="1800" smtClean="0">
                <a:solidFill>
                  <a:schemeClr val="bg2"/>
                </a:solidFill>
              </a:rPr>
              <a:t>Discuss the misconceptions about fuzzy logic: fuzzy logic is fuzzy thinking, fuzzy logic is probabilistic, fuzzy logic means no math, fuzziness is vague.</a:t>
            </a:r>
          </a:p>
          <a:p>
            <a:pPr marL="514350" indent="-514350" eaLnBrk="1" hangingPunct="1">
              <a:spcBef>
                <a:spcPts val="500"/>
              </a:spcBef>
              <a:spcAft>
                <a:spcPts val="500"/>
              </a:spcAft>
              <a:buFont typeface="Times New Roman" panose="02020603050405020304" pitchFamily="18" charset="0"/>
              <a:buAutoNum type="arabicPeriod"/>
            </a:pPr>
            <a:r>
              <a:rPr lang="en-US" altLang="en-US" sz="1800" smtClean="0">
                <a:solidFill>
                  <a:schemeClr val="bg2"/>
                </a:solidFill>
              </a:rPr>
              <a:t>Explain Mamdani’s Controller for Cement Kiln. How to go from Operator’s Manual to Fuzzy Rules. How to select values of parameters?</a:t>
            </a:r>
          </a:p>
          <a:p>
            <a:pPr marL="514350" indent="-514350" eaLnBrk="1" hangingPunct="1">
              <a:spcBef>
                <a:spcPts val="500"/>
              </a:spcBef>
              <a:spcAft>
                <a:spcPts val="500"/>
              </a:spcAft>
              <a:buFont typeface="Times New Roman" panose="02020603050405020304" pitchFamily="18" charset="0"/>
              <a:buAutoNum type="arabicPeriod"/>
            </a:pPr>
            <a:r>
              <a:rPr lang="en-US" altLang="en-US" sz="1800" smtClean="0">
                <a:solidFill>
                  <a:schemeClr val="bg2"/>
                </a:solidFill>
              </a:rPr>
              <a:t>Explain the Takagi-Sugeno Fuzzy Control System.</a:t>
            </a:r>
          </a:p>
          <a:p>
            <a:pPr marL="514350" indent="-514350" eaLnBrk="1" hangingPunct="1">
              <a:spcBef>
                <a:spcPts val="500"/>
              </a:spcBef>
              <a:spcAft>
                <a:spcPts val="500"/>
              </a:spcAft>
              <a:buFont typeface="Times New Roman" panose="02020603050405020304" pitchFamily="18" charset="0"/>
              <a:buAutoNum type="arabicPeriod"/>
            </a:pPr>
            <a:r>
              <a:rPr lang="en-US" altLang="en-US" sz="1800" smtClean="0">
                <a:solidFill>
                  <a:schemeClr val="bg2"/>
                </a:solidFill>
              </a:rPr>
              <a:t>Give and explain five examples of Fuzzy Systems and invent a new fuzzy system by yourself.</a:t>
            </a:r>
          </a:p>
          <a:p>
            <a:pPr marL="514350" indent="-514350" eaLnBrk="1" hangingPunct="1">
              <a:spcBef>
                <a:spcPts val="500"/>
              </a:spcBef>
              <a:spcAft>
                <a:spcPts val="500"/>
              </a:spcAft>
              <a:buFont typeface="Times New Roman" panose="02020603050405020304" pitchFamily="18" charset="0"/>
              <a:buAutoNum type="arabicPeriod"/>
            </a:pPr>
            <a:endParaRPr lang="en-US" altLang="en-US" sz="1800" smtClean="0">
              <a:solidFill>
                <a:schemeClr val="bg2"/>
              </a:solidFill>
            </a:endParaRPr>
          </a:p>
          <a:p>
            <a:pPr marL="514350" indent="-514350">
              <a:buFont typeface="Times New Roman" panose="02020603050405020304" pitchFamily="18" charset="0"/>
              <a:buAutoNum type="arabicPeriod"/>
            </a:pPr>
            <a:endParaRPr lang="en-US" altLang="en-US" sz="4800" smtClean="0">
              <a:solidFill>
                <a:schemeClr val="bg2"/>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ea typeface="ＭＳ Ｐゴシック" pitchFamily="34" charset="-128"/>
              </a:rPr>
              <a:t>HOMEWORK 3 (different than fuzzy homework this  year)</a:t>
            </a:r>
            <a:endParaRPr lang="en-US" sz="4000" dirty="0">
              <a:ea typeface="ＭＳ Ｐゴシック" pitchFamily="34" charset="-128"/>
            </a:endParaRPr>
          </a:p>
        </p:txBody>
      </p:sp>
      <p:sp>
        <p:nvSpPr>
          <p:cNvPr id="3" name="Content Placeholder 2"/>
          <p:cNvSpPr>
            <a:spLocks noGrp="1"/>
          </p:cNvSpPr>
          <p:nvPr>
            <p:ph idx="1"/>
          </p:nvPr>
        </p:nvSpPr>
        <p:spPr>
          <a:xfrm>
            <a:off x="-11113" y="1295400"/>
            <a:ext cx="9144001" cy="5257800"/>
          </a:xfrm>
        </p:spPr>
        <p:txBody>
          <a:bodyPr/>
          <a:lstStyle/>
          <a:p>
            <a:pPr marL="514350" indent="-514350">
              <a:buFont typeface="+mj-lt"/>
              <a:buAutoNum type="arabicPeriod"/>
              <a:defRPr/>
            </a:pPr>
            <a:r>
              <a:rPr lang="en-US" sz="2400" dirty="0" smtClean="0">
                <a:solidFill>
                  <a:schemeClr val="bg2"/>
                </a:solidFill>
                <a:ea typeface="ＭＳ Ｐゴシック" pitchFamily="34" charset="-128"/>
              </a:rPr>
              <a:t>This homework should be returned by December 1.</a:t>
            </a:r>
          </a:p>
          <a:p>
            <a:pPr marL="514350" indent="-514350">
              <a:buFont typeface="+mj-lt"/>
              <a:buAutoNum type="arabicPeriod"/>
              <a:defRPr/>
            </a:pPr>
            <a:r>
              <a:rPr lang="en-US" sz="2400" dirty="0" smtClean="0">
                <a:solidFill>
                  <a:schemeClr val="bg2"/>
                </a:solidFill>
                <a:ea typeface="ＭＳ Ｐゴシック" pitchFamily="34" charset="-128"/>
              </a:rPr>
              <a:t>Homework 3 should involve </a:t>
            </a:r>
            <a:r>
              <a:rPr lang="en-US" sz="2400" b="1" u="sng" dirty="0" smtClean="0">
                <a:solidFill>
                  <a:srgbClr val="D02EC1"/>
                </a:solidFill>
                <a:effectLst>
                  <a:outerShdw blurRad="38100" dist="38100" dir="2700000" algn="tl">
                    <a:srgbClr val="000000">
                      <a:alpha val="43137"/>
                    </a:srgbClr>
                  </a:outerShdw>
                </a:effectLst>
                <a:ea typeface="ＭＳ Ｐゴシック" pitchFamily="34" charset="-128"/>
              </a:rPr>
              <a:t>Fuzzy Logic control </a:t>
            </a:r>
            <a:r>
              <a:rPr lang="en-US" sz="2400" dirty="0" smtClean="0">
                <a:solidFill>
                  <a:srgbClr val="FF0000"/>
                </a:solidFill>
                <a:effectLst>
                  <a:outerShdw blurRad="38100" dist="38100" dir="2700000" algn="tl">
                    <a:srgbClr val="000000">
                      <a:alpha val="43137"/>
                    </a:srgbClr>
                  </a:outerShdw>
                </a:effectLst>
                <a:ea typeface="ＭＳ Ｐゴシック" pitchFamily="34" charset="-128"/>
              </a:rPr>
              <a:t>for a robot. </a:t>
            </a:r>
          </a:p>
          <a:p>
            <a:pPr marL="914400" lvl="1" indent="-514350">
              <a:buFont typeface="+mj-lt"/>
              <a:buAutoNum type="arabicPeriod"/>
              <a:defRPr/>
            </a:pPr>
            <a:r>
              <a:rPr lang="en-US" sz="2000" dirty="0" smtClean="0">
                <a:solidFill>
                  <a:schemeClr val="bg2"/>
                </a:solidFill>
                <a:ea typeface="ＭＳ Ｐゴシック" pitchFamily="-106" charset="-128"/>
              </a:rPr>
              <a:t>Software should be written in LISP.</a:t>
            </a:r>
          </a:p>
          <a:p>
            <a:pPr marL="914400" lvl="1" indent="-514350">
              <a:buFont typeface="+mj-lt"/>
              <a:buAutoNum type="arabicPeriod"/>
              <a:defRPr/>
            </a:pPr>
            <a:r>
              <a:rPr lang="en-US" sz="2000" dirty="0" smtClean="0">
                <a:solidFill>
                  <a:schemeClr val="bg2"/>
                </a:solidFill>
                <a:ea typeface="ＭＳ Ｐゴシック" pitchFamily="-106" charset="-128"/>
              </a:rPr>
              <a:t>You can use also ANN, kinematics, inverse kinematics, </a:t>
            </a:r>
            <a:r>
              <a:rPr lang="en-US" sz="2000" dirty="0" err="1" smtClean="0">
                <a:solidFill>
                  <a:schemeClr val="bg2"/>
                </a:solidFill>
                <a:ea typeface="ＭＳ Ｐゴシック" pitchFamily="-106" charset="-128"/>
              </a:rPr>
              <a:t>etc</a:t>
            </a:r>
            <a:r>
              <a:rPr lang="en-US" sz="2000" dirty="0" smtClean="0">
                <a:solidFill>
                  <a:schemeClr val="bg2"/>
                </a:solidFill>
                <a:ea typeface="ＭＳ Ｐゴシック" pitchFamily="-106" charset="-128"/>
              </a:rPr>
              <a:t> as part of your expert  system.</a:t>
            </a:r>
          </a:p>
          <a:p>
            <a:pPr marL="514350" indent="-514350">
              <a:buFont typeface="+mj-lt"/>
              <a:buAutoNum type="arabicPeriod"/>
              <a:defRPr/>
            </a:pPr>
            <a:r>
              <a:rPr lang="en-US" sz="2400" dirty="0" smtClean="0">
                <a:solidFill>
                  <a:schemeClr val="bg2"/>
                </a:solidFill>
                <a:ea typeface="ＭＳ Ｐゴシック" pitchFamily="34" charset="-128"/>
              </a:rPr>
              <a:t>This should be the </a:t>
            </a:r>
            <a:r>
              <a:rPr lang="en-US" sz="2400" dirty="0" smtClean="0">
                <a:solidFill>
                  <a:srgbClr val="CC3300"/>
                </a:solidFill>
                <a:ea typeface="ＭＳ Ｐゴシック" pitchFamily="34" charset="-128"/>
              </a:rPr>
              <a:t>robot from your project</a:t>
            </a:r>
            <a:r>
              <a:rPr lang="en-US" sz="2400" dirty="0" smtClean="0">
                <a:solidFill>
                  <a:schemeClr val="bg2"/>
                </a:solidFill>
                <a:ea typeface="ＭＳ Ｐゴシック" pitchFamily="34" charset="-128"/>
              </a:rPr>
              <a:t>.</a:t>
            </a:r>
          </a:p>
          <a:p>
            <a:pPr marL="514350" indent="-514350">
              <a:buFont typeface="+mj-lt"/>
              <a:buAutoNum type="arabicPeriod"/>
              <a:defRPr/>
            </a:pPr>
            <a:r>
              <a:rPr lang="en-US" sz="2400" dirty="0" smtClean="0">
                <a:solidFill>
                  <a:schemeClr val="bg2"/>
                </a:solidFill>
                <a:ea typeface="ＭＳ Ｐゴシック" pitchFamily="34" charset="-128"/>
              </a:rPr>
              <a:t>Robot should have </a:t>
            </a:r>
            <a:r>
              <a:rPr lang="en-US" sz="2400" dirty="0" smtClean="0">
                <a:solidFill>
                  <a:srgbClr val="CC3300"/>
                </a:solidFill>
                <a:ea typeface="ＭＳ Ｐゴシック" pitchFamily="34" charset="-128"/>
              </a:rPr>
              <a:t>some kind of sensors </a:t>
            </a:r>
            <a:r>
              <a:rPr lang="en-US" sz="2400" dirty="0" smtClean="0">
                <a:solidFill>
                  <a:schemeClr val="bg2"/>
                </a:solidFill>
                <a:ea typeface="ＭＳ Ｐゴシック" pitchFamily="34" charset="-128"/>
              </a:rPr>
              <a:t>and </a:t>
            </a:r>
            <a:r>
              <a:rPr lang="en-US" sz="2400" dirty="0" smtClean="0">
                <a:solidFill>
                  <a:srgbClr val="FF0000"/>
                </a:solidFill>
                <a:ea typeface="ＭＳ Ｐゴシック" pitchFamily="34" charset="-128"/>
              </a:rPr>
              <a:t>some kind of effectors.</a:t>
            </a:r>
          </a:p>
          <a:p>
            <a:pPr marL="514350" indent="-514350">
              <a:buFont typeface="+mj-lt"/>
              <a:buAutoNum type="arabicPeriod"/>
              <a:defRPr/>
            </a:pPr>
            <a:r>
              <a:rPr lang="en-US" sz="2400" dirty="0" smtClean="0">
                <a:solidFill>
                  <a:schemeClr val="bg2"/>
                </a:solidFill>
                <a:ea typeface="ＭＳ Ｐゴシック" pitchFamily="34" charset="-128"/>
              </a:rPr>
              <a:t>The robot should respond with its motions to the changes of the environment (mobile robot avoids obstacles, follow a line, follow a corridor, </a:t>
            </a:r>
            <a:r>
              <a:rPr lang="en-US" sz="2400" dirty="0" err="1" smtClean="0">
                <a:solidFill>
                  <a:schemeClr val="bg2"/>
                </a:solidFill>
                <a:ea typeface="ＭＳ Ｐゴシック" pitchFamily="34" charset="-128"/>
              </a:rPr>
              <a:t>etc</a:t>
            </a:r>
            <a:r>
              <a:rPr lang="en-US" sz="2400" dirty="0" smtClean="0">
                <a:solidFill>
                  <a:schemeClr val="bg2"/>
                </a:solidFill>
                <a:ea typeface="ＭＳ Ｐゴシック" pitchFamily="34" charset="-128"/>
              </a:rPr>
              <a:t>, robot arm puts blocks on top of one another, </a:t>
            </a:r>
            <a:r>
              <a:rPr lang="en-US" sz="2400" dirty="0" err="1" smtClean="0">
                <a:solidFill>
                  <a:schemeClr val="bg2"/>
                </a:solidFill>
                <a:ea typeface="ＭＳ Ｐゴシック" pitchFamily="34" charset="-128"/>
              </a:rPr>
              <a:t>etc</a:t>
            </a:r>
            <a:r>
              <a:rPr lang="en-US" sz="2400" dirty="0" smtClean="0">
                <a:solidFill>
                  <a:schemeClr val="bg2"/>
                </a:solidFill>
                <a:ea typeface="ＭＳ Ｐゴシック" pitchFamily="34" charset="-128"/>
              </a:rPr>
              <a:t>).</a:t>
            </a:r>
          </a:p>
          <a:p>
            <a:pPr marL="514350" indent="-514350">
              <a:buFont typeface="+mj-lt"/>
              <a:buAutoNum type="arabicPeriod"/>
              <a:defRPr/>
            </a:pPr>
            <a:r>
              <a:rPr lang="en-US" sz="2400" dirty="0" smtClean="0">
                <a:solidFill>
                  <a:schemeClr val="bg2"/>
                </a:solidFill>
                <a:ea typeface="ＭＳ Ｐゴシック" pitchFamily="34" charset="-128"/>
              </a:rPr>
              <a:t>The control of the robot should use fuzzy logic.</a:t>
            </a:r>
          </a:p>
          <a:p>
            <a:pPr marL="514350" indent="-514350">
              <a:buFont typeface="+mj-lt"/>
              <a:buAutoNum type="arabicPeriod"/>
              <a:defRPr/>
            </a:pPr>
            <a:r>
              <a:rPr lang="en-US" sz="2400" dirty="0" smtClean="0">
                <a:solidFill>
                  <a:schemeClr val="bg2"/>
                </a:solidFill>
                <a:ea typeface="ＭＳ Ｐゴシック" pitchFamily="34" charset="-128"/>
              </a:rPr>
              <a:t>Example of good robot arm is here</a:t>
            </a:r>
            <a:endParaRPr lang="en-US" sz="2400" dirty="0">
              <a:solidFill>
                <a:schemeClr val="bg2"/>
              </a:solidFill>
              <a:ea typeface="ＭＳ Ｐゴシック" pitchFamily="34" charset="-128"/>
            </a:endParaRPr>
          </a:p>
          <a:p>
            <a:pPr marL="0" indent="0">
              <a:buFontTx/>
              <a:buNone/>
              <a:defRPr/>
            </a:pPr>
            <a:r>
              <a:rPr lang="en-US" sz="2400" dirty="0" smtClean="0">
                <a:solidFill>
                  <a:schemeClr val="bg2"/>
                </a:solidFill>
                <a:ea typeface="ＭＳ Ｐゴシック" pitchFamily="34" charset="-128"/>
                <a:hlinkClick r:id="rId2"/>
              </a:rPr>
              <a:t>         http://www.androidworld.com/prod61.htm</a:t>
            </a:r>
            <a:endParaRPr lang="en-US" sz="2400" dirty="0" smtClean="0">
              <a:solidFill>
                <a:schemeClr val="bg2"/>
              </a:solidFill>
              <a:ea typeface="ＭＳ Ｐゴシック" pitchFamily="34" charset="-128"/>
            </a:endParaRPr>
          </a:p>
          <a:p>
            <a:pPr marL="514350" indent="-514350">
              <a:buFont typeface="+mj-lt"/>
              <a:buAutoNum type="arabicPeriod"/>
              <a:defRPr/>
            </a:pPr>
            <a:endParaRPr lang="en-US" sz="2400" dirty="0">
              <a:solidFill>
                <a:schemeClr val="bg2"/>
              </a:solidFill>
              <a:ea typeface="ＭＳ Ｐゴシック" pitchFamily="34" charset="-128"/>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ea typeface="ＭＳ Ｐゴシック" pitchFamily="34" charset="-128"/>
            </a:endParaRPr>
          </a:p>
        </p:txBody>
      </p:sp>
      <p:sp>
        <p:nvSpPr>
          <p:cNvPr id="92163" name="Content Placeholder 2"/>
          <p:cNvSpPr>
            <a:spLocks noGrp="1"/>
          </p:cNvSpPr>
          <p:nvPr>
            <p:ph idx="1"/>
          </p:nvPr>
        </p:nvSpPr>
        <p:spPr/>
        <p:txBody>
          <a:bodyPr/>
          <a:lstStyle/>
          <a:p>
            <a:r>
              <a:rPr lang="en-US" altLang="en-US" smtClean="0">
                <a:solidFill>
                  <a:srgbClr val="FF0000"/>
                </a:solidFill>
              </a:rPr>
              <a:t>http://www.mendeley.com/research/realistic-behaviour-simulation-humanoid-robot-5/</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0" y="0"/>
            <a:ext cx="9144000" cy="1752600"/>
          </a:xfrm>
        </p:spPr>
        <p:txBody>
          <a:bodyPr/>
          <a:lstStyle/>
          <a:p>
            <a:pPr eaLnBrk="1" hangingPunct="1">
              <a:defRPr/>
            </a:pPr>
            <a:r>
              <a:rPr lang="en-US" sz="12900" smtClean="0">
                <a:ea typeface="ＭＳ Ｐゴシック" pitchFamily="34" charset="-128"/>
              </a:rPr>
              <a:t>Sources</a:t>
            </a:r>
          </a:p>
        </p:txBody>
      </p:sp>
      <p:sp>
        <p:nvSpPr>
          <p:cNvPr id="485379" name="Rectangle 3"/>
          <p:cNvSpPr>
            <a:spLocks noGrp="1" noChangeArrowheads="1"/>
          </p:cNvSpPr>
          <p:nvPr>
            <p:ph type="body" idx="1"/>
          </p:nvPr>
        </p:nvSpPr>
        <p:spPr>
          <a:xfrm>
            <a:off x="228600" y="1828800"/>
            <a:ext cx="8686800" cy="4343400"/>
          </a:xfrm>
        </p:spPr>
        <p:txBody>
          <a:bodyPr/>
          <a:lstStyle/>
          <a:p>
            <a:pPr lvl="2" eaLnBrk="1" hangingPunct="1">
              <a:spcBef>
                <a:spcPts val="500"/>
              </a:spcBef>
              <a:spcAft>
                <a:spcPts val="500"/>
              </a:spcAft>
              <a:defRPr/>
            </a:pPr>
            <a:r>
              <a:rPr lang="en-US" b="1" dirty="0" smtClean="0">
                <a:solidFill>
                  <a:schemeClr val="bg2"/>
                </a:solidFill>
                <a:ea typeface="ＭＳ Ｐゴシック" pitchFamily="34" charset="-128"/>
              </a:rPr>
              <a:t>Paul and Mildred </a:t>
            </a:r>
            <a:r>
              <a:rPr lang="en-US" b="1" dirty="0" err="1" smtClean="0">
                <a:solidFill>
                  <a:schemeClr val="bg2"/>
                </a:solidFill>
                <a:ea typeface="ＭＳ Ｐゴシック" pitchFamily="34" charset="-128"/>
              </a:rPr>
              <a:t>Burkey</a:t>
            </a:r>
            <a:endParaRPr lang="en-US" b="1" dirty="0" smtClean="0">
              <a:solidFill>
                <a:schemeClr val="bg2"/>
              </a:solidFill>
              <a:ea typeface="ＭＳ Ｐゴシック" pitchFamily="34" charset="-128"/>
            </a:endParaRPr>
          </a:p>
          <a:p>
            <a:pPr lvl="2" eaLnBrk="1" hangingPunct="1">
              <a:spcBef>
                <a:spcPts val="500"/>
              </a:spcBef>
              <a:spcAft>
                <a:spcPts val="500"/>
              </a:spcAft>
              <a:defRPr/>
            </a:pPr>
            <a:r>
              <a:rPr lang="en-US" altLang="en-US" dirty="0">
                <a:solidFill>
                  <a:schemeClr val="bg2"/>
                </a:solidFill>
              </a:rPr>
              <a:t>Saba </a:t>
            </a:r>
            <a:r>
              <a:rPr lang="en-US" altLang="en-US" dirty="0" err="1">
                <a:solidFill>
                  <a:schemeClr val="bg2"/>
                </a:solidFill>
              </a:rPr>
              <a:t>Rahimi</a:t>
            </a:r>
            <a:endParaRPr lang="en-US" altLang="en-US" dirty="0">
              <a:solidFill>
                <a:schemeClr val="bg2"/>
              </a:solidFill>
            </a:endParaRPr>
          </a:p>
          <a:p>
            <a:pPr lvl="2" eaLnBrk="1" hangingPunct="1">
              <a:spcBef>
                <a:spcPts val="500"/>
              </a:spcBef>
              <a:spcAft>
                <a:spcPts val="500"/>
              </a:spcAft>
              <a:defRPr/>
            </a:pPr>
            <a:r>
              <a:rPr lang="en-US" b="1" dirty="0" err="1" smtClean="0">
                <a:solidFill>
                  <a:schemeClr val="bg2"/>
                </a:solidFill>
                <a:ea typeface="ＭＳ Ｐゴシック" pitchFamily="34" charset="-128"/>
              </a:rPr>
              <a:t>Weilin</a:t>
            </a:r>
            <a:r>
              <a:rPr lang="en-US" b="1" dirty="0" smtClean="0">
                <a:solidFill>
                  <a:schemeClr val="bg2"/>
                </a:solidFill>
                <a:ea typeface="ＭＳ Ｐゴシック" pitchFamily="34" charset="-128"/>
              </a:rPr>
              <a:t> Pan </a:t>
            </a:r>
          </a:p>
          <a:p>
            <a:pPr lvl="2" eaLnBrk="1" hangingPunct="1">
              <a:spcBef>
                <a:spcPts val="500"/>
              </a:spcBef>
              <a:spcAft>
                <a:spcPts val="500"/>
              </a:spcAft>
              <a:defRPr/>
            </a:pPr>
            <a:r>
              <a:rPr lang="en-US" b="1" dirty="0" err="1" smtClean="0">
                <a:solidFill>
                  <a:schemeClr val="bg2"/>
                </a:solidFill>
                <a:ea typeface="ＭＳ Ｐゴシック" pitchFamily="34" charset="-128"/>
              </a:rPr>
              <a:t>Xuekun</a:t>
            </a:r>
            <a:r>
              <a:rPr lang="en-US" b="1" dirty="0" smtClean="0">
                <a:solidFill>
                  <a:schemeClr val="bg2"/>
                </a:solidFill>
                <a:ea typeface="ＭＳ Ｐゴシック" pitchFamily="34" charset="-128"/>
              </a:rPr>
              <a:t> Kou</a:t>
            </a:r>
          </a:p>
          <a:p>
            <a:pPr lvl="2" eaLnBrk="1" hangingPunct="1">
              <a:spcBef>
                <a:spcPts val="500"/>
              </a:spcBef>
              <a:spcAft>
                <a:spcPts val="500"/>
              </a:spcAft>
              <a:defRPr/>
            </a:pPr>
            <a:r>
              <a:rPr lang="en-US" dirty="0" smtClean="0">
                <a:solidFill>
                  <a:schemeClr val="bg2"/>
                </a:solidFill>
                <a:ea typeface="ＭＳ Ｐゴシック" pitchFamily="34" charset="-128"/>
              </a:rPr>
              <a:t>A. </a:t>
            </a:r>
            <a:r>
              <a:rPr lang="en-US" dirty="0" err="1" smtClean="0">
                <a:solidFill>
                  <a:schemeClr val="bg2"/>
                </a:solidFill>
                <a:ea typeface="ＭＳ Ｐゴシック" pitchFamily="34" charset="-128"/>
              </a:rPr>
              <a:t>Ferworn</a:t>
            </a:r>
            <a:endParaRPr lang="en-US" dirty="0" smtClean="0">
              <a:solidFill>
                <a:schemeClr val="bg2"/>
              </a:solidFill>
              <a:ea typeface="ＭＳ Ｐゴシック" pitchFamily="34" charset="-128"/>
            </a:endParaRPr>
          </a:p>
          <a:p>
            <a:pPr lvl="2" eaLnBrk="1" hangingPunct="1">
              <a:spcBef>
                <a:spcPts val="500"/>
              </a:spcBef>
              <a:spcAft>
                <a:spcPts val="500"/>
              </a:spcAft>
              <a:defRPr/>
            </a:pPr>
            <a:r>
              <a:rPr lang="en-US" b="1" dirty="0" smtClean="0">
                <a:solidFill>
                  <a:schemeClr val="bg2"/>
                </a:solidFill>
                <a:ea typeface="ＭＳ Ｐゴシック" pitchFamily="34" charset="-128"/>
              </a:rPr>
              <a:t>Kevin Morris</a:t>
            </a:r>
          </a:p>
          <a:p>
            <a:pPr lvl="2" eaLnBrk="1" hangingPunct="1">
              <a:spcBef>
                <a:spcPts val="500"/>
              </a:spcBef>
              <a:spcAft>
                <a:spcPts val="500"/>
              </a:spcAft>
              <a:defRPr/>
            </a:pPr>
            <a:r>
              <a:rPr lang="en-US" altLang="zh-TW" dirty="0" err="1" smtClean="0">
                <a:solidFill>
                  <a:schemeClr val="bg2"/>
                </a:solidFill>
                <a:effectLst>
                  <a:outerShdw blurRad="38100" dist="38100" dir="2700000" algn="tl">
                    <a:srgbClr val="C0C0C0"/>
                  </a:outerShdw>
                </a:effectLst>
                <a:ea typeface="新細明體" pitchFamily="18" charset="-120"/>
              </a:rPr>
              <a:t>Dr</a:t>
            </a:r>
            <a:r>
              <a:rPr lang="en-US" altLang="zh-TW" dirty="0" smtClean="0">
                <a:solidFill>
                  <a:schemeClr val="bg2"/>
                </a:solidFill>
                <a:effectLst>
                  <a:outerShdw blurRad="38100" dist="38100" dir="2700000" algn="tl">
                    <a:srgbClr val="C0C0C0"/>
                  </a:outerShdw>
                </a:effectLst>
                <a:ea typeface="新細明體" pitchFamily="18" charset="-120"/>
              </a:rPr>
              <a:t> Dimitris </a:t>
            </a:r>
            <a:r>
              <a:rPr lang="en-US" altLang="zh-TW" dirty="0" err="1" smtClean="0">
                <a:solidFill>
                  <a:schemeClr val="bg2"/>
                </a:solidFill>
                <a:effectLst>
                  <a:outerShdw blurRad="38100" dist="38100" dir="2700000" algn="tl">
                    <a:srgbClr val="C0C0C0"/>
                  </a:outerShdw>
                </a:effectLst>
                <a:ea typeface="新細明體" pitchFamily="18" charset="-120"/>
              </a:rPr>
              <a:t>Tsaptsinos</a:t>
            </a:r>
            <a:endParaRPr lang="en-US" altLang="zh-TW" dirty="0" smtClean="0">
              <a:solidFill>
                <a:schemeClr val="bg2"/>
              </a:solidFill>
              <a:effectLst>
                <a:outerShdw blurRad="38100" dist="38100" dir="2700000" algn="tl">
                  <a:srgbClr val="C0C0C0"/>
                </a:outerShdw>
              </a:effectLst>
              <a:ea typeface="新細明體" pitchFamily="18" charset="-120"/>
            </a:endParaRPr>
          </a:p>
          <a:p>
            <a:pPr lvl="3" eaLnBrk="1" hangingPunct="1">
              <a:buFontTx/>
              <a:buNone/>
              <a:defRPr/>
            </a:pPr>
            <a:r>
              <a:rPr lang="en-US" altLang="zh-TW" sz="2400" dirty="0" smtClean="0">
                <a:solidFill>
                  <a:schemeClr val="bg2"/>
                </a:solidFill>
                <a:effectLst>
                  <a:outerShdw blurRad="38100" dist="38100" dir="2700000" algn="tl">
                    <a:srgbClr val="C0C0C0"/>
                  </a:outerShdw>
                </a:effectLst>
                <a:ea typeface="新細明體" pitchFamily="18" charset="-120"/>
              </a:rPr>
              <a:t>Kingston University, Mathematics</a:t>
            </a:r>
          </a:p>
          <a:p>
            <a:pPr lvl="3" eaLnBrk="1" hangingPunct="1">
              <a:buFontTx/>
              <a:buNone/>
              <a:defRPr/>
            </a:pPr>
            <a:r>
              <a:rPr lang="en-US" altLang="zh-TW" sz="2400" dirty="0" smtClean="0">
                <a:solidFill>
                  <a:schemeClr val="bg2"/>
                </a:solidFill>
                <a:effectLst>
                  <a:outerShdw blurRad="38100" dist="38100" dir="2700000" algn="tl">
                    <a:srgbClr val="C0C0C0"/>
                  </a:outerShdw>
                </a:effectLst>
                <a:ea typeface="新細明體" pitchFamily="18" charset="-120"/>
              </a:rPr>
              <a:t>http://www.kingston.ac.uk/~ma_s435</a:t>
            </a:r>
          </a:p>
          <a:p>
            <a:pPr lvl="3" eaLnBrk="1" hangingPunct="1">
              <a:buFontTx/>
              <a:buNone/>
              <a:defRPr/>
            </a:pPr>
            <a:r>
              <a:rPr lang="en-US" altLang="zh-TW" sz="2400" dirty="0" smtClean="0">
                <a:solidFill>
                  <a:schemeClr val="bg2"/>
                </a:solidFill>
                <a:effectLst>
                  <a:outerShdw blurRad="38100" dist="38100" dir="2700000" algn="tl">
                    <a:srgbClr val="C0C0C0"/>
                  </a:outerShdw>
                </a:effectLst>
                <a:ea typeface="新細明體" pitchFamily="18" charset="-120"/>
              </a:rPr>
              <a:t>ma_s435@kingston.ac.uk</a:t>
            </a:r>
          </a:p>
          <a:p>
            <a:pPr lvl="3" eaLnBrk="1" hangingPunct="1">
              <a:buFontTx/>
              <a:buNone/>
              <a:defRPr/>
            </a:pPr>
            <a:endParaRPr lang="en-US" sz="2400" b="1" dirty="0" smtClean="0">
              <a:solidFill>
                <a:schemeClr val="bg2"/>
              </a:solidFill>
              <a:ea typeface="ＭＳ Ｐゴシック" pitchFamily="34" charset="-128"/>
            </a:endParaRPr>
          </a:p>
          <a:p>
            <a:pPr eaLnBrk="1" hangingPunct="1">
              <a:defRPr/>
            </a:pPr>
            <a:endParaRPr lang="en-US" sz="2400" dirty="0" smtClean="0">
              <a:solidFill>
                <a:schemeClr val="bg2"/>
              </a:solidFill>
              <a:ea typeface="ＭＳ Ｐゴシック" pitchFamily="34" charset="-128"/>
            </a:endParaRPr>
          </a:p>
        </p:txBody>
      </p:sp>
      <p:sp>
        <p:nvSpPr>
          <p:cNvPr id="485380" name="Rectangle 4"/>
          <p:cNvSpPr>
            <a:spLocks noChangeArrowheads="1"/>
          </p:cNvSpPr>
          <p:nvPr/>
        </p:nvSpPr>
        <p:spPr bwMode="auto">
          <a:xfrm>
            <a:off x="990600" y="3429000"/>
            <a:ext cx="7467600" cy="2743200"/>
          </a:xfrm>
          <a:prstGeom prst="rect">
            <a:avLst/>
          </a:prstGeom>
          <a:noFill/>
          <a:ln w="9525">
            <a:noFill/>
            <a:miter lim="800000"/>
            <a:headEnd/>
            <a:tailEnd/>
          </a:ln>
          <a:effectLst/>
        </p:spPr>
        <p:txBody>
          <a:bodyPr lIns="92075" tIns="46038" rIns="92075" bIns="46038"/>
          <a:lstStyle/>
          <a:p>
            <a:pPr algn="ctr" eaLnBrk="1" hangingPunct="1">
              <a:spcBef>
                <a:spcPct val="20000"/>
              </a:spcBef>
              <a:buFontTx/>
              <a:buChar char="•"/>
              <a:defRPr/>
            </a:pPr>
            <a:endParaRPr lang="en-US" altLang="zh-TW" sz="2600">
              <a:solidFill>
                <a:srgbClr val="C8FEC8"/>
              </a:solidFill>
              <a:effectLst>
                <a:outerShdw blurRad="38100" dist="38100" dir="2700000" algn="tl">
                  <a:srgbClr val="C0C0C0"/>
                </a:outerShdw>
              </a:effectLst>
              <a:ea typeface="新細明體" pitchFamily="18"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pPr eaLnBrk="1" hangingPunct="1">
              <a:defRPr/>
            </a:pPr>
            <a:r>
              <a:rPr lang="en-GB" sz="6000" dirty="0" smtClean="0">
                <a:solidFill>
                  <a:schemeClr val="bg1"/>
                </a:solidFill>
                <a:ea typeface="ＭＳ Ｐゴシック" pitchFamily="34" charset="-128"/>
              </a:rPr>
              <a:t>Example</a:t>
            </a:r>
            <a:r>
              <a:rPr lang="en-GB" sz="6000" dirty="0" smtClean="0">
                <a:ea typeface="ＭＳ Ｐゴシック" pitchFamily="34" charset="-128"/>
              </a:rPr>
              <a:t>: Control a Plant</a:t>
            </a:r>
          </a:p>
        </p:txBody>
      </p:sp>
      <p:graphicFrame>
        <p:nvGraphicFramePr>
          <p:cNvPr id="12291" name="Object 2"/>
          <p:cNvGraphicFramePr>
            <a:graphicFrameLocks noChangeAspect="1"/>
          </p:cNvGraphicFramePr>
          <p:nvPr/>
        </p:nvGraphicFramePr>
        <p:xfrm>
          <a:off x="0" y="1212850"/>
          <a:ext cx="8340725" cy="5645150"/>
        </p:xfrm>
        <a:graphic>
          <a:graphicData uri="http://schemas.openxmlformats.org/presentationml/2006/ole">
            <mc:AlternateContent xmlns:mc="http://schemas.openxmlformats.org/markup-compatibility/2006">
              <mc:Choice xmlns:v="urn:schemas-microsoft-com:vml" Requires="v">
                <p:oleObj spid="_x0000_s12295" name="Drawing" r:id="rId3" imgW="8887231" imgH="5753341" progId="MSDraw.Drawing.8.1">
                  <p:embed/>
                </p:oleObj>
              </mc:Choice>
              <mc:Fallback>
                <p:oleObj name="Drawing" r:id="rId3" imgW="8887231" imgH="5753341" progId="MSDraw.Drawing.8.1">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l="6174" t="9537" b="11125"/>
                      <a:stretch>
                        <a:fillRect/>
                      </a:stretch>
                    </p:blipFill>
                    <p:spPr bwMode="auto">
                      <a:xfrm>
                        <a:off x="0" y="1212850"/>
                        <a:ext cx="8340725"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Rectangle 3"/>
          <p:cNvSpPr>
            <a:spLocks noGrp="1" noChangeArrowheads="1"/>
          </p:cNvSpPr>
          <p:nvPr>
            <p:ph type="body" idx="1"/>
          </p:nvPr>
        </p:nvSpPr>
        <p:spPr>
          <a:xfrm>
            <a:off x="7239000" y="1371600"/>
            <a:ext cx="1905000" cy="3276600"/>
          </a:xfrm>
          <a:ln>
            <a:solidFill>
              <a:schemeClr val="hlink"/>
            </a:solidFill>
            <a:miter lim="800000"/>
            <a:headEnd/>
            <a:tailEnd/>
          </a:ln>
        </p:spPr>
        <p:txBody>
          <a:bodyPr/>
          <a:lstStyle/>
          <a:p>
            <a:pPr eaLnBrk="1" hangingPunct="1">
              <a:buFontTx/>
              <a:buNone/>
            </a:pPr>
            <a:r>
              <a:rPr lang="en-GB" altLang="en-US" sz="2000" smtClean="0">
                <a:solidFill>
                  <a:schemeClr val="hlink"/>
                </a:solidFill>
              </a:rPr>
              <a:t>A valve in an internal combustion engine that regulates  the amount of vaporized fuel entering the cylindres</a:t>
            </a:r>
          </a:p>
        </p:txBody>
      </p:sp>
      <p:sp>
        <p:nvSpPr>
          <p:cNvPr id="12293" name="Line 5"/>
          <p:cNvSpPr>
            <a:spLocks noChangeShapeType="1"/>
          </p:cNvSpPr>
          <p:nvPr/>
        </p:nvSpPr>
        <p:spPr bwMode="auto">
          <a:xfrm flipH="1">
            <a:off x="7010400" y="1752600"/>
            <a:ext cx="533400" cy="838200"/>
          </a:xfrm>
          <a:prstGeom prst="line">
            <a:avLst/>
          </a:prstGeom>
          <a:noFill/>
          <a:ln w="9525">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6986</TotalTime>
  <Words>4895</Words>
  <Application>Microsoft Office PowerPoint</Application>
  <PresentationFormat>On-screen Show (4:3)</PresentationFormat>
  <Paragraphs>597</Paragraphs>
  <Slides>83</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83</vt:i4>
      </vt:variant>
    </vt:vector>
  </HeadingPairs>
  <TitlesOfParts>
    <vt:vector size="96" baseType="lpstr">
      <vt:lpstr>ＭＳ Ｐゴシック</vt:lpstr>
      <vt:lpstr>ＭＳ Ｐゴシック</vt:lpstr>
      <vt:lpstr>新細明體</vt:lpstr>
      <vt:lpstr>Arial</vt:lpstr>
      <vt:lpstr>Arial;MonotypeSorts;Courier</vt:lpstr>
      <vt:lpstr>Garamond</vt:lpstr>
      <vt:lpstr>NewCenturySchlbk</vt:lpstr>
      <vt:lpstr>Times New Roman</vt:lpstr>
      <vt:lpstr>Wingdings</vt:lpstr>
      <vt:lpstr>Default Design</vt:lpstr>
      <vt:lpstr>Drawing</vt:lpstr>
      <vt:lpstr>Photo Editor Photo</vt:lpstr>
      <vt:lpstr>Document</vt:lpstr>
      <vt:lpstr>Review</vt:lpstr>
      <vt:lpstr>PowerPoint Presentation</vt:lpstr>
      <vt:lpstr>Production Rules</vt:lpstr>
      <vt:lpstr>Knowledge presentation using production rules</vt:lpstr>
      <vt:lpstr>Various types of Knowledge representation using production rules</vt:lpstr>
      <vt:lpstr>Knowledge presentation using production rules</vt:lpstr>
      <vt:lpstr>PowerPoint Presentation</vt:lpstr>
      <vt:lpstr>Fuzzy Logic Control</vt:lpstr>
      <vt:lpstr>Example: Control a Plant</vt:lpstr>
      <vt:lpstr> FLAKEY ROBOT  =  Fuzzy Logic for Autonomous Vehicle Motion Planning</vt:lpstr>
      <vt:lpstr>Using Fuzzy Logic for Autonomous Vehicle Motion Planning</vt:lpstr>
      <vt:lpstr>Difficulties of a classical robot control problem</vt:lpstr>
      <vt:lpstr>More Difficulties with classical robot Problem </vt:lpstr>
      <vt:lpstr>Robot Architecture using Fuzzy Controller</vt:lpstr>
      <vt:lpstr>The Fuzzy Controller</vt:lpstr>
      <vt:lpstr>Implementing Behaviors</vt:lpstr>
      <vt:lpstr>Behavior through Fuzzy Rules</vt:lpstr>
      <vt:lpstr>Fast Reactive Behaviors</vt:lpstr>
      <vt:lpstr>Control Structures</vt:lpstr>
      <vt:lpstr>Control Structure Example</vt:lpstr>
      <vt:lpstr>Blending of Behaviors</vt:lpstr>
      <vt:lpstr>Generating a plan:</vt:lpstr>
      <vt:lpstr>Executing the Plan</vt:lpstr>
      <vt:lpstr>Cruise Control Example of Fuzzy Logic Controller</vt:lpstr>
      <vt:lpstr>Example design of a Fuzzy Logic Control System – Cruise Control</vt:lpstr>
      <vt:lpstr>Input membership functions for Cruise Control</vt:lpstr>
      <vt:lpstr>Fuzzy Logic Rules Table for Cruise Control</vt:lpstr>
      <vt:lpstr>Output membership function for Cruise Control</vt:lpstr>
      <vt:lpstr>Fuzzy Inference:  creating fuzzy output</vt:lpstr>
      <vt:lpstr>Fuzzy Inference: creating fuzzy output</vt:lpstr>
      <vt:lpstr>SIMPLE EXAMPLE:  a four-rule system</vt:lpstr>
      <vt:lpstr>SIMPLE EXAMPLE: a four-rule system</vt:lpstr>
      <vt:lpstr>A Simple Example (Membership Functions)</vt:lpstr>
      <vt:lpstr>A Simple Example (Rules)</vt:lpstr>
      <vt:lpstr>PowerPoint Presentation</vt:lpstr>
      <vt:lpstr>A Simple Example (Calculations)</vt:lpstr>
      <vt:lpstr>A Simple Example (Rules)</vt:lpstr>
      <vt:lpstr>A Simple Example (Calculations)</vt:lpstr>
      <vt:lpstr>A Simple Example (Calculations)</vt:lpstr>
      <vt:lpstr>A Simple Example (Calculations)</vt:lpstr>
      <vt:lpstr>Development Cycle for simple fuzzy cotroller</vt:lpstr>
      <vt:lpstr>Development Cycle</vt:lpstr>
      <vt:lpstr>Development Cycle</vt:lpstr>
      <vt:lpstr>Development Cycle</vt:lpstr>
      <vt:lpstr>Development Cycle</vt:lpstr>
      <vt:lpstr>Development Cycle</vt:lpstr>
      <vt:lpstr>Development Cycle</vt:lpstr>
      <vt:lpstr>Popular Fuzzy Inference Methods</vt:lpstr>
      <vt:lpstr>Popular Fuzzy Inference Methods</vt:lpstr>
      <vt:lpstr>MIN</vt:lpstr>
      <vt:lpstr>PRODUCT</vt:lpstr>
      <vt:lpstr>Product</vt:lpstr>
      <vt:lpstr>Popular methods for combining outputs</vt:lpstr>
      <vt:lpstr>Popular methods for combining outputs</vt:lpstr>
      <vt:lpstr>Max</vt:lpstr>
      <vt:lpstr>SUM</vt:lpstr>
      <vt:lpstr>PowerPoint Presentation</vt:lpstr>
      <vt:lpstr>PowerPoint Presentation</vt:lpstr>
      <vt:lpstr>PowerPoint Presentation</vt:lpstr>
      <vt:lpstr>PowerPoint Presentation</vt:lpstr>
      <vt:lpstr>Defuzzification</vt:lpstr>
      <vt:lpstr>Popular defuzzification methods</vt:lpstr>
      <vt:lpstr>Calculating the output of a rule</vt:lpstr>
      <vt:lpstr>Ways of Combining Fuzzy Logic Output Values</vt:lpstr>
      <vt:lpstr>PowerPoint Presentation</vt:lpstr>
      <vt:lpstr>Another approach to Calculating the output of a rule</vt:lpstr>
      <vt:lpstr>Calculating the output of a rule (cont)</vt:lpstr>
      <vt:lpstr>Combining rule outputs</vt:lpstr>
      <vt:lpstr>Combining rule outputs</vt:lpstr>
      <vt:lpstr>PowerPoint Presentation</vt:lpstr>
      <vt:lpstr>PowerPoint Presentation</vt:lpstr>
      <vt:lpstr>PowerPoint Presentation</vt:lpstr>
      <vt:lpstr>STATIC, ADAPTIVE,  SELF-ORGANISING SYSTEMS</vt:lpstr>
      <vt:lpstr>STATIC, ADAPTIVE, SELF-ORGANISING   SYSTEMS</vt:lpstr>
      <vt:lpstr>“static” fuzzy system.</vt:lpstr>
      <vt:lpstr>ADAPTIVE, SELF-ORGANISING SYSTEMS</vt:lpstr>
      <vt:lpstr>An adaptive system</vt:lpstr>
      <vt:lpstr>ADAPTIVE, SELF-ORGANISING SYSTEMS</vt:lpstr>
      <vt:lpstr>Questions and Problems (1) </vt:lpstr>
      <vt:lpstr>Questions and Problems (2) </vt:lpstr>
      <vt:lpstr>HOMEWORK 3 (different than fuzzy homework this  year)</vt:lpstr>
      <vt:lpstr>PowerPoint Presentation</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Decomposition of Fuzzy Functions and Relations for Machine Learning</dc:title>
  <dc:creator>Marek Perkowski</dc:creator>
  <cp:lastModifiedBy>mperkows</cp:lastModifiedBy>
  <cp:revision>134</cp:revision>
  <cp:lastPrinted>2001-04-18T23:36:39Z</cp:lastPrinted>
  <dcterms:created xsi:type="dcterms:W3CDTF">2010-11-10T01:31:15Z</dcterms:created>
  <dcterms:modified xsi:type="dcterms:W3CDTF">2016-10-17T18:00:13Z</dcterms:modified>
</cp:coreProperties>
</file>