
<file path=[Content_Types].xml><?xml version="1.0" encoding="utf-8"?>
<Types xmlns="http://schemas.openxmlformats.org/package/2006/content-types">
  <Override PartName="/ppt/slides/slide12.xml" ContentType="application/vnd.openxmlformats-officedocument.presentationml.slide+xml"/>
  <Override PartName="/ppt/slides/slide46.xml" ContentType="application/vnd.openxmlformats-officedocument.presentationml.slide+xml"/>
  <Override PartName="/ppt/slideLayouts/slideLayout8.xml" ContentType="application/vnd.openxmlformats-officedocument.presentationml.slideLayout+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50.xml" ContentType="application/vnd.openxmlformats-officedocument.presentationml.slide+xml"/>
  <Override PartName="/ppt/slides/slide23.xml" ContentType="application/vnd.openxmlformats-officedocument.presentationml.slide+xml"/>
  <Override PartName="/ppt/slides/slide54.xml" ContentType="application/vnd.openxmlformats-officedocument.presentationml.slide+xml"/>
  <Override PartName="/ppt/slides/slide57.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slides/slide58.xml" ContentType="application/vnd.openxmlformats-officedocument.presentationml.slide+xml"/>
  <Override PartName="/ppt/slides/slide62.xml" ContentType="application/vnd.openxmlformats-officedocument.presentationml.slide+xml"/>
  <Override PartName="/ppt/slides/slide65.xml" ContentType="application/vnd.openxmlformats-officedocument.presentationml.slide+xml"/>
  <Override PartName="/ppt/slides/slide25.xml" ContentType="application/vnd.openxmlformats-officedocument.presentationml.slide+xml"/>
  <Override PartName="/ppt/viewProps.xml" ContentType="application/vnd.openxmlformats-officedocument.presentationml.viewProps+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63.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slides/slide4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s/slide49.xml" ContentType="application/vnd.openxmlformats-officedocument.presentationml.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61.xml" ContentType="application/vnd.openxmlformats-officedocument.presentationml.slide+xml"/>
  <Override PartName="/ppt/slides/slide43.xml" ContentType="application/vnd.openxmlformats-officedocument.presentationml.slide+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s/slide59.xml" ContentType="application/vnd.openxmlformats-officedocument.presentationml.slide+xml"/>
  <Override PartName="/ppt/slides/slide33.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s/slide6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56.xml" ContentType="application/vnd.openxmlformats-officedocument.presentationml.slide+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53.xml" ContentType="application/vnd.openxmlformats-officedocument.presentationml.slide+xml"/>
  <Override PartName="/ppt/slides/slide60.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55.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handoutMasterIdLst>
    <p:handoutMasterId r:id="rId67"/>
  </p:handout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8" r:id="rId22"/>
    <p:sldId id="277" r:id="rId23"/>
    <p:sldId id="279" r:id="rId24"/>
    <p:sldId id="280" r:id="rId25"/>
    <p:sldId id="281" r:id="rId26"/>
    <p:sldId id="282" r:id="rId27"/>
    <p:sldId id="284" r:id="rId28"/>
    <p:sldId id="283"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5" r:id="rId49"/>
    <p:sldId id="304"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32787"/>
    <p:restoredTop sz="90929"/>
  </p:normalViewPr>
  <p:slideViewPr>
    <p:cSldViewPr>
      <p:cViewPr varScale="1">
        <p:scale>
          <a:sx n="110" d="100"/>
          <a:sy n="110" d="100"/>
        </p:scale>
        <p:origin x="-120" y="-1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496"/>
    </p:cViewPr>
  </p:sorterViewPr>
  <p:gridSpacing cx="78028800" cy="78028800"/>
</p:viewPr>
</file>

<file path=ppt/_rels/presentation.xml.rels><?xml version="1.0" encoding="UTF-8" standalone="yes"?>
<Relationships xmlns="http://schemas.openxmlformats.org/package/2006/relationships"><Relationship Id="rId64" Type="http://schemas.openxmlformats.org/officeDocument/2006/relationships/slide" Target="slides/slide63.xml"/><Relationship Id="rId60" Type="http://schemas.openxmlformats.org/officeDocument/2006/relationships/slide" Target="slides/slide59.xml"/><Relationship Id="rId39" Type="http://schemas.openxmlformats.org/officeDocument/2006/relationships/slide" Target="slides/slide38.xml"/><Relationship Id="rId70" Type="http://schemas.openxmlformats.org/officeDocument/2006/relationships/viewProps" Target="viewProps.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63" Type="http://schemas.openxmlformats.org/officeDocument/2006/relationships/slide" Target="slides/slide62.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71" Type="http://schemas.openxmlformats.org/officeDocument/2006/relationships/theme" Target="theme/theme1.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slide" Target="slides/slide57.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69" Type="http://schemas.openxmlformats.org/officeDocument/2006/relationships/presProps" Target="presProps.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slide" Target="slides/slide56.xml"/><Relationship Id="rId59" Type="http://schemas.openxmlformats.org/officeDocument/2006/relationships/slide" Target="slides/slide58.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slide" Target="slides/slide5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62" Type="http://schemas.openxmlformats.org/officeDocument/2006/relationships/slide" Target="slides/slide61.xml"/><Relationship Id="rId66" Type="http://schemas.openxmlformats.org/officeDocument/2006/relationships/slide" Target="slides/slide65.xml"/><Relationship Id="rId36" Type="http://schemas.openxmlformats.org/officeDocument/2006/relationships/slide" Target="slides/slide35.xml"/><Relationship Id="rId72" Type="http://schemas.openxmlformats.org/officeDocument/2006/relationships/tableStyles" Target="tableStyles.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slide" Target="slides/slide51.xml"/><Relationship Id="rId65" Type="http://schemas.openxmlformats.org/officeDocument/2006/relationships/slide" Target="slides/slide64.xml"/><Relationship Id="rId67" Type="http://schemas.openxmlformats.org/officeDocument/2006/relationships/handoutMaster" Target="handoutMasters/handoutMaster1.xml"/><Relationship Id="rId54" Type="http://schemas.openxmlformats.org/officeDocument/2006/relationships/slide" Target="slides/slide53.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61" Type="http://schemas.openxmlformats.org/officeDocument/2006/relationships/slide" Target="slides/slide60.xml"/><Relationship Id="rId53" Type="http://schemas.openxmlformats.org/officeDocument/2006/relationships/slide" Target="slides/slide5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68" Type="http://schemas.openxmlformats.org/officeDocument/2006/relationships/printerSettings" Target="printerSettings/printerSettings1.bin"/><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945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9459"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9460"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9461"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F13E573-8EC1-E74F-9773-5B72C12F797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FF01C99-A007-2846-AE28-9576AF01BA0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9F022A24-B561-7341-B84F-1B5283BC047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CB777E95-8709-2E43-8BDE-94EF56E01F5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021D1DD8-43E2-8C49-AC60-E9D47186322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E503DC86-C688-A34A-9884-E5F59062B5C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77919860-BC10-7944-95D0-09EFFCA527A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AE2B9522-FCCB-E94B-A38F-D1EBDA61D61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FBA7E7FA-BB2F-3048-8838-F33B1CB5F39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F1AFCEB7-EF83-1F45-9768-FAAA5BB7F70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7C8617AE-6167-DE4E-9BA7-4FEFA155CE3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0650B372-E15B-7447-B91C-31895EDF57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C057B3D-58EA-174B-9862-D4528750ADF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Chalkboard" charset="0"/>
        </a:defRPr>
      </a:lvl2pPr>
      <a:lvl3pPr algn="ctr" rtl="0" fontAlgn="base">
        <a:spcBef>
          <a:spcPct val="0"/>
        </a:spcBef>
        <a:spcAft>
          <a:spcPct val="0"/>
        </a:spcAft>
        <a:defRPr sz="4400">
          <a:solidFill>
            <a:schemeClr val="tx2"/>
          </a:solidFill>
          <a:latin typeface="Chalkboard" charset="0"/>
        </a:defRPr>
      </a:lvl3pPr>
      <a:lvl4pPr algn="ctr" rtl="0" fontAlgn="base">
        <a:spcBef>
          <a:spcPct val="0"/>
        </a:spcBef>
        <a:spcAft>
          <a:spcPct val="0"/>
        </a:spcAft>
        <a:defRPr sz="4400">
          <a:solidFill>
            <a:schemeClr val="tx2"/>
          </a:solidFill>
          <a:latin typeface="Chalkboard" charset="0"/>
        </a:defRPr>
      </a:lvl4pPr>
      <a:lvl5pPr algn="ctr" rtl="0" fontAlgn="base">
        <a:spcBef>
          <a:spcPct val="0"/>
        </a:spcBef>
        <a:spcAft>
          <a:spcPct val="0"/>
        </a:spcAft>
        <a:defRPr sz="4400">
          <a:solidFill>
            <a:schemeClr val="tx2"/>
          </a:solidFill>
          <a:latin typeface="Chalkboard" charset="0"/>
        </a:defRPr>
      </a:lvl5pPr>
      <a:lvl6pPr marL="457200" algn="ctr" rtl="0" fontAlgn="base">
        <a:spcBef>
          <a:spcPct val="0"/>
        </a:spcBef>
        <a:spcAft>
          <a:spcPct val="0"/>
        </a:spcAft>
        <a:defRPr sz="4400">
          <a:solidFill>
            <a:schemeClr val="tx2"/>
          </a:solidFill>
          <a:latin typeface="Chalkboard" charset="0"/>
        </a:defRPr>
      </a:lvl6pPr>
      <a:lvl7pPr marL="914400" algn="ctr" rtl="0" fontAlgn="base">
        <a:spcBef>
          <a:spcPct val="0"/>
        </a:spcBef>
        <a:spcAft>
          <a:spcPct val="0"/>
        </a:spcAft>
        <a:defRPr sz="4400">
          <a:solidFill>
            <a:schemeClr val="tx2"/>
          </a:solidFill>
          <a:latin typeface="Chalkboard" charset="0"/>
        </a:defRPr>
      </a:lvl7pPr>
      <a:lvl8pPr marL="1371600" algn="ctr" rtl="0" fontAlgn="base">
        <a:spcBef>
          <a:spcPct val="0"/>
        </a:spcBef>
        <a:spcAft>
          <a:spcPct val="0"/>
        </a:spcAft>
        <a:defRPr sz="4400">
          <a:solidFill>
            <a:schemeClr val="tx2"/>
          </a:solidFill>
          <a:latin typeface="Chalkboard" charset="0"/>
        </a:defRPr>
      </a:lvl8pPr>
      <a:lvl9pPr marL="1828800" algn="ctr" rtl="0" fontAlgn="base">
        <a:spcBef>
          <a:spcPct val="0"/>
        </a:spcBef>
        <a:spcAft>
          <a:spcPct val="0"/>
        </a:spcAft>
        <a:defRPr sz="4400">
          <a:solidFill>
            <a:schemeClr val="tx2"/>
          </a:solidFill>
          <a:latin typeface="Chalkboard"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charset="-128"/>
        </a:defRPr>
      </a:lvl2pPr>
      <a:lvl3pPr marL="1143000" indent="-228600" algn="l" rtl="0" fontAlgn="base">
        <a:spcBef>
          <a:spcPct val="20000"/>
        </a:spcBef>
        <a:spcAft>
          <a:spcPct val="0"/>
        </a:spcAft>
        <a:buChar char="•"/>
        <a:defRPr sz="2400">
          <a:solidFill>
            <a:schemeClr val="tx1"/>
          </a:solidFill>
          <a:latin typeface="+mn-lt"/>
          <a:ea typeface="ＭＳ Ｐゴシック" charset="-128"/>
        </a:defRPr>
      </a:lvl3pPr>
      <a:lvl4pPr marL="1600200" indent="-228600" algn="l" rtl="0" fontAlgn="base">
        <a:spcBef>
          <a:spcPct val="20000"/>
        </a:spcBef>
        <a:spcAft>
          <a:spcPct val="0"/>
        </a:spcAft>
        <a:buChar char="–"/>
        <a:defRPr sz="2000">
          <a:solidFill>
            <a:schemeClr val="tx1"/>
          </a:solidFill>
          <a:latin typeface="+mn-lt"/>
          <a:ea typeface="ＭＳ Ｐゴシック" charset="-128"/>
        </a:defRPr>
      </a:lvl4pPr>
      <a:lvl5pPr marL="2057400" indent="-228600" algn="l" rtl="0" fontAlgn="base">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ook@cs.pdx.edu" TargetMode="External"/><Relationship Id="rId3" Type="http://schemas.openxmlformats.org/officeDocument/2006/relationships/hyperlink" Target="http://www.cs.pdx.edu/~hook/cs581f1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hook@cs.pdx.edu"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524000"/>
            <a:ext cx="7772400" cy="1143000"/>
          </a:xfrm>
        </p:spPr>
        <p:txBody>
          <a:bodyPr/>
          <a:lstStyle/>
          <a:p>
            <a:r>
              <a:rPr lang="en-US"/>
              <a:t>CS 581:  Introduction to the Theory of Computation</a:t>
            </a:r>
            <a:br>
              <a:rPr lang="en-US"/>
            </a:br>
            <a:r>
              <a:rPr lang="en-US"/>
              <a:t/>
            </a:r>
            <a:br>
              <a:rPr lang="en-US"/>
            </a:br>
            <a:r>
              <a:rPr lang="en-US"/>
              <a:t>Lecture 1</a:t>
            </a:r>
          </a:p>
        </p:txBody>
      </p:sp>
      <p:sp>
        <p:nvSpPr>
          <p:cNvPr id="2051" name="Rectangle 3"/>
          <p:cNvSpPr>
            <a:spLocks noGrp="1" noChangeArrowheads="1"/>
          </p:cNvSpPr>
          <p:nvPr>
            <p:ph type="subTitle" idx="1"/>
          </p:nvPr>
        </p:nvSpPr>
        <p:spPr>
          <a:xfrm>
            <a:off x="609600" y="3886200"/>
            <a:ext cx="8077200" cy="1752600"/>
          </a:xfrm>
        </p:spPr>
        <p:txBody>
          <a:bodyPr/>
          <a:lstStyle/>
          <a:p>
            <a:r>
              <a:rPr lang="en-US" dirty="0"/>
              <a:t>James Hook</a:t>
            </a:r>
            <a:br>
              <a:rPr lang="en-US" dirty="0"/>
            </a:br>
            <a:r>
              <a:rPr lang="en-US" dirty="0"/>
              <a:t>Portland State University</a:t>
            </a:r>
            <a:br>
              <a:rPr lang="en-US" dirty="0"/>
            </a:br>
            <a:r>
              <a:rPr lang="en-US" dirty="0">
                <a:hlinkClick r:id="rId2"/>
              </a:rPr>
              <a:t>hook@cs.pdx.edu</a:t>
            </a:r>
            <a:endParaRPr lang="en-US" dirty="0"/>
          </a:p>
          <a:p>
            <a:r>
              <a:rPr lang="en-US" dirty="0">
                <a:hlinkClick r:id="rId3"/>
              </a:rPr>
              <a:t>http://www.cs.pdx.edu/~hook/</a:t>
            </a:r>
            <a:r>
              <a:rPr lang="en-US" dirty="0" smtClean="0">
                <a:hlinkClick r:id="rId3"/>
              </a:rPr>
              <a:t>cs581f10/</a:t>
            </a: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Academic Integrity</a:t>
            </a:r>
          </a:p>
        </p:txBody>
      </p:sp>
      <p:sp>
        <p:nvSpPr>
          <p:cNvPr id="17411" name="Rectangle 3"/>
          <p:cNvSpPr>
            <a:spLocks noGrp="1" noChangeArrowheads="1"/>
          </p:cNvSpPr>
          <p:nvPr>
            <p:ph type="body" idx="1"/>
          </p:nvPr>
        </p:nvSpPr>
        <p:spPr/>
        <p:txBody>
          <a:bodyPr/>
          <a:lstStyle/>
          <a:p>
            <a:r>
              <a:rPr lang="en-US"/>
              <a:t>Violations of academic integrity will be taken seriously</a:t>
            </a:r>
          </a:p>
          <a:p>
            <a:r>
              <a:rPr lang="en-US"/>
              <a:t>There will be an in-class penalty</a:t>
            </a:r>
          </a:p>
          <a:p>
            <a:r>
              <a:rPr lang="en-US"/>
              <a:t>I will invoke the appropriate university mechanism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Exams</a:t>
            </a:r>
          </a:p>
        </p:txBody>
      </p:sp>
      <p:sp>
        <p:nvSpPr>
          <p:cNvPr id="15363" name="Rectangle 3"/>
          <p:cNvSpPr>
            <a:spLocks noGrp="1" noChangeArrowheads="1"/>
          </p:cNvSpPr>
          <p:nvPr>
            <p:ph type="body" idx="1"/>
          </p:nvPr>
        </p:nvSpPr>
        <p:spPr/>
        <p:txBody>
          <a:bodyPr/>
          <a:lstStyle/>
          <a:p>
            <a:r>
              <a:rPr lang="en-US" dirty="0"/>
              <a:t>There will be two exams:</a:t>
            </a:r>
          </a:p>
          <a:p>
            <a:pPr lvl="1"/>
            <a:r>
              <a:rPr lang="en-US" dirty="0"/>
              <a:t>Mid-term,</a:t>
            </a:r>
            <a:r>
              <a:rPr lang="en-US" dirty="0" smtClean="0"/>
              <a:t> October 27, 2010, </a:t>
            </a:r>
            <a:r>
              <a:rPr lang="en-US" dirty="0"/>
              <a:t>in-class</a:t>
            </a:r>
          </a:p>
          <a:p>
            <a:pPr lvl="1"/>
            <a:r>
              <a:rPr lang="en-US" dirty="0"/>
              <a:t>Final,</a:t>
            </a:r>
            <a:r>
              <a:rPr lang="en-US" dirty="0" smtClean="0"/>
              <a:t> </a:t>
            </a:r>
          </a:p>
          <a:p>
            <a:pPr lvl="2"/>
            <a:r>
              <a:rPr lang="en-US" dirty="0" smtClean="0"/>
              <a:t>Monday, December 6, 2010, </a:t>
            </a:r>
          </a:p>
          <a:p>
            <a:pPr lvl="2"/>
            <a:r>
              <a:rPr lang="en-US" dirty="0" smtClean="0"/>
              <a:t>5</a:t>
            </a:r>
            <a:r>
              <a:rPr lang="en-US" dirty="0"/>
              <a:t>:30 - 7:20pm</a:t>
            </a:r>
            <a:r>
              <a:rPr lang="en-US" dirty="0" smtClean="0"/>
              <a:t>, </a:t>
            </a:r>
          </a:p>
          <a:p>
            <a:pPr lvl="2"/>
            <a:r>
              <a:rPr lang="en-US" dirty="0" smtClean="0"/>
              <a:t>in</a:t>
            </a:r>
            <a:r>
              <a:rPr lang="en-US" dirty="0"/>
              <a:t>-class, comprehensive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normAutofit/>
          </a:bodyPr>
          <a:lstStyle/>
          <a:p>
            <a:r>
              <a:rPr lang="en-US" dirty="0" smtClean="0"/>
              <a:t>All grading will be on a curve</a:t>
            </a:r>
          </a:p>
          <a:p>
            <a:r>
              <a:rPr lang="en-US" dirty="0" smtClean="0"/>
              <a:t>After applying the curve to normalize the scales, grades will be combined as follows:</a:t>
            </a:r>
          </a:p>
          <a:p>
            <a:pPr lvl="1"/>
            <a:r>
              <a:rPr lang="en-US" dirty="0" smtClean="0"/>
              <a:t>30%  Homework</a:t>
            </a:r>
          </a:p>
          <a:p>
            <a:pPr lvl="1"/>
            <a:r>
              <a:rPr lang="en-US" dirty="0" smtClean="0"/>
              <a:t>30%  Midterm</a:t>
            </a:r>
          </a:p>
          <a:p>
            <a:pPr lvl="1"/>
            <a:r>
              <a:rPr lang="en-US" dirty="0" smtClean="0"/>
              <a:t>40%  Final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Assigning letter grades</a:t>
            </a:r>
          </a:p>
          <a:p>
            <a:pPr lvl="1"/>
            <a:r>
              <a:rPr lang="en-US" dirty="0" smtClean="0"/>
              <a:t>First cut</a:t>
            </a:r>
          </a:p>
          <a:p>
            <a:pPr lvl="2"/>
            <a:r>
              <a:rPr lang="en-US" dirty="0" smtClean="0"/>
              <a:t>Greater than mean plus standard deviation is an A</a:t>
            </a:r>
          </a:p>
          <a:p>
            <a:pPr lvl="2"/>
            <a:r>
              <a:rPr lang="en-US" dirty="0" smtClean="0"/>
              <a:t>Less than mean minus standard deviation is a C</a:t>
            </a:r>
          </a:p>
          <a:p>
            <a:pPr lvl="1"/>
            <a:r>
              <a:rPr lang="en-US" dirty="0" smtClean="0"/>
              <a:t>Refinement</a:t>
            </a:r>
          </a:p>
          <a:p>
            <a:pPr lvl="2"/>
            <a:r>
              <a:rPr lang="en-US" dirty="0" smtClean="0"/>
              <a:t>Look for clusters; if grades differ by an insignificant amount, round to the higher grade</a:t>
            </a:r>
          </a:p>
          <a:p>
            <a:pPr lvl="2"/>
            <a:r>
              <a:rPr lang="en-US" dirty="0" smtClean="0"/>
              <a:t>Assign A-, B, B- based on clusters</a:t>
            </a:r>
          </a:p>
          <a:p>
            <a:pPr lvl="2"/>
            <a:r>
              <a:rPr lang="en-US" dirty="0" smtClean="0"/>
              <a:t>B- and C are functionally equivalent; neither can be applied towards graduation</a:t>
            </a:r>
          </a:p>
          <a:p>
            <a:pPr lvl="1"/>
            <a:r>
              <a:rPr lang="en-US" dirty="0" smtClean="0"/>
              <a:t>Discretion</a:t>
            </a:r>
          </a:p>
          <a:p>
            <a:pPr lvl="2"/>
            <a:r>
              <a:rPr lang="en-US" dirty="0" smtClean="0"/>
              <a:t>I will use my judgment to make minor adjustments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Course Mechanics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hard is a problem?</a:t>
            </a:r>
            <a:endParaRPr lang="en-US" dirty="0"/>
          </a:p>
        </p:txBody>
      </p:sp>
      <p:sp>
        <p:nvSpPr>
          <p:cNvPr id="3" name="Content Placeholder 2"/>
          <p:cNvSpPr>
            <a:spLocks noGrp="1"/>
          </p:cNvSpPr>
          <p:nvPr>
            <p:ph idx="1"/>
          </p:nvPr>
        </p:nvSpPr>
        <p:spPr/>
        <p:txBody>
          <a:bodyPr>
            <a:normAutofit/>
          </a:bodyPr>
          <a:lstStyle/>
          <a:p>
            <a:r>
              <a:rPr lang="en-US" dirty="0" smtClean="0"/>
              <a:t>Does “</a:t>
            </a:r>
            <a:r>
              <a:rPr lang="en-US" dirty="0" err="1" smtClean="0"/>
              <a:t>oo</a:t>
            </a:r>
            <a:r>
              <a:rPr lang="en-US" dirty="0" smtClean="0"/>
              <a:t>” occur in “Hook”?</a:t>
            </a:r>
          </a:p>
          <a:p>
            <a:r>
              <a:rPr lang="en-US" dirty="0" smtClean="0"/>
              <a:t>Is 17 prime?</a:t>
            </a:r>
          </a:p>
          <a:p>
            <a:r>
              <a:rPr lang="en-US" dirty="0" smtClean="0"/>
              <a:t>Is there a winning strategy for tic-tac-toe?</a:t>
            </a:r>
          </a:p>
          <a:p>
            <a:r>
              <a:rPr lang="en-US" dirty="0" smtClean="0"/>
              <a:t>Will </a:t>
            </a:r>
            <a:r>
              <a:rPr lang="en-US" dirty="0" err="1" smtClean="0"/>
              <a:t>foo.c</a:t>
            </a:r>
            <a:r>
              <a:rPr lang="en-US" dirty="0" smtClean="0"/>
              <a:t> ever dereference a null pointer?</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(finite) problems are </a:t>
            </a:r>
            <a:r>
              <a:rPr lang="en-US" dirty="0" err="1" smtClean="0"/>
              <a:t>uniformative</a:t>
            </a:r>
            <a:endParaRPr lang="en-US" dirty="0"/>
          </a:p>
        </p:txBody>
      </p:sp>
      <p:sp>
        <p:nvSpPr>
          <p:cNvPr id="3" name="Content Placeholder 2"/>
          <p:cNvSpPr>
            <a:spLocks noGrp="1"/>
          </p:cNvSpPr>
          <p:nvPr>
            <p:ph idx="1"/>
          </p:nvPr>
        </p:nvSpPr>
        <p:spPr/>
        <p:txBody>
          <a:bodyPr>
            <a:normAutofit fontScale="92500"/>
          </a:bodyPr>
          <a:lstStyle/>
          <a:p>
            <a:r>
              <a:rPr lang="en-US" dirty="0" smtClean="0"/>
              <a:t>All these have yes or no answers that I can build into a program</a:t>
            </a:r>
          </a:p>
          <a:p>
            <a:pPr lvl="1"/>
            <a:r>
              <a:rPr lang="en-US" dirty="0" smtClean="0"/>
              <a:t>Does “</a:t>
            </a:r>
            <a:r>
              <a:rPr lang="en-US" dirty="0" err="1" smtClean="0"/>
              <a:t>oo</a:t>
            </a:r>
            <a:r>
              <a:rPr lang="en-US" dirty="0" smtClean="0"/>
              <a:t>” occur in “Hook”?</a:t>
            </a:r>
          </a:p>
          <a:p>
            <a:pPr lvl="1"/>
            <a:r>
              <a:rPr lang="en-US" dirty="0" smtClean="0"/>
              <a:t>Is 17 prime?</a:t>
            </a:r>
          </a:p>
          <a:p>
            <a:pPr lvl="1"/>
            <a:r>
              <a:rPr lang="en-US" dirty="0" smtClean="0"/>
              <a:t>Is there a winning strategy for tic-tac-toe?</a:t>
            </a:r>
          </a:p>
          <a:p>
            <a:pPr lvl="1"/>
            <a:r>
              <a:rPr lang="en-US" dirty="0" smtClean="0"/>
              <a:t>Will </a:t>
            </a:r>
            <a:r>
              <a:rPr lang="en-US" dirty="0" err="1" smtClean="0"/>
              <a:t>foo.c</a:t>
            </a:r>
            <a:r>
              <a:rPr lang="en-US" dirty="0" smtClean="0"/>
              <a:t> ever dereference a null pointer?</a:t>
            </a:r>
          </a:p>
          <a:p>
            <a:r>
              <a:rPr lang="en-US" dirty="0" smtClean="0"/>
              <a:t>How do we generalize these to problems too big to just memorize?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to Languages 1</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Does “</a:t>
            </a:r>
            <a:r>
              <a:rPr lang="en-US" dirty="0" err="1" smtClean="0"/>
              <a:t>oo</a:t>
            </a:r>
            <a:r>
              <a:rPr lang="en-US" dirty="0" smtClean="0"/>
              <a:t>” occur in “Hook”?</a:t>
            </a:r>
          </a:p>
          <a:p>
            <a:pPr lvl="1"/>
            <a:r>
              <a:rPr lang="en-US" dirty="0" smtClean="0"/>
              <a:t>{ </a:t>
            </a:r>
            <a:r>
              <a:rPr lang="en-US" dirty="0" err="1" smtClean="0"/>
              <a:t>x</a:t>
            </a:r>
            <a:r>
              <a:rPr lang="en-US" dirty="0" smtClean="0"/>
              <a:t> | “</a:t>
            </a:r>
            <a:r>
              <a:rPr lang="en-US" dirty="0" err="1" smtClean="0"/>
              <a:t>oo</a:t>
            </a:r>
            <a:r>
              <a:rPr lang="en-US" dirty="0" smtClean="0"/>
              <a:t>” occurs in </a:t>
            </a:r>
            <a:r>
              <a:rPr lang="en-US" dirty="0" err="1" smtClean="0"/>
              <a:t>x</a:t>
            </a:r>
            <a:r>
              <a:rPr lang="en-US" dirty="0" smtClean="0"/>
              <a:t> }</a:t>
            </a:r>
          </a:p>
          <a:p>
            <a:r>
              <a:rPr lang="en-US" dirty="0" smtClean="0"/>
              <a:t>Is 17 prime?</a:t>
            </a:r>
          </a:p>
          <a:p>
            <a:pPr lvl="1"/>
            <a:r>
              <a:rPr lang="en-US" dirty="0" smtClean="0"/>
              <a:t>{</a:t>
            </a:r>
            <a:r>
              <a:rPr lang="en-US" dirty="0" err="1" smtClean="0"/>
              <a:t>n</a:t>
            </a:r>
            <a:r>
              <a:rPr lang="en-US" dirty="0" smtClean="0"/>
              <a:t> | </a:t>
            </a:r>
            <a:r>
              <a:rPr lang="en-US" dirty="0" err="1" smtClean="0"/>
              <a:t>n</a:t>
            </a:r>
            <a:r>
              <a:rPr lang="en-US" dirty="0" smtClean="0"/>
              <a:t> is prime}</a:t>
            </a:r>
          </a:p>
          <a:p>
            <a:r>
              <a:rPr lang="en-US" dirty="0" smtClean="0"/>
              <a:t>Is there a winning strategy for tic-tac-toe?</a:t>
            </a:r>
          </a:p>
          <a:p>
            <a:pPr lvl="1"/>
            <a:r>
              <a:rPr lang="en-US" dirty="0" smtClean="0"/>
              <a:t>No obvious generalization; problem too specific</a:t>
            </a:r>
          </a:p>
          <a:p>
            <a:r>
              <a:rPr lang="en-US" dirty="0" smtClean="0"/>
              <a:t>Will </a:t>
            </a:r>
            <a:r>
              <a:rPr lang="en-US" dirty="0" err="1" smtClean="0"/>
              <a:t>foo.c</a:t>
            </a:r>
            <a:r>
              <a:rPr lang="en-US" dirty="0" smtClean="0"/>
              <a:t> ever dereference a null pointer?</a:t>
            </a:r>
          </a:p>
          <a:p>
            <a:pPr lvl="1"/>
            <a:r>
              <a:rPr lang="en-US" dirty="0" smtClean="0"/>
              <a:t>{</a:t>
            </a:r>
            <a:r>
              <a:rPr lang="en-US" dirty="0" err="1" smtClean="0"/>
              <a:t>p.c</a:t>
            </a:r>
            <a:r>
              <a:rPr lang="en-US" dirty="0" smtClean="0"/>
              <a:t> | </a:t>
            </a:r>
            <a:r>
              <a:rPr lang="en-US" dirty="0" err="1" smtClean="0"/>
              <a:t>p.c</a:t>
            </a:r>
            <a:r>
              <a:rPr lang="en-US" dirty="0" smtClean="0"/>
              <a:t> does not dereference a null pointer}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to </a:t>
            </a:r>
            <a:r>
              <a:rPr lang="en-US" dirty="0" smtClean="0"/>
              <a:t>Languages</a:t>
            </a:r>
            <a:r>
              <a:rPr lang="en-US" dirty="0" smtClean="0"/>
              <a:t>:</a:t>
            </a:r>
            <a:br>
              <a:rPr lang="en-US" dirty="0" smtClean="0"/>
            </a:br>
            <a:r>
              <a:rPr lang="en-US" sz="3200" dirty="0" smtClean="0"/>
              <a:t>Solving problem = language membership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Does “</a:t>
            </a:r>
            <a:r>
              <a:rPr lang="en-US" dirty="0" err="1" smtClean="0"/>
              <a:t>oo</a:t>
            </a:r>
            <a:r>
              <a:rPr lang="en-US" dirty="0" smtClean="0"/>
              <a:t>” occur in “Hook”?</a:t>
            </a:r>
          </a:p>
          <a:p>
            <a:pPr lvl="1"/>
            <a:r>
              <a:rPr lang="en-US" dirty="0" smtClean="0"/>
              <a:t>Is “Hook” in the language </a:t>
            </a:r>
            <a:br>
              <a:rPr lang="en-US" dirty="0" smtClean="0"/>
            </a:br>
            <a:r>
              <a:rPr lang="en-US" dirty="0" smtClean="0"/>
              <a:t>{ </a:t>
            </a:r>
            <a:r>
              <a:rPr lang="en-US" dirty="0" err="1" smtClean="0"/>
              <a:t>x</a:t>
            </a:r>
            <a:r>
              <a:rPr lang="en-US" dirty="0" smtClean="0"/>
              <a:t> | “</a:t>
            </a:r>
            <a:r>
              <a:rPr lang="en-US" dirty="0" err="1" smtClean="0"/>
              <a:t>oo</a:t>
            </a:r>
            <a:r>
              <a:rPr lang="en-US" dirty="0" smtClean="0"/>
              <a:t>” occurs in </a:t>
            </a:r>
            <a:r>
              <a:rPr lang="en-US" dirty="0" err="1" smtClean="0"/>
              <a:t>x</a:t>
            </a:r>
            <a:r>
              <a:rPr lang="en-US" dirty="0" smtClean="0"/>
              <a:t> }</a:t>
            </a:r>
          </a:p>
          <a:p>
            <a:r>
              <a:rPr lang="en-US" dirty="0" smtClean="0"/>
              <a:t>Is 17 prime?</a:t>
            </a:r>
          </a:p>
          <a:p>
            <a:pPr lvl="1"/>
            <a:r>
              <a:rPr lang="en-US" dirty="0" smtClean="0"/>
              <a:t>Is 17 in the set {</a:t>
            </a:r>
            <a:r>
              <a:rPr lang="en-US" dirty="0" err="1" smtClean="0"/>
              <a:t>n</a:t>
            </a:r>
            <a:r>
              <a:rPr lang="en-US" dirty="0" smtClean="0"/>
              <a:t> | </a:t>
            </a:r>
            <a:r>
              <a:rPr lang="en-US" dirty="0" err="1" smtClean="0"/>
              <a:t>n</a:t>
            </a:r>
            <a:r>
              <a:rPr lang="en-US" dirty="0" smtClean="0"/>
              <a:t> is prime} ?</a:t>
            </a:r>
          </a:p>
          <a:p>
            <a:r>
              <a:rPr lang="en-US" dirty="0" smtClean="0"/>
              <a:t>Will </a:t>
            </a:r>
            <a:r>
              <a:rPr lang="en-US" dirty="0" err="1" smtClean="0"/>
              <a:t>foo.c</a:t>
            </a:r>
            <a:r>
              <a:rPr lang="en-US" dirty="0" smtClean="0"/>
              <a:t> ever dereference a null pointer?</a:t>
            </a:r>
          </a:p>
          <a:p>
            <a:pPr lvl="1"/>
            <a:r>
              <a:rPr lang="en-US" dirty="0" smtClean="0"/>
              <a:t>Is </a:t>
            </a:r>
            <a:r>
              <a:rPr lang="en-US" dirty="0" err="1" smtClean="0"/>
              <a:t>foo.c</a:t>
            </a:r>
            <a:r>
              <a:rPr lang="en-US" dirty="0" smtClean="0"/>
              <a:t> in the set of C programs that do not dereference a null pointer?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Languages</a:t>
            </a:r>
            <a:endParaRPr lang="en-US" dirty="0"/>
          </a:p>
        </p:txBody>
      </p:sp>
      <p:sp>
        <p:nvSpPr>
          <p:cNvPr id="3" name="Content Placeholder 2"/>
          <p:cNvSpPr>
            <a:spLocks noGrp="1"/>
          </p:cNvSpPr>
          <p:nvPr>
            <p:ph idx="1"/>
          </p:nvPr>
        </p:nvSpPr>
        <p:spPr/>
        <p:txBody>
          <a:bodyPr/>
          <a:lstStyle/>
          <a:p>
            <a:r>
              <a:rPr lang="en-US" dirty="0" smtClean="0"/>
              <a:t>Binary numbers congruent to 2 mod 3</a:t>
            </a:r>
          </a:p>
          <a:p>
            <a:pPr lvl="1"/>
            <a:r>
              <a:rPr lang="en-US" dirty="0" smtClean="0"/>
              <a:t>{10,101,1000,1011,…}</a:t>
            </a:r>
          </a:p>
          <a:p>
            <a:r>
              <a:rPr lang="en-US" dirty="0" smtClean="0"/>
              <a:t>Correct sums in decimal </a:t>
            </a:r>
            <a:br>
              <a:rPr lang="en-US" dirty="0" smtClean="0"/>
            </a:br>
            <a:r>
              <a:rPr lang="en-US" dirty="0" smtClean="0"/>
              <a:t>{&lt;</a:t>
            </a:r>
            <a:r>
              <a:rPr lang="en-US" dirty="0" err="1" smtClean="0"/>
              <a:t>x</a:t>
            </a:r>
            <a:r>
              <a:rPr lang="en-US" dirty="0" err="1" smtClean="0"/>
              <a:t>,y,</a:t>
            </a:r>
            <a:r>
              <a:rPr lang="en-US" dirty="0" err="1" smtClean="0"/>
              <a:t>z</a:t>
            </a:r>
            <a:r>
              <a:rPr lang="en-US" dirty="0" smtClean="0"/>
              <a:t>&gt; </a:t>
            </a:r>
            <a:r>
              <a:rPr lang="en-US" dirty="0" smtClean="0"/>
              <a:t>| </a:t>
            </a:r>
            <a:r>
              <a:rPr lang="en-US" dirty="0" err="1" smtClean="0"/>
              <a:t>x+y</a:t>
            </a:r>
            <a:r>
              <a:rPr lang="en-US" dirty="0" smtClean="0"/>
              <a:t> = </a:t>
            </a:r>
            <a:r>
              <a:rPr lang="en-US" dirty="0" err="1" smtClean="0"/>
              <a:t>z</a:t>
            </a:r>
            <a:r>
              <a:rPr lang="en-US" dirty="0" smtClean="0"/>
              <a:t>}</a:t>
            </a:r>
          </a:p>
          <a:p>
            <a:pPr lvl="1"/>
            <a:r>
              <a:rPr lang="en-US" dirty="0" smtClean="0"/>
              <a:t>{&lt;1,1,2&gt;, &lt;2,3,5&gt;, …}</a:t>
            </a:r>
          </a:p>
          <a:p>
            <a:r>
              <a:rPr lang="en-US" dirty="0" smtClean="0"/>
              <a:t>Syntactically Correct C programs</a:t>
            </a:r>
          </a:p>
          <a:p>
            <a:r>
              <a:rPr lang="en-US" dirty="0" smtClean="0"/>
              <a:t>Balanced parenthesis</a:t>
            </a:r>
          </a:p>
          <a:p>
            <a:pPr lvl="1"/>
            <a:r>
              <a:rPr lang="en-US" dirty="0" smtClean="0"/>
              <a:t>{(), ()(), (()), (()()), …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Welcome!</a:t>
            </a:r>
          </a:p>
        </p:txBody>
      </p:sp>
      <p:sp>
        <p:nvSpPr>
          <p:cNvPr id="3075"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Classifying Problems</a:t>
            </a:r>
            <a:endParaRPr lang="en-US" dirty="0"/>
          </a:p>
        </p:txBody>
      </p:sp>
      <p:sp>
        <p:nvSpPr>
          <p:cNvPr id="3" name="Content Placeholder 2"/>
          <p:cNvSpPr>
            <a:spLocks noGrp="1"/>
          </p:cNvSpPr>
          <p:nvPr>
            <p:ph idx="1"/>
          </p:nvPr>
        </p:nvSpPr>
        <p:spPr>
          <a:xfrm>
            <a:off x="685800" y="1981200"/>
            <a:ext cx="3810000" cy="4114800"/>
          </a:xfrm>
        </p:spPr>
        <p:txBody>
          <a:bodyPr>
            <a:normAutofit fontScale="85000" lnSpcReduction="10000"/>
          </a:bodyPr>
          <a:lstStyle/>
          <a:p>
            <a:pPr>
              <a:buNone/>
            </a:pPr>
            <a:r>
              <a:rPr lang="en-US" dirty="0" smtClean="0"/>
              <a:t>“Map of the world”</a:t>
            </a:r>
          </a:p>
          <a:p>
            <a:r>
              <a:rPr lang="en-US" dirty="0" smtClean="0"/>
              <a:t>Define classes of problems </a:t>
            </a:r>
          </a:p>
          <a:p>
            <a:pPr lvl="1"/>
            <a:r>
              <a:rPr lang="en-US" dirty="0" smtClean="0"/>
              <a:t>Machines recognize</a:t>
            </a:r>
          </a:p>
          <a:p>
            <a:pPr lvl="1"/>
            <a:r>
              <a:rPr lang="en-US" dirty="0" smtClean="0"/>
              <a:t>Grammars generate</a:t>
            </a:r>
          </a:p>
          <a:p>
            <a:r>
              <a:rPr lang="en-US" dirty="0" smtClean="0"/>
              <a:t>Develop techniques to classify problems by machines</a:t>
            </a:r>
            <a:endParaRPr lang="en-US" dirty="0"/>
          </a:p>
        </p:txBody>
      </p:sp>
      <p:sp>
        <p:nvSpPr>
          <p:cNvPr id="4" name="Donut 3"/>
          <p:cNvSpPr/>
          <p:nvPr/>
        </p:nvSpPr>
        <p:spPr bwMode="auto">
          <a:xfrm>
            <a:off x="4953000" y="3886200"/>
            <a:ext cx="1295400" cy="1676400"/>
          </a:xfrm>
          <a:prstGeom prst="donut">
            <a:avLst>
              <a:gd name="adj" fmla="val 894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5" name="Donut 4"/>
          <p:cNvSpPr/>
          <p:nvPr/>
        </p:nvSpPr>
        <p:spPr bwMode="auto">
          <a:xfrm>
            <a:off x="4724400" y="3124200"/>
            <a:ext cx="1752600" cy="2590800"/>
          </a:xfrm>
          <a:prstGeom prst="donut">
            <a:avLst>
              <a:gd name="adj" fmla="val 894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6" name="Donut 5"/>
          <p:cNvSpPr/>
          <p:nvPr/>
        </p:nvSpPr>
        <p:spPr bwMode="auto">
          <a:xfrm>
            <a:off x="4572000" y="2438400"/>
            <a:ext cx="2057400" cy="3429000"/>
          </a:xfrm>
          <a:prstGeom prst="donut">
            <a:avLst>
              <a:gd name="adj" fmla="val 894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7" name="Line Callout 2 6"/>
          <p:cNvSpPr/>
          <p:nvPr/>
        </p:nvSpPr>
        <p:spPr bwMode="auto">
          <a:xfrm>
            <a:off x="6934200" y="5638800"/>
            <a:ext cx="1752600" cy="685800"/>
          </a:xfrm>
          <a:prstGeom prst="borderCallout2">
            <a:avLst>
              <a:gd name="adj1" fmla="val 18750"/>
              <a:gd name="adj2" fmla="val -8333"/>
              <a:gd name="adj3" fmla="val 18750"/>
              <a:gd name="adj4" fmla="val -16667"/>
              <a:gd name="adj5" fmla="val -51539"/>
              <a:gd name="adj6" fmla="val -7290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charset="0"/>
              </a:rPr>
              <a:t> substring</a:t>
            </a:r>
            <a:endParaRPr kumimoji="0" lang="en-US" sz="2400" b="0" i="0" u="none" strike="noStrike" cap="none" normalizeH="0" baseline="0" dirty="0">
              <a:ln>
                <a:noFill/>
              </a:ln>
              <a:solidFill>
                <a:schemeClr val="tx1"/>
              </a:solidFill>
              <a:effectLst/>
              <a:latin typeface="Times" charset="0"/>
            </a:endParaRPr>
          </a:p>
        </p:txBody>
      </p:sp>
      <p:sp>
        <p:nvSpPr>
          <p:cNvPr id="8" name="Line Callout 2 7"/>
          <p:cNvSpPr/>
          <p:nvPr/>
        </p:nvSpPr>
        <p:spPr bwMode="auto">
          <a:xfrm>
            <a:off x="7086600" y="4724400"/>
            <a:ext cx="1752600" cy="685800"/>
          </a:xfrm>
          <a:prstGeom prst="borderCallout2">
            <a:avLst>
              <a:gd name="adj1" fmla="val 18750"/>
              <a:gd name="adj2" fmla="val -8333"/>
              <a:gd name="adj3" fmla="val 18750"/>
              <a:gd name="adj4" fmla="val -16667"/>
              <a:gd name="adj5" fmla="val 1145"/>
              <a:gd name="adj6" fmla="val -7977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charset="0"/>
              </a:rPr>
              <a:t> </a:t>
            </a:r>
            <a:r>
              <a:rPr kumimoji="0" lang="en-US" sz="2400" b="0" i="0" u="none" strike="noStrike" cap="none" normalizeH="0" baseline="0" dirty="0" smtClean="0">
                <a:ln>
                  <a:noFill/>
                </a:ln>
                <a:solidFill>
                  <a:schemeClr val="tx1"/>
                </a:solidFill>
                <a:effectLst/>
                <a:latin typeface="ＭＳ ゴシック"/>
                <a:ea typeface="ＭＳ ゴシック"/>
                <a:cs typeface="ＭＳ ゴシック"/>
              </a:rPr>
              <a:t>≅</a:t>
            </a:r>
            <a:r>
              <a:rPr lang="en-US" dirty="0" smtClean="0"/>
              <a:t> 2 mod 3</a:t>
            </a:r>
            <a:endParaRPr kumimoji="0" lang="en-US" sz="2400" b="0" i="0" u="none" strike="noStrike" cap="none" normalizeH="0" baseline="0" dirty="0">
              <a:ln>
                <a:noFill/>
              </a:ln>
              <a:solidFill>
                <a:schemeClr val="tx1"/>
              </a:solidFill>
              <a:effectLst/>
              <a:latin typeface="Times" charset="0"/>
            </a:endParaRPr>
          </a:p>
        </p:txBody>
      </p:sp>
      <p:sp>
        <p:nvSpPr>
          <p:cNvPr id="9" name="Line Callout 2 8"/>
          <p:cNvSpPr/>
          <p:nvPr/>
        </p:nvSpPr>
        <p:spPr bwMode="auto">
          <a:xfrm>
            <a:off x="7010400" y="3581400"/>
            <a:ext cx="1981200" cy="838200"/>
          </a:xfrm>
          <a:prstGeom prst="borderCallout2">
            <a:avLst>
              <a:gd name="adj1" fmla="val 18750"/>
              <a:gd name="adj2" fmla="val -8333"/>
              <a:gd name="adj3" fmla="val 18750"/>
              <a:gd name="adj4" fmla="val -16667"/>
              <a:gd name="adj5" fmla="val 3757"/>
              <a:gd name="adj6" fmla="val -664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charset="0"/>
              </a:rPr>
              <a:t> </a:t>
            </a:r>
            <a:r>
              <a:rPr kumimoji="0" lang="en-US" sz="2400" b="0" i="0" u="none" strike="noStrike" cap="none" normalizeH="0" baseline="0" dirty="0" smtClean="0">
                <a:ln>
                  <a:noFill/>
                </a:ln>
                <a:solidFill>
                  <a:schemeClr val="tx1"/>
                </a:solidFill>
                <a:effectLst/>
                <a:latin typeface="ＭＳ ゴシック"/>
                <a:ea typeface="ＭＳ ゴシック"/>
                <a:cs typeface="ＭＳ ゴシック"/>
              </a:rPr>
              <a:t>Balanced Parentheses</a:t>
            </a:r>
            <a:endParaRPr kumimoji="0" lang="en-US" sz="2400" b="0" i="0" u="none" strike="noStrike" cap="none" normalizeH="0" baseline="0" dirty="0">
              <a:ln>
                <a:noFill/>
              </a:ln>
              <a:solidFill>
                <a:schemeClr val="tx1"/>
              </a:solidFill>
              <a:effectLst/>
              <a:latin typeface="Times" charset="0"/>
            </a:endParaRPr>
          </a:p>
        </p:txBody>
      </p:sp>
      <p:sp>
        <p:nvSpPr>
          <p:cNvPr id="10" name="Line Callout 2 9"/>
          <p:cNvSpPr/>
          <p:nvPr/>
        </p:nvSpPr>
        <p:spPr bwMode="auto">
          <a:xfrm>
            <a:off x="6781800" y="2514600"/>
            <a:ext cx="2209800" cy="838200"/>
          </a:xfrm>
          <a:prstGeom prst="borderCallout2">
            <a:avLst>
              <a:gd name="adj1" fmla="val 18750"/>
              <a:gd name="adj2" fmla="val -8333"/>
              <a:gd name="adj3" fmla="val 18750"/>
              <a:gd name="adj4" fmla="val -16667"/>
              <a:gd name="adj5" fmla="val 53393"/>
              <a:gd name="adj6" fmla="val -55114"/>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charset="0"/>
              </a:rPr>
              <a:t> </a:t>
            </a:r>
            <a:r>
              <a:rPr kumimoji="0" lang="en-US" sz="2400" b="0" i="0" u="none" strike="noStrike" cap="none" normalizeH="0" baseline="0" dirty="0" smtClean="0">
                <a:ln>
                  <a:noFill/>
                </a:ln>
                <a:solidFill>
                  <a:schemeClr val="tx1"/>
                </a:solidFill>
                <a:effectLst/>
                <a:latin typeface="ＭＳ ゴシック"/>
                <a:ea typeface="ＭＳ ゴシック"/>
                <a:cs typeface="ＭＳ ゴシック"/>
              </a:rPr>
              <a:t>Correct Sums in decimal</a:t>
            </a:r>
            <a:endParaRPr kumimoji="0" lang="en-US" sz="2400" b="0" i="0" u="none" strike="noStrike" cap="none" normalizeH="0" baseline="0" dirty="0">
              <a:ln>
                <a:noFill/>
              </a:ln>
              <a:solidFill>
                <a:schemeClr val="tx1"/>
              </a:solidFill>
              <a:effectLst/>
              <a:latin typeface="Times" charset="0"/>
            </a:endParaRPr>
          </a:p>
        </p:txBody>
      </p:sp>
      <p:sp>
        <p:nvSpPr>
          <p:cNvPr id="11" name="Line Callout 2 10"/>
          <p:cNvSpPr/>
          <p:nvPr/>
        </p:nvSpPr>
        <p:spPr bwMode="auto">
          <a:xfrm>
            <a:off x="6705600" y="1524000"/>
            <a:ext cx="2209800" cy="838200"/>
          </a:xfrm>
          <a:prstGeom prst="borderCallout2">
            <a:avLst>
              <a:gd name="adj1" fmla="val 18750"/>
              <a:gd name="adj2" fmla="val -8333"/>
              <a:gd name="adj3" fmla="val 18750"/>
              <a:gd name="adj4" fmla="val -16667"/>
              <a:gd name="adj5" fmla="val 53393"/>
              <a:gd name="adj6" fmla="val -55114"/>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charset="0"/>
              </a:rPr>
              <a:t> </a:t>
            </a:r>
            <a:r>
              <a:rPr kumimoji="0" lang="en-US" sz="2400" b="0" i="0" u="none" strike="noStrike" cap="none" normalizeH="0" baseline="0" dirty="0" smtClean="0">
                <a:ln>
                  <a:noFill/>
                </a:ln>
                <a:solidFill>
                  <a:schemeClr val="tx1"/>
                </a:solidFill>
                <a:effectLst/>
                <a:latin typeface="ＭＳ ゴシック"/>
                <a:ea typeface="ＭＳ ゴシック"/>
                <a:cs typeface="ＭＳ ゴシック"/>
              </a:rPr>
              <a:t>Memory safe C programs</a:t>
            </a:r>
            <a:endParaRPr kumimoji="0" lang="en-US" sz="2400" b="0" i="0" u="none" strike="noStrike" cap="none" normalizeH="0" baseline="0" dirty="0">
              <a:ln>
                <a:noFill/>
              </a:ln>
              <a:solidFill>
                <a:schemeClr val="tx1"/>
              </a:solidFill>
              <a:effectLst/>
              <a:latin typeface="Times"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Model:  Finite Automata</a:t>
            </a:r>
            <a:endParaRPr lang="en-US" dirty="0"/>
          </a:p>
        </p:txBody>
      </p:sp>
      <p:sp>
        <p:nvSpPr>
          <p:cNvPr id="3" name="Content Placeholder 2"/>
          <p:cNvSpPr>
            <a:spLocks noGrp="1"/>
          </p:cNvSpPr>
          <p:nvPr>
            <p:ph idx="1"/>
          </p:nvPr>
        </p:nvSpPr>
        <p:spPr/>
        <p:txBody>
          <a:bodyPr/>
          <a:lstStyle/>
          <a:p>
            <a:r>
              <a:rPr lang="en-US" dirty="0" smtClean="0"/>
              <a:t>Cartoon:</a:t>
            </a:r>
            <a:endParaRPr lang="en-US" dirty="0"/>
          </a:p>
        </p:txBody>
      </p:sp>
      <p:sp>
        <p:nvSpPr>
          <p:cNvPr id="4" name="Donut 3"/>
          <p:cNvSpPr/>
          <p:nvPr/>
        </p:nvSpPr>
        <p:spPr bwMode="auto">
          <a:xfrm>
            <a:off x="1752600" y="3810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5" name="Donut 4"/>
          <p:cNvSpPr/>
          <p:nvPr/>
        </p:nvSpPr>
        <p:spPr bwMode="auto">
          <a:xfrm>
            <a:off x="3733800" y="28956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6" name="Donut 5"/>
          <p:cNvSpPr/>
          <p:nvPr/>
        </p:nvSpPr>
        <p:spPr bwMode="auto">
          <a:xfrm>
            <a:off x="3733800" y="48768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7" name="Donut 6"/>
          <p:cNvSpPr/>
          <p:nvPr/>
        </p:nvSpPr>
        <p:spPr bwMode="auto">
          <a:xfrm>
            <a:off x="3657600" y="4800600"/>
            <a:ext cx="762000" cy="762000"/>
          </a:xfrm>
          <a:prstGeom prst="donut">
            <a:avLst>
              <a:gd name="adj" fmla="val 584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9" name="Straight Arrow Connector 8"/>
          <p:cNvCxnSpPr>
            <a:endCxn id="4" idx="2"/>
          </p:cNvCxnSpPr>
          <p:nvPr/>
        </p:nvCxnSpPr>
        <p:spPr bwMode="auto">
          <a:xfrm>
            <a:off x="1295400" y="41148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2" name="Straight Arrow Connector 11"/>
          <p:cNvCxnSpPr>
            <a:stCxn id="4" idx="7"/>
            <a:endCxn id="5" idx="2"/>
          </p:cNvCxnSpPr>
          <p:nvPr/>
        </p:nvCxnSpPr>
        <p:spPr bwMode="auto">
          <a:xfrm rot="5400000" flipH="1" flipV="1">
            <a:off x="2653926" y="2819400"/>
            <a:ext cx="698874" cy="14608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4" name="Curved Connector 13"/>
          <p:cNvCxnSpPr>
            <a:stCxn id="4" idx="0"/>
            <a:endCxn id="4" idx="1"/>
          </p:cNvCxnSpPr>
          <p:nvPr/>
        </p:nvCxnSpPr>
        <p:spPr bwMode="auto">
          <a:xfrm rot="16200000" flipH="1" flipV="1">
            <a:off x="1905000" y="3746874"/>
            <a:ext cx="89274" cy="215526"/>
          </a:xfrm>
          <a:prstGeom prst="curvedConnector3">
            <a:avLst>
              <a:gd name="adj1" fmla="val -432662"/>
            </a:avLst>
          </a:prstGeom>
          <a:solidFill>
            <a:schemeClr val="accent1"/>
          </a:solidFill>
          <a:ln w="9525" cap="flat" cmpd="sng" algn="ctr">
            <a:solidFill>
              <a:schemeClr val="tx1"/>
            </a:solidFill>
            <a:prstDash val="solid"/>
            <a:round/>
            <a:headEnd type="none" w="med" len="med"/>
            <a:tailEnd type="arrow"/>
          </a:ln>
          <a:effectLst/>
        </p:spPr>
      </p:cxnSp>
      <p:sp>
        <p:nvSpPr>
          <p:cNvPr id="16" name="TextBox 15"/>
          <p:cNvSpPr txBox="1"/>
          <p:nvPr/>
        </p:nvSpPr>
        <p:spPr>
          <a:xfrm>
            <a:off x="2743200" y="3124200"/>
            <a:ext cx="304800" cy="830997"/>
          </a:xfrm>
          <a:prstGeom prst="rect">
            <a:avLst/>
          </a:prstGeom>
          <a:noFill/>
        </p:spPr>
        <p:txBody>
          <a:bodyPr wrap="square" rtlCol="0">
            <a:spAutoFit/>
          </a:bodyPr>
          <a:lstStyle/>
          <a:p>
            <a:r>
              <a:rPr lang="en-US" dirty="0" smtClean="0"/>
              <a:t>1</a:t>
            </a:r>
            <a:endParaRPr lang="en-US" dirty="0"/>
          </a:p>
        </p:txBody>
      </p:sp>
      <p:sp>
        <p:nvSpPr>
          <p:cNvPr id="17" name="TextBox 16"/>
          <p:cNvSpPr txBox="1"/>
          <p:nvPr/>
        </p:nvSpPr>
        <p:spPr>
          <a:xfrm>
            <a:off x="1828800" y="3048000"/>
            <a:ext cx="304800" cy="830997"/>
          </a:xfrm>
          <a:prstGeom prst="rect">
            <a:avLst/>
          </a:prstGeom>
          <a:noFill/>
        </p:spPr>
        <p:txBody>
          <a:bodyPr wrap="square" rtlCol="0">
            <a:spAutoFit/>
          </a:bodyPr>
          <a:lstStyle/>
          <a:p>
            <a:r>
              <a:rPr lang="en-US" dirty="0" smtClean="0"/>
              <a:t>0</a:t>
            </a:r>
            <a:endParaRPr lang="en-US" dirty="0"/>
          </a:p>
        </p:txBody>
      </p:sp>
      <p:cxnSp>
        <p:nvCxnSpPr>
          <p:cNvPr id="18" name="Straight Arrow Connector 17"/>
          <p:cNvCxnSpPr>
            <a:stCxn id="5" idx="4"/>
            <a:endCxn id="7" idx="0"/>
          </p:cNvCxnSpPr>
          <p:nvPr/>
        </p:nvCxnSpPr>
        <p:spPr bwMode="auto">
          <a:xfrm rot="5400000">
            <a:off x="3390900" y="4152900"/>
            <a:ext cx="12954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3" name="TextBox 22"/>
          <p:cNvSpPr txBox="1"/>
          <p:nvPr/>
        </p:nvSpPr>
        <p:spPr>
          <a:xfrm>
            <a:off x="3733800" y="3657600"/>
            <a:ext cx="304800" cy="830997"/>
          </a:xfrm>
          <a:prstGeom prst="rect">
            <a:avLst/>
          </a:prstGeom>
          <a:noFill/>
        </p:spPr>
        <p:txBody>
          <a:bodyPr wrap="square" rtlCol="0">
            <a:spAutoFit/>
          </a:bodyPr>
          <a:lstStyle/>
          <a:p>
            <a:r>
              <a:rPr lang="en-US" dirty="0" smtClean="0"/>
              <a:t>0</a:t>
            </a:r>
            <a:endParaRPr lang="en-US" dirty="0"/>
          </a:p>
        </p:txBody>
      </p:sp>
      <p:cxnSp>
        <p:nvCxnSpPr>
          <p:cNvPr id="24" name="Straight Arrow Connector 23"/>
          <p:cNvCxnSpPr>
            <a:stCxn id="5" idx="3"/>
            <a:endCxn id="4" idx="6"/>
          </p:cNvCxnSpPr>
          <p:nvPr/>
        </p:nvCxnSpPr>
        <p:spPr bwMode="auto">
          <a:xfrm rot="5400000">
            <a:off x="2743200" y="3034926"/>
            <a:ext cx="698874" cy="14608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7" name="TextBox 26"/>
          <p:cNvSpPr txBox="1"/>
          <p:nvPr/>
        </p:nvSpPr>
        <p:spPr>
          <a:xfrm>
            <a:off x="2971800" y="3657600"/>
            <a:ext cx="304800" cy="830997"/>
          </a:xfrm>
          <a:prstGeom prst="rect">
            <a:avLst/>
          </a:prstGeom>
          <a:noFill/>
        </p:spPr>
        <p:txBody>
          <a:bodyPr wrap="square" rtlCol="0">
            <a:spAutoFit/>
          </a:bodyPr>
          <a:lstStyle/>
          <a:p>
            <a:r>
              <a:rPr lang="en-US" dirty="0" smtClean="0"/>
              <a:t>1</a:t>
            </a:r>
            <a:endParaRPr lang="en-US" dirty="0"/>
          </a:p>
        </p:txBody>
      </p:sp>
      <p:cxnSp>
        <p:nvCxnSpPr>
          <p:cNvPr id="28" name="Straight Arrow Connector 27"/>
          <p:cNvCxnSpPr>
            <a:stCxn id="6" idx="7"/>
            <a:endCxn id="5" idx="5"/>
          </p:cNvCxnSpPr>
          <p:nvPr/>
        </p:nvCxnSpPr>
        <p:spPr bwMode="auto">
          <a:xfrm rot="5400000" flipH="1" flipV="1">
            <a:off x="3479052" y="4191000"/>
            <a:ext cx="1550148"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2" name="TextBox 31"/>
          <p:cNvSpPr txBox="1"/>
          <p:nvPr/>
        </p:nvSpPr>
        <p:spPr>
          <a:xfrm>
            <a:off x="4267200" y="3810000"/>
            <a:ext cx="304800" cy="830997"/>
          </a:xfrm>
          <a:prstGeom prst="rect">
            <a:avLst/>
          </a:prstGeom>
          <a:noFill/>
        </p:spPr>
        <p:txBody>
          <a:bodyPr wrap="square" rtlCol="0">
            <a:spAutoFit/>
          </a:bodyPr>
          <a:lstStyle/>
          <a:p>
            <a:r>
              <a:rPr lang="en-US" dirty="0" smtClean="0"/>
              <a:t>0</a:t>
            </a:r>
            <a:endParaRPr lang="en-US" dirty="0"/>
          </a:p>
        </p:txBody>
      </p:sp>
      <p:cxnSp>
        <p:nvCxnSpPr>
          <p:cNvPr id="34" name="Curved Connector 33"/>
          <p:cNvCxnSpPr>
            <a:stCxn id="7" idx="3"/>
            <a:endCxn id="7" idx="4"/>
          </p:cNvCxnSpPr>
          <p:nvPr/>
        </p:nvCxnSpPr>
        <p:spPr bwMode="auto">
          <a:xfrm rot="16200000" flipH="1">
            <a:off x="3848100" y="5372100"/>
            <a:ext cx="111592" cy="269408"/>
          </a:xfrm>
          <a:prstGeom prst="curvedConnector3">
            <a:avLst>
              <a:gd name="adj1" fmla="val 595259"/>
            </a:avLst>
          </a:prstGeom>
          <a:solidFill>
            <a:schemeClr val="accent1"/>
          </a:solidFill>
          <a:ln w="9525" cap="flat" cmpd="sng" algn="ctr">
            <a:solidFill>
              <a:schemeClr val="tx1"/>
            </a:solidFill>
            <a:prstDash val="solid"/>
            <a:round/>
            <a:headEnd type="none" w="med" len="med"/>
            <a:tailEnd type="arrow"/>
          </a:ln>
          <a:effectLst/>
        </p:spPr>
      </p:cxnSp>
      <p:sp>
        <p:nvSpPr>
          <p:cNvPr id="38" name="TextBox 37"/>
          <p:cNvSpPr txBox="1"/>
          <p:nvPr/>
        </p:nvSpPr>
        <p:spPr>
          <a:xfrm rot="10800000" flipV="1">
            <a:off x="3505200" y="5562600"/>
            <a:ext cx="304800" cy="830997"/>
          </a:xfrm>
          <a:prstGeom prst="rect">
            <a:avLst/>
          </a:prstGeom>
          <a:noFill/>
        </p:spPr>
        <p:txBody>
          <a:bodyPr wrap="square" rtlCol="0">
            <a:spAutoFit/>
          </a:bodyPr>
          <a:lstStyle/>
          <a:p>
            <a:r>
              <a:rPr lang="en-US" dirty="0" smtClean="0"/>
              <a:t>1</a:t>
            </a:r>
            <a:endParaRPr lang="en-US" dirty="0"/>
          </a:p>
        </p:txBody>
      </p:sp>
      <p:sp>
        <p:nvSpPr>
          <p:cNvPr id="39" name="TextBox 38"/>
          <p:cNvSpPr txBox="1"/>
          <p:nvPr/>
        </p:nvSpPr>
        <p:spPr>
          <a:xfrm>
            <a:off x="6019800" y="2362201"/>
            <a:ext cx="2667000" cy="1200328"/>
          </a:xfrm>
          <a:prstGeom prst="rect">
            <a:avLst/>
          </a:prstGeom>
          <a:noFill/>
        </p:spPr>
        <p:txBody>
          <a:bodyPr wrap="square" rtlCol="0">
            <a:spAutoFit/>
          </a:bodyPr>
          <a:lstStyle/>
          <a:p>
            <a:pPr>
              <a:buFont typeface="Arial"/>
              <a:buChar char="•"/>
            </a:pPr>
            <a:r>
              <a:rPr lang="en-US" dirty="0" smtClean="0"/>
              <a:t>Start State</a:t>
            </a:r>
          </a:p>
          <a:p>
            <a:pPr>
              <a:buFont typeface="Arial"/>
              <a:buChar char="•"/>
            </a:pPr>
            <a:r>
              <a:rPr lang="en-US" dirty="0" smtClean="0"/>
              <a:t>Final State</a:t>
            </a:r>
          </a:p>
          <a:p>
            <a:pPr>
              <a:buFont typeface="Arial"/>
              <a:buChar char="•"/>
            </a:pPr>
            <a:r>
              <a:rPr lang="en-US" dirty="0" smtClean="0"/>
              <a:t>Transition labels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Model:  Finite Automata</a:t>
            </a:r>
            <a:endParaRPr lang="en-US" dirty="0"/>
          </a:p>
        </p:txBody>
      </p:sp>
      <p:sp>
        <p:nvSpPr>
          <p:cNvPr id="3" name="Content Placeholder 2"/>
          <p:cNvSpPr>
            <a:spLocks noGrp="1"/>
          </p:cNvSpPr>
          <p:nvPr>
            <p:ph idx="1"/>
          </p:nvPr>
        </p:nvSpPr>
        <p:spPr/>
        <p:txBody>
          <a:bodyPr/>
          <a:lstStyle/>
          <a:p>
            <a:r>
              <a:rPr lang="en-US" dirty="0" smtClean="0"/>
              <a:t>Cartoon:</a:t>
            </a:r>
            <a:endParaRPr lang="en-US" dirty="0"/>
          </a:p>
        </p:txBody>
      </p:sp>
      <p:sp>
        <p:nvSpPr>
          <p:cNvPr id="4" name="Donut 3"/>
          <p:cNvSpPr/>
          <p:nvPr/>
        </p:nvSpPr>
        <p:spPr bwMode="auto">
          <a:xfrm>
            <a:off x="1752600" y="3810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5" name="Donut 4"/>
          <p:cNvSpPr/>
          <p:nvPr/>
        </p:nvSpPr>
        <p:spPr bwMode="auto">
          <a:xfrm>
            <a:off x="3733800" y="28956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6" name="Donut 5"/>
          <p:cNvSpPr/>
          <p:nvPr/>
        </p:nvSpPr>
        <p:spPr bwMode="auto">
          <a:xfrm>
            <a:off x="3733800" y="48768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7" name="Donut 6"/>
          <p:cNvSpPr/>
          <p:nvPr/>
        </p:nvSpPr>
        <p:spPr bwMode="auto">
          <a:xfrm>
            <a:off x="3657600" y="4800600"/>
            <a:ext cx="762000" cy="762000"/>
          </a:xfrm>
          <a:prstGeom prst="donut">
            <a:avLst>
              <a:gd name="adj" fmla="val 584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9" name="Straight Arrow Connector 8"/>
          <p:cNvCxnSpPr>
            <a:endCxn id="4" idx="2"/>
          </p:cNvCxnSpPr>
          <p:nvPr/>
        </p:nvCxnSpPr>
        <p:spPr bwMode="auto">
          <a:xfrm>
            <a:off x="1295400" y="41148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2" name="Straight Arrow Connector 11"/>
          <p:cNvCxnSpPr>
            <a:stCxn id="4" idx="7"/>
            <a:endCxn id="5" idx="2"/>
          </p:cNvCxnSpPr>
          <p:nvPr/>
        </p:nvCxnSpPr>
        <p:spPr bwMode="auto">
          <a:xfrm rot="5400000" flipH="1" flipV="1">
            <a:off x="2653926" y="2819400"/>
            <a:ext cx="698874" cy="14608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4" name="Curved Connector 13"/>
          <p:cNvCxnSpPr>
            <a:stCxn id="4" idx="0"/>
            <a:endCxn id="4" idx="1"/>
          </p:cNvCxnSpPr>
          <p:nvPr/>
        </p:nvCxnSpPr>
        <p:spPr bwMode="auto">
          <a:xfrm rot="16200000" flipH="1" flipV="1">
            <a:off x="1905000" y="3746874"/>
            <a:ext cx="89274" cy="215526"/>
          </a:xfrm>
          <a:prstGeom prst="curvedConnector3">
            <a:avLst>
              <a:gd name="adj1" fmla="val -432662"/>
            </a:avLst>
          </a:prstGeom>
          <a:solidFill>
            <a:schemeClr val="accent1"/>
          </a:solidFill>
          <a:ln w="9525" cap="flat" cmpd="sng" algn="ctr">
            <a:solidFill>
              <a:schemeClr val="tx1"/>
            </a:solidFill>
            <a:prstDash val="solid"/>
            <a:round/>
            <a:headEnd type="none" w="med" len="med"/>
            <a:tailEnd type="arrow"/>
          </a:ln>
          <a:effectLst/>
        </p:spPr>
      </p:cxnSp>
      <p:sp>
        <p:nvSpPr>
          <p:cNvPr id="16" name="TextBox 15"/>
          <p:cNvSpPr txBox="1"/>
          <p:nvPr/>
        </p:nvSpPr>
        <p:spPr>
          <a:xfrm>
            <a:off x="2743200" y="3124200"/>
            <a:ext cx="304800" cy="830997"/>
          </a:xfrm>
          <a:prstGeom prst="rect">
            <a:avLst/>
          </a:prstGeom>
          <a:noFill/>
        </p:spPr>
        <p:txBody>
          <a:bodyPr wrap="square" rtlCol="0">
            <a:spAutoFit/>
          </a:bodyPr>
          <a:lstStyle/>
          <a:p>
            <a:r>
              <a:rPr lang="en-US" dirty="0" smtClean="0"/>
              <a:t>1</a:t>
            </a:r>
            <a:endParaRPr lang="en-US" dirty="0"/>
          </a:p>
        </p:txBody>
      </p:sp>
      <p:sp>
        <p:nvSpPr>
          <p:cNvPr id="17" name="TextBox 16"/>
          <p:cNvSpPr txBox="1"/>
          <p:nvPr/>
        </p:nvSpPr>
        <p:spPr>
          <a:xfrm>
            <a:off x="1828800" y="3048000"/>
            <a:ext cx="304800" cy="830997"/>
          </a:xfrm>
          <a:prstGeom prst="rect">
            <a:avLst/>
          </a:prstGeom>
          <a:noFill/>
        </p:spPr>
        <p:txBody>
          <a:bodyPr wrap="square" rtlCol="0">
            <a:spAutoFit/>
          </a:bodyPr>
          <a:lstStyle/>
          <a:p>
            <a:r>
              <a:rPr lang="en-US" dirty="0" smtClean="0"/>
              <a:t>0</a:t>
            </a:r>
            <a:endParaRPr lang="en-US" dirty="0"/>
          </a:p>
        </p:txBody>
      </p:sp>
      <p:cxnSp>
        <p:nvCxnSpPr>
          <p:cNvPr id="18" name="Straight Arrow Connector 17"/>
          <p:cNvCxnSpPr>
            <a:stCxn id="5" idx="4"/>
            <a:endCxn id="7" idx="0"/>
          </p:cNvCxnSpPr>
          <p:nvPr/>
        </p:nvCxnSpPr>
        <p:spPr bwMode="auto">
          <a:xfrm rot="5400000">
            <a:off x="3390900" y="4152900"/>
            <a:ext cx="12954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3" name="TextBox 22"/>
          <p:cNvSpPr txBox="1"/>
          <p:nvPr/>
        </p:nvSpPr>
        <p:spPr>
          <a:xfrm>
            <a:off x="3733800" y="3657600"/>
            <a:ext cx="304800" cy="830997"/>
          </a:xfrm>
          <a:prstGeom prst="rect">
            <a:avLst/>
          </a:prstGeom>
          <a:noFill/>
        </p:spPr>
        <p:txBody>
          <a:bodyPr wrap="square" rtlCol="0">
            <a:spAutoFit/>
          </a:bodyPr>
          <a:lstStyle/>
          <a:p>
            <a:r>
              <a:rPr lang="en-US" dirty="0" smtClean="0"/>
              <a:t>0</a:t>
            </a:r>
            <a:endParaRPr lang="en-US" dirty="0"/>
          </a:p>
        </p:txBody>
      </p:sp>
      <p:cxnSp>
        <p:nvCxnSpPr>
          <p:cNvPr id="24" name="Straight Arrow Connector 23"/>
          <p:cNvCxnSpPr>
            <a:stCxn id="5" idx="3"/>
            <a:endCxn id="4" idx="6"/>
          </p:cNvCxnSpPr>
          <p:nvPr/>
        </p:nvCxnSpPr>
        <p:spPr bwMode="auto">
          <a:xfrm rot="5400000">
            <a:off x="2743200" y="3034926"/>
            <a:ext cx="698874" cy="14608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7" name="TextBox 26"/>
          <p:cNvSpPr txBox="1"/>
          <p:nvPr/>
        </p:nvSpPr>
        <p:spPr>
          <a:xfrm>
            <a:off x="2971800" y="3657600"/>
            <a:ext cx="304800" cy="830997"/>
          </a:xfrm>
          <a:prstGeom prst="rect">
            <a:avLst/>
          </a:prstGeom>
          <a:noFill/>
        </p:spPr>
        <p:txBody>
          <a:bodyPr wrap="square" rtlCol="0">
            <a:spAutoFit/>
          </a:bodyPr>
          <a:lstStyle/>
          <a:p>
            <a:r>
              <a:rPr lang="en-US" dirty="0" smtClean="0"/>
              <a:t>1</a:t>
            </a:r>
            <a:endParaRPr lang="en-US" dirty="0"/>
          </a:p>
        </p:txBody>
      </p:sp>
      <p:cxnSp>
        <p:nvCxnSpPr>
          <p:cNvPr id="28" name="Straight Arrow Connector 27"/>
          <p:cNvCxnSpPr>
            <a:stCxn id="6" idx="7"/>
            <a:endCxn id="5" idx="5"/>
          </p:cNvCxnSpPr>
          <p:nvPr/>
        </p:nvCxnSpPr>
        <p:spPr bwMode="auto">
          <a:xfrm rot="5400000" flipH="1" flipV="1">
            <a:off x="3479052" y="4191000"/>
            <a:ext cx="1550148"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2" name="TextBox 31"/>
          <p:cNvSpPr txBox="1"/>
          <p:nvPr/>
        </p:nvSpPr>
        <p:spPr>
          <a:xfrm>
            <a:off x="4267200" y="3810000"/>
            <a:ext cx="304800" cy="830997"/>
          </a:xfrm>
          <a:prstGeom prst="rect">
            <a:avLst/>
          </a:prstGeom>
          <a:noFill/>
        </p:spPr>
        <p:txBody>
          <a:bodyPr wrap="square" rtlCol="0">
            <a:spAutoFit/>
          </a:bodyPr>
          <a:lstStyle/>
          <a:p>
            <a:r>
              <a:rPr lang="en-US" dirty="0" smtClean="0"/>
              <a:t>0</a:t>
            </a:r>
            <a:endParaRPr lang="en-US" dirty="0"/>
          </a:p>
        </p:txBody>
      </p:sp>
      <p:cxnSp>
        <p:nvCxnSpPr>
          <p:cNvPr id="34" name="Curved Connector 33"/>
          <p:cNvCxnSpPr>
            <a:stCxn id="7" idx="3"/>
            <a:endCxn id="7" idx="4"/>
          </p:cNvCxnSpPr>
          <p:nvPr/>
        </p:nvCxnSpPr>
        <p:spPr bwMode="auto">
          <a:xfrm rot="16200000" flipH="1">
            <a:off x="3848100" y="5372100"/>
            <a:ext cx="111592" cy="269408"/>
          </a:xfrm>
          <a:prstGeom prst="curvedConnector3">
            <a:avLst>
              <a:gd name="adj1" fmla="val 595259"/>
            </a:avLst>
          </a:prstGeom>
          <a:solidFill>
            <a:schemeClr val="accent1"/>
          </a:solidFill>
          <a:ln w="9525" cap="flat" cmpd="sng" algn="ctr">
            <a:solidFill>
              <a:schemeClr val="tx1"/>
            </a:solidFill>
            <a:prstDash val="solid"/>
            <a:round/>
            <a:headEnd type="none" w="med" len="med"/>
            <a:tailEnd type="arrow"/>
          </a:ln>
          <a:effectLst/>
        </p:spPr>
      </p:cxnSp>
      <p:sp>
        <p:nvSpPr>
          <p:cNvPr id="39" name="TextBox 38"/>
          <p:cNvSpPr txBox="1"/>
          <p:nvPr/>
        </p:nvSpPr>
        <p:spPr>
          <a:xfrm>
            <a:off x="6019800" y="2362201"/>
            <a:ext cx="2667000" cy="4154983"/>
          </a:xfrm>
          <a:prstGeom prst="rect">
            <a:avLst/>
          </a:prstGeom>
          <a:noFill/>
        </p:spPr>
        <p:txBody>
          <a:bodyPr wrap="square" rtlCol="0">
            <a:spAutoFit/>
          </a:bodyPr>
          <a:lstStyle/>
          <a:p>
            <a:pPr>
              <a:buFont typeface="Arial"/>
              <a:buChar char="•"/>
            </a:pPr>
            <a:r>
              <a:rPr lang="en-US" dirty="0" smtClean="0"/>
              <a:t> Examples:  Which of the following are accepted?</a:t>
            </a:r>
          </a:p>
          <a:p>
            <a:pPr lvl="1">
              <a:buFont typeface="Arial"/>
              <a:buChar char="•"/>
            </a:pPr>
            <a:r>
              <a:rPr lang="en-US" dirty="0" smtClean="0"/>
              <a:t>000</a:t>
            </a:r>
          </a:p>
          <a:p>
            <a:pPr lvl="1">
              <a:buFont typeface="Arial"/>
              <a:buChar char="•"/>
            </a:pPr>
            <a:r>
              <a:rPr lang="en-US" dirty="0" smtClean="0"/>
              <a:t>10</a:t>
            </a:r>
          </a:p>
          <a:p>
            <a:pPr lvl="1">
              <a:buFont typeface="Arial"/>
              <a:buChar char="•"/>
            </a:pPr>
            <a:r>
              <a:rPr lang="en-US" dirty="0" smtClean="0"/>
              <a:t>101</a:t>
            </a:r>
          </a:p>
          <a:p>
            <a:pPr lvl="1">
              <a:buFont typeface="Arial"/>
              <a:buChar char="•"/>
            </a:pPr>
            <a:r>
              <a:rPr lang="en-US" dirty="0" smtClean="0"/>
              <a:t>111</a:t>
            </a:r>
          </a:p>
          <a:p>
            <a:pPr lvl="1">
              <a:buFont typeface="Arial"/>
              <a:buChar char="•"/>
            </a:pPr>
            <a:r>
              <a:rPr lang="en-US" dirty="0" smtClean="0"/>
              <a:t>100</a:t>
            </a:r>
          </a:p>
          <a:p>
            <a:pPr lvl="1">
              <a:buFont typeface="Arial"/>
              <a:buChar char="•"/>
            </a:pPr>
            <a:r>
              <a:rPr lang="en-US" dirty="0" smtClean="0"/>
              <a:t>1011</a:t>
            </a:r>
          </a:p>
          <a:p>
            <a:pPr>
              <a:buFont typeface="Arial"/>
              <a:buChar char="•"/>
            </a:pPr>
            <a:r>
              <a:rPr lang="en-US" dirty="0" smtClean="0"/>
              <a:t>What is the language?</a:t>
            </a:r>
            <a:endParaRPr lang="en-US" dirty="0"/>
          </a:p>
        </p:txBody>
      </p:sp>
      <p:sp>
        <p:nvSpPr>
          <p:cNvPr id="22" name="TextBox 21"/>
          <p:cNvSpPr txBox="1"/>
          <p:nvPr/>
        </p:nvSpPr>
        <p:spPr>
          <a:xfrm rot="10800000" flipV="1">
            <a:off x="3505200" y="5562600"/>
            <a:ext cx="304800" cy="830997"/>
          </a:xfrm>
          <a:prstGeom prst="rect">
            <a:avLst/>
          </a:prstGeom>
          <a:noFill/>
        </p:spPr>
        <p:txBody>
          <a:bodyPr wrap="square" rtlCol="0">
            <a:spAutoFit/>
          </a:bodyPr>
          <a:lstStyle/>
          <a:p>
            <a:r>
              <a:rPr lang="en-US" dirty="0" smtClean="0"/>
              <a:t>1</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Model:  Finite Automata</a:t>
            </a:r>
            <a:endParaRPr lang="en-US" dirty="0"/>
          </a:p>
        </p:txBody>
      </p:sp>
      <p:sp>
        <p:nvSpPr>
          <p:cNvPr id="3" name="Content Placeholder 2"/>
          <p:cNvSpPr>
            <a:spLocks noGrp="1"/>
          </p:cNvSpPr>
          <p:nvPr>
            <p:ph idx="1"/>
          </p:nvPr>
        </p:nvSpPr>
        <p:spPr/>
        <p:txBody>
          <a:bodyPr/>
          <a:lstStyle/>
          <a:p>
            <a:r>
              <a:rPr lang="en-US" dirty="0" smtClean="0"/>
              <a:t>Cartoon:</a:t>
            </a:r>
            <a:endParaRPr lang="en-US" dirty="0"/>
          </a:p>
        </p:txBody>
      </p:sp>
      <p:sp>
        <p:nvSpPr>
          <p:cNvPr id="4" name="Donut 3"/>
          <p:cNvSpPr/>
          <p:nvPr/>
        </p:nvSpPr>
        <p:spPr bwMode="auto">
          <a:xfrm>
            <a:off x="1752600" y="3810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charset="0"/>
              </a:rPr>
              <a:t>≈0</a:t>
            </a:r>
            <a:endParaRPr kumimoji="0" lang="en-US" sz="1800" b="0" i="0" u="none" strike="noStrike" cap="none" normalizeH="0" baseline="0" dirty="0">
              <a:ln>
                <a:noFill/>
              </a:ln>
              <a:solidFill>
                <a:schemeClr val="tx1"/>
              </a:solidFill>
              <a:effectLst/>
              <a:latin typeface="Times" charset="0"/>
            </a:endParaRPr>
          </a:p>
        </p:txBody>
      </p:sp>
      <p:sp>
        <p:nvSpPr>
          <p:cNvPr id="5" name="Donut 4"/>
          <p:cNvSpPr/>
          <p:nvPr/>
        </p:nvSpPr>
        <p:spPr bwMode="auto">
          <a:xfrm>
            <a:off x="3733800" y="28956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dirty="0" smtClean="0"/>
              <a:t>≈1</a:t>
            </a:r>
            <a:endParaRPr lang="en-US" sz="1800" dirty="0"/>
          </a:p>
        </p:txBody>
      </p:sp>
      <p:sp>
        <p:nvSpPr>
          <p:cNvPr id="6" name="Donut 5"/>
          <p:cNvSpPr/>
          <p:nvPr/>
        </p:nvSpPr>
        <p:spPr bwMode="auto">
          <a:xfrm>
            <a:off x="3733800" y="48768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dirty="0" smtClean="0"/>
              <a:t>≈2</a:t>
            </a:r>
            <a:endParaRPr lang="en-US" sz="1800" dirty="0"/>
          </a:p>
        </p:txBody>
      </p:sp>
      <p:sp>
        <p:nvSpPr>
          <p:cNvPr id="7" name="Donut 6"/>
          <p:cNvSpPr/>
          <p:nvPr/>
        </p:nvSpPr>
        <p:spPr bwMode="auto">
          <a:xfrm>
            <a:off x="3657600" y="4800600"/>
            <a:ext cx="762000" cy="762000"/>
          </a:xfrm>
          <a:prstGeom prst="donut">
            <a:avLst>
              <a:gd name="adj" fmla="val 584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9" name="Straight Arrow Connector 8"/>
          <p:cNvCxnSpPr>
            <a:endCxn id="4" idx="2"/>
          </p:cNvCxnSpPr>
          <p:nvPr/>
        </p:nvCxnSpPr>
        <p:spPr bwMode="auto">
          <a:xfrm>
            <a:off x="1295400" y="41148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2" name="Straight Arrow Connector 11"/>
          <p:cNvCxnSpPr>
            <a:stCxn id="4" idx="7"/>
            <a:endCxn id="5" idx="2"/>
          </p:cNvCxnSpPr>
          <p:nvPr/>
        </p:nvCxnSpPr>
        <p:spPr bwMode="auto">
          <a:xfrm rot="5400000" flipH="1" flipV="1">
            <a:off x="2653926" y="2819400"/>
            <a:ext cx="698874" cy="14608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4" name="Curved Connector 13"/>
          <p:cNvCxnSpPr>
            <a:stCxn id="4" idx="0"/>
            <a:endCxn id="4" idx="1"/>
          </p:cNvCxnSpPr>
          <p:nvPr/>
        </p:nvCxnSpPr>
        <p:spPr bwMode="auto">
          <a:xfrm rot="16200000" flipH="1" flipV="1">
            <a:off x="1905000" y="3746874"/>
            <a:ext cx="89274" cy="215526"/>
          </a:xfrm>
          <a:prstGeom prst="curvedConnector3">
            <a:avLst>
              <a:gd name="adj1" fmla="val -432662"/>
            </a:avLst>
          </a:prstGeom>
          <a:solidFill>
            <a:schemeClr val="accent1"/>
          </a:solidFill>
          <a:ln w="9525" cap="flat" cmpd="sng" algn="ctr">
            <a:solidFill>
              <a:schemeClr val="tx1"/>
            </a:solidFill>
            <a:prstDash val="solid"/>
            <a:round/>
            <a:headEnd type="none" w="med" len="med"/>
            <a:tailEnd type="arrow"/>
          </a:ln>
          <a:effectLst/>
        </p:spPr>
      </p:cxnSp>
      <p:sp>
        <p:nvSpPr>
          <p:cNvPr id="16" name="TextBox 15"/>
          <p:cNvSpPr txBox="1"/>
          <p:nvPr/>
        </p:nvSpPr>
        <p:spPr>
          <a:xfrm>
            <a:off x="2743200" y="3124200"/>
            <a:ext cx="304800" cy="830997"/>
          </a:xfrm>
          <a:prstGeom prst="rect">
            <a:avLst/>
          </a:prstGeom>
          <a:noFill/>
        </p:spPr>
        <p:txBody>
          <a:bodyPr wrap="square" rtlCol="0">
            <a:spAutoFit/>
          </a:bodyPr>
          <a:lstStyle/>
          <a:p>
            <a:r>
              <a:rPr lang="en-US" dirty="0" smtClean="0"/>
              <a:t>1</a:t>
            </a:r>
            <a:endParaRPr lang="en-US" dirty="0"/>
          </a:p>
        </p:txBody>
      </p:sp>
      <p:sp>
        <p:nvSpPr>
          <p:cNvPr id="17" name="TextBox 16"/>
          <p:cNvSpPr txBox="1"/>
          <p:nvPr/>
        </p:nvSpPr>
        <p:spPr>
          <a:xfrm>
            <a:off x="1828800" y="3048000"/>
            <a:ext cx="304800" cy="830997"/>
          </a:xfrm>
          <a:prstGeom prst="rect">
            <a:avLst/>
          </a:prstGeom>
          <a:noFill/>
        </p:spPr>
        <p:txBody>
          <a:bodyPr wrap="square" rtlCol="0">
            <a:spAutoFit/>
          </a:bodyPr>
          <a:lstStyle/>
          <a:p>
            <a:r>
              <a:rPr lang="en-US" dirty="0" smtClean="0"/>
              <a:t>0</a:t>
            </a:r>
            <a:endParaRPr lang="en-US" dirty="0"/>
          </a:p>
        </p:txBody>
      </p:sp>
      <p:cxnSp>
        <p:nvCxnSpPr>
          <p:cNvPr id="18" name="Straight Arrow Connector 17"/>
          <p:cNvCxnSpPr>
            <a:stCxn id="5" idx="4"/>
            <a:endCxn id="7" idx="0"/>
          </p:cNvCxnSpPr>
          <p:nvPr/>
        </p:nvCxnSpPr>
        <p:spPr bwMode="auto">
          <a:xfrm rot="5400000">
            <a:off x="3390900" y="4152900"/>
            <a:ext cx="12954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3" name="TextBox 22"/>
          <p:cNvSpPr txBox="1"/>
          <p:nvPr/>
        </p:nvSpPr>
        <p:spPr>
          <a:xfrm>
            <a:off x="3733800" y="3657600"/>
            <a:ext cx="304800" cy="830997"/>
          </a:xfrm>
          <a:prstGeom prst="rect">
            <a:avLst/>
          </a:prstGeom>
          <a:noFill/>
        </p:spPr>
        <p:txBody>
          <a:bodyPr wrap="square" rtlCol="0">
            <a:spAutoFit/>
          </a:bodyPr>
          <a:lstStyle/>
          <a:p>
            <a:r>
              <a:rPr lang="en-US" dirty="0" smtClean="0"/>
              <a:t>0</a:t>
            </a:r>
            <a:endParaRPr lang="en-US" dirty="0"/>
          </a:p>
        </p:txBody>
      </p:sp>
      <p:cxnSp>
        <p:nvCxnSpPr>
          <p:cNvPr id="24" name="Straight Arrow Connector 23"/>
          <p:cNvCxnSpPr>
            <a:stCxn id="5" idx="3"/>
            <a:endCxn id="4" idx="6"/>
          </p:cNvCxnSpPr>
          <p:nvPr/>
        </p:nvCxnSpPr>
        <p:spPr bwMode="auto">
          <a:xfrm rot="5400000">
            <a:off x="2743200" y="3034926"/>
            <a:ext cx="698874" cy="14608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7" name="TextBox 26"/>
          <p:cNvSpPr txBox="1"/>
          <p:nvPr/>
        </p:nvSpPr>
        <p:spPr>
          <a:xfrm>
            <a:off x="2971800" y="3657600"/>
            <a:ext cx="304800" cy="830997"/>
          </a:xfrm>
          <a:prstGeom prst="rect">
            <a:avLst/>
          </a:prstGeom>
          <a:noFill/>
        </p:spPr>
        <p:txBody>
          <a:bodyPr wrap="square" rtlCol="0">
            <a:spAutoFit/>
          </a:bodyPr>
          <a:lstStyle/>
          <a:p>
            <a:r>
              <a:rPr lang="en-US" dirty="0" smtClean="0"/>
              <a:t>1</a:t>
            </a:r>
            <a:endParaRPr lang="en-US" dirty="0"/>
          </a:p>
        </p:txBody>
      </p:sp>
      <p:cxnSp>
        <p:nvCxnSpPr>
          <p:cNvPr id="28" name="Straight Arrow Connector 27"/>
          <p:cNvCxnSpPr>
            <a:stCxn id="6" idx="7"/>
            <a:endCxn id="5" idx="5"/>
          </p:cNvCxnSpPr>
          <p:nvPr/>
        </p:nvCxnSpPr>
        <p:spPr bwMode="auto">
          <a:xfrm rot="5400000" flipH="1" flipV="1">
            <a:off x="3479052" y="4191000"/>
            <a:ext cx="1550148"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2" name="TextBox 31"/>
          <p:cNvSpPr txBox="1"/>
          <p:nvPr/>
        </p:nvSpPr>
        <p:spPr>
          <a:xfrm>
            <a:off x="4267200" y="3810000"/>
            <a:ext cx="304800" cy="830997"/>
          </a:xfrm>
          <a:prstGeom prst="rect">
            <a:avLst/>
          </a:prstGeom>
          <a:noFill/>
        </p:spPr>
        <p:txBody>
          <a:bodyPr wrap="square" rtlCol="0">
            <a:spAutoFit/>
          </a:bodyPr>
          <a:lstStyle/>
          <a:p>
            <a:r>
              <a:rPr lang="en-US" dirty="0" smtClean="0"/>
              <a:t>0</a:t>
            </a:r>
            <a:endParaRPr lang="en-US" dirty="0"/>
          </a:p>
        </p:txBody>
      </p:sp>
      <p:cxnSp>
        <p:nvCxnSpPr>
          <p:cNvPr id="34" name="Curved Connector 33"/>
          <p:cNvCxnSpPr>
            <a:stCxn id="7" idx="3"/>
            <a:endCxn id="7" idx="4"/>
          </p:cNvCxnSpPr>
          <p:nvPr/>
        </p:nvCxnSpPr>
        <p:spPr bwMode="auto">
          <a:xfrm rot="16200000" flipH="1">
            <a:off x="3848100" y="5372100"/>
            <a:ext cx="111592" cy="269408"/>
          </a:xfrm>
          <a:prstGeom prst="curvedConnector3">
            <a:avLst>
              <a:gd name="adj1" fmla="val 595259"/>
            </a:avLst>
          </a:prstGeom>
          <a:solidFill>
            <a:schemeClr val="accent1"/>
          </a:solidFill>
          <a:ln w="9525" cap="flat" cmpd="sng" algn="ctr">
            <a:solidFill>
              <a:schemeClr val="tx1"/>
            </a:solidFill>
            <a:prstDash val="solid"/>
            <a:round/>
            <a:headEnd type="none" w="med" len="med"/>
            <a:tailEnd type="arrow"/>
          </a:ln>
          <a:effectLst/>
        </p:spPr>
      </p:cxnSp>
      <p:sp>
        <p:nvSpPr>
          <p:cNvPr id="39" name="TextBox 38"/>
          <p:cNvSpPr txBox="1"/>
          <p:nvPr/>
        </p:nvSpPr>
        <p:spPr>
          <a:xfrm>
            <a:off x="6019800" y="2362201"/>
            <a:ext cx="2667000" cy="1200328"/>
          </a:xfrm>
          <a:prstGeom prst="rect">
            <a:avLst/>
          </a:prstGeom>
          <a:noFill/>
        </p:spPr>
        <p:txBody>
          <a:bodyPr wrap="square" rtlCol="0">
            <a:spAutoFit/>
          </a:bodyPr>
          <a:lstStyle/>
          <a:p>
            <a:pPr>
              <a:buFont typeface="Arial"/>
              <a:buChar char="•"/>
            </a:pPr>
            <a:r>
              <a:rPr lang="en-US" dirty="0" smtClean="0"/>
              <a:t>How many states?</a:t>
            </a:r>
          </a:p>
          <a:p>
            <a:pPr>
              <a:buFont typeface="Arial"/>
              <a:buChar char="•"/>
            </a:pPr>
            <a:r>
              <a:rPr lang="en-US" dirty="0" smtClean="0"/>
              <a:t>What is the input alphabet</a:t>
            </a:r>
          </a:p>
        </p:txBody>
      </p:sp>
      <p:sp>
        <p:nvSpPr>
          <p:cNvPr id="22" name="TextBox 21"/>
          <p:cNvSpPr txBox="1"/>
          <p:nvPr/>
        </p:nvSpPr>
        <p:spPr>
          <a:xfrm rot="10800000" flipV="1">
            <a:off x="3505200" y="5562600"/>
            <a:ext cx="304800" cy="830997"/>
          </a:xfrm>
          <a:prstGeom prst="rect">
            <a:avLst/>
          </a:prstGeom>
          <a:noFill/>
        </p:spPr>
        <p:txBody>
          <a:bodyPr wrap="square" rtlCol="0">
            <a:spAutoFit/>
          </a:bodyPr>
          <a:lstStyle/>
          <a:p>
            <a:r>
              <a:rPr lang="en-US" dirty="0" smtClean="0"/>
              <a:t>1</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Cartoon to Mathematical Structure</a:t>
            </a:r>
            <a:endParaRPr lang="en-US" dirty="0"/>
          </a:p>
        </p:txBody>
      </p:sp>
      <p:sp>
        <p:nvSpPr>
          <p:cNvPr id="3" name="Content Placeholder 2"/>
          <p:cNvSpPr>
            <a:spLocks noGrp="1"/>
          </p:cNvSpPr>
          <p:nvPr>
            <p:ph idx="1"/>
          </p:nvPr>
        </p:nvSpPr>
        <p:spPr/>
        <p:txBody>
          <a:bodyPr/>
          <a:lstStyle/>
          <a:p>
            <a:r>
              <a:rPr lang="en-US" dirty="0" smtClean="0"/>
              <a:t>Cartoon:</a:t>
            </a:r>
            <a:endParaRPr lang="en-US" dirty="0"/>
          </a:p>
        </p:txBody>
      </p:sp>
      <p:sp>
        <p:nvSpPr>
          <p:cNvPr id="4" name="Donut 3"/>
          <p:cNvSpPr/>
          <p:nvPr/>
        </p:nvSpPr>
        <p:spPr bwMode="auto">
          <a:xfrm>
            <a:off x="1752600" y="3810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charset="0"/>
              </a:rPr>
              <a:t>≈0</a:t>
            </a:r>
            <a:endParaRPr kumimoji="0" lang="en-US" sz="1800" b="0" i="0" u="none" strike="noStrike" cap="none" normalizeH="0" baseline="0" dirty="0">
              <a:ln>
                <a:noFill/>
              </a:ln>
              <a:solidFill>
                <a:schemeClr val="tx1"/>
              </a:solidFill>
              <a:effectLst/>
              <a:latin typeface="Times" charset="0"/>
            </a:endParaRPr>
          </a:p>
        </p:txBody>
      </p:sp>
      <p:sp>
        <p:nvSpPr>
          <p:cNvPr id="5" name="Donut 4"/>
          <p:cNvSpPr/>
          <p:nvPr/>
        </p:nvSpPr>
        <p:spPr bwMode="auto">
          <a:xfrm>
            <a:off x="3733800" y="28956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dirty="0" smtClean="0"/>
              <a:t>≈1</a:t>
            </a:r>
            <a:endParaRPr lang="en-US" sz="1800" dirty="0"/>
          </a:p>
        </p:txBody>
      </p:sp>
      <p:sp>
        <p:nvSpPr>
          <p:cNvPr id="6" name="Donut 5"/>
          <p:cNvSpPr/>
          <p:nvPr/>
        </p:nvSpPr>
        <p:spPr bwMode="auto">
          <a:xfrm>
            <a:off x="3733800" y="48768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dirty="0" smtClean="0"/>
              <a:t>≈2</a:t>
            </a:r>
            <a:endParaRPr lang="en-US" sz="1800" dirty="0"/>
          </a:p>
        </p:txBody>
      </p:sp>
      <p:sp>
        <p:nvSpPr>
          <p:cNvPr id="7" name="Donut 6"/>
          <p:cNvSpPr/>
          <p:nvPr/>
        </p:nvSpPr>
        <p:spPr bwMode="auto">
          <a:xfrm>
            <a:off x="3657600" y="4800600"/>
            <a:ext cx="762000" cy="762000"/>
          </a:xfrm>
          <a:prstGeom prst="donut">
            <a:avLst>
              <a:gd name="adj" fmla="val 584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9" name="Straight Arrow Connector 8"/>
          <p:cNvCxnSpPr>
            <a:endCxn id="4" idx="2"/>
          </p:cNvCxnSpPr>
          <p:nvPr/>
        </p:nvCxnSpPr>
        <p:spPr bwMode="auto">
          <a:xfrm>
            <a:off x="1295400" y="41148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2" name="Straight Arrow Connector 11"/>
          <p:cNvCxnSpPr>
            <a:stCxn id="4" idx="7"/>
            <a:endCxn id="5" idx="2"/>
          </p:cNvCxnSpPr>
          <p:nvPr/>
        </p:nvCxnSpPr>
        <p:spPr bwMode="auto">
          <a:xfrm rot="5400000" flipH="1" flipV="1">
            <a:off x="2653926" y="2819400"/>
            <a:ext cx="698874" cy="14608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4" name="Curved Connector 13"/>
          <p:cNvCxnSpPr>
            <a:stCxn id="4" idx="0"/>
            <a:endCxn id="4" idx="1"/>
          </p:cNvCxnSpPr>
          <p:nvPr/>
        </p:nvCxnSpPr>
        <p:spPr bwMode="auto">
          <a:xfrm rot="16200000" flipH="1" flipV="1">
            <a:off x="1905000" y="3746874"/>
            <a:ext cx="89274" cy="215526"/>
          </a:xfrm>
          <a:prstGeom prst="curvedConnector3">
            <a:avLst>
              <a:gd name="adj1" fmla="val -432662"/>
            </a:avLst>
          </a:prstGeom>
          <a:solidFill>
            <a:schemeClr val="accent1"/>
          </a:solidFill>
          <a:ln w="9525" cap="flat" cmpd="sng" algn="ctr">
            <a:solidFill>
              <a:schemeClr val="tx1"/>
            </a:solidFill>
            <a:prstDash val="solid"/>
            <a:round/>
            <a:headEnd type="none" w="med" len="med"/>
            <a:tailEnd type="arrow"/>
          </a:ln>
          <a:effectLst/>
        </p:spPr>
      </p:cxnSp>
      <p:sp>
        <p:nvSpPr>
          <p:cNvPr id="16" name="TextBox 15"/>
          <p:cNvSpPr txBox="1"/>
          <p:nvPr/>
        </p:nvSpPr>
        <p:spPr>
          <a:xfrm>
            <a:off x="2743200" y="3124200"/>
            <a:ext cx="304800" cy="830997"/>
          </a:xfrm>
          <a:prstGeom prst="rect">
            <a:avLst/>
          </a:prstGeom>
          <a:noFill/>
        </p:spPr>
        <p:txBody>
          <a:bodyPr wrap="square" rtlCol="0">
            <a:spAutoFit/>
          </a:bodyPr>
          <a:lstStyle/>
          <a:p>
            <a:r>
              <a:rPr lang="en-US" dirty="0" smtClean="0"/>
              <a:t>1</a:t>
            </a:r>
            <a:endParaRPr lang="en-US" dirty="0"/>
          </a:p>
        </p:txBody>
      </p:sp>
      <p:sp>
        <p:nvSpPr>
          <p:cNvPr id="17" name="TextBox 16"/>
          <p:cNvSpPr txBox="1"/>
          <p:nvPr/>
        </p:nvSpPr>
        <p:spPr>
          <a:xfrm>
            <a:off x="1828800" y="3048000"/>
            <a:ext cx="304800" cy="830997"/>
          </a:xfrm>
          <a:prstGeom prst="rect">
            <a:avLst/>
          </a:prstGeom>
          <a:noFill/>
        </p:spPr>
        <p:txBody>
          <a:bodyPr wrap="square" rtlCol="0">
            <a:spAutoFit/>
          </a:bodyPr>
          <a:lstStyle/>
          <a:p>
            <a:r>
              <a:rPr lang="en-US" dirty="0" smtClean="0"/>
              <a:t>0</a:t>
            </a:r>
            <a:endParaRPr lang="en-US" dirty="0"/>
          </a:p>
        </p:txBody>
      </p:sp>
      <p:cxnSp>
        <p:nvCxnSpPr>
          <p:cNvPr id="18" name="Straight Arrow Connector 17"/>
          <p:cNvCxnSpPr>
            <a:stCxn id="5" idx="4"/>
            <a:endCxn id="7" idx="0"/>
          </p:cNvCxnSpPr>
          <p:nvPr/>
        </p:nvCxnSpPr>
        <p:spPr bwMode="auto">
          <a:xfrm rot="5400000">
            <a:off x="3390900" y="4152900"/>
            <a:ext cx="12954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3" name="TextBox 22"/>
          <p:cNvSpPr txBox="1"/>
          <p:nvPr/>
        </p:nvSpPr>
        <p:spPr>
          <a:xfrm>
            <a:off x="3733800" y="3657600"/>
            <a:ext cx="304800" cy="830997"/>
          </a:xfrm>
          <a:prstGeom prst="rect">
            <a:avLst/>
          </a:prstGeom>
          <a:noFill/>
        </p:spPr>
        <p:txBody>
          <a:bodyPr wrap="square" rtlCol="0">
            <a:spAutoFit/>
          </a:bodyPr>
          <a:lstStyle/>
          <a:p>
            <a:r>
              <a:rPr lang="en-US" dirty="0" smtClean="0"/>
              <a:t>0</a:t>
            </a:r>
            <a:endParaRPr lang="en-US" dirty="0"/>
          </a:p>
        </p:txBody>
      </p:sp>
      <p:cxnSp>
        <p:nvCxnSpPr>
          <p:cNvPr id="24" name="Straight Arrow Connector 23"/>
          <p:cNvCxnSpPr>
            <a:stCxn id="5" idx="3"/>
            <a:endCxn id="4" idx="6"/>
          </p:cNvCxnSpPr>
          <p:nvPr/>
        </p:nvCxnSpPr>
        <p:spPr bwMode="auto">
          <a:xfrm rot="5400000">
            <a:off x="2743200" y="3034926"/>
            <a:ext cx="698874" cy="14608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7" name="TextBox 26"/>
          <p:cNvSpPr txBox="1"/>
          <p:nvPr/>
        </p:nvSpPr>
        <p:spPr>
          <a:xfrm>
            <a:off x="2971800" y="3657600"/>
            <a:ext cx="304800" cy="830997"/>
          </a:xfrm>
          <a:prstGeom prst="rect">
            <a:avLst/>
          </a:prstGeom>
          <a:noFill/>
        </p:spPr>
        <p:txBody>
          <a:bodyPr wrap="square" rtlCol="0">
            <a:spAutoFit/>
          </a:bodyPr>
          <a:lstStyle/>
          <a:p>
            <a:r>
              <a:rPr lang="en-US" dirty="0" smtClean="0"/>
              <a:t>1</a:t>
            </a:r>
            <a:endParaRPr lang="en-US" dirty="0"/>
          </a:p>
        </p:txBody>
      </p:sp>
      <p:cxnSp>
        <p:nvCxnSpPr>
          <p:cNvPr id="28" name="Straight Arrow Connector 27"/>
          <p:cNvCxnSpPr>
            <a:stCxn id="6" idx="7"/>
            <a:endCxn id="5" idx="5"/>
          </p:cNvCxnSpPr>
          <p:nvPr/>
        </p:nvCxnSpPr>
        <p:spPr bwMode="auto">
          <a:xfrm rot="5400000" flipH="1" flipV="1">
            <a:off x="3479052" y="4191000"/>
            <a:ext cx="1550148"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2" name="TextBox 31"/>
          <p:cNvSpPr txBox="1"/>
          <p:nvPr/>
        </p:nvSpPr>
        <p:spPr>
          <a:xfrm>
            <a:off x="4267200" y="3810000"/>
            <a:ext cx="304800" cy="830997"/>
          </a:xfrm>
          <a:prstGeom prst="rect">
            <a:avLst/>
          </a:prstGeom>
          <a:noFill/>
        </p:spPr>
        <p:txBody>
          <a:bodyPr wrap="square" rtlCol="0">
            <a:spAutoFit/>
          </a:bodyPr>
          <a:lstStyle/>
          <a:p>
            <a:r>
              <a:rPr lang="en-US" dirty="0" smtClean="0"/>
              <a:t>0</a:t>
            </a:r>
            <a:endParaRPr lang="en-US" dirty="0"/>
          </a:p>
        </p:txBody>
      </p:sp>
      <p:cxnSp>
        <p:nvCxnSpPr>
          <p:cNvPr id="34" name="Curved Connector 33"/>
          <p:cNvCxnSpPr>
            <a:stCxn id="7" idx="3"/>
            <a:endCxn id="7" idx="4"/>
          </p:cNvCxnSpPr>
          <p:nvPr/>
        </p:nvCxnSpPr>
        <p:spPr bwMode="auto">
          <a:xfrm rot="16200000" flipH="1">
            <a:off x="3848100" y="5372100"/>
            <a:ext cx="111592" cy="269408"/>
          </a:xfrm>
          <a:prstGeom prst="curvedConnector3">
            <a:avLst>
              <a:gd name="adj1" fmla="val 595259"/>
            </a:avLst>
          </a:prstGeom>
          <a:solidFill>
            <a:schemeClr val="accent1"/>
          </a:solidFill>
          <a:ln w="9525" cap="flat" cmpd="sng" algn="ctr">
            <a:solidFill>
              <a:schemeClr val="tx1"/>
            </a:solidFill>
            <a:prstDash val="solid"/>
            <a:round/>
            <a:headEnd type="none" w="med" len="med"/>
            <a:tailEnd type="arrow"/>
          </a:ln>
          <a:effectLst/>
        </p:spPr>
      </p:cxnSp>
      <p:sp>
        <p:nvSpPr>
          <p:cNvPr id="39" name="TextBox 38"/>
          <p:cNvSpPr txBox="1"/>
          <p:nvPr/>
        </p:nvSpPr>
        <p:spPr>
          <a:xfrm>
            <a:off x="5257800" y="2362201"/>
            <a:ext cx="3657600" cy="3785652"/>
          </a:xfrm>
          <a:prstGeom prst="rect">
            <a:avLst/>
          </a:prstGeom>
          <a:noFill/>
        </p:spPr>
        <p:txBody>
          <a:bodyPr wrap="square" rtlCol="0">
            <a:spAutoFit/>
          </a:bodyPr>
          <a:lstStyle/>
          <a:p>
            <a:r>
              <a:rPr lang="en-US" dirty="0" smtClean="0"/>
              <a:t>A </a:t>
            </a:r>
            <a:r>
              <a:rPr lang="en-US" i="1" dirty="0" smtClean="0"/>
              <a:t>(deterministic) finite automaton (DFA) </a:t>
            </a:r>
            <a:r>
              <a:rPr lang="en-US" dirty="0" smtClean="0"/>
              <a:t>M is a </a:t>
            </a:r>
            <a:br>
              <a:rPr lang="en-US" dirty="0" smtClean="0"/>
            </a:br>
            <a:r>
              <a:rPr lang="en-US" dirty="0" smtClean="0"/>
              <a:t>5-tuple</a:t>
            </a:r>
          </a:p>
          <a:p>
            <a:r>
              <a:rPr lang="en-US" dirty="0" smtClean="0"/>
              <a:t>  M = &lt;Q, </a:t>
            </a:r>
            <a:r>
              <a:rPr lang="en-US" dirty="0" err="1" smtClean="0"/>
              <a:t>Σ</a:t>
            </a:r>
            <a:r>
              <a:rPr lang="en-US" dirty="0" smtClean="0"/>
              <a:t>, </a:t>
            </a:r>
            <a:r>
              <a:rPr lang="en-US" dirty="0" err="1" smtClean="0"/>
              <a:t>δ</a:t>
            </a:r>
            <a:r>
              <a:rPr lang="en-US" dirty="0" smtClean="0"/>
              <a:t>, q</a:t>
            </a:r>
            <a:r>
              <a:rPr lang="en-US" baseline="-25000" dirty="0" smtClean="0"/>
              <a:t>0</a:t>
            </a:r>
            <a:r>
              <a:rPr lang="en-US" dirty="0" smtClean="0"/>
              <a:t>, F&gt;</a:t>
            </a:r>
            <a:br>
              <a:rPr lang="en-US" dirty="0" smtClean="0"/>
            </a:br>
            <a:r>
              <a:rPr lang="en-US" dirty="0" smtClean="0"/>
              <a:t>where</a:t>
            </a:r>
            <a:br>
              <a:rPr lang="en-US" dirty="0" smtClean="0"/>
            </a:br>
            <a:r>
              <a:rPr lang="en-US" dirty="0" smtClean="0"/>
              <a:t>  Q is a finite set (</a:t>
            </a:r>
            <a:r>
              <a:rPr lang="en-US" i="1" dirty="0" smtClean="0"/>
              <a:t>states</a:t>
            </a:r>
            <a:r>
              <a:rPr lang="en-US" dirty="0" smtClean="0"/>
              <a:t>)</a:t>
            </a:r>
          </a:p>
          <a:p>
            <a:r>
              <a:rPr lang="en-US" dirty="0" smtClean="0"/>
              <a:t>  </a:t>
            </a:r>
            <a:r>
              <a:rPr lang="en-US" dirty="0" err="1" smtClean="0"/>
              <a:t>Σ</a:t>
            </a:r>
            <a:r>
              <a:rPr lang="en-US" dirty="0" smtClean="0"/>
              <a:t> is a finite set (</a:t>
            </a:r>
            <a:r>
              <a:rPr lang="en-US" i="1" dirty="0" smtClean="0"/>
              <a:t>alphabet</a:t>
            </a:r>
            <a:r>
              <a:rPr lang="en-US" dirty="0" smtClean="0"/>
              <a:t>)</a:t>
            </a:r>
          </a:p>
          <a:p>
            <a:r>
              <a:rPr lang="en-US" dirty="0" smtClean="0"/>
              <a:t>  </a:t>
            </a:r>
            <a:r>
              <a:rPr lang="en-US" dirty="0" err="1" smtClean="0"/>
              <a:t>δ</a:t>
            </a:r>
            <a:r>
              <a:rPr lang="en-US" dirty="0" smtClean="0"/>
              <a:t>: Q×Σ  → Q (</a:t>
            </a:r>
            <a:r>
              <a:rPr lang="en-US" i="1" dirty="0" smtClean="0"/>
              <a:t>transition</a:t>
            </a:r>
            <a:r>
              <a:rPr lang="en-US" dirty="0" smtClean="0"/>
              <a:t>)</a:t>
            </a:r>
          </a:p>
          <a:p>
            <a:r>
              <a:rPr lang="en-US" dirty="0" smtClean="0"/>
              <a:t>  q</a:t>
            </a:r>
            <a:r>
              <a:rPr lang="en-US" baseline="-25000" dirty="0" smtClean="0"/>
              <a:t>0  </a:t>
            </a:r>
            <a:r>
              <a:rPr lang="en-US" dirty="0" smtClean="0"/>
              <a:t>∈ Q (</a:t>
            </a:r>
            <a:r>
              <a:rPr lang="en-US" i="1" dirty="0" smtClean="0"/>
              <a:t>initial state</a:t>
            </a:r>
            <a:r>
              <a:rPr lang="en-US" dirty="0" smtClean="0"/>
              <a:t>)</a:t>
            </a:r>
          </a:p>
          <a:p>
            <a:r>
              <a:rPr lang="en-US" dirty="0" smtClean="0"/>
              <a:t>  F  ⊆ Q (</a:t>
            </a:r>
            <a:r>
              <a:rPr lang="en-US" i="1" dirty="0" smtClean="0"/>
              <a:t>final states</a:t>
            </a:r>
            <a:r>
              <a:rPr lang="en-US" dirty="0" smtClean="0"/>
              <a:t>)</a:t>
            </a:r>
          </a:p>
        </p:txBody>
      </p:sp>
      <p:sp>
        <p:nvSpPr>
          <p:cNvPr id="22" name="TextBox 21"/>
          <p:cNvSpPr txBox="1"/>
          <p:nvPr/>
        </p:nvSpPr>
        <p:spPr>
          <a:xfrm rot="10800000" flipV="1">
            <a:off x="3505200" y="5562600"/>
            <a:ext cx="304800" cy="830997"/>
          </a:xfrm>
          <a:prstGeom prst="rect">
            <a:avLst/>
          </a:prstGeom>
          <a:noFill/>
        </p:spPr>
        <p:txBody>
          <a:bodyPr wrap="square" rtlCol="0">
            <a:spAutoFit/>
          </a:bodyPr>
          <a:lstStyle/>
          <a:p>
            <a:r>
              <a:rPr lang="en-US" dirty="0" smtClean="0"/>
              <a:t>1</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Cartoon to Mathematical Structure</a:t>
            </a:r>
            <a:endParaRPr lang="en-US" dirty="0"/>
          </a:p>
        </p:txBody>
      </p:sp>
      <p:sp>
        <p:nvSpPr>
          <p:cNvPr id="3" name="Content Placeholder 2"/>
          <p:cNvSpPr>
            <a:spLocks noGrp="1"/>
          </p:cNvSpPr>
          <p:nvPr>
            <p:ph idx="1"/>
          </p:nvPr>
        </p:nvSpPr>
        <p:spPr/>
        <p:txBody>
          <a:bodyPr/>
          <a:lstStyle/>
          <a:p>
            <a:r>
              <a:rPr lang="en-US" dirty="0" smtClean="0"/>
              <a:t>Cartoon:</a:t>
            </a:r>
            <a:endParaRPr lang="en-US" dirty="0"/>
          </a:p>
        </p:txBody>
      </p:sp>
      <p:sp>
        <p:nvSpPr>
          <p:cNvPr id="4" name="Donut 3"/>
          <p:cNvSpPr/>
          <p:nvPr/>
        </p:nvSpPr>
        <p:spPr bwMode="auto">
          <a:xfrm>
            <a:off x="1752600" y="3810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charset="0"/>
              </a:rPr>
              <a:t>0</a:t>
            </a:r>
            <a:endParaRPr kumimoji="0" lang="en-US" sz="1800" b="0" i="0" u="none" strike="noStrike" cap="none" normalizeH="0" baseline="0" dirty="0">
              <a:ln>
                <a:noFill/>
              </a:ln>
              <a:solidFill>
                <a:schemeClr val="tx1"/>
              </a:solidFill>
              <a:effectLst/>
              <a:latin typeface="Times" charset="0"/>
            </a:endParaRPr>
          </a:p>
        </p:txBody>
      </p:sp>
      <p:sp>
        <p:nvSpPr>
          <p:cNvPr id="5" name="Donut 4"/>
          <p:cNvSpPr/>
          <p:nvPr/>
        </p:nvSpPr>
        <p:spPr bwMode="auto">
          <a:xfrm>
            <a:off x="3733800" y="28956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dirty="0" smtClean="0"/>
              <a:t>1</a:t>
            </a:r>
            <a:endParaRPr lang="en-US" sz="1800" dirty="0"/>
          </a:p>
        </p:txBody>
      </p:sp>
      <p:sp>
        <p:nvSpPr>
          <p:cNvPr id="6" name="Donut 5"/>
          <p:cNvSpPr/>
          <p:nvPr/>
        </p:nvSpPr>
        <p:spPr bwMode="auto">
          <a:xfrm>
            <a:off x="3733800" y="48768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dirty="0" smtClean="0"/>
              <a:t>2</a:t>
            </a:r>
            <a:endParaRPr lang="en-US" sz="1800" dirty="0"/>
          </a:p>
        </p:txBody>
      </p:sp>
      <p:sp>
        <p:nvSpPr>
          <p:cNvPr id="7" name="Donut 6"/>
          <p:cNvSpPr/>
          <p:nvPr/>
        </p:nvSpPr>
        <p:spPr bwMode="auto">
          <a:xfrm>
            <a:off x="3657600" y="4800600"/>
            <a:ext cx="762000" cy="762000"/>
          </a:xfrm>
          <a:prstGeom prst="donut">
            <a:avLst>
              <a:gd name="adj" fmla="val 584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9" name="Straight Arrow Connector 8"/>
          <p:cNvCxnSpPr>
            <a:endCxn id="4" idx="2"/>
          </p:cNvCxnSpPr>
          <p:nvPr/>
        </p:nvCxnSpPr>
        <p:spPr bwMode="auto">
          <a:xfrm>
            <a:off x="1295400" y="41148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2" name="Straight Arrow Connector 11"/>
          <p:cNvCxnSpPr>
            <a:stCxn id="4" idx="7"/>
            <a:endCxn id="5" idx="2"/>
          </p:cNvCxnSpPr>
          <p:nvPr/>
        </p:nvCxnSpPr>
        <p:spPr bwMode="auto">
          <a:xfrm rot="5400000" flipH="1" flipV="1">
            <a:off x="2653926" y="2819400"/>
            <a:ext cx="698874" cy="14608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4" name="Curved Connector 13"/>
          <p:cNvCxnSpPr>
            <a:stCxn id="4" idx="0"/>
            <a:endCxn id="4" idx="1"/>
          </p:cNvCxnSpPr>
          <p:nvPr/>
        </p:nvCxnSpPr>
        <p:spPr bwMode="auto">
          <a:xfrm rot="16200000" flipH="1" flipV="1">
            <a:off x="1905000" y="3746874"/>
            <a:ext cx="89274" cy="215526"/>
          </a:xfrm>
          <a:prstGeom prst="curvedConnector3">
            <a:avLst>
              <a:gd name="adj1" fmla="val -432662"/>
            </a:avLst>
          </a:prstGeom>
          <a:solidFill>
            <a:schemeClr val="accent1"/>
          </a:solidFill>
          <a:ln w="9525" cap="flat" cmpd="sng" algn="ctr">
            <a:solidFill>
              <a:schemeClr val="tx1"/>
            </a:solidFill>
            <a:prstDash val="solid"/>
            <a:round/>
            <a:headEnd type="none" w="med" len="med"/>
            <a:tailEnd type="arrow"/>
          </a:ln>
          <a:effectLst/>
        </p:spPr>
      </p:cxnSp>
      <p:sp>
        <p:nvSpPr>
          <p:cNvPr id="16" name="TextBox 15"/>
          <p:cNvSpPr txBox="1"/>
          <p:nvPr/>
        </p:nvSpPr>
        <p:spPr>
          <a:xfrm>
            <a:off x="2743200" y="3124200"/>
            <a:ext cx="304800" cy="830997"/>
          </a:xfrm>
          <a:prstGeom prst="rect">
            <a:avLst/>
          </a:prstGeom>
          <a:noFill/>
        </p:spPr>
        <p:txBody>
          <a:bodyPr wrap="square" rtlCol="0">
            <a:spAutoFit/>
          </a:bodyPr>
          <a:lstStyle/>
          <a:p>
            <a:r>
              <a:rPr lang="en-US" dirty="0" smtClean="0"/>
              <a:t>1</a:t>
            </a:r>
            <a:endParaRPr lang="en-US" dirty="0"/>
          </a:p>
        </p:txBody>
      </p:sp>
      <p:sp>
        <p:nvSpPr>
          <p:cNvPr id="17" name="TextBox 16"/>
          <p:cNvSpPr txBox="1"/>
          <p:nvPr/>
        </p:nvSpPr>
        <p:spPr>
          <a:xfrm>
            <a:off x="1828800" y="3048000"/>
            <a:ext cx="304800" cy="830997"/>
          </a:xfrm>
          <a:prstGeom prst="rect">
            <a:avLst/>
          </a:prstGeom>
          <a:noFill/>
        </p:spPr>
        <p:txBody>
          <a:bodyPr wrap="square" rtlCol="0">
            <a:spAutoFit/>
          </a:bodyPr>
          <a:lstStyle/>
          <a:p>
            <a:r>
              <a:rPr lang="en-US" dirty="0" smtClean="0"/>
              <a:t>0</a:t>
            </a:r>
            <a:endParaRPr lang="en-US" dirty="0"/>
          </a:p>
        </p:txBody>
      </p:sp>
      <p:cxnSp>
        <p:nvCxnSpPr>
          <p:cNvPr id="18" name="Straight Arrow Connector 17"/>
          <p:cNvCxnSpPr>
            <a:stCxn id="5" idx="4"/>
            <a:endCxn id="7" idx="0"/>
          </p:cNvCxnSpPr>
          <p:nvPr/>
        </p:nvCxnSpPr>
        <p:spPr bwMode="auto">
          <a:xfrm rot="5400000">
            <a:off x="3390900" y="4152900"/>
            <a:ext cx="12954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3" name="TextBox 22"/>
          <p:cNvSpPr txBox="1"/>
          <p:nvPr/>
        </p:nvSpPr>
        <p:spPr>
          <a:xfrm>
            <a:off x="3733800" y="3657600"/>
            <a:ext cx="304800" cy="830997"/>
          </a:xfrm>
          <a:prstGeom prst="rect">
            <a:avLst/>
          </a:prstGeom>
          <a:noFill/>
        </p:spPr>
        <p:txBody>
          <a:bodyPr wrap="square" rtlCol="0">
            <a:spAutoFit/>
          </a:bodyPr>
          <a:lstStyle/>
          <a:p>
            <a:r>
              <a:rPr lang="en-US" dirty="0" smtClean="0"/>
              <a:t>0</a:t>
            </a:r>
            <a:endParaRPr lang="en-US" dirty="0"/>
          </a:p>
        </p:txBody>
      </p:sp>
      <p:cxnSp>
        <p:nvCxnSpPr>
          <p:cNvPr id="24" name="Straight Arrow Connector 23"/>
          <p:cNvCxnSpPr>
            <a:stCxn id="5" idx="3"/>
            <a:endCxn id="4" idx="6"/>
          </p:cNvCxnSpPr>
          <p:nvPr/>
        </p:nvCxnSpPr>
        <p:spPr bwMode="auto">
          <a:xfrm rot="5400000">
            <a:off x="2743200" y="3034926"/>
            <a:ext cx="698874" cy="14608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7" name="TextBox 26"/>
          <p:cNvSpPr txBox="1"/>
          <p:nvPr/>
        </p:nvSpPr>
        <p:spPr>
          <a:xfrm>
            <a:off x="2971800" y="3657600"/>
            <a:ext cx="304800" cy="830997"/>
          </a:xfrm>
          <a:prstGeom prst="rect">
            <a:avLst/>
          </a:prstGeom>
          <a:noFill/>
        </p:spPr>
        <p:txBody>
          <a:bodyPr wrap="square" rtlCol="0">
            <a:spAutoFit/>
          </a:bodyPr>
          <a:lstStyle/>
          <a:p>
            <a:r>
              <a:rPr lang="en-US" dirty="0" smtClean="0"/>
              <a:t>1</a:t>
            </a:r>
            <a:endParaRPr lang="en-US" dirty="0"/>
          </a:p>
        </p:txBody>
      </p:sp>
      <p:cxnSp>
        <p:nvCxnSpPr>
          <p:cNvPr id="28" name="Straight Arrow Connector 27"/>
          <p:cNvCxnSpPr>
            <a:stCxn id="6" idx="7"/>
            <a:endCxn id="5" idx="5"/>
          </p:cNvCxnSpPr>
          <p:nvPr/>
        </p:nvCxnSpPr>
        <p:spPr bwMode="auto">
          <a:xfrm rot="5400000" flipH="1" flipV="1">
            <a:off x="3479052" y="4191000"/>
            <a:ext cx="1550148"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2" name="TextBox 31"/>
          <p:cNvSpPr txBox="1"/>
          <p:nvPr/>
        </p:nvSpPr>
        <p:spPr>
          <a:xfrm>
            <a:off x="4267200" y="3810000"/>
            <a:ext cx="304800" cy="830997"/>
          </a:xfrm>
          <a:prstGeom prst="rect">
            <a:avLst/>
          </a:prstGeom>
          <a:noFill/>
        </p:spPr>
        <p:txBody>
          <a:bodyPr wrap="square" rtlCol="0">
            <a:spAutoFit/>
          </a:bodyPr>
          <a:lstStyle/>
          <a:p>
            <a:r>
              <a:rPr lang="en-US" dirty="0" smtClean="0"/>
              <a:t>0</a:t>
            </a:r>
            <a:endParaRPr lang="en-US" dirty="0"/>
          </a:p>
        </p:txBody>
      </p:sp>
      <p:cxnSp>
        <p:nvCxnSpPr>
          <p:cNvPr id="34" name="Curved Connector 33"/>
          <p:cNvCxnSpPr>
            <a:stCxn id="7" idx="3"/>
            <a:endCxn id="7" idx="4"/>
          </p:cNvCxnSpPr>
          <p:nvPr/>
        </p:nvCxnSpPr>
        <p:spPr bwMode="auto">
          <a:xfrm rot="16200000" flipH="1">
            <a:off x="3848100" y="5372100"/>
            <a:ext cx="111592" cy="269408"/>
          </a:xfrm>
          <a:prstGeom prst="curvedConnector3">
            <a:avLst>
              <a:gd name="adj1" fmla="val 595259"/>
            </a:avLst>
          </a:prstGeom>
          <a:solidFill>
            <a:schemeClr val="accent1"/>
          </a:solidFill>
          <a:ln w="9525" cap="flat" cmpd="sng" algn="ctr">
            <a:solidFill>
              <a:schemeClr val="tx1"/>
            </a:solidFill>
            <a:prstDash val="solid"/>
            <a:round/>
            <a:headEnd type="none" w="med" len="med"/>
            <a:tailEnd type="arrow"/>
          </a:ln>
          <a:effectLst/>
        </p:spPr>
      </p:cxnSp>
      <p:sp>
        <p:nvSpPr>
          <p:cNvPr id="39" name="TextBox 38"/>
          <p:cNvSpPr txBox="1"/>
          <p:nvPr/>
        </p:nvSpPr>
        <p:spPr>
          <a:xfrm>
            <a:off x="5257800" y="2362201"/>
            <a:ext cx="3657600" cy="2677656"/>
          </a:xfrm>
          <a:prstGeom prst="rect">
            <a:avLst/>
          </a:prstGeom>
          <a:noFill/>
        </p:spPr>
        <p:txBody>
          <a:bodyPr wrap="square" rtlCol="0">
            <a:spAutoFit/>
          </a:bodyPr>
          <a:lstStyle/>
          <a:p>
            <a:r>
              <a:rPr lang="en-US" dirty="0" smtClean="0"/>
              <a:t>M</a:t>
            </a:r>
            <a:r>
              <a:rPr lang="en-US" baseline="-25000" dirty="0" smtClean="0"/>
              <a:t>2 mod 3</a:t>
            </a:r>
            <a:r>
              <a:rPr lang="en-US" dirty="0" smtClean="0"/>
              <a:t> = &lt;Q, </a:t>
            </a:r>
            <a:r>
              <a:rPr lang="en-US" dirty="0" err="1" smtClean="0"/>
              <a:t>Σ</a:t>
            </a:r>
            <a:r>
              <a:rPr lang="en-US" dirty="0" smtClean="0"/>
              <a:t>, </a:t>
            </a:r>
            <a:r>
              <a:rPr lang="en-US" dirty="0" err="1" smtClean="0"/>
              <a:t>δ</a:t>
            </a:r>
            <a:r>
              <a:rPr lang="en-US" dirty="0" smtClean="0"/>
              <a:t>, q</a:t>
            </a:r>
            <a:r>
              <a:rPr lang="en-US" baseline="-25000" dirty="0" smtClean="0"/>
              <a:t>0</a:t>
            </a:r>
            <a:r>
              <a:rPr lang="en-US" dirty="0" smtClean="0"/>
              <a:t>, F&gt;</a:t>
            </a:r>
            <a:br>
              <a:rPr lang="en-US" dirty="0" smtClean="0"/>
            </a:br>
            <a:r>
              <a:rPr lang="en-US" dirty="0" smtClean="0"/>
              <a:t>where</a:t>
            </a:r>
            <a:br>
              <a:rPr lang="en-US" dirty="0" smtClean="0"/>
            </a:br>
            <a:r>
              <a:rPr lang="en-US" dirty="0" smtClean="0"/>
              <a:t>  Q = {0,1,2}</a:t>
            </a:r>
          </a:p>
          <a:p>
            <a:r>
              <a:rPr lang="en-US" dirty="0" smtClean="0"/>
              <a:t>  </a:t>
            </a:r>
            <a:r>
              <a:rPr lang="en-US" dirty="0" err="1" smtClean="0"/>
              <a:t>Σ</a:t>
            </a:r>
            <a:r>
              <a:rPr lang="en-US" dirty="0" smtClean="0"/>
              <a:t> = {0,1}</a:t>
            </a:r>
          </a:p>
          <a:p>
            <a:r>
              <a:rPr lang="en-US" dirty="0" smtClean="0"/>
              <a:t>  </a:t>
            </a:r>
            <a:r>
              <a:rPr lang="en-US" dirty="0" err="1" smtClean="0"/>
              <a:t>δ(q,a</a:t>
            </a:r>
            <a:r>
              <a:rPr lang="en-US" dirty="0" smtClean="0"/>
              <a:t>) = 2*</a:t>
            </a:r>
            <a:r>
              <a:rPr lang="en-US" dirty="0" err="1" smtClean="0"/>
              <a:t>q+a</a:t>
            </a:r>
            <a:r>
              <a:rPr lang="en-US" dirty="0" smtClean="0"/>
              <a:t> mod 3</a:t>
            </a:r>
          </a:p>
          <a:p>
            <a:r>
              <a:rPr lang="en-US" dirty="0" smtClean="0"/>
              <a:t>  q</a:t>
            </a:r>
            <a:r>
              <a:rPr lang="en-US" baseline="-25000" dirty="0" smtClean="0"/>
              <a:t>0  </a:t>
            </a:r>
            <a:r>
              <a:rPr lang="en-US" dirty="0" smtClean="0"/>
              <a:t>= 0</a:t>
            </a:r>
          </a:p>
          <a:p>
            <a:r>
              <a:rPr lang="en-US" dirty="0" smtClean="0"/>
              <a:t>  F  = {2}</a:t>
            </a:r>
          </a:p>
        </p:txBody>
      </p:sp>
      <p:sp>
        <p:nvSpPr>
          <p:cNvPr id="22" name="TextBox 21"/>
          <p:cNvSpPr txBox="1"/>
          <p:nvPr/>
        </p:nvSpPr>
        <p:spPr>
          <a:xfrm rot="10800000" flipV="1">
            <a:off x="3505200" y="5562600"/>
            <a:ext cx="304800" cy="830997"/>
          </a:xfrm>
          <a:prstGeom prst="rect">
            <a:avLst/>
          </a:prstGeom>
          <a:noFill/>
        </p:spPr>
        <p:txBody>
          <a:bodyPr wrap="square" rtlCol="0">
            <a:spAutoFit/>
          </a:bodyPr>
          <a:lstStyle/>
          <a:p>
            <a:r>
              <a:rPr lang="en-US" dirty="0" smtClean="0"/>
              <a:t>1</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Acceptance</a:t>
            </a:r>
            <a:endParaRPr lang="en-US" dirty="0"/>
          </a:p>
        </p:txBody>
      </p:sp>
      <p:sp>
        <p:nvSpPr>
          <p:cNvPr id="3" name="Content Placeholder 2"/>
          <p:cNvSpPr>
            <a:spLocks noGrp="1"/>
          </p:cNvSpPr>
          <p:nvPr>
            <p:ph idx="1"/>
          </p:nvPr>
        </p:nvSpPr>
        <p:spPr/>
        <p:txBody>
          <a:bodyPr/>
          <a:lstStyle/>
          <a:p>
            <a:r>
              <a:rPr lang="en-US" dirty="0" smtClean="0"/>
              <a:t>M </a:t>
            </a:r>
            <a:r>
              <a:rPr lang="en-US" i="1" dirty="0" smtClean="0"/>
              <a:t>accepts </a:t>
            </a:r>
            <a:r>
              <a:rPr lang="en-US" dirty="0" smtClean="0"/>
              <a:t>the string </a:t>
            </a:r>
            <a:r>
              <a:rPr lang="en-US" dirty="0" err="1" smtClean="0"/>
              <a:t>w</a:t>
            </a:r>
            <a:r>
              <a:rPr lang="en-US" dirty="0" smtClean="0"/>
              <a:t> = w</a:t>
            </a:r>
            <a:r>
              <a:rPr lang="en-US" baseline="-25000" dirty="0" smtClean="0"/>
              <a:t>1</a:t>
            </a:r>
            <a:r>
              <a:rPr lang="en-US" dirty="0" smtClean="0"/>
              <a:t>w</a:t>
            </a:r>
            <a:r>
              <a:rPr lang="en-US" baseline="-25000" dirty="0" smtClean="0"/>
              <a:t>2</a:t>
            </a:r>
            <a:r>
              <a:rPr lang="en-US" dirty="0" smtClean="0"/>
              <a:t>…</a:t>
            </a:r>
            <a:r>
              <a:rPr lang="en-US" dirty="0" err="1" smtClean="0"/>
              <a:t>w</a:t>
            </a:r>
            <a:r>
              <a:rPr lang="en-US" baseline="-25000" dirty="0" err="1" smtClean="0"/>
              <a:t>n</a:t>
            </a:r>
            <a:r>
              <a:rPr lang="en-US" dirty="0" smtClean="0"/>
              <a:t> if there exists a sequence of states</a:t>
            </a:r>
            <a:br>
              <a:rPr lang="en-US" dirty="0" smtClean="0"/>
            </a:br>
            <a:r>
              <a:rPr lang="en-US" dirty="0" smtClean="0"/>
              <a:t>  r</a:t>
            </a:r>
            <a:r>
              <a:rPr lang="en-US" baseline="-25000" dirty="0" smtClean="0"/>
              <a:t>0</a:t>
            </a:r>
            <a:r>
              <a:rPr lang="en-US" dirty="0" smtClean="0"/>
              <a:t>, r</a:t>
            </a:r>
            <a:r>
              <a:rPr lang="en-US" baseline="-25000" dirty="0" smtClean="0"/>
              <a:t>1</a:t>
            </a:r>
            <a:r>
              <a:rPr lang="en-US" dirty="0" smtClean="0"/>
              <a:t>, r</a:t>
            </a:r>
            <a:r>
              <a:rPr lang="en-US" baseline="-25000" dirty="0" smtClean="0"/>
              <a:t>2</a:t>
            </a:r>
            <a:r>
              <a:rPr lang="en-US" dirty="0" smtClean="0"/>
              <a:t>, … , </a:t>
            </a:r>
            <a:r>
              <a:rPr lang="en-US" dirty="0" err="1" smtClean="0"/>
              <a:t>r</a:t>
            </a:r>
            <a:r>
              <a:rPr lang="en-US" baseline="-25000" dirty="0" err="1" smtClean="0"/>
              <a:t>n</a:t>
            </a:r>
            <a:r>
              <a:rPr lang="en-US" dirty="0" smtClean="0"/>
              <a:t/>
            </a:r>
            <a:br>
              <a:rPr lang="en-US" dirty="0" smtClean="0"/>
            </a:br>
            <a:r>
              <a:rPr lang="en-US" dirty="0" smtClean="0"/>
              <a:t>such that</a:t>
            </a:r>
          </a:p>
          <a:p>
            <a:pPr marL="914400" lvl="1" indent="-514350">
              <a:buFont typeface="+mj-lt"/>
              <a:buAutoNum type="arabicPeriod"/>
            </a:pPr>
            <a:r>
              <a:rPr lang="en-US" dirty="0" smtClean="0"/>
              <a:t>r</a:t>
            </a:r>
            <a:r>
              <a:rPr lang="en-US" baseline="-25000" dirty="0" smtClean="0"/>
              <a:t>0</a:t>
            </a:r>
            <a:r>
              <a:rPr lang="en-US" dirty="0" smtClean="0"/>
              <a:t> = q</a:t>
            </a:r>
            <a:r>
              <a:rPr lang="en-US" baseline="-25000" dirty="0" smtClean="0"/>
              <a:t>0</a:t>
            </a:r>
            <a:endParaRPr lang="en-US" dirty="0" smtClean="0"/>
          </a:p>
          <a:p>
            <a:pPr marL="914400" lvl="1" indent="-514350">
              <a:buFont typeface="+mj-lt"/>
              <a:buAutoNum type="arabicPeriod"/>
            </a:pPr>
            <a:r>
              <a:rPr lang="en-US" dirty="0" smtClean="0"/>
              <a:t>r</a:t>
            </a:r>
            <a:r>
              <a:rPr lang="en-US" baseline="-25000" dirty="0" smtClean="0"/>
              <a:t>i+1</a:t>
            </a:r>
            <a:r>
              <a:rPr lang="en-US" dirty="0" smtClean="0"/>
              <a:t> = δ(r</a:t>
            </a:r>
            <a:r>
              <a:rPr lang="en-US" baseline="-25000" dirty="0" smtClean="0"/>
              <a:t>i</a:t>
            </a:r>
            <a:r>
              <a:rPr lang="en-US" dirty="0" smtClean="0"/>
              <a:t>,w</a:t>
            </a:r>
            <a:r>
              <a:rPr lang="en-US" baseline="-25000" dirty="0" smtClean="0"/>
              <a:t>i+1</a:t>
            </a:r>
            <a:r>
              <a:rPr lang="en-US" dirty="0" smtClean="0"/>
              <a:t>)  for all </a:t>
            </a:r>
            <a:r>
              <a:rPr lang="en-US" dirty="0" err="1" smtClean="0"/>
              <a:t>i</a:t>
            </a:r>
            <a:r>
              <a:rPr lang="en-US" dirty="0" smtClean="0"/>
              <a:t>, 0 &lt;= </a:t>
            </a:r>
            <a:r>
              <a:rPr lang="en-US" dirty="0" err="1" smtClean="0"/>
              <a:t>i</a:t>
            </a:r>
            <a:r>
              <a:rPr lang="en-US" dirty="0" smtClean="0"/>
              <a:t> &lt; </a:t>
            </a:r>
            <a:r>
              <a:rPr lang="en-US" dirty="0" err="1" smtClean="0"/>
              <a:t>n</a:t>
            </a:r>
            <a:endParaRPr lang="en-US" dirty="0" smtClean="0"/>
          </a:p>
          <a:p>
            <a:pPr marL="914400" lvl="1" indent="-514350">
              <a:buFont typeface="+mj-lt"/>
              <a:buAutoNum type="arabicPeriod"/>
            </a:pPr>
            <a:r>
              <a:rPr lang="en-US" dirty="0" err="1" smtClean="0"/>
              <a:t>r</a:t>
            </a:r>
            <a:r>
              <a:rPr lang="en-US" baseline="-25000" dirty="0" err="1" smtClean="0"/>
              <a:t>n</a:t>
            </a:r>
            <a:r>
              <a:rPr lang="en-US" dirty="0" smtClean="0"/>
              <a:t> ∈ F</a:t>
            </a:r>
          </a:p>
          <a:p>
            <a:pPr marL="514350" indent="-514350"/>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
            </a:r>
            <a:r>
              <a:rPr lang="en-US" baseline="-25000" dirty="0" smtClean="0"/>
              <a:t>2 mod 3</a:t>
            </a:r>
            <a:r>
              <a:rPr lang="en-US" dirty="0" smtClean="0"/>
              <a:t> accepts 101</a:t>
            </a:r>
            <a:endParaRPr lang="en-US" dirty="0"/>
          </a:p>
        </p:txBody>
      </p:sp>
      <p:sp>
        <p:nvSpPr>
          <p:cNvPr id="3" name="Content Placeholder 2"/>
          <p:cNvSpPr>
            <a:spLocks noGrp="1"/>
          </p:cNvSpPr>
          <p:nvPr>
            <p:ph idx="1"/>
          </p:nvPr>
        </p:nvSpPr>
        <p:spPr>
          <a:xfrm>
            <a:off x="228600" y="1981200"/>
            <a:ext cx="7772400" cy="4114800"/>
          </a:xfrm>
        </p:spPr>
        <p:txBody>
          <a:bodyPr/>
          <a:lstStyle/>
          <a:p>
            <a:r>
              <a:rPr lang="en-US" dirty="0" smtClean="0"/>
              <a:t>Calculation:</a:t>
            </a:r>
          </a:p>
          <a:p>
            <a:pPr lvl="1"/>
            <a:r>
              <a:rPr lang="en-US" dirty="0" smtClean="0"/>
              <a:t>r</a:t>
            </a:r>
            <a:r>
              <a:rPr lang="en-US" baseline="-25000" dirty="0" smtClean="0"/>
              <a:t>0 </a:t>
            </a:r>
            <a:r>
              <a:rPr lang="en-US" dirty="0" smtClean="0"/>
              <a:t>= 0</a:t>
            </a:r>
          </a:p>
          <a:p>
            <a:pPr lvl="1"/>
            <a:r>
              <a:rPr lang="en-US" dirty="0" smtClean="0"/>
              <a:t>r</a:t>
            </a:r>
            <a:r>
              <a:rPr lang="en-US" baseline="-25000" dirty="0" smtClean="0"/>
              <a:t>1</a:t>
            </a:r>
            <a:r>
              <a:rPr lang="en-US" dirty="0" smtClean="0"/>
              <a:t> = 2*0 + 1</a:t>
            </a:r>
            <a:r>
              <a:rPr lang="en-US" dirty="0" smtClean="0"/>
              <a:t> mod 3 = </a:t>
            </a:r>
            <a:r>
              <a:rPr lang="en-US" dirty="0" smtClean="0"/>
              <a:t>1</a:t>
            </a:r>
          </a:p>
          <a:p>
            <a:pPr lvl="1"/>
            <a:r>
              <a:rPr lang="en-US" dirty="0" smtClean="0"/>
              <a:t>r</a:t>
            </a:r>
            <a:r>
              <a:rPr lang="en-US" baseline="-25000" dirty="0" smtClean="0"/>
              <a:t>2</a:t>
            </a:r>
            <a:r>
              <a:rPr lang="en-US" dirty="0" smtClean="0"/>
              <a:t> = 2*1 + 0</a:t>
            </a:r>
            <a:r>
              <a:rPr lang="en-US" dirty="0" smtClean="0"/>
              <a:t> mod 3 = </a:t>
            </a:r>
            <a:r>
              <a:rPr lang="en-US" dirty="0" smtClean="0"/>
              <a:t>2</a:t>
            </a:r>
          </a:p>
          <a:p>
            <a:pPr lvl="1"/>
            <a:r>
              <a:rPr lang="en-US" dirty="0" smtClean="0"/>
              <a:t>r</a:t>
            </a:r>
            <a:r>
              <a:rPr lang="en-US" baseline="-25000" dirty="0" smtClean="0"/>
              <a:t>3</a:t>
            </a:r>
            <a:r>
              <a:rPr lang="en-US" dirty="0" smtClean="0"/>
              <a:t> = 2*2 + 1</a:t>
            </a:r>
            <a:r>
              <a:rPr lang="en-US" dirty="0" smtClean="0"/>
              <a:t> mod 3 = </a:t>
            </a:r>
            <a:r>
              <a:rPr lang="en-US" dirty="0" smtClean="0"/>
              <a:t>2</a:t>
            </a:r>
          </a:p>
          <a:p>
            <a:r>
              <a:rPr lang="en-US" dirty="0" smtClean="0"/>
              <a:t>Since r</a:t>
            </a:r>
            <a:r>
              <a:rPr lang="en-US" baseline="-25000" dirty="0" smtClean="0"/>
              <a:t>3</a:t>
            </a:r>
            <a:r>
              <a:rPr lang="en-US" dirty="0" smtClean="0"/>
              <a:t> ∈ F (i.e. 2 ∈ {2})</a:t>
            </a:r>
            <a:br>
              <a:rPr lang="en-US" dirty="0" smtClean="0"/>
            </a:br>
            <a:r>
              <a:rPr lang="en-US" dirty="0" smtClean="0"/>
              <a:t>this satisfies the definition </a:t>
            </a:r>
            <a:br>
              <a:rPr lang="en-US" dirty="0" smtClean="0"/>
            </a:br>
            <a:r>
              <a:rPr lang="en-US" dirty="0" smtClean="0"/>
              <a:t>of acceptance for M</a:t>
            </a:r>
            <a:r>
              <a:rPr lang="en-US" baseline="-25000" dirty="0" smtClean="0"/>
              <a:t>2 mod</a:t>
            </a:r>
            <a:r>
              <a:rPr lang="en-US" dirty="0" smtClean="0"/>
              <a:t> </a:t>
            </a:r>
            <a:r>
              <a:rPr lang="en-US" baseline="-25000" dirty="0" smtClean="0"/>
              <a:t>3</a:t>
            </a:r>
            <a:endParaRPr lang="en-US" dirty="0"/>
          </a:p>
        </p:txBody>
      </p:sp>
      <p:sp>
        <p:nvSpPr>
          <p:cNvPr id="39" name="TextBox 38"/>
          <p:cNvSpPr txBox="1"/>
          <p:nvPr/>
        </p:nvSpPr>
        <p:spPr>
          <a:xfrm>
            <a:off x="5181600" y="1676400"/>
            <a:ext cx="3962400" cy="267765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M</a:t>
            </a:r>
            <a:r>
              <a:rPr lang="en-US" baseline="-25000" dirty="0" smtClean="0"/>
              <a:t>2 mod 3</a:t>
            </a:r>
            <a:r>
              <a:rPr lang="en-US" dirty="0" smtClean="0"/>
              <a:t> = &lt;Q, </a:t>
            </a:r>
            <a:r>
              <a:rPr lang="en-US" dirty="0" err="1" smtClean="0"/>
              <a:t>Σ</a:t>
            </a:r>
            <a:r>
              <a:rPr lang="en-US" dirty="0" smtClean="0"/>
              <a:t>, </a:t>
            </a:r>
            <a:r>
              <a:rPr lang="en-US" dirty="0" err="1" smtClean="0"/>
              <a:t>δ</a:t>
            </a:r>
            <a:r>
              <a:rPr lang="en-US" dirty="0" smtClean="0"/>
              <a:t>, q</a:t>
            </a:r>
            <a:r>
              <a:rPr lang="en-US" baseline="-25000" dirty="0" smtClean="0"/>
              <a:t>0</a:t>
            </a:r>
            <a:r>
              <a:rPr lang="en-US" dirty="0" smtClean="0"/>
              <a:t>, F&gt;</a:t>
            </a:r>
            <a:br>
              <a:rPr lang="en-US" dirty="0" smtClean="0"/>
            </a:br>
            <a:r>
              <a:rPr lang="en-US" dirty="0" smtClean="0"/>
              <a:t>where</a:t>
            </a:r>
            <a:br>
              <a:rPr lang="en-US" dirty="0" smtClean="0"/>
            </a:br>
            <a:r>
              <a:rPr lang="en-US" dirty="0" smtClean="0"/>
              <a:t>  Q = {0,1,2}</a:t>
            </a:r>
          </a:p>
          <a:p>
            <a:r>
              <a:rPr lang="en-US" dirty="0" smtClean="0"/>
              <a:t>  </a:t>
            </a:r>
            <a:r>
              <a:rPr lang="en-US" dirty="0" err="1" smtClean="0"/>
              <a:t>Σ</a:t>
            </a:r>
            <a:r>
              <a:rPr lang="en-US" dirty="0" smtClean="0"/>
              <a:t> = {0,1}</a:t>
            </a:r>
          </a:p>
          <a:p>
            <a:r>
              <a:rPr lang="en-US" dirty="0" smtClean="0"/>
              <a:t>  </a:t>
            </a:r>
            <a:r>
              <a:rPr lang="en-US" dirty="0" err="1" smtClean="0"/>
              <a:t>δ(q,a</a:t>
            </a:r>
            <a:r>
              <a:rPr lang="en-US" dirty="0" smtClean="0"/>
              <a:t>) = 2*</a:t>
            </a:r>
            <a:r>
              <a:rPr lang="en-US" dirty="0" err="1" smtClean="0"/>
              <a:t>q+a</a:t>
            </a:r>
            <a:r>
              <a:rPr lang="en-US" dirty="0" smtClean="0"/>
              <a:t> mod 3</a:t>
            </a:r>
          </a:p>
          <a:p>
            <a:r>
              <a:rPr lang="en-US" dirty="0" smtClean="0"/>
              <a:t>  q</a:t>
            </a:r>
            <a:r>
              <a:rPr lang="en-US" baseline="-25000" dirty="0" smtClean="0"/>
              <a:t>0  </a:t>
            </a:r>
            <a:r>
              <a:rPr lang="en-US" dirty="0" smtClean="0"/>
              <a:t>= 0</a:t>
            </a:r>
          </a:p>
          <a:p>
            <a:r>
              <a:rPr lang="en-US" dirty="0" smtClean="0"/>
              <a:t>  F  = {2}</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languages	</a:t>
            </a:r>
            <a:endParaRPr lang="en-US" dirty="0"/>
          </a:p>
        </p:txBody>
      </p:sp>
      <p:sp>
        <p:nvSpPr>
          <p:cNvPr id="3" name="Content Placeholder 2"/>
          <p:cNvSpPr>
            <a:spLocks noGrp="1"/>
          </p:cNvSpPr>
          <p:nvPr>
            <p:ph idx="1"/>
          </p:nvPr>
        </p:nvSpPr>
        <p:spPr>
          <a:xfrm>
            <a:off x="685800" y="1981200"/>
            <a:ext cx="8001000" cy="4114800"/>
          </a:xfrm>
        </p:spPr>
        <p:txBody>
          <a:bodyPr/>
          <a:lstStyle/>
          <a:p>
            <a:r>
              <a:rPr lang="en-US" dirty="0" smtClean="0"/>
              <a:t>L(M) = { </a:t>
            </a:r>
            <a:r>
              <a:rPr lang="en-US" dirty="0" err="1" smtClean="0"/>
              <a:t>w</a:t>
            </a:r>
            <a:r>
              <a:rPr lang="en-US" dirty="0" smtClean="0"/>
              <a:t> | M accepts </a:t>
            </a:r>
            <a:r>
              <a:rPr lang="en-US" dirty="0" err="1" smtClean="0"/>
              <a:t>w</a:t>
            </a:r>
            <a:r>
              <a:rPr lang="en-US" dirty="0" smtClean="0"/>
              <a:t> }</a:t>
            </a:r>
          </a:p>
          <a:p>
            <a:r>
              <a:rPr lang="en-US" dirty="0" smtClean="0"/>
              <a:t>A language A is </a:t>
            </a:r>
            <a:r>
              <a:rPr lang="en-US" i="1" dirty="0" smtClean="0"/>
              <a:t>regular </a:t>
            </a:r>
            <a:r>
              <a:rPr lang="en-US" dirty="0" smtClean="0"/>
              <a:t>if A = L(M) for some finite automaton M</a:t>
            </a:r>
          </a:p>
          <a:p>
            <a:r>
              <a:rPr lang="en-US" dirty="0" smtClean="0"/>
              <a:t>The language </a:t>
            </a:r>
            <a:br>
              <a:rPr lang="en-US" dirty="0" smtClean="0"/>
            </a:br>
            <a:r>
              <a:rPr lang="en-US" dirty="0" smtClean="0"/>
              <a:t>“binary numbers congruent to 2 mod 3” is a regular language because it is </a:t>
            </a:r>
            <a:br>
              <a:rPr lang="en-US" dirty="0" smtClean="0"/>
            </a:br>
            <a:r>
              <a:rPr lang="en-US" dirty="0" smtClean="0"/>
              <a:t>L(M</a:t>
            </a:r>
            <a:r>
              <a:rPr lang="en-US" baseline="-25000" dirty="0" smtClean="0"/>
              <a:t>2 mod 3</a:t>
            </a:r>
            <a:r>
              <a:rPr lang="en-US" dirty="0" smtClean="0"/>
              <a:t>), and M</a:t>
            </a:r>
            <a:r>
              <a:rPr lang="en-US" baseline="-25000" dirty="0" smtClean="0"/>
              <a:t>2 mod 3</a:t>
            </a:r>
            <a:r>
              <a:rPr lang="en-US" dirty="0" smtClean="0"/>
              <a:t> is a DFA</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Classifying Problems</a:t>
            </a:r>
            <a:endParaRPr lang="en-US" dirty="0"/>
          </a:p>
        </p:txBody>
      </p:sp>
      <p:sp>
        <p:nvSpPr>
          <p:cNvPr id="3" name="Content Placeholder 2"/>
          <p:cNvSpPr>
            <a:spLocks noGrp="1"/>
          </p:cNvSpPr>
          <p:nvPr>
            <p:ph idx="1"/>
          </p:nvPr>
        </p:nvSpPr>
        <p:spPr>
          <a:xfrm>
            <a:off x="685800" y="1981200"/>
            <a:ext cx="3810000" cy="4114800"/>
          </a:xfrm>
        </p:spPr>
        <p:txBody>
          <a:bodyPr>
            <a:normAutofit/>
          </a:bodyPr>
          <a:lstStyle/>
          <a:p>
            <a:pPr>
              <a:buNone/>
            </a:pPr>
            <a:r>
              <a:rPr lang="en-US" dirty="0" smtClean="0"/>
              <a:t>“Map of the world”</a:t>
            </a:r>
            <a:br>
              <a:rPr lang="en-US" dirty="0" smtClean="0"/>
            </a:br>
            <a:r>
              <a:rPr lang="en-US" dirty="0" smtClean="0"/>
              <a:t>Regular Languages</a:t>
            </a:r>
          </a:p>
          <a:p>
            <a:pPr>
              <a:buNone/>
            </a:pPr>
            <a:endParaRPr lang="en-US" dirty="0" smtClean="0"/>
          </a:p>
          <a:p>
            <a:pPr>
              <a:buNone/>
            </a:pPr>
            <a:r>
              <a:rPr lang="en-US" dirty="0" smtClean="0"/>
              <a:t>Examples of other regular languages?</a:t>
            </a:r>
          </a:p>
        </p:txBody>
      </p:sp>
      <p:sp>
        <p:nvSpPr>
          <p:cNvPr id="4" name="Donut 3"/>
          <p:cNvSpPr/>
          <p:nvPr/>
        </p:nvSpPr>
        <p:spPr bwMode="auto">
          <a:xfrm>
            <a:off x="4953000" y="3886200"/>
            <a:ext cx="1295400" cy="1676400"/>
          </a:xfrm>
          <a:prstGeom prst="donut">
            <a:avLst>
              <a:gd name="adj" fmla="val 8943"/>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5" name="Donut 4"/>
          <p:cNvSpPr/>
          <p:nvPr/>
        </p:nvSpPr>
        <p:spPr bwMode="auto">
          <a:xfrm>
            <a:off x="4724400" y="3124200"/>
            <a:ext cx="1752600" cy="2590800"/>
          </a:xfrm>
          <a:prstGeom prst="donut">
            <a:avLst>
              <a:gd name="adj" fmla="val 894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6" name="Donut 5"/>
          <p:cNvSpPr/>
          <p:nvPr/>
        </p:nvSpPr>
        <p:spPr bwMode="auto">
          <a:xfrm>
            <a:off x="4572000" y="2438400"/>
            <a:ext cx="2057400" cy="3429000"/>
          </a:xfrm>
          <a:prstGeom prst="donut">
            <a:avLst>
              <a:gd name="adj" fmla="val 894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8" name="Line Callout 2 7"/>
          <p:cNvSpPr/>
          <p:nvPr/>
        </p:nvSpPr>
        <p:spPr bwMode="auto">
          <a:xfrm>
            <a:off x="7086600" y="4724400"/>
            <a:ext cx="1752600" cy="685800"/>
          </a:xfrm>
          <a:prstGeom prst="borderCallout2">
            <a:avLst>
              <a:gd name="adj1" fmla="val 18750"/>
              <a:gd name="adj2" fmla="val -8333"/>
              <a:gd name="adj3" fmla="val 18750"/>
              <a:gd name="adj4" fmla="val -16667"/>
              <a:gd name="adj5" fmla="val 1145"/>
              <a:gd name="adj6" fmla="val -7977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charset="0"/>
              </a:rPr>
              <a:t> </a:t>
            </a:r>
            <a:r>
              <a:rPr kumimoji="0" lang="en-US" sz="2400" b="0" i="0" u="none" strike="noStrike" cap="none" normalizeH="0" baseline="0" dirty="0" smtClean="0">
                <a:ln>
                  <a:noFill/>
                </a:ln>
                <a:solidFill>
                  <a:schemeClr val="tx1"/>
                </a:solidFill>
                <a:effectLst/>
                <a:latin typeface="ＭＳ ゴシック"/>
                <a:ea typeface="ＭＳ ゴシック"/>
                <a:cs typeface="ＭＳ ゴシック"/>
              </a:rPr>
              <a:t>≅</a:t>
            </a:r>
            <a:r>
              <a:rPr lang="en-US" dirty="0" smtClean="0"/>
              <a:t> 2 mod 3</a:t>
            </a:r>
            <a:endParaRPr kumimoji="0" lang="en-US" sz="2400" b="0" i="0" u="none" strike="noStrike" cap="none" normalizeH="0" baseline="0" dirty="0">
              <a:ln>
                <a:noFill/>
              </a:ln>
              <a:solidFill>
                <a:schemeClr val="tx1"/>
              </a:solidFill>
              <a:effectLst/>
              <a:latin typeface="Times"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Contact Information</a:t>
            </a:r>
          </a:p>
        </p:txBody>
      </p:sp>
      <p:sp>
        <p:nvSpPr>
          <p:cNvPr id="4099" name="Rectangle 3"/>
          <p:cNvSpPr>
            <a:spLocks noGrp="1" noChangeArrowheads="1"/>
          </p:cNvSpPr>
          <p:nvPr>
            <p:ph type="body" idx="1"/>
          </p:nvPr>
        </p:nvSpPr>
        <p:spPr/>
        <p:txBody>
          <a:bodyPr/>
          <a:lstStyle/>
          <a:p>
            <a:r>
              <a:rPr lang="en-US" dirty="0"/>
              <a:t>Jim Hook</a:t>
            </a:r>
          </a:p>
          <a:p>
            <a:r>
              <a:rPr lang="en-US" dirty="0"/>
              <a:t>Office:  FAB 120-</a:t>
            </a:r>
            <a:r>
              <a:rPr lang="en-US" dirty="0" smtClean="0"/>
              <a:t>05</a:t>
            </a:r>
          </a:p>
          <a:p>
            <a:r>
              <a:rPr lang="en-US" dirty="0"/>
              <a:t>Phone:  503 725 5540</a:t>
            </a:r>
          </a:p>
          <a:p>
            <a:r>
              <a:rPr lang="en-US" dirty="0"/>
              <a:t>Email:  </a:t>
            </a:r>
            <a:r>
              <a:rPr lang="en-US" dirty="0">
                <a:hlinkClick r:id="rId2"/>
              </a:rPr>
              <a:t>hook@cs.pdx.edu</a:t>
            </a:r>
            <a:endParaRPr lang="en-US" dirty="0"/>
          </a:p>
          <a:p>
            <a:r>
              <a:rPr lang="en-US" dirty="0"/>
              <a:t>Office hours: </a:t>
            </a:r>
            <a:r>
              <a:rPr lang="en-US" dirty="0" smtClean="0"/>
              <a:t> Tuesdays, 2 - 4pm (no arrivals after 3:30 please) or by appointment</a:t>
            </a:r>
          </a:p>
          <a:p>
            <a:r>
              <a:rPr lang="en-US" dirty="0"/>
              <a:t>TA:</a:t>
            </a:r>
            <a:r>
              <a:rPr lang="en-US" dirty="0" smtClean="0"/>
              <a:t> TBA</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the model</a:t>
            </a:r>
            <a:endParaRPr lang="en-US" dirty="0"/>
          </a:p>
        </p:txBody>
      </p:sp>
      <p:sp>
        <p:nvSpPr>
          <p:cNvPr id="3" name="Content Placeholder 2"/>
          <p:cNvSpPr>
            <a:spLocks noGrp="1"/>
          </p:cNvSpPr>
          <p:nvPr>
            <p:ph idx="1"/>
          </p:nvPr>
        </p:nvSpPr>
        <p:spPr/>
        <p:txBody>
          <a:bodyPr/>
          <a:lstStyle/>
          <a:p>
            <a:r>
              <a:rPr lang="en-US" dirty="0" smtClean="0"/>
              <a:t>What if we allow multiple possible transitions on the same symbol?  </a:t>
            </a:r>
            <a:endParaRPr lang="en-US" dirty="0"/>
          </a:p>
        </p:txBody>
      </p:sp>
      <p:sp>
        <p:nvSpPr>
          <p:cNvPr id="4" name="Donut 3"/>
          <p:cNvSpPr/>
          <p:nvPr/>
        </p:nvSpPr>
        <p:spPr bwMode="auto">
          <a:xfrm>
            <a:off x="1752600" y="3810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5" name="Donut 4"/>
          <p:cNvSpPr/>
          <p:nvPr/>
        </p:nvSpPr>
        <p:spPr bwMode="auto">
          <a:xfrm>
            <a:off x="3429000" y="3810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6" name="Donut 5"/>
          <p:cNvSpPr/>
          <p:nvPr/>
        </p:nvSpPr>
        <p:spPr bwMode="auto">
          <a:xfrm>
            <a:off x="6858000" y="3810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7" name="Donut 6"/>
          <p:cNvSpPr/>
          <p:nvPr/>
        </p:nvSpPr>
        <p:spPr bwMode="auto">
          <a:xfrm>
            <a:off x="6781800" y="3733800"/>
            <a:ext cx="762000" cy="762000"/>
          </a:xfrm>
          <a:prstGeom prst="donut">
            <a:avLst>
              <a:gd name="adj" fmla="val 584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8" name="Straight Arrow Connector 7"/>
          <p:cNvCxnSpPr>
            <a:endCxn id="4" idx="2"/>
          </p:cNvCxnSpPr>
          <p:nvPr/>
        </p:nvCxnSpPr>
        <p:spPr bwMode="auto">
          <a:xfrm>
            <a:off x="1295400" y="41148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 name="Straight Arrow Connector 8"/>
          <p:cNvCxnSpPr>
            <a:stCxn id="4" idx="6"/>
            <a:endCxn id="5" idx="2"/>
          </p:cNvCxnSpPr>
          <p:nvPr/>
        </p:nvCxnSpPr>
        <p:spPr bwMode="auto">
          <a:xfrm>
            <a:off x="2362200" y="4114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 name="Curved Connector 9"/>
          <p:cNvCxnSpPr>
            <a:stCxn id="4" idx="0"/>
            <a:endCxn id="4" idx="1"/>
          </p:cNvCxnSpPr>
          <p:nvPr/>
        </p:nvCxnSpPr>
        <p:spPr bwMode="auto">
          <a:xfrm rot="16200000" flipH="1" flipV="1">
            <a:off x="1905000" y="3746874"/>
            <a:ext cx="89274" cy="215526"/>
          </a:xfrm>
          <a:prstGeom prst="curvedConnector3">
            <a:avLst>
              <a:gd name="adj1" fmla="val -432662"/>
            </a:avLst>
          </a:prstGeom>
          <a:solidFill>
            <a:schemeClr val="accent1"/>
          </a:solidFill>
          <a:ln w="9525" cap="flat" cmpd="sng" algn="ctr">
            <a:solidFill>
              <a:schemeClr val="tx1"/>
            </a:solidFill>
            <a:prstDash val="solid"/>
            <a:round/>
            <a:headEnd type="none" w="med" len="med"/>
            <a:tailEnd type="arrow"/>
          </a:ln>
          <a:effectLst/>
        </p:spPr>
      </p:cxnSp>
      <p:sp>
        <p:nvSpPr>
          <p:cNvPr id="12" name="TextBox 11"/>
          <p:cNvSpPr txBox="1"/>
          <p:nvPr/>
        </p:nvSpPr>
        <p:spPr>
          <a:xfrm>
            <a:off x="1828800" y="3048000"/>
            <a:ext cx="609600" cy="461665"/>
          </a:xfrm>
          <a:prstGeom prst="rect">
            <a:avLst/>
          </a:prstGeom>
          <a:noFill/>
        </p:spPr>
        <p:txBody>
          <a:bodyPr wrap="square" rtlCol="0">
            <a:spAutoFit/>
          </a:bodyPr>
          <a:lstStyle/>
          <a:p>
            <a:r>
              <a:rPr lang="en-US" dirty="0" smtClean="0"/>
              <a:t>0,</a:t>
            </a:r>
            <a:r>
              <a:rPr lang="en-US" dirty="0" smtClean="0">
                <a:solidFill>
                  <a:srgbClr val="FF0000"/>
                </a:solidFill>
              </a:rPr>
              <a:t>1</a:t>
            </a:r>
            <a:endParaRPr lang="en-US" dirty="0">
              <a:solidFill>
                <a:srgbClr val="FF0000"/>
              </a:solidFill>
            </a:endParaRPr>
          </a:p>
        </p:txBody>
      </p:sp>
      <p:cxnSp>
        <p:nvCxnSpPr>
          <p:cNvPr id="13" name="Straight Arrow Connector 12"/>
          <p:cNvCxnSpPr>
            <a:stCxn id="5" idx="6"/>
            <a:endCxn id="32" idx="2"/>
          </p:cNvCxnSpPr>
          <p:nvPr/>
        </p:nvCxnSpPr>
        <p:spPr bwMode="auto">
          <a:xfrm>
            <a:off x="4038600" y="4114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6" name="TextBox 15"/>
          <p:cNvSpPr txBox="1"/>
          <p:nvPr/>
        </p:nvSpPr>
        <p:spPr>
          <a:xfrm>
            <a:off x="2971800" y="3657600"/>
            <a:ext cx="304800" cy="830997"/>
          </a:xfrm>
          <a:prstGeom prst="rect">
            <a:avLst/>
          </a:prstGeom>
          <a:noFill/>
        </p:spPr>
        <p:txBody>
          <a:bodyPr wrap="square" rtlCol="0">
            <a:spAutoFit/>
          </a:bodyPr>
          <a:lstStyle/>
          <a:p>
            <a:r>
              <a:rPr lang="en-US" dirty="0" smtClean="0">
                <a:solidFill>
                  <a:srgbClr val="FF0000"/>
                </a:solidFill>
              </a:rPr>
              <a:t>1</a:t>
            </a:r>
            <a:endParaRPr lang="en-US" dirty="0">
              <a:solidFill>
                <a:srgbClr val="FF0000"/>
              </a:solidFill>
            </a:endParaRPr>
          </a:p>
        </p:txBody>
      </p:sp>
      <p:sp>
        <p:nvSpPr>
          <p:cNvPr id="32" name="Donut 31"/>
          <p:cNvSpPr/>
          <p:nvPr/>
        </p:nvSpPr>
        <p:spPr bwMode="auto">
          <a:xfrm>
            <a:off x="5105400" y="3810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36" name="Straight Arrow Connector 35"/>
          <p:cNvCxnSpPr>
            <a:stCxn id="32" idx="6"/>
            <a:endCxn id="7" idx="2"/>
          </p:cNvCxnSpPr>
          <p:nvPr/>
        </p:nvCxnSpPr>
        <p:spPr bwMode="auto">
          <a:xfrm>
            <a:off x="5715000" y="4114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9" name="TextBox 38"/>
          <p:cNvSpPr txBox="1"/>
          <p:nvPr/>
        </p:nvSpPr>
        <p:spPr>
          <a:xfrm>
            <a:off x="4267200" y="3581400"/>
            <a:ext cx="609600" cy="461665"/>
          </a:xfrm>
          <a:prstGeom prst="rect">
            <a:avLst/>
          </a:prstGeom>
          <a:noFill/>
        </p:spPr>
        <p:txBody>
          <a:bodyPr wrap="square" rtlCol="0">
            <a:spAutoFit/>
          </a:bodyPr>
          <a:lstStyle/>
          <a:p>
            <a:r>
              <a:rPr lang="en-US" dirty="0" smtClean="0"/>
              <a:t>0,1</a:t>
            </a:r>
            <a:endParaRPr lang="en-US" dirty="0"/>
          </a:p>
        </p:txBody>
      </p:sp>
      <p:sp>
        <p:nvSpPr>
          <p:cNvPr id="40" name="TextBox 39"/>
          <p:cNvSpPr txBox="1"/>
          <p:nvPr/>
        </p:nvSpPr>
        <p:spPr>
          <a:xfrm>
            <a:off x="5943600" y="3581400"/>
            <a:ext cx="609600" cy="461665"/>
          </a:xfrm>
          <a:prstGeom prst="rect">
            <a:avLst/>
          </a:prstGeom>
          <a:noFill/>
        </p:spPr>
        <p:txBody>
          <a:bodyPr wrap="square" rtlCol="0">
            <a:spAutoFit/>
          </a:bodyPr>
          <a:lstStyle/>
          <a:p>
            <a:r>
              <a:rPr lang="en-US" dirty="0" smtClean="0"/>
              <a:t>0,1</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the model</a:t>
            </a:r>
            <a:endParaRPr lang="en-US" dirty="0"/>
          </a:p>
        </p:txBody>
      </p:sp>
      <p:sp>
        <p:nvSpPr>
          <p:cNvPr id="3" name="Content Placeholder 2"/>
          <p:cNvSpPr>
            <a:spLocks noGrp="1"/>
          </p:cNvSpPr>
          <p:nvPr>
            <p:ph idx="1"/>
          </p:nvPr>
        </p:nvSpPr>
        <p:spPr>
          <a:xfrm>
            <a:off x="685800" y="1981200"/>
            <a:ext cx="7772400" cy="990600"/>
          </a:xfrm>
        </p:spPr>
        <p:txBody>
          <a:bodyPr/>
          <a:lstStyle/>
          <a:p>
            <a:r>
              <a:rPr lang="en-US" dirty="0" smtClean="0"/>
              <a:t>How should this machine behave?</a:t>
            </a:r>
            <a:endParaRPr lang="en-US" dirty="0"/>
          </a:p>
        </p:txBody>
      </p:sp>
      <p:sp>
        <p:nvSpPr>
          <p:cNvPr id="4" name="Donut 3"/>
          <p:cNvSpPr/>
          <p:nvPr/>
        </p:nvSpPr>
        <p:spPr bwMode="auto">
          <a:xfrm>
            <a:off x="1752600" y="3810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5" name="Donut 4"/>
          <p:cNvSpPr/>
          <p:nvPr/>
        </p:nvSpPr>
        <p:spPr bwMode="auto">
          <a:xfrm>
            <a:off x="3429000" y="3810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6" name="Donut 5"/>
          <p:cNvSpPr/>
          <p:nvPr/>
        </p:nvSpPr>
        <p:spPr bwMode="auto">
          <a:xfrm>
            <a:off x="6858000" y="3810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7" name="Donut 6"/>
          <p:cNvSpPr/>
          <p:nvPr/>
        </p:nvSpPr>
        <p:spPr bwMode="auto">
          <a:xfrm>
            <a:off x="6781800" y="3733800"/>
            <a:ext cx="762000" cy="762000"/>
          </a:xfrm>
          <a:prstGeom prst="donut">
            <a:avLst>
              <a:gd name="adj" fmla="val 584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8" name="Straight Arrow Connector 7"/>
          <p:cNvCxnSpPr>
            <a:endCxn id="4" idx="2"/>
          </p:cNvCxnSpPr>
          <p:nvPr/>
        </p:nvCxnSpPr>
        <p:spPr bwMode="auto">
          <a:xfrm>
            <a:off x="1295400" y="41148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 name="Straight Arrow Connector 8"/>
          <p:cNvCxnSpPr>
            <a:stCxn id="4" idx="6"/>
            <a:endCxn id="5" idx="2"/>
          </p:cNvCxnSpPr>
          <p:nvPr/>
        </p:nvCxnSpPr>
        <p:spPr bwMode="auto">
          <a:xfrm>
            <a:off x="2362200" y="4114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 name="Curved Connector 9"/>
          <p:cNvCxnSpPr>
            <a:stCxn id="4" idx="0"/>
            <a:endCxn id="4" idx="1"/>
          </p:cNvCxnSpPr>
          <p:nvPr/>
        </p:nvCxnSpPr>
        <p:spPr bwMode="auto">
          <a:xfrm rot="16200000" flipH="1" flipV="1">
            <a:off x="1905000" y="3746874"/>
            <a:ext cx="89274" cy="215526"/>
          </a:xfrm>
          <a:prstGeom prst="curvedConnector3">
            <a:avLst>
              <a:gd name="adj1" fmla="val -432662"/>
            </a:avLst>
          </a:prstGeom>
          <a:solidFill>
            <a:schemeClr val="accent1"/>
          </a:solidFill>
          <a:ln w="9525" cap="flat" cmpd="sng" algn="ctr">
            <a:solidFill>
              <a:schemeClr val="tx1"/>
            </a:solidFill>
            <a:prstDash val="solid"/>
            <a:round/>
            <a:headEnd type="none" w="med" len="med"/>
            <a:tailEnd type="arrow"/>
          </a:ln>
          <a:effectLst/>
        </p:spPr>
      </p:cxnSp>
      <p:sp>
        <p:nvSpPr>
          <p:cNvPr id="12" name="TextBox 11"/>
          <p:cNvSpPr txBox="1"/>
          <p:nvPr/>
        </p:nvSpPr>
        <p:spPr>
          <a:xfrm>
            <a:off x="1828800" y="3048000"/>
            <a:ext cx="609600" cy="461665"/>
          </a:xfrm>
          <a:prstGeom prst="rect">
            <a:avLst/>
          </a:prstGeom>
          <a:noFill/>
        </p:spPr>
        <p:txBody>
          <a:bodyPr wrap="square" rtlCol="0">
            <a:spAutoFit/>
          </a:bodyPr>
          <a:lstStyle/>
          <a:p>
            <a:r>
              <a:rPr lang="en-US" dirty="0" smtClean="0"/>
              <a:t>0,1</a:t>
            </a:r>
            <a:endParaRPr lang="en-US" dirty="0"/>
          </a:p>
        </p:txBody>
      </p:sp>
      <p:cxnSp>
        <p:nvCxnSpPr>
          <p:cNvPr id="13" name="Straight Arrow Connector 12"/>
          <p:cNvCxnSpPr>
            <a:stCxn id="5" idx="6"/>
            <a:endCxn id="32" idx="2"/>
          </p:cNvCxnSpPr>
          <p:nvPr/>
        </p:nvCxnSpPr>
        <p:spPr bwMode="auto">
          <a:xfrm>
            <a:off x="4038600" y="4114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6" name="TextBox 15"/>
          <p:cNvSpPr txBox="1"/>
          <p:nvPr/>
        </p:nvSpPr>
        <p:spPr>
          <a:xfrm>
            <a:off x="2971800" y="3657600"/>
            <a:ext cx="304800" cy="830997"/>
          </a:xfrm>
          <a:prstGeom prst="rect">
            <a:avLst/>
          </a:prstGeom>
          <a:noFill/>
        </p:spPr>
        <p:txBody>
          <a:bodyPr wrap="square" rtlCol="0">
            <a:spAutoFit/>
          </a:bodyPr>
          <a:lstStyle/>
          <a:p>
            <a:r>
              <a:rPr lang="en-US" dirty="0" smtClean="0">
                <a:solidFill>
                  <a:srgbClr val="000000"/>
                </a:solidFill>
              </a:rPr>
              <a:t>1</a:t>
            </a:r>
            <a:endParaRPr lang="en-US" dirty="0">
              <a:solidFill>
                <a:srgbClr val="000000"/>
              </a:solidFill>
            </a:endParaRPr>
          </a:p>
        </p:txBody>
      </p:sp>
      <p:sp>
        <p:nvSpPr>
          <p:cNvPr id="32" name="Donut 31"/>
          <p:cNvSpPr/>
          <p:nvPr/>
        </p:nvSpPr>
        <p:spPr bwMode="auto">
          <a:xfrm>
            <a:off x="5105400" y="3810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36" name="Straight Arrow Connector 35"/>
          <p:cNvCxnSpPr>
            <a:stCxn id="32" idx="6"/>
            <a:endCxn id="7" idx="2"/>
          </p:cNvCxnSpPr>
          <p:nvPr/>
        </p:nvCxnSpPr>
        <p:spPr bwMode="auto">
          <a:xfrm>
            <a:off x="5715000" y="4114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9" name="TextBox 38"/>
          <p:cNvSpPr txBox="1"/>
          <p:nvPr/>
        </p:nvSpPr>
        <p:spPr>
          <a:xfrm>
            <a:off x="4267200" y="3581400"/>
            <a:ext cx="609600" cy="461665"/>
          </a:xfrm>
          <a:prstGeom prst="rect">
            <a:avLst/>
          </a:prstGeom>
          <a:noFill/>
        </p:spPr>
        <p:txBody>
          <a:bodyPr wrap="square" rtlCol="0">
            <a:spAutoFit/>
          </a:bodyPr>
          <a:lstStyle/>
          <a:p>
            <a:r>
              <a:rPr lang="en-US" dirty="0" smtClean="0"/>
              <a:t>0,1</a:t>
            </a:r>
            <a:endParaRPr lang="en-US" dirty="0"/>
          </a:p>
        </p:txBody>
      </p:sp>
      <p:sp>
        <p:nvSpPr>
          <p:cNvPr id="40" name="TextBox 39"/>
          <p:cNvSpPr txBox="1"/>
          <p:nvPr/>
        </p:nvSpPr>
        <p:spPr>
          <a:xfrm>
            <a:off x="5943600" y="3581400"/>
            <a:ext cx="609600" cy="461665"/>
          </a:xfrm>
          <a:prstGeom prst="rect">
            <a:avLst/>
          </a:prstGeom>
          <a:noFill/>
        </p:spPr>
        <p:txBody>
          <a:bodyPr wrap="square" rtlCol="0">
            <a:spAutoFit/>
          </a:bodyPr>
          <a:lstStyle/>
          <a:p>
            <a:r>
              <a:rPr lang="en-US" dirty="0" smtClean="0"/>
              <a:t>0,1</a:t>
            </a:r>
            <a:endParaRPr lang="en-US" dirty="0"/>
          </a:p>
        </p:txBody>
      </p:sp>
      <p:sp>
        <p:nvSpPr>
          <p:cNvPr id="18" name="Content Placeholder 2"/>
          <p:cNvSpPr txBox="1">
            <a:spLocks/>
          </p:cNvSpPr>
          <p:nvPr/>
        </p:nvSpPr>
        <p:spPr bwMode="auto">
          <a:xfrm>
            <a:off x="838200" y="4724400"/>
            <a:ext cx="3886200" cy="198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Examples:</a:t>
            </a:r>
          </a:p>
          <a:p>
            <a:pPr marL="800100" lvl="1" indent="-342900" eaLnBrk="1" hangingPunct="1">
              <a:spcBef>
                <a:spcPct val="20000"/>
              </a:spcBef>
              <a:buFontTx/>
              <a:buChar char="•"/>
            </a:pPr>
            <a:r>
              <a:rPr lang="en-US" sz="2000" kern="0" noProof="0" dirty="0" smtClean="0">
                <a:latin typeface="+mn-lt"/>
              </a:rPr>
              <a:t>100</a:t>
            </a:r>
          </a:p>
          <a:p>
            <a:pPr marL="800100" lvl="1" indent="-342900" eaLnBrk="1" hangingPunct="1">
              <a:spcBef>
                <a:spcPct val="20000"/>
              </a:spcBef>
              <a:buFontTx/>
              <a:buChar char="•"/>
            </a:pPr>
            <a:r>
              <a:rPr kumimoji="0" lang="en-US" sz="2000" b="0" i="0" u="none" strike="noStrike" kern="0" cap="none" spc="0" normalizeH="0" baseline="0" dirty="0" smtClean="0">
                <a:ln>
                  <a:noFill/>
                </a:ln>
                <a:solidFill>
                  <a:schemeClr val="tx1"/>
                </a:solidFill>
                <a:effectLst/>
                <a:uLnTx/>
                <a:uFillTx/>
                <a:latin typeface="+mn-lt"/>
                <a:ea typeface="+mn-ea"/>
                <a:cs typeface="+mn-cs"/>
              </a:rPr>
              <a:t>111000</a:t>
            </a:r>
          </a:p>
          <a:p>
            <a:pPr marL="800100" lvl="1" indent="-342900" eaLnBrk="1" hangingPunct="1">
              <a:spcBef>
                <a:spcPct val="20000"/>
              </a:spcBef>
              <a:buFontTx/>
              <a:buChar char="•"/>
            </a:pPr>
            <a:r>
              <a:rPr lang="en-US" sz="2000" kern="0" noProof="0" dirty="0" smtClean="0">
                <a:latin typeface="+mn-lt"/>
              </a:rPr>
              <a:t>111</a:t>
            </a:r>
          </a:p>
          <a:p>
            <a:pPr marL="800100" lvl="1" indent="-342900" eaLnBrk="1" hangingPunct="1">
              <a:spcBef>
                <a:spcPct val="20000"/>
              </a:spcBef>
              <a:buFontTx/>
              <a:buChar char="•"/>
            </a:pPr>
            <a:r>
              <a:rPr kumimoji="0" lang="en-US" sz="2000" b="0" i="0" u="none" strike="noStrike" kern="0" cap="none" spc="0" normalizeH="0" baseline="0" dirty="0" smtClean="0">
                <a:ln>
                  <a:noFill/>
                </a:ln>
                <a:solidFill>
                  <a:schemeClr val="tx1"/>
                </a:solidFill>
                <a:effectLst/>
                <a:uLnTx/>
                <a:uFillTx/>
                <a:latin typeface="+mn-lt"/>
                <a:ea typeface="+mn-ea"/>
                <a:cs typeface="+mn-cs"/>
              </a:rPr>
              <a:t>0000</a:t>
            </a: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Nondeterminism</a:t>
            </a:r>
            <a:endParaRPr lang="en-US" dirty="0"/>
          </a:p>
        </p:txBody>
      </p:sp>
      <p:sp>
        <p:nvSpPr>
          <p:cNvPr id="3" name="Content Placeholder 2"/>
          <p:cNvSpPr>
            <a:spLocks noGrp="1"/>
          </p:cNvSpPr>
          <p:nvPr>
            <p:ph idx="1"/>
          </p:nvPr>
        </p:nvSpPr>
        <p:spPr>
          <a:xfrm>
            <a:off x="685800" y="1981200"/>
            <a:ext cx="7772400" cy="990600"/>
          </a:xfrm>
        </p:spPr>
        <p:txBody>
          <a:bodyPr/>
          <a:lstStyle/>
          <a:p>
            <a:r>
              <a:rPr lang="en-US" dirty="0" smtClean="0"/>
              <a:t>If we can win we do win</a:t>
            </a:r>
            <a:endParaRPr lang="en-US" dirty="0"/>
          </a:p>
        </p:txBody>
      </p:sp>
      <p:sp>
        <p:nvSpPr>
          <p:cNvPr id="4" name="Donut 3"/>
          <p:cNvSpPr/>
          <p:nvPr/>
        </p:nvSpPr>
        <p:spPr bwMode="auto">
          <a:xfrm>
            <a:off x="1752600" y="3810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5" name="Donut 4"/>
          <p:cNvSpPr/>
          <p:nvPr/>
        </p:nvSpPr>
        <p:spPr bwMode="auto">
          <a:xfrm>
            <a:off x="3429000" y="3810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6" name="Donut 5"/>
          <p:cNvSpPr/>
          <p:nvPr/>
        </p:nvSpPr>
        <p:spPr bwMode="auto">
          <a:xfrm>
            <a:off x="6858000" y="3810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7" name="Donut 6"/>
          <p:cNvSpPr/>
          <p:nvPr/>
        </p:nvSpPr>
        <p:spPr bwMode="auto">
          <a:xfrm>
            <a:off x="6781800" y="3733800"/>
            <a:ext cx="762000" cy="762000"/>
          </a:xfrm>
          <a:prstGeom prst="donut">
            <a:avLst>
              <a:gd name="adj" fmla="val 584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8" name="Straight Arrow Connector 7"/>
          <p:cNvCxnSpPr>
            <a:endCxn id="4" idx="2"/>
          </p:cNvCxnSpPr>
          <p:nvPr/>
        </p:nvCxnSpPr>
        <p:spPr bwMode="auto">
          <a:xfrm>
            <a:off x="1295400" y="41148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 name="Straight Arrow Connector 8"/>
          <p:cNvCxnSpPr>
            <a:stCxn id="4" idx="6"/>
            <a:endCxn id="5" idx="2"/>
          </p:cNvCxnSpPr>
          <p:nvPr/>
        </p:nvCxnSpPr>
        <p:spPr bwMode="auto">
          <a:xfrm>
            <a:off x="2362200" y="4114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 name="Curved Connector 9"/>
          <p:cNvCxnSpPr>
            <a:stCxn id="4" idx="0"/>
            <a:endCxn id="4" idx="1"/>
          </p:cNvCxnSpPr>
          <p:nvPr/>
        </p:nvCxnSpPr>
        <p:spPr bwMode="auto">
          <a:xfrm rot="16200000" flipH="1" flipV="1">
            <a:off x="1905000" y="3746874"/>
            <a:ext cx="89274" cy="215526"/>
          </a:xfrm>
          <a:prstGeom prst="curvedConnector3">
            <a:avLst>
              <a:gd name="adj1" fmla="val -432662"/>
            </a:avLst>
          </a:prstGeom>
          <a:solidFill>
            <a:schemeClr val="accent1"/>
          </a:solidFill>
          <a:ln w="9525" cap="flat" cmpd="sng" algn="ctr">
            <a:solidFill>
              <a:schemeClr val="tx1"/>
            </a:solidFill>
            <a:prstDash val="solid"/>
            <a:round/>
            <a:headEnd type="none" w="med" len="med"/>
            <a:tailEnd type="arrow"/>
          </a:ln>
          <a:effectLst/>
        </p:spPr>
      </p:cxnSp>
      <p:sp>
        <p:nvSpPr>
          <p:cNvPr id="12" name="TextBox 11"/>
          <p:cNvSpPr txBox="1"/>
          <p:nvPr/>
        </p:nvSpPr>
        <p:spPr>
          <a:xfrm>
            <a:off x="1828800" y="3048000"/>
            <a:ext cx="609600" cy="461665"/>
          </a:xfrm>
          <a:prstGeom prst="rect">
            <a:avLst/>
          </a:prstGeom>
          <a:noFill/>
        </p:spPr>
        <p:txBody>
          <a:bodyPr wrap="square" rtlCol="0">
            <a:spAutoFit/>
          </a:bodyPr>
          <a:lstStyle/>
          <a:p>
            <a:r>
              <a:rPr lang="en-US" dirty="0" smtClean="0"/>
              <a:t>0</a:t>
            </a:r>
            <a:r>
              <a:rPr lang="en-US" dirty="0" smtClean="0">
                <a:solidFill>
                  <a:srgbClr val="000000"/>
                </a:solidFill>
              </a:rPr>
              <a:t>,1</a:t>
            </a:r>
            <a:endParaRPr lang="en-US" dirty="0">
              <a:solidFill>
                <a:srgbClr val="000000"/>
              </a:solidFill>
            </a:endParaRPr>
          </a:p>
        </p:txBody>
      </p:sp>
      <p:cxnSp>
        <p:nvCxnSpPr>
          <p:cNvPr id="13" name="Straight Arrow Connector 12"/>
          <p:cNvCxnSpPr>
            <a:stCxn id="5" idx="6"/>
            <a:endCxn id="32" idx="2"/>
          </p:cNvCxnSpPr>
          <p:nvPr/>
        </p:nvCxnSpPr>
        <p:spPr bwMode="auto">
          <a:xfrm>
            <a:off x="4038600" y="4114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6" name="TextBox 15"/>
          <p:cNvSpPr txBox="1"/>
          <p:nvPr/>
        </p:nvSpPr>
        <p:spPr>
          <a:xfrm>
            <a:off x="2971800" y="3657600"/>
            <a:ext cx="304800" cy="830997"/>
          </a:xfrm>
          <a:prstGeom prst="rect">
            <a:avLst/>
          </a:prstGeom>
          <a:noFill/>
        </p:spPr>
        <p:txBody>
          <a:bodyPr wrap="square" rtlCol="0">
            <a:spAutoFit/>
          </a:bodyPr>
          <a:lstStyle/>
          <a:p>
            <a:r>
              <a:rPr lang="en-US" dirty="0" smtClean="0">
                <a:solidFill>
                  <a:srgbClr val="000000"/>
                </a:solidFill>
              </a:rPr>
              <a:t>1</a:t>
            </a:r>
            <a:endParaRPr lang="en-US" dirty="0">
              <a:solidFill>
                <a:srgbClr val="000000"/>
              </a:solidFill>
            </a:endParaRPr>
          </a:p>
        </p:txBody>
      </p:sp>
      <p:sp>
        <p:nvSpPr>
          <p:cNvPr id="32" name="Donut 31"/>
          <p:cNvSpPr/>
          <p:nvPr/>
        </p:nvSpPr>
        <p:spPr bwMode="auto">
          <a:xfrm>
            <a:off x="5105400" y="3810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36" name="Straight Arrow Connector 35"/>
          <p:cNvCxnSpPr>
            <a:stCxn id="32" idx="6"/>
            <a:endCxn id="7" idx="2"/>
          </p:cNvCxnSpPr>
          <p:nvPr/>
        </p:nvCxnSpPr>
        <p:spPr bwMode="auto">
          <a:xfrm>
            <a:off x="5715000" y="4114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9" name="TextBox 38"/>
          <p:cNvSpPr txBox="1"/>
          <p:nvPr/>
        </p:nvSpPr>
        <p:spPr>
          <a:xfrm>
            <a:off x="4267200" y="3581400"/>
            <a:ext cx="609600" cy="461665"/>
          </a:xfrm>
          <a:prstGeom prst="rect">
            <a:avLst/>
          </a:prstGeom>
          <a:noFill/>
        </p:spPr>
        <p:txBody>
          <a:bodyPr wrap="square" rtlCol="0">
            <a:spAutoFit/>
          </a:bodyPr>
          <a:lstStyle/>
          <a:p>
            <a:r>
              <a:rPr lang="en-US" dirty="0" smtClean="0"/>
              <a:t>0,1</a:t>
            </a:r>
            <a:endParaRPr lang="en-US" dirty="0"/>
          </a:p>
        </p:txBody>
      </p:sp>
      <p:sp>
        <p:nvSpPr>
          <p:cNvPr id="40" name="TextBox 39"/>
          <p:cNvSpPr txBox="1"/>
          <p:nvPr/>
        </p:nvSpPr>
        <p:spPr>
          <a:xfrm>
            <a:off x="5943600" y="3581400"/>
            <a:ext cx="609600" cy="461665"/>
          </a:xfrm>
          <a:prstGeom prst="rect">
            <a:avLst/>
          </a:prstGeom>
          <a:noFill/>
        </p:spPr>
        <p:txBody>
          <a:bodyPr wrap="square" rtlCol="0">
            <a:spAutoFit/>
          </a:bodyPr>
          <a:lstStyle/>
          <a:p>
            <a:r>
              <a:rPr lang="en-US" dirty="0" smtClean="0"/>
              <a:t>0,1</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the Model</a:t>
            </a:r>
            <a:endParaRPr lang="en-US" dirty="0"/>
          </a:p>
        </p:txBody>
      </p:sp>
      <p:sp>
        <p:nvSpPr>
          <p:cNvPr id="4" name="Content Placeholder 3"/>
          <p:cNvSpPr txBox="1">
            <a:spLocks noGrp="1"/>
          </p:cNvSpPr>
          <p:nvPr>
            <p:ph idx="1"/>
          </p:nvPr>
        </p:nvSpPr>
        <p:spPr>
          <a:xfrm>
            <a:off x="685800" y="1981200"/>
            <a:ext cx="7772400" cy="4154983"/>
          </a:xfrm>
          <a:prstGeom prst="rect">
            <a:avLst/>
          </a:prstGeom>
          <a:noFill/>
        </p:spPr>
        <p:txBody>
          <a:bodyPr wrap="square" rtlCol="0">
            <a:spAutoFit/>
          </a:bodyPr>
          <a:lstStyle/>
          <a:p>
            <a:r>
              <a:rPr lang="en-US" sz="2400" dirty="0" smtClean="0"/>
              <a:t>A </a:t>
            </a:r>
            <a:r>
              <a:rPr lang="en-US" sz="2400" i="1" dirty="0" smtClean="0"/>
              <a:t>(</a:t>
            </a:r>
            <a:r>
              <a:rPr lang="en-US" sz="2400" i="1" strike="sngStrike" dirty="0" smtClean="0"/>
              <a:t>deterministic)</a:t>
            </a:r>
            <a:r>
              <a:rPr lang="en-US" sz="2400" i="1" dirty="0" smtClean="0"/>
              <a:t> </a:t>
            </a:r>
            <a:r>
              <a:rPr lang="en-US" sz="2400" i="1" dirty="0" smtClean="0">
                <a:solidFill>
                  <a:srgbClr val="FF0000"/>
                </a:solidFill>
              </a:rPr>
              <a:t>nondeterministic </a:t>
            </a:r>
            <a:r>
              <a:rPr lang="en-US" sz="2400" i="1" dirty="0" smtClean="0"/>
              <a:t>finite automaton (</a:t>
            </a:r>
            <a:r>
              <a:rPr lang="en-US" sz="2400" i="1" strike="sngStrike" dirty="0" smtClean="0"/>
              <a:t>DFA</a:t>
            </a:r>
            <a:r>
              <a:rPr lang="en-US" sz="2400" i="1" dirty="0" smtClean="0"/>
              <a:t> </a:t>
            </a:r>
            <a:r>
              <a:rPr lang="en-US" sz="2400" i="1" dirty="0" smtClean="0">
                <a:solidFill>
                  <a:srgbClr val="FF0000"/>
                </a:solidFill>
              </a:rPr>
              <a:t>NFA</a:t>
            </a:r>
            <a:r>
              <a:rPr lang="en-US" sz="2400" i="1" dirty="0" smtClean="0"/>
              <a:t>) </a:t>
            </a:r>
            <a:r>
              <a:rPr lang="en-US" sz="2400" dirty="0" smtClean="0"/>
              <a:t>M is a </a:t>
            </a:r>
            <a:br>
              <a:rPr lang="en-US" sz="2400" dirty="0" smtClean="0"/>
            </a:br>
            <a:r>
              <a:rPr lang="en-US" sz="2400" dirty="0" smtClean="0"/>
              <a:t>5-tuple</a:t>
            </a:r>
          </a:p>
          <a:p>
            <a:r>
              <a:rPr lang="en-US" sz="2400" dirty="0" smtClean="0"/>
              <a:t>  M = &lt;Q, </a:t>
            </a:r>
            <a:r>
              <a:rPr lang="en-US" sz="2400" dirty="0" err="1" smtClean="0"/>
              <a:t>Σ</a:t>
            </a:r>
            <a:r>
              <a:rPr lang="en-US" sz="2400" dirty="0" smtClean="0"/>
              <a:t>, </a:t>
            </a:r>
            <a:r>
              <a:rPr lang="en-US" sz="2400" dirty="0" err="1" smtClean="0"/>
              <a:t>δ</a:t>
            </a:r>
            <a:r>
              <a:rPr lang="en-US" sz="2400" dirty="0" smtClean="0"/>
              <a:t>, q</a:t>
            </a:r>
            <a:r>
              <a:rPr lang="en-US" sz="2400" baseline="-25000" dirty="0" smtClean="0"/>
              <a:t>0</a:t>
            </a:r>
            <a:r>
              <a:rPr lang="en-US" sz="2400" dirty="0" smtClean="0"/>
              <a:t>, F&gt;</a:t>
            </a:r>
            <a:br>
              <a:rPr lang="en-US" sz="2400" dirty="0" smtClean="0"/>
            </a:br>
            <a:r>
              <a:rPr lang="en-US" sz="2400" dirty="0" smtClean="0"/>
              <a:t>where</a:t>
            </a:r>
            <a:br>
              <a:rPr lang="en-US" sz="2400" dirty="0" smtClean="0"/>
            </a:br>
            <a:r>
              <a:rPr lang="en-US" sz="2400" dirty="0" smtClean="0"/>
              <a:t>  Q is a finite set (</a:t>
            </a:r>
            <a:r>
              <a:rPr lang="en-US" sz="2400" i="1" dirty="0" smtClean="0"/>
              <a:t>states</a:t>
            </a:r>
            <a:r>
              <a:rPr lang="en-US" sz="2400" dirty="0" smtClean="0"/>
              <a:t>)</a:t>
            </a:r>
          </a:p>
          <a:p>
            <a:r>
              <a:rPr lang="en-US" sz="2400" dirty="0" smtClean="0"/>
              <a:t>  </a:t>
            </a:r>
            <a:r>
              <a:rPr lang="en-US" sz="2400" dirty="0" err="1" smtClean="0"/>
              <a:t>Σ</a:t>
            </a:r>
            <a:r>
              <a:rPr lang="en-US" sz="2400" dirty="0" smtClean="0"/>
              <a:t> is a finite set (</a:t>
            </a:r>
            <a:r>
              <a:rPr lang="en-US" sz="2400" i="1" dirty="0" smtClean="0"/>
              <a:t>alphabet</a:t>
            </a:r>
            <a:r>
              <a:rPr lang="en-US" sz="2400" dirty="0" smtClean="0"/>
              <a:t>)</a:t>
            </a:r>
          </a:p>
          <a:p>
            <a:r>
              <a:rPr lang="en-US" sz="2400" dirty="0" smtClean="0"/>
              <a:t>  </a:t>
            </a:r>
            <a:r>
              <a:rPr lang="en-US" sz="2400" dirty="0" err="1" smtClean="0"/>
              <a:t>δ</a:t>
            </a:r>
            <a:r>
              <a:rPr lang="en-US" sz="2400" dirty="0" smtClean="0"/>
              <a:t>: Q×Σ  -&gt; </a:t>
            </a:r>
            <a:r>
              <a:rPr lang="en-US" sz="2400" dirty="0" smtClean="0">
                <a:solidFill>
                  <a:srgbClr val="FF0000"/>
                </a:solidFill>
              </a:rPr>
              <a:t>P(</a:t>
            </a:r>
            <a:r>
              <a:rPr lang="en-US" sz="2400" dirty="0" smtClean="0"/>
              <a:t>Q</a:t>
            </a:r>
            <a:r>
              <a:rPr lang="en-US" sz="2400" dirty="0" smtClean="0">
                <a:solidFill>
                  <a:srgbClr val="FF0000"/>
                </a:solidFill>
              </a:rPr>
              <a:t>)</a:t>
            </a:r>
            <a:r>
              <a:rPr lang="en-US" sz="2400" dirty="0" smtClean="0"/>
              <a:t> (</a:t>
            </a:r>
            <a:r>
              <a:rPr lang="en-US" sz="2400" i="1" dirty="0" smtClean="0"/>
              <a:t>transition</a:t>
            </a:r>
            <a:r>
              <a:rPr lang="en-US" sz="2400" dirty="0" smtClean="0"/>
              <a:t>)</a:t>
            </a:r>
          </a:p>
          <a:p>
            <a:r>
              <a:rPr lang="en-US" sz="2400" dirty="0" smtClean="0"/>
              <a:t>  q</a:t>
            </a:r>
            <a:r>
              <a:rPr lang="en-US" sz="2400" baseline="-25000" dirty="0" smtClean="0"/>
              <a:t>0  </a:t>
            </a:r>
            <a:r>
              <a:rPr lang="en-US" sz="2400" dirty="0" smtClean="0"/>
              <a:t>is in Q (</a:t>
            </a:r>
            <a:r>
              <a:rPr lang="en-US" sz="2400" i="1" dirty="0" smtClean="0"/>
              <a:t>initial state</a:t>
            </a:r>
            <a:r>
              <a:rPr lang="en-US" sz="2400" dirty="0" smtClean="0"/>
              <a:t>)</a:t>
            </a:r>
          </a:p>
          <a:p>
            <a:r>
              <a:rPr lang="en-US" sz="2400" dirty="0" smtClean="0"/>
              <a:t>  F  subset of Q (</a:t>
            </a:r>
            <a:r>
              <a:rPr lang="en-US" sz="2400" i="1" dirty="0" smtClean="0"/>
              <a:t>final states</a:t>
            </a:r>
            <a:r>
              <a:rPr lang="en-US" sz="2400" dirty="0" smtClean="0"/>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Nondeterminism</a:t>
            </a:r>
            <a:endParaRPr lang="en-US" dirty="0"/>
          </a:p>
        </p:txBody>
      </p:sp>
      <p:sp>
        <p:nvSpPr>
          <p:cNvPr id="3" name="Content Placeholder 2"/>
          <p:cNvSpPr>
            <a:spLocks noGrp="1"/>
          </p:cNvSpPr>
          <p:nvPr>
            <p:ph idx="1"/>
          </p:nvPr>
        </p:nvSpPr>
        <p:spPr>
          <a:xfrm>
            <a:off x="838200" y="3352800"/>
            <a:ext cx="3505200" cy="3505200"/>
          </a:xfrm>
        </p:spPr>
        <p:txBody>
          <a:bodyPr/>
          <a:lstStyle/>
          <a:p>
            <a:pPr>
              <a:buNone/>
            </a:pPr>
            <a:r>
              <a:rPr lang="en-US" sz="2400" dirty="0" smtClean="0"/>
              <a:t>M = &lt;Q, </a:t>
            </a:r>
            <a:r>
              <a:rPr lang="en-US" sz="2400" dirty="0" err="1" smtClean="0"/>
              <a:t>Σ</a:t>
            </a:r>
            <a:r>
              <a:rPr lang="en-US" sz="2400" dirty="0" smtClean="0"/>
              <a:t>, </a:t>
            </a:r>
            <a:r>
              <a:rPr lang="en-US" sz="2400" dirty="0" err="1" smtClean="0"/>
              <a:t>δ</a:t>
            </a:r>
            <a:r>
              <a:rPr lang="en-US" sz="2400" dirty="0" smtClean="0"/>
              <a:t>, q</a:t>
            </a:r>
            <a:r>
              <a:rPr lang="en-US" sz="2400" baseline="-25000" dirty="0" smtClean="0"/>
              <a:t>0</a:t>
            </a:r>
            <a:r>
              <a:rPr lang="en-US" sz="2400" dirty="0" smtClean="0"/>
              <a:t>, F&gt;</a:t>
            </a:r>
            <a:br>
              <a:rPr lang="en-US" sz="2400" dirty="0" smtClean="0"/>
            </a:br>
            <a:r>
              <a:rPr lang="en-US" sz="2400" dirty="0" smtClean="0"/>
              <a:t>where</a:t>
            </a:r>
            <a:br>
              <a:rPr lang="en-US" sz="2400" dirty="0" smtClean="0"/>
            </a:br>
            <a:r>
              <a:rPr lang="en-US" sz="2400" dirty="0" smtClean="0"/>
              <a:t> 	Q = {</a:t>
            </a:r>
            <a:r>
              <a:rPr lang="en-US" sz="2400" dirty="0" err="1" smtClean="0"/>
              <a:t>a,b,c,d</a:t>
            </a:r>
            <a:r>
              <a:rPr lang="en-US" sz="2400" dirty="0" smtClean="0"/>
              <a:t>}</a:t>
            </a:r>
            <a:br>
              <a:rPr lang="en-US" sz="2400" dirty="0" smtClean="0"/>
            </a:br>
            <a:r>
              <a:rPr lang="en-US" sz="2400" dirty="0" smtClean="0"/>
              <a:t>	</a:t>
            </a:r>
            <a:r>
              <a:rPr lang="en-US" sz="2400" dirty="0" err="1" smtClean="0"/>
              <a:t>Σ</a:t>
            </a:r>
            <a:r>
              <a:rPr lang="en-US" sz="2400" dirty="0" smtClean="0"/>
              <a:t> = {0,1}</a:t>
            </a:r>
          </a:p>
          <a:p>
            <a:pPr>
              <a:buNone/>
            </a:pPr>
            <a:r>
              <a:rPr lang="en-US" sz="2400" dirty="0" smtClean="0"/>
              <a:t>  		q</a:t>
            </a:r>
            <a:r>
              <a:rPr lang="en-US" sz="2400" baseline="-25000" dirty="0" smtClean="0"/>
              <a:t>0  </a:t>
            </a:r>
            <a:r>
              <a:rPr lang="en-US" sz="2400" dirty="0" smtClean="0"/>
              <a:t>= 0</a:t>
            </a:r>
          </a:p>
          <a:p>
            <a:pPr>
              <a:buNone/>
            </a:pPr>
            <a:r>
              <a:rPr lang="en-US" sz="2400" dirty="0" smtClean="0"/>
              <a:t>  		F  = {</a:t>
            </a:r>
            <a:r>
              <a:rPr lang="en-US" sz="2400" dirty="0" err="1" smtClean="0"/>
              <a:t>d</a:t>
            </a:r>
            <a:r>
              <a:rPr lang="en-US" sz="2400" dirty="0" smtClean="0"/>
              <a:t>}</a:t>
            </a:r>
            <a:endParaRPr lang="en-US" sz="2400" dirty="0"/>
          </a:p>
        </p:txBody>
      </p:sp>
      <p:sp>
        <p:nvSpPr>
          <p:cNvPr id="4" name="Donut 3"/>
          <p:cNvSpPr/>
          <p:nvPr/>
        </p:nvSpPr>
        <p:spPr bwMode="auto">
          <a:xfrm>
            <a:off x="1676400" y="24384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charset="0"/>
              </a:rPr>
              <a:t>a</a:t>
            </a:r>
            <a:endParaRPr kumimoji="0" lang="en-US" sz="2400" b="0" i="0" u="none" strike="noStrike" cap="none" normalizeH="0" baseline="0" dirty="0">
              <a:ln>
                <a:noFill/>
              </a:ln>
              <a:solidFill>
                <a:schemeClr val="tx1"/>
              </a:solidFill>
              <a:effectLst/>
              <a:latin typeface="Times" charset="0"/>
            </a:endParaRPr>
          </a:p>
        </p:txBody>
      </p:sp>
      <p:sp>
        <p:nvSpPr>
          <p:cNvPr id="5" name="Donut 4"/>
          <p:cNvSpPr/>
          <p:nvPr/>
        </p:nvSpPr>
        <p:spPr bwMode="auto">
          <a:xfrm>
            <a:off x="3352800" y="24384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charset="0"/>
              </a:rPr>
              <a:t>b</a:t>
            </a:r>
            <a:endParaRPr kumimoji="0" lang="en-US" sz="2400" b="0" i="0" u="none" strike="noStrike" cap="none" normalizeH="0" baseline="0" dirty="0">
              <a:ln>
                <a:noFill/>
              </a:ln>
              <a:solidFill>
                <a:schemeClr val="tx1"/>
              </a:solidFill>
              <a:effectLst/>
              <a:latin typeface="Times" charset="0"/>
            </a:endParaRPr>
          </a:p>
        </p:txBody>
      </p:sp>
      <p:sp>
        <p:nvSpPr>
          <p:cNvPr id="6" name="Donut 5"/>
          <p:cNvSpPr/>
          <p:nvPr/>
        </p:nvSpPr>
        <p:spPr bwMode="auto">
          <a:xfrm>
            <a:off x="6781800" y="24384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err="1" smtClean="0"/>
              <a:t>d</a:t>
            </a:r>
            <a:endParaRPr kumimoji="0" lang="en-US" sz="2400" b="0" i="0" u="none" strike="noStrike" cap="none" normalizeH="0" baseline="0" dirty="0">
              <a:ln>
                <a:noFill/>
              </a:ln>
              <a:solidFill>
                <a:schemeClr val="tx1"/>
              </a:solidFill>
              <a:effectLst/>
              <a:latin typeface="Times" charset="0"/>
            </a:endParaRPr>
          </a:p>
        </p:txBody>
      </p:sp>
      <p:sp>
        <p:nvSpPr>
          <p:cNvPr id="7" name="Donut 6"/>
          <p:cNvSpPr/>
          <p:nvPr/>
        </p:nvSpPr>
        <p:spPr bwMode="auto">
          <a:xfrm>
            <a:off x="6705600" y="2362200"/>
            <a:ext cx="762000" cy="762000"/>
          </a:xfrm>
          <a:prstGeom prst="donut">
            <a:avLst>
              <a:gd name="adj" fmla="val 584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8" name="Straight Arrow Connector 7"/>
          <p:cNvCxnSpPr>
            <a:endCxn id="4" idx="2"/>
          </p:cNvCxnSpPr>
          <p:nvPr/>
        </p:nvCxnSpPr>
        <p:spPr bwMode="auto">
          <a:xfrm>
            <a:off x="1219200" y="27432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 name="Straight Arrow Connector 8"/>
          <p:cNvCxnSpPr>
            <a:stCxn id="4" idx="6"/>
            <a:endCxn id="5" idx="2"/>
          </p:cNvCxnSpPr>
          <p:nvPr/>
        </p:nvCxnSpPr>
        <p:spPr bwMode="auto">
          <a:xfrm>
            <a:off x="2286000" y="27432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 name="Curved Connector 9"/>
          <p:cNvCxnSpPr>
            <a:stCxn id="4" idx="0"/>
            <a:endCxn id="4" idx="1"/>
          </p:cNvCxnSpPr>
          <p:nvPr/>
        </p:nvCxnSpPr>
        <p:spPr bwMode="auto">
          <a:xfrm rot="16200000" flipH="1" flipV="1">
            <a:off x="1828800" y="2375274"/>
            <a:ext cx="89274" cy="215526"/>
          </a:xfrm>
          <a:prstGeom prst="curvedConnector3">
            <a:avLst>
              <a:gd name="adj1" fmla="val -432662"/>
            </a:avLst>
          </a:prstGeom>
          <a:solidFill>
            <a:schemeClr val="accent1"/>
          </a:solidFill>
          <a:ln w="9525" cap="flat" cmpd="sng" algn="ctr">
            <a:solidFill>
              <a:schemeClr val="tx1"/>
            </a:solidFill>
            <a:prstDash val="solid"/>
            <a:round/>
            <a:headEnd type="none" w="med" len="med"/>
            <a:tailEnd type="arrow"/>
          </a:ln>
          <a:effectLst/>
        </p:spPr>
      </p:cxnSp>
      <p:sp>
        <p:nvSpPr>
          <p:cNvPr id="12" name="TextBox 11"/>
          <p:cNvSpPr txBox="1"/>
          <p:nvPr/>
        </p:nvSpPr>
        <p:spPr>
          <a:xfrm>
            <a:off x="1752600" y="1676400"/>
            <a:ext cx="609600" cy="461665"/>
          </a:xfrm>
          <a:prstGeom prst="rect">
            <a:avLst/>
          </a:prstGeom>
          <a:noFill/>
        </p:spPr>
        <p:txBody>
          <a:bodyPr wrap="square" rtlCol="0">
            <a:spAutoFit/>
          </a:bodyPr>
          <a:lstStyle/>
          <a:p>
            <a:r>
              <a:rPr lang="en-US" dirty="0" smtClean="0"/>
              <a:t>0,</a:t>
            </a:r>
            <a:r>
              <a:rPr lang="en-US" dirty="0" smtClean="0">
                <a:solidFill>
                  <a:srgbClr val="000000"/>
                </a:solidFill>
              </a:rPr>
              <a:t>1</a:t>
            </a:r>
            <a:endParaRPr lang="en-US" dirty="0">
              <a:solidFill>
                <a:srgbClr val="000000"/>
              </a:solidFill>
            </a:endParaRPr>
          </a:p>
        </p:txBody>
      </p:sp>
      <p:cxnSp>
        <p:nvCxnSpPr>
          <p:cNvPr id="13" name="Straight Arrow Connector 12"/>
          <p:cNvCxnSpPr>
            <a:stCxn id="5" idx="6"/>
            <a:endCxn id="32" idx="2"/>
          </p:cNvCxnSpPr>
          <p:nvPr/>
        </p:nvCxnSpPr>
        <p:spPr bwMode="auto">
          <a:xfrm>
            <a:off x="3962400" y="27432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6" name="TextBox 15"/>
          <p:cNvSpPr txBox="1"/>
          <p:nvPr/>
        </p:nvSpPr>
        <p:spPr>
          <a:xfrm>
            <a:off x="2895600" y="2286000"/>
            <a:ext cx="304800" cy="830997"/>
          </a:xfrm>
          <a:prstGeom prst="rect">
            <a:avLst/>
          </a:prstGeom>
          <a:noFill/>
        </p:spPr>
        <p:txBody>
          <a:bodyPr wrap="square" rtlCol="0">
            <a:spAutoFit/>
          </a:bodyPr>
          <a:lstStyle/>
          <a:p>
            <a:r>
              <a:rPr lang="en-US" dirty="0" smtClean="0">
                <a:solidFill>
                  <a:srgbClr val="000000"/>
                </a:solidFill>
              </a:rPr>
              <a:t>1</a:t>
            </a:r>
            <a:endParaRPr lang="en-US" dirty="0">
              <a:solidFill>
                <a:srgbClr val="000000"/>
              </a:solidFill>
            </a:endParaRPr>
          </a:p>
        </p:txBody>
      </p:sp>
      <p:sp>
        <p:nvSpPr>
          <p:cNvPr id="32" name="Donut 31"/>
          <p:cNvSpPr/>
          <p:nvPr/>
        </p:nvSpPr>
        <p:spPr bwMode="auto">
          <a:xfrm>
            <a:off x="5029200" y="24384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charset="0"/>
              </a:rPr>
              <a:t>c</a:t>
            </a:r>
            <a:endParaRPr kumimoji="0" lang="en-US" sz="2400" b="0" i="0" u="none" strike="noStrike" cap="none" normalizeH="0" baseline="0" dirty="0">
              <a:ln>
                <a:noFill/>
              </a:ln>
              <a:solidFill>
                <a:schemeClr val="tx1"/>
              </a:solidFill>
              <a:effectLst/>
              <a:latin typeface="Times" charset="0"/>
            </a:endParaRPr>
          </a:p>
        </p:txBody>
      </p:sp>
      <p:cxnSp>
        <p:nvCxnSpPr>
          <p:cNvPr id="36" name="Straight Arrow Connector 35"/>
          <p:cNvCxnSpPr>
            <a:stCxn id="32" idx="6"/>
            <a:endCxn id="7" idx="2"/>
          </p:cNvCxnSpPr>
          <p:nvPr/>
        </p:nvCxnSpPr>
        <p:spPr bwMode="auto">
          <a:xfrm>
            <a:off x="5638800" y="27432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9" name="TextBox 38"/>
          <p:cNvSpPr txBox="1"/>
          <p:nvPr/>
        </p:nvSpPr>
        <p:spPr>
          <a:xfrm>
            <a:off x="4191000" y="2209800"/>
            <a:ext cx="609600" cy="461665"/>
          </a:xfrm>
          <a:prstGeom prst="rect">
            <a:avLst/>
          </a:prstGeom>
          <a:noFill/>
        </p:spPr>
        <p:txBody>
          <a:bodyPr wrap="square" rtlCol="0">
            <a:spAutoFit/>
          </a:bodyPr>
          <a:lstStyle/>
          <a:p>
            <a:r>
              <a:rPr lang="en-US" dirty="0" smtClean="0"/>
              <a:t>0,1</a:t>
            </a:r>
            <a:endParaRPr lang="en-US" dirty="0"/>
          </a:p>
        </p:txBody>
      </p:sp>
      <p:sp>
        <p:nvSpPr>
          <p:cNvPr id="40" name="TextBox 39"/>
          <p:cNvSpPr txBox="1"/>
          <p:nvPr/>
        </p:nvSpPr>
        <p:spPr>
          <a:xfrm>
            <a:off x="5867400" y="2209800"/>
            <a:ext cx="609600" cy="461665"/>
          </a:xfrm>
          <a:prstGeom prst="rect">
            <a:avLst/>
          </a:prstGeom>
          <a:noFill/>
        </p:spPr>
        <p:txBody>
          <a:bodyPr wrap="square" rtlCol="0">
            <a:spAutoFit/>
          </a:bodyPr>
          <a:lstStyle/>
          <a:p>
            <a:r>
              <a:rPr lang="en-US" dirty="0" smtClean="0"/>
              <a:t>0,1</a:t>
            </a:r>
            <a:endParaRPr lang="en-US" dirty="0"/>
          </a:p>
        </p:txBody>
      </p:sp>
      <p:graphicFrame>
        <p:nvGraphicFramePr>
          <p:cNvPr id="18" name="Table 17"/>
          <p:cNvGraphicFramePr>
            <a:graphicFrameLocks noGrp="1"/>
          </p:cNvGraphicFramePr>
          <p:nvPr/>
        </p:nvGraphicFramePr>
        <p:xfrm>
          <a:off x="4648200" y="3962400"/>
          <a:ext cx="3200400" cy="2095500"/>
        </p:xfrm>
        <a:graphic>
          <a:graphicData uri="http://schemas.openxmlformats.org/drawingml/2006/table">
            <a:tbl>
              <a:tblPr firstRow="1" bandRow="1">
                <a:tableStyleId>{BDBED569-4797-4DF1-A0F4-6AAB3CD982D8}</a:tableStyleId>
              </a:tblPr>
              <a:tblGrid>
                <a:gridCol w="1066800"/>
                <a:gridCol w="1066800"/>
                <a:gridCol w="1066800"/>
              </a:tblGrid>
              <a:tr h="419100">
                <a:tc>
                  <a:txBody>
                    <a:bodyPr/>
                    <a:lstStyle/>
                    <a:p>
                      <a:r>
                        <a:rPr lang="en-US" sz="1800" dirty="0" err="1" smtClean="0"/>
                        <a:t>δ</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419100">
                <a:tc>
                  <a:txBody>
                    <a:bodyPr/>
                    <a:lstStyle/>
                    <a:p>
                      <a:r>
                        <a:rPr lang="en-US" dirty="0" smtClean="0"/>
                        <a:t>a</a:t>
                      </a:r>
                      <a:endParaRPr lang="en-US" dirty="0"/>
                    </a:p>
                  </a:txBody>
                  <a:tcPr/>
                </a:tc>
                <a:tc>
                  <a:txBody>
                    <a:bodyPr/>
                    <a:lstStyle/>
                    <a:p>
                      <a:r>
                        <a:rPr lang="en-US" dirty="0" smtClean="0"/>
                        <a:t>{a}</a:t>
                      </a:r>
                      <a:endParaRPr lang="en-US" dirty="0"/>
                    </a:p>
                  </a:txBody>
                  <a:tcPr/>
                </a:tc>
                <a:tc>
                  <a:txBody>
                    <a:bodyPr/>
                    <a:lstStyle/>
                    <a:p>
                      <a:r>
                        <a:rPr lang="en-US" dirty="0" smtClean="0"/>
                        <a:t>{</a:t>
                      </a:r>
                      <a:r>
                        <a:rPr lang="en-US" dirty="0" err="1" smtClean="0"/>
                        <a:t>a,b</a:t>
                      </a:r>
                      <a:r>
                        <a:rPr lang="en-US" dirty="0" smtClean="0"/>
                        <a:t>}</a:t>
                      </a:r>
                      <a:endParaRPr lang="en-US" dirty="0"/>
                    </a:p>
                  </a:txBody>
                  <a:tcPr/>
                </a:tc>
              </a:tr>
              <a:tr h="419100">
                <a:tc>
                  <a:txBody>
                    <a:bodyPr/>
                    <a:lstStyle/>
                    <a:p>
                      <a:r>
                        <a:rPr lang="en-US" dirty="0" err="1" smtClean="0"/>
                        <a:t>b</a:t>
                      </a:r>
                      <a:endParaRPr lang="en-US" dirty="0"/>
                    </a:p>
                  </a:txBody>
                  <a:tcPr/>
                </a:tc>
                <a:tc>
                  <a:txBody>
                    <a:bodyPr/>
                    <a:lstStyle/>
                    <a:p>
                      <a:r>
                        <a:rPr lang="en-US" dirty="0" smtClean="0"/>
                        <a:t>{</a:t>
                      </a:r>
                      <a:r>
                        <a:rPr lang="en-US" dirty="0" err="1" smtClean="0"/>
                        <a:t>c</a:t>
                      </a:r>
                      <a:r>
                        <a:rPr lang="en-US" dirty="0" smtClean="0"/>
                        <a:t>}</a:t>
                      </a:r>
                      <a:endParaRPr lang="en-US" dirty="0"/>
                    </a:p>
                  </a:txBody>
                  <a:tcPr/>
                </a:tc>
                <a:tc>
                  <a:txBody>
                    <a:bodyPr/>
                    <a:lstStyle/>
                    <a:p>
                      <a:r>
                        <a:rPr lang="en-US" dirty="0" smtClean="0"/>
                        <a:t>{</a:t>
                      </a:r>
                      <a:r>
                        <a:rPr lang="en-US" dirty="0" err="1" smtClean="0"/>
                        <a:t>c</a:t>
                      </a:r>
                      <a:r>
                        <a:rPr lang="en-US" dirty="0" smtClean="0"/>
                        <a:t>}</a:t>
                      </a:r>
                      <a:endParaRPr lang="en-US" dirty="0"/>
                    </a:p>
                  </a:txBody>
                  <a:tcPr/>
                </a:tc>
              </a:tr>
              <a:tr h="419100">
                <a:tc>
                  <a:txBody>
                    <a:bodyPr/>
                    <a:lstStyle/>
                    <a:p>
                      <a:r>
                        <a:rPr lang="en-US" dirty="0" err="1" smtClean="0"/>
                        <a:t>c</a:t>
                      </a:r>
                      <a:endParaRPr lang="en-US" dirty="0"/>
                    </a:p>
                  </a:txBody>
                  <a:tcPr/>
                </a:tc>
                <a:tc>
                  <a:txBody>
                    <a:bodyPr/>
                    <a:lstStyle/>
                    <a:p>
                      <a:r>
                        <a:rPr lang="en-US" dirty="0" smtClean="0"/>
                        <a:t>{</a:t>
                      </a:r>
                      <a:r>
                        <a:rPr lang="en-US" dirty="0" err="1" smtClean="0"/>
                        <a:t>d</a:t>
                      </a:r>
                      <a:r>
                        <a:rPr lang="en-US" dirty="0" smtClean="0"/>
                        <a:t>}</a:t>
                      </a:r>
                      <a:endParaRPr lang="en-US" dirty="0"/>
                    </a:p>
                  </a:txBody>
                  <a:tcPr/>
                </a:tc>
                <a:tc>
                  <a:txBody>
                    <a:bodyPr/>
                    <a:lstStyle/>
                    <a:p>
                      <a:r>
                        <a:rPr lang="en-US" dirty="0" smtClean="0"/>
                        <a:t>{</a:t>
                      </a:r>
                      <a:r>
                        <a:rPr lang="en-US" dirty="0" err="1" smtClean="0"/>
                        <a:t>d</a:t>
                      </a:r>
                      <a:r>
                        <a:rPr lang="en-US" dirty="0" smtClean="0"/>
                        <a:t>}</a:t>
                      </a:r>
                      <a:endParaRPr lang="en-US" dirty="0"/>
                    </a:p>
                  </a:txBody>
                  <a:tcPr/>
                </a:tc>
              </a:tr>
              <a:tr h="419100">
                <a:tc>
                  <a:txBody>
                    <a:bodyPr/>
                    <a:lstStyle/>
                    <a:p>
                      <a:r>
                        <a:rPr lang="en-US" dirty="0" err="1" smtClean="0"/>
                        <a:t>d</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NFA Acceptance</a:t>
            </a:r>
            <a:endParaRPr lang="en-US" dirty="0"/>
          </a:p>
        </p:txBody>
      </p:sp>
      <p:sp>
        <p:nvSpPr>
          <p:cNvPr id="3" name="Content Placeholder 2"/>
          <p:cNvSpPr>
            <a:spLocks noGrp="1"/>
          </p:cNvSpPr>
          <p:nvPr>
            <p:ph idx="1"/>
          </p:nvPr>
        </p:nvSpPr>
        <p:spPr/>
        <p:txBody>
          <a:bodyPr/>
          <a:lstStyle/>
          <a:p>
            <a:r>
              <a:rPr lang="en-US" dirty="0" smtClean="0"/>
              <a:t>M </a:t>
            </a:r>
            <a:r>
              <a:rPr lang="en-US" i="1" dirty="0" smtClean="0"/>
              <a:t>accepts </a:t>
            </a:r>
            <a:r>
              <a:rPr lang="en-US" dirty="0" smtClean="0"/>
              <a:t>the string </a:t>
            </a:r>
            <a:r>
              <a:rPr lang="en-US" dirty="0" err="1" smtClean="0"/>
              <a:t>w</a:t>
            </a:r>
            <a:r>
              <a:rPr lang="en-US" dirty="0" smtClean="0"/>
              <a:t> = w</a:t>
            </a:r>
            <a:r>
              <a:rPr lang="en-US" baseline="-25000" dirty="0" smtClean="0"/>
              <a:t>1</a:t>
            </a:r>
            <a:r>
              <a:rPr lang="en-US" dirty="0" smtClean="0"/>
              <a:t>w</a:t>
            </a:r>
            <a:r>
              <a:rPr lang="en-US" baseline="-25000" dirty="0" smtClean="0"/>
              <a:t>2</a:t>
            </a:r>
            <a:r>
              <a:rPr lang="en-US" dirty="0" smtClean="0"/>
              <a:t>…</a:t>
            </a:r>
            <a:r>
              <a:rPr lang="en-US" dirty="0" err="1" smtClean="0"/>
              <a:t>w</a:t>
            </a:r>
            <a:r>
              <a:rPr lang="en-US" baseline="-25000" dirty="0" err="1" smtClean="0"/>
              <a:t>n</a:t>
            </a:r>
            <a:r>
              <a:rPr lang="en-US" dirty="0" smtClean="0"/>
              <a:t> if there exists a sequence of states</a:t>
            </a:r>
            <a:br>
              <a:rPr lang="en-US" dirty="0" smtClean="0"/>
            </a:br>
            <a:r>
              <a:rPr lang="en-US" dirty="0" smtClean="0"/>
              <a:t>  r</a:t>
            </a:r>
            <a:r>
              <a:rPr lang="en-US" baseline="-25000" dirty="0" smtClean="0"/>
              <a:t>0</a:t>
            </a:r>
            <a:r>
              <a:rPr lang="en-US" dirty="0" smtClean="0"/>
              <a:t>, r</a:t>
            </a:r>
            <a:r>
              <a:rPr lang="en-US" baseline="-25000" dirty="0" smtClean="0"/>
              <a:t>1</a:t>
            </a:r>
            <a:r>
              <a:rPr lang="en-US" dirty="0" smtClean="0"/>
              <a:t>, r</a:t>
            </a:r>
            <a:r>
              <a:rPr lang="en-US" baseline="-25000" dirty="0" smtClean="0"/>
              <a:t>2</a:t>
            </a:r>
            <a:r>
              <a:rPr lang="en-US" dirty="0" smtClean="0"/>
              <a:t>, … , </a:t>
            </a:r>
            <a:r>
              <a:rPr lang="en-US" dirty="0" err="1" smtClean="0"/>
              <a:t>r</a:t>
            </a:r>
            <a:r>
              <a:rPr lang="en-US" baseline="-25000" dirty="0" err="1" smtClean="0"/>
              <a:t>n</a:t>
            </a:r>
            <a:r>
              <a:rPr lang="en-US" dirty="0" smtClean="0"/>
              <a:t/>
            </a:r>
            <a:br>
              <a:rPr lang="en-US" dirty="0" smtClean="0"/>
            </a:br>
            <a:r>
              <a:rPr lang="en-US" dirty="0" smtClean="0"/>
              <a:t>such that</a:t>
            </a:r>
          </a:p>
          <a:p>
            <a:pPr marL="914400" lvl="1" indent="-514350">
              <a:buFont typeface="+mj-lt"/>
              <a:buAutoNum type="arabicPeriod"/>
            </a:pPr>
            <a:r>
              <a:rPr lang="en-US" dirty="0" smtClean="0"/>
              <a:t>r</a:t>
            </a:r>
            <a:r>
              <a:rPr lang="en-US" baseline="-25000" dirty="0" smtClean="0"/>
              <a:t>0</a:t>
            </a:r>
            <a:r>
              <a:rPr lang="en-US" dirty="0" smtClean="0"/>
              <a:t> = q</a:t>
            </a:r>
            <a:r>
              <a:rPr lang="en-US" baseline="-25000" dirty="0" smtClean="0"/>
              <a:t>0</a:t>
            </a:r>
            <a:endParaRPr lang="en-US" dirty="0" smtClean="0"/>
          </a:p>
          <a:p>
            <a:pPr marL="914400" lvl="1" indent="-514350">
              <a:buFont typeface="+mj-lt"/>
              <a:buAutoNum type="arabicPeriod"/>
            </a:pPr>
            <a:r>
              <a:rPr lang="en-US" dirty="0" smtClean="0">
                <a:solidFill>
                  <a:srgbClr val="FF0000"/>
                </a:solidFill>
              </a:rPr>
              <a:t>r</a:t>
            </a:r>
            <a:r>
              <a:rPr lang="en-US" baseline="-25000" dirty="0" smtClean="0">
                <a:solidFill>
                  <a:srgbClr val="FF0000"/>
                </a:solidFill>
              </a:rPr>
              <a:t>i+1</a:t>
            </a:r>
            <a:r>
              <a:rPr lang="en-US" dirty="0" smtClean="0">
                <a:solidFill>
                  <a:srgbClr val="FF0000"/>
                </a:solidFill>
              </a:rPr>
              <a:t> = δ(r</a:t>
            </a:r>
            <a:r>
              <a:rPr lang="en-US" baseline="-25000" dirty="0" smtClean="0">
                <a:solidFill>
                  <a:srgbClr val="FF0000"/>
                </a:solidFill>
              </a:rPr>
              <a:t>i</a:t>
            </a:r>
            <a:r>
              <a:rPr lang="en-US" dirty="0" smtClean="0">
                <a:solidFill>
                  <a:srgbClr val="FF0000"/>
                </a:solidFill>
              </a:rPr>
              <a:t>,w</a:t>
            </a:r>
            <a:r>
              <a:rPr lang="en-US" baseline="-25000" dirty="0" smtClean="0">
                <a:solidFill>
                  <a:srgbClr val="FF0000"/>
                </a:solidFill>
              </a:rPr>
              <a:t>i+1</a:t>
            </a:r>
            <a:r>
              <a:rPr lang="en-US" dirty="0" smtClean="0">
                <a:solidFill>
                  <a:srgbClr val="FF0000"/>
                </a:solidFill>
              </a:rPr>
              <a:t>)  </a:t>
            </a:r>
            <a:r>
              <a:rPr lang="en-US" dirty="0" smtClean="0"/>
              <a:t>for all </a:t>
            </a:r>
            <a:r>
              <a:rPr lang="en-US" dirty="0" err="1" smtClean="0"/>
              <a:t>i</a:t>
            </a:r>
            <a:r>
              <a:rPr lang="en-US" dirty="0" smtClean="0"/>
              <a:t>, 0 &lt;= </a:t>
            </a:r>
            <a:r>
              <a:rPr lang="en-US" dirty="0" err="1" smtClean="0"/>
              <a:t>i</a:t>
            </a:r>
            <a:r>
              <a:rPr lang="en-US" dirty="0" smtClean="0"/>
              <a:t> &lt; </a:t>
            </a:r>
            <a:r>
              <a:rPr lang="en-US" dirty="0" err="1" smtClean="0"/>
              <a:t>n</a:t>
            </a:r>
            <a:endParaRPr lang="en-US" dirty="0" smtClean="0"/>
          </a:p>
          <a:p>
            <a:pPr marL="914400" lvl="1" indent="-514350">
              <a:buFont typeface="+mj-lt"/>
              <a:buAutoNum type="arabicPeriod"/>
            </a:pPr>
            <a:r>
              <a:rPr lang="en-US" dirty="0" err="1" smtClean="0"/>
              <a:t>r</a:t>
            </a:r>
            <a:r>
              <a:rPr lang="en-US" baseline="-25000" dirty="0" err="1" smtClean="0"/>
              <a:t>n</a:t>
            </a:r>
            <a:r>
              <a:rPr lang="en-US" dirty="0" smtClean="0"/>
              <a:t> is in F</a:t>
            </a:r>
          </a:p>
          <a:p>
            <a:pPr marL="514350" indent="-514350"/>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NFA Acceptance</a:t>
            </a:r>
            <a:endParaRPr lang="en-US" dirty="0"/>
          </a:p>
        </p:txBody>
      </p:sp>
      <p:sp>
        <p:nvSpPr>
          <p:cNvPr id="3" name="Content Placeholder 2"/>
          <p:cNvSpPr>
            <a:spLocks noGrp="1"/>
          </p:cNvSpPr>
          <p:nvPr>
            <p:ph idx="1"/>
          </p:nvPr>
        </p:nvSpPr>
        <p:spPr/>
        <p:txBody>
          <a:bodyPr/>
          <a:lstStyle/>
          <a:p>
            <a:r>
              <a:rPr lang="en-US" dirty="0" smtClean="0"/>
              <a:t>M </a:t>
            </a:r>
            <a:r>
              <a:rPr lang="en-US" i="1" dirty="0" smtClean="0"/>
              <a:t>accepts </a:t>
            </a:r>
            <a:r>
              <a:rPr lang="en-US" dirty="0" smtClean="0"/>
              <a:t>the string </a:t>
            </a:r>
            <a:r>
              <a:rPr lang="en-US" dirty="0" err="1" smtClean="0"/>
              <a:t>w</a:t>
            </a:r>
            <a:r>
              <a:rPr lang="en-US" dirty="0" smtClean="0"/>
              <a:t> = w</a:t>
            </a:r>
            <a:r>
              <a:rPr lang="en-US" baseline="-25000" dirty="0" smtClean="0"/>
              <a:t>1</a:t>
            </a:r>
            <a:r>
              <a:rPr lang="en-US" dirty="0" smtClean="0"/>
              <a:t>w</a:t>
            </a:r>
            <a:r>
              <a:rPr lang="en-US" baseline="-25000" dirty="0" smtClean="0"/>
              <a:t>2</a:t>
            </a:r>
            <a:r>
              <a:rPr lang="en-US" dirty="0" smtClean="0"/>
              <a:t>…</a:t>
            </a:r>
            <a:r>
              <a:rPr lang="en-US" dirty="0" err="1" smtClean="0"/>
              <a:t>w</a:t>
            </a:r>
            <a:r>
              <a:rPr lang="en-US" baseline="-25000" dirty="0" err="1" smtClean="0"/>
              <a:t>n</a:t>
            </a:r>
            <a:r>
              <a:rPr lang="en-US" dirty="0" smtClean="0"/>
              <a:t> if there exists a sequence of states</a:t>
            </a:r>
            <a:br>
              <a:rPr lang="en-US" dirty="0" smtClean="0"/>
            </a:br>
            <a:r>
              <a:rPr lang="en-US" dirty="0" smtClean="0"/>
              <a:t>  r</a:t>
            </a:r>
            <a:r>
              <a:rPr lang="en-US" baseline="-25000" dirty="0" smtClean="0"/>
              <a:t>0</a:t>
            </a:r>
            <a:r>
              <a:rPr lang="en-US" dirty="0" smtClean="0"/>
              <a:t>, r</a:t>
            </a:r>
            <a:r>
              <a:rPr lang="en-US" baseline="-25000" dirty="0" smtClean="0"/>
              <a:t>1</a:t>
            </a:r>
            <a:r>
              <a:rPr lang="en-US" dirty="0" smtClean="0"/>
              <a:t>, r</a:t>
            </a:r>
            <a:r>
              <a:rPr lang="en-US" baseline="-25000" dirty="0" smtClean="0"/>
              <a:t>2</a:t>
            </a:r>
            <a:r>
              <a:rPr lang="en-US" dirty="0" smtClean="0"/>
              <a:t>, … , </a:t>
            </a:r>
            <a:r>
              <a:rPr lang="en-US" dirty="0" err="1" smtClean="0"/>
              <a:t>r</a:t>
            </a:r>
            <a:r>
              <a:rPr lang="en-US" baseline="-25000" dirty="0" err="1" smtClean="0"/>
              <a:t>n</a:t>
            </a:r>
            <a:r>
              <a:rPr lang="en-US" dirty="0" smtClean="0"/>
              <a:t/>
            </a:r>
            <a:br>
              <a:rPr lang="en-US" dirty="0" smtClean="0"/>
            </a:br>
            <a:r>
              <a:rPr lang="en-US" dirty="0" smtClean="0"/>
              <a:t>such that</a:t>
            </a:r>
          </a:p>
          <a:p>
            <a:pPr marL="914400" lvl="1" indent="-514350">
              <a:buFont typeface="+mj-lt"/>
              <a:buAutoNum type="arabicPeriod"/>
            </a:pPr>
            <a:r>
              <a:rPr lang="en-US" dirty="0" smtClean="0"/>
              <a:t>r</a:t>
            </a:r>
            <a:r>
              <a:rPr lang="en-US" baseline="-25000" dirty="0" smtClean="0"/>
              <a:t>0</a:t>
            </a:r>
            <a:r>
              <a:rPr lang="en-US" dirty="0" smtClean="0"/>
              <a:t> = q</a:t>
            </a:r>
            <a:r>
              <a:rPr lang="en-US" baseline="-25000" dirty="0" smtClean="0"/>
              <a:t>0</a:t>
            </a:r>
            <a:endParaRPr lang="en-US" dirty="0" smtClean="0"/>
          </a:p>
          <a:p>
            <a:pPr marL="914400" lvl="1" indent="-514350">
              <a:buClr>
                <a:srgbClr val="008000"/>
              </a:buClr>
              <a:buFont typeface="+mj-lt"/>
              <a:buAutoNum type="arabicPeriod"/>
            </a:pPr>
            <a:r>
              <a:rPr lang="en-US" dirty="0" smtClean="0">
                <a:solidFill>
                  <a:srgbClr val="008000"/>
                </a:solidFill>
              </a:rPr>
              <a:t>r</a:t>
            </a:r>
            <a:r>
              <a:rPr lang="en-US" baseline="-25000" dirty="0" smtClean="0">
                <a:solidFill>
                  <a:srgbClr val="008000"/>
                </a:solidFill>
              </a:rPr>
              <a:t>i+1</a:t>
            </a:r>
            <a:r>
              <a:rPr lang="en-US" dirty="0" smtClean="0">
                <a:solidFill>
                  <a:srgbClr val="008000"/>
                </a:solidFill>
              </a:rPr>
              <a:t> ∈δ(r</a:t>
            </a:r>
            <a:r>
              <a:rPr lang="en-US" baseline="-25000" dirty="0" smtClean="0">
                <a:solidFill>
                  <a:srgbClr val="008000"/>
                </a:solidFill>
              </a:rPr>
              <a:t>i</a:t>
            </a:r>
            <a:r>
              <a:rPr lang="en-US" dirty="0" smtClean="0">
                <a:solidFill>
                  <a:srgbClr val="008000"/>
                </a:solidFill>
              </a:rPr>
              <a:t>,w</a:t>
            </a:r>
            <a:r>
              <a:rPr lang="en-US" baseline="-25000" dirty="0" smtClean="0">
                <a:solidFill>
                  <a:srgbClr val="008000"/>
                </a:solidFill>
              </a:rPr>
              <a:t>i+1</a:t>
            </a:r>
            <a:r>
              <a:rPr lang="en-US" dirty="0" smtClean="0">
                <a:solidFill>
                  <a:srgbClr val="008000"/>
                </a:solidFill>
              </a:rPr>
              <a:t>) </a:t>
            </a:r>
            <a:r>
              <a:rPr lang="en-US" dirty="0" smtClean="0"/>
              <a:t> for all </a:t>
            </a:r>
            <a:r>
              <a:rPr lang="en-US" dirty="0" err="1" smtClean="0"/>
              <a:t>i</a:t>
            </a:r>
            <a:r>
              <a:rPr lang="en-US" dirty="0" smtClean="0"/>
              <a:t>, 0 &lt;= </a:t>
            </a:r>
            <a:r>
              <a:rPr lang="en-US" dirty="0" err="1" smtClean="0"/>
              <a:t>i</a:t>
            </a:r>
            <a:r>
              <a:rPr lang="en-US" dirty="0" smtClean="0"/>
              <a:t> &lt; </a:t>
            </a:r>
            <a:r>
              <a:rPr lang="en-US" dirty="0" err="1" smtClean="0"/>
              <a:t>n</a:t>
            </a:r>
            <a:endParaRPr lang="en-US" dirty="0" smtClean="0"/>
          </a:p>
          <a:p>
            <a:pPr marL="914400" lvl="1" indent="-514350">
              <a:buFont typeface="+mj-lt"/>
              <a:buAutoNum type="arabicPeriod"/>
            </a:pPr>
            <a:r>
              <a:rPr lang="en-US" dirty="0" err="1" smtClean="0"/>
              <a:t>r</a:t>
            </a:r>
            <a:r>
              <a:rPr lang="en-US" baseline="-25000" dirty="0" err="1" smtClean="0"/>
              <a:t>n</a:t>
            </a:r>
            <a:r>
              <a:rPr lang="en-US" dirty="0" smtClean="0"/>
              <a:t> is in F</a:t>
            </a:r>
          </a:p>
          <a:p>
            <a:pPr marL="514350" indent="-514350"/>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NFA vs. DFA?</a:t>
            </a:r>
            <a:endParaRPr lang="en-US" dirty="0"/>
          </a:p>
        </p:txBody>
      </p:sp>
      <p:sp>
        <p:nvSpPr>
          <p:cNvPr id="3" name="Content Placeholder 2"/>
          <p:cNvSpPr>
            <a:spLocks noGrp="1"/>
          </p:cNvSpPr>
          <p:nvPr>
            <p:ph idx="1"/>
          </p:nvPr>
        </p:nvSpPr>
        <p:spPr/>
        <p:txBody>
          <a:bodyPr/>
          <a:lstStyle/>
          <a:p>
            <a:r>
              <a:rPr lang="en-US" dirty="0" smtClean="0"/>
              <a:t>Can </a:t>
            </a:r>
            <a:r>
              <a:rPr lang="en-US" dirty="0" err="1" smtClean="0"/>
              <a:t>NFAs</a:t>
            </a:r>
            <a:r>
              <a:rPr lang="en-US" dirty="0" smtClean="0"/>
              <a:t> describe more languages than </a:t>
            </a:r>
            <a:r>
              <a:rPr lang="en-US" dirty="0" err="1" smtClean="0"/>
              <a:t>DFAs</a:t>
            </a:r>
            <a:r>
              <a:rPr lang="en-US" dirty="0" smtClean="0"/>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two models</a:t>
            </a:r>
            <a:endParaRPr lang="en-US" dirty="0"/>
          </a:p>
        </p:txBody>
      </p:sp>
      <p:sp>
        <p:nvSpPr>
          <p:cNvPr id="3" name="Content Placeholder 2"/>
          <p:cNvSpPr>
            <a:spLocks noGrp="1"/>
          </p:cNvSpPr>
          <p:nvPr>
            <p:ph idx="1"/>
          </p:nvPr>
        </p:nvSpPr>
        <p:spPr/>
        <p:txBody>
          <a:bodyPr/>
          <a:lstStyle/>
          <a:p>
            <a:r>
              <a:rPr lang="en-US" dirty="0" smtClean="0"/>
              <a:t>To answer the question is X the same as Y we have two strategies</a:t>
            </a:r>
          </a:p>
          <a:p>
            <a:pPr lvl="1"/>
            <a:r>
              <a:rPr lang="en-US" dirty="0" smtClean="0"/>
              <a:t>No:  Show an X that isn’t a Y (or v.v.)</a:t>
            </a:r>
          </a:p>
          <a:p>
            <a:pPr lvl="2"/>
            <a:r>
              <a:rPr lang="en-US" dirty="0" smtClean="0"/>
              <a:t>produce a counter example</a:t>
            </a:r>
          </a:p>
          <a:p>
            <a:pPr lvl="1"/>
            <a:r>
              <a:rPr lang="en-US" dirty="0" smtClean="0"/>
              <a:t>Yes:  Show that:</a:t>
            </a:r>
          </a:p>
          <a:p>
            <a:pPr lvl="2"/>
            <a:r>
              <a:rPr lang="en-US" dirty="0" smtClean="0"/>
              <a:t>every X is a Y</a:t>
            </a:r>
          </a:p>
          <a:p>
            <a:pPr lvl="2"/>
            <a:r>
              <a:rPr lang="en-US" dirty="0" smtClean="0"/>
              <a:t>every Y is an X</a:t>
            </a:r>
          </a:p>
          <a:p>
            <a:pPr lvl="3"/>
            <a:r>
              <a:rPr lang="en-US" dirty="0" smtClean="0"/>
              <a:t>Often we will give constructions (or algorithms) that build an X out of Y (or v.v.)</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NFA vs. DFA?</a:t>
            </a:r>
            <a:endParaRPr lang="en-US" dirty="0"/>
          </a:p>
        </p:txBody>
      </p:sp>
      <p:sp>
        <p:nvSpPr>
          <p:cNvPr id="3" name="Content Placeholder 2"/>
          <p:cNvSpPr>
            <a:spLocks noGrp="1"/>
          </p:cNvSpPr>
          <p:nvPr>
            <p:ph idx="1"/>
          </p:nvPr>
        </p:nvSpPr>
        <p:spPr/>
        <p:txBody>
          <a:bodyPr/>
          <a:lstStyle/>
          <a:p>
            <a:r>
              <a:rPr lang="en-US" dirty="0" smtClean="0"/>
              <a:t>Can </a:t>
            </a:r>
            <a:r>
              <a:rPr lang="en-US" dirty="0" err="1" smtClean="0"/>
              <a:t>NFAs</a:t>
            </a:r>
            <a:r>
              <a:rPr lang="en-US" dirty="0" smtClean="0"/>
              <a:t> describe more languages than </a:t>
            </a:r>
            <a:r>
              <a:rPr lang="en-US" dirty="0" err="1" smtClean="0"/>
              <a:t>DFAs</a:t>
            </a:r>
            <a:r>
              <a:rPr lang="en-US" dirty="0" smtClean="0"/>
              <a:t>?  </a:t>
            </a:r>
          </a:p>
          <a:p>
            <a:r>
              <a:rPr lang="en-US" dirty="0" smtClean="0"/>
              <a:t>Clearly if A = L(M) for a DFA M, then A = L(M) for a similar NFA</a:t>
            </a:r>
          </a:p>
          <a:p>
            <a:pPr lvl="1"/>
            <a:r>
              <a:rPr lang="en-US" dirty="0" smtClean="0"/>
              <a:t>Why?</a:t>
            </a:r>
          </a:p>
          <a:p>
            <a:r>
              <a:rPr lang="en-US" dirty="0" smtClean="0"/>
              <a:t>What about the other direction?  Can every language recognized by an NFA be recognized by a DFA?</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228600"/>
            <a:ext cx="7772400" cy="1143000"/>
          </a:xfrm>
        </p:spPr>
        <p:txBody>
          <a:bodyPr/>
          <a:lstStyle/>
          <a:p>
            <a:r>
              <a:rPr lang="en-US"/>
              <a:t>Assumptions:</a:t>
            </a:r>
          </a:p>
        </p:txBody>
      </p:sp>
      <p:sp>
        <p:nvSpPr>
          <p:cNvPr id="6147" name="Rectangle 3"/>
          <p:cNvSpPr>
            <a:spLocks noGrp="1" noChangeArrowheads="1"/>
          </p:cNvSpPr>
          <p:nvPr>
            <p:ph type="body" idx="1"/>
          </p:nvPr>
        </p:nvSpPr>
        <p:spPr>
          <a:xfrm>
            <a:off x="762000" y="1524000"/>
            <a:ext cx="7772400" cy="4114800"/>
          </a:xfrm>
        </p:spPr>
        <p:txBody>
          <a:bodyPr/>
          <a:lstStyle/>
          <a:p>
            <a:pPr marL="533400" indent="-533400">
              <a:lnSpc>
                <a:spcPct val="90000"/>
              </a:lnSpc>
              <a:buFont typeface="Times" charset="0"/>
              <a:buAutoNum type="arabicPeriod"/>
            </a:pPr>
            <a:r>
              <a:rPr lang="en-US" sz="2800"/>
              <a:t>Students have been exposed to the concepts of </a:t>
            </a:r>
          </a:p>
          <a:p>
            <a:pPr marL="914400" lvl="1" indent="-457200">
              <a:lnSpc>
                <a:spcPct val="90000"/>
              </a:lnSpc>
              <a:buFont typeface="Times" charset="0"/>
              <a:buAutoNum type="arabicPeriod"/>
            </a:pPr>
            <a:r>
              <a:rPr lang="en-US" sz="2400"/>
              <a:t>regular expressions, </a:t>
            </a:r>
          </a:p>
          <a:p>
            <a:pPr marL="914400" lvl="1" indent="-457200">
              <a:lnSpc>
                <a:spcPct val="90000"/>
              </a:lnSpc>
              <a:buFont typeface="Times" charset="0"/>
              <a:buAutoNum type="arabicPeriod"/>
            </a:pPr>
            <a:r>
              <a:rPr lang="en-US" sz="2400"/>
              <a:t>context free grammars, and </a:t>
            </a:r>
          </a:p>
          <a:p>
            <a:pPr marL="914400" lvl="1" indent="-457200">
              <a:lnSpc>
                <a:spcPct val="90000"/>
              </a:lnSpc>
              <a:buFont typeface="Times" charset="0"/>
              <a:buAutoNum type="arabicPeriod"/>
            </a:pPr>
            <a:r>
              <a:rPr lang="en-US" sz="2400"/>
              <a:t>programming in a general purpose language. </a:t>
            </a:r>
          </a:p>
          <a:p>
            <a:pPr marL="533400" indent="-533400">
              <a:lnSpc>
                <a:spcPct val="90000"/>
              </a:lnSpc>
              <a:buFont typeface="Times" charset="0"/>
              <a:buAutoNum type="arabicPeriod"/>
            </a:pPr>
            <a:r>
              <a:rPr lang="en-US" sz="2800"/>
              <a:t>They have applied these concepts to solve problems such as lexical analysis, parsing, and code generation.</a:t>
            </a:r>
          </a:p>
          <a:p>
            <a:pPr marL="533400" indent="-533400">
              <a:lnSpc>
                <a:spcPct val="90000"/>
              </a:lnSpc>
              <a:buFont typeface="Times" charset="0"/>
              <a:buAutoNum type="arabicPeriod"/>
            </a:pPr>
            <a:r>
              <a:rPr lang="en-US" sz="2800"/>
              <a:t>Students are familiar with discrete mathematics, including sets, sequences, induction and elementary graph theory.</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143000"/>
          </a:xfrm>
        </p:spPr>
        <p:txBody>
          <a:bodyPr/>
          <a:lstStyle/>
          <a:p>
            <a:r>
              <a:rPr lang="en-US" dirty="0" smtClean="0"/>
              <a:t>Simulating an NFA on 101</a:t>
            </a:r>
            <a:endParaRPr lang="en-US" dirty="0"/>
          </a:p>
        </p:txBody>
      </p:sp>
      <p:sp>
        <p:nvSpPr>
          <p:cNvPr id="4" name="Donut 3"/>
          <p:cNvSpPr/>
          <p:nvPr/>
        </p:nvSpPr>
        <p:spPr bwMode="auto">
          <a:xfrm>
            <a:off x="1752600" y="5715000"/>
            <a:ext cx="609600" cy="609600"/>
          </a:xfrm>
          <a:prstGeom prst="donut">
            <a:avLst>
              <a:gd name="adj" fmla="val 10632"/>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charset="0"/>
              </a:rPr>
              <a:t>a</a:t>
            </a:r>
            <a:endParaRPr kumimoji="0" lang="en-US" sz="2400" b="0" i="0" u="none" strike="noStrike" cap="none" normalizeH="0" baseline="0" dirty="0">
              <a:ln>
                <a:noFill/>
              </a:ln>
              <a:solidFill>
                <a:schemeClr val="tx1"/>
              </a:solidFill>
              <a:effectLst/>
              <a:latin typeface="Times" charset="0"/>
            </a:endParaRPr>
          </a:p>
        </p:txBody>
      </p:sp>
      <p:sp>
        <p:nvSpPr>
          <p:cNvPr id="5" name="Donut 4"/>
          <p:cNvSpPr/>
          <p:nvPr/>
        </p:nvSpPr>
        <p:spPr bwMode="auto">
          <a:xfrm>
            <a:off x="3429000" y="5715000"/>
            <a:ext cx="609600" cy="609600"/>
          </a:xfrm>
          <a:prstGeom prst="donut">
            <a:avLst>
              <a:gd name="adj" fmla="val 10632"/>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charset="0"/>
              </a:rPr>
              <a:t>b</a:t>
            </a:r>
            <a:endParaRPr kumimoji="0" lang="en-US" sz="2400" b="0" i="0" u="none" strike="noStrike" cap="none" normalizeH="0" baseline="0" dirty="0">
              <a:ln>
                <a:noFill/>
              </a:ln>
              <a:solidFill>
                <a:schemeClr val="tx1"/>
              </a:solidFill>
              <a:effectLst/>
              <a:latin typeface="Times" charset="0"/>
            </a:endParaRPr>
          </a:p>
        </p:txBody>
      </p:sp>
      <p:sp>
        <p:nvSpPr>
          <p:cNvPr id="6" name="Donut 5"/>
          <p:cNvSpPr/>
          <p:nvPr/>
        </p:nvSpPr>
        <p:spPr bwMode="auto">
          <a:xfrm>
            <a:off x="6858000" y="5715000"/>
            <a:ext cx="609600" cy="609600"/>
          </a:xfrm>
          <a:prstGeom prst="donut">
            <a:avLst>
              <a:gd name="adj" fmla="val 10632"/>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err="1" smtClean="0"/>
              <a:t>d</a:t>
            </a:r>
            <a:endParaRPr kumimoji="0" lang="en-US" sz="2400" b="0" i="0" u="none" strike="noStrike" cap="none" normalizeH="0" baseline="0" dirty="0">
              <a:ln>
                <a:noFill/>
              </a:ln>
              <a:solidFill>
                <a:schemeClr val="tx1"/>
              </a:solidFill>
              <a:effectLst/>
              <a:latin typeface="Times" charset="0"/>
            </a:endParaRPr>
          </a:p>
        </p:txBody>
      </p:sp>
      <p:sp>
        <p:nvSpPr>
          <p:cNvPr id="7" name="Donut 6"/>
          <p:cNvSpPr/>
          <p:nvPr/>
        </p:nvSpPr>
        <p:spPr bwMode="auto">
          <a:xfrm>
            <a:off x="6781800" y="5638800"/>
            <a:ext cx="762000" cy="762000"/>
          </a:xfrm>
          <a:prstGeom prst="donut">
            <a:avLst>
              <a:gd name="adj" fmla="val 5843"/>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8" name="Straight Arrow Connector 7"/>
          <p:cNvCxnSpPr>
            <a:endCxn id="4" idx="2"/>
          </p:cNvCxnSpPr>
          <p:nvPr/>
        </p:nvCxnSpPr>
        <p:spPr bwMode="auto">
          <a:xfrm>
            <a:off x="1295400" y="60198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 name="Straight Arrow Connector 8"/>
          <p:cNvCxnSpPr>
            <a:stCxn id="4" idx="6"/>
            <a:endCxn id="5" idx="2"/>
          </p:cNvCxnSpPr>
          <p:nvPr/>
        </p:nvCxnSpPr>
        <p:spPr bwMode="auto">
          <a:xfrm>
            <a:off x="2362200" y="6019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 name="Curved Connector 9"/>
          <p:cNvCxnSpPr>
            <a:stCxn id="4" idx="0"/>
            <a:endCxn id="4" idx="1"/>
          </p:cNvCxnSpPr>
          <p:nvPr/>
        </p:nvCxnSpPr>
        <p:spPr bwMode="auto">
          <a:xfrm rot="16200000" flipH="1" flipV="1">
            <a:off x="1905000" y="5651874"/>
            <a:ext cx="89274" cy="215526"/>
          </a:xfrm>
          <a:prstGeom prst="curvedConnector3">
            <a:avLst>
              <a:gd name="adj1" fmla="val -432662"/>
            </a:avLst>
          </a:prstGeom>
          <a:solidFill>
            <a:schemeClr val="accent1"/>
          </a:solidFill>
          <a:ln w="9525" cap="flat" cmpd="sng" algn="ctr">
            <a:solidFill>
              <a:schemeClr val="tx1"/>
            </a:solidFill>
            <a:prstDash val="solid"/>
            <a:round/>
            <a:headEnd type="none" w="med" len="med"/>
            <a:tailEnd type="arrow"/>
          </a:ln>
          <a:effectLst/>
        </p:spPr>
      </p:cxnSp>
      <p:sp>
        <p:nvSpPr>
          <p:cNvPr id="11" name="TextBox 10"/>
          <p:cNvSpPr txBox="1"/>
          <p:nvPr/>
        </p:nvSpPr>
        <p:spPr>
          <a:xfrm>
            <a:off x="1828800" y="4953000"/>
            <a:ext cx="609600" cy="461665"/>
          </a:xfrm>
          <a:prstGeom prst="rect">
            <a:avLst/>
          </a:prstGeom>
          <a:noFill/>
        </p:spPr>
        <p:txBody>
          <a:bodyPr wrap="square" rtlCol="0">
            <a:spAutoFit/>
          </a:bodyPr>
          <a:lstStyle/>
          <a:p>
            <a:r>
              <a:rPr lang="en-US" dirty="0" smtClean="0"/>
              <a:t>0,</a:t>
            </a:r>
            <a:r>
              <a:rPr lang="en-US" dirty="0" smtClean="0">
                <a:solidFill>
                  <a:srgbClr val="000000"/>
                </a:solidFill>
              </a:rPr>
              <a:t>1</a:t>
            </a:r>
            <a:endParaRPr lang="en-US" dirty="0">
              <a:solidFill>
                <a:srgbClr val="000000"/>
              </a:solidFill>
            </a:endParaRPr>
          </a:p>
        </p:txBody>
      </p:sp>
      <p:cxnSp>
        <p:nvCxnSpPr>
          <p:cNvPr id="12" name="Straight Arrow Connector 11"/>
          <p:cNvCxnSpPr>
            <a:stCxn id="5" idx="6"/>
            <a:endCxn id="14" idx="2"/>
          </p:cNvCxnSpPr>
          <p:nvPr/>
        </p:nvCxnSpPr>
        <p:spPr bwMode="auto">
          <a:xfrm>
            <a:off x="4038600" y="6019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3" name="TextBox 12"/>
          <p:cNvSpPr txBox="1"/>
          <p:nvPr/>
        </p:nvSpPr>
        <p:spPr>
          <a:xfrm>
            <a:off x="2971800" y="5562600"/>
            <a:ext cx="304800" cy="830997"/>
          </a:xfrm>
          <a:prstGeom prst="rect">
            <a:avLst/>
          </a:prstGeom>
          <a:noFill/>
        </p:spPr>
        <p:txBody>
          <a:bodyPr wrap="square" rtlCol="0">
            <a:spAutoFit/>
          </a:bodyPr>
          <a:lstStyle/>
          <a:p>
            <a:r>
              <a:rPr lang="en-US" dirty="0" smtClean="0">
                <a:solidFill>
                  <a:srgbClr val="000000"/>
                </a:solidFill>
              </a:rPr>
              <a:t>1</a:t>
            </a:r>
            <a:endParaRPr lang="en-US" dirty="0">
              <a:solidFill>
                <a:srgbClr val="000000"/>
              </a:solidFill>
            </a:endParaRPr>
          </a:p>
        </p:txBody>
      </p:sp>
      <p:sp>
        <p:nvSpPr>
          <p:cNvPr id="14" name="Donut 13"/>
          <p:cNvSpPr/>
          <p:nvPr/>
        </p:nvSpPr>
        <p:spPr bwMode="auto">
          <a:xfrm>
            <a:off x="5105400" y="5715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charset="0"/>
              </a:rPr>
              <a:t>c</a:t>
            </a:r>
            <a:endParaRPr kumimoji="0" lang="en-US" sz="2400" b="0" i="0" u="none" strike="noStrike" cap="none" normalizeH="0" baseline="0" dirty="0">
              <a:ln>
                <a:noFill/>
              </a:ln>
              <a:solidFill>
                <a:schemeClr val="tx1"/>
              </a:solidFill>
              <a:effectLst/>
              <a:latin typeface="Times" charset="0"/>
            </a:endParaRPr>
          </a:p>
        </p:txBody>
      </p:sp>
      <p:cxnSp>
        <p:nvCxnSpPr>
          <p:cNvPr id="15" name="Straight Arrow Connector 14"/>
          <p:cNvCxnSpPr>
            <a:stCxn id="14" idx="6"/>
            <a:endCxn id="7" idx="2"/>
          </p:cNvCxnSpPr>
          <p:nvPr/>
        </p:nvCxnSpPr>
        <p:spPr bwMode="auto">
          <a:xfrm>
            <a:off x="5715000" y="6019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6" name="TextBox 15"/>
          <p:cNvSpPr txBox="1"/>
          <p:nvPr/>
        </p:nvSpPr>
        <p:spPr>
          <a:xfrm>
            <a:off x="4267200" y="5486400"/>
            <a:ext cx="609600" cy="461665"/>
          </a:xfrm>
          <a:prstGeom prst="rect">
            <a:avLst/>
          </a:prstGeom>
          <a:noFill/>
        </p:spPr>
        <p:txBody>
          <a:bodyPr wrap="square" rtlCol="0">
            <a:spAutoFit/>
          </a:bodyPr>
          <a:lstStyle/>
          <a:p>
            <a:r>
              <a:rPr lang="en-US" dirty="0" smtClean="0"/>
              <a:t>0,1</a:t>
            </a:r>
            <a:endParaRPr lang="en-US" dirty="0"/>
          </a:p>
        </p:txBody>
      </p:sp>
      <p:sp>
        <p:nvSpPr>
          <p:cNvPr id="17" name="TextBox 16"/>
          <p:cNvSpPr txBox="1"/>
          <p:nvPr/>
        </p:nvSpPr>
        <p:spPr>
          <a:xfrm>
            <a:off x="5943600" y="5486400"/>
            <a:ext cx="609600" cy="461665"/>
          </a:xfrm>
          <a:prstGeom prst="rect">
            <a:avLst/>
          </a:prstGeom>
          <a:noFill/>
        </p:spPr>
        <p:txBody>
          <a:bodyPr wrap="square" rtlCol="0">
            <a:spAutoFit/>
          </a:bodyPr>
          <a:lstStyle/>
          <a:p>
            <a:r>
              <a:rPr lang="en-US" dirty="0" smtClean="0"/>
              <a:t>0,1</a:t>
            </a:r>
            <a:endParaRPr lang="en-US" dirty="0"/>
          </a:p>
        </p:txBody>
      </p:sp>
      <p:sp>
        <p:nvSpPr>
          <p:cNvPr id="18" name="Donut 17"/>
          <p:cNvSpPr/>
          <p:nvPr/>
        </p:nvSpPr>
        <p:spPr bwMode="auto">
          <a:xfrm>
            <a:off x="1676400" y="4343400"/>
            <a:ext cx="609600" cy="609600"/>
          </a:xfrm>
          <a:prstGeom prst="donut">
            <a:avLst>
              <a:gd name="adj" fmla="val 10632"/>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charset="0"/>
              </a:rPr>
              <a:t>a</a:t>
            </a:r>
            <a:endParaRPr kumimoji="0" lang="en-US" sz="2400" b="0" i="0" u="none" strike="noStrike" cap="none" normalizeH="0" baseline="0" dirty="0">
              <a:ln>
                <a:noFill/>
              </a:ln>
              <a:solidFill>
                <a:schemeClr val="tx1"/>
              </a:solidFill>
              <a:effectLst/>
              <a:latin typeface="Times" charset="0"/>
            </a:endParaRPr>
          </a:p>
        </p:txBody>
      </p:sp>
      <p:sp>
        <p:nvSpPr>
          <p:cNvPr id="19" name="Donut 18"/>
          <p:cNvSpPr/>
          <p:nvPr/>
        </p:nvSpPr>
        <p:spPr bwMode="auto">
          <a:xfrm>
            <a:off x="3352800" y="43434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charset="0"/>
              </a:rPr>
              <a:t>b</a:t>
            </a:r>
            <a:endParaRPr kumimoji="0" lang="en-US" sz="2400" b="0" i="0" u="none" strike="noStrike" cap="none" normalizeH="0" baseline="0" dirty="0">
              <a:ln>
                <a:noFill/>
              </a:ln>
              <a:solidFill>
                <a:schemeClr val="tx1"/>
              </a:solidFill>
              <a:effectLst/>
              <a:latin typeface="Times" charset="0"/>
            </a:endParaRPr>
          </a:p>
        </p:txBody>
      </p:sp>
      <p:sp>
        <p:nvSpPr>
          <p:cNvPr id="20" name="Donut 19"/>
          <p:cNvSpPr/>
          <p:nvPr/>
        </p:nvSpPr>
        <p:spPr bwMode="auto">
          <a:xfrm>
            <a:off x="6781800" y="43434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err="1" smtClean="0"/>
              <a:t>d</a:t>
            </a:r>
            <a:endParaRPr kumimoji="0" lang="en-US" sz="2400" b="0" i="0" u="none" strike="noStrike" cap="none" normalizeH="0" baseline="0" dirty="0">
              <a:ln>
                <a:noFill/>
              </a:ln>
              <a:solidFill>
                <a:schemeClr val="tx1"/>
              </a:solidFill>
              <a:effectLst/>
              <a:latin typeface="Times" charset="0"/>
            </a:endParaRPr>
          </a:p>
        </p:txBody>
      </p:sp>
      <p:sp>
        <p:nvSpPr>
          <p:cNvPr id="21" name="Donut 20"/>
          <p:cNvSpPr/>
          <p:nvPr/>
        </p:nvSpPr>
        <p:spPr bwMode="auto">
          <a:xfrm>
            <a:off x="6705600" y="4267200"/>
            <a:ext cx="762000" cy="762000"/>
          </a:xfrm>
          <a:prstGeom prst="donut">
            <a:avLst>
              <a:gd name="adj" fmla="val 584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22" name="Straight Arrow Connector 21"/>
          <p:cNvCxnSpPr>
            <a:endCxn id="18" idx="2"/>
          </p:cNvCxnSpPr>
          <p:nvPr/>
        </p:nvCxnSpPr>
        <p:spPr bwMode="auto">
          <a:xfrm>
            <a:off x="1219200" y="46482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3" name="Straight Arrow Connector 22"/>
          <p:cNvCxnSpPr>
            <a:stCxn id="18" idx="6"/>
            <a:endCxn id="19" idx="2"/>
          </p:cNvCxnSpPr>
          <p:nvPr/>
        </p:nvCxnSpPr>
        <p:spPr bwMode="auto">
          <a:xfrm>
            <a:off x="2286000" y="46482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4" name="Curved Connector 23"/>
          <p:cNvCxnSpPr>
            <a:stCxn id="18" idx="0"/>
            <a:endCxn id="18" idx="1"/>
          </p:cNvCxnSpPr>
          <p:nvPr/>
        </p:nvCxnSpPr>
        <p:spPr bwMode="auto">
          <a:xfrm rot="16200000" flipH="1" flipV="1">
            <a:off x="1828800" y="4280274"/>
            <a:ext cx="89274" cy="215526"/>
          </a:xfrm>
          <a:prstGeom prst="curvedConnector3">
            <a:avLst>
              <a:gd name="adj1" fmla="val -432662"/>
            </a:avLst>
          </a:prstGeom>
          <a:solidFill>
            <a:schemeClr val="accent1"/>
          </a:solidFill>
          <a:ln w="9525" cap="flat" cmpd="sng" algn="ctr">
            <a:solidFill>
              <a:schemeClr val="tx1"/>
            </a:solidFill>
            <a:prstDash val="solid"/>
            <a:round/>
            <a:headEnd type="none" w="med" len="med"/>
            <a:tailEnd type="arrow"/>
          </a:ln>
          <a:effectLst/>
        </p:spPr>
      </p:cxnSp>
      <p:sp>
        <p:nvSpPr>
          <p:cNvPr id="25" name="TextBox 24"/>
          <p:cNvSpPr txBox="1"/>
          <p:nvPr/>
        </p:nvSpPr>
        <p:spPr>
          <a:xfrm>
            <a:off x="1752600" y="3581400"/>
            <a:ext cx="609600" cy="461665"/>
          </a:xfrm>
          <a:prstGeom prst="rect">
            <a:avLst/>
          </a:prstGeom>
          <a:noFill/>
        </p:spPr>
        <p:txBody>
          <a:bodyPr wrap="square" rtlCol="0">
            <a:spAutoFit/>
          </a:bodyPr>
          <a:lstStyle/>
          <a:p>
            <a:r>
              <a:rPr lang="en-US" dirty="0" smtClean="0"/>
              <a:t>0,</a:t>
            </a:r>
            <a:r>
              <a:rPr lang="en-US" dirty="0" smtClean="0">
                <a:solidFill>
                  <a:srgbClr val="000000"/>
                </a:solidFill>
              </a:rPr>
              <a:t>1</a:t>
            </a:r>
            <a:endParaRPr lang="en-US" dirty="0">
              <a:solidFill>
                <a:srgbClr val="000000"/>
              </a:solidFill>
            </a:endParaRPr>
          </a:p>
        </p:txBody>
      </p:sp>
      <p:cxnSp>
        <p:nvCxnSpPr>
          <p:cNvPr id="26" name="Straight Arrow Connector 25"/>
          <p:cNvCxnSpPr>
            <a:stCxn id="19" idx="6"/>
            <a:endCxn id="28" idx="2"/>
          </p:cNvCxnSpPr>
          <p:nvPr/>
        </p:nvCxnSpPr>
        <p:spPr bwMode="auto">
          <a:xfrm>
            <a:off x="3962400" y="46482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7" name="TextBox 26"/>
          <p:cNvSpPr txBox="1"/>
          <p:nvPr/>
        </p:nvSpPr>
        <p:spPr>
          <a:xfrm>
            <a:off x="2895600" y="4191000"/>
            <a:ext cx="304800" cy="830997"/>
          </a:xfrm>
          <a:prstGeom prst="rect">
            <a:avLst/>
          </a:prstGeom>
          <a:noFill/>
        </p:spPr>
        <p:txBody>
          <a:bodyPr wrap="square" rtlCol="0">
            <a:spAutoFit/>
          </a:bodyPr>
          <a:lstStyle/>
          <a:p>
            <a:r>
              <a:rPr lang="en-US" dirty="0" smtClean="0">
                <a:solidFill>
                  <a:srgbClr val="000000"/>
                </a:solidFill>
              </a:rPr>
              <a:t>1</a:t>
            </a:r>
            <a:endParaRPr lang="en-US" dirty="0">
              <a:solidFill>
                <a:srgbClr val="000000"/>
              </a:solidFill>
            </a:endParaRPr>
          </a:p>
        </p:txBody>
      </p:sp>
      <p:sp>
        <p:nvSpPr>
          <p:cNvPr id="28" name="Donut 27"/>
          <p:cNvSpPr/>
          <p:nvPr/>
        </p:nvSpPr>
        <p:spPr bwMode="auto">
          <a:xfrm>
            <a:off x="5029200" y="4343400"/>
            <a:ext cx="609600" cy="609600"/>
          </a:xfrm>
          <a:prstGeom prst="donut">
            <a:avLst>
              <a:gd name="adj" fmla="val 10632"/>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charset="0"/>
              </a:rPr>
              <a:t>c</a:t>
            </a:r>
            <a:endParaRPr kumimoji="0" lang="en-US" sz="2400" b="0" i="0" u="none" strike="noStrike" cap="none" normalizeH="0" baseline="0" dirty="0">
              <a:ln>
                <a:noFill/>
              </a:ln>
              <a:solidFill>
                <a:schemeClr val="tx1"/>
              </a:solidFill>
              <a:effectLst/>
              <a:latin typeface="Times" charset="0"/>
            </a:endParaRPr>
          </a:p>
        </p:txBody>
      </p:sp>
      <p:cxnSp>
        <p:nvCxnSpPr>
          <p:cNvPr id="29" name="Straight Arrow Connector 28"/>
          <p:cNvCxnSpPr>
            <a:stCxn id="28" idx="6"/>
            <a:endCxn id="21" idx="2"/>
          </p:cNvCxnSpPr>
          <p:nvPr/>
        </p:nvCxnSpPr>
        <p:spPr bwMode="auto">
          <a:xfrm>
            <a:off x="5638800" y="46482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0" name="TextBox 29"/>
          <p:cNvSpPr txBox="1"/>
          <p:nvPr/>
        </p:nvSpPr>
        <p:spPr>
          <a:xfrm>
            <a:off x="4191000" y="4114800"/>
            <a:ext cx="609600" cy="461665"/>
          </a:xfrm>
          <a:prstGeom prst="rect">
            <a:avLst/>
          </a:prstGeom>
          <a:noFill/>
        </p:spPr>
        <p:txBody>
          <a:bodyPr wrap="square" rtlCol="0">
            <a:spAutoFit/>
          </a:bodyPr>
          <a:lstStyle/>
          <a:p>
            <a:r>
              <a:rPr lang="en-US" dirty="0" smtClean="0"/>
              <a:t>0,1</a:t>
            </a:r>
            <a:endParaRPr lang="en-US" dirty="0"/>
          </a:p>
        </p:txBody>
      </p:sp>
      <p:sp>
        <p:nvSpPr>
          <p:cNvPr id="31" name="TextBox 30"/>
          <p:cNvSpPr txBox="1"/>
          <p:nvPr/>
        </p:nvSpPr>
        <p:spPr>
          <a:xfrm>
            <a:off x="5867400" y="4114800"/>
            <a:ext cx="609600" cy="461665"/>
          </a:xfrm>
          <a:prstGeom prst="rect">
            <a:avLst/>
          </a:prstGeom>
          <a:noFill/>
        </p:spPr>
        <p:txBody>
          <a:bodyPr wrap="square" rtlCol="0">
            <a:spAutoFit/>
          </a:bodyPr>
          <a:lstStyle/>
          <a:p>
            <a:r>
              <a:rPr lang="en-US" dirty="0" smtClean="0"/>
              <a:t>0,1</a:t>
            </a:r>
            <a:endParaRPr lang="en-US" dirty="0"/>
          </a:p>
        </p:txBody>
      </p:sp>
      <p:sp>
        <p:nvSpPr>
          <p:cNvPr id="32" name="Donut 31"/>
          <p:cNvSpPr/>
          <p:nvPr/>
        </p:nvSpPr>
        <p:spPr bwMode="auto">
          <a:xfrm>
            <a:off x="1676400" y="3048000"/>
            <a:ext cx="609600" cy="609600"/>
          </a:xfrm>
          <a:prstGeom prst="donut">
            <a:avLst>
              <a:gd name="adj" fmla="val 10632"/>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charset="0"/>
              </a:rPr>
              <a:t>a</a:t>
            </a:r>
            <a:endParaRPr kumimoji="0" lang="en-US" sz="2400" b="0" i="0" u="none" strike="noStrike" cap="none" normalizeH="0" baseline="0" dirty="0">
              <a:ln>
                <a:noFill/>
              </a:ln>
              <a:solidFill>
                <a:schemeClr val="tx1"/>
              </a:solidFill>
              <a:effectLst/>
              <a:latin typeface="Times" charset="0"/>
            </a:endParaRPr>
          </a:p>
        </p:txBody>
      </p:sp>
      <p:sp>
        <p:nvSpPr>
          <p:cNvPr id="33" name="Donut 32"/>
          <p:cNvSpPr/>
          <p:nvPr/>
        </p:nvSpPr>
        <p:spPr bwMode="auto">
          <a:xfrm>
            <a:off x="3352800" y="3048000"/>
            <a:ext cx="609600" cy="609600"/>
          </a:xfrm>
          <a:prstGeom prst="donut">
            <a:avLst>
              <a:gd name="adj" fmla="val 10632"/>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charset="0"/>
              </a:rPr>
              <a:t>b</a:t>
            </a:r>
            <a:endParaRPr kumimoji="0" lang="en-US" sz="2400" b="0" i="0" u="none" strike="noStrike" cap="none" normalizeH="0" baseline="0" dirty="0">
              <a:ln>
                <a:noFill/>
              </a:ln>
              <a:solidFill>
                <a:schemeClr val="tx1"/>
              </a:solidFill>
              <a:effectLst/>
              <a:latin typeface="Times" charset="0"/>
            </a:endParaRPr>
          </a:p>
        </p:txBody>
      </p:sp>
      <p:sp>
        <p:nvSpPr>
          <p:cNvPr id="34" name="Donut 33"/>
          <p:cNvSpPr/>
          <p:nvPr/>
        </p:nvSpPr>
        <p:spPr bwMode="auto">
          <a:xfrm>
            <a:off x="6781800" y="3048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err="1" smtClean="0"/>
              <a:t>d</a:t>
            </a:r>
            <a:endParaRPr kumimoji="0" lang="en-US" sz="2400" b="0" i="0" u="none" strike="noStrike" cap="none" normalizeH="0" baseline="0" dirty="0">
              <a:ln>
                <a:noFill/>
              </a:ln>
              <a:solidFill>
                <a:schemeClr val="tx1"/>
              </a:solidFill>
              <a:effectLst/>
              <a:latin typeface="Times" charset="0"/>
            </a:endParaRPr>
          </a:p>
        </p:txBody>
      </p:sp>
      <p:sp>
        <p:nvSpPr>
          <p:cNvPr id="35" name="Donut 34"/>
          <p:cNvSpPr/>
          <p:nvPr/>
        </p:nvSpPr>
        <p:spPr bwMode="auto">
          <a:xfrm>
            <a:off x="6705600" y="2971800"/>
            <a:ext cx="762000" cy="762000"/>
          </a:xfrm>
          <a:prstGeom prst="donut">
            <a:avLst>
              <a:gd name="adj" fmla="val 584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36" name="Straight Arrow Connector 35"/>
          <p:cNvCxnSpPr>
            <a:endCxn id="32" idx="2"/>
          </p:cNvCxnSpPr>
          <p:nvPr/>
        </p:nvCxnSpPr>
        <p:spPr bwMode="auto">
          <a:xfrm>
            <a:off x="1219200" y="33528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7" name="Straight Arrow Connector 36"/>
          <p:cNvCxnSpPr>
            <a:stCxn id="32" idx="6"/>
            <a:endCxn id="33" idx="2"/>
          </p:cNvCxnSpPr>
          <p:nvPr/>
        </p:nvCxnSpPr>
        <p:spPr bwMode="auto">
          <a:xfrm>
            <a:off x="2286000" y="3352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8" name="Curved Connector 37"/>
          <p:cNvCxnSpPr>
            <a:stCxn id="32" idx="0"/>
            <a:endCxn id="32" idx="1"/>
          </p:cNvCxnSpPr>
          <p:nvPr/>
        </p:nvCxnSpPr>
        <p:spPr bwMode="auto">
          <a:xfrm rot="16200000" flipH="1" flipV="1">
            <a:off x="1828800" y="2984874"/>
            <a:ext cx="89274" cy="215526"/>
          </a:xfrm>
          <a:prstGeom prst="curvedConnector3">
            <a:avLst>
              <a:gd name="adj1" fmla="val -432662"/>
            </a:avLst>
          </a:prstGeom>
          <a:solidFill>
            <a:schemeClr val="accent1"/>
          </a:solidFill>
          <a:ln w="9525" cap="flat" cmpd="sng" algn="ctr">
            <a:solidFill>
              <a:schemeClr val="tx1"/>
            </a:solidFill>
            <a:prstDash val="solid"/>
            <a:round/>
            <a:headEnd type="none" w="med" len="med"/>
            <a:tailEnd type="arrow"/>
          </a:ln>
          <a:effectLst/>
        </p:spPr>
      </p:cxnSp>
      <p:sp>
        <p:nvSpPr>
          <p:cNvPr id="39" name="TextBox 38"/>
          <p:cNvSpPr txBox="1"/>
          <p:nvPr/>
        </p:nvSpPr>
        <p:spPr>
          <a:xfrm>
            <a:off x="1828800" y="2438400"/>
            <a:ext cx="609600" cy="461665"/>
          </a:xfrm>
          <a:prstGeom prst="rect">
            <a:avLst/>
          </a:prstGeom>
          <a:noFill/>
        </p:spPr>
        <p:txBody>
          <a:bodyPr wrap="square" rtlCol="0">
            <a:spAutoFit/>
          </a:bodyPr>
          <a:lstStyle/>
          <a:p>
            <a:r>
              <a:rPr lang="en-US" dirty="0" smtClean="0"/>
              <a:t>0,</a:t>
            </a:r>
            <a:r>
              <a:rPr lang="en-US" dirty="0" smtClean="0">
                <a:solidFill>
                  <a:srgbClr val="000000"/>
                </a:solidFill>
              </a:rPr>
              <a:t>1</a:t>
            </a:r>
            <a:endParaRPr lang="en-US" dirty="0">
              <a:solidFill>
                <a:srgbClr val="000000"/>
              </a:solidFill>
            </a:endParaRPr>
          </a:p>
        </p:txBody>
      </p:sp>
      <p:cxnSp>
        <p:nvCxnSpPr>
          <p:cNvPr id="40" name="Straight Arrow Connector 39"/>
          <p:cNvCxnSpPr>
            <a:stCxn id="33" idx="6"/>
            <a:endCxn id="42" idx="2"/>
          </p:cNvCxnSpPr>
          <p:nvPr/>
        </p:nvCxnSpPr>
        <p:spPr bwMode="auto">
          <a:xfrm>
            <a:off x="3962400" y="3352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1" name="TextBox 40"/>
          <p:cNvSpPr txBox="1"/>
          <p:nvPr/>
        </p:nvSpPr>
        <p:spPr>
          <a:xfrm>
            <a:off x="2895600" y="2895600"/>
            <a:ext cx="304800" cy="830997"/>
          </a:xfrm>
          <a:prstGeom prst="rect">
            <a:avLst/>
          </a:prstGeom>
          <a:noFill/>
        </p:spPr>
        <p:txBody>
          <a:bodyPr wrap="square" rtlCol="0">
            <a:spAutoFit/>
          </a:bodyPr>
          <a:lstStyle/>
          <a:p>
            <a:r>
              <a:rPr lang="en-US" dirty="0" smtClean="0">
                <a:solidFill>
                  <a:srgbClr val="000000"/>
                </a:solidFill>
              </a:rPr>
              <a:t>1</a:t>
            </a:r>
            <a:endParaRPr lang="en-US" dirty="0">
              <a:solidFill>
                <a:srgbClr val="000000"/>
              </a:solidFill>
            </a:endParaRPr>
          </a:p>
        </p:txBody>
      </p:sp>
      <p:sp>
        <p:nvSpPr>
          <p:cNvPr id="42" name="Donut 41"/>
          <p:cNvSpPr/>
          <p:nvPr/>
        </p:nvSpPr>
        <p:spPr bwMode="auto">
          <a:xfrm>
            <a:off x="5029200" y="3048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charset="0"/>
              </a:rPr>
              <a:t>c</a:t>
            </a:r>
            <a:endParaRPr kumimoji="0" lang="en-US" sz="2400" b="0" i="0" u="none" strike="noStrike" cap="none" normalizeH="0" baseline="0" dirty="0">
              <a:ln>
                <a:noFill/>
              </a:ln>
              <a:solidFill>
                <a:schemeClr val="tx1"/>
              </a:solidFill>
              <a:effectLst/>
              <a:latin typeface="Times" charset="0"/>
            </a:endParaRPr>
          </a:p>
        </p:txBody>
      </p:sp>
      <p:cxnSp>
        <p:nvCxnSpPr>
          <p:cNvPr id="43" name="Straight Arrow Connector 42"/>
          <p:cNvCxnSpPr>
            <a:stCxn id="42" idx="6"/>
            <a:endCxn id="35" idx="2"/>
          </p:cNvCxnSpPr>
          <p:nvPr/>
        </p:nvCxnSpPr>
        <p:spPr bwMode="auto">
          <a:xfrm>
            <a:off x="5638800" y="3352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4" name="TextBox 43"/>
          <p:cNvSpPr txBox="1"/>
          <p:nvPr/>
        </p:nvSpPr>
        <p:spPr>
          <a:xfrm>
            <a:off x="4191000" y="2819400"/>
            <a:ext cx="609600" cy="461665"/>
          </a:xfrm>
          <a:prstGeom prst="rect">
            <a:avLst/>
          </a:prstGeom>
          <a:noFill/>
        </p:spPr>
        <p:txBody>
          <a:bodyPr wrap="square" rtlCol="0">
            <a:spAutoFit/>
          </a:bodyPr>
          <a:lstStyle/>
          <a:p>
            <a:r>
              <a:rPr lang="en-US" dirty="0" smtClean="0"/>
              <a:t>0,1</a:t>
            </a:r>
            <a:endParaRPr lang="en-US" dirty="0"/>
          </a:p>
        </p:txBody>
      </p:sp>
      <p:sp>
        <p:nvSpPr>
          <p:cNvPr id="45" name="TextBox 44"/>
          <p:cNvSpPr txBox="1"/>
          <p:nvPr/>
        </p:nvSpPr>
        <p:spPr>
          <a:xfrm>
            <a:off x="5867400" y="2819400"/>
            <a:ext cx="609600" cy="461665"/>
          </a:xfrm>
          <a:prstGeom prst="rect">
            <a:avLst/>
          </a:prstGeom>
          <a:noFill/>
        </p:spPr>
        <p:txBody>
          <a:bodyPr wrap="square" rtlCol="0">
            <a:spAutoFit/>
          </a:bodyPr>
          <a:lstStyle/>
          <a:p>
            <a:r>
              <a:rPr lang="en-US" dirty="0" smtClean="0"/>
              <a:t>0,1</a:t>
            </a:r>
            <a:endParaRPr lang="en-US" dirty="0"/>
          </a:p>
        </p:txBody>
      </p:sp>
      <p:sp>
        <p:nvSpPr>
          <p:cNvPr id="46" name="Donut 45"/>
          <p:cNvSpPr/>
          <p:nvPr/>
        </p:nvSpPr>
        <p:spPr bwMode="auto">
          <a:xfrm>
            <a:off x="1676400" y="1752600"/>
            <a:ext cx="609600" cy="609600"/>
          </a:xfrm>
          <a:prstGeom prst="donut">
            <a:avLst>
              <a:gd name="adj" fmla="val 10632"/>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charset="0"/>
              </a:rPr>
              <a:t>a</a:t>
            </a:r>
            <a:endParaRPr kumimoji="0" lang="en-US" sz="2400" b="0" i="0" u="none" strike="noStrike" cap="none" normalizeH="0" baseline="0" dirty="0">
              <a:ln>
                <a:noFill/>
              </a:ln>
              <a:solidFill>
                <a:schemeClr val="tx1"/>
              </a:solidFill>
              <a:effectLst/>
              <a:latin typeface="Times" charset="0"/>
            </a:endParaRPr>
          </a:p>
        </p:txBody>
      </p:sp>
      <p:sp>
        <p:nvSpPr>
          <p:cNvPr id="47" name="Donut 46"/>
          <p:cNvSpPr/>
          <p:nvPr/>
        </p:nvSpPr>
        <p:spPr bwMode="auto">
          <a:xfrm>
            <a:off x="3352800" y="17526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charset="0"/>
              </a:rPr>
              <a:t>b</a:t>
            </a:r>
            <a:endParaRPr kumimoji="0" lang="en-US" sz="2400" b="0" i="0" u="none" strike="noStrike" cap="none" normalizeH="0" baseline="0" dirty="0">
              <a:ln>
                <a:noFill/>
              </a:ln>
              <a:solidFill>
                <a:schemeClr val="tx1"/>
              </a:solidFill>
              <a:effectLst/>
              <a:latin typeface="Times" charset="0"/>
            </a:endParaRPr>
          </a:p>
        </p:txBody>
      </p:sp>
      <p:sp>
        <p:nvSpPr>
          <p:cNvPr id="48" name="Donut 47"/>
          <p:cNvSpPr/>
          <p:nvPr/>
        </p:nvSpPr>
        <p:spPr bwMode="auto">
          <a:xfrm>
            <a:off x="6781800" y="17526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err="1" smtClean="0"/>
              <a:t>d</a:t>
            </a:r>
            <a:endParaRPr kumimoji="0" lang="en-US" sz="2400" b="0" i="0" u="none" strike="noStrike" cap="none" normalizeH="0" baseline="0" dirty="0">
              <a:ln>
                <a:noFill/>
              </a:ln>
              <a:solidFill>
                <a:schemeClr val="tx1"/>
              </a:solidFill>
              <a:effectLst/>
              <a:latin typeface="Times" charset="0"/>
            </a:endParaRPr>
          </a:p>
        </p:txBody>
      </p:sp>
      <p:sp>
        <p:nvSpPr>
          <p:cNvPr id="49" name="Donut 48"/>
          <p:cNvSpPr/>
          <p:nvPr/>
        </p:nvSpPr>
        <p:spPr bwMode="auto">
          <a:xfrm>
            <a:off x="6705600" y="1676400"/>
            <a:ext cx="762000" cy="762000"/>
          </a:xfrm>
          <a:prstGeom prst="donut">
            <a:avLst>
              <a:gd name="adj" fmla="val 584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50" name="Straight Arrow Connector 49"/>
          <p:cNvCxnSpPr>
            <a:endCxn id="46" idx="2"/>
          </p:cNvCxnSpPr>
          <p:nvPr/>
        </p:nvCxnSpPr>
        <p:spPr bwMode="auto">
          <a:xfrm>
            <a:off x="1219200" y="20574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1" name="Straight Arrow Connector 50"/>
          <p:cNvCxnSpPr>
            <a:stCxn id="46" idx="6"/>
            <a:endCxn id="47" idx="2"/>
          </p:cNvCxnSpPr>
          <p:nvPr/>
        </p:nvCxnSpPr>
        <p:spPr bwMode="auto">
          <a:xfrm>
            <a:off x="2286000" y="20574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2" name="Curved Connector 51"/>
          <p:cNvCxnSpPr>
            <a:stCxn id="46" idx="0"/>
            <a:endCxn id="46" idx="1"/>
          </p:cNvCxnSpPr>
          <p:nvPr/>
        </p:nvCxnSpPr>
        <p:spPr bwMode="auto">
          <a:xfrm rot="16200000" flipH="1" flipV="1">
            <a:off x="1828800" y="1689474"/>
            <a:ext cx="89274" cy="215526"/>
          </a:xfrm>
          <a:prstGeom prst="curvedConnector3">
            <a:avLst>
              <a:gd name="adj1" fmla="val -432662"/>
            </a:avLst>
          </a:prstGeom>
          <a:solidFill>
            <a:schemeClr val="accent1"/>
          </a:solidFill>
          <a:ln w="9525" cap="flat" cmpd="sng" algn="ctr">
            <a:solidFill>
              <a:schemeClr val="tx1"/>
            </a:solidFill>
            <a:prstDash val="solid"/>
            <a:round/>
            <a:headEnd type="none" w="med" len="med"/>
            <a:tailEnd type="arrow"/>
          </a:ln>
          <a:effectLst/>
        </p:spPr>
      </p:cxnSp>
      <p:sp>
        <p:nvSpPr>
          <p:cNvPr id="53" name="TextBox 52"/>
          <p:cNvSpPr txBox="1"/>
          <p:nvPr/>
        </p:nvSpPr>
        <p:spPr>
          <a:xfrm>
            <a:off x="1752600" y="990600"/>
            <a:ext cx="609600" cy="461665"/>
          </a:xfrm>
          <a:prstGeom prst="rect">
            <a:avLst/>
          </a:prstGeom>
          <a:noFill/>
        </p:spPr>
        <p:txBody>
          <a:bodyPr wrap="square" rtlCol="0">
            <a:spAutoFit/>
          </a:bodyPr>
          <a:lstStyle/>
          <a:p>
            <a:r>
              <a:rPr lang="en-US" dirty="0" smtClean="0"/>
              <a:t>0,</a:t>
            </a:r>
            <a:r>
              <a:rPr lang="en-US" dirty="0" smtClean="0">
                <a:solidFill>
                  <a:srgbClr val="000000"/>
                </a:solidFill>
              </a:rPr>
              <a:t>1</a:t>
            </a:r>
            <a:endParaRPr lang="en-US" dirty="0">
              <a:solidFill>
                <a:srgbClr val="000000"/>
              </a:solidFill>
            </a:endParaRPr>
          </a:p>
        </p:txBody>
      </p:sp>
      <p:cxnSp>
        <p:nvCxnSpPr>
          <p:cNvPr id="54" name="Straight Arrow Connector 53"/>
          <p:cNvCxnSpPr>
            <a:stCxn id="47" idx="6"/>
            <a:endCxn id="56" idx="2"/>
          </p:cNvCxnSpPr>
          <p:nvPr/>
        </p:nvCxnSpPr>
        <p:spPr bwMode="auto">
          <a:xfrm>
            <a:off x="3962400" y="20574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5" name="TextBox 54"/>
          <p:cNvSpPr txBox="1"/>
          <p:nvPr/>
        </p:nvSpPr>
        <p:spPr>
          <a:xfrm>
            <a:off x="2895600" y="1600200"/>
            <a:ext cx="304800" cy="830997"/>
          </a:xfrm>
          <a:prstGeom prst="rect">
            <a:avLst/>
          </a:prstGeom>
          <a:noFill/>
        </p:spPr>
        <p:txBody>
          <a:bodyPr wrap="square" rtlCol="0">
            <a:spAutoFit/>
          </a:bodyPr>
          <a:lstStyle/>
          <a:p>
            <a:r>
              <a:rPr lang="en-US" dirty="0" smtClean="0">
                <a:solidFill>
                  <a:srgbClr val="000000"/>
                </a:solidFill>
              </a:rPr>
              <a:t>1</a:t>
            </a:r>
            <a:endParaRPr lang="en-US" dirty="0">
              <a:solidFill>
                <a:srgbClr val="000000"/>
              </a:solidFill>
            </a:endParaRPr>
          </a:p>
        </p:txBody>
      </p:sp>
      <p:sp>
        <p:nvSpPr>
          <p:cNvPr id="56" name="Donut 55"/>
          <p:cNvSpPr/>
          <p:nvPr/>
        </p:nvSpPr>
        <p:spPr bwMode="auto">
          <a:xfrm>
            <a:off x="5029200" y="17526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charset="0"/>
              </a:rPr>
              <a:t>c</a:t>
            </a:r>
            <a:endParaRPr kumimoji="0" lang="en-US" sz="2400" b="0" i="0" u="none" strike="noStrike" cap="none" normalizeH="0" baseline="0" dirty="0">
              <a:ln>
                <a:noFill/>
              </a:ln>
              <a:solidFill>
                <a:schemeClr val="tx1"/>
              </a:solidFill>
              <a:effectLst/>
              <a:latin typeface="Times" charset="0"/>
            </a:endParaRPr>
          </a:p>
        </p:txBody>
      </p:sp>
      <p:cxnSp>
        <p:nvCxnSpPr>
          <p:cNvPr id="57" name="Straight Arrow Connector 56"/>
          <p:cNvCxnSpPr>
            <a:stCxn id="56" idx="6"/>
            <a:endCxn id="49" idx="2"/>
          </p:cNvCxnSpPr>
          <p:nvPr/>
        </p:nvCxnSpPr>
        <p:spPr bwMode="auto">
          <a:xfrm>
            <a:off x="5638800" y="20574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8" name="TextBox 57"/>
          <p:cNvSpPr txBox="1"/>
          <p:nvPr/>
        </p:nvSpPr>
        <p:spPr>
          <a:xfrm>
            <a:off x="4191000" y="1524000"/>
            <a:ext cx="609600" cy="461665"/>
          </a:xfrm>
          <a:prstGeom prst="rect">
            <a:avLst/>
          </a:prstGeom>
          <a:noFill/>
        </p:spPr>
        <p:txBody>
          <a:bodyPr wrap="square" rtlCol="0">
            <a:spAutoFit/>
          </a:bodyPr>
          <a:lstStyle/>
          <a:p>
            <a:r>
              <a:rPr lang="en-US" dirty="0" smtClean="0"/>
              <a:t>0,1</a:t>
            </a:r>
            <a:endParaRPr lang="en-US" dirty="0"/>
          </a:p>
        </p:txBody>
      </p:sp>
      <p:sp>
        <p:nvSpPr>
          <p:cNvPr id="59" name="TextBox 58"/>
          <p:cNvSpPr txBox="1"/>
          <p:nvPr/>
        </p:nvSpPr>
        <p:spPr>
          <a:xfrm>
            <a:off x="5867400" y="1524000"/>
            <a:ext cx="609600" cy="461665"/>
          </a:xfrm>
          <a:prstGeom prst="rect">
            <a:avLst/>
          </a:prstGeom>
          <a:noFill/>
        </p:spPr>
        <p:txBody>
          <a:bodyPr wrap="square" rtlCol="0">
            <a:spAutoFit/>
          </a:bodyPr>
          <a:lstStyle/>
          <a:p>
            <a:r>
              <a:rPr lang="en-US" dirty="0" smtClean="0"/>
              <a:t>0,1</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a:t>
            </a:r>
            <a:endParaRPr lang="en-US" dirty="0"/>
          </a:p>
        </p:txBody>
      </p:sp>
      <p:sp>
        <p:nvSpPr>
          <p:cNvPr id="3" name="Content Placeholder 2"/>
          <p:cNvSpPr>
            <a:spLocks noGrp="1"/>
          </p:cNvSpPr>
          <p:nvPr>
            <p:ph idx="1"/>
          </p:nvPr>
        </p:nvSpPr>
        <p:spPr/>
        <p:txBody>
          <a:bodyPr/>
          <a:lstStyle/>
          <a:p>
            <a:r>
              <a:rPr lang="en-US" dirty="0" smtClean="0"/>
              <a:t>Track the set of states</a:t>
            </a:r>
          </a:p>
          <a:p>
            <a:pPr lvl="1"/>
            <a:r>
              <a:rPr lang="en-US" dirty="0" smtClean="0"/>
              <a:t>{a}</a:t>
            </a:r>
          </a:p>
          <a:p>
            <a:pPr lvl="1"/>
            <a:r>
              <a:rPr lang="en-US" dirty="0" smtClean="0"/>
              <a:t>{</a:t>
            </a:r>
            <a:r>
              <a:rPr lang="en-US" dirty="0" err="1" smtClean="0"/>
              <a:t>a,b</a:t>
            </a:r>
            <a:r>
              <a:rPr lang="en-US" dirty="0" smtClean="0"/>
              <a:t>}</a:t>
            </a:r>
          </a:p>
          <a:p>
            <a:pPr lvl="1"/>
            <a:r>
              <a:rPr lang="en-US" dirty="0" smtClean="0"/>
              <a:t>{</a:t>
            </a:r>
            <a:r>
              <a:rPr lang="en-US" dirty="0" err="1" smtClean="0"/>
              <a:t>a,c</a:t>
            </a:r>
            <a:r>
              <a:rPr lang="en-US" dirty="0" smtClean="0"/>
              <a:t>}</a:t>
            </a:r>
          </a:p>
          <a:p>
            <a:pPr lvl="1"/>
            <a:r>
              <a:rPr lang="en-US" dirty="0" smtClean="0"/>
              <a:t>{</a:t>
            </a:r>
            <a:r>
              <a:rPr lang="en-US" dirty="0" err="1" smtClean="0"/>
              <a:t>a,b,d</a:t>
            </a:r>
            <a:r>
              <a:rPr lang="en-US" dirty="0" smtClean="0"/>
              <a:t>}</a:t>
            </a:r>
            <a:endParaRPr lang="en-US" dirty="0"/>
          </a:p>
        </p:txBody>
      </p:sp>
      <p:grpSp>
        <p:nvGrpSpPr>
          <p:cNvPr id="60" name="Group 59"/>
          <p:cNvGrpSpPr/>
          <p:nvPr/>
        </p:nvGrpSpPr>
        <p:grpSpPr>
          <a:xfrm>
            <a:off x="4191000" y="2743200"/>
            <a:ext cx="4419600" cy="3352800"/>
            <a:chOff x="1219200" y="1676400"/>
            <a:chExt cx="6324600" cy="4724400"/>
          </a:xfrm>
        </p:grpSpPr>
        <p:sp>
          <p:nvSpPr>
            <p:cNvPr id="4" name="Donut 3"/>
            <p:cNvSpPr/>
            <p:nvPr/>
          </p:nvSpPr>
          <p:spPr bwMode="auto">
            <a:xfrm>
              <a:off x="1752600" y="5715000"/>
              <a:ext cx="609600" cy="609600"/>
            </a:xfrm>
            <a:prstGeom prst="donut">
              <a:avLst>
                <a:gd name="adj" fmla="val 10632"/>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charset="0"/>
                </a:rPr>
                <a:t>a</a:t>
              </a:r>
              <a:endParaRPr kumimoji="0" lang="en-US" sz="1800" b="0" i="0" u="none" strike="noStrike" cap="none" normalizeH="0" baseline="0" dirty="0">
                <a:ln>
                  <a:noFill/>
                </a:ln>
                <a:solidFill>
                  <a:schemeClr val="tx1"/>
                </a:solidFill>
                <a:effectLst/>
                <a:latin typeface="Times" charset="0"/>
              </a:endParaRPr>
            </a:p>
          </p:txBody>
        </p:sp>
        <p:sp>
          <p:nvSpPr>
            <p:cNvPr id="5" name="Donut 4"/>
            <p:cNvSpPr/>
            <p:nvPr/>
          </p:nvSpPr>
          <p:spPr bwMode="auto">
            <a:xfrm>
              <a:off x="3429000" y="5715000"/>
              <a:ext cx="609600" cy="609600"/>
            </a:xfrm>
            <a:prstGeom prst="donut">
              <a:avLst>
                <a:gd name="adj" fmla="val 10632"/>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charset="0"/>
                </a:rPr>
                <a:t>b</a:t>
              </a:r>
              <a:endParaRPr kumimoji="0" lang="en-US" sz="1800" b="0" i="0" u="none" strike="noStrike" cap="none" normalizeH="0" baseline="0" dirty="0">
                <a:ln>
                  <a:noFill/>
                </a:ln>
                <a:solidFill>
                  <a:schemeClr val="tx1"/>
                </a:solidFill>
                <a:effectLst/>
                <a:latin typeface="Times" charset="0"/>
              </a:endParaRPr>
            </a:p>
          </p:txBody>
        </p:sp>
        <p:sp>
          <p:nvSpPr>
            <p:cNvPr id="6" name="Donut 5"/>
            <p:cNvSpPr/>
            <p:nvPr/>
          </p:nvSpPr>
          <p:spPr bwMode="auto">
            <a:xfrm>
              <a:off x="6858000" y="5715000"/>
              <a:ext cx="609600" cy="609600"/>
            </a:xfrm>
            <a:prstGeom prst="donut">
              <a:avLst>
                <a:gd name="adj" fmla="val 10632"/>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dirty="0" err="1" smtClean="0"/>
                <a:t>d</a:t>
              </a:r>
              <a:endParaRPr kumimoji="0" lang="en-US" sz="1800" b="0" i="0" u="none" strike="noStrike" cap="none" normalizeH="0" baseline="0" dirty="0">
                <a:ln>
                  <a:noFill/>
                </a:ln>
                <a:solidFill>
                  <a:schemeClr val="tx1"/>
                </a:solidFill>
                <a:effectLst/>
                <a:latin typeface="Times" charset="0"/>
              </a:endParaRPr>
            </a:p>
          </p:txBody>
        </p:sp>
        <p:sp>
          <p:nvSpPr>
            <p:cNvPr id="7" name="Donut 6"/>
            <p:cNvSpPr/>
            <p:nvPr/>
          </p:nvSpPr>
          <p:spPr bwMode="auto">
            <a:xfrm>
              <a:off x="6781800" y="5638800"/>
              <a:ext cx="762000" cy="762000"/>
            </a:xfrm>
            <a:prstGeom prst="donut">
              <a:avLst>
                <a:gd name="adj" fmla="val 5843"/>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imes" charset="0"/>
              </a:endParaRPr>
            </a:p>
          </p:txBody>
        </p:sp>
        <p:cxnSp>
          <p:nvCxnSpPr>
            <p:cNvPr id="8" name="Straight Arrow Connector 7"/>
            <p:cNvCxnSpPr>
              <a:endCxn id="4" idx="2"/>
            </p:cNvCxnSpPr>
            <p:nvPr/>
          </p:nvCxnSpPr>
          <p:spPr bwMode="auto">
            <a:xfrm>
              <a:off x="1295400" y="60198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 name="Straight Arrow Connector 8"/>
            <p:cNvCxnSpPr>
              <a:stCxn id="4" idx="6"/>
              <a:endCxn id="5" idx="2"/>
            </p:cNvCxnSpPr>
            <p:nvPr/>
          </p:nvCxnSpPr>
          <p:spPr bwMode="auto">
            <a:xfrm>
              <a:off x="2362200" y="6019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 name="Curved Connector 9"/>
            <p:cNvCxnSpPr>
              <a:stCxn id="4" idx="0"/>
              <a:endCxn id="4" idx="1"/>
            </p:cNvCxnSpPr>
            <p:nvPr/>
          </p:nvCxnSpPr>
          <p:spPr bwMode="auto">
            <a:xfrm rot="16200000" flipH="1" flipV="1">
              <a:off x="1905000" y="5651874"/>
              <a:ext cx="89274" cy="215526"/>
            </a:xfrm>
            <a:prstGeom prst="curvedConnector3">
              <a:avLst>
                <a:gd name="adj1" fmla="val -432662"/>
              </a:avLst>
            </a:prstGeom>
            <a:solidFill>
              <a:schemeClr val="accent1"/>
            </a:solidFill>
            <a:ln w="9525" cap="flat" cmpd="sng" algn="ctr">
              <a:solidFill>
                <a:schemeClr val="tx1"/>
              </a:solidFill>
              <a:prstDash val="solid"/>
              <a:round/>
              <a:headEnd type="none" w="med" len="med"/>
              <a:tailEnd type="arrow"/>
            </a:ln>
            <a:effectLst/>
          </p:spPr>
        </p:cxnSp>
        <p:cxnSp>
          <p:nvCxnSpPr>
            <p:cNvPr id="12" name="Straight Arrow Connector 11"/>
            <p:cNvCxnSpPr>
              <a:stCxn id="5" idx="6"/>
              <a:endCxn id="14" idx="2"/>
            </p:cNvCxnSpPr>
            <p:nvPr/>
          </p:nvCxnSpPr>
          <p:spPr bwMode="auto">
            <a:xfrm>
              <a:off x="4038600" y="6019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4" name="Donut 13"/>
            <p:cNvSpPr/>
            <p:nvPr/>
          </p:nvSpPr>
          <p:spPr bwMode="auto">
            <a:xfrm>
              <a:off x="5105400" y="5715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charset="0"/>
                </a:rPr>
                <a:t>c</a:t>
              </a:r>
              <a:endParaRPr kumimoji="0" lang="en-US" sz="1800" b="0" i="0" u="none" strike="noStrike" cap="none" normalizeH="0" baseline="0" dirty="0">
                <a:ln>
                  <a:noFill/>
                </a:ln>
                <a:solidFill>
                  <a:schemeClr val="tx1"/>
                </a:solidFill>
                <a:effectLst/>
                <a:latin typeface="Times" charset="0"/>
              </a:endParaRPr>
            </a:p>
          </p:txBody>
        </p:sp>
        <p:cxnSp>
          <p:nvCxnSpPr>
            <p:cNvPr id="15" name="Straight Arrow Connector 14"/>
            <p:cNvCxnSpPr>
              <a:stCxn id="14" idx="6"/>
              <a:endCxn id="7" idx="2"/>
            </p:cNvCxnSpPr>
            <p:nvPr/>
          </p:nvCxnSpPr>
          <p:spPr bwMode="auto">
            <a:xfrm>
              <a:off x="5715000" y="6019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8" name="Donut 17"/>
            <p:cNvSpPr/>
            <p:nvPr/>
          </p:nvSpPr>
          <p:spPr bwMode="auto">
            <a:xfrm>
              <a:off x="1676400" y="4343400"/>
              <a:ext cx="609600" cy="609600"/>
            </a:xfrm>
            <a:prstGeom prst="donut">
              <a:avLst>
                <a:gd name="adj" fmla="val 10632"/>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charset="0"/>
                </a:rPr>
                <a:t>a</a:t>
              </a:r>
              <a:endParaRPr kumimoji="0" lang="en-US" sz="1800" b="0" i="0" u="none" strike="noStrike" cap="none" normalizeH="0" baseline="0" dirty="0">
                <a:ln>
                  <a:noFill/>
                </a:ln>
                <a:solidFill>
                  <a:schemeClr val="tx1"/>
                </a:solidFill>
                <a:effectLst/>
                <a:latin typeface="Times" charset="0"/>
              </a:endParaRPr>
            </a:p>
          </p:txBody>
        </p:sp>
        <p:sp>
          <p:nvSpPr>
            <p:cNvPr id="19" name="Donut 18"/>
            <p:cNvSpPr/>
            <p:nvPr/>
          </p:nvSpPr>
          <p:spPr bwMode="auto">
            <a:xfrm>
              <a:off x="3352800" y="43434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charset="0"/>
                </a:rPr>
                <a:t>b</a:t>
              </a:r>
              <a:endParaRPr kumimoji="0" lang="en-US" sz="1800" b="0" i="0" u="none" strike="noStrike" cap="none" normalizeH="0" baseline="0" dirty="0">
                <a:ln>
                  <a:noFill/>
                </a:ln>
                <a:solidFill>
                  <a:schemeClr val="tx1"/>
                </a:solidFill>
                <a:effectLst/>
                <a:latin typeface="Times" charset="0"/>
              </a:endParaRPr>
            </a:p>
          </p:txBody>
        </p:sp>
        <p:sp>
          <p:nvSpPr>
            <p:cNvPr id="20" name="Donut 19"/>
            <p:cNvSpPr/>
            <p:nvPr/>
          </p:nvSpPr>
          <p:spPr bwMode="auto">
            <a:xfrm>
              <a:off x="6781800" y="43434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dirty="0" err="1" smtClean="0"/>
                <a:t>d</a:t>
              </a:r>
              <a:endParaRPr kumimoji="0" lang="en-US" sz="1800" b="0" i="0" u="none" strike="noStrike" cap="none" normalizeH="0" baseline="0" dirty="0">
                <a:ln>
                  <a:noFill/>
                </a:ln>
                <a:solidFill>
                  <a:schemeClr val="tx1"/>
                </a:solidFill>
                <a:effectLst/>
                <a:latin typeface="Times" charset="0"/>
              </a:endParaRPr>
            </a:p>
          </p:txBody>
        </p:sp>
        <p:sp>
          <p:nvSpPr>
            <p:cNvPr id="21" name="Donut 20"/>
            <p:cNvSpPr/>
            <p:nvPr/>
          </p:nvSpPr>
          <p:spPr bwMode="auto">
            <a:xfrm>
              <a:off x="6705600" y="4267200"/>
              <a:ext cx="762000" cy="762000"/>
            </a:xfrm>
            <a:prstGeom prst="donut">
              <a:avLst>
                <a:gd name="adj" fmla="val 584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imes" charset="0"/>
              </a:endParaRPr>
            </a:p>
          </p:txBody>
        </p:sp>
        <p:cxnSp>
          <p:nvCxnSpPr>
            <p:cNvPr id="22" name="Straight Arrow Connector 21"/>
            <p:cNvCxnSpPr>
              <a:endCxn id="18" idx="2"/>
            </p:cNvCxnSpPr>
            <p:nvPr/>
          </p:nvCxnSpPr>
          <p:spPr bwMode="auto">
            <a:xfrm>
              <a:off x="1219200" y="46482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3" name="Straight Arrow Connector 22"/>
            <p:cNvCxnSpPr>
              <a:stCxn id="18" idx="6"/>
              <a:endCxn id="19" idx="2"/>
            </p:cNvCxnSpPr>
            <p:nvPr/>
          </p:nvCxnSpPr>
          <p:spPr bwMode="auto">
            <a:xfrm>
              <a:off x="2286000" y="46482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4" name="Curved Connector 23"/>
            <p:cNvCxnSpPr>
              <a:stCxn id="18" idx="0"/>
              <a:endCxn id="18" idx="1"/>
            </p:cNvCxnSpPr>
            <p:nvPr/>
          </p:nvCxnSpPr>
          <p:spPr bwMode="auto">
            <a:xfrm rot="16200000" flipH="1" flipV="1">
              <a:off x="1828800" y="4280274"/>
              <a:ext cx="89274" cy="215526"/>
            </a:xfrm>
            <a:prstGeom prst="curvedConnector3">
              <a:avLst>
                <a:gd name="adj1" fmla="val -432662"/>
              </a:avLst>
            </a:prstGeom>
            <a:solidFill>
              <a:schemeClr val="accent1"/>
            </a:solidFill>
            <a:ln w="9525" cap="flat" cmpd="sng" algn="ctr">
              <a:solidFill>
                <a:schemeClr val="tx1"/>
              </a:solidFill>
              <a:prstDash val="solid"/>
              <a:round/>
              <a:headEnd type="none" w="med" len="med"/>
              <a:tailEnd type="arrow"/>
            </a:ln>
            <a:effectLst/>
          </p:spPr>
        </p:cxnSp>
        <p:cxnSp>
          <p:nvCxnSpPr>
            <p:cNvPr id="26" name="Straight Arrow Connector 25"/>
            <p:cNvCxnSpPr>
              <a:stCxn id="19" idx="6"/>
              <a:endCxn id="28" idx="2"/>
            </p:cNvCxnSpPr>
            <p:nvPr/>
          </p:nvCxnSpPr>
          <p:spPr bwMode="auto">
            <a:xfrm>
              <a:off x="3962400" y="46482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8" name="Donut 27"/>
            <p:cNvSpPr/>
            <p:nvPr/>
          </p:nvSpPr>
          <p:spPr bwMode="auto">
            <a:xfrm>
              <a:off x="5029200" y="4343400"/>
              <a:ext cx="609600" cy="609600"/>
            </a:xfrm>
            <a:prstGeom prst="donut">
              <a:avLst>
                <a:gd name="adj" fmla="val 10632"/>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charset="0"/>
                </a:rPr>
                <a:t>c</a:t>
              </a:r>
              <a:endParaRPr kumimoji="0" lang="en-US" sz="1800" b="0" i="0" u="none" strike="noStrike" cap="none" normalizeH="0" baseline="0" dirty="0">
                <a:ln>
                  <a:noFill/>
                </a:ln>
                <a:solidFill>
                  <a:schemeClr val="tx1"/>
                </a:solidFill>
                <a:effectLst/>
                <a:latin typeface="Times" charset="0"/>
              </a:endParaRPr>
            </a:p>
          </p:txBody>
        </p:sp>
        <p:cxnSp>
          <p:nvCxnSpPr>
            <p:cNvPr id="29" name="Straight Arrow Connector 28"/>
            <p:cNvCxnSpPr>
              <a:stCxn id="28" idx="6"/>
              <a:endCxn id="21" idx="2"/>
            </p:cNvCxnSpPr>
            <p:nvPr/>
          </p:nvCxnSpPr>
          <p:spPr bwMode="auto">
            <a:xfrm>
              <a:off x="5638800" y="46482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2" name="Donut 31"/>
            <p:cNvSpPr/>
            <p:nvPr/>
          </p:nvSpPr>
          <p:spPr bwMode="auto">
            <a:xfrm>
              <a:off x="1676400" y="3048000"/>
              <a:ext cx="609600" cy="609600"/>
            </a:xfrm>
            <a:prstGeom prst="donut">
              <a:avLst>
                <a:gd name="adj" fmla="val 10632"/>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charset="0"/>
                </a:rPr>
                <a:t>a</a:t>
              </a:r>
              <a:endParaRPr kumimoji="0" lang="en-US" sz="1800" b="0" i="0" u="none" strike="noStrike" cap="none" normalizeH="0" baseline="0" dirty="0">
                <a:ln>
                  <a:noFill/>
                </a:ln>
                <a:solidFill>
                  <a:schemeClr val="tx1"/>
                </a:solidFill>
                <a:effectLst/>
                <a:latin typeface="Times" charset="0"/>
              </a:endParaRPr>
            </a:p>
          </p:txBody>
        </p:sp>
        <p:sp>
          <p:nvSpPr>
            <p:cNvPr id="33" name="Donut 32"/>
            <p:cNvSpPr/>
            <p:nvPr/>
          </p:nvSpPr>
          <p:spPr bwMode="auto">
            <a:xfrm>
              <a:off x="3352800" y="3048000"/>
              <a:ext cx="609600" cy="609600"/>
            </a:xfrm>
            <a:prstGeom prst="donut">
              <a:avLst>
                <a:gd name="adj" fmla="val 10632"/>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charset="0"/>
                </a:rPr>
                <a:t>b</a:t>
              </a:r>
              <a:endParaRPr kumimoji="0" lang="en-US" sz="1800" b="0" i="0" u="none" strike="noStrike" cap="none" normalizeH="0" baseline="0" dirty="0">
                <a:ln>
                  <a:noFill/>
                </a:ln>
                <a:solidFill>
                  <a:schemeClr val="tx1"/>
                </a:solidFill>
                <a:effectLst/>
                <a:latin typeface="Times" charset="0"/>
              </a:endParaRPr>
            </a:p>
          </p:txBody>
        </p:sp>
        <p:sp>
          <p:nvSpPr>
            <p:cNvPr id="34" name="Donut 33"/>
            <p:cNvSpPr/>
            <p:nvPr/>
          </p:nvSpPr>
          <p:spPr bwMode="auto">
            <a:xfrm>
              <a:off x="6781800" y="3048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dirty="0" err="1" smtClean="0"/>
                <a:t>d</a:t>
              </a:r>
              <a:endParaRPr kumimoji="0" lang="en-US" sz="1800" b="0" i="0" u="none" strike="noStrike" cap="none" normalizeH="0" baseline="0" dirty="0">
                <a:ln>
                  <a:noFill/>
                </a:ln>
                <a:solidFill>
                  <a:schemeClr val="tx1"/>
                </a:solidFill>
                <a:effectLst/>
                <a:latin typeface="Times" charset="0"/>
              </a:endParaRPr>
            </a:p>
          </p:txBody>
        </p:sp>
        <p:sp>
          <p:nvSpPr>
            <p:cNvPr id="35" name="Donut 34"/>
            <p:cNvSpPr/>
            <p:nvPr/>
          </p:nvSpPr>
          <p:spPr bwMode="auto">
            <a:xfrm>
              <a:off x="6705600" y="2971800"/>
              <a:ext cx="762000" cy="762000"/>
            </a:xfrm>
            <a:prstGeom prst="donut">
              <a:avLst>
                <a:gd name="adj" fmla="val 584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imes" charset="0"/>
              </a:endParaRPr>
            </a:p>
          </p:txBody>
        </p:sp>
        <p:cxnSp>
          <p:nvCxnSpPr>
            <p:cNvPr id="36" name="Straight Arrow Connector 35"/>
            <p:cNvCxnSpPr>
              <a:endCxn id="32" idx="2"/>
            </p:cNvCxnSpPr>
            <p:nvPr/>
          </p:nvCxnSpPr>
          <p:spPr bwMode="auto">
            <a:xfrm>
              <a:off x="1219200" y="33528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7" name="Straight Arrow Connector 36"/>
            <p:cNvCxnSpPr>
              <a:stCxn id="32" idx="6"/>
              <a:endCxn id="33" idx="2"/>
            </p:cNvCxnSpPr>
            <p:nvPr/>
          </p:nvCxnSpPr>
          <p:spPr bwMode="auto">
            <a:xfrm>
              <a:off x="2286000" y="3352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8" name="Curved Connector 37"/>
            <p:cNvCxnSpPr>
              <a:stCxn id="32" idx="0"/>
              <a:endCxn id="32" idx="1"/>
            </p:cNvCxnSpPr>
            <p:nvPr/>
          </p:nvCxnSpPr>
          <p:spPr bwMode="auto">
            <a:xfrm rot="16200000" flipH="1" flipV="1">
              <a:off x="1828800" y="2984874"/>
              <a:ext cx="89274" cy="215526"/>
            </a:xfrm>
            <a:prstGeom prst="curvedConnector3">
              <a:avLst>
                <a:gd name="adj1" fmla="val -432662"/>
              </a:avLst>
            </a:prstGeom>
            <a:solidFill>
              <a:schemeClr val="accent1"/>
            </a:solidFill>
            <a:ln w="9525" cap="flat" cmpd="sng" algn="ctr">
              <a:solidFill>
                <a:schemeClr val="tx1"/>
              </a:solidFill>
              <a:prstDash val="solid"/>
              <a:round/>
              <a:headEnd type="none" w="med" len="med"/>
              <a:tailEnd type="arrow"/>
            </a:ln>
            <a:effectLst/>
          </p:spPr>
        </p:cxnSp>
        <p:cxnSp>
          <p:nvCxnSpPr>
            <p:cNvPr id="40" name="Straight Arrow Connector 39"/>
            <p:cNvCxnSpPr>
              <a:stCxn id="33" idx="6"/>
              <a:endCxn id="42" idx="2"/>
            </p:cNvCxnSpPr>
            <p:nvPr/>
          </p:nvCxnSpPr>
          <p:spPr bwMode="auto">
            <a:xfrm>
              <a:off x="3962400" y="3352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2" name="Donut 41"/>
            <p:cNvSpPr/>
            <p:nvPr/>
          </p:nvSpPr>
          <p:spPr bwMode="auto">
            <a:xfrm>
              <a:off x="5029200" y="30480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charset="0"/>
                </a:rPr>
                <a:t>c</a:t>
              </a:r>
              <a:endParaRPr kumimoji="0" lang="en-US" sz="1800" b="0" i="0" u="none" strike="noStrike" cap="none" normalizeH="0" baseline="0" dirty="0">
                <a:ln>
                  <a:noFill/>
                </a:ln>
                <a:solidFill>
                  <a:schemeClr val="tx1"/>
                </a:solidFill>
                <a:effectLst/>
                <a:latin typeface="Times" charset="0"/>
              </a:endParaRPr>
            </a:p>
          </p:txBody>
        </p:sp>
        <p:cxnSp>
          <p:nvCxnSpPr>
            <p:cNvPr id="43" name="Straight Arrow Connector 42"/>
            <p:cNvCxnSpPr>
              <a:stCxn id="42" idx="6"/>
              <a:endCxn id="35" idx="2"/>
            </p:cNvCxnSpPr>
            <p:nvPr/>
          </p:nvCxnSpPr>
          <p:spPr bwMode="auto">
            <a:xfrm>
              <a:off x="5638800" y="3352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6" name="Donut 45"/>
            <p:cNvSpPr/>
            <p:nvPr/>
          </p:nvSpPr>
          <p:spPr bwMode="auto">
            <a:xfrm>
              <a:off x="1676400" y="1752600"/>
              <a:ext cx="609600" cy="609600"/>
            </a:xfrm>
            <a:prstGeom prst="donut">
              <a:avLst>
                <a:gd name="adj" fmla="val 10632"/>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charset="0"/>
                </a:rPr>
                <a:t>a</a:t>
              </a:r>
              <a:endParaRPr kumimoji="0" lang="en-US" sz="1800" b="0" i="0" u="none" strike="noStrike" cap="none" normalizeH="0" baseline="0" dirty="0">
                <a:ln>
                  <a:noFill/>
                </a:ln>
                <a:solidFill>
                  <a:schemeClr val="tx1"/>
                </a:solidFill>
                <a:effectLst/>
                <a:latin typeface="Times" charset="0"/>
              </a:endParaRPr>
            </a:p>
          </p:txBody>
        </p:sp>
        <p:sp>
          <p:nvSpPr>
            <p:cNvPr id="47" name="Donut 46"/>
            <p:cNvSpPr/>
            <p:nvPr/>
          </p:nvSpPr>
          <p:spPr bwMode="auto">
            <a:xfrm>
              <a:off x="3352800" y="17526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charset="0"/>
                </a:rPr>
                <a:t>b</a:t>
              </a:r>
              <a:endParaRPr kumimoji="0" lang="en-US" sz="1800" b="0" i="0" u="none" strike="noStrike" cap="none" normalizeH="0" baseline="0" dirty="0">
                <a:ln>
                  <a:noFill/>
                </a:ln>
                <a:solidFill>
                  <a:schemeClr val="tx1"/>
                </a:solidFill>
                <a:effectLst/>
                <a:latin typeface="Times" charset="0"/>
              </a:endParaRPr>
            </a:p>
          </p:txBody>
        </p:sp>
        <p:sp>
          <p:nvSpPr>
            <p:cNvPr id="48" name="Donut 47"/>
            <p:cNvSpPr/>
            <p:nvPr/>
          </p:nvSpPr>
          <p:spPr bwMode="auto">
            <a:xfrm>
              <a:off x="6781800" y="17526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dirty="0" err="1" smtClean="0"/>
                <a:t>d</a:t>
              </a:r>
              <a:endParaRPr kumimoji="0" lang="en-US" sz="1800" b="0" i="0" u="none" strike="noStrike" cap="none" normalizeH="0" baseline="0" dirty="0">
                <a:ln>
                  <a:noFill/>
                </a:ln>
                <a:solidFill>
                  <a:schemeClr val="tx1"/>
                </a:solidFill>
                <a:effectLst/>
                <a:latin typeface="Times" charset="0"/>
              </a:endParaRPr>
            </a:p>
          </p:txBody>
        </p:sp>
        <p:sp>
          <p:nvSpPr>
            <p:cNvPr id="49" name="Donut 48"/>
            <p:cNvSpPr/>
            <p:nvPr/>
          </p:nvSpPr>
          <p:spPr bwMode="auto">
            <a:xfrm>
              <a:off x="6705600" y="1676400"/>
              <a:ext cx="762000" cy="762000"/>
            </a:xfrm>
            <a:prstGeom prst="donut">
              <a:avLst>
                <a:gd name="adj" fmla="val 584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imes" charset="0"/>
              </a:endParaRPr>
            </a:p>
          </p:txBody>
        </p:sp>
        <p:cxnSp>
          <p:nvCxnSpPr>
            <p:cNvPr id="50" name="Straight Arrow Connector 49"/>
            <p:cNvCxnSpPr>
              <a:endCxn id="46" idx="2"/>
            </p:cNvCxnSpPr>
            <p:nvPr/>
          </p:nvCxnSpPr>
          <p:spPr bwMode="auto">
            <a:xfrm>
              <a:off x="1219200" y="20574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1" name="Straight Arrow Connector 50"/>
            <p:cNvCxnSpPr>
              <a:stCxn id="46" idx="6"/>
              <a:endCxn id="47" idx="2"/>
            </p:cNvCxnSpPr>
            <p:nvPr/>
          </p:nvCxnSpPr>
          <p:spPr bwMode="auto">
            <a:xfrm>
              <a:off x="2286000" y="20574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2" name="Curved Connector 51"/>
            <p:cNvCxnSpPr>
              <a:stCxn id="46" idx="0"/>
              <a:endCxn id="46" idx="1"/>
            </p:cNvCxnSpPr>
            <p:nvPr/>
          </p:nvCxnSpPr>
          <p:spPr bwMode="auto">
            <a:xfrm rot="16200000" flipH="1" flipV="1">
              <a:off x="1828800" y="1689474"/>
              <a:ext cx="89274" cy="215526"/>
            </a:xfrm>
            <a:prstGeom prst="curvedConnector3">
              <a:avLst>
                <a:gd name="adj1" fmla="val -432662"/>
              </a:avLst>
            </a:prstGeom>
            <a:solidFill>
              <a:schemeClr val="accent1"/>
            </a:solidFill>
            <a:ln w="9525" cap="flat" cmpd="sng" algn="ctr">
              <a:solidFill>
                <a:schemeClr val="tx1"/>
              </a:solidFill>
              <a:prstDash val="solid"/>
              <a:round/>
              <a:headEnd type="none" w="med" len="med"/>
              <a:tailEnd type="arrow"/>
            </a:ln>
            <a:effectLst/>
          </p:spPr>
        </p:cxnSp>
        <p:cxnSp>
          <p:nvCxnSpPr>
            <p:cNvPr id="54" name="Straight Arrow Connector 53"/>
            <p:cNvCxnSpPr>
              <a:stCxn id="47" idx="6"/>
              <a:endCxn id="56" idx="2"/>
            </p:cNvCxnSpPr>
            <p:nvPr/>
          </p:nvCxnSpPr>
          <p:spPr bwMode="auto">
            <a:xfrm>
              <a:off x="3962400" y="20574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6" name="Donut 55"/>
            <p:cNvSpPr/>
            <p:nvPr/>
          </p:nvSpPr>
          <p:spPr bwMode="auto">
            <a:xfrm>
              <a:off x="5029200" y="1752600"/>
              <a:ext cx="609600" cy="609600"/>
            </a:xfrm>
            <a:prstGeom prst="donut">
              <a:avLst>
                <a:gd name="adj" fmla="val 1063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charset="0"/>
                </a:rPr>
                <a:t>c</a:t>
              </a:r>
              <a:endParaRPr kumimoji="0" lang="en-US" sz="1800" b="0" i="0" u="none" strike="noStrike" cap="none" normalizeH="0" baseline="0" dirty="0">
                <a:ln>
                  <a:noFill/>
                </a:ln>
                <a:solidFill>
                  <a:schemeClr val="tx1"/>
                </a:solidFill>
                <a:effectLst/>
                <a:latin typeface="Times" charset="0"/>
              </a:endParaRPr>
            </a:p>
          </p:txBody>
        </p:sp>
        <p:cxnSp>
          <p:nvCxnSpPr>
            <p:cNvPr id="57" name="Straight Arrow Connector 56"/>
            <p:cNvCxnSpPr>
              <a:stCxn id="56" idx="6"/>
              <a:endCxn id="49" idx="2"/>
            </p:cNvCxnSpPr>
            <p:nvPr/>
          </p:nvCxnSpPr>
          <p:spPr bwMode="auto">
            <a:xfrm>
              <a:off x="5638800" y="20574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DFA state:  set of NFA states</a:t>
            </a:r>
            <a:endParaRPr lang="en-US" dirty="0"/>
          </a:p>
        </p:txBody>
      </p:sp>
      <p:sp>
        <p:nvSpPr>
          <p:cNvPr id="3" name="Content Placeholder 2"/>
          <p:cNvSpPr>
            <a:spLocks noGrp="1"/>
          </p:cNvSpPr>
          <p:nvPr>
            <p:ph idx="1"/>
          </p:nvPr>
        </p:nvSpPr>
        <p:spPr/>
        <p:txBody>
          <a:bodyPr/>
          <a:lstStyle/>
          <a:p>
            <a:r>
              <a:rPr lang="en-US" dirty="0" smtClean="0"/>
              <a:t>Since the </a:t>
            </a:r>
            <a:r>
              <a:rPr lang="en-US" dirty="0" err="1" smtClean="0"/>
              <a:t>powerset</a:t>
            </a:r>
            <a:r>
              <a:rPr lang="en-US" dirty="0" smtClean="0"/>
              <a:t> of a finite set is finite, we can use sets of states of the NFA as states of the DFA that will simulate it</a:t>
            </a:r>
          </a:p>
          <a:p>
            <a:r>
              <a:rPr lang="en-US" dirty="0" smtClean="0"/>
              <a:t>Each transition will now be deterministic because there is always a well defined set of reachable states</a:t>
            </a:r>
          </a:p>
          <a:p>
            <a:r>
              <a:rPr lang="en-US" dirty="0" smtClean="0"/>
              <a:t>Which states should be final?</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Formalizing</a:t>
            </a:r>
            <a:endParaRPr lang="en-US" dirty="0"/>
          </a:p>
        </p:txBody>
      </p:sp>
      <p:sp>
        <p:nvSpPr>
          <p:cNvPr id="3" name="Content Placeholder 2"/>
          <p:cNvSpPr>
            <a:spLocks noGrp="1"/>
          </p:cNvSpPr>
          <p:nvPr>
            <p:ph idx="1"/>
          </p:nvPr>
        </p:nvSpPr>
        <p:spPr/>
        <p:txBody>
          <a:bodyPr/>
          <a:lstStyle/>
          <a:p>
            <a:r>
              <a:rPr lang="en-US" dirty="0" smtClean="0"/>
              <a:t>Claim:  If A = L(M) for an NFA M, then A = L(M’) for a DFA M’.</a:t>
            </a:r>
          </a:p>
          <a:p>
            <a:r>
              <a:rPr lang="en-US" dirty="0" smtClean="0"/>
              <a:t>Proof:  Given M = &lt;Q, </a:t>
            </a:r>
            <a:r>
              <a:rPr lang="en-US" dirty="0" err="1" smtClean="0"/>
              <a:t>Σ</a:t>
            </a:r>
            <a:r>
              <a:rPr lang="en-US" dirty="0" smtClean="0"/>
              <a:t>, </a:t>
            </a:r>
            <a:r>
              <a:rPr lang="en-US" dirty="0" err="1" smtClean="0"/>
              <a:t>δ</a:t>
            </a:r>
            <a:r>
              <a:rPr lang="en-US" dirty="0" smtClean="0"/>
              <a:t>, q</a:t>
            </a:r>
            <a:r>
              <a:rPr lang="en-US" baseline="-25000" dirty="0" smtClean="0"/>
              <a:t>0</a:t>
            </a:r>
            <a:r>
              <a:rPr lang="en-US" dirty="0" smtClean="0"/>
              <a:t>, F&gt;, construct M’ = &lt;P(Q), </a:t>
            </a:r>
            <a:r>
              <a:rPr lang="en-US" dirty="0" err="1" smtClean="0"/>
              <a:t>Σ</a:t>
            </a:r>
            <a:r>
              <a:rPr lang="en-US" dirty="0" smtClean="0"/>
              <a:t>, </a:t>
            </a:r>
            <a:r>
              <a:rPr lang="en-US" dirty="0" err="1" smtClean="0"/>
              <a:t>δ</a:t>
            </a:r>
            <a:r>
              <a:rPr lang="en-US" dirty="0" smtClean="0"/>
              <a:t>’, {q</a:t>
            </a:r>
            <a:r>
              <a:rPr lang="en-US" baseline="-25000" dirty="0" smtClean="0"/>
              <a:t>0</a:t>
            </a:r>
            <a:r>
              <a:rPr lang="en-US" dirty="0" smtClean="0"/>
              <a:t>}, F’&gt; where </a:t>
            </a:r>
            <a:br>
              <a:rPr lang="en-US" dirty="0" smtClean="0"/>
            </a:br>
            <a:r>
              <a:rPr lang="en-US" dirty="0" smtClean="0"/>
              <a:t>	</a:t>
            </a:r>
            <a:r>
              <a:rPr lang="en-US" dirty="0" err="1" smtClean="0"/>
              <a:t>δ’(R,a</a:t>
            </a:r>
            <a:r>
              <a:rPr lang="en-US" dirty="0" smtClean="0"/>
              <a:t>) 	= ∪</a:t>
            </a:r>
            <a:r>
              <a:rPr lang="en-US" baseline="-25000" dirty="0" err="1" smtClean="0"/>
              <a:t>r∈R</a:t>
            </a:r>
            <a:r>
              <a:rPr lang="en-US" dirty="0" err="1" smtClean="0"/>
              <a:t>δ(r,a</a:t>
            </a:r>
            <a:r>
              <a:rPr lang="en-US" dirty="0" smtClean="0"/>
              <a:t>)</a:t>
            </a:r>
            <a:br>
              <a:rPr lang="en-US" dirty="0" smtClean="0"/>
            </a:br>
            <a:r>
              <a:rPr lang="en-US" dirty="0" smtClean="0"/>
              <a:t>	F’ 			= {R | R∩F ≠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we there yet?</a:t>
            </a:r>
            <a:endParaRPr lang="en-US" dirty="0"/>
          </a:p>
        </p:txBody>
      </p:sp>
      <p:sp>
        <p:nvSpPr>
          <p:cNvPr id="3" name="Content Placeholder 2"/>
          <p:cNvSpPr>
            <a:spLocks noGrp="1"/>
          </p:cNvSpPr>
          <p:nvPr>
            <p:ph idx="1"/>
          </p:nvPr>
        </p:nvSpPr>
        <p:spPr/>
        <p:txBody>
          <a:bodyPr/>
          <a:lstStyle/>
          <a:p>
            <a:r>
              <a:rPr lang="en-US" dirty="0" smtClean="0"/>
              <a:t>We have the construction of M’ from M</a:t>
            </a:r>
          </a:p>
          <a:p>
            <a:r>
              <a:rPr lang="en-US" dirty="0" smtClean="0"/>
              <a:t>We haven’t shown L(M) = L(M’)</a:t>
            </a:r>
          </a:p>
          <a:p>
            <a:r>
              <a:rPr lang="en-US" dirty="0" smtClean="0"/>
              <a:t>Need </a:t>
            </a:r>
          </a:p>
          <a:p>
            <a:pPr lvl="1"/>
            <a:r>
              <a:rPr lang="en-US" dirty="0" err="1" smtClean="0"/>
              <a:t>w∈L(M</a:t>
            </a:r>
            <a:r>
              <a:rPr lang="en-US" dirty="0" smtClean="0"/>
              <a:t>) ⇒ </a:t>
            </a:r>
            <a:r>
              <a:rPr lang="en-US" dirty="0" err="1" smtClean="0"/>
              <a:t>w∈L(M</a:t>
            </a:r>
            <a:r>
              <a:rPr lang="en-US" dirty="0" smtClean="0"/>
              <a:t>’)</a:t>
            </a:r>
          </a:p>
          <a:p>
            <a:pPr lvl="1"/>
            <a:r>
              <a:rPr lang="en-US" dirty="0" err="1" smtClean="0"/>
              <a:t>w∈L(M</a:t>
            </a:r>
            <a:r>
              <a:rPr lang="en-US" dirty="0" smtClean="0"/>
              <a:t>’) ⇒ </a:t>
            </a:r>
            <a:r>
              <a:rPr lang="en-US" dirty="0" err="1" smtClean="0"/>
              <a:t>w∈L(M</a:t>
            </a:r>
            <a:r>
              <a:rPr lang="en-US" dirty="0" smtClean="0"/>
              <a:t>)</a:t>
            </a:r>
          </a:p>
          <a:p>
            <a:pPr lvl="1"/>
            <a:endParaRPr lang="en-US" dirty="0" smtClean="0"/>
          </a:p>
          <a:p>
            <a:r>
              <a:rPr lang="en-US" dirty="0" smtClean="0"/>
              <a:t>Why?</a:t>
            </a:r>
          </a:p>
          <a:p>
            <a:pPr lvl="1"/>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Show </a:t>
            </a:r>
            <a:r>
              <a:rPr lang="en-US" dirty="0" err="1" smtClean="0"/>
              <a:t>w∈L(M</a:t>
            </a:r>
            <a:r>
              <a:rPr lang="en-US" dirty="0" smtClean="0"/>
              <a:t>) ⇒ </a:t>
            </a:r>
            <a:r>
              <a:rPr lang="en-US" dirty="0" err="1" smtClean="0"/>
              <a:t>w∈L(M</a:t>
            </a:r>
            <a:r>
              <a:rPr lang="en-US" dirty="0" smtClean="0"/>
              <a:t>’)</a:t>
            </a:r>
            <a:endParaRPr lang="en-US" dirty="0"/>
          </a:p>
        </p:txBody>
      </p:sp>
      <p:sp>
        <p:nvSpPr>
          <p:cNvPr id="3" name="Content Placeholder 2"/>
          <p:cNvSpPr>
            <a:spLocks noGrp="1"/>
          </p:cNvSpPr>
          <p:nvPr>
            <p:ph idx="1"/>
          </p:nvPr>
        </p:nvSpPr>
        <p:spPr>
          <a:xfrm>
            <a:off x="685800" y="1981200"/>
            <a:ext cx="4191000" cy="4114800"/>
          </a:xfrm>
        </p:spPr>
        <p:txBody>
          <a:bodyPr>
            <a:normAutofit fontScale="92500" lnSpcReduction="10000"/>
          </a:bodyPr>
          <a:lstStyle/>
          <a:p>
            <a:r>
              <a:rPr lang="en-US" dirty="0" smtClean="0"/>
              <a:t>Proof resources?</a:t>
            </a:r>
          </a:p>
          <a:p>
            <a:pPr lvl="1"/>
            <a:r>
              <a:rPr lang="en-US" dirty="0" smtClean="0"/>
              <a:t>Construction of M’</a:t>
            </a:r>
          </a:p>
          <a:p>
            <a:pPr lvl="1"/>
            <a:r>
              <a:rPr lang="en-US" dirty="0" smtClean="0"/>
              <a:t>Definition of acceptance for </a:t>
            </a:r>
            <a:r>
              <a:rPr lang="en-US" dirty="0" err="1" smtClean="0"/>
              <a:t>DFAs</a:t>
            </a:r>
            <a:r>
              <a:rPr lang="en-US" dirty="0" smtClean="0"/>
              <a:t> and </a:t>
            </a:r>
            <a:r>
              <a:rPr lang="en-US" dirty="0" err="1" smtClean="0"/>
              <a:t>NFAs</a:t>
            </a:r>
            <a:endParaRPr lang="en-US" dirty="0" smtClean="0"/>
          </a:p>
          <a:p>
            <a:r>
              <a:rPr lang="en-US" dirty="0" smtClean="0"/>
              <a:t>Need to show if M can accept </a:t>
            </a:r>
            <a:r>
              <a:rPr lang="en-US" dirty="0" err="1" smtClean="0"/>
              <a:t>w</a:t>
            </a:r>
            <a:r>
              <a:rPr lang="en-US" dirty="0" smtClean="0"/>
              <a:t> then M’ must accept </a:t>
            </a:r>
            <a:r>
              <a:rPr lang="en-US" dirty="0" err="1" smtClean="0"/>
              <a:t>w</a:t>
            </a:r>
            <a:endParaRPr lang="en-US" dirty="0" smtClean="0"/>
          </a:p>
          <a:p>
            <a:r>
              <a:rPr lang="en-US" dirty="0" smtClean="0"/>
              <a:t>Is it plausible?</a:t>
            </a:r>
            <a:endParaRPr lang="en-US" dirty="0"/>
          </a:p>
        </p:txBody>
      </p:sp>
      <p:sp>
        <p:nvSpPr>
          <p:cNvPr id="4" name="TextBox 3"/>
          <p:cNvSpPr txBox="1"/>
          <p:nvPr/>
        </p:nvSpPr>
        <p:spPr>
          <a:xfrm>
            <a:off x="5029200" y="1981200"/>
            <a:ext cx="4114800"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800" dirty="0" smtClean="0">
                <a:latin typeface="+mn-lt"/>
              </a:rPr>
              <a:t>Given M = &lt;Q, </a:t>
            </a:r>
            <a:r>
              <a:rPr lang="en-US" sz="1800" dirty="0" err="1" smtClean="0">
                <a:latin typeface="+mn-lt"/>
              </a:rPr>
              <a:t>Σ</a:t>
            </a:r>
            <a:r>
              <a:rPr lang="en-US" sz="1800" dirty="0" smtClean="0">
                <a:latin typeface="+mn-lt"/>
              </a:rPr>
              <a:t>, </a:t>
            </a:r>
            <a:r>
              <a:rPr lang="en-US" sz="1800" dirty="0" err="1" smtClean="0">
                <a:latin typeface="+mn-lt"/>
              </a:rPr>
              <a:t>δ</a:t>
            </a:r>
            <a:r>
              <a:rPr lang="en-US" sz="1800" dirty="0" smtClean="0">
                <a:latin typeface="+mn-lt"/>
              </a:rPr>
              <a:t>, q</a:t>
            </a:r>
            <a:r>
              <a:rPr lang="en-US" sz="1800" baseline="-25000" dirty="0" smtClean="0">
                <a:latin typeface="+mn-lt"/>
              </a:rPr>
              <a:t>0</a:t>
            </a:r>
            <a:r>
              <a:rPr lang="en-US" sz="1800" dirty="0" smtClean="0">
                <a:latin typeface="+mn-lt"/>
              </a:rPr>
              <a:t>, F&gt;, construct M’ = &lt;P(Q), </a:t>
            </a:r>
            <a:r>
              <a:rPr lang="en-US" sz="1800" dirty="0" err="1" smtClean="0">
                <a:latin typeface="+mn-lt"/>
              </a:rPr>
              <a:t>Σ</a:t>
            </a:r>
            <a:r>
              <a:rPr lang="en-US" sz="1800" dirty="0" smtClean="0">
                <a:latin typeface="+mn-lt"/>
              </a:rPr>
              <a:t>, </a:t>
            </a:r>
            <a:r>
              <a:rPr lang="en-US" sz="1800" dirty="0" err="1" smtClean="0">
                <a:latin typeface="+mn-lt"/>
              </a:rPr>
              <a:t>δ</a:t>
            </a:r>
            <a:r>
              <a:rPr lang="en-US" sz="1800" dirty="0" smtClean="0">
                <a:latin typeface="+mn-lt"/>
              </a:rPr>
              <a:t>’, {q</a:t>
            </a:r>
            <a:r>
              <a:rPr lang="en-US" sz="1800" baseline="-25000" dirty="0" smtClean="0">
                <a:latin typeface="+mn-lt"/>
              </a:rPr>
              <a:t>0</a:t>
            </a:r>
            <a:r>
              <a:rPr lang="en-US" sz="1800" dirty="0" smtClean="0">
                <a:latin typeface="+mn-lt"/>
              </a:rPr>
              <a:t>}, F’&gt; where 	</a:t>
            </a:r>
            <a:r>
              <a:rPr lang="en-US" sz="1800" dirty="0" err="1" smtClean="0">
                <a:latin typeface="+mn-lt"/>
              </a:rPr>
              <a:t>δ’(R,a</a:t>
            </a:r>
            <a:r>
              <a:rPr lang="en-US" sz="1800" dirty="0" smtClean="0">
                <a:latin typeface="+mn-lt"/>
              </a:rPr>
              <a:t>) 	= ∪</a:t>
            </a:r>
            <a:r>
              <a:rPr lang="en-US" sz="1800" baseline="-25000" dirty="0" err="1" smtClean="0">
                <a:latin typeface="+mn-lt"/>
              </a:rPr>
              <a:t>r∈R</a:t>
            </a:r>
            <a:r>
              <a:rPr lang="en-US" sz="1800" dirty="0" err="1" smtClean="0">
                <a:latin typeface="+mn-lt"/>
              </a:rPr>
              <a:t>δ(r,a</a:t>
            </a:r>
            <a:r>
              <a:rPr lang="en-US" sz="1800" dirty="0" smtClean="0">
                <a:latin typeface="+mn-lt"/>
              </a:rPr>
              <a:t>)</a:t>
            </a:r>
            <a:br>
              <a:rPr lang="en-US" sz="1800" dirty="0" smtClean="0">
                <a:latin typeface="+mn-lt"/>
              </a:rPr>
            </a:br>
            <a:r>
              <a:rPr lang="en-US" sz="1800" dirty="0" smtClean="0">
                <a:latin typeface="+mn-lt"/>
              </a:rPr>
              <a:t>	F’ 		= {R | R∩F ≠ ∅}</a:t>
            </a:r>
            <a:endParaRPr lang="en-US" sz="1800" dirty="0">
              <a:latin typeface="+mn-lt"/>
            </a:endParaRPr>
          </a:p>
        </p:txBody>
      </p:sp>
      <p:sp>
        <p:nvSpPr>
          <p:cNvPr id="5" name="TextBox 4"/>
          <p:cNvSpPr txBox="1"/>
          <p:nvPr/>
        </p:nvSpPr>
        <p:spPr>
          <a:xfrm>
            <a:off x="5410200" y="3581400"/>
            <a:ext cx="3733800" cy="230832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600" dirty="0" smtClean="0">
                <a:latin typeface="+mn-lt"/>
              </a:rPr>
              <a:t>M </a:t>
            </a:r>
            <a:r>
              <a:rPr lang="en-US" sz="1600" i="1" dirty="0" smtClean="0">
                <a:latin typeface="+mn-lt"/>
              </a:rPr>
              <a:t>accepts </a:t>
            </a:r>
            <a:r>
              <a:rPr lang="en-US" sz="1600" dirty="0" smtClean="0">
                <a:latin typeface="+mn-lt"/>
              </a:rPr>
              <a:t>the string </a:t>
            </a:r>
            <a:r>
              <a:rPr lang="en-US" sz="1600" dirty="0" err="1" smtClean="0">
                <a:latin typeface="+mn-lt"/>
              </a:rPr>
              <a:t>w</a:t>
            </a:r>
            <a:r>
              <a:rPr lang="en-US" sz="1600" dirty="0" smtClean="0">
                <a:latin typeface="+mn-lt"/>
              </a:rPr>
              <a:t> = w</a:t>
            </a:r>
            <a:r>
              <a:rPr lang="en-US" sz="1600" baseline="-25000" dirty="0" smtClean="0">
                <a:latin typeface="+mn-lt"/>
              </a:rPr>
              <a:t>1</a:t>
            </a:r>
            <a:r>
              <a:rPr lang="en-US" sz="1600" dirty="0" smtClean="0">
                <a:latin typeface="+mn-lt"/>
              </a:rPr>
              <a:t>w</a:t>
            </a:r>
            <a:r>
              <a:rPr lang="en-US" sz="1600" baseline="-25000" dirty="0" smtClean="0">
                <a:latin typeface="+mn-lt"/>
              </a:rPr>
              <a:t>2</a:t>
            </a:r>
            <a:r>
              <a:rPr lang="en-US" sz="1600" dirty="0" smtClean="0">
                <a:latin typeface="+mn-lt"/>
              </a:rPr>
              <a:t>…</a:t>
            </a:r>
            <a:r>
              <a:rPr lang="en-US" sz="1600" dirty="0" err="1" smtClean="0">
                <a:latin typeface="+mn-lt"/>
              </a:rPr>
              <a:t>w</a:t>
            </a:r>
            <a:r>
              <a:rPr lang="en-US" sz="1600" baseline="-25000" dirty="0" err="1" smtClean="0">
                <a:latin typeface="+mn-lt"/>
              </a:rPr>
              <a:t>n</a:t>
            </a:r>
            <a:r>
              <a:rPr lang="en-US" sz="1600" dirty="0" smtClean="0">
                <a:latin typeface="+mn-lt"/>
              </a:rPr>
              <a:t> if there exists a sequence of states</a:t>
            </a:r>
            <a:br>
              <a:rPr lang="en-US" sz="1600" dirty="0" smtClean="0">
                <a:latin typeface="+mn-lt"/>
              </a:rPr>
            </a:br>
            <a:r>
              <a:rPr lang="en-US" sz="1600" dirty="0" smtClean="0">
                <a:latin typeface="+mn-lt"/>
              </a:rPr>
              <a:t>  r</a:t>
            </a:r>
            <a:r>
              <a:rPr lang="en-US" sz="1600" baseline="-25000" dirty="0" smtClean="0">
                <a:latin typeface="+mn-lt"/>
              </a:rPr>
              <a:t>0</a:t>
            </a:r>
            <a:r>
              <a:rPr lang="en-US" sz="1600" dirty="0" smtClean="0">
                <a:latin typeface="+mn-lt"/>
              </a:rPr>
              <a:t>, r</a:t>
            </a:r>
            <a:r>
              <a:rPr lang="en-US" sz="1600" baseline="-25000" dirty="0" smtClean="0">
                <a:latin typeface="+mn-lt"/>
              </a:rPr>
              <a:t>1</a:t>
            </a:r>
            <a:r>
              <a:rPr lang="en-US" sz="1600" dirty="0" smtClean="0">
                <a:latin typeface="+mn-lt"/>
              </a:rPr>
              <a:t>, r</a:t>
            </a:r>
            <a:r>
              <a:rPr lang="en-US" sz="1600" baseline="-25000" dirty="0" smtClean="0">
                <a:latin typeface="+mn-lt"/>
              </a:rPr>
              <a:t>2</a:t>
            </a:r>
            <a:r>
              <a:rPr lang="en-US" sz="1600" dirty="0" smtClean="0">
                <a:latin typeface="+mn-lt"/>
              </a:rPr>
              <a:t>, … , </a:t>
            </a:r>
            <a:r>
              <a:rPr lang="en-US" sz="1600" dirty="0" err="1" smtClean="0">
                <a:latin typeface="+mn-lt"/>
              </a:rPr>
              <a:t>r</a:t>
            </a:r>
            <a:r>
              <a:rPr lang="en-US" sz="1600" baseline="-25000" dirty="0" err="1" smtClean="0">
                <a:latin typeface="+mn-lt"/>
              </a:rPr>
              <a:t>n</a:t>
            </a:r>
            <a:r>
              <a:rPr lang="en-US" sz="1600" dirty="0" smtClean="0">
                <a:latin typeface="+mn-lt"/>
              </a:rPr>
              <a:t/>
            </a:r>
            <a:br>
              <a:rPr lang="en-US" sz="1600" dirty="0" smtClean="0">
                <a:latin typeface="+mn-lt"/>
              </a:rPr>
            </a:br>
            <a:r>
              <a:rPr lang="en-US" sz="1600" dirty="0" smtClean="0">
                <a:latin typeface="+mn-lt"/>
              </a:rPr>
              <a:t>such that</a:t>
            </a:r>
          </a:p>
          <a:p>
            <a:pPr marL="914400" lvl="1" indent="-514350">
              <a:buFont typeface="+mj-lt"/>
              <a:buAutoNum type="arabicPeriod"/>
            </a:pPr>
            <a:r>
              <a:rPr lang="en-US" sz="1600" dirty="0" smtClean="0">
                <a:latin typeface="+mn-lt"/>
              </a:rPr>
              <a:t>r</a:t>
            </a:r>
            <a:r>
              <a:rPr lang="en-US" sz="1600" baseline="-25000" dirty="0" smtClean="0">
                <a:latin typeface="+mn-lt"/>
              </a:rPr>
              <a:t>0</a:t>
            </a:r>
            <a:r>
              <a:rPr lang="en-US" sz="1600" dirty="0" smtClean="0">
                <a:latin typeface="+mn-lt"/>
              </a:rPr>
              <a:t> = q</a:t>
            </a:r>
            <a:r>
              <a:rPr lang="en-US" sz="1600" baseline="-25000" dirty="0" smtClean="0">
                <a:latin typeface="+mn-lt"/>
              </a:rPr>
              <a:t>0</a:t>
            </a:r>
            <a:endParaRPr lang="en-US" sz="1600" dirty="0" smtClean="0">
              <a:latin typeface="+mn-lt"/>
            </a:endParaRPr>
          </a:p>
          <a:p>
            <a:pPr marL="914400" lvl="1" indent="-514350">
              <a:buFont typeface="+mj-lt"/>
              <a:buAutoNum type="arabicPeriod"/>
            </a:pPr>
            <a:r>
              <a:rPr lang="en-US" sz="1600" dirty="0" smtClean="0">
                <a:latin typeface="+mn-lt"/>
              </a:rPr>
              <a:t>r</a:t>
            </a:r>
            <a:r>
              <a:rPr lang="en-US" sz="1600" baseline="-25000" dirty="0" smtClean="0">
                <a:latin typeface="+mn-lt"/>
              </a:rPr>
              <a:t>i+1</a:t>
            </a:r>
            <a:r>
              <a:rPr lang="en-US" sz="1600" dirty="0" smtClean="0">
                <a:latin typeface="+mn-lt"/>
              </a:rPr>
              <a:t> = δ(r</a:t>
            </a:r>
            <a:r>
              <a:rPr lang="en-US" sz="1600" baseline="-25000" dirty="0" smtClean="0">
                <a:latin typeface="+mn-lt"/>
              </a:rPr>
              <a:t>i</a:t>
            </a:r>
            <a:r>
              <a:rPr lang="en-US" sz="1600" dirty="0" smtClean="0">
                <a:latin typeface="+mn-lt"/>
              </a:rPr>
              <a:t>,w</a:t>
            </a:r>
            <a:r>
              <a:rPr lang="en-US" sz="1600" baseline="-25000" dirty="0" smtClean="0">
                <a:latin typeface="+mn-lt"/>
              </a:rPr>
              <a:t>i+1</a:t>
            </a:r>
            <a:r>
              <a:rPr lang="en-US" sz="1600" dirty="0" smtClean="0">
                <a:latin typeface="+mn-lt"/>
              </a:rPr>
              <a:t>)  </a:t>
            </a:r>
            <a:br>
              <a:rPr lang="en-US" sz="1600" dirty="0" smtClean="0">
                <a:latin typeface="+mn-lt"/>
              </a:rPr>
            </a:br>
            <a:r>
              <a:rPr lang="en-US" sz="1600" dirty="0" smtClean="0">
                <a:latin typeface="+mn-lt"/>
              </a:rPr>
              <a:t>  for all </a:t>
            </a:r>
            <a:r>
              <a:rPr lang="en-US" sz="1600" dirty="0" err="1" smtClean="0">
                <a:latin typeface="+mn-lt"/>
              </a:rPr>
              <a:t>i</a:t>
            </a:r>
            <a:r>
              <a:rPr lang="en-US" sz="1600" dirty="0" smtClean="0">
                <a:latin typeface="+mn-lt"/>
              </a:rPr>
              <a:t>, 0 &lt;= </a:t>
            </a:r>
            <a:r>
              <a:rPr lang="en-US" sz="1600" dirty="0" err="1" smtClean="0">
                <a:latin typeface="+mn-lt"/>
              </a:rPr>
              <a:t>i</a:t>
            </a:r>
            <a:r>
              <a:rPr lang="en-US" sz="1600" dirty="0" smtClean="0">
                <a:latin typeface="+mn-lt"/>
              </a:rPr>
              <a:t> &lt; </a:t>
            </a:r>
            <a:r>
              <a:rPr lang="en-US" sz="1600" dirty="0" err="1" smtClean="0">
                <a:latin typeface="+mn-lt"/>
              </a:rPr>
              <a:t>n</a:t>
            </a:r>
            <a:endParaRPr lang="en-US" sz="1600" dirty="0" smtClean="0">
              <a:latin typeface="+mn-lt"/>
            </a:endParaRPr>
          </a:p>
          <a:p>
            <a:pPr marL="914400" lvl="1" indent="-514350">
              <a:buFont typeface="+mj-lt"/>
              <a:buAutoNum type="arabicPeriod"/>
            </a:pPr>
            <a:r>
              <a:rPr lang="en-US" sz="1600" dirty="0" err="1" smtClean="0">
                <a:latin typeface="+mn-lt"/>
              </a:rPr>
              <a:t>r</a:t>
            </a:r>
            <a:r>
              <a:rPr lang="en-US" sz="1600" baseline="-25000" dirty="0" err="1" smtClean="0">
                <a:latin typeface="+mn-lt"/>
              </a:rPr>
              <a:t>n</a:t>
            </a:r>
            <a:r>
              <a:rPr lang="en-US" sz="1600" dirty="0" smtClean="0">
                <a:latin typeface="+mn-lt"/>
              </a:rPr>
              <a:t> ∈ F</a:t>
            </a:r>
          </a:p>
          <a:p>
            <a:endParaRPr lang="en-US" sz="1600" dirty="0">
              <a:latin typeface="+mn-lt"/>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Show </a:t>
            </a:r>
            <a:r>
              <a:rPr lang="en-US" dirty="0" err="1" smtClean="0"/>
              <a:t>w∈L(M</a:t>
            </a:r>
            <a:r>
              <a:rPr lang="en-US" dirty="0" smtClean="0"/>
              <a:t>) ⇒ </a:t>
            </a:r>
            <a:r>
              <a:rPr lang="en-US" dirty="0" err="1" smtClean="0"/>
              <a:t>w∈L(M</a:t>
            </a:r>
            <a:r>
              <a:rPr lang="en-US" dirty="0" smtClean="0"/>
              <a:t>’)</a:t>
            </a:r>
            <a:endParaRPr lang="en-US" dirty="0"/>
          </a:p>
        </p:txBody>
      </p:sp>
      <p:sp>
        <p:nvSpPr>
          <p:cNvPr id="3" name="Content Placeholder 2"/>
          <p:cNvSpPr>
            <a:spLocks noGrp="1"/>
          </p:cNvSpPr>
          <p:nvPr>
            <p:ph idx="1"/>
          </p:nvPr>
        </p:nvSpPr>
        <p:spPr>
          <a:xfrm>
            <a:off x="685800" y="1981200"/>
            <a:ext cx="4191000" cy="4114800"/>
          </a:xfrm>
        </p:spPr>
        <p:txBody>
          <a:bodyPr>
            <a:normAutofit/>
          </a:bodyPr>
          <a:lstStyle/>
          <a:p>
            <a:r>
              <a:rPr lang="en-US" dirty="0" smtClean="0"/>
              <a:t>Basic idea:  </a:t>
            </a:r>
          </a:p>
          <a:p>
            <a:pPr lvl="1"/>
            <a:r>
              <a:rPr lang="en-US" dirty="0" smtClean="0"/>
              <a:t>If M can get from state </a:t>
            </a:r>
            <a:r>
              <a:rPr lang="en-US" dirty="0" err="1" smtClean="0"/>
              <a:t>p</a:t>
            </a:r>
            <a:r>
              <a:rPr lang="en-US" dirty="0" smtClean="0"/>
              <a:t> to state </a:t>
            </a:r>
            <a:r>
              <a:rPr lang="en-US" dirty="0" err="1" smtClean="0"/>
              <a:t>q</a:t>
            </a:r>
            <a:r>
              <a:rPr lang="en-US" dirty="0" smtClean="0"/>
              <a:t> reading </a:t>
            </a:r>
            <a:r>
              <a:rPr lang="en-US" dirty="0" err="1" smtClean="0"/>
              <a:t>w</a:t>
            </a:r>
            <a:r>
              <a:rPr lang="en-US" dirty="0" smtClean="0"/>
              <a:t>, </a:t>
            </a:r>
          </a:p>
          <a:p>
            <a:pPr lvl="1"/>
            <a:r>
              <a:rPr lang="en-US" dirty="0" smtClean="0"/>
              <a:t>then M’ will move from {</a:t>
            </a:r>
            <a:r>
              <a:rPr lang="en-US" dirty="0" err="1" smtClean="0"/>
              <a:t>p</a:t>
            </a:r>
            <a:r>
              <a:rPr lang="en-US" dirty="0" smtClean="0"/>
              <a:t>} to a state R containing </a:t>
            </a:r>
            <a:r>
              <a:rPr lang="en-US" dirty="0" err="1" smtClean="0"/>
              <a:t>q</a:t>
            </a:r>
            <a:r>
              <a:rPr lang="en-US" dirty="0" smtClean="0"/>
              <a:t> on input </a:t>
            </a:r>
            <a:r>
              <a:rPr lang="en-US" dirty="0" err="1" smtClean="0"/>
              <a:t>w</a:t>
            </a:r>
            <a:endParaRPr lang="en-US" dirty="0"/>
          </a:p>
        </p:txBody>
      </p:sp>
      <p:sp>
        <p:nvSpPr>
          <p:cNvPr id="4" name="TextBox 3"/>
          <p:cNvSpPr txBox="1"/>
          <p:nvPr/>
        </p:nvSpPr>
        <p:spPr>
          <a:xfrm>
            <a:off x="5029200" y="1981200"/>
            <a:ext cx="4114800"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800" dirty="0" smtClean="0">
                <a:latin typeface="+mn-lt"/>
              </a:rPr>
              <a:t>Given M = &lt;Q, </a:t>
            </a:r>
            <a:r>
              <a:rPr lang="en-US" sz="1800" dirty="0" err="1" smtClean="0">
                <a:latin typeface="+mn-lt"/>
              </a:rPr>
              <a:t>Σ</a:t>
            </a:r>
            <a:r>
              <a:rPr lang="en-US" sz="1800" dirty="0" smtClean="0">
                <a:latin typeface="+mn-lt"/>
              </a:rPr>
              <a:t>, </a:t>
            </a:r>
            <a:r>
              <a:rPr lang="en-US" sz="1800" dirty="0" err="1" smtClean="0">
                <a:latin typeface="+mn-lt"/>
              </a:rPr>
              <a:t>δ</a:t>
            </a:r>
            <a:r>
              <a:rPr lang="en-US" sz="1800" dirty="0" smtClean="0">
                <a:latin typeface="+mn-lt"/>
              </a:rPr>
              <a:t>, q</a:t>
            </a:r>
            <a:r>
              <a:rPr lang="en-US" sz="1800" baseline="-25000" dirty="0" smtClean="0">
                <a:latin typeface="+mn-lt"/>
              </a:rPr>
              <a:t>0</a:t>
            </a:r>
            <a:r>
              <a:rPr lang="en-US" sz="1800" dirty="0" smtClean="0">
                <a:latin typeface="+mn-lt"/>
              </a:rPr>
              <a:t>, F&gt;, construct M’ = &lt;P(Q), </a:t>
            </a:r>
            <a:r>
              <a:rPr lang="en-US" sz="1800" dirty="0" err="1" smtClean="0">
                <a:latin typeface="+mn-lt"/>
              </a:rPr>
              <a:t>Σ</a:t>
            </a:r>
            <a:r>
              <a:rPr lang="en-US" sz="1800" dirty="0" smtClean="0">
                <a:latin typeface="+mn-lt"/>
              </a:rPr>
              <a:t>, </a:t>
            </a:r>
            <a:r>
              <a:rPr lang="en-US" sz="1800" dirty="0" err="1" smtClean="0">
                <a:latin typeface="+mn-lt"/>
              </a:rPr>
              <a:t>δ</a:t>
            </a:r>
            <a:r>
              <a:rPr lang="en-US" sz="1800" dirty="0" smtClean="0">
                <a:latin typeface="+mn-lt"/>
              </a:rPr>
              <a:t>’, {q</a:t>
            </a:r>
            <a:r>
              <a:rPr lang="en-US" sz="1800" baseline="-25000" dirty="0" smtClean="0">
                <a:latin typeface="+mn-lt"/>
              </a:rPr>
              <a:t>0</a:t>
            </a:r>
            <a:r>
              <a:rPr lang="en-US" sz="1800" dirty="0" smtClean="0">
                <a:latin typeface="+mn-lt"/>
              </a:rPr>
              <a:t>}, F’&gt; where 	</a:t>
            </a:r>
            <a:r>
              <a:rPr lang="en-US" sz="1800" dirty="0" err="1" smtClean="0">
                <a:latin typeface="+mn-lt"/>
              </a:rPr>
              <a:t>δ’(R,a</a:t>
            </a:r>
            <a:r>
              <a:rPr lang="en-US" sz="1800" dirty="0" smtClean="0">
                <a:latin typeface="+mn-lt"/>
              </a:rPr>
              <a:t>) 	= ∪</a:t>
            </a:r>
            <a:r>
              <a:rPr lang="en-US" sz="1800" baseline="-25000" dirty="0" err="1" smtClean="0">
                <a:latin typeface="+mn-lt"/>
              </a:rPr>
              <a:t>r∈R</a:t>
            </a:r>
            <a:r>
              <a:rPr lang="en-US" sz="1800" dirty="0" err="1" smtClean="0">
                <a:latin typeface="+mn-lt"/>
              </a:rPr>
              <a:t>δ(r,a</a:t>
            </a:r>
            <a:r>
              <a:rPr lang="en-US" sz="1800" dirty="0" smtClean="0">
                <a:latin typeface="+mn-lt"/>
              </a:rPr>
              <a:t>)</a:t>
            </a:r>
            <a:br>
              <a:rPr lang="en-US" sz="1800" dirty="0" smtClean="0">
                <a:latin typeface="+mn-lt"/>
              </a:rPr>
            </a:br>
            <a:r>
              <a:rPr lang="en-US" sz="1800" dirty="0" smtClean="0">
                <a:latin typeface="+mn-lt"/>
              </a:rPr>
              <a:t>	F’ 		= {R | R∩F ≠ ∅}</a:t>
            </a:r>
            <a:endParaRPr lang="en-US" sz="1800" dirty="0">
              <a:latin typeface="+mn-lt"/>
            </a:endParaRPr>
          </a:p>
        </p:txBody>
      </p:sp>
      <p:sp>
        <p:nvSpPr>
          <p:cNvPr id="5" name="TextBox 4"/>
          <p:cNvSpPr txBox="1"/>
          <p:nvPr/>
        </p:nvSpPr>
        <p:spPr>
          <a:xfrm>
            <a:off x="5410200" y="3581400"/>
            <a:ext cx="3733800" cy="230832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600" dirty="0" smtClean="0">
                <a:latin typeface="+mn-lt"/>
              </a:rPr>
              <a:t>M </a:t>
            </a:r>
            <a:r>
              <a:rPr lang="en-US" sz="1600" i="1" dirty="0" smtClean="0">
                <a:latin typeface="+mn-lt"/>
              </a:rPr>
              <a:t>accepts </a:t>
            </a:r>
            <a:r>
              <a:rPr lang="en-US" sz="1600" dirty="0" smtClean="0">
                <a:latin typeface="+mn-lt"/>
              </a:rPr>
              <a:t>the string </a:t>
            </a:r>
            <a:r>
              <a:rPr lang="en-US" sz="1600" dirty="0" err="1" smtClean="0">
                <a:latin typeface="+mn-lt"/>
              </a:rPr>
              <a:t>w</a:t>
            </a:r>
            <a:r>
              <a:rPr lang="en-US" sz="1600" dirty="0" smtClean="0">
                <a:latin typeface="+mn-lt"/>
              </a:rPr>
              <a:t> = w</a:t>
            </a:r>
            <a:r>
              <a:rPr lang="en-US" sz="1600" baseline="-25000" dirty="0" smtClean="0">
                <a:latin typeface="+mn-lt"/>
              </a:rPr>
              <a:t>1</a:t>
            </a:r>
            <a:r>
              <a:rPr lang="en-US" sz="1600" dirty="0" smtClean="0">
                <a:latin typeface="+mn-lt"/>
              </a:rPr>
              <a:t>w</a:t>
            </a:r>
            <a:r>
              <a:rPr lang="en-US" sz="1600" baseline="-25000" dirty="0" smtClean="0">
                <a:latin typeface="+mn-lt"/>
              </a:rPr>
              <a:t>2</a:t>
            </a:r>
            <a:r>
              <a:rPr lang="en-US" sz="1600" dirty="0" smtClean="0">
                <a:latin typeface="+mn-lt"/>
              </a:rPr>
              <a:t>…</a:t>
            </a:r>
            <a:r>
              <a:rPr lang="en-US" sz="1600" dirty="0" err="1" smtClean="0">
                <a:latin typeface="+mn-lt"/>
              </a:rPr>
              <a:t>w</a:t>
            </a:r>
            <a:r>
              <a:rPr lang="en-US" sz="1600" baseline="-25000" dirty="0" err="1" smtClean="0">
                <a:latin typeface="+mn-lt"/>
              </a:rPr>
              <a:t>n</a:t>
            </a:r>
            <a:r>
              <a:rPr lang="en-US" sz="1600" dirty="0" smtClean="0">
                <a:latin typeface="+mn-lt"/>
              </a:rPr>
              <a:t> if there exists a sequence of states</a:t>
            </a:r>
            <a:br>
              <a:rPr lang="en-US" sz="1600" dirty="0" smtClean="0">
                <a:latin typeface="+mn-lt"/>
              </a:rPr>
            </a:br>
            <a:r>
              <a:rPr lang="en-US" sz="1600" dirty="0" smtClean="0">
                <a:latin typeface="+mn-lt"/>
              </a:rPr>
              <a:t>  r</a:t>
            </a:r>
            <a:r>
              <a:rPr lang="en-US" sz="1600" baseline="-25000" dirty="0" smtClean="0">
                <a:latin typeface="+mn-lt"/>
              </a:rPr>
              <a:t>0</a:t>
            </a:r>
            <a:r>
              <a:rPr lang="en-US" sz="1600" dirty="0" smtClean="0">
                <a:latin typeface="+mn-lt"/>
              </a:rPr>
              <a:t>, r</a:t>
            </a:r>
            <a:r>
              <a:rPr lang="en-US" sz="1600" baseline="-25000" dirty="0" smtClean="0">
                <a:latin typeface="+mn-lt"/>
              </a:rPr>
              <a:t>1</a:t>
            </a:r>
            <a:r>
              <a:rPr lang="en-US" sz="1600" dirty="0" smtClean="0">
                <a:latin typeface="+mn-lt"/>
              </a:rPr>
              <a:t>, r</a:t>
            </a:r>
            <a:r>
              <a:rPr lang="en-US" sz="1600" baseline="-25000" dirty="0" smtClean="0">
                <a:latin typeface="+mn-lt"/>
              </a:rPr>
              <a:t>2</a:t>
            </a:r>
            <a:r>
              <a:rPr lang="en-US" sz="1600" dirty="0" smtClean="0">
                <a:latin typeface="+mn-lt"/>
              </a:rPr>
              <a:t>, … , </a:t>
            </a:r>
            <a:r>
              <a:rPr lang="en-US" sz="1600" dirty="0" err="1" smtClean="0">
                <a:latin typeface="+mn-lt"/>
              </a:rPr>
              <a:t>r</a:t>
            </a:r>
            <a:r>
              <a:rPr lang="en-US" sz="1600" baseline="-25000" dirty="0" err="1" smtClean="0">
                <a:latin typeface="+mn-lt"/>
              </a:rPr>
              <a:t>n</a:t>
            </a:r>
            <a:r>
              <a:rPr lang="en-US" sz="1600" dirty="0" smtClean="0">
                <a:latin typeface="+mn-lt"/>
              </a:rPr>
              <a:t/>
            </a:r>
            <a:br>
              <a:rPr lang="en-US" sz="1600" dirty="0" smtClean="0">
                <a:latin typeface="+mn-lt"/>
              </a:rPr>
            </a:br>
            <a:r>
              <a:rPr lang="en-US" sz="1600" dirty="0" smtClean="0">
                <a:latin typeface="+mn-lt"/>
              </a:rPr>
              <a:t>such that</a:t>
            </a:r>
          </a:p>
          <a:p>
            <a:pPr marL="914400" lvl="1" indent="-514350">
              <a:buFont typeface="+mj-lt"/>
              <a:buAutoNum type="arabicPeriod"/>
            </a:pPr>
            <a:r>
              <a:rPr lang="en-US" sz="1600" dirty="0" smtClean="0">
                <a:latin typeface="+mn-lt"/>
              </a:rPr>
              <a:t>r</a:t>
            </a:r>
            <a:r>
              <a:rPr lang="en-US" sz="1600" baseline="-25000" dirty="0" smtClean="0">
                <a:latin typeface="+mn-lt"/>
              </a:rPr>
              <a:t>0</a:t>
            </a:r>
            <a:r>
              <a:rPr lang="en-US" sz="1600" dirty="0" smtClean="0">
                <a:latin typeface="+mn-lt"/>
              </a:rPr>
              <a:t> = q</a:t>
            </a:r>
            <a:r>
              <a:rPr lang="en-US" sz="1600" baseline="-25000" dirty="0" smtClean="0">
                <a:latin typeface="+mn-lt"/>
              </a:rPr>
              <a:t>0</a:t>
            </a:r>
            <a:endParaRPr lang="en-US" sz="1600" dirty="0" smtClean="0">
              <a:latin typeface="+mn-lt"/>
            </a:endParaRPr>
          </a:p>
          <a:p>
            <a:pPr marL="914400" lvl="1" indent="-514350">
              <a:buFont typeface="+mj-lt"/>
              <a:buAutoNum type="arabicPeriod"/>
            </a:pPr>
            <a:r>
              <a:rPr lang="en-US" sz="1600" dirty="0" smtClean="0">
                <a:latin typeface="+mn-lt"/>
              </a:rPr>
              <a:t>r</a:t>
            </a:r>
            <a:r>
              <a:rPr lang="en-US" sz="1600" baseline="-25000" dirty="0" smtClean="0">
                <a:latin typeface="+mn-lt"/>
              </a:rPr>
              <a:t>i+1</a:t>
            </a:r>
            <a:r>
              <a:rPr lang="en-US" sz="1600" dirty="0" smtClean="0">
                <a:latin typeface="+mn-lt"/>
              </a:rPr>
              <a:t> = δ(r</a:t>
            </a:r>
            <a:r>
              <a:rPr lang="en-US" sz="1600" baseline="-25000" dirty="0" smtClean="0">
                <a:latin typeface="+mn-lt"/>
              </a:rPr>
              <a:t>i</a:t>
            </a:r>
            <a:r>
              <a:rPr lang="en-US" sz="1600" dirty="0" smtClean="0">
                <a:latin typeface="+mn-lt"/>
              </a:rPr>
              <a:t>,w</a:t>
            </a:r>
            <a:r>
              <a:rPr lang="en-US" sz="1600" baseline="-25000" dirty="0" smtClean="0">
                <a:latin typeface="+mn-lt"/>
              </a:rPr>
              <a:t>i+1</a:t>
            </a:r>
            <a:r>
              <a:rPr lang="en-US" sz="1600" dirty="0" smtClean="0">
                <a:latin typeface="+mn-lt"/>
              </a:rPr>
              <a:t>)  </a:t>
            </a:r>
            <a:br>
              <a:rPr lang="en-US" sz="1600" dirty="0" smtClean="0">
                <a:latin typeface="+mn-lt"/>
              </a:rPr>
            </a:br>
            <a:r>
              <a:rPr lang="en-US" sz="1600" dirty="0" smtClean="0">
                <a:latin typeface="+mn-lt"/>
              </a:rPr>
              <a:t>  for all </a:t>
            </a:r>
            <a:r>
              <a:rPr lang="en-US" sz="1600" dirty="0" err="1" smtClean="0">
                <a:latin typeface="+mn-lt"/>
              </a:rPr>
              <a:t>i</a:t>
            </a:r>
            <a:r>
              <a:rPr lang="en-US" sz="1600" dirty="0" smtClean="0">
                <a:latin typeface="+mn-lt"/>
              </a:rPr>
              <a:t>, 0 &lt;= </a:t>
            </a:r>
            <a:r>
              <a:rPr lang="en-US" sz="1600" dirty="0" err="1" smtClean="0">
                <a:latin typeface="+mn-lt"/>
              </a:rPr>
              <a:t>i</a:t>
            </a:r>
            <a:r>
              <a:rPr lang="en-US" sz="1600" dirty="0" smtClean="0">
                <a:latin typeface="+mn-lt"/>
              </a:rPr>
              <a:t> &lt; </a:t>
            </a:r>
            <a:r>
              <a:rPr lang="en-US" sz="1600" dirty="0" err="1" smtClean="0">
                <a:latin typeface="+mn-lt"/>
              </a:rPr>
              <a:t>n</a:t>
            </a:r>
            <a:endParaRPr lang="en-US" sz="1600" dirty="0" smtClean="0">
              <a:latin typeface="+mn-lt"/>
            </a:endParaRPr>
          </a:p>
          <a:p>
            <a:pPr marL="914400" lvl="1" indent="-514350">
              <a:buFont typeface="+mj-lt"/>
              <a:buAutoNum type="arabicPeriod"/>
            </a:pPr>
            <a:r>
              <a:rPr lang="en-US" sz="1600" dirty="0" err="1" smtClean="0">
                <a:latin typeface="+mn-lt"/>
              </a:rPr>
              <a:t>r</a:t>
            </a:r>
            <a:r>
              <a:rPr lang="en-US" sz="1600" baseline="-25000" dirty="0" err="1" smtClean="0">
                <a:latin typeface="+mn-lt"/>
              </a:rPr>
              <a:t>n</a:t>
            </a:r>
            <a:r>
              <a:rPr lang="en-US" sz="1600" dirty="0" smtClean="0">
                <a:latin typeface="+mn-lt"/>
              </a:rPr>
              <a:t> ∈ F</a:t>
            </a:r>
          </a:p>
          <a:p>
            <a:endParaRPr lang="en-US" sz="1600" dirty="0">
              <a:latin typeface="+mn-lt"/>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Notational </a:t>
            </a:r>
            <a:r>
              <a:rPr lang="en-US" dirty="0" err="1" smtClean="0"/>
              <a:t>asside</a:t>
            </a:r>
            <a:endParaRPr lang="en-US" dirty="0"/>
          </a:p>
        </p:txBody>
      </p:sp>
      <p:sp>
        <p:nvSpPr>
          <p:cNvPr id="3" name="Content Placeholder 2"/>
          <p:cNvSpPr>
            <a:spLocks noGrp="1"/>
          </p:cNvSpPr>
          <p:nvPr>
            <p:ph idx="1"/>
          </p:nvPr>
        </p:nvSpPr>
        <p:spPr/>
        <p:txBody>
          <a:bodyPr>
            <a:normAutofit lnSpcReduction="10000"/>
          </a:bodyPr>
          <a:lstStyle/>
          <a:p>
            <a:r>
              <a:rPr lang="en-US" dirty="0" smtClean="0"/>
              <a:t>“from state </a:t>
            </a:r>
            <a:r>
              <a:rPr lang="en-US" dirty="0" err="1" smtClean="0"/>
              <a:t>p</a:t>
            </a:r>
            <a:r>
              <a:rPr lang="en-US" dirty="0" smtClean="0"/>
              <a:t> to state </a:t>
            </a:r>
            <a:r>
              <a:rPr lang="en-US" dirty="0" err="1" smtClean="0"/>
              <a:t>q</a:t>
            </a:r>
            <a:r>
              <a:rPr lang="en-US" dirty="0" smtClean="0"/>
              <a:t> reading </a:t>
            </a:r>
            <a:r>
              <a:rPr lang="en-US" dirty="0" err="1" smtClean="0"/>
              <a:t>w</a:t>
            </a:r>
            <a:r>
              <a:rPr lang="en-US" dirty="0" smtClean="0"/>
              <a:t>”</a:t>
            </a:r>
          </a:p>
          <a:p>
            <a:r>
              <a:rPr lang="en-US" dirty="0" err="1" smtClean="0"/>
              <a:t>δˆ(p</a:t>
            </a:r>
            <a:r>
              <a:rPr lang="en-US" dirty="0" smtClean="0"/>
              <a:t>, </a:t>
            </a:r>
            <a:r>
              <a:rPr lang="en-US" dirty="0" err="1" smtClean="0"/>
              <a:t>w</a:t>
            </a:r>
            <a:r>
              <a:rPr lang="en-US" dirty="0" smtClean="0"/>
              <a:t>) = </a:t>
            </a:r>
            <a:r>
              <a:rPr lang="en-US" dirty="0" err="1" smtClean="0"/>
              <a:t>q</a:t>
            </a:r>
            <a:endParaRPr lang="en-US" dirty="0" smtClean="0"/>
          </a:p>
          <a:p>
            <a:r>
              <a:rPr lang="en-US" dirty="0" smtClean="0"/>
              <a:t>For </a:t>
            </a:r>
            <a:r>
              <a:rPr lang="en-US" dirty="0" err="1" smtClean="0"/>
              <a:t>DFAs</a:t>
            </a:r>
            <a:endParaRPr lang="en-US" dirty="0" smtClean="0"/>
          </a:p>
          <a:p>
            <a:pPr lvl="1"/>
            <a:r>
              <a:rPr lang="en-US" dirty="0" err="1" smtClean="0"/>
              <a:t>δˆ(p</a:t>
            </a:r>
            <a:r>
              <a:rPr lang="en-US" dirty="0" smtClean="0"/>
              <a:t>, </a:t>
            </a:r>
            <a:r>
              <a:rPr lang="en-US" dirty="0" err="1" smtClean="0"/>
              <a:t>ε</a:t>
            </a:r>
            <a:r>
              <a:rPr lang="en-US" dirty="0" smtClean="0"/>
              <a:t>) = </a:t>
            </a:r>
            <a:r>
              <a:rPr lang="en-US" dirty="0" err="1" smtClean="0"/>
              <a:t>p</a:t>
            </a:r>
            <a:endParaRPr lang="en-US" dirty="0" smtClean="0"/>
          </a:p>
          <a:p>
            <a:pPr lvl="1"/>
            <a:r>
              <a:rPr lang="en-US" dirty="0" err="1" smtClean="0"/>
              <a:t>δˆ(p</a:t>
            </a:r>
            <a:r>
              <a:rPr lang="en-US" dirty="0" smtClean="0"/>
              <a:t>, w</a:t>
            </a:r>
            <a:r>
              <a:rPr lang="en-US" baseline="-25000" dirty="0" smtClean="0"/>
              <a:t>1</a:t>
            </a:r>
            <a:r>
              <a:rPr lang="en-US" dirty="0" smtClean="0"/>
              <a:t> </a:t>
            </a:r>
            <a:r>
              <a:rPr lang="en-US" dirty="0" err="1" smtClean="0"/>
              <a:t>w</a:t>
            </a:r>
            <a:r>
              <a:rPr lang="en-US" dirty="0" smtClean="0"/>
              <a:t>) = </a:t>
            </a:r>
            <a:r>
              <a:rPr lang="en-US" dirty="0" err="1" smtClean="0"/>
              <a:t>δˆ(δ(p</a:t>
            </a:r>
            <a:r>
              <a:rPr lang="en-US" dirty="0" smtClean="0"/>
              <a:t>, w</a:t>
            </a:r>
            <a:r>
              <a:rPr lang="en-US" baseline="-25000" dirty="0" smtClean="0"/>
              <a:t>1</a:t>
            </a:r>
            <a:r>
              <a:rPr lang="en-US" dirty="0" smtClean="0"/>
              <a:t>), </a:t>
            </a:r>
            <a:r>
              <a:rPr lang="en-US" dirty="0" err="1" smtClean="0"/>
              <a:t>w</a:t>
            </a:r>
            <a:r>
              <a:rPr lang="en-US" dirty="0" smtClean="0"/>
              <a:t>)</a:t>
            </a:r>
          </a:p>
          <a:p>
            <a:r>
              <a:rPr lang="en-US" dirty="0" smtClean="0"/>
              <a:t>For </a:t>
            </a:r>
            <a:r>
              <a:rPr lang="en-US" dirty="0" err="1" smtClean="0"/>
              <a:t>NFAs</a:t>
            </a:r>
            <a:endParaRPr lang="en-US" dirty="0" smtClean="0"/>
          </a:p>
          <a:p>
            <a:pPr lvl="1"/>
            <a:r>
              <a:rPr lang="en-US" dirty="0" err="1" smtClean="0"/>
              <a:t>δˆ(p</a:t>
            </a:r>
            <a:r>
              <a:rPr lang="en-US" dirty="0" smtClean="0"/>
              <a:t>, </a:t>
            </a:r>
            <a:r>
              <a:rPr lang="en-US" dirty="0" err="1" smtClean="0"/>
              <a:t>ε</a:t>
            </a:r>
            <a:r>
              <a:rPr lang="en-US" dirty="0" smtClean="0"/>
              <a:t>) = {</a:t>
            </a:r>
            <a:r>
              <a:rPr lang="en-US" dirty="0" err="1" smtClean="0"/>
              <a:t>p</a:t>
            </a:r>
            <a:r>
              <a:rPr lang="en-US" dirty="0" smtClean="0"/>
              <a:t>}</a:t>
            </a:r>
          </a:p>
          <a:p>
            <a:pPr lvl="1"/>
            <a:r>
              <a:rPr lang="en-US" dirty="0" err="1" smtClean="0"/>
              <a:t>δˆ(p</a:t>
            </a:r>
            <a:r>
              <a:rPr lang="en-US" dirty="0" smtClean="0"/>
              <a:t>, w</a:t>
            </a:r>
            <a:r>
              <a:rPr lang="en-US" baseline="-25000" dirty="0" smtClean="0"/>
              <a:t>1</a:t>
            </a:r>
            <a:r>
              <a:rPr lang="en-US" dirty="0" smtClean="0"/>
              <a:t> </a:t>
            </a:r>
            <a:r>
              <a:rPr lang="en-US" dirty="0" err="1" smtClean="0"/>
              <a:t>w</a:t>
            </a:r>
            <a:r>
              <a:rPr lang="en-US" dirty="0" smtClean="0"/>
              <a:t>) = ∪</a:t>
            </a:r>
            <a:r>
              <a:rPr lang="en-US" baseline="-25000" dirty="0" err="1" smtClean="0"/>
              <a:t>q∈δ(p</a:t>
            </a:r>
            <a:r>
              <a:rPr lang="en-US" baseline="-25000" dirty="0" smtClean="0"/>
              <a:t>, w1)</a:t>
            </a:r>
            <a:r>
              <a:rPr lang="en-US" dirty="0" smtClean="0"/>
              <a:t>δˆ(q, </a:t>
            </a:r>
            <a:r>
              <a:rPr lang="en-US" dirty="0" err="1" smtClean="0"/>
              <a:t>w</a:t>
            </a:r>
            <a:r>
              <a:rPr lang="en-US" dirty="0" smtClean="0"/>
              <a:t>) </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Show </a:t>
            </a:r>
            <a:r>
              <a:rPr lang="en-US" dirty="0" err="1" smtClean="0"/>
              <a:t>w∈L(M</a:t>
            </a:r>
            <a:r>
              <a:rPr lang="en-US" dirty="0" smtClean="0"/>
              <a:t>) ⇒ </a:t>
            </a:r>
            <a:r>
              <a:rPr lang="en-US" dirty="0" err="1" smtClean="0"/>
              <a:t>w∈L(M</a:t>
            </a:r>
            <a:r>
              <a:rPr lang="en-US" dirty="0" smtClean="0"/>
              <a:t>’)</a:t>
            </a:r>
            <a:endParaRPr lang="en-US" dirty="0"/>
          </a:p>
        </p:txBody>
      </p:sp>
      <p:sp>
        <p:nvSpPr>
          <p:cNvPr id="3" name="Content Placeholder 2"/>
          <p:cNvSpPr>
            <a:spLocks noGrp="1"/>
          </p:cNvSpPr>
          <p:nvPr>
            <p:ph idx="1"/>
          </p:nvPr>
        </p:nvSpPr>
        <p:spPr>
          <a:xfrm>
            <a:off x="685800" y="1981200"/>
            <a:ext cx="4419600" cy="4114800"/>
          </a:xfrm>
        </p:spPr>
        <p:txBody>
          <a:bodyPr>
            <a:normAutofit/>
          </a:bodyPr>
          <a:lstStyle/>
          <a:p>
            <a:r>
              <a:rPr lang="en-US" dirty="0" smtClean="0"/>
              <a:t>Basic idea:  </a:t>
            </a:r>
          </a:p>
          <a:p>
            <a:pPr lvl="1"/>
            <a:r>
              <a:rPr lang="en-US" dirty="0" smtClean="0"/>
              <a:t>If </a:t>
            </a:r>
            <a:r>
              <a:rPr lang="en-US" dirty="0" err="1" smtClean="0"/>
              <a:t>q</a:t>
            </a:r>
            <a:r>
              <a:rPr lang="en-US" dirty="0" smtClean="0"/>
              <a:t> ∈ </a:t>
            </a:r>
            <a:r>
              <a:rPr lang="en-US" dirty="0" err="1" smtClean="0"/>
              <a:t>δˆ(p</a:t>
            </a:r>
            <a:r>
              <a:rPr lang="en-US" dirty="0" smtClean="0"/>
              <a:t>, </a:t>
            </a:r>
            <a:r>
              <a:rPr lang="en-US" dirty="0" err="1" smtClean="0"/>
              <a:t>w</a:t>
            </a:r>
            <a:r>
              <a:rPr lang="en-US" dirty="0" smtClean="0"/>
              <a:t>) </a:t>
            </a:r>
          </a:p>
          <a:p>
            <a:pPr lvl="1"/>
            <a:r>
              <a:rPr lang="en-US" dirty="0" smtClean="0"/>
              <a:t>then </a:t>
            </a:r>
            <a:r>
              <a:rPr lang="en-US" dirty="0" err="1" smtClean="0"/>
              <a:t>q</a:t>
            </a:r>
            <a:r>
              <a:rPr lang="en-US" dirty="0" smtClean="0"/>
              <a:t>∈ R, where </a:t>
            </a:r>
            <a:br>
              <a:rPr lang="en-US" dirty="0" smtClean="0"/>
            </a:br>
            <a:r>
              <a:rPr lang="en-US" dirty="0" smtClean="0"/>
              <a:t>R = </a:t>
            </a:r>
            <a:r>
              <a:rPr lang="en-US" dirty="0" err="1" smtClean="0"/>
              <a:t>δ’ˆ({p</a:t>
            </a:r>
            <a:r>
              <a:rPr lang="en-US" dirty="0" smtClean="0"/>
              <a:t>}, </a:t>
            </a:r>
            <a:r>
              <a:rPr lang="en-US" dirty="0" err="1" smtClean="0"/>
              <a:t>w</a:t>
            </a:r>
            <a:r>
              <a:rPr lang="en-US" dirty="0" smtClean="0"/>
              <a:t>)</a:t>
            </a:r>
            <a:endParaRPr lang="en-US" dirty="0"/>
          </a:p>
        </p:txBody>
      </p:sp>
      <p:sp>
        <p:nvSpPr>
          <p:cNvPr id="6" name="Content Placeholder 2"/>
          <p:cNvSpPr txBox="1">
            <a:spLocks/>
          </p:cNvSpPr>
          <p:nvPr/>
        </p:nvSpPr>
        <p:spPr bwMode="auto">
          <a:xfrm>
            <a:off x="4953000" y="1905000"/>
            <a:ext cx="41910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3200" b="0" i="0" u="none" strike="noStrike" kern="0" cap="none" spc="0" normalizeH="0" baseline="0" noProof="0" smtClean="0">
                <a:ln>
                  <a:noFill/>
                </a:ln>
                <a:solidFill>
                  <a:schemeClr val="tx1"/>
                </a:solidFill>
                <a:effectLst/>
                <a:uLnTx/>
                <a:uFillTx/>
                <a:latin typeface="+mn-lt"/>
                <a:ea typeface="+mn-ea"/>
                <a:cs typeface="+mn-cs"/>
              </a:rPr>
              <a:t>Basic idea:  </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0" cap="none" spc="0" normalizeH="0" baseline="0" noProof="0" smtClean="0">
                <a:ln>
                  <a:noFill/>
                </a:ln>
                <a:solidFill>
                  <a:schemeClr val="tx1"/>
                </a:solidFill>
                <a:effectLst/>
                <a:uLnTx/>
                <a:uFillTx/>
                <a:latin typeface="+mn-lt"/>
                <a:ea typeface="ＭＳ Ｐゴシック" charset="-128"/>
              </a:rPr>
              <a:t>If M can get from state p to state q reading w, </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0" cap="none" spc="0" normalizeH="0" baseline="0" noProof="0" smtClean="0">
                <a:ln>
                  <a:noFill/>
                </a:ln>
                <a:solidFill>
                  <a:schemeClr val="tx1"/>
                </a:solidFill>
                <a:effectLst/>
                <a:uLnTx/>
                <a:uFillTx/>
                <a:latin typeface="+mn-lt"/>
                <a:ea typeface="ＭＳ Ｐゴシック" charset="-128"/>
              </a:rPr>
              <a:t>then M’ will move from {p} to a state R containing q on input w</a:t>
            </a:r>
            <a:endParaRPr kumimoji="0" lang="en-US" sz="2800" b="0" i="0" u="none" strike="noStrike" kern="0" cap="none" spc="0" normalizeH="0" baseline="0" noProof="0" dirty="0">
              <a:ln>
                <a:noFill/>
              </a:ln>
              <a:solidFill>
                <a:schemeClr val="tx1"/>
              </a:solidFill>
              <a:effectLst/>
              <a:uLnTx/>
              <a:uFillTx/>
              <a:latin typeface="+mn-lt"/>
              <a:ea typeface="ＭＳ Ｐゴシック" charset="-12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Show </a:t>
            </a:r>
            <a:r>
              <a:rPr lang="en-US" dirty="0" err="1" smtClean="0"/>
              <a:t>w∈L(M</a:t>
            </a:r>
            <a:r>
              <a:rPr lang="en-US" dirty="0" smtClean="0"/>
              <a:t>) ⇒ </a:t>
            </a:r>
            <a:r>
              <a:rPr lang="en-US" dirty="0" err="1" smtClean="0"/>
              <a:t>w∈L(M</a:t>
            </a:r>
            <a:r>
              <a:rPr lang="en-US" dirty="0" smtClean="0"/>
              <a:t>’)</a:t>
            </a:r>
            <a:endParaRPr lang="en-US" dirty="0"/>
          </a:p>
        </p:txBody>
      </p:sp>
      <p:sp>
        <p:nvSpPr>
          <p:cNvPr id="3" name="Content Placeholder 2"/>
          <p:cNvSpPr>
            <a:spLocks noGrp="1"/>
          </p:cNvSpPr>
          <p:nvPr>
            <p:ph idx="1"/>
          </p:nvPr>
        </p:nvSpPr>
        <p:spPr>
          <a:xfrm>
            <a:off x="685800" y="1981200"/>
            <a:ext cx="7848600" cy="4114800"/>
          </a:xfrm>
        </p:spPr>
        <p:txBody>
          <a:bodyPr>
            <a:normAutofit/>
          </a:bodyPr>
          <a:lstStyle/>
          <a:p>
            <a:r>
              <a:rPr lang="en-US" dirty="0" smtClean="0"/>
              <a:t>Claim:  </a:t>
            </a:r>
          </a:p>
          <a:p>
            <a:pPr lvl="1"/>
            <a:r>
              <a:rPr lang="en-US" dirty="0" smtClean="0"/>
              <a:t>If </a:t>
            </a:r>
            <a:r>
              <a:rPr lang="en-US" dirty="0" err="1" smtClean="0"/>
              <a:t>q</a:t>
            </a:r>
            <a:r>
              <a:rPr lang="en-US" dirty="0" smtClean="0"/>
              <a:t> ∈ </a:t>
            </a:r>
            <a:r>
              <a:rPr lang="en-US" dirty="0" err="1" smtClean="0"/>
              <a:t>δˆ(p</a:t>
            </a:r>
            <a:r>
              <a:rPr lang="en-US" dirty="0" smtClean="0"/>
              <a:t>, </a:t>
            </a:r>
            <a:r>
              <a:rPr lang="en-US" dirty="0" err="1" smtClean="0"/>
              <a:t>w</a:t>
            </a:r>
            <a:r>
              <a:rPr lang="en-US" dirty="0" smtClean="0"/>
              <a:t>) </a:t>
            </a:r>
          </a:p>
          <a:p>
            <a:pPr lvl="1"/>
            <a:r>
              <a:rPr lang="en-US" dirty="0" smtClean="0"/>
              <a:t>then </a:t>
            </a:r>
            <a:r>
              <a:rPr lang="en-US" dirty="0" err="1" smtClean="0"/>
              <a:t>q</a:t>
            </a:r>
            <a:r>
              <a:rPr lang="en-US" dirty="0" smtClean="0"/>
              <a:t>∈ R, where </a:t>
            </a:r>
            <a:br>
              <a:rPr lang="en-US" dirty="0" smtClean="0"/>
            </a:br>
            <a:r>
              <a:rPr lang="en-US" dirty="0" smtClean="0"/>
              <a:t>R = </a:t>
            </a:r>
            <a:r>
              <a:rPr lang="en-US" dirty="0" err="1" smtClean="0"/>
              <a:t>δ’ˆ({p</a:t>
            </a:r>
            <a:r>
              <a:rPr lang="en-US" dirty="0" smtClean="0"/>
              <a:t>}, </a:t>
            </a:r>
            <a:r>
              <a:rPr lang="en-US" dirty="0" err="1" smtClean="0"/>
              <a:t>w</a:t>
            </a:r>
            <a:r>
              <a:rPr lang="en-US" dirty="0" smtClean="0"/>
              <a:t>)</a:t>
            </a:r>
          </a:p>
          <a:p>
            <a:r>
              <a:rPr lang="en-US" dirty="0" smtClean="0"/>
              <a:t>Proof:  By induction on the length of </a:t>
            </a:r>
            <a:r>
              <a:rPr lang="en-US" dirty="0" err="1" smtClean="0"/>
              <a:t>w</a:t>
            </a:r>
            <a:endParaRPr lang="en-US" dirty="0" smtClean="0"/>
          </a:p>
          <a:p>
            <a:pPr lvl="1"/>
            <a:r>
              <a:rPr lang="en-US" dirty="0" smtClean="0"/>
              <a:t>Basis:  </a:t>
            </a:r>
            <a:r>
              <a:rPr lang="en-US" dirty="0" err="1" smtClean="0"/>
              <a:t>w</a:t>
            </a:r>
            <a:r>
              <a:rPr lang="en-US" dirty="0" smtClean="0"/>
              <a:t> = </a:t>
            </a:r>
            <a:r>
              <a:rPr lang="en-US" dirty="0" err="1" smtClean="0"/>
              <a:t>ε</a:t>
            </a:r>
            <a:r>
              <a:rPr lang="en-US" dirty="0" smtClean="0"/>
              <a:t/>
            </a:r>
            <a:br>
              <a:rPr lang="en-US" dirty="0" smtClean="0"/>
            </a:br>
            <a:r>
              <a:rPr lang="en-US" dirty="0" smtClean="0"/>
              <a:t>In this case </a:t>
            </a:r>
            <a:r>
              <a:rPr lang="en-US" dirty="0" err="1" smtClean="0"/>
              <a:t>q</a:t>
            </a:r>
            <a:r>
              <a:rPr lang="en-US" dirty="0" smtClean="0"/>
              <a:t> = </a:t>
            </a:r>
            <a:r>
              <a:rPr lang="en-US" dirty="0" err="1" smtClean="0"/>
              <a:t>p</a:t>
            </a:r>
            <a:r>
              <a:rPr lang="en-US" dirty="0" smtClean="0"/>
              <a:t>, R={</a:t>
            </a:r>
            <a:r>
              <a:rPr lang="en-US" dirty="0" err="1" smtClean="0"/>
              <a:t>p</a:t>
            </a:r>
            <a:r>
              <a:rPr lang="en-US" dirty="0" smtClean="0"/>
              <a:t>}, and the condition holds by definition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0"/>
            <a:ext cx="7772400" cy="1143000"/>
          </a:xfrm>
        </p:spPr>
        <p:txBody>
          <a:bodyPr/>
          <a:lstStyle/>
          <a:p>
            <a:r>
              <a:rPr lang="en-US"/>
              <a:t>Course Objectives</a:t>
            </a:r>
          </a:p>
        </p:txBody>
      </p:sp>
      <p:sp>
        <p:nvSpPr>
          <p:cNvPr id="8195" name="Rectangle 3"/>
          <p:cNvSpPr>
            <a:spLocks noGrp="1" noChangeArrowheads="1"/>
          </p:cNvSpPr>
          <p:nvPr>
            <p:ph type="body" idx="1"/>
          </p:nvPr>
        </p:nvSpPr>
        <p:spPr>
          <a:xfrm>
            <a:off x="609600" y="1524000"/>
            <a:ext cx="7772400" cy="4114800"/>
          </a:xfrm>
        </p:spPr>
        <p:txBody>
          <a:bodyPr/>
          <a:lstStyle/>
          <a:p>
            <a:pPr>
              <a:lnSpc>
                <a:spcPct val="90000"/>
              </a:lnSpc>
              <a:buFontTx/>
              <a:buNone/>
            </a:pPr>
            <a:r>
              <a:rPr lang="en-US" sz="2800"/>
              <a:t> Introduce students to the classic results in theoretical computer science that classify problems according to the machines that can solve them and the resources required by those machines. This includes basic results relating to computable functions, decidability, and complexity theory.</a:t>
            </a:r>
          </a:p>
          <a:p>
            <a:pPr>
              <a:lnSpc>
                <a:spcPct val="90000"/>
              </a:lnSpc>
              <a:buFontTx/>
              <a:buNone/>
            </a:pPr>
            <a:r>
              <a:rPr lang="en-US" sz="2800"/>
              <a:t>Master basic proof techniques used in these results including induction, diagonalization, and reduction.</a:t>
            </a:r>
          </a:p>
          <a:p>
            <a:pPr>
              <a:lnSpc>
                <a:spcPct val="90000"/>
              </a:lnSpc>
              <a:buFontTx/>
              <a:buNone/>
            </a:pPr>
            <a:r>
              <a:rPr lang="en-US" sz="2800"/>
              <a:t>Illuminate the relationship between logic and computation.</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Show </a:t>
            </a:r>
            <a:r>
              <a:rPr lang="en-US" dirty="0" err="1" smtClean="0"/>
              <a:t>w∈L(M</a:t>
            </a:r>
            <a:r>
              <a:rPr lang="en-US" dirty="0" smtClean="0"/>
              <a:t>) ⇒ </a:t>
            </a:r>
            <a:r>
              <a:rPr lang="en-US" dirty="0" err="1" smtClean="0"/>
              <a:t>w∈L(M</a:t>
            </a:r>
            <a:r>
              <a:rPr lang="en-US" dirty="0" smtClean="0"/>
              <a:t>’)</a:t>
            </a:r>
            <a:endParaRPr lang="en-US" dirty="0"/>
          </a:p>
        </p:txBody>
      </p:sp>
      <p:sp>
        <p:nvSpPr>
          <p:cNvPr id="3" name="Content Placeholder 2"/>
          <p:cNvSpPr>
            <a:spLocks noGrp="1"/>
          </p:cNvSpPr>
          <p:nvPr>
            <p:ph idx="1"/>
          </p:nvPr>
        </p:nvSpPr>
        <p:spPr>
          <a:xfrm>
            <a:off x="685800" y="1981200"/>
            <a:ext cx="8229600" cy="4114800"/>
          </a:xfrm>
        </p:spPr>
        <p:txBody>
          <a:bodyPr>
            <a:normAutofit fontScale="92500" lnSpcReduction="10000"/>
          </a:bodyPr>
          <a:lstStyle/>
          <a:p>
            <a:r>
              <a:rPr lang="en-US" dirty="0" smtClean="0"/>
              <a:t>Claim:  </a:t>
            </a:r>
          </a:p>
          <a:p>
            <a:pPr lvl="1"/>
            <a:r>
              <a:rPr lang="en-US" dirty="0" smtClean="0"/>
              <a:t>If </a:t>
            </a:r>
            <a:r>
              <a:rPr lang="en-US" dirty="0" err="1" smtClean="0"/>
              <a:t>q</a:t>
            </a:r>
            <a:r>
              <a:rPr lang="en-US" dirty="0" smtClean="0"/>
              <a:t> ∈ </a:t>
            </a:r>
            <a:r>
              <a:rPr lang="en-US" dirty="0" err="1" smtClean="0"/>
              <a:t>δˆ(p</a:t>
            </a:r>
            <a:r>
              <a:rPr lang="en-US" dirty="0" smtClean="0"/>
              <a:t>, </a:t>
            </a:r>
            <a:r>
              <a:rPr lang="en-US" dirty="0" err="1" smtClean="0"/>
              <a:t>w</a:t>
            </a:r>
            <a:r>
              <a:rPr lang="en-US" dirty="0" smtClean="0"/>
              <a:t>) </a:t>
            </a:r>
          </a:p>
          <a:p>
            <a:pPr lvl="1"/>
            <a:r>
              <a:rPr lang="en-US" dirty="0" smtClean="0"/>
              <a:t>then </a:t>
            </a:r>
            <a:r>
              <a:rPr lang="en-US" dirty="0" err="1" smtClean="0"/>
              <a:t>q</a:t>
            </a:r>
            <a:r>
              <a:rPr lang="en-US" dirty="0" smtClean="0"/>
              <a:t>∈ R, where R = </a:t>
            </a:r>
            <a:r>
              <a:rPr lang="en-US" dirty="0" err="1" smtClean="0"/>
              <a:t>δ’ˆ({p</a:t>
            </a:r>
            <a:r>
              <a:rPr lang="en-US" dirty="0" smtClean="0"/>
              <a:t>}, </a:t>
            </a:r>
            <a:r>
              <a:rPr lang="en-US" dirty="0" err="1" smtClean="0"/>
              <a:t>w</a:t>
            </a:r>
            <a:r>
              <a:rPr lang="en-US" dirty="0" smtClean="0"/>
              <a:t>)</a:t>
            </a:r>
          </a:p>
          <a:p>
            <a:r>
              <a:rPr lang="en-US" dirty="0" smtClean="0"/>
              <a:t>Step:  </a:t>
            </a:r>
            <a:r>
              <a:rPr lang="en-US" dirty="0" err="1" smtClean="0"/>
              <a:t>w</a:t>
            </a:r>
            <a:r>
              <a:rPr lang="en-US" dirty="0" smtClean="0"/>
              <a:t> = w</a:t>
            </a:r>
            <a:r>
              <a:rPr lang="en-US" baseline="-25000" dirty="0" smtClean="0"/>
              <a:t>1</a:t>
            </a:r>
            <a:r>
              <a:rPr lang="en-US" dirty="0" smtClean="0"/>
              <a:t>y</a:t>
            </a:r>
            <a:br>
              <a:rPr lang="en-US" dirty="0" smtClean="0"/>
            </a:br>
            <a:r>
              <a:rPr lang="en-US" dirty="0" smtClean="0"/>
              <a:t>Assume the property holds for </a:t>
            </a:r>
            <a:r>
              <a:rPr lang="en-US" dirty="0" err="1" smtClean="0"/>
              <a:t>y</a:t>
            </a:r>
            <a:r>
              <a:rPr lang="en-US" dirty="0" smtClean="0"/>
              <a:t> to show for </a:t>
            </a:r>
            <a:r>
              <a:rPr lang="en-US" dirty="0" err="1" smtClean="0"/>
              <a:t>w</a:t>
            </a:r>
            <a:r>
              <a:rPr lang="en-US" dirty="0" smtClean="0"/>
              <a:t>.</a:t>
            </a:r>
            <a:br>
              <a:rPr lang="en-US" dirty="0" smtClean="0"/>
            </a:br>
            <a:r>
              <a:rPr lang="en-US" dirty="0" err="1" smtClean="0"/>
              <a:t>q</a:t>
            </a:r>
            <a:r>
              <a:rPr lang="en-US" dirty="0" smtClean="0"/>
              <a:t> ∈ </a:t>
            </a:r>
            <a:r>
              <a:rPr lang="en-US" dirty="0" err="1" smtClean="0"/>
              <a:t>δˆ(p</a:t>
            </a:r>
            <a:r>
              <a:rPr lang="en-US" dirty="0" smtClean="0"/>
              <a:t>, w</a:t>
            </a:r>
            <a:r>
              <a:rPr lang="en-US" baseline="-25000" dirty="0" smtClean="0"/>
              <a:t>1</a:t>
            </a:r>
            <a:r>
              <a:rPr lang="en-US" dirty="0" smtClean="0"/>
              <a:t>y)  = ∪</a:t>
            </a:r>
            <a:r>
              <a:rPr lang="en-US" baseline="-25000" dirty="0" err="1" smtClean="0"/>
              <a:t>r∈δ(p</a:t>
            </a:r>
            <a:r>
              <a:rPr lang="en-US" baseline="-25000" dirty="0" smtClean="0"/>
              <a:t>, w1)</a:t>
            </a:r>
            <a:r>
              <a:rPr lang="en-US" dirty="0" smtClean="0"/>
              <a:t>δˆ(r, </a:t>
            </a:r>
            <a:r>
              <a:rPr lang="en-US" dirty="0" err="1" smtClean="0"/>
              <a:t>y</a:t>
            </a:r>
            <a:r>
              <a:rPr lang="en-US" dirty="0" smtClean="0"/>
              <a:t>)</a:t>
            </a:r>
            <a:br>
              <a:rPr lang="en-US" dirty="0" smtClean="0"/>
            </a:br>
            <a:r>
              <a:rPr lang="en-US" dirty="0" smtClean="0"/>
              <a:t>Hence for some </a:t>
            </a:r>
            <a:r>
              <a:rPr lang="en-US" dirty="0" err="1" smtClean="0"/>
              <a:t>r</a:t>
            </a:r>
            <a:r>
              <a:rPr lang="en-US" dirty="0" smtClean="0"/>
              <a:t>’</a:t>
            </a:r>
            <a:r>
              <a:rPr lang="en-US" baseline="-25000" dirty="0" smtClean="0"/>
              <a:t> </a:t>
            </a:r>
            <a:r>
              <a:rPr lang="en-US" dirty="0" smtClean="0"/>
              <a:t>∈</a:t>
            </a:r>
            <a:r>
              <a:rPr lang="en-US" dirty="0" err="1" smtClean="0"/>
              <a:t>δ(p</a:t>
            </a:r>
            <a:r>
              <a:rPr lang="en-US" dirty="0" smtClean="0"/>
              <a:t>, w1)</a:t>
            </a:r>
            <a:r>
              <a:rPr lang="en-US" dirty="0" smtClean="0"/>
              <a:t>, </a:t>
            </a:r>
            <a:r>
              <a:rPr lang="en-US" dirty="0" err="1" smtClean="0"/>
              <a:t>q</a:t>
            </a:r>
            <a:r>
              <a:rPr lang="en-US" dirty="0" smtClean="0"/>
              <a:t> ∈ </a:t>
            </a:r>
            <a:r>
              <a:rPr lang="en-US" dirty="0" err="1" smtClean="0"/>
              <a:t>δˆ(r</a:t>
            </a:r>
            <a:r>
              <a:rPr lang="en-US" dirty="0" smtClean="0"/>
              <a:t>’, </a:t>
            </a:r>
            <a:r>
              <a:rPr lang="en-US" dirty="0" err="1" smtClean="0"/>
              <a:t>y</a:t>
            </a:r>
            <a:r>
              <a:rPr lang="en-US" dirty="0" smtClean="0"/>
              <a:t>)</a:t>
            </a:r>
            <a:br>
              <a:rPr lang="en-US" dirty="0" smtClean="0"/>
            </a:br>
            <a:r>
              <a:rPr lang="en-US" dirty="0" smtClean="0"/>
              <a:t>By induction, </a:t>
            </a:r>
            <a:r>
              <a:rPr lang="en-US" dirty="0" err="1" smtClean="0"/>
              <a:t>q</a:t>
            </a:r>
            <a:r>
              <a:rPr lang="en-US" dirty="0" smtClean="0"/>
              <a:t> ∈ R’, where R’ = </a:t>
            </a:r>
            <a:r>
              <a:rPr lang="en-US" dirty="0" err="1" smtClean="0"/>
              <a:t>δ’ˆ({r</a:t>
            </a:r>
            <a:r>
              <a:rPr lang="en-US" dirty="0" smtClean="0"/>
              <a:t>’}, </a:t>
            </a:r>
            <a:r>
              <a:rPr lang="en-US" dirty="0" err="1" smtClean="0"/>
              <a:t>y</a:t>
            </a:r>
            <a:r>
              <a:rPr lang="en-US" dirty="0" smtClean="0"/>
              <a:t>)</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Show </a:t>
            </a:r>
            <a:r>
              <a:rPr lang="en-US" dirty="0" err="1" smtClean="0"/>
              <a:t>w∈L(M</a:t>
            </a:r>
            <a:r>
              <a:rPr lang="en-US" dirty="0" smtClean="0"/>
              <a:t>) ⇒ </a:t>
            </a:r>
            <a:r>
              <a:rPr lang="en-US" dirty="0" err="1" smtClean="0"/>
              <a:t>w∈L(M</a:t>
            </a:r>
            <a:r>
              <a:rPr lang="en-US" dirty="0" smtClean="0"/>
              <a:t>’)</a:t>
            </a:r>
            <a:endParaRPr lang="en-US" dirty="0"/>
          </a:p>
        </p:txBody>
      </p:sp>
      <p:sp>
        <p:nvSpPr>
          <p:cNvPr id="3" name="Content Placeholder 2"/>
          <p:cNvSpPr>
            <a:spLocks noGrp="1"/>
          </p:cNvSpPr>
          <p:nvPr>
            <p:ph idx="1"/>
          </p:nvPr>
        </p:nvSpPr>
        <p:spPr>
          <a:xfrm>
            <a:off x="685800" y="1981200"/>
            <a:ext cx="8229600" cy="4114800"/>
          </a:xfrm>
        </p:spPr>
        <p:txBody>
          <a:bodyPr>
            <a:normAutofit fontScale="77500" lnSpcReduction="20000"/>
          </a:bodyPr>
          <a:lstStyle/>
          <a:p>
            <a:r>
              <a:rPr lang="en-US" dirty="0" smtClean="0"/>
              <a:t>Step</a:t>
            </a:r>
            <a:r>
              <a:rPr lang="en-US" dirty="0" smtClean="0"/>
              <a:t>:  </a:t>
            </a:r>
            <a:r>
              <a:rPr lang="en-US" dirty="0" err="1" smtClean="0"/>
              <a:t>w</a:t>
            </a:r>
            <a:r>
              <a:rPr lang="en-US" dirty="0" smtClean="0"/>
              <a:t> = w</a:t>
            </a:r>
            <a:r>
              <a:rPr lang="en-US" baseline="-25000" dirty="0" smtClean="0"/>
              <a:t>1</a:t>
            </a:r>
            <a:r>
              <a:rPr lang="en-US" dirty="0" smtClean="0"/>
              <a:t>y</a:t>
            </a:r>
            <a:br>
              <a:rPr lang="en-US" dirty="0" smtClean="0"/>
            </a:br>
            <a:r>
              <a:rPr lang="en-US" dirty="0" smtClean="0"/>
              <a:t>Assume the property holds for </a:t>
            </a:r>
            <a:r>
              <a:rPr lang="en-US" dirty="0" err="1" smtClean="0"/>
              <a:t>y</a:t>
            </a:r>
            <a:r>
              <a:rPr lang="en-US" dirty="0" smtClean="0"/>
              <a:t> to show for </a:t>
            </a:r>
            <a:r>
              <a:rPr lang="en-US" dirty="0" err="1" smtClean="0"/>
              <a:t>w</a:t>
            </a:r>
            <a:r>
              <a:rPr lang="en-US" dirty="0" smtClean="0"/>
              <a:t>.</a:t>
            </a:r>
            <a:br>
              <a:rPr lang="en-US" dirty="0" smtClean="0"/>
            </a:br>
            <a:r>
              <a:rPr lang="en-US" dirty="0" err="1" smtClean="0"/>
              <a:t>q</a:t>
            </a:r>
            <a:r>
              <a:rPr lang="en-US" dirty="0" smtClean="0"/>
              <a:t> ∈ </a:t>
            </a:r>
            <a:r>
              <a:rPr lang="en-US" dirty="0" err="1" smtClean="0"/>
              <a:t>δˆ(p</a:t>
            </a:r>
            <a:r>
              <a:rPr lang="en-US" dirty="0" smtClean="0"/>
              <a:t>, w</a:t>
            </a:r>
            <a:r>
              <a:rPr lang="en-US" baseline="-25000" dirty="0" smtClean="0"/>
              <a:t>1</a:t>
            </a:r>
            <a:r>
              <a:rPr lang="en-US" dirty="0" smtClean="0"/>
              <a:t>y)  = ∪</a:t>
            </a:r>
            <a:r>
              <a:rPr lang="en-US" baseline="-25000" dirty="0" err="1" smtClean="0"/>
              <a:t>r∈δ(p</a:t>
            </a:r>
            <a:r>
              <a:rPr lang="en-US" baseline="-25000" dirty="0" smtClean="0"/>
              <a:t>, w1)</a:t>
            </a:r>
            <a:r>
              <a:rPr lang="en-US" dirty="0" smtClean="0"/>
              <a:t>δˆ(r, </a:t>
            </a:r>
            <a:r>
              <a:rPr lang="en-US" dirty="0" err="1" smtClean="0"/>
              <a:t>y</a:t>
            </a:r>
            <a:r>
              <a:rPr lang="en-US" dirty="0" smtClean="0"/>
              <a:t>)</a:t>
            </a:r>
            <a:br>
              <a:rPr lang="en-US" dirty="0" smtClean="0"/>
            </a:br>
            <a:r>
              <a:rPr lang="en-US" dirty="0" smtClean="0"/>
              <a:t>Hence for some </a:t>
            </a:r>
            <a:r>
              <a:rPr lang="en-US" dirty="0" err="1" smtClean="0"/>
              <a:t>r</a:t>
            </a:r>
            <a:r>
              <a:rPr lang="en-US" dirty="0" smtClean="0"/>
              <a:t>’</a:t>
            </a:r>
            <a:r>
              <a:rPr lang="en-US" baseline="-25000" dirty="0" smtClean="0"/>
              <a:t> </a:t>
            </a:r>
            <a:r>
              <a:rPr lang="en-US" dirty="0" smtClean="0"/>
              <a:t>∈</a:t>
            </a:r>
            <a:r>
              <a:rPr lang="en-US" dirty="0" err="1" smtClean="0"/>
              <a:t>δ(p</a:t>
            </a:r>
            <a:r>
              <a:rPr lang="en-US" dirty="0" smtClean="0"/>
              <a:t>, w1)</a:t>
            </a:r>
            <a:r>
              <a:rPr lang="en-US" dirty="0" smtClean="0"/>
              <a:t>, </a:t>
            </a:r>
            <a:r>
              <a:rPr lang="en-US" dirty="0" err="1" smtClean="0"/>
              <a:t>q</a:t>
            </a:r>
            <a:r>
              <a:rPr lang="en-US" dirty="0" smtClean="0"/>
              <a:t> ∈ </a:t>
            </a:r>
            <a:r>
              <a:rPr lang="en-US" dirty="0" err="1" smtClean="0"/>
              <a:t>δˆ(r</a:t>
            </a:r>
            <a:r>
              <a:rPr lang="en-US" dirty="0" smtClean="0"/>
              <a:t>’, </a:t>
            </a:r>
            <a:r>
              <a:rPr lang="en-US" dirty="0" err="1" smtClean="0"/>
              <a:t>y</a:t>
            </a:r>
            <a:r>
              <a:rPr lang="en-US" dirty="0" smtClean="0"/>
              <a:t>)</a:t>
            </a:r>
            <a:br>
              <a:rPr lang="en-US" dirty="0" smtClean="0"/>
            </a:br>
            <a:r>
              <a:rPr lang="en-US" dirty="0" smtClean="0"/>
              <a:t>By induction, </a:t>
            </a:r>
            <a:r>
              <a:rPr lang="en-US" dirty="0" err="1" smtClean="0"/>
              <a:t>q</a:t>
            </a:r>
            <a:r>
              <a:rPr lang="en-US" dirty="0" smtClean="0"/>
              <a:t> ∈</a:t>
            </a:r>
            <a:r>
              <a:rPr lang="en-US" dirty="0" smtClean="0"/>
              <a:t> R’, </a:t>
            </a:r>
            <a:r>
              <a:rPr lang="en-US" dirty="0" smtClean="0"/>
              <a:t>where</a:t>
            </a:r>
            <a:r>
              <a:rPr lang="en-US" dirty="0" smtClean="0"/>
              <a:t> R’ </a:t>
            </a:r>
            <a:r>
              <a:rPr lang="en-US" dirty="0" smtClean="0"/>
              <a:t>= </a:t>
            </a:r>
            <a:r>
              <a:rPr lang="en-US" dirty="0" err="1" smtClean="0"/>
              <a:t>δ’ˆ({r</a:t>
            </a:r>
            <a:r>
              <a:rPr lang="en-US" dirty="0" smtClean="0"/>
              <a:t>’}, </a:t>
            </a:r>
            <a:r>
              <a:rPr lang="en-US" dirty="0" err="1" smtClean="0"/>
              <a:t>y</a:t>
            </a:r>
            <a:r>
              <a:rPr lang="en-US" dirty="0" smtClean="0"/>
              <a:t>)</a:t>
            </a:r>
          </a:p>
          <a:p>
            <a:r>
              <a:rPr lang="en-US" dirty="0" smtClean="0"/>
              <a:t>Recall we are trying to show </a:t>
            </a:r>
            <a:br>
              <a:rPr lang="en-US" dirty="0" smtClean="0"/>
            </a:br>
            <a:r>
              <a:rPr lang="en-US" dirty="0" smtClean="0"/>
              <a:t>	</a:t>
            </a:r>
            <a:r>
              <a:rPr lang="en-US" dirty="0" err="1" smtClean="0"/>
              <a:t>q</a:t>
            </a:r>
            <a:r>
              <a:rPr lang="en-US" dirty="0" smtClean="0"/>
              <a:t>∈ R, where R = </a:t>
            </a:r>
            <a:r>
              <a:rPr lang="en-US" dirty="0" err="1" smtClean="0"/>
              <a:t>δ’ˆ({p</a:t>
            </a:r>
            <a:r>
              <a:rPr lang="en-US" dirty="0" smtClean="0"/>
              <a:t>},</a:t>
            </a:r>
            <a:r>
              <a:rPr lang="en-US" dirty="0" smtClean="0"/>
              <a:t> </a:t>
            </a:r>
            <a:r>
              <a:rPr lang="en-US" dirty="0" smtClean="0"/>
              <a:t>w</a:t>
            </a:r>
            <a:r>
              <a:rPr lang="en-US" baseline="-25000" dirty="0" smtClean="0"/>
              <a:t>1</a:t>
            </a:r>
            <a:r>
              <a:rPr lang="en-US" dirty="0" smtClean="0"/>
              <a:t>y</a:t>
            </a:r>
            <a:r>
              <a:rPr lang="en-US" dirty="0" smtClean="0"/>
              <a:t>)</a:t>
            </a:r>
            <a:br>
              <a:rPr lang="en-US" dirty="0" smtClean="0"/>
            </a:br>
            <a:r>
              <a:rPr lang="en-US" dirty="0" smtClean="0"/>
              <a:t>which is equivalent to</a:t>
            </a:r>
            <a:br>
              <a:rPr lang="en-US" dirty="0" smtClean="0"/>
            </a:br>
            <a:r>
              <a:rPr lang="en-US" dirty="0" smtClean="0"/>
              <a:t>	</a:t>
            </a:r>
            <a:r>
              <a:rPr lang="en-US" dirty="0" err="1" smtClean="0"/>
              <a:t>q</a:t>
            </a:r>
            <a:r>
              <a:rPr lang="en-US" dirty="0" smtClean="0"/>
              <a:t>∈ R, where R = </a:t>
            </a:r>
            <a:r>
              <a:rPr lang="en-US" dirty="0" err="1" smtClean="0"/>
              <a:t>δ’ˆ</a:t>
            </a:r>
            <a:r>
              <a:rPr lang="en-US" dirty="0" err="1" smtClean="0"/>
              <a:t>(</a:t>
            </a:r>
            <a:r>
              <a:rPr lang="en-US" dirty="0" err="1" smtClean="0"/>
              <a:t>δ</a:t>
            </a:r>
            <a:r>
              <a:rPr lang="en-US" dirty="0" err="1" smtClean="0"/>
              <a:t>’({</a:t>
            </a:r>
            <a:r>
              <a:rPr lang="en-US" dirty="0" err="1" smtClean="0"/>
              <a:t>p</a:t>
            </a:r>
            <a:r>
              <a:rPr lang="en-US" dirty="0" smtClean="0"/>
              <a:t>}, </a:t>
            </a:r>
            <a:r>
              <a:rPr lang="en-US" dirty="0" smtClean="0"/>
              <a:t>w</a:t>
            </a:r>
            <a:r>
              <a:rPr lang="en-US" baseline="-25000" dirty="0" smtClean="0"/>
              <a:t>1</a:t>
            </a:r>
            <a:r>
              <a:rPr lang="en-US" dirty="0" smtClean="0"/>
              <a:t>),y)</a:t>
            </a:r>
            <a:br>
              <a:rPr lang="en-US" dirty="0" smtClean="0"/>
            </a:br>
            <a:r>
              <a:rPr lang="en-US" dirty="0" smtClean="0"/>
              <a:t>	</a:t>
            </a:r>
            <a:r>
              <a:rPr lang="en-US" dirty="0" err="1" smtClean="0"/>
              <a:t>q</a:t>
            </a:r>
            <a:r>
              <a:rPr lang="en-US" dirty="0" smtClean="0"/>
              <a:t>∈ R, where R = </a:t>
            </a:r>
            <a:r>
              <a:rPr lang="en-US" dirty="0" err="1" smtClean="0"/>
              <a:t>δ’ˆ(</a:t>
            </a:r>
            <a:r>
              <a:rPr lang="en-US" dirty="0" err="1" smtClean="0"/>
              <a:t>δ(p</a:t>
            </a:r>
            <a:r>
              <a:rPr lang="en-US" dirty="0" smtClean="0"/>
              <a:t>, </a:t>
            </a:r>
            <a:r>
              <a:rPr lang="en-US" dirty="0" smtClean="0"/>
              <a:t>w</a:t>
            </a:r>
            <a:r>
              <a:rPr lang="en-US" baseline="-25000" dirty="0" smtClean="0"/>
              <a:t>1</a:t>
            </a:r>
            <a:r>
              <a:rPr lang="en-US" dirty="0" smtClean="0"/>
              <a:t>),y</a:t>
            </a:r>
            <a:r>
              <a:rPr lang="en-US" dirty="0" smtClean="0"/>
              <a:t>)</a:t>
            </a:r>
          </a:p>
          <a:p>
            <a:r>
              <a:rPr lang="en-US" dirty="0" smtClean="0"/>
              <a:t>Problem:  mismatch between </a:t>
            </a:r>
            <a:r>
              <a:rPr lang="en-US" dirty="0" smtClean="0"/>
              <a:t>{</a:t>
            </a:r>
            <a:r>
              <a:rPr lang="en-US" dirty="0" err="1" smtClean="0"/>
              <a:t>r</a:t>
            </a:r>
            <a:r>
              <a:rPr lang="en-US" dirty="0" smtClean="0"/>
              <a:t>’</a:t>
            </a:r>
            <a:r>
              <a:rPr lang="en-US" dirty="0" smtClean="0"/>
              <a:t>} and </a:t>
            </a:r>
            <a:r>
              <a:rPr lang="en-US" dirty="0" err="1" smtClean="0"/>
              <a:t>δ(p</a:t>
            </a:r>
            <a:r>
              <a:rPr lang="en-US" dirty="0" smtClean="0"/>
              <a:t>, w</a:t>
            </a:r>
            <a:r>
              <a:rPr lang="en-US" baseline="-25000" dirty="0" smtClean="0"/>
              <a:t>1</a:t>
            </a:r>
            <a:r>
              <a:rPr lang="en-US" dirty="0" smtClean="0"/>
              <a:t>)</a:t>
            </a:r>
          </a:p>
          <a:p>
            <a:r>
              <a:rPr lang="en-US" dirty="0" smtClean="0"/>
              <a:t>Must generalize claim to apply induction</a:t>
            </a:r>
          </a:p>
          <a:p>
            <a:endParaRPr lang="en-US"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Show </a:t>
            </a:r>
            <a:r>
              <a:rPr lang="en-US" dirty="0" err="1" smtClean="0"/>
              <a:t>w∈L(M</a:t>
            </a:r>
            <a:r>
              <a:rPr lang="en-US" dirty="0" smtClean="0"/>
              <a:t>) ⇒ </a:t>
            </a:r>
            <a:r>
              <a:rPr lang="en-US" dirty="0" err="1" smtClean="0"/>
              <a:t>w∈L(M</a:t>
            </a:r>
            <a:r>
              <a:rPr lang="en-US" dirty="0" smtClean="0"/>
              <a:t>’)</a:t>
            </a:r>
            <a:endParaRPr lang="en-US" dirty="0"/>
          </a:p>
        </p:txBody>
      </p:sp>
      <p:sp>
        <p:nvSpPr>
          <p:cNvPr id="3" name="Content Placeholder 2"/>
          <p:cNvSpPr>
            <a:spLocks noGrp="1"/>
          </p:cNvSpPr>
          <p:nvPr>
            <p:ph idx="1"/>
          </p:nvPr>
        </p:nvSpPr>
        <p:spPr>
          <a:xfrm>
            <a:off x="685800" y="1981200"/>
            <a:ext cx="8229600" cy="4114800"/>
          </a:xfrm>
        </p:spPr>
        <p:txBody>
          <a:bodyPr>
            <a:normAutofit/>
          </a:bodyPr>
          <a:lstStyle/>
          <a:p>
            <a:r>
              <a:rPr lang="en-US" dirty="0" smtClean="0"/>
              <a:t>Claim (generalized):  </a:t>
            </a:r>
            <a:endParaRPr lang="en-US" dirty="0" smtClean="0"/>
          </a:p>
          <a:p>
            <a:pPr lvl="1"/>
            <a:r>
              <a:rPr lang="en-US" dirty="0" smtClean="0"/>
              <a:t>If </a:t>
            </a:r>
            <a:r>
              <a:rPr lang="en-US" dirty="0" err="1" smtClean="0"/>
              <a:t>q</a:t>
            </a:r>
            <a:r>
              <a:rPr lang="en-US" dirty="0" smtClean="0"/>
              <a:t> ∈ </a:t>
            </a:r>
            <a:r>
              <a:rPr lang="en-US" dirty="0" err="1" smtClean="0"/>
              <a:t>δˆ(p</a:t>
            </a:r>
            <a:r>
              <a:rPr lang="en-US" dirty="0" smtClean="0"/>
              <a:t>, </a:t>
            </a:r>
            <a:r>
              <a:rPr lang="en-US" dirty="0" err="1" smtClean="0"/>
              <a:t>w</a:t>
            </a:r>
            <a:r>
              <a:rPr lang="en-US" dirty="0" smtClean="0"/>
              <a:t>) </a:t>
            </a:r>
          </a:p>
          <a:p>
            <a:pPr lvl="1"/>
            <a:r>
              <a:rPr lang="en-US" dirty="0" smtClean="0"/>
              <a:t>then</a:t>
            </a:r>
            <a:r>
              <a:rPr lang="en-US" dirty="0" smtClean="0"/>
              <a:t> </a:t>
            </a:r>
            <a:r>
              <a:rPr lang="en-US" dirty="0" err="1" smtClean="0"/>
              <a:t>p</a:t>
            </a:r>
            <a:r>
              <a:rPr lang="en-US" dirty="0" smtClean="0"/>
              <a:t> </a:t>
            </a:r>
            <a:r>
              <a:rPr lang="en-US" dirty="0" smtClean="0"/>
              <a:t>∈ S implies </a:t>
            </a:r>
            <a:r>
              <a:rPr lang="en-US" dirty="0" err="1" smtClean="0"/>
              <a:t>q</a:t>
            </a:r>
            <a:r>
              <a:rPr lang="en-US" dirty="0" smtClean="0"/>
              <a:t>∈ R, where R = δ’ˆ</a:t>
            </a:r>
            <a:r>
              <a:rPr lang="en-US" dirty="0" smtClean="0"/>
              <a:t>(</a:t>
            </a:r>
            <a:r>
              <a:rPr lang="en-US" dirty="0" smtClean="0"/>
              <a:t>S</a:t>
            </a:r>
            <a:r>
              <a:rPr lang="en-US" dirty="0" smtClean="0"/>
              <a:t>, </a:t>
            </a:r>
            <a:r>
              <a:rPr lang="en-US" dirty="0" err="1" smtClean="0"/>
              <a:t>w</a:t>
            </a:r>
            <a:r>
              <a:rPr lang="en-US" dirty="0" smtClean="0"/>
              <a:t>)</a:t>
            </a:r>
            <a:endParaRPr lang="en-US" dirty="0" smtClean="0"/>
          </a:p>
          <a:p>
            <a:r>
              <a:rPr lang="en-US" dirty="0" smtClean="0"/>
              <a:t>Proof:  By induction on the length of </a:t>
            </a:r>
            <a:r>
              <a:rPr lang="en-US" dirty="0" err="1" smtClean="0"/>
              <a:t>w</a:t>
            </a:r>
            <a:endParaRPr lang="en-US" dirty="0" smtClean="0"/>
          </a:p>
          <a:p>
            <a:pPr lvl="1"/>
            <a:r>
              <a:rPr lang="en-US" dirty="0" smtClean="0"/>
              <a:t>Basis:  </a:t>
            </a:r>
            <a:r>
              <a:rPr lang="en-US" dirty="0" err="1" smtClean="0"/>
              <a:t>w</a:t>
            </a:r>
            <a:r>
              <a:rPr lang="en-US" dirty="0" smtClean="0"/>
              <a:t> = </a:t>
            </a:r>
            <a:r>
              <a:rPr lang="en-US" dirty="0" err="1" smtClean="0"/>
              <a:t>ε</a:t>
            </a:r>
            <a:r>
              <a:rPr lang="en-US" dirty="0" smtClean="0"/>
              <a:t/>
            </a:r>
            <a:br>
              <a:rPr lang="en-US" dirty="0" smtClean="0"/>
            </a:br>
            <a:r>
              <a:rPr lang="en-US" dirty="0" smtClean="0"/>
              <a:t>In this case </a:t>
            </a:r>
            <a:r>
              <a:rPr lang="en-US" dirty="0" err="1" smtClean="0"/>
              <a:t>q</a:t>
            </a:r>
            <a:r>
              <a:rPr lang="en-US" dirty="0" smtClean="0"/>
              <a:t> = </a:t>
            </a:r>
            <a:r>
              <a:rPr lang="en-US" dirty="0" err="1" smtClean="0"/>
              <a:t>p</a:t>
            </a:r>
            <a:r>
              <a:rPr lang="en-US" dirty="0" smtClean="0"/>
              <a:t>, R=S, and the condition holds by reflexivity, </a:t>
            </a:r>
            <a:r>
              <a:rPr lang="en-US" dirty="0" err="1" smtClean="0"/>
              <a:t>p</a:t>
            </a:r>
            <a:r>
              <a:rPr lang="en-US" dirty="0" smtClean="0"/>
              <a:t> </a:t>
            </a:r>
            <a:r>
              <a:rPr lang="en-US" dirty="0" smtClean="0"/>
              <a:t>∈ </a:t>
            </a:r>
            <a:r>
              <a:rPr lang="en-US" dirty="0" smtClean="0"/>
              <a:t>S implies </a:t>
            </a:r>
            <a:r>
              <a:rPr lang="en-US" dirty="0" err="1" smtClean="0"/>
              <a:t>p</a:t>
            </a:r>
            <a:r>
              <a:rPr lang="en-US" dirty="0" smtClean="0"/>
              <a:t> ∈ S</a:t>
            </a:r>
            <a:endParaRPr lang="en-US" dirty="0" smtClean="0"/>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Show </a:t>
            </a:r>
            <a:r>
              <a:rPr lang="en-US" dirty="0" err="1" smtClean="0"/>
              <a:t>w∈L(M</a:t>
            </a:r>
            <a:r>
              <a:rPr lang="en-US" dirty="0" smtClean="0"/>
              <a:t>) ⇒ </a:t>
            </a:r>
            <a:r>
              <a:rPr lang="en-US" dirty="0" err="1" smtClean="0"/>
              <a:t>w∈L(M</a:t>
            </a:r>
            <a:r>
              <a:rPr lang="en-US" dirty="0" smtClean="0"/>
              <a:t>’)</a:t>
            </a:r>
            <a:endParaRPr lang="en-US" dirty="0"/>
          </a:p>
        </p:txBody>
      </p:sp>
      <p:sp>
        <p:nvSpPr>
          <p:cNvPr id="3" name="Content Placeholder 2"/>
          <p:cNvSpPr>
            <a:spLocks noGrp="1"/>
          </p:cNvSpPr>
          <p:nvPr>
            <p:ph idx="1"/>
          </p:nvPr>
        </p:nvSpPr>
        <p:spPr>
          <a:xfrm>
            <a:off x="685800" y="1981200"/>
            <a:ext cx="8229600" cy="4114800"/>
          </a:xfrm>
        </p:spPr>
        <p:txBody>
          <a:bodyPr>
            <a:normAutofit fontScale="85000" lnSpcReduction="10000"/>
          </a:bodyPr>
          <a:lstStyle/>
          <a:p>
            <a:r>
              <a:rPr lang="en-US" dirty="0" smtClean="0"/>
              <a:t>Claim (generalized):  </a:t>
            </a:r>
            <a:endParaRPr lang="en-US" dirty="0" smtClean="0"/>
          </a:p>
          <a:p>
            <a:pPr lvl="1"/>
            <a:r>
              <a:rPr lang="en-US" dirty="0" smtClean="0"/>
              <a:t>If </a:t>
            </a:r>
            <a:r>
              <a:rPr lang="en-US" dirty="0" err="1" smtClean="0"/>
              <a:t>q</a:t>
            </a:r>
            <a:r>
              <a:rPr lang="en-US" dirty="0" smtClean="0"/>
              <a:t> ∈ </a:t>
            </a:r>
            <a:r>
              <a:rPr lang="en-US" dirty="0" err="1" smtClean="0"/>
              <a:t>δˆ(p</a:t>
            </a:r>
            <a:r>
              <a:rPr lang="en-US" dirty="0" smtClean="0"/>
              <a:t>, </a:t>
            </a:r>
            <a:r>
              <a:rPr lang="en-US" dirty="0" err="1" smtClean="0"/>
              <a:t>w</a:t>
            </a:r>
            <a:r>
              <a:rPr lang="en-US" dirty="0" smtClean="0"/>
              <a:t>) </a:t>
            </a:r>
          </a:p>
          <a:p>
            <a:pPr lvl="1"/>
            <a:r>
              <a:rPr lang="en-US" dirty="0" smtClean="0"/>
              <a:t>then</a:t>
            </a:r>
            <a:r>
              <a:rPr lang="en-US" dirty="0" smtClean="0"/>
              <a:t> </a:t>
            </a:r>
            <a:r>
              <a:rPr lang="en-US" dirty="0" err="1" smtClean="0"/>
              <a:t>p</a:t>
            </a:r>
            <a:r>
              <a:rPr lang="en-US" dirty="0" smtClean="0"/>
              <a:t> </a:t>
            </a:r>
            <a:r>
              <a:rPr lang="en-US" dirty="0" smtClean="0"/>
              <a:t>∈ S implies </a:t>
            </a:r>
            <a:r>
              <a:rPr lang="en-US" dirty="0" err="1" smtClean="0"/>
              <a:t>q</a:t>
            </a:r>
            <a:r>
              <a:rPr lang="en-US" dirty="0" smtClean="0"/>
              <a:t>∈ R, where R = δ’ˆ</a:t>
            </a:r>
            <a:r>
              <a:rPr lang="en-US" dirty="0" smtClean="0"/>
              <a:t>(</a:t>
            </a:r>
            <a:r>
              <a:rPr lang="en-US" dirty="0" smtClean="0"/>
              <a:t>S</a:t>
            </a:r>
            <a:r>
              <a:rPr lang="en-US" dirty="0" smtClean="0"/>
              <a:t>, </a:t>
            </a:r>
            <a:r>
              <a:rPr lang="en-US" dirty="0" err="1" smtClean="0"/>
              <a:t>w</a:t>
            </a:r>
            <a:r>
              <a:rPr lang="en-US" dirty="0" smtClean="0"/>
              <a:t>)</a:t>
            </a:r>
            <a:endParaRPr lang="en-US" dirty="0" smtClean="0"/>
          </a:p>
          <a:p>
            <a:r>
              <a:rPr lang="en-US" dirty="0" smtClean="0"/>
              <a:t>Step:  </a:t>
            </a:r>
            <a:r>
              <a:rPr lang="en-US" dirty="0" err="1" smtClean="0"/>
              <a:t>w</a:t>
            </a:r>
            <a:r>
              <a:rPr lang="en-US" dirty="0" smtClean="0"/>
              <a:t> = w</a:t>
            </a:r>
            <a:r>
              <a:rPr lang="en-US" baseline="-25000" dirty="0" smtClean="0"/>
              <a:t>1</a:t>
            </a:r>
            <a:r>
              <a:rPr lang="en-US" dirty="0" smtClean="0"/>
              <a:t>y</a:t>
            </a:r>
            <a:br>
              <a:rPr lang="en-US" dirty="0" smtClean="0"/>
            </a:br>
            <a:r>
              <a:rPr lang="en-US" dirty="0" smtClean="0"/>
              <a:t>Assume the property holds for </a:t>
            </a:r>
            <a:r>
              <a:rPr lang="en-US" dirty="0" err="1" smtClean="0"/>
              <a:t>y</a:t>
            </a:r>
            <a:r>
              <a:rPr lang="en-US" dirty="0" smtClean="0"/>
              <a:t> to show for </a:t>
            </a:r>
            <a:r>
              <a:rPr lang="en-US" dirty="0" err="1" smtClean="0"/>
              <a:t>w</a:t>
            </a:r>
            <a:r>
              <a:rPr lang="en-US" dirty="0" smtClean="0"/>
              <a:t>.</a:t>
            </a:r>
            <a:br>
              <a:rPr lang="en-US" dirty="0" smtClean="0"/>
            </a:br>
            <a:r>
              <a:rPr lang="en-US" dirty="0" err="1" smtClean="0"/>
              <a:t>q</a:t>
            </a:r>
            <a:r>
              <a:rPr lang="en-US" dirty="0" smtClean="0"/>
              <a:t> ∈ </a:t>
            </a:r>
            <a:r>
              <a:rPr lang="en-US" dirty="0" err="1" smtClean="0"/>
              <a:t>δˆ(p</a:t>
            </a:r>
            <a:r>
              <a:rPr lang="en-US" dirty="0" smtClean="0"/>
              <a:t>, w</a:t>
            </a:r>
            <a:r>
              <a:rPr lang="en-US" baseline="-25000" dirty="0" smtClean="0"/>
              <a:t>1</a:t>
            </a:r>
            <a:r>
              <a:rPr lang="en-US" dirty="0" smtClean="0"/>
              <a:t>y)  = ∪</a:t>
            </a:r>
            <a:r>
              <a:rPr lang="en-US" baseline="-25000" dirty="0" err="1" smtClean="0"/>
              <a:t>r∈δ(p</a:t>
            </a:r>
            <a:r>
              <a:rPr lang="en-US" baseline="-25000" dirty="0" smtClean="0"/>
              <a:t>, w1)</a:t>
            </a:r>
            <a:r>
              <a:rPr lang="en-US" dirty="0" smtClean="0"/>
              <a:t>δˆ(r, </a:t>
            </a:r>
            <a:r>
              <a:rPr lang="en-US" dirty="0" err="1" smtClean="0"/>
              <a:t>y</a:t>
            </a:r>
            <a:r>
              <a:rPr lang="en-US" dirty="0" smtClean="0"/>
              <a:t>)</a:t>
            </a:r>
            <a:br>
              <a:rPr lang="en-US" dirty="0" smtClean="0"/>
            </a:br>
            <a:endParaRPr lang="en-US" dirty="0" smtClean="0"/>
          </a:p>
          <a:p>
            <a:r>
              <a:rPr lang="en-US" dirty="0" smtClean="0"/>
              <a:t>Hence </a:t>
            </a:r>
            <a:r>
              <a:rPr lang="en-US" dirty="0" smtClean="0"/>
              <a:t>for some </a:t>
            </a:r>
            <a:r>
              <a:rPr lang="en-US" dirty="0" err="1" smtClean="0"/>
              <a:t>r</a:t>
            </a:r>
            <a:r>
              <a:rPr lang="en-US" dirty="0" smtClean="0"/>
              <a:t>’</a:t>
            </a:r>
            <a:r>
              <a:rPr lang="en-US" baseline="-25000" dirty="0" smtClean="0"/>
              <a:t> </a:t>
            </a:r>
            <a:r>
              <a:rPr lang="en-US" dirty="0" smtClean="0"/>
              <a:t>∈</a:t>
            </a:r>
            <a:r>
              <a:rPr lang="en-US" dirty="0" err="1" smtClean="0"/>
              <a:t>δ(p</a:t>
            </a:r>
            <a:r>
              <a:rPr lang="en-US" dirty="0" smtClean="0"/>
              <a:t>, w1), </a:t>
            </a:r>
            <a:r>
              <a:rPr lang="en-US" dirty="0" err="1" smtClean="0"/>
              <a:t>q</a:t>
            </a:r>
            <a:r>
              <a:rPr lang="en-US" dirty="0" smtClean="0"/>
              <a:t> ∈ </a:t>
            </a:r>
            <a:r>
              <a:rPr lang="en-US" dirty="0" err="1" smtClean="0"/>
              <a:t>δˆ(r</a:t>
            </a:r>
            <a:r>
              <a:rPr lang="en-US" dirty="0" smtClean="0"/>
              <a:t>’, </a:t>
            </a:r>
            <a:r>
              <a:rPr lang="en-US" dirty="0" err="1" smtClean="0"/>
              <a:t>y</a:t>
            </a:r>
            <a:r>
              <a:rPr lang="en-US" dirty="0" smtClean="0"/>
              <a:t>)</a:t>
            </a:r>
            <a:br>
              <a:rPr lang="en-US" dirty="0" smtClean="0"/>
            </a:br>
            <a:r>
              <a:rPr lang="en-US" dirty="0" smtClean="0"/>
              <a:t>By induction,</a:t>
            </a:r>
            <a:r>
              <a:rPr lang="en-US" dirty="0" smtClean="0"/>
              <a:t> </a:t>
            </a:r>
            <a:r>
              <a:rPr lang="en-US" dirty="0" err="1" smtClean="0"/>
              <a:t>r</a:t>
            </a:r>
            <a:r>
              <a:rPr lang="en-US" dirty="0" smtClean="0"/>
              <a:t>’</a:t>
            </a:r>
            <a:r>
              <a:rPr lang="en-US" dirty="0" smtClean="0"/>
              <a:t> ∈</a:t>
            </a:r>
            <a:r>
              <a:rPr lang="en-US" dirty="0" smtClean="0"/>
              <a:t> S’ implies </a:t>
            </a:r>
            <a:r>
              <a:rPr lang="en-US" dirty="0" err="1" smtClean="0"/>
              <a:t>q</a:t>
            </a:r>
            <a:r>
              <a:rPr lang="en-US" dirty="0" smtClean="0"/>
              <a:t> </a:t>
            </a:r>
            <a:r>
              <a:rPr lang="en-US" dirty="0" smtClean="0"/>
              <a:t>∈ R’, where</a:t>
            </a:r>
            <a:r>
              <a:rPr lang="en-US" dirty="0" smtClean="0"/>
              <a:t> </a:t>
            </a:r>
            <a:br>
              <a:rPr lang="en-US" dirty="0" smtClean="0"/>
            </a:br>
            <a:r>
              <a:rPr lang="en-US" dirty="0" smtClean="0"/>
              <a:t>R</a:t>
            </a:r>
            <a:r>
              <a:rPr lang="en-US" dirty="0" smtClean="0"/>
              <a:t>’ = δ’ˆ</a:t>
            </a:r>
            <a:r>
              <a:rPr lang="en-US" dirty="0" smtClean="0"/>
              <a:t>(S’, </a:t>
            </a:r>
            <a:r>
              <a:rPr lang="en-US" dirty="0" err="1" smtClean="0"/>
              <a:t>y</a:t>
            </a:r>
            <a:r>
              <a:rPr lang="en-US" dirty="0" smtClean="0"/>
              <a:t>)</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Show </a:t>
            </a:r>
            <a:r>
              <a:rPr lang="en-US" dirty="0" err="1" smtClean="0"/>
              <a:t>w∈L(M</a:t>
            </a:r>
            <a:r>
              <a:rPr lang="en-US" dirty="0" smtClean="0"/>
              <a:t>) ⇒ </a:t>
            </a:r>
            <a:r>
              <a:rPr lang="en-US" dirty="0" err="1" smtClean="0"/>
              <a:t>w∈L(M</a:t>
            </a:r>
            <a:r>
              <a:rPr lang="en-US" dirty="0" smtClean="0"/>
              <a:t>’)</a:t>
            </a:r>
            <a:endParaRPr lang="en-US" dirty="0"/>
          </a:p>
        </p:txBody>
      </p:sp>
      <p:sp>
        <p:nvSpPr>
          <p:cNvPr id="3" name="Content Placeholder 2"/>
          <p:cNvSpPr>
            <a:spLocks noGrp="1"/>
          </p:cNvSpPr>
          <p:nvPr>
            <p:ph idx="1"/>
          </p:nvPr>
        </p:nvSpPr>
        <p:spPr>
          <a:xfrm>
            <a:off x="685800" y="1981200"/>
            <a:ext cx="8229600" cy="4114800"/>
          </a:xfrm>
        </p:spPr>
        <p:txBody>
          <a:bodyPr>
            <a:normAutofit fontScale="70000" lnSpcReduction="20000"/>
          </a:bodyPr>
          <a:lstStyle/>
          <a:p>
            <a:r>
              <a:rPr lang="en-US" dirty="0" smtClean="0"/>
              <a:t>Step</a:t>
            </a:r>
            <a:r>
              <a:rPr lang="en-US" dirty="0" smtClean="0"/>
              <a:t>:  </a:t>
            </a:r>
            <a:r>
              <a:rPr lang="en-US" dirty="0" err="1" smtClean="0"/>
              <a:t>w</a:t>
            </a:r>
            <a:r>
              <a:rPr lang="en-US" dirty="0" smtClean="0"/>
              <a:t> = w</a:t>
            </a:r>
            <a:r>
              <a:rPr lang="en-US" baseline="-25000" dirty="0" smtClean="0"/>
              <a:t>1</a:t>
            </a:r>
            <a:r>
              <a:rPr lang="en-US" dirty="0" smtClean="0"/>
              <a:t>y</a:t>
            </a:r>
            <a:br>
              <a:rPr lang="en-US" dirty="0" smtClean="0"/>
            </a:br>
            <a:r>
              <a:rPr lang="en-US" dirty="0" smtClean="0"/>
              <a:t>Assume the property holds for </a:t>
            </a:r>
            <a:r>
              <a:rPr lang="en-US" dirty="0" err="1" smtClean="0"/>
              <a:t>y</a:t>
            </a:r>
            <a:r>
              <a:rPr lang="en-US" dirty="0" smtClean="0"/>
              <a:t> to show for </a:t>
            </a:r>
            <a:r>
              <a:rPr lang="en-US" dirty="0" err="1" smtClean="0"/>
              <a:t>w</a:t>
            </a:r>
            <a:r>
              <a:rPr lang="en-US" dirty="0" smtClean="0"/>
              <a:t>.</a:t>
            </a:r>
            <a:br>
              <a:rPr lang="en-US" dirty="0" smtClean="0"/>
            </a:br>
            <a:r>
              <a:rPr lang="en-US" dirty="0" err="1" smtClean="0"/>
              <a:t>q</a:t>
            </a:r>
            <a:r>
              <a:rPr lang="en-US" dirty="0" smtClean="0"/>
              <a:t> ∈ </a:t>
            </a:r>
            <a:r>
              <a:rPr lang="en-US" dirty="0" err="1" smtClean="0"/>
              <a:t>δˆ(p</a:t>
            </a:r>
            <a:r>
              <a:rPr lang="en-US" dirty="0" smtClean="0"/>
              <a:t>, w</a:t>
            </a:r>
            <a:r>
              <a:rPr lang="en-US" baseline="-25000" dirty="0" smtClean="0"/>
              <a:t>1</a:t>
            </a:r>
            <a:r>
              <a:rPr lang="en-US" dirty="0" smtClean="0"/>
              <a:t>y)  = ∪</a:t>
            </a:r>
            <a:r>
              <a:rPr lang="en-US" baseline="-25000" dirty="0" err="1" smtClean="0"/>
              <a:t>r∈δ(p</a:t>
            </a:r>
            <a:r>
              <a:rPr lang="en-US" baseline="-25000" dirty="0" smtClean="0"/>
              <a:t>, w1)</a:t>
            </a:r>
            <a:r>
              <a:rPr lang="en-US" dirty="0" smtClean="0"/>
              <a:t>δˆ(r, </a:t>
            </a:r>
            <a:r>
              <a:rPr lang="en-US" dirty="0" err="1" smtClean="0"/>
              <a:t>y</a:t>
            </a:r>
            <a:r>
              <a:rPr lang="en-US" dirty="0" smtClean="0"/>
              <a:t>)</a:t>
            </a:r>
            <a:br>
              <a:rPr lang="en-US" dirty="0" smtClean="0"/>
            </a:br>
            <a:r>
              <a:rPr lang="en-US" dirty="0" smtClean="0"/>
              <a:t/>
            </a:r>
            <a:br>
              <a:rPr lang="en-US" dirty="0" smtClean="0"/>
            </a:br>
            <a:r>
              <a:rPr lang="en-US" dirty="0" smtClean="0"/>
              <a:t>Hence for some </a:t>
            </a:r>
            <a:r>
              <a:rPr lang="en-US" dirty="0" err="1" smtClean="0"/>
              <a:t>r</a:t>
            </a:r>
            <a:r>
              <a:rPr lang="en-US" dirty="0" smtClean="0"/>
              <a:t>’</a:t>
            </a:r>
            <a:r>
              <a:rPr lang="en-US" baseline="-25000" dirty="0" smtClean="0"/>
              <a:t> </a:t>
            </a:r>
            <a:r>
              <a:rPr lang="en-US" dirty="0" smtClean="0"/>
              <a:t>∈</a:t>
            </a:r>
            <a:r>
              <a:rPr lang="en-US" dirty="0" err="1" smtClean="0"/>
              <a:t>δ(p</a:t>
            </a:r>
            <a:r>
              <a:rPr lang="en-US" dirty="0" smtClean="0"/>
              <a:t>, w</a:t>
            </a:r>
            <a:r>
              <a:rPr lang="en-US" baseline="-25000" dirty="0" smtClean="0"/>
              <a:t>1</a:t>
            </a:r>
            <a:r>
              <a:rPr lang="en-US" dirty="0" smtClean="0"/>
              <a:t>), </a:t>
            </a:r>
            <a:r>
              <a:rPr lang="en-US" dirty="0" err="1" smtClean="0"/>
              <a:t>q</a:t>
            </a:r>
            <a:r>
              <a:rPr lang="en-US" dirty="0" smtClean="0"/>
              <a:t> ∈ </a:t>
            </a:r>
            <a:r>
              <a:rPr lang="en-US" dirty="0" err="1" smtClean="0"/>
              <a:t>δˆ(r</a:t>
            </a:r>
            <a:r>
              <a:rPr lang="en-US" dirty="0" smtClean="0"/>
              <a:t>’, </a:t>
            </a:r>
            <a:r>
              <a:rPr lang="en-US" dirty="0" err="1" smtClean="0"/>
              <a:t>y</a:t>
            </a:r>
            <a:r>
              <a:rPr lang="en-US" dirty="0" smtClean="0"/>
              <a:t>)</a:t>
            </a:r>
            <a:br>
              <a:rPr lang="en-US" dirty="0" smtClean="0"/>
            </a:br>
            <a:r>
              <a:rPr lang="en-US" dirty="0" smtClean="0"/>
              <a:t>By induction,</a:t>
            </a:r>
            <a:r>
              <a:rPr lang="en-US" dirty="0" smtClean="0"/>
              <a:t> </a:t>
            </a:r>
            <a:r>
              <a:rPr lang="en-US" dirty="0" err="1" smtClean="0"/>
              <a:t>r</a:t>
            </a:r>
            <a:r>
              <a:rPr lang="en-US" dirty="0" smtClean="0"/>
              <a:t>’</a:t>
            </a:r>
            <a:r>
              <a:rPr lang="en-US" dirty="0" smtClean="0"/>
              <a:t> ∈</a:t>
            </a:r>
            <a:r>
              <a:rPr lang="en-US" dirty="0" smtClean="0"/>
              <a:t> S’ implies </a:t>
            </a:r>
            <a:r>
              <a:rPr lang="en-US" dirty="0" err="1" smtClean="0"/>
              <a:t>q</a:t>
            </a:r>
            <a:r>
              <a:rPr lang="en-US" dirty="0" smtClean="0"/>
              <a:t> </a:t>
            </a:r>
            <a:r>
              <a:rPr lang="en-US" dirty="0" smtClean="0"/>
              <a:t>∈ R’, where R’ = δ’ˆ</a:t>
            </a:r>
            <a:r>
              <a:rPr lang="en-US" dirty="0" smtClean="0"/>
              <a:t>(S’, </a:t>
            </a:r>
            <a:r>
              <a:rPr lang="en-US" dirty="0" err="1" smtClean="0"/>
              <a:t>y</a:t>
            </a:r>
            <a:r>
              <a:rPr lang="en-US" dirty="0" smtClean="0"/>
              <a:t>) </a:t>
            </a:r>
          </a:p>
          <a:p>
            <a:r>
              <a:rPr lang="en-US" dirty="0" smtClean="0"/>
              <a:t>Recall </a:t>
            </a:r>
            <a:r>
              <a:rPr lang="en-US" dirty="0" smtClean="0"/>
              <a:t>we are trying to show </a:t>
            </a:r>
            <a:br>
              <a:rPr lang="en-US" dirty="0" smtClean="0"/>
            </a:br>
            <a:r>
              <a:rPr lang="en-US" dirty="0" smtClean="0"/>
              <a:t>	</a:t>
            </a:r>
            <a:r>
              <a:rPr lang="en-US" dirty="0" err="1" smtClean="0"/>
              <a:t>p</a:t>
            </a:r>
            <a:r>
              <a:rPr lang="en-US" dirty="0" smtClean="0"/>
              <a:t>∈</a:t>
            </a:r>
            <a:r>
              <a:rPr lang="en-US" dirty="0" smtClean="0"/>
              <a:t> S implies </a:t>
            </a:r>
            <a:r>
              <a:rPr lang="en-US" dirty="0" err="1" smtClean="0"/>
              <a:t>q</a:t>
            </a:r>
            <a:r>
              <a:rPr lang="en-US" dirty="0" smtClean="0"/>
              <a:t>∈ R, where R = δ’ˆ</a:t>
            </a:r>
            <a:r>
              <a:rPr lang="en-US" dirty="0" smtClean="0"/>
              <a:t>(S, </a:t>
            </a:r>
            <a:r>
              <a:rPr lang="en-US" dirty="0" smtClean="0"/>
              <a:t>w</a:t>
            </a:r>
            <a:r>
              <a:rPr lang="en-US" baseline="-25000" dirty="0" smtClean="0"/>
              <a:t>1</a:t>
            </a:r>
            <a:r>
              <a:rPr lang="en-US" dirty="0" smtClean="0"/>
              <a:t>y)</a:t>
            </a:r>
            <a:r>
              <a:rPr lang="en-US" dirty="0" smtClean="0"/>
              <a:t/>
            </a:r>
            <a:br>
              <a:rPr lang="en-US" dirty="0" smtClean="0"/>
            </a:br>
            <a:r>
              <a:rPr lang="en-US" dirty="0" smtClean="0"/>
              <a:t>rewriting R</a:t>
            </a:r>
            <a:br>
              <a:rPr lang="en-US" dirty="0" smtClean="0"/>
            </a:br>
            <a:r>
              <a:rPr lang="en-US" dirty="0" smtClean="0"/>
              <a:t>	R </a:t>
            </a:r>
            <a:r>
              <a:rPr lang="en-US" dirty="0" smtClean="0"/>
              <a:t>= δ’ˆ(δ’</a:t>
            </a:r>
            <a:r>
              <a:rPr lang="en-US" dirty="0" smtClean="0"/>
              <a:t>(S, </a:t>
            </a:r>
            <a:r>
              <a:rPr lang="en-US" dirty="0" smtClean="0"/>
              <a:t>w</a:t>
            </a:r>
            <a:r>
              <a:rPr lang="en-US" baseline="-25000" dirty="0" smtClean="0"/>
              <a:t>1</a:t>
            </a:r>
            <a:r>
              <a:rPr lang="en-US" dirty="0" smtClean="0"/>
              <a:t>),y)</a:t>
            </a:r>
            <a:br>
              <a:rPr lang="en-US" dirty="0" smtClean="0"/>
            </a:br>
            <a:r>
              <a:rPr lang="en-US" dirty="0" smtClean="0"/>
              <a:t>	R </a:t>
            </a:r>
            <a:r>
              <a:rPr lang="en-US" dirty="0" smtClean="0"/>
              <a:t>= </a:t>
            </a:r>
            <a:r>
              <a:rPr lang="en-US" dirty="0" err="1" smtClean="0"/>
              <a:t>δ’ˆ(δ</a:t>
            </a:r>
            <a:r>
              <a:rPr lang="en-US" dirty="0" err="1" smtClean="0"/>
              <a:t>(p</a:t>
            </a:r>
            <a:r>
              <a:rPr lang="en-US" dirty="0" smtClean="0"/>
              <a:t>, </a:t>
            </a:r>
            <a:r>
              <a:rPr lang="en-US" dirty="0" smtClean="0"/>
              <a:t>w</a:t>
            </a:r>
            <a:r>
              <a:rPr lang="en-US" baseline="-25000" dirty="0" smtClean="0"/>
              <a:t>1</a:t>
            </a:r>
            <a:r>
              <a:rPr lang="en-US" dirty="0" smtClean="0"/>
              <a:t>)</a:t>
            </a:r>
            <a:r>
              <a:rPr lang="en-US" dirty="0" smtClean="0"/>
              <a:t> </a:t>
            </a:r>
            <a:r>
              <a:rPr lang="en-US" dirty="0" smtClean="0"/>
              <a:t>∪X ,</a:t>
            </a:r>
            <a:r>
              <a:rPr lang="en-US" dirty="0" smtClean="0"/>
              <a:t>y</a:t>
            </a:r>
            <a:r>
              <a:rPr lang="en-US" dirty="0" smtClean="0"/>
              <a:t>)</a:t>
            </a:r>
          </a:p>
          <a:p>
            <a:r>
              <a:rPr lang="en-US" dirty="0" smtClean="0"/>
              <a:t>Since </a:t>
            </a:r>
            <a:r>
              <a:rPr lang="en-US" dirty="0" err="1" smtClean="0"/>
              <a:t>p</a:t>
            </a:r>
            <a:r>
              <a:rPr lang="en-US" dirty="0" smtClean="0"/>
              <a:t>∈ S implies </a:t>
            </a:r>
            <a:r>
              <a:rPr lang="en-US" dirty="0" err="1" smtClean="0"/>
              <a:t>r</a:t>
            </a:r>
            <a:r>
              <a:rPr lang="en-US" dirty="0" smtClean="0"/>
              <a:t>’ </a:t>
            </a:r>
            <a:r>
              <a:rPr lang="en-US" dirty="0" smtClean="0"/>
              <a:t>∈</a:t>
            </a:r>
            <a:r>
              <a:rPr lang="en-US" dirty="0" smtClean="0"/>
              <a:t> </a:t>
            </a:r>
            <a:r>
              <a:rPr lang="en-US" dirty="0" err="1" smtClean="0"/>
              <a:t>δ(p</a:t>
            </a:r>
            <a:r>
              <a:rPr lang="en-US" dirty="0" smtClean="0"/>
              <a:t>, w</a:t>
            </a:r>
            <a:r>
              <a:rPr lang="en-US" baseline="-25000" dirty="0" smtClean="0"/>
              <a:t>1</a:t>
            </a:r>
            <a:r>
              <a:rPr lang="en-US" dirty="0" smtClean="0"/>
              <a:t>) ∪X</a:t>
            </a:r>
            <a:r>
              <a:rPr lang="en-US" dirty="0" smtClean="0"/>
              <a:t> , we can apply induction to conclude </a:t>
            </a:r>
            <a:r>
              <a:rPr lang="en-US" dirty="0" err="1" smtClean="0"/>
              <a:t>q</a:t>
            </a:r>
            <a:r>
              <a:rPr lang="en-US" dirty="0" smtClean="0"/>
              <a:t>∈ </a:t>
            </a:r>
            <a:r>
              <a:rPr lang="en-US" dirty="0" smtClean="0"/>
              <a:t>R, as required</a:t>
            </a:r>
          </a:p>
          <a:p>
            <a:endParaRPr lang="en-US" dirty="0" smtClean="0"/>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Claim</a:t>
            </a:r>
            <a:endParaRPr lang="en-US" dirty="0"/>
          </a:p>
        </p:txBody>
      </p:sp>
      <p:sp>
        <p:nvSpPr>
          <p:cNvPr id="3" name="Content Placeholder 2"/>
          <p:cNvSpPr>
            <a:spLocks noGrp="1"/>
          </p:cNvSpPr>
          <p:nvPr>
            <p:ph idx="1"/>
          </p:nvPr>
        </p:nvSpPr>
        <p:spPr/>
        <p:txBody>
          <a:bodyPr>
            <a:normAutofit/>
          </a:bodyPr>
          <a:lstStyle/>
          <a:p>
            <a:pPr lvl="1"/>
            <a:r>
              <a:rPr lang="en-US" dirty="0" smtClean="0"/>
              <a:t>By definition of acceptance for M</a:t>
            </a:r>
          </a:p>
          <a:p>
            <a:pPr lvl="2"/>
            <a:r>
              <a:rPr lang="en-US" dirty="0" err="1" smtClean="0"/>
              <a:t>w</a:t>
            </a:r>
            <a:r>
              <a:rPr lang="en-US" dirty="0" err="1" smtClean="0"/>
              <a:t>∈L(M</a:t>
            </a:r>
            <a:r>
              <a:rPr lang="en-US" dirty="0" smtClean="0"/>
              <a:t>) implies there are states r</a:t>
            </a:r>
            <a:r>
              <a:rPr lang="en-US" baseline="-25000" dirty="0" smtClean="0"/>
              <a:t>0</a:t>
            </a:r>
            <a:r>
              <a:rPr lang="en-US" dirty="0" smtClean="0"/>
              <a:t>, r</a:t>
            </a:r>
            <a:r>
              <a:rPr lang="en-US" baseline="-25000" dirty="0" smtClean="0"/>
              <a:t>1</a:t>
            </a:r>
            <a:r>
              <a:rPr lang="en-US" dirty="0" smtClean="0"/>
              <a:t>, … </a:t>
            </a:r>
            <a:r>
              <a:rPr lang="en-US" dirty="0" err="1" smtClean="0"/>
              <a:t>r</a:t>
            </a:r>
            <a:r>
              <a:rPr lang="en-US" baseline="-25000" dirty="0" err="1" smtClean="0"/>
              <a:t>n</a:t>
            </a:r>
            <a:r>
              <a:rPr lang="en-US" dirty="0" smtClean="0"/>
              <a:t> satisfying acceptance conditions</a:t>
            </a:r>
          </a:p>
          <a:p>
            <a:pPr lvl="1"/>
            <a:r>
              <a:rPr lang="en-US" dirty="0" smtClean="0"/>
              <a:t>by the claim </a:t>
            </a:r>
          </a:p>
          <a:p>
            <a:pPr lvl="2"/>
            <a:r>
              <a:rPr lang="en-US" dirty="0" smtClean="0"/>
              <a:t>there are states of M’ R</a:t>
            </a:r>
            <a:r>
              <a:rPr lang="en-US" baseline="-25000" dirty="0" smtClean="0"/>
              <a:t>0</a:t>
            </a:r>
            <a:r>
              <a:rPr lang="en-US" dirty="0" smtClean="0"/>
              <a:t>, R</a:t>
            </a:r>
            <a:r>
              <a:rPr lang="en-US" baseline="-25000" dirty="0" smtClean="0"/>
              <a:t>1</a:t>
            </a:r>
            <a:r>
              <a:rPr lang="en-US" dirty="0" smtClean="0"/>
              <a:t>, …, </a:t>
            </a:r>
            <a:r>
              <a:rPr lang="en-US" dirty="0" err="1" smtClean="0"/>
              <a:t>R</a:t>
            </a:r>
            <a:r>
              <a:rPr lang="en-US" baseline="-25000" dirty="0" err="1" smtClean="0"/>
              <a:t>n</a:t>
            </a:r>
            <a:r>
              <a:rPr lang="en-US" dirty="0" smtClean="0"/>
              <a:t> </a:t>
            </a:r>
            <a:br>
              <a:rPr lang="en-US" dirty="0" smtClean="0"/>
            </a:br>
            <a:r>
              <a:rPr lang="en-US" dirty="0" smtClean="0"/>
              <a:t>where R</a:t>
            </a:r>
            <a:r>
              <a:rPr lang="en-US" baseline="-25000" dirty="0" smtClean="0"/>
              <a:t>0</a:t>
            </a:r>
            <a:r>
              <a:rPr lang="en-US" dirty="0" smtClean="0"/>
              <a:t> = {q</a:t>
            </a:r>
            <a:r>
              <a:rPr lang="en-US" baseline="-25000" dirty="0" smtClean="0"/>
              <a:t>0</a:t>
            </a:r>
            <a:r>
              <a:rPr lang="en-US" dirty="0" smtClean="0"/>
              <a:t>}, </a:t>
            </a:r>
            <a:r>
              <a:rPr lang="en-US" dirty="0" err="1" smtClean="0"/>
              <a:t>r</a:t>
            </a:r>
            <a:r>
              <a:rPr lang="en-US" baseline="-25000" dirty="0" err="1" smtClean="0"/>
              <a:t>i</a:t>
            </a:r>
            <a:r>
              <a:rPr lang="en-US" dirty="0" smtClean="0"/>
              <a:t> </a:t>
            </a:r>
            <a:r>
              <a:rPr lang="en-US" dirty="0" smtClean="0"/>
              <a:t>∈</a:t>
            </a:r>
            <a:r>
              <a:rPr lang="en-US" dirty="0" smtClean="0"/>
              <a:t> </a:t>
            </a:r>
            <a:r>
              <a:rPr lang="en-US" dirty="0" err="1" smtClean="0"/>
              <a:t>R</a:t>
            </a:r>
            <a:r>
              <a:rPr lang="en-US" baseline="-25000" dirty="0" err="1" smtClean="0"/>
              <a:t>i</a:t>
            </a:r>
            <a:endParaRPr lang="en-US" baseline="-25000" dirty="0" smtClean="0"/>
          </a:p>
          <a:p>
            <a:pPr lvl="1"/>
            <a:r>
              <a:rPr lang="en-US" dirty="0" smtClean="0"/>
              <a:t>since </a:t>
            </a:r>
            <a:r>
              <a:rPr lang="en-US" dirty="0" err="1" smtClean="0"/>
              <a:t>r</a:t>
            </a:r>
            <a:r>
              <a:rPr lang="en-US" baseline="-25000" dirty="0" err="1" smtClean="0"/>
              <a:t>n</a:t>
            </a:r>
            <a:r>
              <a:rPr lang="en-US" dirty="0" smtClean="0"/>
              <a:t>  </a:t>
            </a:r>
            <a:r>
              <a:rPr lang="en-US" dirty="0" smtClean="0"/>
              <a:t>∈</a:t>
            </a:r>
            <a:r>
              <a:rPr lang="en-US" dirty="0" smtClean="0"/>
              <a:t> F and </a:t>
            </a:r>
            <a:r>
              <a:rPr lang="en-US" dirty="0" err="1" smtClean="0"/>
              <a:t>r</a:t>
            </a:r>
            <a:r>
              <a:rPr lang="en-US" baseline="-25000" dirty="0" err="1" smtClean="0"/>
              <a:t>n</a:t>
            </a:r>
            <a:r>
              <a:rPr lang="en-US" dirty="0" smtClean="0"/>
              <a:t>∈</a:t>
            </a:r>
            <a:r>
              <a:rPr lang="en-US" dirty="0" smtClean="0"/>
              <a:t> </a:t>
            </a:r>
            <a:r>
              <a:rPr lang="en-US" dirty="0" err="1" smtClean="0"/>
              <a:t>R</a:t>
            </a:r>
            <a:r>
              <a:rPr lang="en-US" baseline="-25000" dirty="0" err="1" smtClean="0"/>
              <a:t>n</a:t>
            </a:r>
            <a:r>
              <a:rPr lang="en-US" dirty="0" smtClean="0"/>
              <a:t>, </a:t>
            </a:r>
            <a:r>
              <a:rPr lang="en-US" dirty="0" err="1" smtClean="0"/>
              <a:t>R</a:t>
            </a:r>
            <a:r>
              <a:rPr lang="en-US" baseline="-25000" dirty="0" err="1" smtClean="0"/>
              <a:t>n</a:t>
            </a:r>
            <a:r>
              <a:rPr lang="en-US" dirty="0" err="1" smtClean="0"/>
              <a:t>∩F</a:t>
            </a:r>
            <a:r>
              <a:rPr lang="en-US" dirty="0" smtClean="0"/>
              <a:t>≠∅</a:t>
            </a:r>
          </a:p>
          <a:p>
            <a:pPr lvl="1"/>
            <a:r>
              <a:rPr lang="en-US" dirty="0" smtClean="0"/>
              <a:t>Hence </a:t>
            </a:r>
            <a:r>
              <a:rPr lang="en-US" dirty="0" err="1" smtClean="0"/>
              <a:t>R</a:t>
            </a:r>
            <a:r>
              <a:rPr lang="en-US" baseline="-25000" dirty="0" err="1" smtClean="0"/>
              <a:t>n</a:t>
            </a:r>
            <a:r>
              <a:rPr lang="en-US" dirty="0" err="1" smtClean="0"/>
              <a:t>∈F</a:t>
            </a:r>
            <a:r>
              <a:rPr lang="en-US" dirty="0" smtClean="0"/>
              <a:t>’, establishing the acceptance conditions for M’</a:t>
            </a:r>
          </a:p>
          <a:p>
            <a:pPr lvl="2"/>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we there yet?</a:t>
            </a:r>
            <a:endParaRPr lang="en-US" dirty="0"/>
          </a:p>
        </p:txBody>
      </p:sp>
      <p:sp>
        <p:nvSpPr>
          <p:cNvPr id="3" name="Content Placeholder 2"/>
          <p:cNvSpPr>
            <a:spLocks noGrp="1"/>
          </p:cNvSpPr>
          <p:nvPr>
            <p:ph idx="1"/>
          </p:nvPr>
        </p:nvSpPr>
        <p:spPr/>
        <p:txBody>
          <a:bodyPr/>
          <a:lstStyle/>
          <a:p>
            <a:r>
              <a:rPr lang="en-US" dirty="0" smtClean="0"/>
              <a:t>We have the construction of M’ from M</a:t>
            </a:r>
          </a:p>
          <a:p>
            <a:r>
              <a:rPr lang="en-US" dirty="0" smtClean="0"/>
              <a:t>We haven’t shown L(M) = L(M’)</a:t>
            </a:r>
          </a:p>
          <a:p>
            <a:r>
              <a:rPr lang="en-US" dirty="0" smtClean="0"/>
              <a:t>Need </a:t>
            </a:r>
          </a:p>
          <a:p>
            <a:pPr lvl="1"/>
            <a:r>
              <a:rPr lang="en-US" dirty="0" err="1" smtClean="0"/>
              <a:t>w∈L(M</a:t>
            </a:r>
            <a:r>
              <a:rPr lang="en-US" dirty="0" smtClean="0"/>
              <a:t>) ⇒ </a:t>
            </a:r>
            <a:r>
              <a:rPr lang="en-US" dirty="0" err="1" smtClean="0"/>
              <a:t>w∈L(M</a:t>
            </a:r>
            <a:r>
              <a:rPr lang="en-US" dirty="0" smtClean="0"/>
              <a:t>’)</a:t>
            </a:r>
          </a:p>
          <a:p>
            <a:pPr lvl="1"/>
            <a:r>
              <a:rPr lang="en-US" dirty="0" err="1" smtClean="0"/>
              <a:t>w∈L(M</a:t>
            </a:r>
            <a:r>
              <a:rPr lang="en-US" dirty="0" smtClean="0"/>
              <a:t>’) ⇒ </a:t>
            </a:r>
            <a:r>
              <a:rPr lang="en-US" dirty="0" err="1" smtClean="0"/>
              <a:t>w∈L(M</a:t>
            </a:r>
            <a:r>
              <a:rPr lang="en-US" dirty="0" smtClean="0"/>
              <a:t>)</a:t>
            </a:r>
          </a:p>
          <a:p>
            <a:pPr lvl="1"/>
            <a:endParaRPr lang="en-US" dirty="0" smtClean="0"/>
          </a:p>
          <a:p>
            <a:r>
              <a:rPr lang="en-US" dirty="0" smtClean="0"/>
              <a:t>Why?</a:t>
            </a:r>
          </a:p>
          <a:p>
            <a:pPr lvl="1"/>
            <a:endParaRPr lang="en-US" dirty="0"/>
          </a:p>
        </p:txBody>
      </p:sp>
      <p:sp>
        <p:nvSpPr>
          <p:cNvPr id="4" name="TextBox 3"/>
          <p:cNvSpPr txBox="1"/>
          <p:nvPr/>
        </p:nvSpPr>
        <p:spPr>
          <a:xfrm>
            <a:off x="609600" y="4267200"/>
            <a:ext cx="533400" cy="461665"/>
          </a:xfrm>
          <a:prstGeom prst="rect">
            <a:avLst/>
          </a:prstGeom>
          <a:noFill/>
        </p:spPr>
        <p:txBody>
          <a:bodyPr wrap="square" rtlCol="0">
            <a:spAutoFit/>
          </a:bodyPr>
          <a:lstStyle/>
          <a:p>
            <a:r>
              <a:rPr lang="en-US" dirty="0" smtClean="0"/>
              <a:t>✔</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err="1" smtClean="0"/>
              <a:t>w∈L(M</a:t>
            </a:r>
            <a:r>
              <a:rPr lang="en-US" dirty="0" smtClean="0"/>
              <a:t>’) ⇒ </a:t>
            </a:r>
            <a:r>
              <a:rPr lang="en-US" dirty="0" err="1" smtClean="0"/>
              <a:t>w∈L(M</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Must show that if the deterministic simulation includes a final state, then the nondeterministic machine could have made choices that reach it</a:t>
            </a:r>
          </a:p>
          <a:p>
            <a:r>
              <a:rPr lang="en-US" dirty="0" smtClean="0"/>
              <a:t>Claim:  </a:t>
            </a:r>
            <a:r>
              <a:rPr lang="en-US" dirty="0" err="1" smtClean="0"/>
              <a:t>q</a:t>
            </a:r>
            <a:r>
              <a:rPr lang="en-US" dirty="0" smtClean="0"/>
              <a:t> ∈R, where R=</a:t>
            </a:r>
            <a:r>
              <a:rPr lang="en-US" dirty="0" err="1" smtClean="0"/>
              <a:t>δ’ˆ(S,w</a:t>
            </a:r>
            <a:r>
              <a:rPr lang="en-US" dirty="0" smtClean="0"/>
              <a:t>) implies there exists </a:t>
            </a:r>
            <a:r>
              <a:rPr lang="en-US" dirty="0" err="1" smtClean="0"/>
              <a:t>p</a:t>
            </a:r>
            <a:r>
              <a:rPr lang="en-US" dirty="0" smtClean="0"/>
              <a:t> ∈S . </a:t>
            </a:r>
            <a:r>
              <a:rPr lang="en-US" dirty="0" err="1" smtClean="0"/>
              <a:t>q</a:t>
            </a:r>
            <a:r>
              <a:rPr lang="en-US" dirty="0" smtClean="0"/>
              <a:t> ∈</a:t>
            </a:r>
            <a:r>
              <a:rPr lang="en-US" dirty="0" err="1" smtClean="0"/>
              <a:t>δˆ(p,w</a:t>
            </a:r>
            <a:r>
              <a:rPr lang="en-US" dirty="0" smtClean="0"/>
              <a:t>)</a:t>
            </a:r>
          </a:p>
          <a:p>
            <a:r>
              <a:rPr lang="en-US" dirty="0" smtClean="0"/>
              <a:t>Proof:  By induction on </a:t>
            </a:r>
            <a:r>
              <a:rPr lang="en-US" dirty="0" err="1" smtClean="0"/>
              <a:t>w</a:t>
            </a:r>
            <a:endParaRPr lang="en-US"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err="1" smtClean="0"/>
              <a:t>w∈L(M</a:t>
            </a:r>
            <a:r>
              <a:rPr lang="en-US" dirty="0" smtClean="0"/>
              <a:t>’) ⇒ </a:t>
            </a:r>
            <a:r>
              <a:rPr lang="en-US" dirty="0" err="1" smtClean="0"/>
              <a:t>w∈L(M</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Claim:  </a:t>
            </a:r>
            <a:r>
              <a:rPr lang="en-US" dirty="0" err="1" smtClean="0"/>
              <a:t>q</a:t>
            </a:r>
            <a:r>
              <a:rPr lang="en-US" dirty="0" smtClean="0"/>
              <a:t> ∈R, where R=</a:t>
            </a:r>
            <a:r>
              <a:rPr lang="en-US" dirty="0" err="1" smtClean="0"/>
              <a:t>δ’ˆ(S,w</a:t>
            </a:r>
            <a:r>
              <a:rPr lang="en-US" dirty="0" smtClean="0"/>
              <a:t>) implies there exists </a:t>
            </a:r>
            <a:r>
              <a:rPr lang="en-US" dirty="0" err="1" smtClean="0"/>
              <a:t>p</a:t>
            </a:r>
            <a:r>
              <a:rPr lang="en-US" dirty="0" smtClean="0"/>
              <a:t> ∈S such that </a:t>
            </a:r>
            <a:br>
              <a:rPr lang="en-US" dirty="0" smtClean="0"/>
            </a:br>
            <a:r>
              <a:rPr lang="en-US" dirty="0" err="1" smtClean="0"/>
              <a:t>q</a:t>
            </a:r>
            <a:r>
              <a:rPr lang="en-US" dirty="0" smtClean="0"/>
              <a:t> ∈</a:t>
            </a:r>
            <a:r>
              <a:rPr lang="en-US" dirty="0" err="1" smtClean="0"/>
              <a:t>δˆ(p,w</a:t>
            </a:r>
            <a:r>
              <a:rPr lang="en-US" dirty="0" smtClean="0"/>
              <a:t>)</a:t>
            </a:r>
          </a:p>
          <a:p>
            <a:r>
              <a:rPr lang="en-US" dirty="0" smtClean="0"/>
              <a:t>Proof:  By induction on </a:t>
            </a:r>
            <a:r>
              <a:rPr lang="en-US" dirty="0" err="1" smtClean="0"/>
              <a:t>w</a:t>
            </a:r>
            <a:endParaRPr lang="en-US" dirty="0" smtClean="0"/>
          </a:p>
          <a:p>
            <a:r>
              <a:rPr lang="en-US" dirty="0" smtClean="0"/>
              <a:t>Basis:  </a:t>
            </a:r>
            <a:r>
              <a:rPr lang="en-US" dirty="0" err="1" smtClean="0"/>
              <a:t>w</a:t>
            </a:r>
            <a:r>
              <a:rPr lang="en-US" dirty="0" smtClean="0"/>
              <a:t> = </a:t>
            </a:r>
            <a:r>
              <a:rPr lang="en-US" dirty="0" err="1" smtClean="0"/>
              <a:t>ε</a:t>
            </a:r>
            <a:r>
              <a:rPr lang="en-US" dirty="0" smtClean="0"/>
              <a:t/>
            </a:r>
            <a:br>
              <a:rPr lang="en-US" dirty="0" smtClean="0"/>
            </a:br>
            <a:r>
              <a:rPr lang="en-US" dirty="0" smtClean="0"/>
              <a:t>In this case R = S.   Pick </a:t>
            </a:r>
            <a:r>
              <a:rPr lang="en-US" dirty="0" err="1" smtClean="0"/>
              <a:t>p</a:t>
            </a:r>
            <a:r>
              <a:rPr lang="en-US" dirty="0" smtClean="0"/>
              <a:t> = </a:t>
            </a:r>
            <a:r>
              <a:rPr lang="en-US" dirty="0" err="1" smtClean="0"/>
              <a:t>q</a:t>
            </a:r>
            <a:r>
              <a:rPr lang="en-US" dirty="0" smtClean="0"/>
              <a:t> to satisfy the claim</a:t>
            </a:r>
          </a:p>
          <a:p>
            <a:endParaRPr lang="en-US"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err="1" smtClean="0"/>
              <a:t>w∈L(M</a:t>
            </a:r>
            <a:r>
              <a:rPr lang="en-US" dirty="0" smtClean="0"/>
              <a:t>’) ⇒ </a:t>
            </a:r>
            <a:r>
              <a:rPr lang="en-US" dirty="0" err="1" smtClean="0"/>
              <a:t>w∈L(M</a:t>
            </a:r>
            <a:r>
              <a:rPr lang="en-US" dirty="0" smtClean="0"/>
              <a:t>)</a:t>
            </a:r>
            <a:endParaRPr lang="en-US" dirty="0"/>
          </a:p>
        </p:txBody>
      </p:sp>
      <p:sp>
        <p:nvSpPr>
          <p:cNvPr id="3" name="Content Placeholder 2"/>
          <p:cNvSpPr>
            <a:spLocks noGrp="1"/>
          </p:cNvSpPr>
          <p:nvPr>
            <p:ph idx="1"/>
          </p:nvPr>
        </p:nvSpPr>
        <p:spPr/>
        <p:txBody>
          <a:bodyPr>
            <a:normAutofit fontScale="92500"/>
          </a:bodyPr>
          <a:lstStyle/>
          <a:p>
            <a:r>
              <a:rPr lang="en-US" dirty="0" smtClean="0"/>
              <a:t>Claim:  </a:t>
            </a:r>
            <a:r>
              <a:rPr lang="en-US" dirty="0" err="1" smtClean="0"/>
              <a:t>q</a:t>
            </a:r>
            <a:r>
              <a:rPr lang="en-US" dirty="0" smtClean="0"/>
              <a:t> ∈R, where R=</a:t>
            </a:r>
            <a:r>
              <a:rPr lang="en-US" dirty="0" err="1" smtClean="0"/>
              <a:t>δ’ˆ(S,w</a:t>
            </a:r>
            <a:r>
              <a:rPr lang="en-US" dirty="0" smtClean="0"/>
              <a:t>) implies there exists </a:t>
            </a:r>
            <a:r>
              <a:rPr lang="en-US" dirty="0" err="1" smtClean="0"/>
              <a:t>p</a:t>
            </a:r>
            <a:r>
              <a:rPr lang="en-US" dirty="0" smtClean="0"/>
              <a:t> ∈S . </a:t>
            </a:r>
            <a:r>
              <a:rPr lang="en-US" dirty="0" err="1" smtClean="0"/>
              <a:t>q</a:t>
            </a:r>
            <a:r>
              <a:rPr lang="en-US" dirty="0" smtClean="0"/>
              <a:t> ∈</a:t>
            </a:r>
            <a:r>
              <a:rPr lang="en-US" dirty="0" err="1" smtClean="0"/>
              <a:t>δˆ(p,w</a:t>
            </a:r>
            <a:r>
              <a:rPr lang="en-US" dirty="0" smtClean="0"/>
              <a:t>)</a:t>
            </a:r>
          </a:p>
          <a:p>
            <a:r>
              <a:rPr lang="en-US" dirty="0" smtClean="0"/>
              <a:t>Step:  </a:t>
            </a:r>
            <a:r>
              <a:rPr lang="en-US" dirty="0" err="1" smtClean="0"/>
              <a:t>w</a:t>
            </a:r>
            <a:r>
              <a:rPr lang="en-US" dirty="0" smtClean="0"/>
              <a:t> = w</a:t>
            </a:r>
            <a:r>
              <a:rPr lang="en-US" baseline="-25000" dirty="0" smtClean="0"/>
              <a:t>1</a:t>
            </a:r>
            <a:r>
              <a:rPr lang="en-US" dirty="0" smtClean="0"/>
              <a:t>y</a:t>
            </a:r>
            <a:br>
              <a:rPr lang="en-US" dirty="0" smtClean="0"/>
            </a:br>
            <a:r>
              <a:rPr lang="en-US" dirty="0" smtClean="0"/>
              <a:t>R = </a:t>
            </a:r>
            <a:r>
              <a:rPr lang="en-US" dirty="0" err="1" smtClean="0"/>
              <a:t>δ’ˆ</a:t>
            </a:r>
            <a:r>
              <a:rPr lang="en-US" dirty="0" err="1" smtClean="0"/>
              <a:t>(S,w</a:t>
            </a:r>
            <a:r>
              <a:rPr lang="en-US" dirty="0" smtClean="0"/>
              <a:t>)</a:t>
            </a:r>
            <a:br>
              <a:rPr lang="en-US" dirty="0" smtClean="0"/>
            </a:br>
            <a:r>
              <a:rPr lang="en-US" dirty="0" smtClean="0"/>
              <a:t>R = δ’ˆ</a:t>
            </a:r>
            <a:r>
              <a:rPr lang="en-US" dirty="0" smtClean="0"/>
              <a:t>(S</a:t>
            </a:r>
            <a:r>
              <a:rPr lang="en-US" dirty="0" smtClean="0"/>
              <a:t>,</a:t>
            </a:r>
            <a:r>
              <a:rPr lang="en-US" dirty="0" smtClean="0"/>
              <a:t> w</a:t>
            </a:r>
            <a:r>
              <a:rPr lang="en-US" baseline="-25000" dirty="0" smtClean="0"/>
              <a:t>1</a:t>
            </a:r>
            <a:r>
              <a:rPr lang="en-US" dirty="0" smtClean="0"/>
              <a:t>y</a:t>
            </a:r>
            <a:r>
              <a:rPr lang="en-US" dirty="0" smtClean="0"/>
              <a:t>)</a:t>
            </a:r>
            <a:br>
              <a:rPr lang="en-US" dirty="0" smtClean="0"/>
            </a:br>
            <a:r>
              <a:rPr lang="en-US" dirty="0" smtClean="0"/>
              <a:t>R = </a:t>
            </a:r>
            <a:r>
              <a:rPr lang="en-US" dirty="0" smtClean="0"/>
              <a:t>δ’ˆ</a:t>
            </a:r>
            <a:r>
              <a:rPr lang="en-US" dirty="0" smtClean="0"/>
              <a:t>(</a:t>
            </a:r>
            <a:r>
              <a:rPr lang="en-US" dirty="0" smtClean="0"/>
              <a:t>δ</a:t>
            </a:r>
            <a:r>
              <a:rPr lang="en-US" dirty="0" smtClean="0"/>
              <a:t>’(S, w</a:t>
            </a:r>
            <a:r>
              <a:rPr lang="en-US" baseline="-25000" dirty="0" smtClean="0"/>
              <a:t>1</a:t>
            </a:r>
            <a:r>
              <a:rPr lang="en-US" dirty="0" smtClean="0"/>
              <a:t>), </a:t>
            </a:r>
            <a:r>
              <a:rPr lang="en-US" dirty="0" err="1" smtClean="0"/>
              <a:t>y</a:t>
            </a:r>
            <a:r>
              <a:rPr lang="en-US" dirty="0" smtClean="0"/>
              <a:t>)</a:t>
            </a:r>
          </a:p>
          <a:p>
            <a:r>
              <a:rPr lang="en-US" dirty="0" smtClean="0"/>
              <a:t>By induction, there is a </a:t>
            </a:r>
            <a:r>
              <a:rPr lang="en-US" dirty="0" err="1" smtClean="0"/>
              <a:t>p</a:t>
            </a:r>
            <a:r>
              <a:rPr lang="en-US" dirty="0" smtClean="0"/>
              <a:t>’ in </a:t>
            </a:r>
            <a:r>
              <a:rPr lang="en-US" dirty="0" smtClean="0"/>
              <a:t>δ’(S, w</a:t>
            </a:r>
            <a:r>
              <a:rPr lang="en-US" baseline="-25000" dirty="0" smtClean="0"/>
              <a:t>1</a:t>
            </a:r>
            <a:r>
              <a:rPr lang="en-US" dirty="0" smtClean="0"/>
              <a:t>) such that </a:t>
            </a:r>
            <a:r>
              <a:rPr lang="en-US" dirty="0" err="1" smtClean="0"/>
              <a:t>q</a:t>
            </a:r>
            <a:r>
              <a:rPr lang="en-US" dirty="0" smtClean="0"/>
              <a:t> ∈</a:t>
            </a:r>
            <a:r>
              <a:rPr lang="en-US" dirty="0" err="1" smtClean="0"/>
              <a:t>δˆ(</a:t>
            </a:r>
            <a:r>
              <a:rPr lang="en-US" dirty="0" err="1" smtClean="0"/>
              <a:t>p’,y</a:t>
            </a:r>
            <a:r>
              <a:rPr lang="en-US" dirty="0" smtClean="0"/>
              <a:t>)</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Collaboration Policy</a:t>
            </a:r>
          </a:p>
        </p:txBody>
      </p:sp>
      <p:sp>
        <p:nvSpPr>
          <p:cNvPr id="10243" name="Rectangle 3"/>
          <p:cNvSpPr>
            <a:spLocks noGrp="1" noChangeArrowheads="1"/>
          </p:cNvSpPr>
          <p:nvPr>
            <p:ph type="body" idx="1"/>
          </p:nvPr>
        </p:nvSpPr>
        <p:spPr/>
        <p:txBody>
          <a:bodyPr/>
          <a:lstStyle/>
          <a:p>
            <a:pPr>
              <a:buFontTx/>
              <a:buNone/>
            </a:pPr>
            <a:r>
              <a:rPr lang="en-US" sz="2400"/>
              <a:t>Unless explicitly instructed otherwise</a:t>
            </a:r>
            <a:r>
              <a:rPr lang="en-US"/>
              <a:t>, please hand in solutions that you prepared individually without directly consulting other sources or notes. </a:t>
            </a:r>
            <a:br>
              <a:rPr lang="en-US"/>
            </a:br>
            <a:endParaRPr lang="en-US"/>
          </a:p>
          <a:p>
            <a:pPr>
              <a:buFontTx/>
              <a:buNone/>
            </a:pPr>
            <a:r>
              <a:rPr lang="en-US"/>
              <a:t>Never represent the work of others as your own work.</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err="1" smtClean="0"/>
              <a:t>w∈L(M</a:t>
            </a:r>
            <a:r>
              <a:rPr lang="en-US" dirty="0" smtClean="0"/>
              <a:t>’) ⇒ </a:t>
            </a:r>
            <a:r>
              <a:rPr lang="en-US" dirty="0" err="1" smtClean="0"/>
              <a:t>w∈L(M</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Claim:  </a:t>
            </a:r>
            <a:r>
              <a:rPr lang="en-US" dirty="0" err="1" smtClean="0"/>
              <a:t>q</a:t>
            </a:r>
            <a:r>
              <a:rPr lang="en-US" dirty="0" smtClean="0"/>
              <a:t> ∈R, where R=</a:t>
            </a:r>
            <a:r>
              <a:rPr lang="en-US" dirty="0" err="1" smtClean="0"/>
              <a:t>δ’ˆ(S,w</a:t>
            </a:r>
            <a:r>
              <a:rPr lang="en-US" dirty="0" smtClean="0"/>
              <a:t>) implies there exists </a:t>
            </a:r>
            <a:r>
              <a:rPr lang="en-US" dirty="0" err="1" smtClean="0"/>
              <a:t>p</a:t>
            </a:r>
            <a:r>
              <a:rPr lang="en-US" dirty="0" smtClean="0"/>
              <a:t> ∈S such that </a:t>
            </a:r>
            <a:r>
              <a:rPr lang="en-US" dirty="0" err="1" smtClean="0"/>
              <a:t>q</a:t>
            </a:r>
            <a:r>
              <a:rPr lang="en-US" dirty="0" smtClean="0"/>
              <a:t> ∈</a:t>
            </a:r>
            <a:r>
              <a:rPr lang="en-US" dirty="0" err="1" smtClean="0"/>
              <a:t>δˆ(p,w</a:t>
            </a:r>
            <a:r>
              <a:rPr lang="en-US" dirty="0" smtClean="0"/>
              <a:t>)</a:t>
            </a:r>
          </a:p>
          <a:p>
            <a:r>
              <a:rPr lang="en-US" dirty="0" smtClean="0"/>
              <a:t>Step:  </a:t>
            </a:r>
            <a:r>
              <a:rPr lang="en-US" dirty="0" err="1" smtClean="0"/>
              <a:t>w</a:t>
            </a:r>
            <a:r>
              <a:rPr lang="en-US" dirty="0" smtClean="0"/>
              <a:t> = w</a:t>
            </a:r>
            <a:r>
              <a:rPr lang="en-US" baseline="-25000" dirty="0" smtClean="0"/>
              <a:t>1</a:t>
            </a:r>
            <a:r>
              <a:rPr lang="en-US" dirty="0" smtClean="0"/>
              <a:t>y</a:t>
            </a:r>
            <a:br>
              <a:rPr lang="en-US" dirty="0" smtClean="0"/>
            </a:br>
            <a:endParaRPr lang="en-US" dirty="0" smtClean="0"/>
          </a:p>
          <a:p>
            <a:r>
              <a:rPr lang="en-US" dirty="0" smtClean="0"/>
              <a:t>By induction, there is a </a:t>
            </a:r>
            <a:r>
              <a:rPr lang="en-US" dirty="0" err="1" smtClean="0"/>
              <a:t>p</a:t>
            </a:r>
            <a:r>
              <a:rPr lang="en-US" dirty="0" smtClean="0"/>
              <a:t>’ in </a:t>
            </a:r>
            <a:r>
              <a:rPr lang="en-US" dirty="0" smtClean="0"/>
              <a:t>δ’(S, w</a:t>
            </a:r>
            <a:r>
              <a:rPr lang="en-US" baseline="-25000" dirty="0" smtClean="0"/>
              <a:t>1</a:t>
            </a:r>
            <a:r>
              <a:rPr lang="en-US" dirty="0" smtClean="0"/>
              <a:t>) such that </a:t>
            </a:r>
            <a:r>
              <a:rPr lang="en-US" dirty="0" err="1" smtClean="0"/>
              <a:t>q</a:t>
            </a:r>
            <a:r>
              <a:rPr lang="en-US" dirty="0" smtClean="0"/>
              <a:t> ∈</a:t>
            </a:r>
            <a:r>
              <a:rPr lang="en-US" dirty="0" err="1" smtClean="0"/>
              <a:t>δ’ˆ</a:t>
            </a:r>
            <a:r>
              <a:rPr lang="en-US" dirty="0" err="1" smtClean="0"/>
              <a:t>(</a:t>
            </a:r>
            <a:r>
              <a:rPr lang="en-US" dirty="0" err="1" smtClean="0"/>
              <a:t>p’,y</a:t>
            </a:r>
            <a:r>
              <a:rPr lang="en-US" dirty="0" smtClean="0"/>
              <a:t>)</a:t>
            </a:r>
            <a:br>
              <a:rPr lang="en-US" dirty="0" smtClean="0"/>
            </a:br>
            <a:r>
              <a:rPr lang="en-US" dirty="0" smtClean="0"/>
              <a:t>By definition, </a:t>
            </a:r>
            <a:r>
              <a:rPr lang="en-US" dirty="0" smtClean="0"/>
              <a:t>δ’(S, w</a:t>
            </a:r>
            <a:r>
              <a:rPr lang="en-US" baseline="-25000" dirty="0" smtClean="0"/>
              <a:t>1</a:t>
            </a:r>
            <a:r>
              <a:rPr lang="en-US" dirty="0" smtClean="0"/>
              <a:t>)</a:t>
            </a:r>
            <a:r>
              <a:rPr lang="en-US" dirty="0" smtClean="0"/>
              <a:t> = </a:t>
            </a:r>
            <a:r>
              <a:rPr lang="en-US" dirty="0" smtClean="0"/>
              <a:t>∪</a:t>
            </a:r>
            <a:r>
              <a:rPr lang="en-US" baseline="-25000" dirty="0" err="1" smtClean="0"/>
              <a:t>r</a:t>
            </a:r>
            <a:r>
              <a:rPr lang="en-US" baseline="-25000" dirty="0" err="1" smtClean="0"/>
              <a:t>∈S</a:t>
            </a:r>
            <a:r>
              <a:rPr lang="en-US" dirty="0" err="1" smtClean="0"/>
              <a:t>δ</a:t>
            </a:r>
            <a:r>
              <a:rPr lang="en-US" dirty="0" err="1" smtClean="0"/>
              <a:t>(r,a</a:t>
            </a:r>
            <a:r>
              <a:rPr lang="en-US" dirty="0" smtClean="0"/>
              <a:t>)</a:t>
            </a:r>
            <a:br>
              <a:rPr lang="en-US" dirty="0" smtClean="0"/>
            </a:br>
            <a:r>
              <a:rPr lang="en-US" dirty="0" smtClean="0"/>
              <a:t>Hence, for some particular </a:t>
            </a:r>
            <a:r>
              <a:rPr lang="en-US" dirty="0" err="1" smtClean="0"/>
              <a:t>r</a:t>
            </a:r>
            <a:r>
              <a:rPr lang="en-US" dirty="0" smtClean="0"/>
              <a:t> </a:t>
            </a:r>
            <a:r>
              <a:rPr lang="en-US" dirty="0" smtClean="0"/>
              <a:t>∈</a:t>
            </a:r>
            <a:r>
              <a:rPr lang="en-US" dirty="0" smtClean="0"/>
              <a:t>S, </a:t>
            </a:r>
            <a:r>
              <a:rPr lang="en-US" dirty="0" err="1" smtClean="0"/>
              <a:t>p</a:t>
            </a:r>
            <a:r>
              <a:rPr lang="en-US" dirty="0" smtClean="0"/>
              <a:t>’ must be in </a:t>
            </a:r>
            <a:r>
              <a:rPr lang="en-US" dirty="0" err="1" smtClean="0"/>
              <a:t>δ(r,a</a:t>
            </a:r>
            <a:r>
              <a:rPr lang="en-US" dirty="0" smtClean="0"/>
              <a:t>).  </a:t>
            </a:r>
          </a:p>
          <a:p>
            <a:r>
              <a:rPr lang="en-US" dirty="0" smtClean="0"/>
              <a:t>Take </a:t>
            </a:r>
            <a:r>
              <a:rPr lang="en-US" dirty="0" err="1" smtClean="0"/>
              <a:t>p</a:t>
            </a:r>
            <a:r>
              <a:rPr lang="en-US" dirty="0" smtClean="0"/>
              <a:t> to be this </a:t>
            </a:r>
            <a:r>
              <a:rPr lang="en-US" dirty="0" err="1" smtClean="0"/>
              <a:t>r</a:t>
            </a:r>
            <a:r>
              <a:rPr lang="en-US" dirty="0" smtClean="0"/>
              <a:t>.</a:t>
            </a:r>
          </a:p>
          <a:p>
            <a:endParaRPr lang="en-US"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err="1" smtClean="0"/>
              <a:t>w∈L(M</a:t>
            </a:r>
            <a:r>
              <a:rPr lang="en-US" dirty="0" smtClean="0"/>
              <a:t>’) ⇒ </a:t>
            </a:r>
            <a:r>
              <a:rPr lang="en-US" dirty="0" err="1" smtClean="0"/>
              <a:t>w∈L(M</a:t>
            </a:r>
            <a:r>
              <a:rPr lang="en-US" dirty="0" smtClean="0"/>
              <a: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Claim:  </a:t>
            </a:r>
            <a:r>
              <a:rPr lang="en-US" dirty="0" err="1" smtClean="0"/>
              <a:t>q</a:t>
            </a:r>
            <a:r>
              <a:rPr lang="en-US" dirty="0" smtClean="0"/>
              <a:t> ∈R, where R=</a:t>
            </a:r>
            <a:r>
              <a:rPr lang="en-US" dirty="0" err="1" smtClean="0"/>
              <a:t>δ’ˆ(S,w</a:t>
            </a:r>
            <a:r>
              <a:rPr lang="en-US" dirty="0" smtClean="0"/>
              <a:t>) implies there exists </a:t>
            </a:r>
            <a:r>
              <a:rPr lang="en-US" dirty="0" err="1" smtClean="0"/>
              <a:t>p</a:t>
            </a:r>
            <a:r>
              <a:rPr lang="en-US" dirty="0" smtClean="0"/>
              <a:t> ∈S such that </a:t>
            </a:r>
            <a:r>
              <a:rPr lang="en-US" dirty="0" err="1" smtClean="0"/>
              <a:t>q</a:t>
            </a:r>
            <a:r>
              <a:rPr lang="en-US" dirty="0" smtClean="0"/>
              <a:t> ∈</a:t>
            </a:r>
            <a:r>
              <a:rPr lang="en-US" dirty="0" err="1" smtClean="0"/>
              <a:t>δˆ(p,w</a:t>
            </a:r>
            <a:r>
              <a:rPr lang="en-US" dirty="0" smtClean="0"/>
              <a:t>)</a:t>
            </a:r>
          </a:p>
          <a:p>
            <a:r>
              <a:rPr lang="en-US" dirty="0" smtClean="0"/>
              <a:t>Step:  </a:t>
            </a:r>
            <a:r>
              <a:rPr lang="en-US" dirty="0" err="1" smtClean="0"/>
              <a:t>w</a:t>
            </a:r>
            <a:r>
              <a:rPr lang="en-US" dirty="0" smtClean="0"/>
              <a:t> = w</a:t>
            </a:r>
            <a:r>
              <a:rPr lang="en-US" baseline="-25000" dirty="0" smtClean="0"/>
              <a:t>1</a:t>
            </a:r>
            <a:r>
              <a:rPr lang="en-US" dirty="0" smtClean="0"/>
              <a:t>y</a:t>
            </a:r>
            <a:br>
              <a:rPr lang="en-US" dirty="0" smtClean="0"/>
            </a:br>
            <a:endParaRPr lang="en-US" dirty="0" smtClean="0"/>
          </a:p>
          <a:p>
            <a:r>
              <a:rPr lang="en-US" dirty="0" smtClean="0"/>
              <a:t>Take </a:t>
            </a:r>
            <a:r>
              <a:rPr lang="en-US" dirty="0" err="1" smtClean="0"/>
              <a:t>p</a:t>
            </a:r>
            <a:r>
              <a:rPr lang="en-US" dirty="0" smtClean="0"/>
              <a:t> to be this </a:t>
            </a:r>
            <a:r>
              <a:rPr lang="en-US" dirty="0" err="1" smtClean="0"/>
              <a:t>r</a:t>
            </a:r>
            <a:r>
              <a:rPr lang="en-US" dirty="0" smtClean="0"/>
              <a:t>.</a:t>
            </a:r>
            <a:br>
              <a:rPr lang="en-US" dirty="0" smtClean="0"/>
            </a:br>
            <a:r>
              <a:rPr lang="en-US" dirty="0" smtClean="0"/>
              <a:t>Verify that </a:t>
            </a:r>
            <a:r>
              <a:rPr lang="en-US" dirty="0" err="1" smtClean="0"/>
              <a:t>p</a:t>
            </a:r>
            <a:r>
              <a:rPr lang="en-US" dirty="0" smtClean="0"/>
              <a:t> has the property desired as follows:</a:t>
            </a:r>
            <a:br>
              <a:rPr lang="en-US" dirty="0" smtClean="0"/>
            </a:br>
            <a:r>
              <a:rPr lang="en-US" dirty="0" err="1" smtClean="0"/>
              <a:t>q</a:t>
            </a:r>
            <a:r>
              <a:rPr lang="en-US" dirty="0" smtClean="0"/>
              <a:t> </a:t>
            </a:r>
            <a:r>
              <a:rPr lang="en-US" dirty="0" smtClean="0"/>
              <a:t>∈</a:t>
            </a:r>
            <a:r>
              <a:rPr lang="en-US" dirty="0" err="1" smtClean="0"/>
              <a:t>δˆ(p,w</a:t>
            </a:r>
            <a:r>
              <a:rPr lang="en-US" dirty="0" smtClean="0"/>
              <a:t>)</a:t>
            </a:r>
            <a:br>
              <a:rPr lang="en-US" dirty="0" smtClean="0"/>
            </a:br>
            <a:r>
              <a:rPr lang="en-US" dirty="0" err="1" smtClean="0"/>
              <a:t>q</a:t>
            </a:r>
            <a:r>
              <a:rPr lang="en-US" dirty="0" smtClean="0"/>
              <a:t> </a:t>
            </a:r>
            <a:r>
              <a:rPr lang="en-US" dirty="0" smtClean="0"/>
              <a:t>∈</a:t>
            </a:r>
            <a:r>
              <a:rPr lang="en-US" dirty="0" err="1" smtClean="0"/>
              <a:t>δˆ(p</a:t>
            </a:r>
            <a:r>
              <a:rPr lang="en-US" dirty="0" smtClean="0"/>
              <a:t>,</a:t>
            </a:r>
            <a:r>
              <a:rPr lang="en-US" dirty="0" smtClean="0"/>
              <a:t> w</a:t>
            </a:r>
            <a:r>
              <a:rPr lang="en-US" baseline="-25000" dirty="0" smtClean="0"/>
              <a:t>1</a:t>
            </a:r>
            <a:r>
              <a:rPr lang="en-US" dirty="0" smtClean="0"/>
              <a:t>y</a:t>
            </a:r>
            <a:r>
              <a:rPr lang="en-US" dirty="0" smtClean="0"/>
              <a:t>)</a:t>
            </a:r>
            <a:br>
              <a:rPr lang="en-US" dirty="0" smtClean="0"/>
            </a:br>
            <a:r>
              <a:rPr lang="en-US" dirty="0" err="1" smtClean="0"/>
              <a:t>q</a:t>
            </a:r>
            <a:r>
              <a:rPr lang="en-US" dirty="0" smtClean="0"/>
              <a:t> </a:t>
            </a:r>
            <a:r>
              <a:rPr lang="en-US" dirty="0" smtClean="0"/>
              <a:t>∈∪</a:t>
            </a:r>
            <a:r>
              <a:rPr lang="en-US" baseline="-25000" dirty="0" err="1" smtClean="0"/>
              <a:t>s∈</a:t>
            </a:r>
            <a:r>
              <a:rPr lang="en-US" baseline="-25000" dirty="0" err="1" smtClean="0"/>
              <a:t>δ(p</a:t>
            </a:r>
            <a:r>
              <a:rPr lang="en-US" baseline="-25000" dirty="0" smtClean="0"/>
              <a:t>, w1)</a:t>
            </a:r>
            <a:r>
              <a:rPr lang="en-US" dirty="0" smtClean="0"/>
              <a:t>δˆ</a:t>
            </a:r>
            <a:r>
              <a:rPr lang="en-US" dirty="0" smtClean="0"/>
              <a:t>(s, </a:t>
            </a:r>
            <a:r>
              <a:rPr lang="en-US" dirty="0" err="1" smtClean="0"/>
              <a:t>y</a:t>
            </a:r>
            <a:r>
              <a:rPr lang="en-US" dirty="0" smtClean="0"/>
              <a:t>) </a:t>
            </a:r>
          </a:p>
          <a:p>
            <a:pPr>
              <a:buNone/>
            </a:pPr>
            <a:r>
              <a:rPr lang="en-US" dirty="0" smtClean="0"/>
              <a:t/>
            </a:r>
            <a:br>
              <a:rPr lang="en-US" dirty="0" smtClean="0"/>
            </a:br>
            <a:r>
              <a:rPr lang="en-US" dirty="0" err="1" smtClean="0"/>
              <a:t>q</a:t>
            </a:r>
            <a:r>
              <a:rPr lang="en-US" dirty="0" smtClean="0"/>
              <a:t> </a:t>
            </a:r>
            <a:r>
              <a:rPr lang="en-US" dirty="0" smtClean="0"/>
              <a:t>∈</a:t>
            </a:r>
            <a:r>
              <a:rPr lang="en-US" dirty="0" err="1" smtClean="0"/>
              <a:t>δˆ</a:t>
            </a:r>
            <a:r>
              <a:rPr lang="en-US" dirty="0" err="1" smtClean="0"/>
              <a:t>(r</a:t>
            </a:r>
            <a:r>
              <a:rPr lang="en-US" dirty="0" smtClean="0"/>
              <a:t>, </a:t>
            </a:r>
            <a:r>
              <a:rPr lang="en-US" dirty="0" err="1" smtClean="0"/>
              <a:t>y</a:t>
            </a:r>
            <a:r>
              <a:rPr lang="en-US" dirty="0" smtClean="0"/>
              <a:t>) </a:t>
            </a:r>
            <a:r>
              <a:rPr lang="en-US" dirty="0" smtClean="0"/>
              <a:t>∪ X    (for some set X, </a:t>
            </a:r>
            <a:r>
              <a:rPr lang="en-US" dirty="0" err="1" smtClean="0"/>
              <a:t>r</a:t>
            </a:r>
            <a:r>
              <a:rPr lang="en-US" dirty="0" smtClean="0"/>
              <a:t> as previous slide)</a:t>
            </a:r>
            <a:br>
              <a:rPr lang="en-US" dirty="0" smtClean="0"/>
            </a:br>
            <a:endParaRPr lang="en-US" dirty="0" smtClean="0"/>
          </a:p>
          <a:p>
            <a:pPr>
              <a:buNone/>
            </a:pPr>
            <a:r>
              <a:rPr lang="en-US" dirty="0" smtClean="0"/>
              <a:t>But this last line is a consequence of the induction hypothesis, since we have demonstrated </a:t>
            </a:r>
            <a:r>
              <a:rPr lang="en-US" dirty="0" err="1" smtClean="0"/>
              <a:t>q</a:t>
            </a:r>
            <a:r>
              <a:rPr lang="en-US" dirty="0" smtClean="0"/>
              <a:t> ∈</a:t>
            </a:r>
            <a:r>
              <a:rPr lang="en-US" dirty="0" err="1" smtClean="0"/>
              <a:t>δˆ(r</a:t>
            </a:r>
            <a:r>
              <a:rPr lang="en-US" dirty="0" smtClean="0"/>
              <a:t>, </a:t>
            </a:r>
            <a:r>
              <a:rPr lang="en-US" dirty="0" err="1" smtClean="0"/>
              <a:t>y</a:t>
            </a:r>
            <a:r>
              <a:rPr lang="en-US" dirty="0" smtClean="0"/>
              <a:t>)</a:t>
            </a:r>
            <a:r>
              <a:rPr lang="en-US" dirty="0" smtClean="0"/>
              <a:t> </a:t>
            </a:r>
          </a:p>
          <a:p>
            <a:pPr>
              <a:buNone/>
            </a:pPr>
            <a:r>
              <a:rPr lang="en-US" dirty="0" smtClean="0"/>
              <a:t>This proves the claim.</a:t>
            </a:r>
          </a:p>
          <a:p>
            <a:endParaRPr lang="en-US"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t>Applying the Claim</a:t>
            </a:r>
            <a:endParaRPr lang="en-US" dirty="0"/>
          </a:p>
        </p:txBody>
      </p:sp>
      <p:sp>
        <p:nvSpPr>
          <p:cNvPr id="3" name="Content Placeholder 2"/>
          <p:cNvSpPr>
            <a:spLocks noGrp="1"/>
          </p:cNvSpPr>
          <p:nvPr>
            <p:ph idx="1"/>
          </p:nvPr>
        </p:nvSpPr>
        <p:spPr>
          <a:xfrm>
            <a:off x="685800" y="1600200"/>
            <a:ext cx="7772400" cy="4495800"/>
          </a:xfrm>
        </p:spPr>
        <p:txBody>
          <a:bodyPr>
            <a:normAutofit fontScale="70000" lnSpcReduction="20000"/>
          </a:bodyPr>
          <a:lstStyle/>
          <a:p>
            <a:r>
              <a:rPr lang="en-US" dirty="0" smtClean="0"/>
              <a:t>To show </a:t>
            </a:r>
            <a:r>
              <a:rPr lang="en-US" dirty="0" err="1" smtClean="0"/>
              <a:t>w∈L(M</a:t>
            </a:r>
            <a:r>
              <a:rPr lang="en-US" dirty="0" smtClean="0"/>
              <a:t>’)</a:t>
            </a:r>
            <a:r>
              <a:rPr lang="en-US" dirty="0" smtClean="0"/>
              <a:t> </a:t>
            </a:r>
            <a:r>
              <a:rPr lang="en-US" dirty="0" smtClean="0"/>
              <a:t>⇒ </a:t>
            </a:r>
            <a:r>
              <a:rPr lang="en-US" dirty="0" err="1" smtClean="0"/>
              <a:t>w∈L(M</a:t>
            </a:r>
            <a:r>
              <a:rPr lang="en-US" dirty="0" smtClean="0"/>
              <a:t>), consider </a:t>
            </a:r>
            <a:r>
              <a:rPr lang="en-US" dirty="0" err="1" smtClean="0"/>
              <a:t>w∈L(M</a:t>
            </a:r>
            <a:r>
              <a:rPr lang="en-US" dirty="0" smtClean="0"/>
              <a:t>’</a:t>
            </a:r>
            <a:r>
              <a:rPr lang="en-US" dirty="0" smtClean="0"/>
              <a:t>).  </a:t>
            </a:r>
          </a:p>
          <a:p>
            <a:r>
              <a:rPr lang="en-US" dirty="0" smtClean="0"/>
              <a:t>By definition of acceptance this means there is a sequence of states R</a:t>
            </a:r>
            <a:r>
              <a:rPr lang="en-US" baseline="-25000" dirty="0" smtClean="0"/>
              <a:t>0,</a:t>
            </a:r>
            <a:r>
              <a:rPr lang="en-US" dirty="0" smtClean="0"/>
              <a:t> R</a:t>
            </a:r>
            <a:r>
              <a:rPr lang="en-US" baseline="-25000" dirty="0" smtClean="0"/>
              <a:t>1,</a:t>
            </a:r>
            <a:r>
              <a:rPr lang="en-US" dirty="0" smtClean="0"/>
              <a:t> …, </a:t>
            </a:r>
            <a:r>
              <a:rPr lang="en-US" dirty="0" err="1" smtClean="0"/>
              <a:t>R</a:t>
            </a:r>
            <a:r>
              <a:rPr lang="en-US" baseline="-25000" dirty="0" err="1" smtClean="0"/>
              <a:t>n</a:t>
            </a:r>
            <a:r>
              <a:rPr lang="en-US" dirty="0" smtClean="0"/>
              <a:t> satisfying the conditions.  </a:t>
            </a:r>
          </a:p>
          <a:p>
            <a:r>
              <a:rPr lang="en-US" dirty="0" smtClean="0"/>
              <a:t>By definition of M’ and condition 1, R</a:t>
            </a:r>
            <a:r>
              <a:rPr lang="en-US" baseline="-25000" dirty="0" smtClean="0"/>
              <a:t>0</a:t>
            </a:r>
            <a:r>
              <a:rPr lang="en-US" dirty="0" smtClean="0"/>
              <a:t>={q</a:t>
            </a:r>
            <a:r>
              <a:rPr lang="en-US" baseline="-25000" dirty="0" smtClean="0"/>
              <a:t>0</a:t>
            </a:r>
            <a:r>
              <a:rPr lang="en-US" dirty="0" smtClean="0"/>
              <a:t>}.  </a:t>
            </a:r>
          </a:p>
          <a:p>
            <a:r>
              <a:rPr lang="en-US" dirty="0" smtClean="0"/>
              <a:t>Similarly </a:t>
            </a:r>
            <a:r>
              <a:rPr lang="en-US" dirty="0" err="1" smtClean="0"/>
              <a:t>R</a:t>
            </a:r>
            <a:r>
              <a:rPr lang="en-US" baseline="-25000" dirty="0" err="1" smtClean="0"/>
              <a:t>n</a:t>
            </a:r>
            <a:r>
              <a:rPr lang="en-US" dirty="0" err="1" smtClean="0"/>
              <a:t>∩F</a:t>
            </a:r>
            <a:r>
              <a:rPr lang="en-US" dirty="0" smtClean="0"/>
              <a:t> is not empty.  </a:t>
            </a:r>
          </a:p>
          <a:p>
            <a:r>
              <a:rPr lang="en-US" dirty="0" smtClean="0"/>
              <a:t>Consider </a:t>
            </a:r>
            <a:r>
              <a:rPr lang="en-US" dirty="0" err="1" smtClean="0"/>
              <a:t>r</a:t>
            </a:r>
            <a:r>
              <a:rPr lang="en-US" baseline="-25000" dirty="0" err="1" smtClean="0"/>
              <a:t>n</a:t>
            </a:r>
            <a:r>
              <a:rPr lang="en-US" dirty="0" err="1" smtClean="0"/>
              <a:t>∈</a:t>
            </a:r>
            <a:r>
              <a:rPr lang="en-US" dirty="0" err="1" smtClean="0"/>
              <a:t>R</a:t>
            </a:r>
            <a:r>
              <a:rPr lang="en-US" baseline="-25000" dirty="0" err="1" smtClean="0"/>
              <a:t>n</a:t>
            </a:r>
            <a:r>
              <a:rPr lang="en-US" dirty="0" err="1" smtClean="0"/>
              <a:t>∩</a:t>
            </a:r>
            <a:r>
              <a:rPr lang="en-US" dirty="0" err="1" smtClean="0"/>
              <a:t>F</a:t>
            </a:r>
            <a:r>
              <a:rPr lang="en-US" dirty="0" smtClean="0"/>
              <a:t>, which will satisfy acceptance condition 3</a:t>
            </a:r>
          </a:p>
          <a:p>
            <a:r>
              <a:rPr lang="en-US" dirty="0" smtClean="0"/>
              <a:t>By repeated application of the claim, select a sequence of </a:t>
            </a:r>
            <a:r>
              <a:rPr lang="en-US" dirty="0" err="1" smtClean="0"/>
              <a:t>r</a:t>
            </a:r>
            <a:r>
              <a:rPr lang="en-US" baseline="-25000" dirty="0" err="1" smtClean="0"/>
              <a:t>i</a:t>
            </a:r>
            <a:r>
              <a:rPr lang="en-US" dirty="0" smtClean="0"/>
              <a:t> </a:t>
            </a:r>
            <a:r>
              <a:rPr lang="en-US" dirty="0" smtClean="0"/>
              <a:t>∈</a:t>
            </a:r>
            <a:r>
              <a:rPr lang="en-US" dirty="0" err="1" smtClean="0"/>
              <a:t>R</a:t>
            </a:r>
            <a:r>
              <a:rPr lang="en-US" baseline="-25000" dirty="0" err="1" smtClean="0"/>
              <a:t>i</a:t>
            </a:r>
            <a:r>
              <a:rPr lang="en-US" dirty="0" smtClean="0"/>
              <a:t> for each </a:t>
            </a:r>
            <a:r>
              <a:rPr lang="en-US" dirty="0" err="1" smtClean="0"/>
              <a:t>i</a:t>
            </a:r>
            <a:r>
              <a:rPr lang="en-US" dirty="0" smtClean="0"/>
              <a:t>.  </a:t>
            </a:r>
          </a:p>
          <a:p>
            <a:r>
              <a:rPr lang="en-US" dirty="0" smtClean="0"/>
              <a:t>By the claim these </a:t>
            </a:r>
            <a:r>
              <a:rPr lang="en-US" dirty="0" err="1" smtClean="0"/>
              <a:t>r</a:t>
            </a:r>
            <a:r>
              <a:rPr lang="en-US" baseline="-25000" dirty="0" err="1" smtClean="0"/>
              <a:t>i</a:t>
            </a:r>
            <a:r>
              <a:rPr lang="en-US" baseline="-25000" dirty="0" smtClean="0"/>
              <a:t> </a:t>
            </a:r>
            <a:r>
              <a:rPr lang="en-US" dirty="0" smtClean="0"/>
              <a:t>can be selected to satisfy acceptance condition 2 for M.  Furthermore, r</a:t>
            </a:r>
            <a:r>
              <a:rPr lang="en-US" baseline="-25000" dirty="0" smtClean="0"/>
              <a:t>0</a:t>
            </a:r>
            <a:r>
              <a:rPr lang="en-US" dirty="0" smtClean="0"/>
              <a:t> = q</a:t>
            </a:r>
            <a:r>
              <a:rPr lang="en-US" baseline="-25000" dirty="0" smtClean="0"/>
              <a:t>0,</a:t>
            </a:r>
            <a:r>
              <a:rPr lang="en-US" dirty="0" smtClean="0"/>
              <a:t> satisfying condition 1 for M. </a:t>
            </a:r>
          </a:p>
          <a:p>
            <a:r>
              <a:rPr lang="en-US" dirty="0" smtClean="0"/>
              <a:t>This establishes </a:t>
            </a:r>
            <a:r>
              <a:rPr lang="en-US" dirty="0" err="1" smtClean="0"/>
              <a:t>w∈L(M</a:t>
            </a:r>
            <a:r>
              <a:rPr lang="en-US" dirty="0" smtClean="0"/>
              <a:t>), as required</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we there yet?</a:t>
            </a:r>
            <a:endParaRPr lang="en-US" dirty="0"/>
          </a:p>
        </p:txBody>
      </p:sp>
      <p:sp>
        <p:nvSpPr>
          <p:cNvPr id="3" name="Content Placeholder 2"/>
          <p:cNvSpPr>
            <a:spLocks noGrp="1"/>
          </p:cNvSpPr>
          <p:nvPr>
            <p:ph idx="1"/>
          </p:nvPr>
        </p:nvSpPr>
        <p:spPr/>
        <p:txBody>
          <a:bodyPr/>
          <a:lstStyle/>
          <a:p>
            <a:r>
              <a:rPr lang="en-US" dirty="0" smtClean="0"/>
              <a:t>We have the construction of M’ from M</a:t>
            </a:r>
          </a:p>
          <a:p>
            <a:r>
              <a:rPr lang="en-US" dirty="0" smtClean="0"/>
              <a:t>We haven’t shown L(M) = L(M’)</a:t>
            </a:r>
          </a:p>
          <a:p>
            <a:r>
              <a:rPr lang="en-US" dirty="0" smtClean="0"/>
              <a:t>Need </a:t>
            </a:r>
          </a:p>
          <a:p>
            <a:pPr lvl="1"/>
            <a:r>
              <a:rPr lang="en-US" dirty="0" err="1" smtClean="0"/>
              <a:t>w∈L(M</a:t>
            </a:r>
            <a:r>
              <a:rPr lang="en-US" dirty="0" smtClean="0"/>
              <a:t>) ⇒ </a:t>
            </a:r>
            <a:r>
              <a:rPr lang="en-US" dirty="0" err="1" smtClean="0"/>
              <a:t>w∈L(M</a:t>
            </a:r>
            <a:r>
              <a:rPr lang="en-US" dirty="0" smtClean="0"/>
              <a:t>’)</a:t>
            </a:r>
          </a:p>
          <a:p>
            <a:pPr lvl="1"/>
            <a:r>
              <a:rPr lang="en-US" dirty="0" err="1" smtClean="0"/>
              <a:t>w∈L(M</a:t>
            </a:r>
            <a:r>
              <a:rPr lang="en-US" dirty="0" smtClean="0"/>
              <a:t>’) ⇒ </a:t>
            </a:r>
            <a:r>
              <a:rPr lang="en-US" dirty="0" err="1" smtClean="0"/>
              <a:t>w∈L(M</a:t>
            </a:r>
            <a:r>
              <a:rPr lang="en-US" dirty="0" smtClean="0"/>
              <a:t>)</a:t>
            </a:r>
          </a:p>
          <a:p>
            <a:pPr lvl="1"/>
            <a:endParaRPr lang="en-US" dirty="0" smtClean="0"/>
          </a:p>
          <a:p>
            <a:r>
              <a:rPr lang="en-US" dirty="0" smtClean="0"/>
              <a:t>Done!</a:t>
            </a:r>
          </a:p>
          <a:p>
            <a:pPr lvl="1"/>
            <a:endParaRPr lang="en-US" dirty="0"/>
          </a:p>
        </p:txBody>
      </p:sp>
      <p:sp>
        <p:nvSpPr>
          <p:cNvPr id="4" name="TextBox 3"/>
          <p:cNvSpPr txBox="1"/>
          <p:nvPr/>
        </p:nvSpPr>
        <p:spPr>
          <a:xfrm>
            <a:off x="609600" y="4267200"/>
            <a:ext cx="533400" cy="461665"/>
          </a:xfrm>
          <a:prstGeom prst="rect">
            <a:avLst/>
          </a:prstGeom>
          <a:noFill/>
        </p:spPr>
        <p:txBody>
          <a:bodyPr wrap="square" rtlCol="0">
            <a:spAutoFit/>
          </a:bodyPr>
          <a:lstStyle/>
          <a:p>
            <a:r>
              <a:rPr lang="en-US" dirty="0" smtClean="0"/>
              <a:t>✔</a:t>
            </a:r>
            <a:endParaRPr lang="en-US" dirty="0"/>
          </a:p>
        </p:txBody>
      </p:sp>
      <p:sp>
        <p:nvSpPr>
          <p:cNvPr id="5" name="TextBox 4"/>
          <p:cNvSpPr txBox="1"/>
          <p:nvPr/>
        </p:nvSpPr>
        <p:spPr>
          <a:xfrm>
            <a:off x="609600" y="4724400"/>
            <a:ext cx="533400" cy="461665"/>
          </a:xfrm>
          <a:prstGeom prst="rect">
            <a:avLst/>
          </a:prstGeom>
          <a:noFill/>
        </p:spPr>
        <p:txBody>
          <a:bodyPr wrap="square" rtlCol="0">
            <a:spAutoFit/>
          </a:bodyPr>
          <a:lstStyle/>
          <a:p>
            <a:r>
              <a:rPr lang="en-US" dirty="0" smtClean="0"/>
              <a:t>✔</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have we proved?</a:t>
            </a:r>
            <a:endParaRPr lang="en-US" dirty="0"/>
          </a:p>
        </p:txBody>
      </p:sp>
      <p:sp>
        <p:nvSpPr>
          <p:cNvPr id="3" name="Content Placeholder 2"/>
          <p:cNvSpPr>
            <a:spLocks noGrp="1"/>
          </p:cNvSpPr>
          <p:nvPr>
            <p:ph idx="1"/>
          </p:nvPr>
        </p:nvSpPr>
        <p:spPr/>
        <p:txBody>
          <a:bodyPr/>
          <a:lstStyle/>
          <a:p>
            <a:r>
              <a:rPr lang="en-US" dirty="0" smtClean="0"/>
              <a:t>If a language is accepted by an NFA then it is regular (accepted by a DFA)</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r>
              <a:rPr lang="en-US" dirty="0" smtClean="0"/>
              <a:t>The development in the book introduces </a:t>
            </a:r>
            <a:r>
              <a:rPr lang="en-US" dirty="0" err="1" smtClean="0"/>
              <a:t>ε</a:t>
            </a:r>
            <a:r>
              <a:rPr lang="en-US" dirty="0" smtClean="0"/>
              <a:t>-transitions at the same time as </a:t>
            </a:r>
            <a:r>
              <a:rPr lang="en-US" dirty="0" err="1" smtClean="0"/>
              <a:t>nondeterminism</a:t>
            </a:r>
            <a:endParaRPr lang="en-US" dirty="0" smtClean="0"/>
          </a:p>
          <a:p>
            <a:r>
              <a:rPr lang="en-US" dirty="0" smtClean="0"/>
              <a:t>In this lecture we have omitted </a:t>
            </a:r>
            <a:r>
              <a:rPr lang="en-US" dirty="0" err="1" smtClean="0"/>
              <a:t>ε</a:t>
            </a:r>
            <a:r>
              <a:rPr lang="en-US" dirty="0" smtClean="0"/>
              <a:t>-transitions</a:t>
            </a:r>
            <a:r>
              <a:rPr lang="en-US" dirty="0" smtClean="0"/>
              <a:t> </a:t>
            </a:r>
          </a:p>
          <a:p>
            <a:r>
              <a:rPr lang="en-US" dirty="0" smtClean="0"/>
              <a:t>How does this impact the proofs?</a:t>
            </a:r>
          </a:p>
          <a:p>
            <a:r>
              <a:rPr lang="en-US" dirty="0" smtClean="0"/>
              <a:t>We will use </a:t>
            </a:r>
            <a:r>
              <a:rPr lang="en-US" dirty="0" err="1" smtClean="0"/>
              <a:t>ε</a:t>
            </a:r>
            <a:r>
              <a:rPr lang="en-US" dirty="0" smtClean="0"/>
              <a:t>-</a:t>
            </a:r>
            <a:r>
              <a:rPr lang="en-US" dirty="0" smtClean="0"/>
              <a:t>transitions freely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Collaboration Policy (cont)</a:t>
            </a:r>
          </a:p>
        </p:txBody>
      </p:sp>
      <p:sp>
        <p:nvSpPr>
          <p:cNvPr id="12291" name="Rectangle 3"/>
          <p:cNvSpPr>
            <a:spLocks noGrp="1" noChangeArrowheads="1"/>
          </p:cNvSpPr>
          <p:nvPr>
            <p:ph type="body" idx="1"/>
          </p:nvPr>
        </p:nvSpPr>
        <p:spPr/>
        <p:txBody>
          <a:bodyPr/>
          <a:lstStyle/>
          <a:p>
            <a:pPr>
              <a:buFontTx/>
              <a:buNone/>
            </a:pPr>
            <a:r>
              <a:rPr lang="en-US" sz="2800"/>
              <a:t>You may meet with other students to discuss homework problems, but please discard all notes from these sessions. </a:t>
            </a:r>
          </a:p>
          <a:p>
            <a:pPr lvl="1"/>
            <a:r>
              <a:rPr lang="en-US" sz="2400"/>
              <a:t>Do not consult notes from discussions with other students or other solutions when preparing your solution.</a:t>
            </a:r>
          </a:p>
          <a:p>
            <a:pPr lvl="1"/>
            <a:r>
              <a:rPr lang="en-US" sz="2400"/>
              <a:t> Do not provide other students with access to your solution.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Collaboration Policy (cont)</a:t>
            </a:r>
          </a:p>
        </p:txBody>
      </p:sp>
      <p:sp>
        <p:nvSpPr>
          <p:cNvPr id="13315" name="Rectangle 3"/>
          <p:cNvSpPr>
            <a:spLocks noGrp="1" noChangeArrowheads="1"/>
          </p:cNvSpPr>
          <p:nvPr>
            <p:ph type="body" idx="1"/>
          </p:nvPr>
        </p:nvSpPr>
        <p:spPr/>
        <p:txBody>
          <a:bodyPr/>
          <a:lstStyle/>
          <a:p>
            <a:pPr>
              <a:lnSpc>
                <a:spcPct val="90000"/>
              </a:lnSpc>
            </a:pPr>
            <a:r>
              <a:rPr lang="en-US" sz="2800"/>
              <a:t>If you require resources other than the book to solve a problem please identify those resources with proper citations (but, as for collaborations, set the source aside and do not consult it directly when preparing your solution). </a:t>
            </a:r>
          </a:p>
          <a:p>
            <a:pPr>
              <a:lnSpc>
                <a:spcPct val="90000"/>
              </a:lnSpc>
            </a:pPr>
            <a:r>
              <a:rPr lang="en-US" sz="2800"/>
              <a:t>When selecting other resources, give priority to original sources, texts, and lecture notes. </a:t>
            </a:r>
          </a:p>
          <a:p>
            <a:pPr>
              <a:lnSpc>
                <a:spcPct val="90000"/>
              </a:lnSpc>
            </a:pPr>
            <a:r>
              <a:rPr lang="en-US" sz="2800"/>
              <a:t>Do not consult sample solutions specific to the problems assigned.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Collaboration Policy (cont)</a:t>
            </a:r>
          </a:p>
        </p:txBody>
      </p:sp>
      <p:sp>
        <p:nvSpPr>
          <p:cNvPr id="14339" name="Rectangle 3"/>
          <p:cNvSpPr>
            <a:spLocks noGrp="1" noChangeArrowheads="1"/>
          </p:cNvSpPr>
          <p:nvPr>
            <p:ph type="body" idx="1"/>
          </p:nvPr>
        </p:nvSpPr>
        <p:spPr/>
        <p:txBody>
          <a:bodyPr/>
          <a:lstStyle/>
          <a:p>
            <a:pPr>
              <a:lnSpc>
                <a:spcPct val="90000"/>
              </a:lnSpc>
            </a:pPr>
            <a:r>
              <a:rPr lang="en-US"/>
              <a:t>No exam problems are to be discussed until all students have handed in their exams.</a:t>
            </a:r>
          </a:p>
          <a:p>
            <a:pPr>
              <a:lnSpc>
                <a:spcPct val="90000"/>
              </a:lnSpc>
            </a:pPr>
            <a:r>
              <a:rPr lang="en-US"/>
              <a:t>Students are responsible to keep their exam answers to themselves. Allowing a solution to be copied is as serious a breach of academic integrity as copying.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Chalkboard"/>
        <a:ea typeface=""/>
        <a:cs typeface=""/>
      </a:majorFont>
      <a:minorFont>
        <a:latin typeface="Chalkboar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8141</TotalTime>
  <Words>4622</Words>
  <Application>Microsoft Macintosh PowerPoint</Application>
  <PresentationFormat>On-screen Show (4:3)</PresentationFormat>
  <Paragraphs>497</Paragraphs>
  <Slides>65</Slides>
  <Notes>0</Notes>
  <HiddenSlides>0</HiddenSlides>
  <MMClips>0</MMClips>
  <ScaleCrop>false</ScaleCrop>
  <HeadingPairs>
    <vt:vector size="4" baseType="variant">
      <vt:variant>
        <vt:lpstr>Design Template</vt:lpstr>
      </vt:variant>
      <vt:variant>
        <vt:i4>1</vt:i4>
      </vt:variant>
      <vt:variant>
        <vt:lpstr>Slide Titles</vt:lpstr>
      </vt:variant>
      <vt:variant>
        <vt:i4>65</vt:i4>
      </vt:variant>
    </vt:vector>
  </HeadingPairs>
  <TitlesOfParts>
    <vt:vector size="66" baseType="lpstr">
      <vt:lpstr>Blank Presentation</vt:lpstr>
      <vt:lpstr>CS 581:  Introduction to the Theory of Computation  Lecture 1</vt:lpstr>
      <vt:lpstr>Welcome!</vt:lpstr>
      <vt:lpstr>Contact Information</vt:lpstr>
      <vt:lpstr>Assumptions:</vt:lpstr>
      <vt:lpstr>Course Objectives</vt:lpstr>
      <vt:lpstr>Collaboration Policy</vt:lpstr>
      <vt:lpstr>Collaboration Policy (cont)</vt:lpstr>
      <vt:lpstr>Collaboration Policy (cont)</vt:lpstr>
      <vt:lpstr>Collaboration Policy (cont)</vt:lpstr>
      <vt:lpstr>Academic Integrity</vt:lpstr>
      <vt:lpstr>Exams</vt:lpstr>
      <vt:lpstr>Grading</vt:lpstr>
      <vt:lpstr>Grading</vt:lpstr>
      <vt:lpstr>End of Course Mechanics</vt:lpstr>
      <vt:lpstr>How hard is a problem?</vt:lpstr>
      <vt:lpstr>Static (finite) problems are uniformative</vt:lpstr>
      <vt:lpstr>Problems to Languages 1</vt:lpstr>
      <vt:lpstr>Problems to Languages: Solving problem = language membership</vt:lpstr>
      <vt:lpstr>More Languages</vt:lpstr>
      <vt:lpstr>Classifying Problems</vt:lpstr>
      <vt:lpstr>First Model:  Finite Automata</vt:lpstr>
      <vt:lpstr>First Model:  Finite Automata</vt:lpstr>
      <vt:lpstr>First Model:  Finite Automata</vt:lpstr>
      <vt:lpstr>Cartoon to Mathematical Structure</vt:lpstr>
      <vt:lpstr>Cartoon to Mathematical Structure</vt:lpstr>
      <vt:lpstr>Acceptance</vt:lpstr>
      <vt:lpstr>M2 mod 3 accepts 101</vt:lpstr>
      <vt:lpstr>Regular languages </vt:lpstr>
      <vt:lpstr>Classifying Problems</vt:lpstr>
      <vt:lpstr>Extending the model</vt:lpstr>
      <vt:lpstr>Extending the model</vt:lpstr>
      <vt:lpstr>Nondeterminism</vt:lpstr>
      <vt:lpstr>Changing the Model</vt:lpstr>
      <vt:lpstr>Nondeterminism</vt:lpstr>
      <vt:lpstr>NFA Acceptance</vt:lpstr>
      <vt:lpstr>NFA Acceptance</vt:lpstr>
      <vt:lpstr>NFA vs. DFA?</vt:lpstr>
      <vt:lpstr>Comparing two models</vt:lpstr>
      <vt:lpstr>NFA vs. DFA?</vt:lpstr>
      <vt:lpstr>Simulating an NFA on 101</vt:lpstr>
      <vt:lpstr>Strategy</vt:lpstr>
      <vt:lpstr>DFA state:  set of NFA states</vt:lpstr>
      <vt:lpstr>Formalizing</vt:lpstr>
      <vt:lpstr>Are we there yet?</vt:lpstr>
      <vt:lpstr>Show w∈L(M) ⇒ w∈L(M’)</vt:lpstr>
      <vt:lpstr>Show w∈L(M) ⇒ w∈L(M’)</vt:lpstr>
      <vt:lpstr>Notational asside</vt:lpstr>
      <vt:lpstr>Show w∈L(M) ⇒ w∈L(M’)</vt:lpstr>
      <vt:lpstr>Show w∈L(M) ⇒ w∈L(M’)</vt:lpstr>
      <vt:lpstr>Show w∈L(M) ⇒ w∈L(M’)</vt:lpstr>
      <vt:lpstr>Show w∈L(M) ⇒ w∈L(M’)</vt:lpstr>
      <vt:lpstr>Show w∈L(M) ⇒ w∈L(M’)</vt:lpstr>
      <vt:lpstr>Show w∈L(M) ⇒ w∈L(M’)</vt:lpstr>
      <vt:lpstr>Show w∈L(M) ⇒ w∈L(M’)</vt:lpstr>
      <vt:lpstr>Using the Claim</vt:lpstr>
      <vt:lpstr>Are we there yet?</vt:lpstr>
      <vt:lpstr>w∈L(M’) ⇒ w∈L(M)</vt:lpstr>
      <vt:lpstr>w∈L(M’) ⇒ w∈L(M)</vt:lpstr>
      <vt:lpstr>w∈L(M’) ⇒ w∈L(M)</vt:lpstr>
      <vt:lpstr>w∈L(M’) ⇒ w∈L(M)</vt:lpstr>
      <vt:lpstr>w∈L(M’) ⇒ w∈L(M)</vt:lpstr>
      <vt:lpstr>Applying the Claim</vt:lpstr>
      <vt:lpstr>Are we there yet?</vt:lpstr>
      <vt:lpstr>What have we proved?</vt:lpstr>
      <vt:lpstr>Note</vt:lpstr>
    </vt:vector>
  </TitlesOfParts>
  <Company>Oregon Health &amp; Science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581:  Introduction to the Theory of Computation  Lecture 1</dc:title>
  <dc:creator>James Hook</dc:creator>
  <cp:lastModifiedBy>James Hook</cp:lastModifiedBy>
  <cp:revision>29</cp:revision>
  <cp:lastPrinted>2010-09-27T02:28:13Z</cp:lastPrinted>
  <dcterms:created xsi:type="dcterms:W3CDTF">2010-09-26T15:42:40Z</dcterms:created>
  <dcterms:modified xsi:type="dcterms:W3CDTF">2010-09-28T15:14:50Z</dcterms:modified>
</cp:coreProperties>
</file>