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31.xml" ContentType="application/vnd.openxmlformats-officedocument.presentationml.notesSlide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notesSlides/notesSlide11.xml" ContentType="application/vnd.openxmlformats-officedocument.presentationml.notes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s/slide47.xml" ContentType="application/vnd.openxmlformats-officedocument.presentationml.slide+xml"/>
  <Override PartName="/ppt/theme/theme3.xml" ContentType="application/vnd.openxmlformats-officedocument.theme+xml"/>
  <Override PartName="/ppt/notesSlides/notesSlide16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52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notesSlides/notesSlide56.xml" ContentType="application/vnd.openxmlformats-officedocument.presentationml.notesSlide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52.xml" ContentType="application/vnd.openxmlformats-officedocument.presentationml.slide+xml"/>
  <Override PartName="/ppt/slides/slide1.xml" ContentType="application/vnd.openxmlformats-officedocument.presentationml.slide+xml"/>
  <Override PartName="/ppt/slides/slide51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41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notesSlides/notesSlide23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notesSlides/notesSlide51.xml" ContentType="application/vnd.openxmlformats-officedocument.presentationml.notesSlide+xml"/>
  <Override PartName="/ppt/notesSlides/notesSlide57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4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37.xml" ContentType="application/vnd.openxmlformats-officedocument.presentationml.slide+xml"/>
  <Override PartName="/ppt/notesSlides/notesSlide43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45.xml" ContentType="application/vnd.openxmlformats-officedocument.presentationml.notesSlide+xml"/>
  <Override PartName="/ppt/slides/slide33.xml" ContentType="application/vnd.openxmlformats-officedocument.presentationml.slide+xml"/>
  <Override PartName="/ppt/notesSlides/notesSlide48.xml" ContentType="application/vnd.openxmlformats-officedocument.presentationml.notesSlide+xml"/>
  <Override PartName="/ppt/presProps.xml" ContentType="application/vnd.openxmlformats-officedocument.presentationml.presProps+xml"/>
  <Override PartName="/ppt/notesSlides/notesSlide18.xml" ContentType="application/vnd.openxmlformats-officedocument.presentationml.notesSlide+xml"/>
  <Default Extension="vml" ContentType="application/vnd.openxmlformats-officedocument.vmlDrawing"/>
  <Default Extension="png" ContentType="image/png"/>
  <Override PartName="/ppt/slides/slide27.xml" ContentType="application/vnd.openxmlformats-officedocument.presentationml.slide+xml"/>
  <Override PartName="/docProps/core.xml" ContentType="application/vnd.openxmlformats-package.core-properties+xml"/>
  <Override PartName="/ppt/slides/slide56.xml" ContentType="application/vnd.openxmlformats-officedocument.presentationml.slide+xml"/>
  <Override PartName="/ppt/slides/slide31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53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55.xml" ContentType="application/vnd.openxmlformats-officedocument.presentationml.slide+xml"/>
  <Override PartName="/ppt/slides/slide12.xml" ContentType="application/vnd.openxmlformats-officedocument.presentationml.slide+xml"/>
  <Override PartName="/ppt/slides/slide19.xml" ContentType="application/vnd.openxmlformats-officedocument.presentationml.slide+xml"/>
  <Override PartName="/ppt/slides/slide41.xml" ContentType="application/vnd.openxmlformats-officedocument.presentationml.slide+xml"/>
  <Override PartName="/ppt/slides/slide4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28.xml" ContentType="application/vnd.openxmlformats-officedocument.presentationml.notesSlide+xml"/>
  <Override PartName="/ppt/theme/theme2.xml" ContentType="application/vnd.openxmlformats-officedocument.theme+xml"/>
  <Override PartName="/ppt/notesSlides/notesSlide27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35.xml" ContentType="application/vnd.openxmlformats-officedocument.presentationml.slide+xml"/>
  <Override PartName="/ppt/slides/slide42.xml" ContentType="application/vnd.openxmlformats-officedocument.presentationml.slide+xml"/>
  <Override PartName="/ppt/notesSlides/notesSlide40.xml" ContentType="application/vnd.openxmlformats-officedocument.presentationml.notesSlide+xml"/>
  <Override PartName="/ppt/slides/slide45.xml" ContentType="application/vnd.openxmlformats-officedocument.presentationml.slide+xml"/>
  <Override PartName="/ppt/notesSlides/notesSlide34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2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50.xml" ContentType="application/vnd.openxmlformats-officedocument.presentationml.slide+xml"/>
  <Override PartName="/ppt/slides/slide54.xml" ContentType="application/vnd.openxmlformats-officedocument.presentationml.slide+xml"/>
  <Override PartName="/ppt/slides/slide5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6.xml" ContentType="application/vnd.openxmlformats-officedocument.presentationml.notesSlide+xml"/>
  <Override PartName="/ppt/slides/slide58.xml" ContentType="application/vnd.openxmlformats-officedocument.presentationml.slide+xml"/>
  <Default Extension="xml" ContentType="application/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19.xml" ContentType="application/vnd.openxmlformats-officedocument.presentationml.notesSlide+xml"/>
  <Default Extension="doc" ContentType="application/msword"/>
  <Override PartName="/ppt/slides/slide14.xml" ContentType="application/vnd.openxmlformats-officedocument.presentationml.slide+xml"/>
  <Override PartName="/ppt/slides/slide40.xml" ContentType="application/vnd.openxmlformats-officedocument.presentationml.slide+xml"/>
  <Override PartName="/ppt/notesSlides/notesSlide50.xml" ContentType="application/vnd.openxmlformats-officedocument.presentationml.notesSlide+xml"/>
  <Override PartName="/ppt/slides/slide34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44.xml" ContentType="application/vnd.openxmlformats-officedocument.presentationml.slide+xml"/>
  <Override PartName="/ppt/notesSlides/notesSlide12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49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48.xml" ContentType="application/vnd.openxmlformats-officedocument.presentationml.slide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59.xml" ContentType="application/vnd.openxmlformats-officedocument.presentationml.slide+xml"/>
  <Default Extension="jpeg" ContentType="image/jpeg"/>
  <Override PartName="/ppt/notesSlides/notesSlide33.xml" ContentType="application/vnd.openxmlformats-officedocument.presentationml.notesSlide+xml"/>
  <Override PartName="/ppt/notesSlides/notesSlide46.xml" ContentType="application/vnd.openxmlformats-officedocument.presentationml.notes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8.xml" ContentType="application/vnd.openxmlformats-officedocument.presentationml.slide+xml"/>
  <Override PartName="/ppt/slides/slide15.xml" ContentType="application/vnd.openxmlformats-officedocument.presentationml.slide+xml"/>
  <Override PartName="/ppt/notesSlides/notesSlide49.xml" ContentType="application/vnd.openxmlformats-officedocument.presentationml.notesSlide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60.xml" ContentType="application/vnd.openxmlformats-officedocument.presentationml.slide+xml"/>
  <Override PartName="/ppt/slides/slide24.xml" ContentType="application/vnd.openxmlformats-officedocument.presentationml.slide+xml"/>
  <Override PartName="/ppt/slides/slide39.xml" ContentType="application/vnd.openxmlformats-officedocument.presentationml.slide+xml"/>
  <Override PartName="/ppt/tags/tag1.xml" ContentType="application/vnd.openxmlformats-officedocument.presentationml.tags+xml"/>
  <Override PartName="/ppt/slides/slide32.xml" ContentType="application/vnd.openxmlformats-officedocument.presentationml.slide+xml"/>
  <Override PartName="/ppt/notesSlides/notesSlide30.xml" ContentType="application/vnd.openxmlformats-officedocument.presentationml.notes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38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62"/>
  </p:notesMasterIdLst>
  <p:handoutMasterIdLst>
    <p:handoutMasterId r:id="rId63"/>
  </p:handoutMasterIdLst>
  <p:sldIdLst>
    <p:sldId id="256" r:id="rId2"/>
    <p:sldId id="361" r:id="rId3"/>
    <p:sldId id="327" r:id="rId4"/>
    <p:sldId id="334" r:id="rId5"/>
    <p:sldId id="335" r:id="rId6"/>
    <p:sldId id="328" r:id="rId7"/>
    <p:sldId id="330" r:id="rId8"/>
    <p:sldId id="329" r:id="rId9"/>
    <p:sldId id="331" r:id="rId10"/>
    <p:sldId id="332" r:id="rId11"/>
    <p:sldId id="333" r:id="rId12"/>
    <p:sldId id="319" r:id="rId13"/>
    <p:sldId id="320" r:id="rId14"/>
    <p:sldId id="321" r:id="rId15"/>
    <p:sldId id="322" r:id="rId16"/>
    <p:sldId id="323" r:id="rId17"/>
    <p:sldId id="324" r:id="rId18"/>
    <p:sldId id="325" r:id="rId19"/>
    <p:sldId id="326" r:id="rId20"/>
    <p:sldId id="257" r:id="rId21"/>
    <p:sldId id="300" r:id="rId22"/>
    <p:sldId id="301" r:id="rId23"/>
    <p:sldId id="302" r:id="rId24"/>
    <p:sldId id="305" r:id="rId25"/>
    <p:sldId id="304" r:id="rId26"/>
    <p:sldId id="306" r:id="rId27"/>
    <p:sldId id="307" r:id="rId28"/>
    <p:sldId id="308" r:id="rId29"/>
    <p:sldId id="309" r:id="rId30"/>
    <p:sldId id="310" r:id="rId31"/>
    <p:sldId id="311" r:id="rId32"/>
    <p:sldId id="312" r:id="rId33"/>
    <p:sldId id="316" r:id="rId34"/>
    <p:sldId id="317" r:id="rId35"/>
    <p:sldId id="318" r:id="rId36"/>
    <p:sldId id="337" r:id="rId37"/>
    <p:sldId id="338" r:id="rId38"/>
    <p:sldId id="339" r:id="rId39"/>
    <p:sldId id="340" r:id="rId40"/>
    <p:sldId id="341" r:id="rId41"/>
    <p:sldId id="342" r:id="rId42"/>
    <p:sldId id="343" r:id="rId43"/>
    <p:sldId id="344" r:id="rId44"/>
    <p:sldId id="345" r:id="rId45"/>
    <p:sldId id="346" r:id="rId46"/>
    <p:sldId id="347" r:id="rId47"/>
    <p:sldId id="348" r:id="rId48"/>
    <p:sldId id="349" r:id="rId49"/>
    <p:sldId id="350" r:id="rId50"/>
    <p:sldId id="351" r:id="rId51"/>
    <p:sldId id="352" r:id="rId52"/>
    <p:sldId id="353" r:id="rId53"/>
    <p:sldId id="354" r:id="rId54"/>
    <p:sldId id="355" r:id="rId55"/>
    <p:sldId id="356" r:id="rId56"/>
    <p:sldId id="357" r:id="rId57"/>
    <p:sldId id="358" r:id="rId58"/>
    <p:sldId id="359" r:id="rId59"/>
    <p:sldId id="360" r:id="rId60"/>
    <p:sldId id="336" r:id="rId61"/>
  </p:sldIdLst>
  <p:sldSz cx="9144000" cy="6858000" type="screen4x3"/>
  <p:notesSz cx="6858000" cy="9144000"/>
  <p:custDataLst>
    <p:tags r:id="rId6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0000"/>
    <a:srgbClr val="CCFF66"/>
    <a:srgbClr val="FFFF66"/>
    <a:srgbClr val="0000FF"/>
    <a:srgbClr val="88888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34551" autoAdjust="0"/>
    <p:restoredTop sz="86398" autoAdjust="0"/>
  </p:normalViewPr>
  <p:slideViewPr>
    <p:cSldViewPr>
      <p:cViewPr>
        <p:scale>
          <a:sx n="100" d="100"/>
          <a:sy n="100" d="100"/>
        </p:scale>
        <p:origin x="-2264" y="-9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0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64" Type="http://schemas.openxmlformats.org/officeDocument/2006/relationships/printerSettings" Target="printerSettings/printerSettings1.bin"/><Relationship Id="rId60" Type="http://schemas.openxmlformats.org/officeDocument/2006/relationships/slide" Target="slides/slide59.xml"/><Relationship Id="rId39" Type="http://schemas.openxmlformats.org/officeDocument/2006/relationships/slide" Target="slides/slide38.xml"/><Relationship Id="rId7" Type="http://schemas.openxmlformats.org/officeDocument/2006/relationships/slide" Target="slides/slide6.xml"/><Relationship Id="rId43" Type="http://schemas.openxmlformats.org/officeDocument/2006/relationships/slide" Target="slides/slide42.xml"/><Relationship Id="rId25" Type="http://schemas.openxmlformats.org/officeDocument/2006/relationships/slide" Target="slides/slide24.xml"/><Relationship Id="rId10" Type="http://schemas.openxmlformats.org/officeDocument/2006/relationships/slide" Target="slides/slide9.xml"/><Relationship Id="rId50" Type="http://schemas.openxmlformats.org/officeDocument/2006/relationships/slide" Target="slides/slide49.xml"/><Relationship Id="rId63" Type="http://schemas.openxmlformats.org/officeDocument/2006/relationships/handoutMaster" Target="handoutMasters/handoutMaster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45" Type="http://schemas.openxmlformats.org/officeDocument/2006/relationships/slide" Target="slides/slide44.xml"/><Relationship Id="rId58" Type="http://schemas.openxmlformats.org/officeDocument/2006/relationships/slide" Target="slides/slide57.xml"/><Relationship Id="rId42" Type="http://schemas.openxmlformats.org/officeDocument/2006/relationships/slide" Target="slides/slide41.xml"/><Relationship Id="rId6" Type="http://schemas.openxmlformats.org/officeDocument/2006/relationships/slide" Target="slides/slide5.xml"/><Relationship Id="rId49" Type="http://schemas.openxmlformats.org/officeDocument/2006/relationships/slide" Target="slides/slide48.xml"/><Relationship Id="rId44" Type="http://schemas.openxmlformats.org/officeDocument/2006/relationships/slide" Target="slides/slide43.xml"/><Relationship Id="rId69" Type="http://schemas.openxmlformats.org/officeDocument/2006/relationships/tableStyles" Target="tableStyles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" Type="http://schemas.openxmlformats.org/officeDocument/2006/relationships/slide" Target="slides/slide1.xml"/><Relationship Id="rId46" Type="http://schemas.openxmlformats.org/officeDocument/2006/relationships/slide" Target="slides/slide45.xml"/><Relationship Id="rId57" Type="http://schemas.openxmlformats.org/officeDocument/2006/relationships/slide" Target="slides/slide56.xml"/><Relationship Id="rId59" Type="http://schemas.openxmlformats.org/officeDocument/2006/relationships/slide" Target="slides/slide58.xml"/><Relationship Id="rId35" Type="http://schemas.openxmlformats.org/officeDocument/2006/relationships/slide" Target="slides/slide34.xml"/><Relationship Id="rId51" Type="http://schemas.openxmlformats.org/officeDocument/2006/relationships/slide" Target="slides/slide50.xml"/><Relationship Id="rId55" Type="http://schemas.openxmlformats.org/officeDocument/2006/relationships/slide" Target="slides/slide54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40" Type="http://schemas.openxmlformats.org/officeDocument/2006/relationships/slide" Target="slides/slide39.xml"/><Relationship Id="rId62" Type="http://schemas.openxmlformats.org/officeDocument/2006/relationships/notesMaster" Target="notesMasters/notesMaster1.xml"/><Relationship Id="rId66" Type="http://schemas.openxmlformats.org/officeDocument/2006/relationships/presProps" Target="presProps.xml"/><Relationship Id="rId36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47" Type="http://schemas.openxmlformats.org/officeDocument/2006/relationships/slide" Target="slides/slide46.xml"/><Relationship Id="rId56" Type="http://schemas.openxmlformats.org/officeDocument/2006/relationships/slide" Target="slides/slide55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2" Type="http://schemas.openxmlformats.org/officeDocument/2006/relationships/slide" Target="slides/slide51.xml"/><Relationship Id="rId65" Type="http://schemas.openxmlformats.org/officeDocument/2006/relationships/tags" Target="tags/tag1.xml"/><Relationship Id="rId67" Type="http://schemas.openxmlformats.org/officeDocument/2006/relationships/viewProps" Target="viewProps.xml"/><Relationship Id="rId54" Type="http://schemas.openxmlformats.org/officeDocument/2006/relationships/slide" Target="slides/slide53.xml"/><Relationship Id="rId12" Type="http://schemas.openxmlformats.org/officeDocument/2006/relationships/slide" Target="slides/slide11.xml"/><Relationship Id="rId3" Type="http://schemas.openxmlformats.org/officeDocument/2006/relationships/slide" Target="slides/slide2.xml"/><Relationship Id="rId23" Type="http://schemas.openxmlformats.org/officeDocument/2006/relationships/slide" Target="slides/slide22.xml"/><Relationship Id="rId61" Type="http://schemas.openxmlformats.org/officeDocument/2006/relationships/slide" Target="slides/slide60.xml"/><Relationship Id="rId53" Type="http://schemas.openxmlformats.org/officeDocument/2006/relationships/slide" Target="slides/slide52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68" Type="http://schemas.openxmlformats.org/officeDocument/2006/relationships/theme" Target="theme/theme1.xml"/><Relationship Id="rId29" Type="http://schemas.openxmlformats.org/officeDocument/2006/relationships/slide" Target="slides/slide28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1" Type="http://schemas.openxmlformats.org/officeDocument/2006/relationships/slide" Target="slides/slide4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2" Type="http://schemas.openxmlformats.org/officeDocument/2006/relationships/slide" Target="slides/slide21.xml"/><Relationship Id="rId21" Type="http://schemas.openxmlformats.org/officeDocument/2006/relationships/slide" Target="slides/slide2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F44AF43-618D-E041-AF5F-99B3B2F1EDC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80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8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8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A1E3025-70B1-114A-BA25-B4ED0602605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937FFC-EC4A-6541-AA4F-085D8B61A55E}" type="slidenum">
              <a:rPr lang="en-US"/>
              <a:pPr/>
              <a:t>1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2D97E9-918A-2D40-B03F-846D90C5B040}" type="slidenum">
              <a:rPr lang="en-US"/>
              <a:pPr/>
              <a:t>11</a:t>
            </a:fld>
            <a:endParaRPr lang="en-US"/>
          </a:p>
        </p:txBody>
      </p:sp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187A0E-82E0-B840-A2D3-D6E172184266}" type="slidenum">
              <a:rPr lang="en-US"/>
              <a:pPr/>
              <a:t>12</a:t>
            </a:fld>
            <a:endParaRPr lang="en-US"/>
          </a:p>
        </p:txBody>
      </p:sp>
      <p:sp>
        <p:nvSpPr>
          <p:cNvPr id="1873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7E1BF7-2D6B-794A-B957-B059CDDCC551}" type="slidenum">
              <a:rPr lang="en-US"/>
              <a:pPr/>
              <a:t>13</a:t>
            </a:fld>
            <a:endParaRPr lang="en-US"/>
          </a:p>
        </p:txBody>
      </p:sp>
      <p:sp>
        <p:nvSpPr>
          <p:cNvPr id="1894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C909A7-F734-D546-BB20-5D65B48560A4}" type="slidenum">
              <a:rPr lang="en-US"/>
              <a:pPr/>
              <a:t>14</a:t>
            </a:fld>
            <a:endParaRPr lang="en-US"/>
          </a:p>
        </p:txBody>
      </p:sp>
      <p:sp>
        <p:nvSpPr>
          <p:cNvPr id="1914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B1BB12-4A3B-F048-8CDB-A2A1785045D7}" type="slidenum">
              <a:rPr lang="en-US"/>
              <a:pPr/>
              <a:t>15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077DBE-429E-7141-BBB4-922D7E650A0D}" type="slidenum">
              <a:rPr lang="en-US"/>
              <a:pPr/>
              <a:t>16</a:t>
            </a:fld>
            <a:endParaRPr lang="en-US"/>
          </a:p>
        </p:txBody>
      </p:sp>
      <p:sp>
        <p:nvSpPr>
          <p:cNvPr id="1955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668AAC-55FF-C443-B635-85C603FB5857}" type="slidenum">
              <a:rPr lang="en-US"/>
              <a:pPr/>
              <a:t>17</a:t>
            </a:fld>
            <a:endParaRPr lang="en-US"/>
          </a:p>
        </p:txBody>
      </p:sp>
      <p:sp>
        <p:nvSpPr>
          <p:cNvPr id="1976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B06F01-EE38-7343-9576-F0B972184A5A}" type="slidenum">
              <a:rPr lang="en-US"/>
              <a:pPr/>
              <a:t>18</a:t>
            </a:fld>
            <a:endParaRPr lang="en-US"/>
          </a:p>
        </p:txBody>
      </p:sp>
      <p:sp>
        <p:nvSpPr>
          <p:cNvPr id="1996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93EC6B-F3C5-E347-8CB5-8F774A2B9743}" type="slidenum">
              <a:rPr lang="en-US"/>
              <a:pPr/>
              <a:t>19</a:t>
            </a:fld>
            <a:endParaRPr lang="en-US"/>
          </a:p>
        </p:txBody>
      </p:sp>
      <p:sp>
        <p:nvSpPr>
          <p:cNvPr id="2017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3F104F-F89C-5F45-8250-72AD67630E27}" type="slidenum">
              <a:rPr lang="en-US"/>
              <a:pPr/>
              <a:t>20</a:t>
            </a:fld>
            <a:endParaRPr lang="en-U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981756-2C19-924F-8B2F-B51027CC872B}" type="slidenum">
              <a:rPr lang="en-US"/>
              <a:pPr/>
              <a:t>3</a:t>
            </a:fld>
            <a:endParaRPr lang="en-US"/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FE3D45-04ED-E54A-8FB8-E7DFB9CE1878}" type="slidenum">
              <a:rPr lang="en-US"/>
              <a:pPr/>
              <a:t>21</a:t>
            </a:fld>
            <a:endParaRPr lang="en-US"/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2DB887-B669-144F-BE5D-53ED2B095C0F}" type="slidenum">
              <a:rPr lang="en-US"/>
              <a:pPr/>
              <a:t>22</a:t>
            </a:fld>
            <a:endParaRPr lang="en-US"/>
          </a:p>
        </p:txBody>
      </p:sp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B59898-EFC5-054C-B3E9-9B8E3E1C4551}" type="slidenum">
              <a:rPr lang="en-US"/>
              <a:pPr/>
              <a:t>23</a:t>
            </a:fld>
            <a:endParaRPr lang="en-US"/>
          </a:p>
        </p:txBody>
      </p:sp>
      <p:sp>
        <p:nvSpPr>
          <p:cNvPr id="1546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51FE33-A838-A54B-AF1E-F1E7CCFA25BB}" type="slidenum">
              <a:rPr lang="en-US"/>
              <a:pPr/>
              <a:t>24</a:t>
            </a:fld>
            <a:endParaRPr lang="en-US"/>
          </a:p>
        </p:txBody>
      </p:sp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67919C-BE6C-CB46-AFBB-2AA6561E7F3C}" type="slidenum">
              <a:rPr lang="en-US"/>
              <a:pPr/>
              <a:t>25</a:t>
            </a:fld>
            <a:endParaRPr lang="en-US"/>
          </a:p>
        </p:txBody>
      </p:sp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C28318-95BD-6246-B298-9CD7799A15F5}" type="slidenum">
              <a:rPr lang="en-US"/>
              <a:pPr/>
              <a:t>26</a:t>
            </a:fld>
            <a:endParaRPr lang="en-US"/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0099C1-F654-9245-910C-29EB9157E54A}" type="slidenum">
              <a:rPr lang="en-US"/>
              <a:pPr/>
              <a:t>27</a:t>
            </a:fld>
            <a:endParaRPr lang="en-US"/>
          </a:p>
        </p:txBody>
      </p:sp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F7C36F-DC01-CC43-887E-EC0193EF447A}" type="slidenum">
              <a:rPr lang="en-US"/>
              <a:pPr/>
              <a:t>28</a:t>
            </a:fld>
            <a:endParaRPr lang="en-US"/>
          </a:p>
        </p:txBody>
      </p:sp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98A285-04F4-E840-BF8C-554DE524CFDB}" type="slidenum">
              <a:rPr lang="en-US"/>
              <a:pPr/>
              <a:t>29</a:t>
            </a:fld>
            <a:endParaRPr lang="en-US"/>
          </a:p>
        </p:txBody>
      </p:sp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E5F48B-3406-0949-B536-CF8258D7B933}" type="slidenum">
              <a:rPr lang="en-US"/>
              <a:pPr/>
              <a:t>30</a:t>
            </a:fld>
            <a:endParaRPr lang="en-US"/>
          </a:p>
        </p:txBody>
      </p:sp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0A427D-0A85-FD43-B0A8-C1E3B0593A4D}" type="slidenum">
              <a:rPr lang="en-US"/>
              <a:pPr/>
              <a:t>4</a:t>
            </a:fld>
            <a:endParaRPr lang="en-US"/>
          </a:p>
        </p:txBody>
      </p:sp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2790D0-9D69-904A-BE46-F94D1F9FD743}" type="slidenum">
              <a:rPr lang="en-US"/>
              <a:pPr/>
              <a:t>31</a:t>
            </a:fld>
            <a:endParaRPr lang="en-US"/>
          </a:p>
        </p:txBody>
      </p:sp>
      <p:sp>
        <p:nvSpPr>
          <p:cNvPr id="23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3C4B44-759A-F742-AB19-EA39628289F4}" type="slidenum">
              <a:rPr lang="en-US"/>
              <a:pPr/>
              <a:t>32</a:t>
            </a:fld>
            <a:endParaRPr lang="en-US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4D7355-FF60-C64F-A0AE-AE114DEC4A6C}" type="slidenum">
              <a:rPr lang="en-US"/>
              <a:pPr/>
              <a:t>33</a:t>
            </a:fld>
            <a:endParaRPr lang="en-US"/>
          </a:p>
        </p:txBody>
      </p:sp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B6A367-69EC-C94E-95E7-2613A207CACC}" type="slidenum">
              <a:rPr lang="en-US"/>
              <a:pPr/>
              <a:t>34</a:t>
            </a:fld>
            <a:endParaRPr lang="en-US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635DEF-AFA4-F349-A4F1-856BC1F4FE61}" type="slidenum">
              <a:rPr lang="en-US"/>
              <a:pPr/>
              <a:t>35</a:t>
            </a:fld>
            <a:endParaRPr lang="en-US"/>
          </a:p>
        </p:txBody>
      </p:sp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BF89DE-93DF-3949-8D0B-38A432E1F364}" type="slidenum">
              <a:rPr lang="en-US"/>
              <a:pPr/>
              <a:t>36</a:t>
            </a:fld>
            <a:endParaRPr lang="en-US"/>
          </a:p>
        </p:txBody>
      </p:sp>
      <p:sp>
        <p:nvSpPr>
          <p:cNvPr id="19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BF1B43-0A7B-F64C-B8CE-236827C58FCB}" type="slidenum">
              <a:rPr lang="en-US"/>
              <a:pPr/>
              <a:t>37</a:t>
            </a:fld>
            <a:endParaRPr lang="en-US"/>
          </a:p>
        </p:txBody>
      </p:sp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DD5F28-5F49-424C-863D-C0C8B5AAB4F9}" type="slidenum">
              <a:rPr lang="en-US"/>
              <a:pPr/>
              <a:t>38</a:t>
            </a:fld>
            <a:endParaRPr lang="en-US"/>
          </a:p>
        </p:txBody>
      </p:sp>
      <p:sp>
        <p:nvSpPr>
          <p:cNvPr id="19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569323-76BC-1B45-B6E0-C3069B846C74}" type="slidenum">
              <a:rPr lang="en-US"/>
              <a:pPr/>
              <a:t>39</a:t>
            </a:fld>
            <a:endParaRPr lang="en-US"/>
          </a:p>
        </p:txBody>
      </p:sp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72390E-E16A-B948-BE2A-6CCA576C0FC8}" type="slidenum">
              <a:rPr lang="en-US"/>
              <a:pPr/>
              <a:t>40</a:t>
            </a:fld>
            <a:endParaRPr lang="en-US"/>
          </a:p>
        </p:txBody>
      </p:sp>
      <p:sp>
        <p:nvSpPr>
          <p:cNvPr id="19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069B72-C7A8-374C-B0A3-A10B316A4275}" type="slidenum">
              <a:rPr lang="en-US"/>
              <a:pPr/>
              <a:t>5</a:t>
            </a:fld>
            <a:endParaRPr lang="en-US"/>
          </a:p>
        </p:txBody>
      </p:sp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EE6375-8C6E-BC42-BAEA-AFE2AD88055B}" type="slidenum">
              <a:rPr lang="en-US"/>
              <a:pPr/>
              <a:t>41</a:t>
            </a:fld>
            <a:endParaRPr lang="en-US"/>
          </a:p>
        </p:txBody>
      </p:sp>
      <p:sp>
        <p:nvSpPr>
          <p:cNvPr id="20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F73972-672E-7943-87AC-8867C485DDC7}" type="slidenum">
              <a:rPr lang="en-US"/>
              <a:pPr/>
              <a:t>42</a:t>
            </a:fld>
            <a:endParaRPr lang="en-US"/>
          </a:p>
        </p:txBody>
      </p:sp>
      <p:sp>
        <p:nvSpPr>
          <p:cNvPr id="252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CAF094-7AC9-AB40-A9BE-6402A84C2039}" type="slidenum">
              <a:rPr lang="en-US"/>
              <a:pPr/>
              <a:t>43</a:t>
            </a:fld>
            <a:endParaRPr lang="en-US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07558C-23DE-2249-9DA1-9B2E4956031A}" type="slidenum">
              <a:rPr lang="en-US"/>
              <a:pPr/>
              <a:t>44</a:t>
            </a:fld>
            <a:endParaRPr lang="en-US"/>
          </a:p>
        </p:txBody>
      </p:sp>
      <p:sp>
        <p:nvSpPr>
          <p:cNvPr id="201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6CE6AE-718F-1846-98B5-081BD0BB551D}" type="slidenum">
              <a:rPr lang="en-US"/>
              <a:pPr/>
              <a:t>45</a:t>
            </a:fld>
            <a:endParaRPr lang="en-US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59B96A-97BE-4148-A27B-7688806A1CC7}" type="slidenum">
              <a:rPr lang="en-US"/>
              <a:pPr/>
              <a:t>46</a:t>
            </a:fld>
            <a:endParaRPr lang="en-US"/>
          </a:p>
        </p:txBody>
      </p:sp>
      <p:sp>
        <p:nvSpPr>
          <p:cNvPr id="25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220C0A-86FB-EB41-9424-3478514533AF}" type="slidenum">
              <a:rPr lang="en-US"/>
              <a:pPr/>
              <a:t>47</a:t>
            </a:fld>
            <a:endParaRPr lang="en-US"/>
          </a:p>
        </p:txBody>
      </p:sp>
      <p:sp>
        <p:nvSpPr>
          <p:cNvPr id="20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4A841E-91DA-A449-9973-82F057986963}" type="slidenum">
              <a:rPr lang="en-US"/>
              <a:pPr/>
              <a:t>48</a:t>
            </a:fld>
            <a:endParaRPr lang="en-US"/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6548AA-75D1-0B45-A72A-38C1A4909618}" type="slidenum">
              <a:rPr lang="en-US"/>
              <a:pPr/>
              <a:t>49</a:t>
            </a:fld>
            <a:endParaRPr lang="en-US"/>
          </a:p>
        </p:txBody>
      </p:sp>
      <p:sp>
        <p:nvSpPr>
          <p:cNvPr id="25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FDBCD4-128D-3748-8985-186968086AE7}" type="slidenum">
              <a:rPr lang="en-US"/>
              <a:pPr/>
              <a:t>50</a:t>
            </a:fld>
            <a:endParaRPr lang="en-US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39837B-FDF3-0D47-AF49-611E913BCFF0}" type="slidenum">
              <a:rPr lang="en-US"/>
              <a:pPr/>
              <a:t>6</a:t>
            </a:fld>
            <a:endParaRPr lang="en-US"/>
          </a:p>
        </p:txBody>
      </p:sp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3719CC-4B65-5043-B94A-4BC5F1604DA3}" type="slidenum">
              <a:rPr lang="en-US"/>
              <a:pPr/>
              <a:t>51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E8481B-FE16-9C4F-A9E6-22B223991899}" type="slidenum">
              <a:rPr lang="en-US"/>
              <a:pPr/>
              <a:t>52</a:t>
            </a:fld>
            <a:endParaRPr lang="en-US"/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4372CB-2800-E84D-B5BC-97D8EF942A56}" type="slidenum">
              <a:rPr lang="en-US"/>
              <a:pPr/>
              <a:t>53</a:t>
            </a:fld>
            <a:endParaRPr lang="en-US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F593BA-65F5-3E49-89BE-75BBF11F03A0}" type="slidenum">
              <a:rPr lang="en-US"/>
              <a:pPr/>
              <a:t>54</a:t>
            </a:fld>
            <a:endParaRPr lang="en-US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277727-E72C-8C43-AA1D-07B7F3082C3D}" type="slidenum">
              <a:rPr lang="en-US"/>
              <a:pPr/>
              <a:t>55</a:t>
            </a:fld>
            <a:endParaRPr lang="en-US"/>
          </a:p>
        </p:txBody>
      </p:sp>
      <p:sp>
        <p:nvSpPr>
          <p:cNvPr id="26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C7AE95-7AA5-6342-98E3-5F6DB0848897}" type="slidenum">
              <a:rPr lang="en-US"/>
              <a:pPr/>
              <a:t>56</a:t>
            </a:fld>
            <a:endParaRPr lang="en-US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B98A19-3D99-5842-A66F-56016A8CE3A6}" type="slidenum">
              <a:rPr lang="en-US"/>
              <a:pPr/>
              <a:t>57</a:t>
            </a:fld>
            <a:endParaRPr lang="en-US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757960-76D6-444B-97AB-40B77A55E1D5}" type="slidenum">
              <a:rPr lang="en-US"/>
              <a:pPr/>
              <a:t>58</a:t>
            </a:fld>
            <a:endParaRPr lang="en-US"/>
          </a:p>
        </p:txBody>
      </p:sp>
      <p:sp>
        <p:nvSpPr>
          <p:cNvPr id="26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D144C3-FB8C-C546-A8B0-88D42AB8F7E5}" type="slidenum">
              <a:rPr lang="en-US"/>
              <a:pPr/>
              <a:t>59</a:t>
            </a:fld>
            <a:endParaRPr lang="en-US"/>
          </a:p>
        </p:txBody>
      </p:sp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8139B-E854-1B4E-83BC-976E6C76F392}" type="slidenum">
              <a:rPr lang="en-US"/>
              <a:pPr/>
              <a:t>7</a:t>
            </a:fld>
            <a:endParaRPr lang="en-US"/>
          </a:p>
        </p:txBody>
      </p:sp>
      <p:sp>
        <p:nvSpPr>
          <p:cNvPr id="21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836E23-D521-384A-AC69-0896354048DB}" type="slidenum">
              <a:rPr lang="en-US"/>
              <a:pPr/>
              <a:t>8</a:t>
            </a:fld>
            <a:endParaRPr lang="en-US"/>
          </a:p>
        </p:txBody>
      </p:sp>
      <p:sp>
        <p:nvSpPr>
          <p:cNvPr id="22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7B280E-570E-474D-89A6-09C37D3CC984}" type="slidenum">
              <a:rPr lang="en-US"/>
              <a:pPr/>
              <a:t>9</a:t>
            </a:fld>
            <a:endParaRPr lang="en-US"/>
          </a:p>
        </p:txBody>
      </p:sp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EFC242-F908-2946-95DF-9B5A41584300}" type="slidenum">
              <a:rPr lang="en-US"/>
              <a:pPr/>
              <a:t>10</a:t>
            </a:fld>
            <a:endParaRPr lang="en-US"/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01C83A-0C52-8B49-9DDB-D217C26C669B}" type="datetime8">
              <a:rPr lang="en-US"/>
              <a:pPr/>
              <a:t>10/11/10 10:46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81D25C5-73F6-DC46-B410-C691768E16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01C83A-0C52-8B49-9DDB-D217C26C669B}" type="datetime8">
              <a:rPr lang="en-US"/>
              <a:pPr/>
              <a:t>10/11/10 10:46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48C6DB2-680F-6740-A175-75AFA36837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01C83A-0C52-8B49-9DDB-D217C26C669B}" type="datetime8">
              <a:rPr lang="en-US"/>
              <a:pPr/>
              <a:t>10/11/10 10:46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F71C788-631E-4043-8A37-C25534239E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01C83A-0C52-8B49-9DDB-D217C26C669B}" type="datetime8">
              <a:rPr lang="en-US"/>
              <a:pPr/>
              <a:t>10/11/10 10:46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0A6791C-E550-5A41-9882-069CF3D2FB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01C83A-0C52-8B49-9DDB-D217C26C669B}" type="datetime8">
              <a:rPr lang="en-US"/>
              <a:pPr/>
              <a:t>10/11/10 10:46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4215049-002C-6A45-80BB-9100752E64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01C83A-0C52-8B49-9DDB-D217C26C669B}" type="datetime8">
              <a:rPr lang="en-US"/>
              <a:pPr/>
              <a:t>10/11/10 10:46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B1D0401-0C2C-3F4B-96AE-030333469D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01C83A-0C52-8B49-9DDB-D217C26C669B}" type="datetime8">
              <a:rPr lang="en-US"/>
              <a:pPr/>
              <a:t>10/11/10 10:46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26C1375-8D4B-1047-8DD4-FDC9AFA5BB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01C83A-0C52-8B49-9DDB-D217C26C669B}" type="datetime8">
              <a:rPr lang="en-US"/>
              <a:pPr/>
              <a:t>10/11/10 10:46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A39FE77-635D-1B4E-98B9-0E07A07E37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01C83A-0C52-8B49-9DDB-D217C26C669B}" type="datetime8">
              <a:rPr lang="en-US"/>
              <a:pPr/>
              <a:t>10/11/10 10:46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746ECB6-1DAD-9945-B3E3-178FCED0D3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01C83A-0C52-8B49-9DDB-D217C26C669B}" type="datetime8">
              <a:rPr lang="en-US"/>
              <a:pPr/>
              <a:t>10/11/10 10:46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A5747C9-8330-A145-922A-897076C45C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01C83A-0C52-8B49-9DDB-D217C26C669B}" type="datetime8">
              <a:rPr lang="en-US"/>
              <a:pPr/>
              <a:t>10/11/10 10:46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0AE0E8D-A92C-3643-BB12-01BD1361FF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Futura Condensed" charset="0"/>
              </a:defRPr>
            </a:lvl1pPr>
          </a:lstStyle>
          <a:p>
            <a:fld id="{E601C83A-0C52-8B49-9DDB-D217C26C669B}" type="datetime8">
              <a:rPr lang="en-US"/>
              <a:pPr/>
              <a:t>10/11/10 10:46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E8911D7-C2D9-EA48-B521-6317514BD95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Word_97_-_2004_Document1.doc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3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Word_97_-_2004_Document2.doc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5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ytimes.com/2009/03/29/technology/29spy.html?emc=eta1" TargetMode="External"/><Relationship Id="rId3" Type="http://schemas.openxmlformats.org/officeDocument/2006/relationships/hyperlink" Target="http://www.cl.cam.ac.uk/techreports/UCAM-CL-TR-746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/>
              <a:pPr/>
              <a:t>10/11/10 10:46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/>
              <a:t>Lecture 2:</a:t>
            </a:r>
            <a:br>
              <a:rPr lang="en-US" dirty="0"/>
            </a:br>
            <a:r>
              <a:rPr lang="en-US" dirty="0"/>
              <a:t>Voting Machine Study</a:t>
            </a:r>
            <a:br>
              <a:rPr lang="en-US" dirty="0"/>
            </a:br>
            <a:r>
              <a:rPr lang="en-US" dirty="0"/>
              <a:t>Access Control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/>
          <a:p>
            <a:r>
              <a:rPr lang="en-US"/>
              <a:t>James Hook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143000" y="0"/>
            <a:ext cx="7391400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>
                <a:solidFill>
                  <a:schemeClr val="tx2"/>
                </a:solidFill>
              </a:rPr>
              <a:t>CS 591:  Introduction to Computer Security</a:t>
            </a:r>
            <a:br>
              <a:rPr lang="en-US" sz="4400">
                <a:solidFill>
                  <a:schemeClr val="tx2"/>
                </a:solidFill>
              </a:rPr>
            </a:br>
            <a:endParaRPr lang="en-US" sz="44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/>
              <a:pPr/>
              <a:t>10/11/10 10:59</a:t>
            </a:fld>
            <a:endParaRPr lang="en-US"/>
          </a:p>
        </p:txBody>
      </p:sp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Discussion Questions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 you like Oregon’s vote by mail system</a:t>
            </a:r>
            <a:r>
              <a:rPr lang="en-US" dirty="0" smtClean="0"/>
              <a:t>?</a:t>
            </a:r>
          </a:p>
          <a:p>
            <a:r>
              <a:rPr lang="en-US" dirty="0" smtClean="0"/>
              <a:t>Are </a:t>
            </a:r>
            <a:r>
              <a:rPr lang="en-US" dirty="0" err="1" smtClean="0"/>
              <a:t>Appel’s</a:t>
            </a:r>
            <a:r>
              <a:rPr lang="en-US" dirty="0" smtClean="0"/>
              <a:t> comments on Minnesota relevant to voting in Oregon?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/>
              <a:pPr/>
              <a:t>10/11/10 10:59</a:t>
            </a:fld>
            <a:endParaRPr lang="en-US"/>
          </a:p>
        </p:txBody>
      </p:sp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Case Study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 will use the FHF paper as a case study</a:t>
            </a:r>
          </a:p>
          <a:p>
            <a:r>
              <a:rPr lang="en-US"/>
              <a:t>As we encounter concepts we will attempt to instantiate them in the context of the voting machine domain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/>
              <a:pPr/>
              <a:t>10/11/10 10:59</a:t>
            </a:fld>
            <a:endParaRPr lang="en-US"/>
          </a:p>
        </p:txBody>
      </p:sp>
      <p:sp>
        <p:nvSpPr>
          <p:cNvPr id="186370" name="Rectangle 2"/>
          <p:cNvSpPr>
            <a:spLocks noChangeArrowheads="1"/>
          </p:cNvSpPr>
          <p:nvPr/>
        </p:nvSpPr>
        <p:spPr bwMode="auto">
          <a:xfrm>
            <a:off x="457200" y="1676400"/>
            <a:ext cx="3657600" cy="45720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6371" name="Rectangle 3"/>
          <p:cNvSpPr>
            <a:spLocks noChangeArrowheads="1"/>
          </p:cNvSpPr>
          <p:nvPr/>
        </p:nvSpPr>
        <p:spPr bwMode="auto">
          <a:xfrm>
            <a:off x="4114800" y="1676400"/>
            <a:ext cx="2286000" cy="4572000"/>
          </a:xfrm>
          <a:prstGeom prst="rect">
            <a:avLst/>
          </a:prstGeom>
          <a:solidFill>
            <a:srgbClr val="FFFF00">
              <a:alpha val="99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86372" name="Rectangle 4"/>
          <p:cNvSpPr>
            <a:spLocks noChangeArrowheads="1"/>
          </p:cNvSpPr>
          <p:nvPr/>
        </p:nvSpPr>
        <p:spPr bwMode="auto">
          <a:xfrm>
            <a:off x="6400800" y="1676400"/>
            <a:ext cx="2590800" cy="4572000"/>
          </a:xfrm>
          <a:prstGeom prst="rect">
            <a:avLst/>
          </a:prstGeom>
          <a:solidFill>
            <a:srgbClr val="FF0000">
              <a:alpha val="99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8637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Voting Machine Architecture</a:t>
            </a:r>
          </a:p>
        </p:txBody>
      </p:sp>
      <p:sp>
        <p:nvSpPr>
          <p:cNvPr id="186374" name="Rectangle 6"/>
          <p:cNvSpPr>
            <a:spLocks noChangeArrowheads="1"/>
          </p:cNvSpPr>
          <p:nvPr/>
        </p:nvSpPr>
        <p:spPr bwMode="auto">
          <a:xfrm>
            <a:off x="914400" y="4038600"/>
            <a:ext cx="8382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Touch </a:t>
            </a:r>
            <a:br>
              <a:rPr lang="en-US" sz="1800"/>
            </a:br>
            <a:r>
              <a:rPr lang="en-US" sz="1800"/>
              <a:t>Screen</a:t>
            </a:r>
            <a:endParaRPr lang="en-US"/>
          </a:p>
        </p:txBody>
      </p:sp>
      <p:sp>
        <p:nvSpPr>
          <p:cNvPr id="186375" name="Rectangle 7"/>
          <p:cNvSpPr>
            <a:spLocks noChangeArrowheads="1"/>
          </p:cNvSpPr>
          <p:nvPr/>
        </p:nvSpPr>
        <p:spPr bwMode="auto">
          <a:xfrm>
            <a:off x="1905000" y="4038600"/>
            <a:ext cx="1066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Smart</a:t>
            </a:r>
            <a:br>
              <a:rPr lang="en-US" sz="1800"/>
            </a:br>
            <a:r>
              <a:rPr lang="en-US" sz="1800"/>
              <a:t>Card</a:t>
            </a:r>
            <a:br>
              <a:rPr lang="en-US" sz="1800"/>
            </a:br>
            <a:r>
              <a:rPr lang="en-US" sz="1800"/>
              <a:t>Reader</a:t>
            </a:r>
            <a:endParaRPr lang="en-US"/>
          </a:p>
        </p:txBody>
      </p:sp>
      <p:sp>
        <p:nvSpPr>
          <p:cNvPr id="186376" name="Rectangle 8"/>
          <p:cNvSpPr>
            <a:spLocks noChangeArrowheads="1"/>
          </p:cNvSpPr>
          <p:nvPr/>
        </p:nvSpPr>
        <p:spPr bwMode="auto">
          <a:xfrm>
            <a:off x="3124200" y="4038600"/>
            <a:ext cx="8382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Audio </a:t>
            </a:r>
          </a:p>
          <a:p>
            <a:pPr algn="ctr"/>
            <a:r>
              <a:rPr lang="en-US" sz="1800"/>
              <a:t>jack</a:t>
            </a:r>
            <a:endParaRPr lang="en-US"/>
          </a:p>
        </p:txBody>
      </p:sp>
      <p:sp>
        <p:nvSpPr>
          <p:cNvPr id="186377" name="Rectangle 9"/>
          <p:cNvSpPr>
            <a:spLocks noChangeArrowheads="1"/>
          </p:cNvSpPr>
          <p:nvPr/>
        </p:nvSpPr>
        <p:spPr bwMode="auto">
          <a:xfrm>
            <a:off x="4191000" y="4038600"/>
            <a:ext cx="1066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Removable</a:t>
            </a:r>
            <a:br>
              <a:rPr lang="en-US" sz="1800"/>
            </a:br>
            <a:r>
              <a:rPr lang="en-US" sz="1800"/>
              <a:t>Flash</a:t>
            </a:r>
            <a:endParaRPr lang="en-US"/>
          </a:p>
        </p:txBody>
      </p:sp>
      <p:sp>
        <p:nvSpPr>
          <p:cNvPr id="186378" name="Rectangle 10"/>
          <p:cNvSpPr>
            <a:spLocks noChangeArrowheads="1"/>
          </p:cNvSpPr>
          <p:nvPr/>
        </p:nvSpPr>
        <p:spPr bwMode="auto">
          <a:xfrm>
            <a:off x="5410200" y="40386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Printer</a:t>
            </a:r>
            <a:endParaRPr lang="en-US"/>
          </a:p>
        </p:txBody>
      </p:sp>
      <p:sp>
        <p:nvSpPr>
          <p:cNvPr id="186379" name="Rectangle 11"/>
          <p:cNvSpPr>
            <a:spLocks noChangeArrowheads="1"/>
          </p:cNvSpPr>
          <p:nvPr/>
        </p:nvSpPr>
        <p:spPr bwMode="auto">
          <a:xfrm>
            <a:off x="6477000" y="4038600"/>
            <a:ext cx="1066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On-board</a:t>
            </a:r>
            <a:br>
              <a:rPr lang="en-US" sz="1800"/>
            </a:br>
            <a:r>
              <a:rPr lang="en-US" sz="1800"/>
              <a:t>Flash</a:t>
            </a:r>
            <a:endParaRPr lang="en-US"/>
          </a:p>
        </p:txBody>
      </p:sp>
      <p:sp>
        <p:nvSpPr>
          <p:cNvPr id="186380" name="Rectangle 12"/>
          <p:cNvSpPr>
            <a:spLocks noChangeArrowheads="1"/>
          </p:cNvSpPr>
          <p:nvPr/>
        </p:nvSpPr>
        <p:spPr bwMode="auto">
          <a:xfrm>
            <a:off x="7620000" y="4038600"/>
            <a:ext cx="1066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EPROM</a:t>
            </a:r>
            <a:endParaRPr lang="en-US"/>
          </a:p>
        </p:txBody>
      </p:sp>
      <p:sp>
        <p:nvSpPr>
          <p:cNvPr id="186381" name="Rectangle 13"/>
          <p:cNvSpPr>
            <a:spLocks noChangeArrowheads="1"/>
          </p:cNvSpPr>
          <p:nvPr/>
        </p:nvSpPr>
        <p:spPr bwMode="auto">
          <a:xfrm>
            <a:off x="7772400" y="2286000"/>
            <a:ext cx="1066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RAM</a:t>
            </a:r>
            <a:endParaRPr lang="en-US"/>
          </a:p>
        </p:txBody>
      </p:sp>
      <p:sp>
        <p:nvSpPr>
          <p:cNvPr id="186382" name="Rectangle 14"/>
          <p:cNvSpPr>
            <a:spLocks noChangeArrowheads="1"/>
          </p:cNvSpPr>
          <p:nvPr/>
        </p:nvSpPr>
        <p:spPr bwMode="auto">
          <a:xfrm>
            <a:off x="6553200" y="2286000"/>
            <a:ext cx="1066800" cy="914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Processor</a:t>
            </a:r>
            <a:endParaRPr lang="en-US"/>
          </a:p>
        </p:txBody>
      </p:sp>
      <p:sp>
        <p:nvSpPr>
          <p:cNvPr id="186383" name="Line 15"/>
          <p:cNvSpPr>
            <a:spLocks noChangeShapeType="1"/>
          </p:cNvSpPr>
          <p:nvPr/>
        </p:nvSpPr>
        <p:spPr bwMode="auto">
          <a:xfrm>
            <a:off x="533400" y="3581400"/>
            <a:ext cx="83058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6384" name="Line 16"/>
          <p:cNvSpPr>
            <a:spLocks noChangeShapeType="1"/>
          </p:cNvSpPr>
          <p:nvPr/>
        </p:nvSpPr>
        <p:spPr bwMode="auto">
          <a:xfrm flipV="1">
            <a:off x="1295400" y="3581400"/>
            <a:ext cx="0" cy="4572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6385" name="Line 17"/>
          <p:cNvSpPr>
            <a:spLocks noChangeShapeType="1"/>
          </p:cNvSpPr>
          <p:nvPr/>
        </p:nvSpPr>
        <p:spPr bwMode="auto">
          <a:xfrm flipV="1">
            <a:off x="2438400" y="3581400"/>
            <a:ext cx="0" cy="4572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6386" name="Line 18"/>
          <p:cNvSpPr>
            <a:spLocks noChangeShapeType="1"/>
          </p:cNvSpPr>
          <p:nvPr/>
        </p:nvSpPr>
        <p:spPr bwMode="auto">
          <a:xfrm flipV="1">
            <a:off x="3505200" y="3581400"/>
            <a:ext cx="0" cy="4572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6387" name="Line 19"/>
          <p:cNvSpPr>
            <a:spLocks noChangeShapeType="1"/>
          </p:cNvSpPr>
          <p:nvPr/>
        </p:nvSpPr>
        <p:spPr bwMode="auto">
          <a:xfrm flipV="1">
            <a:off x="4724400" y="3581400"/>
            <a:ext cx="0" cy="4572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6388" name="Line 20"/>
          <p:cNvSpPr>
            <a:spLocks noChangeShapeType="1"/>
          </p:cNvSpPr>
          <p:nvPr/>
        </p:nvSpPr>
        <p:spPr bwMode="auto">
          <a:xfrm flipV="1">
            <a:off x="5867400" y="3581400"/>
            <a:ext cx="0" cy="4572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6389" name="Line 21"/>
          <p:cNvSpPr>
            <a:spLocks noChangeShapeType="1"/>
          </p:cNvSpPr>
          <p:nvPr/>
        </p:nvSpPr>
        <p:spPr bwMode="auto">
          <a:xfrm flipV="1">
            <a:off x="7010400" y="3581400"/>
            <a:ext cx="0" cy="4572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6390" name="Line 22"/>
          <p:cNvSpPr>
            <a:spLocks noChangeShapeType="1"/>
          </p:cNvSpPr>
          <p:nvPr/>
        </p:nvSpPr>
        <p:spPr bwMode="auto">
          <a:xfrm flipV="1">
            <a:off x="8229600" y="3581400"/>
            <a:ext cx="0" cy="4572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6391" name="Line 23"/>
          <p:cNvSpPr>
            <a:spLocks noChangeShapeType="1"/>
          </p:cNvSpPr>
          <p:nvPr/>
        </p:nvSpPr>
        <p:spPr bwMode="auto">
          <a:xfrm flipV="1">
            <a:off x="7086600" y="3200400"/>
            <a:ext cx="0" cy="3810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6392" name="Line 24"/>
          <p:cNvSpPr>
            <a:spLocks noChangeShapeType="1"/>
          </p:cNvSpPr>
          <p:nvPr/>
        </p:nvSpPr>
        <p:spPr bwMode="auto">
          <a:xfrm flipV="1">
            <a:off x="8305800" y="3200400"/>
            <a:ext cx="0" cy="3810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6393" name="Text Box 25"/>
          <p:cNvSpPr txBox="1">
            <a:spLocks noChangeArrowheads="1"/>
          </p:cNvSpPr>
          <p:nvPr/>
        </p:nvSpPr>
        <p:spPr bwMode="auto">
          <a:xfrm>
            <a:off x="762000" y="5486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Open</a:t>
            </a:r>
          </a:p>
        </p:txBody>
      </p:sp>
      <p:sp>
        <p:nvSpPr>
          <p:cNvPr id="186394" name="Text Box 26"/>
          <p:cNvSpPr txBox="1">
            <a:spLocks noChangeArrowheads="1"/>
          </p:cNvSpPr>
          <p:nvPr/>
        </p:nvSpPr>
        <p:spPr bwMode="auto">
          <a:xfrm>
            <a:off x="4267200" y="5486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Key Access</a:t>
            </a:r>
          </a:p>
        </p:txBody>
      </p:sp>
      <p:sp>
        <p:nvSpPr>
          <p:cNvPr id="186395" name="Text Box 27"/>
          <p:cNvSpPr txBox="1">
            <a:spLocks noChangeArrowheads="1"/>
          </p:cNvSpPr>
          <p:nvPr/>
        </p:nvSpPr>
        <p:spPr bwMode="auto">
          <a:xfrm>
            <a:off x="6553200" y="5486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Inside Box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/>
              <a:pPr/>
              <a:t>10/11/10 10:59</a:t>
            </a:fld>
            <a:endParaRPr lang="en-US"/>
          </a:p>
        </p:txBody>
      </p:sp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Boot Process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Boot device specified by hardware jumpers (inside box)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EPROM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on-board flash (default)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ext flash</a:t>
            </a:r>
          </a:p>
          <a:p>
            <a:pPr>
              <a:lnSpc>
                <a:spcPct val="90000"/>
              </a:lnSpc>
            </a:pPr>
            <a:r>
              <a:rPr lang="en-US" sz="2000"/>
              <a:t>On Boot: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Copy bootloader into RAM; init hardware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Scan Removable flash for special files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“fboot.nb0”  =&gt; replace bootloader in on-board flash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“nk.bin” =&gt; replace OS in on-board flash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“EraseFFX.bsq” =&gt; erase file system on on-board flash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If no special files uncompress OS image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Jump to entry point of 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/>
              <a:pPr/>
              <a:t>10/11/10 10:59</a:t>
            </a:fld>
            <a:endParaRPr lang="en-US"/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Boot (continued)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On OS start up: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run Filesys.exe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unpacks registry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runs programs in HKEY_LOCAL_MACHINE\Init</a:t>
            </a:r>
          </a:p>
          <a:p>
            <a:pPr lvl="3">
              <a:lnSpc>
                <a:spcPct val="90000"/>
              </a:lnSpc>
            </a:pPr>
            <a:r>
              <a:rPr lang="en-US" sz="1600"/>
              <a:t>shell.exe (debug shell)</a:t>
            </a:r>
          </a:p>
          <a:p>
            <a:pPr lvl="3">
              <a:lnSpc>
                <a:spcPct val="90000"/>
              </a:lnSpc>
            </a:pPr>
            <a:r>
              <a:rPr lang="en-US" sz="1600"/>
              <a:t>device.exe (Device manager)</a:t>
            </a:r>
          </a:p>
          <a:p>
            <a:pPr lvl="3">
              <a:lnSpc>
                <a:spcPct val="90000"/>
              </a:lnSpc>
            </a:pPr>
            <a:r>
              <a:rPr lang="en-US" sz="1600"/>
              <a:t>gwes.exe (graphics and event)</a:t>
            </a:r>
          </a:p>
          <a:p>
            <a:pPr lvl="3">
              <a:lnSpc>
                <a:spcPct val="90000"/>
              </a:lnSpc>
            </a:pPr>
            <a:r>
              <a:rPr lang="en-US" sz="1600"/>
              <a:t>taskman.exe (Task Manager)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Device.exe mounts file systems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\ (root):  RAM only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\FFX:  mount point for on-board flash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\Storage Card:  mount point for removable flash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/>
              <a:pPr/>
              <a:t>10/11/10 10:59</a:t>
            </a:fld>
            <a:endParaRPr lang="en-US"/>
          </a:p>
        </p:txBody>
      </p:sp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Boot (continued)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Customized taskman.exe</a:t>
            </a:r>
          </a:p>
          <a:p>
            <a:pPr lvl="1"/>
            <a:r>
              <a:rPr lang="en-US"/>
              <a:t>Check removable flash</a:t>
            </a:r>
          </a:p>
          <a:p>
            <a:pPr lvl="2"/>
            <a:r>
              <a:rPr lang="en-US"/>
              <a:t>explorer.glb =&gt; launch windows explorer</a:t>
            </a:r>
          </a:p>
          <a:p>
            <a:pPr lvl="2"/>
            <a:r>
              <a:rPr lang="en-US"/>
              <a:t>*.ins =&gt; run proprietary scripts</a:t>
            </a:r>
          </a:p>
          <a:p>
            <a:pPr lvl="3"/>
            <a:r>
              <a:rPr lang="en-US"/>
              <a:t>(script language has buffer overflow vulnerabilities)</a:t>
            </a:r>
          </a:p>
          <a:p>
            <a:pPr lvl="3"/>
            <a:r>
              <a:rPr lang="en-US"/>
              <a:t>used to configure election data</a:t>
            </a:r>
          </a:p>
          <a:p>
            <a:pPr lvl="2"/>
            <a:r>
              <a:rPr lang="en-US"/>
              <a:t>default =&gt; launch “BallotStation”</a:t>
            </a:r>
          </a:p>
          <a:p>
            <a:pPr lvl="3"/>
            <a:r>
              <a:rPr lang="en-US"/>
              <a:t>\FFX\Bin\BallotStation.exe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/>
              <a:pPr/>
              <a:t>10/11/10 10:59</a:t>
            </a:fld>
            <a:endParaRPr lang="en-US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BallotStation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Four modes:  pre-download, pre-election testing, election, post-election</a:t>
            </a:r>
          </a:p>
          <a:p>
            <a:r>
              <a:rPr lang="en-US"/>
              <a:t>Mode recorded in election results file</a:t>
            </a:r>
          </a:p>
          <a:p>
            <a:pPr lvl="1"/>
            <a:r>
              <a:rPr lang="en-US"/>
              <a:t>\Storage Card\CurrentElection\election.brs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/>
              <a:pPr/>
              <a:t>10/11/10 10:59</a:t>
            </a:fld>
            <a:endParaRPr lang="en-US"/>
          </a:p>
        </p:txBody>
      </p:sp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Stealing Votes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Malicious processes runs in parallel with BallotStation</a:t>
            </a:r>
          </a:p>
          <a:p>
            <a:r>
              <a:rPr lang="en-US"/>
              <a:t>Polls election results file every 15 seconds</a:t>
            </a:r>
          </a:p>
          <a:p>
            <a:pPr lvl="1"/>
            <a:r>
              <a:rPr lang="en-US"/>
              <a:t>If election mode and new results</a:t>
            </a:r>
          </a:p>
          <a:p>
            <a:pPr lvl="3"/>
            <a:r>
              <a:rPr lang="en-US"/>
              <a:t>temporarily suspend Ballot Station</a:t>
            </a:r>
          </a:p>
          <a:p>
            <a:pPr lvl="3"/>
            <a:r>
              <a:rPr lang="en-US"/>
              <a:t>steal votes</a:t>
            </a:r>
          </a:p>
          <a:p>
            <a:pPr lvl="3"/>
            <a:r>
              <a:rPr lang="en-US"/>
              <a:t>resume Ballot Station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/>
              <a:pPr/>
              <a:t>10/11/10 10:59</a:t>
            </a:fld>
            <a:endParaRPr lang="en-US"/>
          </a:p>
        </p:txBody>
      </p:sp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Viral propagation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Malicious bootloader</a:t>
            </a:r>
          </a:p>
          <a:p>
            <a:pPr lvl="1"/>
            <a:r>
              <a:rPr lang="en-US"/>
              <a:t>Infects host by replacing existing bootloader in on-board flash</a:t>
            </a:r>
          </a:p>
          <a:p>
            <a:pPr lvl="1"/>
            <a:r>
              <a:rPr lang="en-US"/>
              <a:t>subsequent bootloader updates print appropriate messages but do nothing</a:t>
            </a:r>
          </a:p>
          <a:p>
            <a:r>
              <a:rPr lang="en-US"/>
              <a:t>fboot.nb0</a:t>
            </a:r>
          </a:p>
          <a:p>
            <a:pPr lvl="1"/>
            <a:r>
              <a:rPr lang="en-US"/>
              <a:t>package contains malicious boot loader</a:t>
            </a:r>
          </a:p>
          <a:p>
            <a:pPr lvl="1"/>
            <a:r>
              <a:rPr lang="en-US"/>
              <a:t>and vote stealing software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/>
              <a:pPr/>
              <a:t>10/11/10 10:59</a:t>
            </a:fld>
            <a:endParaRPr lang="en-US"/>
          </a:p>
        </p:txBody>
      </p:sp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Access Control Model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Instructor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Fall 2010 I combined the content from lecture 2 with an introduction to BLP from lecture 4</a:t>
            </a:r>
          </a:p>
          <a:p>
            <a:r>
              <a:rPr lang="en-US" dirty="0" smtClean="0"/>
              <a:t>This slide deck is spliced together without editing; it contains the slides I discussed </a:t>
            </a:r>
            <a:r>
              <a:rPr lang="en-US" smtClean="0"/>
              <a:t>in lecture.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10/11/10 11:00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/>
              <a:pPr/>
              <a:t>10/11/10 10:59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Introduce the concept of Access Control</a:t>
            </a:r>
          </a:p>
          <a:p>
            <a:r>
              <a:rPr lang="en-US"/>
              <a:t>Relate mechanism to Confidentiality, Integrity and Availability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/>
              <a:pPr/>
              <a:t>10/11/10 10:59</a:t>
            </a:fld>
            <a:endParaRPr lang="en-US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Articulating Policy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How do we articulate a security policy?</a:t>
            </a:r>
          </a:p>
          <a:p>
            <a:pPr>
              <a:lnSpc>
                <a:spcPct val="90000"/>
              </a:lnSpc>
            </a:pPr>
            <a:r>
              <a:rPr lang="en-US" sz="2800"/>
              <a:t>How do we provide mechanisms to enforce policy?</a:t>
            </a:r>
          </a:p>
          <a:p>
            <a:pPr>
              <a:lnSpc>
                <a:spcPct val="90000"/>
              </a:lnSpc>
            </a:pPr>
            <a:r>
              <a:rPr lang="en-US" sz="2800"/>
              <a:t>Voting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Different individuals in different roles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Voter, Poll worker, …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Different actions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Vote, define ballot, start and stop election, …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Logical and physical entities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Ballot, stored tally, final tally, voting machine, removable flash, on-board flash,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/>
              <a:pPr/>
              <a:t>10/11/10 10:59</a:t>
            </a:fld>
            <a:endParaRPr lang="en-US"/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 hoc policies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Discus</a:t>
            </a:r>
          </a:p>
          <a:p>
            <a:pPr lvl="1"/>
            <a:r>
              <a:rPr lang="en-US"/>
              <a:t>Only voters should vote</a:t>
            </a:r>
          </a:p>
          <a:p>
            <a:pPr lvl="1"/>
            <a:r>
              <a:rPr lang="en-US"/>
              <a:t>Only poll workers should start and start elections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/>
              <a:pPr/>
              <a:t>10/11/10 10:59</a:t>
            </a:fld>
            <a:endParaRPr lang="en-US"/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buFont typeface="Times" charset="0"/>
              <a:buNone/>
            </a:pPr>
            <a:r>
              <a:rPr lang="en-US"/>
              <a:t>Access Control Matrix Model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229600" cy="4114800"/>
          </a:xfrm>
        </p:spPr>
        <p:txBody>
          <a:bodyPr/>
          <a:lstStyle/>
          <a:p>
            <a:pPr>
              <a:lnSpc>
                <a:spcPct val="90000"/>
              </a:lnSpc>
              <a:buFont typeface="Times" charset="0"/>
              <a:buChar char="–"/>
            </a:pPr>
            <a:r>
              <a:rPr lang="en-US" sz="2400"/>
              <a:t>Lampson ‘71, refined by Graham and Denning (‘71, ‘72)</a:t>
            </a:r>
          </a:p>
          <a:p>
            <a:pPr>
              <a:lnSpc>
                <a:spcPct val="90000"/>
              </a:lnSpc>
              <a:buFont typeface="Times" charset="0"/>
              <a:buChar char="–"/>
            </a:pPr>
            <a:r>
              <a:rPr lang="en-US" sz="2800"/>
              <a:t>Concepts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Objects</a:t>
            </a:r>
            <a:r>
              <a:rPr lang="en-US" sz="2400"/>
              <a:t>, the protected entities, O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Subjects</a:t>
            </a:r>
            <a:r>
              <a:rPr lang="en-US" sz="2400"/>
              <a:t>, the active entities acting on the objects, S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Rights</a:t>
            </a:r>
            <a:r>
              <a:rPr lang="en-US" sz="2400"/>
              <a:t>, the controlled operations subjects can perform on objects, R</a:t>
            </a:r>
          </a:p>
          <a:p>
            <a:pPr lvl="1">
              <a:lnSpc>
                <a:spcPct val="90000"/>
              </a:lnSpc>
            </a:pPr>
            <a:endParaRPr lang="en-US" sz="2400"/>
          </a:p>
          <a:p>
            <a:pPr lvl="1">
              <a:lnSpc>
                <a:spcPct val="90000"/>
              </a:lnSpc>
            </a:pPr>
            <a:r>
              <a:rPr lang="en-US" sz="2400" b="1"/>
              <a:t>Access Control Matrix</a:t>
            </a:r>
            <a:r>
              <a:rPr lang="en-US" sz="2400"/>
              <a:t>,  A, maps Objects and Subjects to sets of Rights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State:  (S, O, 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/>
              <a:pPr/>
              <a:t>10/11/10 10:59</a:t>
            </a:fld>
            <a:endParaRPr lang="en-US"/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Times" charset="0"/>
              <a:buNone/>
            </a:pPr>
            <a:r>
              <a:rPr lang="en-US" sz="4000"/>
              <a:t>Voting: Subjects, Objects, Rights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Subjects: (Roles)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Voter, Poll worker, …</a:t>
            </a:r>
          </a:p>
          <a:p>
            <a:pPr>
              <a:lnSpc>
                <a:spcPct val="90000"/>
              </a:lnSpc>
            </a:pPr>
            <a:r>
              <a:rPr lang="en-US" sz="2800"/>
              <a:t>Rights: (Actions)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Vote, define ballot, start and stop election, …</a:t>
            </a:r>
          </a:p>
          <a:p>
            <a:pPr>
              <a:lnSpc>
                <a:spcPct val="90000"/>
              </a:lnSpc>
            </a:pPr>
            <a:r>
              <a:rPr lang="en-US" sz="2800"/>
              <a:t>Objects:  (Logical and physical entities)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Ballot, stored tally, final tally, voting machine, removable flash, on-board flash, …</a:t>
            </a:r>
            <a:br>
              <a:rPr lang="en-US" sz="2400"/>
            </a:br>
            <a:endParaRPr lang="en-US" sz="2400"/>
          </a:p>
          <a:p>
            <a:pPr>
              <a:lnSpc>
                <a:spcPct val="90000"/>
              </a:lnSpc>
            </a:pPr>
            <a:r>
              <a:rPr lang="en-US" sz="2800"/>
              <a:t>Question:  Is every voter a subject?  Or is the role of voter a subject?  One-person-one-vote?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/>
              <a:pPr/>
              <a:t>10/11/10 10:59</a:t>
            </a:fld>
            <a:endParaRPr lang="en-US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Exercise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Sketch Access Control Matrix (ACM) for Voting</a:t>
            </a:r>
          </a:p>
        </p:txBody>
      </p:sp>
      <p:graphicFrame>
        <p:nvGraphicFramePr>
          <p:cNvPr id="156716" name="Group 44"/>
          <p:cNvGraphicFramePr>
            <a:graphicFrameLocks noGrp="1"/>
          </p:cNvGraphicFramePr>
          <p:nvPr/>
        </p:nvGraphicFramePr>
        <p:xfrm>
          <a:off x="1600200" y="3048000"/>
          <a:ext cx="6934200" cy="3185159"/>
        </p:xfrm>
        <a:graphic>
          <a:graphicData uri="http://schemas.openxmlformats.org/drawingml/2006/table">
            <a:tbl>
              <a:tblPr/>
              <a:tblGrid>
                <a:gridCol w="1371600"/>
                <a:gridCol w="1096963"/>
                <a:gridCol w="1798637"/>
                <a:gridCol w="1752600"/>
                <a:gridCol w="914400"/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Ballot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Stored Tally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Final Tally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Voter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read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increment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Poll Worker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print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/>
              <a:pPr/>
              <a:t>10/11/10 10:59</a:t>
            </a:fld>
            <a:endParaRPr lang="en-US"/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about modes?</a:t>
            </a:r>
          </a:p>
          <a:p>
            <a:pPr lvl="1"/>
            <a:r>
              <a:rPr lang="en-US"/>
              <a:t>Once the election starts the ballot should not change</a:t>
            </a:r>
          </a:p>
          <a:p>
            <a:pPr lvl="1"/>
            <a:r>
              <a:rPr lang="en-US"/>
              <a:t>Voters should only vote when the election is happening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/>
              <a:pPr/>
              <a:t>10/11/10 10:59</a:t>
            </a:fld>
            <a:endParaRPr lang="en-US"/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Levels of abstraction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Some objects are physical, some are logical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When considering the programming model you now have processes and files (and possibly modes of operation)</a:t>
            </a:r>
          </a:p>
          <a:p>
            <a:pPr>
              <a:lnSpc>
                <a:spcPct val="90000"/>
              </a:lnSpc>
            </a:pPr>
            <a:r>
              <a:rPr lang="en-US" dirty="0"/>
              <a:t>Exercise: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Sketch </a:t>
            </a:r>
            <a:r>
              <a:rPr lang="en-US" dirty="0" err="1"/>
              <a:t>ACMs</a:t>
            </a:r>
            <a:r>
              <a:rPr lang="en-US" dirty="0"/>
              <a:t> with processes as subjects and files as objects for voting and post-election modes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/>
              <a:pPr/>
              <a:t>10/11/10 10:59</a:t>
            </a:fld>
            <a:endParaRPr lang="en-US"/>
          </a:p>
        </p:txBody>
      </p:sp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Exercise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Compare the ACMs for files and processes with the original ACM</a:t>
            </a:r>
          </a:p>
          <a:p>
            <a:r>
              <a:rPr lang="en-US"/>
              <a:t>Is every operation specified in the original feasible in the refined ACMs?</a:t>
            </a:r>
          </a:p>
          <a:p>
            <a:r>
              <a:rPr lang="en-US"/>
              <a:t>Is every feasible operation in the refined ACMs allowed in the original?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/>
              <a:pPr/>
              <a:t>10/11/10 10:59</a:t>
            </a:fld>
            <a:endParaRPr lang="en-US"/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Mechanisms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Policy specifies abstract goals</a:t>
            </a:r>
          </a:p>
          <a:p>
            <a:pPr>
              <a:lnSpc>
                <a:spcPct val="90000"/>
              </a:lnSpc>
            </a:pPr>
            <a:r>
              <a:rPr lang="en-US"/>
              <a:t>Mechanisms are concrete devices, algorithms, or processes that assist in implementing a policy</a:t>
            </a:r>
          </a:p>
          <a:p>
            <a:pPr>
              <a:lnSpc>
                <a:spcPct val="90000"/>
              </a:lnSpc>
            </a:pPr>
            <a:r>
              <a:rPr lang="en-US"/>
              <a:t>For example, passwords are a mechanism that can support an authentication policy</a:t>
            </a:r>
          </a:p>
          <a:p>
            <a:pPr lvl="1">
              <a:lnSpc>
                <a:spcPct val="90000"/>
              </a:lnSpc>
            </a:pPr>
            <a:r>
              <a:rPr lang="en-US"/>
              <a:t>Mechanisms are not always perfect!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/>
              <a:pPr/>
              <a:t>10/11/10 10:46</a:t>
            </a:fld>
            <a:endParaRPr lang="en-US"/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Objectives: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Review/Discuss Analysis of Diebold machine</a:t>
            </a:r>
          </a:p>
          <a:p>
            <a:r>
              <a:rPr lang="en-US"/>
              <a:t>Introduce Access Control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/>
              <a:pPr/>
              <a:t>10/11/10 10:59</a:t>
            </a:fld>
            <a:endParaRPr lang="en-US"/>
          </a:p>
        </p:txBody>
      </p:sp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Access Control Mechanisms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Most operating systems provide some mechanisms for supporting access control</a:t>
            </a:r>
          </a:p>
          <a:p>
            <a:r>
              <a:rPr lang="en-US" sz="2800"/>
              <a:t>Typically:</a:t>
            </a:r>
          </a:p>
          <a:p>
            <a:pPr lvl="1"/>
            <a:r>
              <a:rPr lang="en-US" sz="2400"/>
              <a:t>Processes are associated with users (or user identification numbers), which are the subjects</a:t>
            </a:r>
          </a:p>
          <a:p>
            <a:pPr lvl="1"/>
            <a:r>
              <a:rPr lang="en-US" sz="2400"/>
              <a:t>Files are objects</a:t>
            </a:r>
          </a:p>
          <a:p>
            <a:pPr lvl="1"/>
            <a:r>
              <a:rPr lang="en-US" sz="2400"/>
              <a:t>Rights are: read, write, append, execute, search,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/>
              <a:pPr/>
              <a:t>10/11/10 10:59</a:t>
            </a:fld>
            <a:endParaRPr lang="en-US"/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Applying the Mechanism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Can a generic Access Control mechanism help make the Voting machine more trustworthy?</a:t>
            </a:r>
          </a:p>
          <a:p>
            <a:r>
              <a:rPr lang="en-US" sz="2800"/>
              <a:t>What about modes?</a:t>
            </a:r>
          </a:p>
          <a:p>
            <a:pPr lvl="1"/>
            <a:r>
              <a:rPr lang="en-US" sz="2400"/>
              <a:t>Mode is not part of typical AC mechanisms</a:t>
            </a:r>
          </a:p>
          <a:p>
            <a:pPr lvl="1"/>
            <a:r>
              <a:rPr lang="en-US" sz="2400"/>
              <a:t>However rights can be changed</a:t>
            </a:r>
          </a:p>
          <a:p>
            <a:pPr lvl="2"/>
            <a:r>
              <a:rPr lang="en-US" sz="2000"/>
              <a:t>A typical right is “own” which in discretionary access control generally allows the subject to change rights	</a:t>
            </a:r>
          </a:p>
          <a:p>
            <a:pPr lvl="1"/>
            <a:r>
              <a:rPr lang="en-US" sz="2400"/>
              <a:t>Analysis of systems that actively change rights is potentially difficult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/>
              <a:pPr/>
              <a:t>10/11/10 10:59</a:t>
            </a:fld>
            <a:endParaRPr lang="en-US"/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Limitations on Mechanisms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Simple mechanisms are preferred</a:t>
            </a:r>
          </a:p>
          <a:p>
            <a:r>
              <a:rPr lang="en-US"/>
              <a:t>All computational mechanisms must be decidable</a:t>
            </a:r>
          </a:p>
          <a:p>
            <a:r>
              <a:rPr lang="en-US"/>
              <a:t>In general, useful mechanisms must be computationally cheap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/>
              <a:pPr/>
              <a:t>10/11/10 10:59</a:t>
            </a:fld>
            <a:endParaRPr lang="en-US"/>
          </a:p>
        </p:txBody>
      </p:sp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</a:t>
            </a:r>
            <a:r>
              <a:rPr lang="en-US" dirty="0"/>
              <a:t>Control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Is Access Control biased to </a:t>
            </a:r>
          </a:p>
          <a:p>
            <a:pPr lvl="1"/>
            <a:r>
              <a:rPr lang="en-US"/>
              <a:t>Confidentiality</a:t>
            </a:r>
          </a:p>
          <a:p>
            <a:pPr lvl="1"/>
            <a:r>
              <a:rPr lang="en-US"/>
              <a:t>Integrity</a:t>
            </a:r>
          </a:p>
          <a:p>
            <a:pPr lvl="1"/>
            <a:r>
              <a:rPr lang="en-US"/>
              <a:t>Availability</a:t>
            </a:r>
          </a:p>
          <a:p>
            <a:r>
              <a:rPr lang="en-US"/>
              <a:t>Exercise</a:t>
            </a:r>
          </a:p>
          <a:p>
            <a:pPr lvl="1"/>
            <a:r>
              <a:rPr lang="en-US"/>
              <a:t>Develop scenarios in which a confidentiality (integrity, availability) property is expressed using an access control matrix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/>
              <a:pPr/>
              <a:t>10/11/10 10:59</a:t>
            </a:fld>
            <a:endParaRPr lang="en-US"/>
          </a:p>
        </p:txBody>
      </p:sp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Model vs. Mechanism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Earlier I presented the model of the AC Matrix</a:t>
            </a:r>
          </a:p>
          <a:p>
            <a:pPr>
              <a:lnSpc>
                <a:spcPct val="90000"/>
              </a:lnSpc>
            </a:pPr>
            <a:r>
              <a:rPr lang="en-US"/>
              <a:t>Does UNIX implement the full AC Matrix?</a:t>
            </a:r>
          </a:p>
          <a:p>
            <a:pPr lvl="1">
              <a:lnSpc>
                <a:spcPct val="90000"/>
              </a:lnSpc>
            </a:pPr>
            <a:r>
              <a:rPr lang="en-US"/>
              <a:t>What key simplifications does UNIX adopt?</a:t>
            </a:r>
          </a:p>
          <a:p>
            <a:pPr lvl="1">
              <a:lnSpc>
                <a:spcPct val="90000"/>
              </a:lnSpc>
            </a:pPr>
            <a:r>
              <a:rPr lang="en-US"/>
              <a:t>Why?</a:t>
            </a:r>
          </a:p>
          <a:p>
            <a:pPr>
              <a:lnSpc>
                <a:spcPct val="90000"/>
              </a:lnSpc>
            </a:pPr>
            <a:r>
              <a:rPr lang="en-US"/>
              <a:t>Is the full ACM mechanism a good idea?</a:t>
            </a:r>
          </a:p>
          <a:p>
            <a:pPr lvl="1">
              <a:lnSpc>
                <a:spcPct val="90000"/>
              </a:lnSpc>
            </a:pPr>
            <a:r>
              <a:rPr lang="en-US"/>
              <a:t>Is it a good model?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/>
              <a:pPr/>
              <a:t>10/11/10 10:59</a:t>
            </a:fld>
            <a:endParaRPr lang="en-US"/>
          </a:p>
        </p:txBody>
      </p:sp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Good Model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ACM is a good model because any mechanism of compatible granularity can be described in terms of how it approximates the ACM </a:t>
            </a:r>
            <a:r>
              <a:rPr lang="en-US" dirty="0" smtClean="0"/>
              <a:t>model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EF8C-95B1-1647-955E-D74FD6318F33}" type="datetime8">
              <a:rPr lang="en-US"/>
              <a:pPr/>
              <a:t>10/11/10 10:59</a:t>
            </a:fld>
            <a:endParaRPr lang="en-US"/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References: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Bell </a:t>
            </a:r>
            <a:r>
              <a:rPr lang="en-US" dirty="0" smtClean="0"/>
              <a:t>retrospective</a:t>
            </a:r>
          </a:p>
          <a:p>
            <a:r>
              <a:rPr lang="en-US" dirty="0" smtClean="0"/>
              <a:t>Anderson Chapter 8 (first edition Chapter 7)</a:t>
            </a:r>
          </a:p>
          <a:p>
            <a:r>
              <a:rPr lang="en-US" dirty="0"/>
              <a:t>Bishop Chapter </a:t>
            </a:r>
            <a:r>
              <a:rPr lang="en-US" dirty="0" smtClean="0"/>
              <a:t>5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3910F-F18B-3D46-AE8E-287768C0262A}" type="datetime8">
              <a:rPr lang="en-US"/>
              <a:pPr/>
              <a:t>10/11/10 10:59</a:t>
            </a:fld>
            <a:endParaRPr lang="en-US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Access Control Policies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Discretionary Access Control (DAC)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An individual user can set allow or deny access to an object</a:t>
            </a:r>
          </a:p>
          <a:p>
            <a:pPr>
              <a:lnSpc>
                <a:spcPct val="90000"/>
              </a:lnSpc>
            </a:pPr>
            <a:r>
              <a:rPr lang="en-US" sz="2800"/>
              <a:t>Mandatory Access Control (MAC)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System mechanism controls access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User cannot alter that access</a:t>
            </a:r>
          </a:p>
          <a:p>
            <a:pPr>
              <a:lnSpc>
                <a:spcPct val="90000"/>
              </a:lnSpc>
            </a:pPr>
            <a:r>
              <a:rPr lang="en-US" sz="2800"/>
              <a:t>Originator Controlled Access Control (ORCON)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Access control set by creator of information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Owner (if different) can’t alter AC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Like copyright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EF8C-95B1-1647-955E-D74FD6318F33}" type="datetime8">
              <a:rPr lang="en-US"/>
              <a:pPr/>
              <a:t>10/11/10 10:59</a:t>
            </a:fld>
            <a:endParaRPr lang="en-US"/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Background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Clearance levels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Top Secret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In-depth background check; highly trusted individual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Secret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Routine background check; trusted individual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For Official Use Only/Sensitive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No background check, but limited distribution; minimally trusted individuals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May be exempt from disclosure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Unclassified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Unlimited distribution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Untrusted individuals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EF8C-95B1-1647-955E-D74FD6318F33}" type="datetime8">
              <a:rPr lang="en-US"/>
              <a:pPr/>
              <a:t>10/11/10 10:59</a:t>
            </a:fld>
            <a:endParaRPr lang="en-US"/>
          </a:p>
        </p:txBody>
      </p:sp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Background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Clearance levels are only half the story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They give a level of trust of the subject</a:t>
            </a:r>
          </a:p>
          <a:p>
            <a:pPr>
              <a:lnSpc>
                <a:spcPct val="90000"/>
              </a:lnSpc>
            </a:pPr>
            <a:r>
              <a:rPr lang="en-US" sz="2800"/>
              <a:t>The “need to know” policy provides an orthogonal structure called compartmentalization</a:t>
            </a:r>
          </a:p>
          <a:p>
            <a:pPr>
              <a:lnSpc>
                <a:spcPct val="90000"/>
              </a:lnSpc>
            </a:pPr>
            <a:r>
              <a:rPr lang="en-US" sz="2800"/>
              <a:t>A category (or compartment) is a designation related to the “need to know” policy</a:t>
            </a:r>
          </a:p>
          <a:p>
            <a:pPr>
              <a:lnSpc>
                <a:spcPct val="90000"/>
              </a:lnSpc>
            </a:pPr>
            <a:r>
              <a:rPr lang="en-US" sz="2800"/>
              <a:t>Examples: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NUC: Nuclear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EUR:  Europe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ASI:  Asia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/>
              <a:pPr/>
              <a:t>10/11/10 10:46</a:t>
            </a:fld>
            <a:endParaRPr lang="en-US"/>
          </a:p>
        </p:txBody>
      </p:sp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Discussion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Thompson, Can You Coun on Voting Machines?, NY Times, January, 2008</a:t>
            </a:r>
          </a:p>
          <a:p>
            <a:pPr lvl="1"/>
            <a:r>
              <a:rPr lang="en-US" sz="2400"/>
              <a:t>Reaction?</a:t>
            </a:r>
          </a:p>
          <a:p>
            <a:pPr lvl="1"/>
            <a:r>
              <a:rPr lang="en-US" sz="2400"/>
              <a:t>Conflicts of interest in design and deployment?</a:t>
            </a:r>
          </a:p>
          <a:p>
            <a:pPr lvl="1"/>
            <a:r>
              <a:rPr lang="en-US" sz="2400"/>
              <a:t>Conflicts of interest in Testing?  How independent?</a:t>
            </a:r>
          </a:p>
          <a:p>
            <a:pPr lvl="1"/>
            <a:r>
              <a:rPr lang="en-US" sz="2400"/>
              <a:t>Role of the vendor in operations?</a:t>
            </a:r>
          </a:p>
          <a:p>
            <a:pPr lvl="1"/>
            <a:r>
              <a:rPr lang="en-US" sz="2400"/>
              <a:t>How to prove the presence of a transient bug?  The absence?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EF8C-95B1-1647-955E-D74FD6318F33}" type="datetime8">
              <a:rPr lang="en-US"/>
              <a:pPr/>
              <a:t>10/11/10 10:59</a:t>
            </a:fld>
            <a:endParaRPr lang="en-US"/>
          </a:p>
        </p:txBody>
      </p:sp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Categories and Coalitions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Categories can be critical in complex coalitions</a:t>
            </a:r>
          </a:p>
          <a:p>
            <a:pPr>
              <a:lnSpc>
                <a:spcPct val="90000"/>
              </a:lnSpc>
            </a:pPr>
            <a:r>
              <a:rPr lang="en-US" sz="2800"/>
              <a:t>The US may have two allies that do not wish to share information (perhaps Israel and Saudi Arabia)</a:t>
            </a:r>
          </a:p>
          <a:p>
            <a:pPr>
              <a:lnSpc>
                <a:spcPct val="90000"/>
              </a:lnSpc>
            </a:pPr>
            <a:r>
              <a:rPr lang="en-US" sz="2800"/>
              <a:t>Policy must support: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Top Secret, Israel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Top Secret, Saudi Arabia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Top Secret, Israel and Saudi Arabia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(probably very few people in this set)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EF8C-95B1-1647-955E-D74FD6318F33}" type="datetime8">
              <a:rPr lang="en-US"/>
              <a:pPr/>
              <a:t>10/11/10 10:59</a:t>
            </a:fld>
            <a:endParaRPr lang="en-US"/>
          </a:p>
        </p:txBody>
      </p:sp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Classification Systems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Both notions of classification induce a partial order</a:t>
            </a:r>
          </a:p>
          <a:p>
            <a:pPr lvl="1"/>
            <a:r>
              <a:rPr lang="en-US"/>
              <a:t>TS is more trusted that S</a:t>
            </a:r>
          </a:p>
          <a:p>
            <a:pPr lvl="1"/>
            <a:r>
              <a:rPr lang="en-US"/>
              <a:t>You can only see information if you are cleared to access all categories that label it</a:t>
            </a:r>
          </a:p>
          <a:p>
            <a:r>
              <a:rPr lang="en-US"/>
              <a:t>Mathematicians Bell and LaPadula picked a lattice structure as a natural model for security levels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EF8C-95B1-1647-955E-D74FD6318F33}" type="datetime8">
              <a:rPr lang="en-US"/>
              <a:pPr/>
              <a:t>10/11/10 10:59</a:t>
            </a:fld>
            <a:endParaRPr lang="en-US"/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Partially Ordered Set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Set S with relation </a:t>
            </a:r>
            <a:r>
              <a:rPr lang="en-US">
                <a:sym typeface="Symbol" charset="2"/>
              </a:rPr>
              <a:t> (written (S, ) is called a partially ordered set if  is</a:t>
            </a:r>
          </a:p>
          <a:p>
            <a:pPr lvl="1"/>
            <a:r>
              <a:rPr lang="en-US"/>
              <a:t>Anti-symmetric</a:t>
            </a:r>
          </a:p>
          <a:p>
            <a:pPr lvl="2"/>
            <a:r>
              <a:rPr lang="en-US"/>
              <a:t>If a </a:t>
            </a:r>
            <a:r>
              <a:rPr lang="en-US">
                <a:sym typeface="Symbol" charset="2"/>
              </a:rPr>
              <a:t> b and b  a then a = b</a:t>
            </a:r>
            <a:endParaRPr lang="en-US"/>
          </a:p>
          <a:p>
            <a:pPr lvl="1"/>
            <a:r>
              <a:rPr lang="en-US"/>
              <a:t>Reflexive</a:t>
            </a:r>
          </a:p>
          <a:p>
            <a:pPr lvl="2"/>
            <a:r>
              <a:rPr lang="en-US"/>
              <a:t>For all a in S, a </a:t>
            </a:r>
            <a:r>
              <a:rPr lang="en-US">
                <a:sym typeface="Symbol" charset="2"/>
              </a:rPr>
              <a:t> a</a:t>
            </a:r>
            <a:endParaRPr lang="en-US"/>
          </a:p>
          <a:p>
            <a:pPr lvl="1"/>
            <a:r>
              <a:rPr lang="en-US"/>
              <a:t>Transitive</a:t>
            </a:r>
          </a:p>
          <a:p>
            <a:pPr lvl="2"/>
            <a:r>
              <a:rPr lang="en-US"/>
              <a:t>For all a, b, c. a </a:t>
            </a:r>
            <a:r>
              <a:rPr lang="en-US">
                <a:sym typeface="Symbol" charset="2"/>
              </a:rPr>
              <a:t> b and b  c implies a  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EF8C-95B1-1647-955E-D74FD6318F33}" type="datetime8">
              <a:rPr lang="en-US"/>
              <a:pPr/>
              <a:t>10/11/10 10:59</a:t>
            </a:fld>
            <a:endParaRPr lang="en-US"/>
          </a:p>
        </p:txBody>
      </p:sp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Poset examples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Natural numbers with less than (total order)</a:t>
            </a:r>
          </a:p>
          <a:p>
            <a:r>
              <a:rPr lang="en-US"/>
              <a:t>Sets under the subset relation (not a total order)</a:t>
            </a:r>
          </a:p>
          <a:p>
            <a:r>
              <a:rPr lang="en-US"/>
              <a:t>Natural numbers ordered by divisibility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EF8C-95B1-1647-955E-D74FD6318F33}" type="datetime8">
              <a:rPr lang="en-US"/>
              <a:pPr/>
              <a:t>10/11/10 10:59</a:t>
            </a:fld>
            <a:endParaRPr lang="en-US"/>
          </a:p>
        </p:txBody>
      </p:sp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Lattice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r>
              <a:rPr lang="en-US" sz="2800"/>
              <a:t>Partially ordered set (S, </a:t>
            </a:r>
            <a:r>
              <a:rPr lang="en-US" sz="2800">
                <a:sym typeface="Symbol" charset="2"/>
              </a:rPr>
              <a:t></a:t>
            </a:r>
            <a:r>
              <a:rPr lang="en-US" sz="2800"/>
              <a:t>) and two  operations:</a:t>
            </a:r>
          </a:p>
          <a:p>
            <a:pPr lvl="1"/>
            <a:r>
              <a:rPr lang="en-US" sz="2400"/>
              <a:t>greatest lower bound (glb X)</a:t>
            </a:r>
          </a:p>
          <a:p>
            <a:pPr lvl="2"/>
            <a:r>
              <a:rPr lang="en-US" sz="2000"/>
              <a:t>Greatest element less than all elements of set X</a:t>
            </a:r>
          </a:p>
          <a:p>
            <a:pPr lvl="1"/>
            <a:r>
              <a:rPr lang="en-US" sz="2400"/>
              <a:t>least upper bound (lub X)</a:t>
            </a:r>
          </a:p>
          <a:p>
            <a:pPr lvl="2"/>
            <a:r>
              <a:rPr lang="en-US" sz="2000"/>
              <a:t>Least element greater than all elements of set X</a:t>
            </a:r>
          </a:p>
          <a:p>
            <a:r>
              <a:rPr lang="en-US" sz="2800"/>
              <a:t>Every lattice has </a:t>
            </a:r>
          </a:p>
          <a:p>
            <a:pPr lvl="1"/>
            <a:r>
              <a:rPr lang="en-US" sz="2400"/>
              <a:t>bottom (glb L) a least element</a:t>
            </a:r>
          </a:p>
          <a:p>
            <a:pPr lvl="1"/>
            <a:r>
              <a:rPr lang="en-US" sz="2400"/>
              <a:t>top (lub L) a greatest element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EF8C-95B1-1647-955E-D74FD6318F33}" type="datetime8">
              <a:rPr lang="en-US"/>
              <a:pPr/>
              <a:t>10/11/10 10:59</a:t>
            </a:fld>
            <a:endParaRPr lang="en-US"/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Lattice examples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Natural numbers in an interval (0 .. n) with less than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Also the linear order of clearances </a:t>
            </a:r>
            <a:br>
              <a:rPr lang="en-US" sz="2400"/>
            </a:br>
            <a:r>
              <a:rPr lang="en-US" sz="2400"/>
              <a:t>(U </a:t>
            </a:r>
            <a:r>
              <a:rPr lang="en-US" sz="2400">
                <a:sym typeface="Symbol" charset="2"/>
              </a:rPr>
              <a:t> FOUO  S  TS)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n-US" sz="2800"/>
              <a:t>The powerset of a set of generators under inclusion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E.g. Powerset of security categories </a:t>
            </a:r>
            <a:br>
              <a:rPr lang="en-US" sz="2400"/>
            </a:br>
            <a:r>
              <a:rPr lang="en-US" sz="2400"/>
              <a:t>{NUC, Crypto, ASI, EUR}</a:t>
            </a:r>
          </a:p>
          <a:p>
            <a:pPr>
              <a:lnSpc>
                <a:spcPct val="90000"/>
              </a:lnSpc>
            </a:pPr>
            <a:r>
              <a:rPr lang="en-US" sz="2800"/>
              <a:t>The divisors of a natural number under divisibility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EF8C-95B1-1647-955E-D74FD6318F33}" type="datetime8">
              <a:rPr lang="en-US"/>
              <a:pPr/>
              <a:t>10/11/10 10:59</a:t>
            </a:fld>
            <a:endParaRPr lang="en-US"/>
          </a:p>
        </p:txBody>
      </p:sp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New lattices from old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opposite of a lattice is a lattice</a:t>
            </a:r>
          </a:p>
          <a:p>
            <a:r>
              <a:rPr lang="en-US"/>
              <a:t>The product of two lattices is a lattice</a:t>
            </a:r>
          </a:p>
          <a:p>
            <a:r>
              <a:rPr lang="en-US"/>
              <a:t>The lattice of security classifications used by Bishop is the product of the lattice of clearances and the lattice of sets generated from the categories (compartments)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EF8C-95B1-1647-955E-D74FD6318F33}" type="datetime8">
              <a:rPr lang="en-US"/>
              <a:pPr/>
              <a:t>10/11/10 10:59</a:t>
            </a:fld>
            <a:endParaRPr lang="en-US"/>
          </a:p>
        </p:txBody>
      </p:sp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Mandatory Access Control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a MAC system all documents are assigned labels by a set of rules</a:t>
            </a:r>
          </a:p>
          <a:p>
            <a:r>
              <a:rPr lang="en-US"/>
              <a:t>Documents can only be relabeled under defined special circumstances</a:t>
            </a:r>
          </a:p>
          <a:p>
            <a:r>
              <a:rPr lang="en-US"/>
              <a:t>Violations of the policy are considered very serious offenses (criminal or treasonous acts)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EF8C-95B1-1647-955E-D74FD6318F33}" type="datetime8">
              <a:rPr lang="en-US"/>
              <a:pPr/>
              <a:t>10/11/10 10:59</a:t>
            </a:fld>
            <a:endParaRPr lang="en-US"/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Bell LaPadula Context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Pre-Anderson report policy was not to mix data of different classifications on a single system</a:t>
            </a:r>
          </a:p>
          <a:p>
            <a:r>
              <a:rPr lang="en-US"/>
              <a:t>Still a good idea if it meets your needs</a:t>
            </a:r>
          </a:p>
          <a:p>
            <a:r>
              <a:rPr lang="en-US"/>
              <a:t>Anderson report identified “on-line multi-level secure operation” as a goal of computer security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EF8C-95B1-1647-955E-D74FD6318F33}" type="datetime8">
              <a:rPr lang="en-US"/>
              <a:pPr/>
              <a:t>10/11/10 10:59</a:t>
            </a:fld>
            <a:endParaRPr lang="en-US"/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From Paper to Computers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How to apply MAC to computers?</a:t>
            </a:r>
          </a:p>
          <a:p>
            <a:r>
              <a:rPr lang="en-US" sz="2800"/>
              <a:t>Documents are analogous to objects in Lampson’s Access Control model</a:t>
            </a:r>
          </a:p>
          <a:p>
            <a:pPr lvl="1"/>
            <a:r>
              <a:rPr lang="en-US" sz="2400"/>
              <a:t>Every object can be labeled with a classification</a:t>
            </a:r>
          </a:p>
          <a:p>
            <a:r>
              <a:rPr lang="en-US" sz="2800"/>
              <a:t>Cleared personnel are analogous to subjects</a:t>
            </a:r>
          </a:p>
          <a:p>
            <a:pPr lvl="1"/>
            <a:r>
              <a:rPr lang="en-US" sz="2400"/>
              <a:t>Every subject can be labeled with a clearance</a:t>
            </a:r>
          </a:p>
          <a:p>
            <a:r>
              <a:rPr lang="en-US" sz="2800"/>
              <a:t>What about processes?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/>
              <a:pPr/>
              <a:t>10/11/10 10:46</a:t>
            </a:fld>
            <a:endParaRPr lang="en-US"/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Discussion 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we can make a good ATM why is it hard to make a good voting machine?</a:t>
            </a:r>
          </a:p>
          <a:p>
            <a:r>
              <a:rPr lang="en-US"/>
              <a:t>“You have to be able to convince the loser they lost” … “Not only must the losing candidate believe in the loss; the public has to believe in it, too.”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EF8C-95B1-1647-955E-D74FD6318F33}" type="datetime8">
              <a:rPr lang="en-US"/>
              <a:pPr/>
              <a:t>10/11/10 10:59</a:t>
            </a:fld>
            <a:endParaRPr lang="en-US"/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Note on subject labels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A person is generally cleared “up to” a level</a:t>
            </a:r>
          </a:p>
          <a:p>
            <a:pPr>
              <a:lnSpc>
                <a:spcPct val="90000"/>
              </a:lnSpc>
            </a:pPr>
            <a:r>
              <a:rPr lang="en-US" sz="2800"/>
              <a:t>Cross level communication requires that a person be able to interact below their level of clearance</a:t>
            </a:r>
          </a:p>
          <a:p>
            <a:pPr>
              <a:lnSpc>
                <a:spcPct val="90000"/>
              </a:lnSpc>
            </a:pPr>
            <a:r>
              <a:rPr lang="en-US" sz="2800"/>
              <a:t>Subjects are given two labels: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The maximum level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The current level</a:t>
            </a:r>
          </a:p>
          <a:p>
            <a:pPr>
              <a:lnSpc>
                <a:spcPct val="90000"/>
              </a:lnSpc>
            </a:pPr>
            <a:r>
              <a:rPr lang="en-US" sz="2800"/>
              <a:t>Current never exceeds maximum</a:t>
            </a:r>
          </a:p>
          <a:p>
            <a:pPr>
              <a:lnSpc>
                <a:spcPct val="90000"/>
              </a:lnSpc>
            </a:pPr>
            <a:r>
              <a:rPr lang="en-US" sz="2800"/>
              <a:t>We will focus on static labelings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 subject will not dynamically change their current level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EF8C-95B1-1647-955E-D74FD6318F33}" type="datetime8">
              <a:rPr lang="en-US"/>
              <a:pPr/>
              <a:t>10/11/10 10:59</a:t>
            </a:fld>
            <a:endParaRPr lang="en-US"/>
          </a:p>
        </p:txBody>
      </p:sp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Bell LaPadula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Task was to propose a theory of multi-level security </a:t>
            </a:r>
          </a:p>
          <a:p>
            <a:pPr lvl="1"/>
            <a:r>
              <a:rPr lang="en-US"/>
              <a:t>supported by a mechanism implemented in an Anderson-style reference monitor</a:t>
            </a:r>
          </a:p>
          <a:p>
            <a:pPr lvl="1"/>
            <a:r>
              <a:rPr lang="en-US"/>
              <a:t>prevents unwanted information flow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EF8C-95B1-1647-955E-D74FD6318F33}" type="datetime8">
              <a:rPr lang="en-US"/>
              <a:pPr/>
              <a:t>10/11/10 10:59</a:t>
            </a:fld>
            <a:endParaRPr lang="en-US"/>
          </a:p>
        </p:txBody>
      </p:sp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BLP model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Adapt Lampson ACM</a:t>
            </a:r>
          </a:p>
          <a:p>
            <a:r>
              <a:rPr lang="en-US" sz="2800"/>
              <a:t>Characterize system as state machine</a:t>
            </a:r>
          </a:p>
          <a:p>
            <a:r>
              <a:rPr lang="en-US" sz="2800"/>
              <a:t>Characterize key actions, such as file system interaction, as transitions</a:t>
            </a:r>
          </a:p>
          <a:p>
            <a:pPr lvl="1"/>
            <a:r>
              <a:rPr lang="en-US" sz="2400"/>
              <a:t>Classify actions as </a:t>
            </a:r>
          </a:p>
          <a:p>
            <a:pPr lvl="2"/>
            <a:r>
              <a:rPr lang="en-US" sz="2000"/>
              <a:t>observation (reads)</a:t>
            </a:r>
          </a:p>
          <a:p>
            <a:pPr lvl="2"/>
            <a:r>
              <a:rPr lang="en-US" sz="2000"/>
              <a:t>alteration (writes)</a:t>
            </a:r>
          </a:p>
          <a:p>
            <a:pPr lvl="2"/>
            <a:r>
              <a:rPr lang="en-US" sz="2000"/>
              <a:t>[Aside:  How to classify execute?]</a:t>
            </a:r>
          </a:p>
          <a:p>
            <a:r>
              <a:rPr lang="en-US" sz="2800"/>
              <a:t>Show that only “safe states” are reachable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EF8C-95B1-1647-955E-D74FD6318F33}" type="datetime8">
              <a:rPr lang="en-US"/>
              <a:pPr/>
              <a:t>10/11/10 10:59</a:t>
            </a:fld>
            <a:endParaRPr lang="en-US"/>
          </a:p>
        </p:txBody>
      </p:sp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Security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 simple security property</a:t>
            </a:r>
          </a:p>
          <a:p>
            <a:pPr lvl="1">
              <a:lnSpc>
                <a:spcPct val="90000"/>
              </a:lnSpc>
            </a:pPr>
            <a:r>
              <a:rPr lang="en-US"/>
              <a:t>The current level of a subject dominates the level of every object that it observes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This property strongly analogous to paper systems</a:t>
            </a:r>
          </a:p>
          <a:p>
            <a:pPr>
              <a:lnSpc>
                <a:spcPct val="90000"/>
              </a:lnSpc>
            </a:pPr>
            <a:r>
              <a:rPr lang="en-US"/>
              <a:t>It is referred to by the slogan “no read up”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EF8C-95B1-1647-955E-D74FD6318F33}" type="datetime8">
              <a:rPr lang="en-US"/>
              <a:pPr/>
              <a:t>10/11/10 10:59</a:t>
            </a:fld>
            <a:endParaRPr lang="en-US"/>
          </a:p>
        </p:txBody>
      </p:sp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</a:t>
            </a:r>
          </a:p>
        </p:txBody>
      </p:sp>
      <p:graphicFrame>
        <p:nvGraphicFramePr>
          <p:cNvPr id="215043" name="Object 3"/>
          <p:cNvGraphicFramePr>
            <a:graphicFrameLocks noChangeAspect="1"/>
          </p:cNvGraphicFramePr>
          <p:nvPr>
            <p:ph type="body" idx="1"/>
          </p:nvPr>
        </p:nvGraphicFramePr>
        <p:xfrm>
          <a:off x="2230438" y="1981200"/>
          <a:ext cx="4681537" cy="4114800"/>
        </p:xfrm>
        <a:graphic>
          <a:graphicData uri="http://schemas.openxmlformats.org/presentationml/2006/ole">
            <p:oleObj spid="_x0000_s122882" name="Document" r:id="rId4" imgW="3340615" imgH="2935230" progId="Word.Document.8">
              <p:embed/>
            </p:oleObj>
          </a:graphicData>
        </a:graphic>
      </p:graphicFrame>
      <p:sp>
        <p:nvSpPr>
          <p:cNvPr id="215044" name="Text Box 4"/>
          <p:cNvSpPr txBox="1">
            <a:spLocks noChangeArrowheads="1"/>
          </p:cNvSpPr>
          <p:nvPr/>
        </p:nvSpPr>
        <p:spPr bwMode="auto">
          <a:xfrm>
            <a:off x="3048000" y="61722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Figure from Bell 2005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EF8C-95B1-1647-955E-D74FD6318F33}" type="datetime8">
              <a:rPr lang="en-US"/>
              <a:pPr/>
              <a:t>10/11/10 10:59</a:t>
            </a:fld>
            <a:endParaRPr lang="en-US"/>
          </a:p>
        </p:txBody>
      </p:sp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Simple Security does not account for alterations (writes)</a:t>
            </a:r>
          </a:p>
          <a:p>
            <a:r>
              <a:rPr lang="en-US"/>
              <a:t>Another property is needed to characterize alterations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EF8C-95B1-1647-955E-D74FD6318F33}" type="datetime8">
              <a:rPr lang="en-US"/>
              <a:pPr/>
              <a:t>10/11/10 10:59</a:t>
            </a:fld>
            <a:endParaRPr lang="en-US"/>
          </a:p>
        </p:txBody>
      </p:sp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* - Property</a:t>
            </a:r>
          </a:p>
        </p:txBody>
      </p:sp>
      <p:graphicFrame>
        <p:nvGraphicFramePr>
          <p:cNvPr id="216067" name="Object 3"/>
          <p:cNvGraphicFramePr>
            <a:graphicFrameLocks noChangeAspect="1"/>
          </p:cNvGraphicFramePr>
          <p:nvPr>
            <p:ph type="body" idx="1"/>
          </p:nvPr>
        </p:nvGraphicFramePr>
        <p:xfrm>
          <a:off x="2727325" y="1981200"/>
          <a:ext cx="3687763" cy="4114800"/>
        </p:xfrm>
        <a:graphic>
          <a:graphicData uri="http://schemas.openxmlformats.org/presentationml/2006/ole">
            <p:oleObj spid="_x0000_s126978" name="Document" r:id="rId4" imgW="2947422" imgH="3288799" progId="Word.Document.8">
              <p:embed/>
            </p:oleObj>
          </a:graphicData>
        </a:graphic>
      </p:graphicFrame>
      <p:sp>
        <p:nvSpPr>
          <p:cNvPr id="216068" name="Text Box 4"/>
          <p:cNvSpPr txBox="1">
            <a:spLocks noChangeArrowheads="1"/>
          </p:cNvSpPr>
          <p:nvPr/>
        </p:nvSpPr>
        <p:spPr bwMode="auto">
          <a:xfrm>
            <a:off x="3048000" y="61722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Figure from Bell 2005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EF8C-95B1-1647-955E-D74FD6318F33}" type="datetime8">
              <a:rPr lang="en-US"/>
              <a:pPr/>
              <a:t>10/11/10 10:59</a:t>
            </a:fld>
            <a:endParaRPr lang="en-US"/>
          </a:p>
        </p:txBody>
      </p:sp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*- Property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any state, if a subject has simultaneous “observe” access to object-1 and “alter” access to object-2, then level (object-1) is dominated by level (object-2).</a:t>
            </a:r>
          </a:p>
          <a:p>
            <a:pPr lvl="1"/>
            <a:r>
              <a:rPr lang="en-US"/>
              <a:t>From BLP 1976, Unified Exposition</a:t>
            </a:r>
          </a:p>
          <a:p>
            <a:r>
              <a:rPr lang="en-US"/>
              <a:t>Slogan:  “No write down”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EF8C-95B1-1647-955E-D74FD6318F33}" type="datetime8">
              <a:rPr lang="en-US"/>
              <a:pPr/>
              <a:t>10/11/10 10:59</a:t>
            </a:fld>
            <a:endParaRPr lang="en-US"/>
          </a:p>
        </p:txBody>
      </p:sp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Discretionary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addition to the MAC mechanisms of the simple security and *-properties, the BLP model also has a discretionary component</a:t>
            </a:r>
          </a:p>
          <a:p>
            <a:pPr lvl="1"/>
            <a:r>
              <a:rPr lang="en-US"/>
              <a:t>All accesses must be allowed by both the MAC and discretionary rules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EF8C-95B1-1647-955E-D74FD6318F33}" type="datetime8">
              <a:rPr lang="en-US"/>
              <a:pPr/>
              <a:t>10/11/10 10:59</a:t>
            </a:fld>
            <a:endParaRPr lang="en-US"/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BLP Basic Security Theorem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If all transitions (consdiered individually) satisfy </a:t>
            </a:r>
          </a:p>
          <a:p>
            <a:pPr lvl="1">
              <a:lnSpc>
                <a:spcPct val="90000"/>
              </a:lnSpc>
            </a:pPr>
            <a:r>
              <a:rPr lang="en-US"/>
              <a:t>simple security property</a:t>
            </a:r>
          </a:p>
          <a:p>
            <a:pPr lvl="1">
              <a:lnSpc>
                <a:spcPct val="90000"/>
              </a:lnSpc>
            </a:pPr>
            <a:r>
              <a:rPr lang="en-US"/>
              <a:t>* - property</a:t>
            </a:r>
          </a:p>
          <a:p>
            <a:pPr lvl="1">
              <a:lnSpc>
                <a:spcPct val="90000"/>
              </a:lnSpc>
            </a:pPr>
            <a:r>
              <a:rPr lang="en-US"/>
              <a:t>discretionary security property</a:t>
            </a:r>
          </a:p>
          <a:p>
            <a:pPr>
              <a:lnSpc>
                <a:spcPct val="90000"/>
              </a:lnSpc>
            </a:pPr>
            <a:r>
              <a:rPr lang="en-US"/>
              <a:t>Then system security is preserved inductively (that is, all states reached from a “secure” state are “secure”)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/>
              <a:pPr/>
              <a:t>10/11/10 10:46</a:t>
            </a:fld>
            <a:endParaRPr lang="en-US"/>
          </a:p>
        </p:txBody>
      </p:sp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Discussion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Feldman, Halderman, and Felten, Security Analysis of the Diebold AccuVote-TS Voting Machine, September 2006</a:t>
            </a:r>
          </a:p>
          <a:p>
            <a:pPr lvl="1"/>
            <a:r>
              <a:rPr lang="en-US"/>
              <a:t>Reaction to the paper?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</a:p>
          <a:p>
            <a:pPr lvl="1"/>
            <a:r>
              <a:rPr lang="en-US" dirty="0" smtClean="0"/>
              <a:t>Tibet</a:t>
            </a:r>
          </a:p>
          <a:p>
            <a:pPr lvl="2"/>
            <a:r>
              <a:rPr lang="en-US" dirty="0" smtClean="0"/>
              <a:t>NY Times article </a:t>
            </a:r>
            <a:r>
              <a:rPr lang="en-US" u="sng" dirty="0">
                <a:hlinkClick r:id="rId2"/>
              </a:rPr>
              <a:t>http://www.nytimes.com/2009/03/29/technology/29spy.html?emc=</a:t>
            </a:r>
            <a:r>
              <a:rPr lang="en-US" u="sng" dirty="0" smtClean="0">
                <a:hlinkClick r:id="rId2"/>
              </a:rPr>
              <a:t>eta1</a:t>
            </a:r>
            <a:endParaRPr lang="en-US" u="sng" dirty="0" smtClean="0"/>
          </a:p>
          <a:p>
            <a:pPr lvl="2"/>
            <a:r>
              <a:rPr lang="en-US" dirty="0" err="1" smtClean="0"/>
              <a:t>Nagaraja</a:t>
            </a:r>
            <a:r>
              <a:rPr lang="en-US" dirty="0" smtClean="0"/>
              <a:t> and Anderson tech report</a:t>
            </a:r>
            <a:r>
              <a:rPr lang="en-US" u="sng" dirty="0" smtClean="0"/>
              <a:t> </a:t>
            </a:r>
            <a:r>
              <a:rPr lang="en-US" u="sng" dirty="0">
                <a:hlinkClick r:id="rId3"/>
              </a:rPr>
              <a:t>http://www.cl.cam.ac.uk/techreports/UCAM-CL-TR-746.</a:t>
            </a:r>
            <a:r>
              <a:rPr lang="en-US" u="sng" dirty="0" smtClean="0">
                <a:hlinkClick r:id="rId3"/>
              </a:rPr>
              <a:t>html</a:t>
            </a:r>
            <a:r>
              <a:rPr lang="en-US" u="sng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10/11/10 10:59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/>
              <a:pPr/>
              <a:t>10/11/10 10:46</a:t>
            </a:fld>
            <a:endParaRPr lang="en-US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Discussion Questions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was the basic architecture of the voting machine?</a:t>
            </a:r>
          </a:p>
          <a:p>
            <a:r>
              <a:rPr lang="en-US"/>
              <a:t>How did FHF steal votes?</a:t>
            </a:r>
          </a:p>
          <a:p>
            <a:r>
              <a:rPr lang="en-US"/>
              <a:t>What other attacks did FHF consider?</a:t>
            </a:r>
          </a:p>
          <a:p>
            <a:r>
              <a:rPr lang="en-US"/>
              <a:t>How did the viral propagation mechanism work?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/>
              <a:pPr/>
              <a:t>10/11/10 10:46</a:t>
            </a:fld>
            <a:endParaRPr lang="en-US"/>
          </a:p>
        </p:txBody>
      </p:sp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Discussion Questions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Is the analysis credible?</a:t>
            </a:r>
          </a:p>
          <a:p>
            <a:pPr>
              <a:lnSpc>
                <a:spcPct val="90000"/>
              </a:lnSpc>
            </a:pPr>
            <a:r>
              <a:rPr lang="en-US"/>
              <a:t>Is the threat model credible?</a:t>
            </a:r>
          </a:p>
          <a:p>
            <a:pPr>
              <a:lnSpc>
                <a:spcPct val="90000"/>
              </a:lnSpc>
            </a:pPr>
            <a:r>
              <a:rPr lang="en-US"/>
              <a:t>Is this representative of commercial systems today?</a:t>
            </a:r>
          </a:p>
          <a:p>
            <a:pPr>
              <a:lnSpc>
                <a:spcPct val="90000"/>
              </a:lnSpc>
            </a:pPr>
            <a:r>
              <a:rPr lang="en-US"/>
              <a:t>Did Diebold follow best practices?</a:t>
            </a:r>
          </a:p>
          <a:p>
            <a:pPr>
              <a:lnSpc>
                <a:spcPct val="90000"/>
              </a:lnSpc>
            </a:pPr>
            <a:r>
              <a:rPr lang="en-US"/>
              <a:t>Are the FHF results reproducible?</a:t>
            </a:r>
          </a:p>
          <a:p>
            <a:pPr>
              <a:lnSpc>
                <a:spcPct val="90000"/>
              </a:lnSpc>
            </a:pPr>
            <a:r>
              <a:rPr lang="en-US"/>
              <a:t>Did Felton’s lab follow a sound methodology in analyzing the machine?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/>
              <a:pPr/>
              <a:t>10/11/10 10:46</a:t>
            </a:fld>
            <a:endParaRPr lang="en-US"/>
          </a:p>
        </p:txBody>
      </p:sp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Discussion Questions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Having read the analysis of the Diebold machine, are you surprised that Sequoia used a threat of law suit to prevent Felten’s lab from analyzing their machine?</a:t>
            </a:r>
          </a:p>
          <a:p>
            <a:r>
              <a:rPr lang="en-US" sz="2800"/>
              <a:t>Having seen this analysis of a fielded commercial system, are you more or less concerned about the discrepencies observed in Union County elections?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USEAMSFONTS" val="1"/>
  <p:tag name="EMBEDFONTS" val="1"/>
  <p:tag name="USEBOLDAMS" val="0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FONTSIZE" val="10"/>
  <p:tag name="DEFAULTBITMAP" val="pngmono"/>
  <p:tag name="DEFAULTBLEND" val="0"/>
  <p:tag name="DEFAULTTRANSPARENT" val="0"/>
  <p:tag name="DEFAULTWORKAROUNDTRANSPARENCYBUG" val="0"/>
  <p:tag name="DEFAULTRESOLUTION" val="1200"/>
  <p:tag name="DEFAULTWORDWRAP" val="0"/>
  <p:tag name="DEFAULTMAGNIFICATION" val="2000"/>
  <p:tag name="DEFAULTWIDTH" val="0"/>
  <p:tag name="DEFAULTHEIGHT" val="0"/>
</p:tagLst>
</file>

<file path=ppt/theme/theme1.xml><?xml version="1.0" encoding="utf-8"?>
<a:theme xmlns:a="http://schemas.openxmlformats.org/drawingml/2006/main" name="Blank Presentation">
  <a:themeElements>
    <a:clrScheme name="Blank Presentation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Blank Presentatio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17880</TotalTime>
  <Words>2662</Words>
  <Application>Microsoft Macintosh PowerPoint</Application>
  <PresentationFormat>On-screen Show (4:3)</PresentationFormat>
  <Paragraphs>474</Paragraphs>
  <Slides>60</Slides>
  <Notes>58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2" baseType="lpstr">
      <vt:lpstr>Blank Presentation</vt:lpstr>
      <vt:lpstr>Microsoft Word 97 - 2004 Document</vt:lpstr>
      <vt:lpstr>Lecture 2: Voting Machine Study Access Control</vt:lpstr>
      <vt:lpstr>Instructor Notes</vt:lpstr>
      <vt:lpstr>Objectives:</vt:lpstr>
      <vt:lpstr>Discussion</vt:lpstr>
      <vt:lpstr>Discussion </vt:lpstr>
      <vt:lpstr>Discussion</vt:lpstr>
      <vt:lpstr>Discussion Questions</vt:lpstr>
      <vt:lpstr>Discussion Questions</vt:lpstr>
      <vt:lpstr>Discussion Questions</vt:lpstr>
      <vt:lpstr>Discussion Questions</vt:lpstr>
      <vt:lpstr>Case Study</vt:lpstr>
      <vt:lpstr>Voting Machine Architecture</vt:lpstr>
      <vt:lpstr>Boot Process</vt:lpstr>
      <vt:lpstr>Boot (continued)</vt:lpstr>
      <vt:lpstr>Boot (continued)</vt:lpstr>
      <vt:lpstr>BallotStation</vt:lpstr>
      <vt:lpstr>Stealing Votes</vt:lpstr>
      <vt:lpstr>Viral propagation</vt:lpstr>
      <vt:lpstr>Access Control Model</vt:lpstr>
      <vt:lpstr>Objectives</vt:lpstr>
      <vt:lpstr>Articulating Policy</vt:lpstr>
      <vt:lpstr>Ad hoc policies</vt:lpstr>
      <vt:lpstr>Access Control Matrix Model</vt:lpstr>
      <vt:lpstr>Voting: Subjects, Objects, Rights</vt:lpstr>
      <vt:lpstr>Exercise</vt:lpstr>
      <vt:lpstr>Questions</vt:lpstr>
      <vt:lpstr>Questions</vt:lpstr>
      <vt:lpstr>Exercise</vt:lpstr>
      <vt:lpstr>Mechanisms</vt:lpstr>
      <vt:lpstr>Access Control Mechanisms</vt:lpstr>
      <vt:lpstr>Applying the Mechanism</vt:lpstr>
      <vt:lpstr>Limitations on Mechanisms</vt:lpstr>
      <vt:lpstr>Access Control</vt:lpstr>
      <vt:lpstr>Model vs. Mechanism</vt:lpstr>
      <vt:lpstr>A Good Model</vt:lpstr>
      <vt:lpstr>References:</vt:lpstr>
      <vt:lpstr>Access Control Policies</vt:lpstr>
      <vt:lpstr>Background</vt:lpstr>
      <vt:lpstr>Background</vt:lpstr>
      <vt:lpstr>Categories and Coalitions</vt:lpstr>
      <vt:lpstr>Classification Systems</vt:lpstr>
      <vt:lpstr>Partially Ordered Set</vt:lpstr>
      <vt:lpstr>Poset examples</vt:lpstr>
      <vt:lpstr>Lattice</vt:lpstr>
      <vt:lpstr>Lattice examples</vt:lpstr>
      <vt:lpstr>New lattices from old</vt:lpstr>
      <vt:lpstr>Mandatory Access Control</vt:lpstr>
      <vt:lpstr>Bell LaPadula Context</vt:lpstr>
      <vt:lpstr>From Paper to Computers</vt:lpstr>
      <vt:lpstr>Note on subject labels</vt:lpstr>
      <vt:lpstr>Bell LaPadula</vt:lpstr>
      <vt:lpstr>BLP model</vt:lpstr>
      <vt:lpstr>Simple Security</vt:lpstr>
      <vt:lpstr>Problem</vt:lpstr>
      <vt:lpstr>Problem</vt:lpstr>
      <vt:lpstr>* - Property</vt:lpstr>
      <vt:lpstr>*- Property</vt:lpstr>
      <vt:lpstr>Discretionary</vt:lpstr>
      <vt:lpstr>BLP Basic Security Theorem</vt:lpstr>
      <vt:lpstr>Next Lecture</vt:lpstr>
    </vt:vector>
  </TitlesOfParts>
  <Company>Oregon Health &amp; Science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2: Access Control</dc:title>
  <dc:creator>James Hook</dc:creator>
  <cp:lastModifiedBy>James Hook</cp:lastModifiedBy>
  <cp:revision>69</cp:revision>
  <cp:lastPrinted>2005-09-28T22:21:04Z</cp:lastPrinted>
  <dcterms:created xsi:type="dcterms:W3CDTF">2010-10-11T17:46:48Z</dcterms:created>
  <dcterms:modified xsi:type="dcterms:W3CDTF">2010-10-11T18:01:30Z</dcterms:modified>
</cp:coreProperties>
</file>