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handoutMasterIdLst>
    <p:handoutMasterId r:id="rId14"/>
  </p:handoutMasterIdLst>
  <p:sldIdLst>
    <p:sldId id="256" r:id="rId2"/>
    <p:sldId id="258" r:id="rId3"/>
    <p:sldId id="263" r:id="rId4"/>
    <p:sldId id="260" r:id="rId5"/>
    <p:sldId id="265" r:id="rId6"/>
    <p:sldId id="264" r:id="rId7"/>
    <p:sldId id="267" r:id="rId8"/>
    <p:sldId id="269" r:id="rId9"/>
    <p:sldId id="268" r:id="rId10"/>
    <p:sldId id="261" r:id="rId11"/>
    <p:sldId id="262"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1">
          <p15:clr>
            <a:srgbClr val="A4A3A4"/>
          </p15:clr>
        </p15:guide>
        <p15:guide id="2" pos="309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7"/>
    <p:restoredTop sz="78729"/>
  </p:normalViewPr>
  <p:slideViewPr>
    <p:cSldViewPr snapToGrid="0" snapToObjects="1" showGuides="1">
      <p:cViewPr varScale="1">
        <p:scale>
          <a:sx n="93" d="100"/>
          <a:sy n="93" d="100"/>
        </p:scale>
        <p:origin x="2120" y="208"/>
      </p:cViewPr>
      <p:guideLst>
        <p:guide orient="horz" pos="2181"/>
        <p:guide pos="3093"/>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D765E8-4F5D-B040-825D-7F2750375463}" type="datetimeFigureOut">
              <a:rPr lang="en-US" smtClean="0"/>
              <a:pPr/>
              <a:t>5/21/26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B92BD9-974B-FE46-92C0-DF4B962A27DC}" type="slidenum">
              <a:rPr lang="en-US" smtClean="0"/>
              <a:pPr/>
              <a:t>‹#›</a:t>
            </a:fld>
            <a:endParaRPr lang="en-US"/>
          </a:p>
        </p:txBody>
      </p:sp>
    </p:spTree>
    <p:extLst>
      <p:ext uri="{BB962C8B-B14F-4D97-AF65-F5344CB8AC3E}">
        <p14:creationId xmlns:p14="http://schemas.microsoft.com/office/powerpoint/2010/main" val="5884027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B17CC5-637C-1240-8265-3A159E44F0D0}" type="datetimeFigureOut">
              <a:rPr lang="en-US" smtClean="0"/>
              <a:pPr/>
              <a:t>5/21/26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B9F067-C560-3B48-A0EB-49DAD41C1EC2}" type="slidenum">
              <a:rPr lang="en-US" smtClean="0"/>
              <a:pPr/>
              <a:t>‹#›</a:t>
            </a:fld>
            <a:endParaRPr lang="en-US"/>
          </a:p>
        </p:txBody>
      </p:sp>
    </p:spTree>
    <p:extLst>
      <p:ext uri="{BB962C8B-B14F-4D97-AF65-F5344CB8AC3E}">
        <p14:creationId xmlns:p14="http://schemas.microsoft.com/office/powerpoint/2010/main" val="104623371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B9F067-C560-3B48-A0EB-49DAD41C1EC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A9013-23DD-FF7D-6808-EF8CA59DB1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C2C8C7-4D2A-7B02-D7E0-3428D7B92E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86C15D-F585-FFEA-56EF-7025521B7C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DE11B5-5FA7-04A9-796E-0987A3B1309A}"/>
              </a:ext>
            </a:extLst>
          </p:cNvPr>
          <p:cNvSpPr>
            <a:spLocks noGrp="1"/>
          </p:cNvSpPr>
          <p:nvPr>
            <p:ph type="sldNum" sz="quarter" idx="5"/>
          </p:nvPr>
        </p:nvSpPr>
        <p:spPr/>
        <p:txBody>
          <a:bodyPr/>
          <a:lstStyle/>
          <a:p>
            <a:fld id="{21B9F067-C560-3B48-A0EB-49DAD41C1EC2}" type="slidenum">
              <a:rPr lang="en-US" smtClean="0"/>
              <a:pPr/>
              <a:t>10</a:t>
            </a:fld>
            <a:endParaRPr lang="en-US"/>
          </a:p>
        </p:txBody>
      </p:sp>
    </p:spTree>
    <p:extLst>
      <p:ext uri="{BB962C8B-B14F-4D97-AF65-F5344CB8AC3E}">
        <p14:creationId xmlns:p14="http://schemas.microsoft.com/office/powerpoint/2010/main" val="1656655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B405B-0995-8DF9-63D2-3D8870F131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2F1D75-D56D-55A4-A958-492DABD0B8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25EC81-657C-3713-6754-0B860278055B}"/>
              </a:ext>
            </a:extLst>
          </p:cNvPr>
          <p:cNvSpPr>
            <a:spLocks noGrp="1"/>
          </p:cNvSpPr>
          <p:nvPr>
            <p:ph type="body" idx="1"/>
          </p:nvPr>
        </p:nvSpPr>
        <p:spPr/>
        <p:txBody>
          <a:bodyPr/>
          <a:lstStyle/>
          <a:p>
            <a:r>
              <a:rPr lang="en-US" dirty="0"/>
              <a:t>Peer-to-Peer CDNs, or PCDNs, offer a cost-effective alternative by leveraging the resources of end-user devices to distribute content. PCNDs turn edge users such as routers and smart TVs into active participants in content delivery, offloading traffic from centralized servers, and improve scalability. PCDNs may also be used to mostly replace CDNs for content delivery. The key challenge with PCDNs is that edge devices could have reliability issues in terms of their availability and quality of Internet links</a:t>
            </a:r>
          </a:p>
        </p:txBody>
      </p:sp>
      <p:sp>
        <p:nvSpPr>
          <p:cNvPr id="4" name="Slide Number Placeholder 3">
            <a:extLst>
              <a:ext uri="{FF2B5EF4-FFF2-40B4-BE49-F238E27FC236}">
                <a16:creationId xmlns:a16="http://schemas.microsoft.com/office/drawing/2014/main" id="{B5B0FD79-F399-2A6E-DEDD-6E44A409F7A5}"/>
              </a:ext>
            </a:extLst>
          </p:cNvPr>
          <p:cNvSpPr>
            <a:spLocks noGrp="1"/>
          </p:cNvSpPr>
          <p:nvPr>
            <p:ph type="sldNum" sz="quarter" idx="5"/>
          </p:nvPr>
        </p:nvSpPr>
        <p:spPr/>
        <p:txBody>
          <a:bodyPr/>
          <a:lstStyle/>
          <a:p>
            <a:fld id="{21B9F067-C560-3B48-A0EB-49DAD41C1EC2}" type="slidenum">
              <a:rPr lang="en-US" smtClean="0"/>
              <a:pPr/>
              <a:t>11</a:t>
            </a:fld>
            <a:endParaRPr lang="en-US"/>
          </a:p>
        </p:txBody>
      </p:sp>
    </p:spTree>
    <p:extLst>
      <p:ext uri="{BB962C8B-B14F-4D97-AF65-F5344CB8AC3E}">
        <p14:creationId xmlns:p14="http://schemas.microsoft.com/office/powerpoint/2010/main" val="1211603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Content Delivery Network, or CDN, is a strategy to lower latency and improve reliability by distributing the network load over a hierarchical and geographically widely distributed set of regional datacenters and edge servers. So it improves latency by physically shortening the distance to content, and improves reliability by offering multiple fallback options in case the nearest edge server doesn’t have the content. </a:t>
            </a:r>
          </a:p>
          <a:p>
            <a:endParaRPr lang="en-US" dirty="0"/>
          </a:p>
          <a:p>
            <a:r>
              <a:rPr lang="en-US" dirty="0"/>
              <a:t>However, CDNs are expensive and difficult to both deploy and maintain. So there’s interest in anything that can reduce that cost. </a:t>
            </a:r>
          </a:p>
          <a:p>
            <a:endParaRPr lang="en-US" dirty="0"/>
          </a:p>
          <a:p>
            <a:r>
              <a:rPr lang="en-US" dirty="0"/>
              <a:t>The Peer-to-Peer CDN (or PCDN) concept is designed to reduce the cost of running a CDN by incorporating edge devices, such as Smart TVs, routers, and set top boxes, as nodes to deliver content from. They’re mostly used to augment an existing CDN, providing extra bandwidth. This extra bandwidth is sort of hard to manage, though, edge devices aren’t usually designed expecting that you’ll try to use them as CDN nodes, so PCDNs need to be designed around managing the storage and connectivity limits that edge devices tend to suffer from.</a:t>
            </a:r>
          </a:p>
          <a:p>
            <a:endParaRPr lang="en-US" dirty="0"/>
          </a:p>
          <a:p>
            <a:r>
              <a:rPr lang="en-US" dirty="0"/>
              <a:t>In practice, that usually means you need to use multiple connections per client to get the bandwidth you need.</a:t>
            </a:r>
          </a:p>
          <a:p>
            <a:endParaRPr lang="en-US" dirty="0"/>
          </a:p>
          <a:p>
            <a:endParaRPr lang="en-US" dirty="0"/>
          </a:p>
        </p:txBody>
      </p:sp>
      <p:sp>
        <p:nvSpPr>
          <p:cNvPr id="4" name="Slide Number Placeholder 3"/>
          <p:cNvSpPr>
            <a:spLocks noGrp="1"/>
          </p:cNvSpPr>
          <p:nvPr>
            <p:ph type="sldNum" sz="quarter" idx="5"/>
          </p:nvPr>
        </p:nvSpPr>
        <p:spPr/>
        <p:txBody>
          <a:bodyPr/>
          <a:lstStyle/>
          <a:p>
            <a:fld id="{21B9F067-C560-3B48-A0EB-49DAD41C1EC2}" type="slidenum">
              <a:rPr lang="en-US" smtClean="0"/>
              <a:pPr/>
              <a:t>2</a:t>
            </a:fld>
            <a:endParaRPr lang="en-US"/>
          </a:p>
        </p:txBody>
      </p:sp>
    </p:spTree>
    <p:extLst>
      <p:ext uri="{BB962C8B-B14F-4D97-AF65-F5344CB8AC3E}">
        <p14:creationId xmlns:p14="http://schemas.microsoft.com/office/powerpoint/2010/main" val="1476970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F06D5-E8EF-69ED-7C26-DD4BE8DD9F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D35135-96D4-0A7A-D5F7-4F44177E60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EA51F5-B6CA-A47C-F56C-C578FDBFCC40}"/>
              </a:ext>
            </a:extLst>
          </p:cNvPr>
          <p:cNvSpPr>
            <a:spLocks noGrp="1"/>
          </p:cNvSpPr>
          <p:nvPr>
            <p:ph type="body" idx="1"/>
          </p:nvPr>
        </p:nvSpPr>
        <p:spPr/>
        <p:txBody>
          <a:bodyPr>
            <a:normAutofit lnSpcReduction="10000"/>
          </a:bodyPr>
          <a:lstStyle/>
          <a:p>
            <a:r>
              <a:rPr lang="en-US" dirty="0"/>
              <a:t>This idea goes back further than you think. The most famous example is probably still the P2P file sharing networks of the early Web, like Napster and </a:t>
            </a:r>
            <a:r>
              <a:rPr lang="en-US" dirty="0" err="1"/>
              <a:t>Bittorrent</a:t>
            </a:r>
            <a:r>
              <a:rPr lang="en-US" dirty="0"/>
              <a:t>.</a:t>
            </a:r>
          </a:p>
          <a:p>
            <a:endParaRPr lang="en-US" dirty="0"/>
          </a:p>
          <a:p>
            <a:r>
              <a:rPr lang="en-US" dirty="0"/>
              <a:t>There also was a period in the late 2000s where people experimented with using these for video streaming, so if two users who were close by were watching the same video, maybe one could serve parts of the video to the other. This never achieved widespread popularity but it did lead to…</a:t>
            </a:r>
          </a:p>
          <a:p>
            <a:endParaRPr lang="en-US" dirty="0"/>
          </a:p>
          <a:p>
            <a:r>
              <a:rPr lang="en-US" dirty="0"/>
              <a:t>WebRTC! And the rest of the 2010s P2P boom. WebRTC enables a lot of big services like Zoom and Teams and Discord. </a:t>
            </a:r>
          </a:p>
          <a:p>
            <a:endParaRPr lang="en-US" dirty="0"/>
          </a:p>
          <a:p>
            <a:r>
              <a:rPr lang="en-US" dirty="0"/>
              <a:t>Perhaps even more impactfully, Netflix started some experiments using PCDNs for Video-On-Demand, which is an enormous amount of traffic.</a:t>
            </a:r>
          </a:p>
          <a:p>
            <a:endParaRPr lang="en-US" dirty="0"/>
          </a:p>
          <a:p>
            <a:r>
              <a:rPr lang="en-US" dirty="0"/>
              <a:t>There’s lately been renewed interest in PCDN, most notably from ByteDance, which runs TikTok. They’ve been looking at using PCDNs for short video content. In 2024 they published 2 papers, one at USENIX ATC and the other at INFOCOM.</a:t>
            </a:r>
          </a:p>
          <a:p>
            <a:endParaRPr lang="en-US" dirty="0"/>
          </a:p>
          <a:p>
            <a:r>
              <a:rPr lang="en-US" dirty="0"/>
              <a:t>One of these, P-Scheduler is about multipath downloading, using multiple servers to download something at the sum of their rates. This concept has been even further explored in papers in like MPRD from last year.</a:t>
            </a:r>
          </a:p>
          <a:p>
            <a:endParaRPr lang="en-US" dirty="0"/>
          </a:p>
          <a:p>
            <a:r>
              <a:rPr lang="en-US" dirty="0"/>
              <a:t>So the multipath part of PCDNs is pretty well explored, but…</a:t>
            </a:r>
          </a:p>
        </p:txBody>
      </p:sp>
      <p:sp>
        <p:nvSpPr>
          <p:cNvPr id="4" name="Slide Number Placeholder 3">
            <a:extLst>
              <a:ext uri="{FF2B5EF4-FFF2-40B4-BE49-F238E27FC236}">
                <a16:creationId xmlns:a16="http://schemas.microsoft.com/office/drawing/2014/main" id="{A8C48886-8399-E395-A092-4A74322096C9}"/>
              </a:ext>
            </a:extLst>
          </p:cNvPr>
          <p:cNvSpPr>
            <a:spLocks noGrp="1"/>
          </p:cNvSpPr>
          <p:nvPr>
            <p:ph type="sldNum" sz="quarter" idx="5"/>
          </p:nvPr>
        </p:nvSpPr>
        <p:spPr/>
        <p:txBody>
          <a:bodyPr/>
          <a:lstStyle/>
          <a:p>
            <a:fld id="{21B9F067-C560-3B48-A0EB-49DAD41C1EC2}" type="slidenum">
              <a:rPr lang="en-US" smtClean="0"/>
              <a:pPr/>
              <a:t>3</a:t>
            </a:fld>
            <a:endParaRPr lang="en-US"/>
          </a:p>
        </p:txBody>
      </p:sp>
    </p:spTree>
    <p:extLst>
      <p:ext uri="{BB962C8B-B14F-4D97-AF65-F5344CB8AC3E}">
        <p14:creationId xmlns:p14="http://schemas.microsoft.com/office/powerpoint/2010/main" val="1439913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BC6A0-428B-B168-8C4A-984FA6ECD9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51BDD5-70ED-DB2A-7FAB-ADB4698419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379084-E12A-97DC-3964-5D876A079C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3031F9-BCDB-BDCA-B333-183AFC62211E}"/>
              </a:ext>
            </a:extLst>
          </p:cNvPr>
          <p:cNvSpPr>
            <a:spLocks noGrp="1"/>
          </p:cNvSpPr>
          <p:nvPr>
            <p:ph type="sldNum" sz="quarter" idx="5"/>
          </p:nvPr>
        </p:nvSpPr>
        <p:spPr/>
        <p:txBody>
          <a:bodyPr/>
          <a:lstStyle/>
          <a:p>
            <a:fld id="{21B9F067-C560-3B48-A0EB-49DAD41C1EC2}" type="slidenum">
              <a:rPr lang="en-US" smtClean="0"/>
              <a:pPr/>
              <a:t>4</a:t>
            </a:fld>
            <a:endParaRPr lang="en-US"/>
          </a:p>
        </p:txBody>
      </p:sp>
    </p:spTree>
    <p:extLst>
      <p:ext uri="{BB962C8B-B14F-4D97-AF65-F5344CB8AC3E}">
        <p14:creationId xmlns:p14="http://schemas.microsoft.com/office/powerpoint/2010/main" val="1897925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B84C4-E4BB-39AD-6B79-454241EB88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9ED9AF-CF8B-81D1-781C-EE235B7271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7CA168-9805-4C17-F1E1-B2D01B9E0017}"/>
              </a:ext>
            </a:extLst>
          </p:cNvPr>
          <p:cNvSpPr>
            <a:spLocks noGrp="1"/>
          </p:cNvSpPr>
          <p:nvPr>
            <p:ph type="body" idx="1"/>
          </p:nvPr>
        </p:nvSpPr>
        <p:spPr/>
        <p:txBody>
          <a:bodyPr/>
          <a:lstStyle/>
          <a:p>
            <a:pPr marL="171450" indent="-171450">
              <a:buFontTx/>
              <a:buChar char="-"/>
            </a:pPr>
            <a:r>
              <a:rPr lang="en-US" dirty="0"/>
              <a:t>Explain MAB framework</a:t>
            </a:r>
          </a:p>
          <a:p>
            <a:pPr marL="171450" indent="-171450">
              <a:buFontTx/>
              <a:buChar char="-"/>
            </a:pPr>
            <a:endParaRPr lang="en-US" dirty="0"/>
          </a:p>
          <a:p>
            <a:pPr marL="171450" indent="-171450">
              <a:buFontTx/>
              <a:buChar char="-"/>
            </a:pPr>
            <a:r>
              <a:rPr lang="en-US" dirty="0"/>
              <a:t>There are many algorithms to do this task...</a:t>
            </a:r>
          </a:p>
          <a:p>
            <a:pPr marL="628650" lvl="1" indent="-171450">
              <a:buFontTx/>
              <a:buChar char="-"/>
            </a:pPr>
            <a:r>
              <a:rPr lang="en-US" dirty="0"/>
              <a:t>Ours are from well-performing algorithms in the “singleplayer” version of this scenario</a:t>
            </a:r>
          </a:p>
        </p:txBody>
      </p:sp>
      <p:sp>
        <p:nvSpPr>
          <p:cNvPr id="4" name="Slide Number Placeholder 3">
            <a:extLst>
              <a:ext uri="{FF2B5EF4-FFF2-40B4-BE49-F238E27FC236}">
                <a16:creationId xmlns:a16="http://schemas.microsoft.com/office/drawing/2014/main" id="{64C17232-8A71-5AF5-16B9-12672B3B875D}"/>
              </a:ext>
            </a:extLst>
          </p:cNvPr>
          <p:cNvSpPr>
            <a:spLocks noGrp="1"/>
          </p:cNvSpPr>
          <p:nvPr>
            <p:ph type="sldNum" sz="quarter" idx="5"/>
          </p:nvPr>
        </p:nvSpPr>
        <p:spPr/>
        <p:txBody>
          <a:bodyPr/>
          <a:lstStyle/>
          <a:p>
            <a:fld id="{21B9F067-C560-3B48-A0EB-49DAD41C1EC2}" type="slidenum">
              <a:rPr lang="en-US" smtClean="0"/>
              <a:pPr/>
              <a:t>5</a:t>
            </a:fld>
            <a:endParaRPr lang="en-US"/>
          </a:p>
        </p:txBody>
      </p:sp>
    </p:spTree>
    <p:extLst>
      <p:ext uri="{BB962C8B-B14F-4D97-AF65-F5344CB8AC3E}">
        <p14:creationId xmlns:p14="http://schemas.microsoft.com/office/powerpoint/2010/main" val="3408176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E8D6A-5278-535C-B80A-5BB71FEE0A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713D6B-C9D8-945A-79A5-68FF782E7D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C3E62E-976D-F6C8-F531-D3C4DA23D4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C3A7FB-B0B4-2D63-5E62-F34B571675D9}"/>
              </a:ext>
            </a:extLst>
          </p:cNvPr>
          <p:cNvSpPr>
            <a:spLocks noGrp="1"/>
          </p:cNvSpPr>
          <p:nvPr>
            <p:ph type="sldNum" sz="quarter" idx="5"/>
          </p:nvPr>
        </p:nvSpPr>
        <p:spPr/>
        <p:txBody>
          <a:bodyPr/>
          <a:lstStyle/>
          <a:p>
            <a:fld id="{21B9F067-C560-3B48-A0EB-49DAD41C1EC2}" type="slidenum">
              <a:rPr lang="en-US" smtClean="0"/>
              <a:pPr/>
              <a:t>6</a:t>
            </a:fld>
            <a:endParaRPr lang="en-US"/>
          </a:p>
        </p:txBody>
      </p:sp>
    </p:spTree>
    <p:extLst>
      <p:ext uri="{BB962C8B-B14F-4D97-AF65-F5344CB8AC3E}">
        <p14:creationId xmlns:p14="http://schemas.microsoft.com/office/powerpoint/2010/main" val="193224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08221-6C9A-F183-A007-FA93091717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47BE6C-185A-6673-4B39-2BD3C3DEE1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A7B947-FAC6-564E-163B-31D0EDB4CB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34D4AB-13AD-5DB3-05B9-3C78D596D9B1}"/>
              </a:ext>
            </a:extLst>
          </p:cNvPr>
          <p:cNvSpPr>
            <a:spLocks noGrp="1"/>
          </p:cNvSpPr>
          <p:nvPr>
            <p:ph type="sldNum" sz="quarter" idx="5"/>
          </p:nvPr>
        </p:nvSpPr>
        <p:spPr/>
        <p:txBody>
          <a:bodyPr/>
          <a:lstStyle/>
          <a:p>
            <a:fld id="{21B9F067-C560-3B48-A0EB-49DAD41C1EC2}" type="slidenum">
              <a:rPr lang="en-US" smtClean="0"/>
              <a:pPr/>
              <a:t>7</a:t>
            </a:fld>
            <a:endParaRPr lang="en-US"/>
          </a:p>
        </p:txBody>
      </p:sp>
    </p:spTree>
    <p:extLst>
      <p:ext uri="{BB962C8B-B14F-4D97-AF65-F5344CB8AC3E}">
        <p14:creationId xmlns:p14="http://schemas.microsoft.com/office/powerpoint/2010/main" val="57318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DE6C6-D41C-0E64-BA30-B1A5121E60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75438B-A0BD-7366-40B0-0A570836AC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923B79-0E51-FC37-FE7B-D243C71740B1}"/>
              </a:ext>
            </a:extLst>
          </p:cNvPr>
          <p:cNvSpPr>
            <a:spLocks noGrp="1"/>
          </p:cNvSpPr>
          <p:nvPr>
            <p:ph type="body" idx="1"/>
          </p:nvPr>
        </p:nvSpPr>
        <p:spPr/>
        <p:txBody>
          <a:bodyPr/>
          <a:lstStyle/>
          <a:p>
            <a:r>
              <a:rPr lang="en-US" dirty="0"/>
              <a:t>- “If you’re converged, then clients can no longer improve by changing any of their choices”, you can see that the centralized solver is always sitting at zero over there</a:t>
            </a:r>
          </a:p>
        </p:txBody>
      </p:sp>
      <p:sp>
        <p:nvSpPr>
          <p:cNvPr id="4" name="Slide Number Placeholder 3">
            <a:extLst>
              <a:ext uri="{FF2B5EF4-FFF2-40B4-BE49-F238E27FC236}">
                <a16:creationId xmlns:a16="http://schemas.microsoft.com/office/drawing/2014/main" id="{E01D659C-493F-30C5-2E31-A5AB4840099C}"/>
              </a:ext>
            </a:extLst>
          </p:cNvPr>
          <p:cNvSpPr>
            <a:spLocks noGrp="1"/>
          </p:cNvSpPr>
          <p:nvPr>
            <p:ph type="sldNum" sz="quarter" idx="5"/>
          </p:nvPr>
        </p:nvSpPr>
        <p:spPr/>
        <p:txBody>
          <a:bodyPr/>
          <a:lstStyle/>
          <a:p>
            <a:fld id="{21B9F067-C560-3B48-A0EB-49DAD41C1EC2}" type="slidenum">
              <a:rPr lang="en-US" smtClean="0"/>
              <a:pPr/>
              <a:t>8</a:t>
            </a:fld>
            <a:endParaRPr lang="en-US"/>
          </a:p>
        </p:txBody>
      </p:sp>
    </p:spTree>
    <p:extLst>
      <p:ext uri="{BB962C8B-B14F-4D97-AF65-F5344CB8AC3E}">
        <p14:creationId xmlns:p14="http://schemas.microsoft.com/office/powerpoint/2010/main" val="3040177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60527-B6AE-4E16-4E86-AB28295490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326F6E-775D-4C49-71BA-D694AEA480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79693-6B50-A2A0-1E24-59B20AAC0F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28DE46-426B-E480-C103-0256D06B17EE}"/>
              </a:ext>
            </a:extLst>
          </p:cNvPr>
          <p:cNvSpPr>
            <a:spLocks noGrp="1"/>
          </p:cNvSpPr>
          <p:nvPr>
            <p:ph type="sldNum" sz="quarter" idx="5"/>
          </p:nvPr>
        </p:nvSpPr>
        <p:spPr/>
        <p:txBody>
          <a:bodyPr/>
          <a:lstStyle/>
          <a:p>
            <a:fld id="{21B9F067-C560-3B48-A0EB-49DAD41C1EC2}" type="slidenum">
              <a:rPr lang="en-US" smtClean="0"/>
              <a:pPr/>
              <a:t>9</a:t>
            </a:fld>
            <a:endParaRPr lang="en-US"/>
          </a:p>
        </p:txBody>
      </p:sp>
    </p:spTree>
    <p:extLst>
      <p:ext uri="{BB962C8B-B14F-4D97-AF65-F5344CB8AC3E}">
        <p14:creationId xmlns:p14="http://schemas.microsoft.com/office/powerpoint/2010/main" val="1001856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B7BF1-93AC-464E-9A46-349537FA92E9}" type="slidenum">
              <a:rPr lang="en-US" smtClean="0"/>
              <a:pPr/>
              <a:t>‹#›</a:t>
            </a:fld>
            <a:endParaRPr lang="en-US"/>
          </a:p>
        </p:txBody>
      </p:sp>
      <p:cxnSp>
        <p:nvCxnSpPr>
          <p:cNvPr id="7" name="Straight Connector 6"/>
          <p:cNvCxnSpPr/>
          <p:nvPr userDrawn="1"/>
        </p:nvCxnSpPr>
        <p:spPr>
          <a:xfrm>
            <a:off x="899280" y="1447800"/>
            <a:ext cx="7315200" cy="1588"/>
          </a:xfrm>
          <a:prstGeom prst="line">
            <a:avLst/>
          </a:prstGeom>
          <a:ln w="44450">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685800" y="2009481"/>
            <a:ext cx="7772400" cy="1470025"/>
          </a:xfrm>
        </p:spPr>
        <p:txBody>
          <a:bodyPr/>
          <a:lstStyle>
            <a:lvl1pPr>
              <a:defRPr>
                <a:solidFill>
                  <a:srgbClr val="0000FF"/>
                </a:solidFill>
                <a:latin typeface="Gill Sans"/>
              </a:defRPr>
            </a:lvl1pPr>
          </a:lstStyle>
          <a:p>
            <a:r>
              <a:rPr lang="en-US" dirty="0"/>
              <a:t>Click to edit Master title style</a:t>
            </a:r>
          </a:p>
        </p:txBody>
      </p:sp>
      <p:pic>
        <p:nvPicPr>
          <p:cNvPr id="8" name="Picture 7">
            <a:extLst>
              <a:ext uri="{FF2B5EF4-FFF2-40B4-BE49-F238E27FC236}">
                <a16:creationId xmlns:a16="http://schemas.microsoft.com/office/drawing/2014/main" id="{F80A999C-90C2-F34D-882C-83EC1BB5E20A}"/>
              </a:ext>
            </a:extLst>
          </p:cNvPr>
          <p:cNvPicPr>
            <a:picLocks noChangeAspect="1"/>
          </p:cNvPicPr>
          <p:nvPr userDrawn="1"/>
        </p:nvPicPr>
        <p:blipFill rotWithShape="1">
          <a:blip r:embed="rId2"/>
          <a:srcRect r="79508" b="-1482"/>
          <a:stretch/>
        </p:blipFill>
        <p:spPr>
          <a:xfrm>
            <a:off x="8214480" y="443331"/>
            <a:ext cx="832787" cy="78617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dirty="0"/>
              <a:t>Ehsan </a:t>
            </a:r>
            <a:r>
              <a:rPr lang="en-US" dirty="0" err="1"/>
              <a:t>Aryafar</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B7BF1-93AC-464E-9A46-349537FA92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dirty="0"/>
              <a:t>Ehsan </a:t>
            </a:r>
            <a:r>
              <a:rPr lang="en-US" dirty="0" err="1"/>
              <a:t>Aryafar</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B7BF1-93AC-464E-9A46-349537FA92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lstStyle>
            <a:lvl1pPr>
              <a:defRPr>
                <a:solidFill>
                  <a:srgbClr val="0000FF"/>
                </a:solidFill>
                <a:latin typeface="Gill Sans"/>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400">
                <a:latin typeface="Gill Sans"/>
              </a:defRPr>
            </a:lvl1pPr>
            <a:lvl2pPr>
              <a:defRPr sz="2400">
                <a:latin typeface="Gill Sans"/>
              </a:defRPr>
            </a:lvl2pPr>
            <a:lvl3pPr>
              <a:defRPr sz="2400">
                <a:latin typeface="Gill Sans"/>
              </a:defRPr>
            </a:lvl3pPr>
            <a:lvl4pPr>
              <a:defRPr sz="2400">
                <a:latin typeface="Gill Sans"/>
              </a:defRPr>
            </a:lvl4pPr>
            <a:lvl5pPr>
              <a:defRPr sz="2400">
                <a:latin typeface="Gill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89006"/>
            <a:ext cx="2133600" cy="365125"/>
          </a:xfrm>
        </p:spPr>
        <p:txBody>
          <a:bodyPr/>
          <a:lstStyle>
            <a:lvl1pPr>
              <a:defRPr sz="1600">
                <a:solidFill>
                  <a:schemeClr val="accent1"/>
                </a:solidFill>
              </a:defRPr>
            </a:lvl1pPr>
          </a:lstStyle>
          <a:p>
            <a:fld id="{EA9379C7-32D7-0A4C-AAB5-DEC1CAB51C3F}" type="slidenum">
              <a:rPr lang="en-US" smtClean="0"/>
              <a:pPr/>
              <a:t>‹#›</a:t>
            </a:fld>
            <a:endParaRPr lang="en-US" dirty="0"/>
          </a:p>
        </p:txBody>
      </p:sp>
      <p:cxnSp>
        <p:nvCxnSpPr>
          <p:cNvPr id="21" name="Straight Connector 20"/>
          <p:cNvCxnSpPr/>
          <p:nvPr userDrawn="1"/>
        </p:nvCxnSpPr>
        <p:spPr>
          <a:xfrm>
            <a:off x="899280" y="1447800"/>
            <a:ext cx="7315200" cy="1588"/>
          </a:xfrm>
          <a:prstGeom prst="line">
            <a:avLst/>
          </a:prstGeom>
          <a:ln w="444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B7BF1-93AC-464E-9A46-349537FA92E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dirty="0"/>
              <a:t>Ehsan </a:t>
            </a:r>
            <a:r>
              <a:rPr lang="en-US" dirty="0" err="1"/>
              <a:t>Aryafar</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3B7BF1-93AC-464E-9A46-349537FA92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dirty="0"/>
              <a:t>Ehsan </a:t>
            </a:r>
            <a:r>
              <a:rPr lang="en-US" dirty="0" err="1"/>
              <a:t>Aryafar</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3B7BF1-93AC-464E-9A46-349537FA92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dirty="0"/>
              <a:t>Ehsan </a:t>
            </a:r>
            <a:r>
              <a:rPr lang="en-US" dirty="0" err="1"/>
              <a:t>Aryafar</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3B7BF1-93AC-464E-9A46-349537FA92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a:t>Ehsan </a:t>
            </a:r>
            <a:r>
              <a:rPr lang="en-US" dirty="0" err="1"/>
              <a:t>Aryafar</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B7BF1-93AC-464E-9A46-349537FA92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t>Ehsan </a:t>
            </a:r>
            <a:r>
              <a:rPr lang="en-US" dirty="0" err="1"/>
              <a:t>Aryafar</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3B7BF1-93AC-464E-9A46-349537FA92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t>Ehsan </a:t>
            </a:r>
            <a:r>
              <a:rPr lang="en-US" dirty="0" err="1"/>
              <a:t>Aryafar</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3B7BF1-93AC-464E-9A46-349537FA92E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Ehsan </a:t>
            </a:r>
            <a:r>
              <a:rPr lang="en-US" dirty="0" err="1"/>
              <a:t>Aryafar</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3B7BF1-93AC-464E-9A46-349537FA92E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8490" y="1696278"/>
            <a:ext cx="8372326" cy="1797833"/>
          </a:xfrm>
        </p:spPr>
        <p:txBody>
          <a:bodyPr>
            <a:noAutofit/>
          </a:bodyPr>
          <a:lstStyle/>
          <a:p>
            <a:pPr lvl="0">
              <a:lnSpc>
                <a:spcPct val="115000"/>
              </a:lnSpc>
            </a:pPr>
            <a:r>
              <a:rPr lang="en-US" sz="3600" b="1" dirty="0"/>
              <a:t>Online Learning Based Server Selection in Peer-to-Peer Content Delivery Networks</a:t>
            </a:r>
          </a:p>
        </p:txBody>
      </p:sp>
      <p:sp>
        <p:nvSpPr>
          <p:cNvPr id="5" name="TextBox 4">
            <a:extLst>
              <a:ext uri="{FF2B5EF4-FFF2-40B4-BE49-F238E27FC236}">
                <a16:creationId xmlns:a16="http://schemas.microsoft.com/office/drawing/2014/main" id="{5BF6A459-112E-3384-3E07-4B894015FB78}"/>
              </a:ext>
            </a:extLst>
          </p:cNvPr>
          <p:cNvSpPr txBox="1"/>
          <p:nvPr/>
        </p:nvSpPr>
        <p:spPr>
          <a:xfrm>
            <a:off x="3056556" y="5892057"/>
            <a:ext cx="3030887" cy="967957"/>
          </a:xfrm>
          <a:prstGeom prst="rect">
            <a:avLst/>
          </a:prstGeom>
          <a:noFill/>
        </p:spPr>
        <p:txBody>
          <a:bodyPr wrap="square">
            <a:spAutoFit/>
          </a:bodyPr>
          <a:lstStyle/>
          <a:p>
            <a:pPr marL="0" lvl="0" indent="0" algn="ctr" rtl="0">
              <a:lnSpc>
                <a:spcPct val="150000"/>
              </a:lnSpc>
              <a:spcBef>
                <a:spcPts val="0"/>
              </a:spcBef>
              <a:spcAft>
                <a:spcPts val="0"/>
              </a:spcAft>
              <a:buClr>
                <a:schemeClr val="dk1"/>
              </a:buClr>
              <a:buSzPts val="1100"/>
              <a:buFont typeface="Arial"/>
              <a:buNone/>
            </a:pPr>
            <a:r>
              <a:rPr lang="en-US" sz="2000" b="1" dirty="0">
                <a:solidFill>
                  <a:schemeClr val="dk1"/>
                </a:solidFill>
              </a:rPr>
              <a:t>IEEE AIIoT </a:t>
            </a:r>
          </a:p>
          <a:p>
            <a:pPr marL="0" lvl="0" indent="0" algn="ctr" rtl="0">
              <a:lnSpc>
                <a:spcPct val="150000"/>
              </a:lnSpc>
              <a:spcBef>
                <a:spcPts val="0"/>
              </a:spcBef>
              <a:spcAft>
                <a:spcPts val="0"/>
              </a:spcAft>
              <a:buClr>
                <a:schemeClr val="dk1"/>
              </a:buClr>
              <a:buSzPts val="1100"/>
              <a:buFont typeface="Arial"/>
              <a:buNone/>
            </a:pPr>
            <a:r>
              <a:rPr lang="en-US" sz="2000" b="1" dirty="0">
                <a:solidFill>
                  <a:schemeClr val="dk1"/>
                </a:solidFill>
              </a:rPr>
              <a:t>May 21 2026</a:t>
            </a:r>
          </a:p>
        </p:txBody>
      </p:sp>
      <p:sp>
        <p:nvSpPr>
          <p:cNvPr id="14" name="TextBox 13">
            <a:extLst>
              <a:ext uri="{FF2B5EF4-FFF2-40B4-BE49-F238E27FC236}">
                <a16:creationId xmlns:a16="http://schemas.microsoft.com/office/drawing/2014/main" id="{2667CE02-FE58-6CA6-8E6A-2C0BACB0BC77}"/>
              </a:ext>
            </a:extLst>
          </p:cNvPr>
          <p:cNvSpPr txBox="1"/>
          <p:nvPr/>
        </p:nvSpPr>
        <p:spPr>
          <a:xfrm>
            <a:off x="368490" y="3832665"/>
            <a:ext cx="2139042" cy="1107996"/>
          </a:xfrm>
          <a:prstGeom prst="rect">
            <a:avLst/>
          </a:prstGeom>
          <a:noFill/>
        </p:spPr>
        <p:txBody>
          <a:bodyPr wrap="square">
            <a:spAutoFit/>
          </a:bodyPr>
          <a:lstStyle/>
          <a:p>
            <a:pPr algn="ctr"/>
            <a:r>
              <a:rPr lang="en-US" sz="2200" dirty="0"/>
              <a:t>Hadi Hosseini</a:t>
            </a:r>
          </a:p>
          <a:p>
            <a:pPr algn="ctr"/>
            <a:r>
              <a:rPr lang="en-US" sz="2200" dirty="0"/>
              <a:t>Portland State University</a:t>
            </a:r>
          </a:p>
        </p:txBody>
      </p:sp>
      <p:sp>
        <p:nvSpPr>
          <p:cNvPr id="16" name="TextBox 15">
            <a:extLst>
              <a:ext uri="{FF2B5EF4-FFF2-40B4-BE49-F238E27FC236}">
                <a16:creationId xmlns:a16="http://schemas.microsoft.com/office/drawing/2014/main" id="{43D692EC-EE63-5BCC-0D47-2F453C546F72}"/>
              </a:ext>
            </a:extLst>
          </p:cNvPr>
          <p:cNvSpPr txBox="1"/>
          <p:nvPr/>
        </p:nvSpPr>
        <p:spPr>
          <a:xfrm>
            <a:off x="2507532" y="3832665"/>
            <a:ext cx="2139042" cy="1107996"/>
          </a:xfrm>
          <a:prstGeom prst="rect">
            <a:avLst/>
          </a:prstGeom>
          <a:noFill/>
        </p:spPr>
        <p:txBody>
          <a:bodyPr wrap="square">
            <a:spAutoFit/>
          </a:bodyPr>
          <a:lstStyle/>
          <a:p>
            <a:pPr algn="ctr"/>
            <a:r>
              <a:rPr lang="en-US" sz="2200" b="1" dirty="0"/>
              <a:t>Sam Shippey</a:t>
            </a:r>
            <a:endParaRPr lang="en-US" sz="2200" dirty="0"/>
          </a:p>
          <a:p>
            <a:pPr algn="ctr"/>
            <a:r>
              <a:rPr lang="en-US" sz="2200" dirty="0"/>
              <a:t>Portland State University</a:t>
            </a:r>
          </a:p>
        </p:txBody>
      </p:sp>
      <p:sp>
        <p:nvSpPr>
          <p:cNvPr id="18" name="TextBox 17">
            <a:extLst>
              <a:ext uri="{FF2B5EF4-FFF2-40B4-BE49-F238E27FC236}">
                <a16:creationId xmlns:a16="http://schemas.microsoft.com/office/drawing/2014/main" id="{FD74C8C0-B846-726F-09F4-95E48239BAB3}"/>
              </a:ext>
            </a:extLst>
          </p:cNvPr>
          <p:cNvSpPr txBox="1"/>
          <p:nvPr/>
        </p:nvSpPr>
        <p:spPr>
          <a:xfrm>
            <a:off x="4487567" y="3828064"/>
            <a:ext cx="2457056" cy="1107996"/>
          </a:xfrm>
          <a:prstGeom prst="rect">
            <a:avLst/>
          </a:prstGeom>
          <a:noFill/>
        </p:spPr>
        <p:txBody>
          <a:bodyPr wrap="square">
            <a:spAutoFit/>
          </a:bodyPr>
          <a:lstStyle/>
          <a:p>
            <a:pPr algn="ctr"/>
            <a:r>
              <a:rPr lang="en-US" sz="2200" dirty="0"/>
              <a:t>Alireza Keshavarz-Haddad</a:t>
            </a:r>
          </a:p>
          <a:p>
            <a:pPr algn="ctr"/>
            <a:r>
              <a:rPr lang="en-US" sz="2200" dirty="0"/>
              <a:t>Shiraz University</a:t>
            </a:r>
          </a:p>
        </p:txBody>
      </p:sp>
      <p:sp>
        <p:nvSpPr>
          <p:cNvPr id="20" name="TextBox 19">
            <a:extLst>
              <a:ext uri="{FF2B5EF4-FFF2-40B4-BE49-F238E27FC236}">
                <a16:creationId xmlns:a16="http://schemas.microsoft.com/office/drawing/2014/main" id="{2F4367AC-F7CB-E2CE-6F00-8F79143AF9C9}"/>
              </a:ext>
            </a:extLst>
          </p:cNvPr>
          <p:cNvSpPr txBox="1"/>
          <p:nvPr/>
        </p:nvSpPr>
        <p:spPr>
          <a:xfrm>
            <a:off x="6785616" y="3828064"/>
            <a:ext cx="2139042" cy="1107996"/>
          </a:xfrm>
          <a:prstGeom prst="rect">
            <a:avLst/>
          </a:prstGeom>
          <a:noFill/>
        </p:spPr>
        <p:txBody>
          <a:bodyPr wrap="square">
            <a:spAutoFit/>
          </a:bodyPr>
          <a:lstStyle/>
          <a:p>
            <a:pPr algn="ctr"/>
            <a:r>
              <a:rPr lang="en-US" sz="2200" dirty="0"/>
              <a:t>Ehsan Aryafar</a:t>
            </a:r>
          </a:p>
          <a:p>
            <a:pPr algn="ctr"/>
            <a:r>
              <a:rPr lang="en-US" sz="2200" dirty="0"/>
              <a:t>Portland State University</a:t>
            </a:r>
          </a:p>
        </p:txBody>
      </p:sp>
      <p:pic>
        <p:nvPicPr>
          <p:cNvPr id="6" name="Picture 5">
            <a:extLst>
              <a:ext uri="{FF2B5EF4-FFF2-40B4-BE49-F238E27FC236}">
                <a16:creationId xmlns:a16="http://schemas.microsoft.com/office/drawing/2014/main" id="{CB7D7FDC-286A-D4B2-5AC7-65B750506B2F}"/>
              </a:ext>
            </a:extLst>
          </p:cNvPr>
          <p:cNvPicPr>
            <a:picLocks noChangeAspect="1"/>
          </p:cNvPicPr>
          <p:nvPr/>
        </p:nvPicPr>
        <p:blipFill>
          <a:blip r:embed="rId3"/>
          <a:stretch>
            <a:fillRect/>
          </a:stretch>
        </p:blipFill>
        <p:spPr>
          <a:xfrm>
            <a:off x="993511" y="4888939"/>
            <a:ext cx="889000" cy="1066800"/>
          </a:xfrm>
          <a:prstGeom prst="rect">
            <a:avLst/>
          </a:prstGeom>
        </p:spPr>
      </p:pic>
      <p:pic>
        <p:nvPicPr>
          <p:cNvPr id="7" name="Picture 6">
            <a:extLst>
              <a:ext uri="{FF2B5EF4-FFF2-40B4-BE49-F238E27FC236}">
                <a16:creationId xmlns:a16="http://schemas.microsoft.com/office/drawing/2014/main" id="{C5DAA171-49A0-077C-7418-4B7944DF8DD8}"/>
              </a:ext>
            </a:extLst>
          </p:cNvPr>
          <p:cNvPicPr>
            <a:picLocks noChangeAspect="1"/>
          </p:cNvPicPr>
          <p:nvPr/>
        </p:nvPicPr>
        <p:blipFill>
          <a:blip r:embed="rId3"/>
          <a:stretch>
            <a:fillRect/>
          </a:stretch>
        </p:blipFill>
        <p:spPr>
          <a:xfrm>
            <a:off x="3132553" y="4945262"/>
            <a:ext cx="889000" cy="1066800"/>
          </a:xfrm>
          <a:prstGeom prst="rect">
            <a:avLst/>
          </a:prstGeom>
        </p:spPr>
      </p:pic>
      <p:pic>
        <p:nvPicPr>
          <p:cNvPr id="8" name="Picture 7">
            <a:extLst>
              <a:ext uri="{FF2B5EF4-FFF2-40B4-BE49-F238E27FC236}">
                <a16:creationId xmlns:a16="http://schemas.microsoft.com/office/drawing/2014/main" id="{253BDC4E-3301-E793-5C64-BA707C6DA847}"/>
              </a:ext>
            </a:extLst>
          </p:cNvPr>
          <p:cNvPicPr>
            <a:picLocks noChangeAspect="1"/>
          </p:cNvPicPr>
          <p:nvPr/>
        </p:nvPicPr>
        <p:blipFill>
          <a:blip r:embed="rId3"/>
          <a:stretch>
            <a:fillRect/>
          </a:stretch>
        </p:blipFill>
        <p:spPr>
          <a:xfrm>
            <a:off x="7410637" y="4888939"/>
            <a:ext cx="889000" cy="1066800"/>
          </a:xfrm>
          <a:prstGeom prst="rect">
            <a:avLst/>
          </a:prstGeom>
        </p:spPr>
      </p:pic>
      <p:pic>
        <p:nvPicPr>
          <p:cNvPr id="9" name="Picture 8">
            <a:extLst>
              <a:ext uri="{FF2B5EF4-FFF2-40B4-BE49-F238E27FC236}">
                <a16:creationId xmlns:a16="http://schemas.microsoft.com/office/drawing/2014/main" id="{261BE05D-4994-9C05-779C-730A37B8E721}"/>
              </a:ext>
            </a:extLst>
          </p:cNvPr>
          <p:cNvPicPr>
            <a:picLocks noChangeAspect="1"/>
          </p:cNvPicPr>
          <p:nvPr/>
        </p:nvPicPr>
        <p:blipFill>
          <a:blip r:embed="rId4"/>
          <a:stretch>
            <a:fillRect/>
          </a:stretch>
        </p:blipFill>
        <p:spPr>
          <a:xfrm>
            <a:off x="5238096" y="4945262"/>
            <a:ext cx="955997" cy="9559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49246-288A-75D8-BB0A-F1F1B1F4A2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CFDE3B-9232-68BE-3091-52BE8E895BB2}"/>
              </a:ext>
            </a:extLst>
          </p:cNvPr>
          <p:cNvSpPr>
            <a:spLocks noGrp="1"/>
          </p:cNvSpPr>
          <p:nvPr>
            <p:ph type="title"/>
          </p:nvPr>
        </p:nvSpPr>
        <p:spPr/>
        <p:txBody>
          <a:bodyPr/>
          <a:lstStyle/>
          <a:p>
            <a:r>
              <a:rPr lang="en-US" dirty="0"/>
              <a:t>Summary</a:t>
            </a:r>
          </a:p>
        </p:txBody>
      </p:sp>
      <p:sp>
        <p:nvSpPr>
          <p:cNvPr id="5" name="Slide Number Placeholder 4">
            <a:extLst>
              <a:ext uri="{FF2B5EF4-FFF2-40B4-BE49-F238E27FC236}">
                <a16:creationId xmlns:a16="http://schemas.microsoft.com/office/drawing/2014/main" id="{A771BC61-D779-1600-9BAB-18E8D3351FAA}"/>
              </a:ext>
            </a:extLst>
          </p:cNvPr>
          <p:cNvSpPr>
            <a:spLocks noGrp="1"/>
          </p:cNvSpPr>
          <p:nvPr>
            <p:ph type="sldNum" sz="quarter" idx="12"/>
          </p:nvPr>
        </p:nvSpPr>
        <p:spPr/>
        <p:txBody>
          <a:bodyPr/>
          <a:lstStyle/>
          <a:p>
            <a:fld id="{EA9379C7-32D7-0A4C-AAB5-DEC1CAB51C3F}" type="slidenum">
              <a:rPr lang="en-US" smtClean="0"/>
              <a:pPr/>
              <a:t>10</a:t>
            </a:fld>
            <a:endParaRPr lang="en-US" dirty="0"/>
          </a:p>
        </p:txBody>
      </p:sp>
      <p:sp>
        <p:nvSpPr>
          <p:cNvPr id="7" name="Content Placeholder 6">
            <a:extLst>
              <a:ext uri="{FF2B5EF4-FFF2-40B4-BE49-F238E27FC236}">
                <a16:creationId xmlns:a16="http://schemas.microsoft.com/office/drawing/2014/main" id="{064E1C05-A5AF-2795-2A56-D82ED33E7A42}"/>
              </a:ext>
            </a:extLst>
          </p:cNvPr>
          <p:cNvSpPr>
            <a:spLocks noGrp="1"/>
          </p:cNvSpPr>
          <p:nvPr>
            <p:ph idx="1"/>
          </p:nvPr>
        </p:nvSpPr>
        <p:spPr>
          <a:xfrm>
            <a:off x="457200" y="1600200"/>
            <a:ext cx="8229600" cy="4983162"/>
          </a:xfrm>
        </p:spPr>
        <p:txBody>
          <a:bodyPr>
            <a:normAutofit lnSpcReduction="10000"/>
          </a:bodyPr>
          <a:lstStyle/>
          <a:p>
            <a:r>
              <a:rPr lang="en-US" dirty="0"/>
              <a:t>Peer-to-Peer CDN seeks to reduce cost compared to traditional CDN strategy by using edge devices, but relies on centralized peer selection for each client</a:t>
            </a:r>
          </a:p>
          <a:p>
            <a:endParaRPr lang="en-US" dirty="0"/>
          </a:p>
          <a:p>
            <a:r>
              <a:rPr lang="en-US" dirty="0"/>
              <a:t>Evaluate </a:t>
            </a:r>
            <a:r>
              <a:rPr lang="en-US" dirty="0">
                <a:solidFill>
                  <a:srgbClr val="FF0000"/>
                </a:solidFill>
              </a:rPr>
              <a:t>Multi-Armed Bandit algorithms</a:t>
            </a:r>
            <a:r>
              <a:rPr lang="en-US" dirty="0"/>
              <a:t> for decentralized peer selection through simulation</a:t>
            </a:r>
          </a:p>
          <a:p>
            <a:endParaRPr lang="en-US" dirty="0"/>
          </a:p>
          <a:p>
            <a:r>
              <a:rPr lang="en-US" dirty="0"/>
              <a:t>EXP3 achieves </a:t>
            </a:r>
            <a:r>
              <a:rPr lang="en-US" dirty="0">
                <a:solidFill>
                  <a:srgbClr val="FF0000"/>
                </a:solidFill>
              </a:rPr>
              <a:t>near-centralized performance </a:t>
            </a:r>
            <a:r>
              <a:rPr lang="en-US" dirty="0"/>
              <a:t>in terms of throughput and fairness without central coordination</a:t>
            </a:r>
          </a:p>
          <a:p>
            <a:endParaRPr lang="en-US" dirty="0"/>
          </a:p>
          <a:p>
            <a:r>
              <a:rPr lang="en-US" dirty="0"/>
              <a:t>Future work in improving throughput stability to improve performance in video streaming across all algorithms (EXP3, BROAD, and Thompson Sampling)</a:t>
            </a:r>
          </a:p>
        </p:txBody>
      </p:sp>
    </p:spTree>
    <p:extLst>
      <p:ext uri="{BB962C8B-B14F-4D97-AF65-F5344CB8AC3E}">
        <p14:creationId xmlns:p14="http://schemas.microsoft.com/office/powerpoint/2010/main" val="15634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5849C-C1AE-7E7A-A1F2-D710CD340F62}"/>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8FAA7B5-3A55-FAB8-2B14-63E31D0E65A9}"/>
              </a:ext>
            </a:extLst>
          </p:cNvPr>
          <p:cNvSpPr>
            <a:spLocks noGrp="1"/>
          </p:cNvSpPr>
          <p:nvPr>
            <p:ph type="sldNum" sz="quarter" idx="12"/>
          </p:nvPr>
        </p:nvSpPr>
        <p:spPr/>
        <p:txBody>
          <a:bodyPr/>
          <a:lstStyle/>
          <a:p>
            <a:fld id="{EA9379C7-32D7-0A4C-AAB5-DEC1CAB51C3F}" type="slidenum">
              <a:rPr lang="en-US" smtClean="0"/>
              <a:pPr/>
              <a:t>11</a:t>
            </a:fld>
            <a:endParaRPr lang="en-US" dirty="0"/>
          </a:p>
        </p:txBody>
      </p:sp>
      <p:sp>
        <p:nvSpPr>
          <p:cNvPr id="2" name="Title 1">
            <a:extLst>
              <a:ext uri="{FF2B5EF4-FFF2-40B4-BE49-F238E27FC236}">
                <a16:creationId xmlns:a16="http://schemas.microsoft.com/office/drawing/2014/main" id="{E42A8B0E-5ACB-31C1-B003-FA7D1F2294B1}"/>
              </a:ext>
            </a:extLst>
          </p:cNvPr>
          <p:cNvSpPr>
            <a:spLocks noGrp="1"/>
          </p:cNvSpPr>
          <p:nvPr>
            <p:ph type="title"/>
          </p:nvPr>
        </p:nvSpPr>
        <p:spPr>
          <a:xfrm>
            <a:off x="457200" y="274638"/>
            <a:ext cx="7924800" cy="1143000"/>
          </a:xfrm>
        </p:spPr>
        <p:txBody>
          <a:bodyPr/>
          <a:lstStyle/>
          <a:p>
            <a:r>
              <a:rPr lang="en-US" dirty="0"/>
              <a:t>Email me!</a:t>
            </a:r>
          </a:p>
        </p:txBody>
      </p:sp>
      <p:sp>
        <p:nvSpPr>
          <p:cNvPr id="3" name="TextBox 2">
            <a:extLst>
              <a:ext uri="{FF2B5EF4-FFF2-40B4-BE49-F238E27FC236}">
                <a16:creationId xmlns:a16="http://schemas.microsoft.com/office/drawing/2014/main" id="{087781E1-4AF5-2AD5-67DF-6A84AF5D8C95}"/>
              </a:ext>
            </a:extLst>
          </p:cNvPr>
          <p:cNvSpPr txBox="1"/>
          <p:nvPr/>
        </p:nvSpPr>
        <p:spPr>
          <a:xfrm>
            <a:off x="2729275" y="2815924"/>
            <a:ext cx="3685451" cy="1107996"/>
          </a:xfrm>
          <a:prstGeom prst="rect">
            <a:avLst/>
          </a:prstGeom>
          <a:noFill/>
        </p:spPr>
        <p:txBody>
          <a:bodyPr wrap="square">
            <a:spAutoFit/>
          </a:bodyPr>
          <a:lstStyle/>
          <a:p>
            <a:pPr algn="ctr"/>
            <a:r>
              <a:rPr lang="en-US" sz="2200" b="1" dirty="0"/>
              <a:t>Sam Shippey</a:t>
            </a:r>
            <a:endParaRPr lang="en-US" sz="2200" dirty="0"/>
          </a:p>
          <a:p>
            <a:pPr algn="ctr"/>
            <a:r>
              <a:rPr lang="en-US" sz="2200" dirty="0" err="1"/>
              <a:t>sshippey@pdx.edu</a:t>
            </a:r>
            <a:endParaRPr lang="en-US" sz="2200" dirty="0"/>
          </a:p>
          <a:p>
            <a:pPr algn="ctr"/>
            <a:r>
              <a:rPr lang="en-US" sz="2200" dirty="0"/>
              <a:t>Portland State University</a:t>
            </a:r>
          </a:p>
        </p:txBody>
      </p:sp>
      <p:pic>
        <p:nvPicPr>
          <p:cNvPr id="4" name="Picture 3">
            <a:extLst>
              <a:ext uri="{FF2B5EF4-FFF2-40B4-BE49-F238E27FC236}">
                <a16:creationId xmlns:a16="http://schemas.microsoft.com/office/drawing/2014/main" id="{D87011DD-A2B5-3942-EFC2-C691DD280A59}"/>
              </a:ext>
            </a:extLst>
          </p:cNvPr>
          <p:cNvPicPr>
            <a:picLocks noChangeAspect="1"/>
          </p:cNvPicPr>
          <p:nvPr/>
        </p:nvPicPr>
        <p:blipFill>
          <a:blip r:embed="rId3"/>
          <a:stretch>
            <a:fillRect/>
          </a:stretch>
        </p:blipFill>
        <p:spPr>
          <a:xfrm>
            <a:off x="4127500" y="3923920"/>
            <a:ext cx="889000" cy="1066800"/>
          </a:xfrm>
          <a:prstGeom prst="rect">
            <a:avLst/>
          </a:prstGeom>
        </p:spPr>
      </p:pic>
    </p:spTree>
    <p:extLst>
      <p:ext uri="{BB962C8B-B14F-4D97-AF65-F5344CB8AC3E}">
        <p14:creationId xmlns:p14="http://schemas.microsoft.com/office/powerpoint/2010/main" val="3608214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6B089-6FD9-E2B7-2292-54AD94B22384}"/>
              </a:ext>
            </a:extLst>
          </p:cNvPr>
          <p:cNvSpPr>
            <a:spLocks noGrp="1"/>
          </p:cNvSpPr>
          <p:nvPr>
            <p:ph type="title"/>
          </p:nvPr>
        </p:nvSpPr>
        <p:spPr/>
        <p:txBody>
          <a:bodyPr/>
          <a:lstStyle/>
          <a:p>
            <a:r>
              <a:rPr lang="en-US" dirty="0"/>
              <a:t>Background: CDN and PCDN</a:t>
            </a:r>
          </a:p>
        </p:txBody>
      </p:sp>
      <p:sp>
        <p:nvSpPr>
          <p:cNvPr id="6" name="Content Placeholder 2">
            <a:extLst>
              <a:ext uri="{FF2B5EF4-FFF2-40B4-BE49-F238E27FC236}">
                <a16:creationId xmlns:a16="http://schemas.microsoft.com/office/drawing/2014/main" id="{8AC0C0A2-A1AD-3F1D-BB0D-D8451845C3FB}"/>
              </a:ext>
            </a:extLst>
          </p:cNvPr>
          <p:cNvSpPr txBox="1">
            <a:spLocks/>
          </p:cNvSpPr>
          <p:nvPr/>
        </p:nvSpPr>
        <p:spPr>
          <a:xfrm>
            <a:off x="4720527" y="4489753"/>
            <a:ext cx="4585253" cy="198371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PCDN (Peer-to-Peer CDN)</a:t>
            </a:r>
          </a:p>
          <a:p>
            <a:pPr>
              <a:buFont typeface="Arial" panose="020B0604020202020204" pitchFamily="34" charset="0"/>
              <a:buChar char="•"/>
            </a:pPr>
            <a:r>
              <a:rPr lang="en-US" dirty="0"/>
              <a:t>Use </a:t>
            </a:r>
            <a:r>
              <a:rPr lang="en-US" dirty="0">
                <a:solidFill>
                  <a:srgbClr val="FF0000"/>
                </a:solidFill>
              </a:rPr>
              <a:t>edge devices </a:t>
            </a:r>
            <a:r>
              <a:rPr lang="en-US" dirty="0"/>
              <a:t>(smart TVs, routers) to </a:t>
            </a:r>
            <a:r>
              <a:rPr lang="en-US" dirty="0">
                <a:solidFill>
                  <a:srgbClr val="FF0000"/>
                </a:solidFill>
              </a:rPr>
              <a:t>store and send</a:t>
            </a:r>
            <a:r>
              <a:rPr lang="en-US" dirty="0"/>
              <a:t> data</a:t>
            </a:r>
          </a:p>
          <a:p>
            <a:pPr>
              <a:buFont typeface="Arial" panose="020B0604020202020204" pitchFamily="34" charset="0"/>
              <a:buChar char="•"/>
            </a:pPr>
            <a:r>
              <a:rPr lang="en-US" dirty="0"/>
              <a:t>Storage and connectivity issues</a:t>
            </a:r>
          </a:p>
        </p:txBody>
      </p:sp>
      <p:pic>
        <p:nvPicPr>
          <p:cNvPr id="8" name="Picture 7">
            <a:extLst>
              <a:ext uri="{FF2B5EF4-FFF2-40B4-BE49-F238E27FC236}">
                <a16:creationId xmlns:a16="http://schemas.microsoft.com/office/drawing/2014/main" id="{7685999F-4AFF-D4A8-5817-5AB95BC11BCC}"/>
              </a:ext>
            </a:extLst>
          </p:cNvPr>
          <p:cNvPicPr>
            <a:picLocks noChangeAspect="1"/>
          </p:cNvPicPr>
          <p:nvPr/>
        </p:nvPicPr>
        <p:blipFill>
          <a:blip r:embed="rId3"/>
          <a:stretch>
            <a:fillRect/>
          </a:stretch>
        </p:blipFill>
        <p:spPr>
          <a:xfrm>
            <a:off x="289304" y="1524467"/>
            <a:ext cx="3993111" cy="2858457"/>
          </a:xfrm>
          <a:prstGeom prst="rect">
            <a:avLst/>
          </a:prstGeom>
        </p:spPr>
      </p:pic>
      <p:pic>
        <p:nvPicPr>
          <p:cNvPr id="10" name="Picture 9">
            <a:extLst>
              <a:ext uri="{FF2B5EF4-FFF2-40B4-BE49-F238E27FC236}">
                <a16:creationId xmlns:a16="http://schemas.microsoft.com/office/drawing/2014/main" id="{548DC73D-950B-17D0-E2CA-EC8505C48212}"/>
              </a:ext>
            </a:extLst>
          </p:cNvPr>
          <p:cNvPicPr>
            <a:picLocks noChangeAspect="1"/>
          </p:cNvPicPr>
          <p:nvPr/>
        </p:nvPicPr>
        <p:blipFill>
          <a:blip r:embed="rId4"/>
          <a:stretch>
            <a:fillRect/>
          </a:stretch>
        </p:blipFill>
        <p:spPr>
          <a:xfrm>
            <a:off x="4693232" y="1524467"/>
            <a:ext cx="4199655" cy="2769746"/>
          </a:xfrm>
          <a:prstGeom prst="rect">
            <a:avLst/>
          </a:prstGeom>
        </p:spPr>
      </p:pic>
      <p:sp>
        <p:nvSpPr>
          <p:cNvPr id="3" name="Content Placeholder 2">
            <a:extLst>
              <a:ext uri="{FF2B5EF4-FFF2-40B4-BE49-F238E27FC236}">
                <a16:creationId xmlns:a16="http://schemas.microsoft.com/office/drawing/2014/main" id="{671BE4B8-A1D7-22F6-1760-4507BBF76062}"/>
              </a:ext>
            </a:extLst>
          </p:cNvPr>
          <p:cNvSpPr>
            <a:spLocks noGrp="1"/>
          </p:cNvSpPr>
          <p:nvPr>
            <p:ph idx="1"/>
          </p:nvPr>
        </p:nvSpPr>
        <p:spPr>
          <a:xfrm>
            <a:off x="135274" y="4489754"/>
            <a:ext cx="4585253" cy="1983717"/>
          </a:xfrm>
        </p:spPr>
        <p:txBody>
          <a:bodyPr>
            <a:normAutofit fontScale="92500"/>
          </a:bodyPr>
          <a:lstStyle/>
          <a:p>
            <a:pPr marL="0" indent="0">
              <a:buNone/>
            </a:pPr>
            <a:r>
              <a:rPr lang="en-US" dirty="0"/>
              <a:t>CDN (Content Delivery Network)</a:t>
            </a:r>
          </a:p>
          <a:p>
            <a:pPr>
              <a:buFont typeface="Arial" panose="020B0604020202020204" pitchFamily="34" charset="0"/>
              <a:buChar char="•"/>
            </a:pPr>
            <a:r>
              <a:rPr lang="en-US" dirty="0">
                <a:solidFill>
                  <a:srgbClr val="FF0000"/>
                </a:solidFill>
              </a:rPr>
              <a:t>Hierarchical architecture </a:t>
            </a:r>
          </a:p>
          <a:p>
            <a:pPr>
              <a:buFont typeface="Arial" panose="020B0604020202020204" pitchFamily="34" charset="0"/>
              <a:buChar char="•"/>
            </a:pPr>
            <a:r>
              <a:rPr lang="en-US" dirty="0"/>
              <a:t>Deliver content </a:t>
            </a:r>
            <a:r>
              <a:rPr lang="en-US" dirty="0">
                <a:solidFill>
                  <a:srgbClr val="FF0000"/>
                </a:solidFill>
              </a:rPr>
              <a:t>quickly and reliably</a:t>
            </a:r>
            <a:endParaRPr lang="en-US" dirty="0"/>
          </a:p>
          <a:p>
            <a:pPr>
              <a:buFont typeface="Arial" panose="020B0604020202020204" pitchFamily="34" charset="0"/>
              <a:buChar char="•"/>
            </a:pPr>
            <a:r>
              <a:rPr lang="en-US" dirty="0">
                <a:solidFill>
                  <a:srgbClr val="FF0000"/>
                </a:solidFill>
              </a:rPr>
              <a:t>High cost </a:t>
            </a:r>
            <a:r>
              <a:rPr lang="en-US" dirty="0"/>
              <a:t>to deploy and maintain</a:t>
            </a:r>
          </a:p>
        </p:txBody>
      </p:sp>
      <p:sp>
        <p:nvSpPr>
          <p:cNvPr id="4" name="Content Placeholder 2">
            <a:extLst>
              <a:ext uri="{FF2B5EF4-FFF2-40B4-BE49-F238E27FC236}">
                <a16:creationId xmlns:a16="http://schemas.microsoft.com/office/drawing/2014/main" id="{712C4A06-8FCF-1618-9B52-2D92B3195190}"/>
              </a:ext>
            </a:extLst>
          </p:cNvPr>
          <p:cNvSpPr txBox="1">
            <a:spLocks/>
          </p:cNvSpPr>
          <p:nvPr/>
        </p:nvSpPr>
        <p:spPr>
          <a:xfrm>
            <a:off x="0" y="6226549"/>
            <a:ext cx="9144000" cy="54372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200" b="1" dirty="0">
                <a:solidFill>
                  <a:srgbClr val="FF0000"/>
                </a:solidFill>
              </a:rPr>
              <a:t>Solution: Each client is concurrently served by multiple servers</a:t>
            </a:r>
          </a:p>
        </p:txBody>
      </p:sp>
      <p:cxnSp>
        <p:nvCxnSpPr>
          <p:cNvPr id="11" name="Straight Connector 10">
            <a:extLst>
              <a:ext uri="{FF2B5EF4-FFF2-40B4-BE49-F238E27FC236}">
                <a16:creationId xmlns:a16="http://schemas.microsoft.com/office/drawing/2014/main" id="{02C86FC2-6B04-1CF0-3CE1-35DC9D01C1F5}"/>
              </a:ext>
            </a:extLst>
          </p:cNvPr>
          <p:cNvCxnSpPr/>
          <p:nvPr/>
        </p:nvCxnSpPr>
        <p:spPr>
          <a:xfrm flipV="1">
            <a:off x="5323668" y="2953695"/>
            <a:ext cx="875654" cy="262203"/>
          </a:xfrm>
          <a:prstGeom prst="line">
            <a:avLst/>
          </a:prstGeom>
          <a:ln w="6350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FEE35DA-7659-9EC6-DCBF-3B2500BA6BE5}"/>
              </a:ext>
            </a:extLst>
          </p:cNvPr>
          <p:cNvCxnSpPr>
            <a:cxnSpLocks/>
          </p:cNvCxnSpPr>
          <p:nvPr/>
        </p:nvCxnSpPr>
        <p:spPr>
          <a:xfrm flipV="1">
            <a:off x="6292312" y="3288680"/>
            <a:ext cx="185980" cy="229533"/>
          </a:xfrm>
          <a:prstGeom prst="line">
            <a:avLst/>
          </a:prstGeom>
          <a:ln w="6350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0C19F63-68BD-FEFB-6360-599E69E5CD33}"/>
              </a:ext>
            </a:extLst>
          </p:cNvPr>
          <p:cNvCxnSpPr>
            <a:cxnSpLocks/>
          </p:cNvCxnSpPr>
          <p:nvPr/>
        </p:nvCxnSpPr>
        <p:spPr>
          <a:xfrm>
            <a:off x="6679769" y="2909340"/>
            <a:ext cx="912830" cy="379339"/>
          </a:xfrm>
          <a:prstGeom prst="line">
            <a:avLst/>
          </a:prstGeom>
          <a:ln w="63500">
            <a:solidFill>
              <a:srgbClr val="00B0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891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5A09D-9842-A1F6-EBEB-544FCFA9D8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048371-4929-DE63-F7E6-F7EBD52FAD58}"/>
              </a:ext>
            </a:extLst>
          </p:cNvPr>
          <p:cNvSpPr>
            <a:spLocks noGrp="1"/>
          </p:cNvSpPr>
          <p:nvPr>
            <p:ph type="title"/>
          </p:nvPr>
        </p:nvSpPr>
        <p:spPr/>
        <p:txBody>
          <a:bodyPr/>
          <a:lstStyle/>
          <a:p>
            <a:r>
              <a:rPr lang="en-US" dirty="0"/>
              <a:t>PCDN History</a:t>
            </a:r>
          </a:p>
        </p:txBody>
      </p:sp>
      <p:sp>
        <p:nvSpPr>
          <p:cNvPr id="5" name="Slide Number Placeholder 4">
            <a:extLst>
              <a:ext uri="{FF2B5EF4-FFF2-40B4-BE49-F238E27FC236}">
                <a16:creationId xmlns:a16="http://schemas.microsoft.com/office/drawing/2014/main" id="{60E92E4F-370C-2989-48D3-5EC216870016}"/>
              </a:ext>
            </a:extLst>
          </p:cNvPr>
          <p:cNvSpPr>
            <a:spLocks noGrp="1"/>
          </p:cNvSpPr>
          <p:nvPr>
            <p:ph type="sldNum" sz="quarter" idx="12"/>
          </p:nvPr>
        </p:nvSpPr>
        <p:spPr/>
        <p:txBody>
          <a:bodyPr/>
          <a:lstStyle/>
          <a:p>
            <a:fld id="{EA9379C7-32D7-0A4C-AAB5-DEC1CAB51C3F}" type="slidenum">
              <a:rPr lang="en-US" smtClean="0"/>
              <a:pPr/>
              <a:t>3</a:t>
            </a:fld>
            <a:endParaRPr lang="en-US" dirty="0"/>
          </a:p>
        </p:txBody>
      </p:sp>
      <p:sp>
        <p:nvSpPr>
          <p:cNvPr id="8" name="Content Placeholder 2">
            <a:extLst>
              <a:ext uri="{FF2B5EF4-FFF2-40B4-BE49-F238E27FC236}">
                <a16:creationId xmlns:a16="http://schemas.microsoft.com/office/drawing/2014/main" id="{D90A328C-88A8-A60B-9190-34E38DE58A22}"/>
              </a:ext>
            </a:extLst>
          </p:cNvPr>
          <p:cNvSpPr txBox="1">
            <a:spLocks/>
          </p:cNvSpPr>
          <p:nvPr/>
        </p:nvSpPr>
        <p:spPr>
          <a:xfrm>
            <a:off x="303662" y="1628403"/>
            <a:ext cx="8536675" cy="4760603"/>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24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P2P File sharing: E.g. Napster (1999) and BitTorrent (2001)</a:t>
            </a:r>
          </a:p>
          <a:p>
            <a:r>
              <a:rPr lang="en-US" dirty="0"/>
              <a:t>First gen P2P to support video streaming (2005-2012)</a:t>
            </a:r>
          </a:p>
          <a:p>
            <a:r>
              <a:rPr lang="en-US" dirty="0"/>
              <a:t>Second generation PCDN (2012-2018)</a:t>
            </a:r>
          </a:p>
          <a:p>
            <a:pPr lvl="1"/>
            <a:r>
              <a:rPr lang="en-US" dirty="0"/>
              <a:t>WebRTC (real-time browser-based P2P) opened new doors</a:t>
            </a:r>
          </a:p>
          <a:p>
            <a:pPr lvl="1"/>
            <a:r>
              <a:rPr lang="en-US" dirty="0"/>
              <a:t>Netflix and others experimented for </a:t>
            </a:r>
            <a:r>
              <a:rPr lang="en-US" dirty="0">
                <a:solidFill>
                  <a:srgbClr val="FF0000"/>
                </a:solidFill>
              </a:rPr>
              <a:t>Video-On-Demand</a:t>
            </a:r>
          </a:p>
          <a:p>
            <a:r>
              <a:rPr lang="en-US" dirty="0"/>
              <a:t>Recent renewed interest in PCDN</a:t>
            </a:r>
          </a:p>
          <a:p>
            <a:pPr lvl="1"/>
            <a:r>
              <a:rPr lang="en-US" dirty="0"/>
              <a:t>ByteDance (TikTok) using PCDNs to serve </a:t>
            </a:r>
            <a:r>
              <a:rPr lang="en-US" dirty="0">
                <a:solidFill>
                  <a:srgbClr val="FF0000"/>
                </a:solidFill>
              </a:rPr>
              <a:t>short video</a:t>
            </a:r>
            <a:endParaRPr lang="en-US" dirty="0"/>
          </a:p>
          <a:p>
            <a:pPr lvl="1"/>
            <a:r>
              <a:rPr lang="en-US" dirty="0"/>
              <a:t>USENIX ATC 2024 and P-Scheduler INFOCOM 2024</a:t>
            </a:r>
          </a:p>
          <a:p>
            <a:pPr lvl="1"/>
            <a:r>
              <a:rPr lang="en-US" dirty="0"/>
              <a:t>MPRD (ICDCS 2025): Multipath parallel downloading</a:t>
            </a:r>
          </a:p>
          <a:p>
            <a:r>
              <a:rPr lang="en-US" dirty="0"/>
              <a:t>Multipath aspects are well explored, but </a:t>
            </a:r>
            <a:r>
              <a:rPr lang="en-US" dirty="0">
                <a:solidFill>
                  <a:srgbClr val="FF0000"/>
                </a:solidFill>
              </a:rPr>
              <a:t>state of the art solutions rely on centralized peer selection</a:t>
            </a:r>
          </a:p>
          <a:p>
            <a:r>
              <a:rPr lang="en-US" dirty="0"/>
              <a:t>We investigate decentralized peer selection: </a:t>
            </a:r>
            <a:r>
              <a:rPr lang="en-US" dirty="0">
                <a:solidFill>
                  <a:srgbClr val="FF0000"/>
                </a:solidFill>
              </a:rPr>
              <a:t>Each client selects its own peers without a central coordinator</a:t>
            </a:r>
          </a:p>
        </p:txBody>
      </p:sp>
    </p:spTree>
    <p:extLst>
      <p:ext uri="{BB962C8B-B14F-4D97-AF65-F5344CB8AC3E}">
        <p14:creationId xmlns:p14="http://schemas.microsoft.com/office/powerpoint/2010/main" val="108834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49CCA-BB6E-A29A-C356-56E41C9FE9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41DAD1-0D56-0700-6CDE-4080A9BEFDB8}"/>
              </a:ext>
            </a:extLst>
          </p:cNvPr>
          <p:cNvSpPr>
            <a:spLocks noGrp="1"/>
          </p:cNvSpPr>
          <p:nvPr>
            <p:ph type="title"/>
          </p:nvPr>
        </p:nvSpPr>
        <p:spPr/>
        <p:txBody>
          <a:bodyPr/>
          <a:lstStyle/>
          <a:p>
            <a:r>
              <a:rPr lang="en-US" dirty="0"/>
              <a:t>Problem Formulation</a:t>
            </a:r>
          </a:p>
        </p:txBody>
      </p:sp>
      <p:sp>
        <p:nvSpPr>
          <p:cNvPr id="5" name="Slide Number Placeholder 4">
            <a:extLst>
              <a:ext uri="{FF2B5EF4-FFF2-40B4-BE49-F238E27FC236}">
                <a16:creationId xmlns:a16="http://schemas.microsoft.com/office/drawing/2014/main" id="{FC690EC6-5E21-7F31-328C-3E0526670D2C}"/>
              </a:ext>
            </a:extLst>
          </p:cNvPr>
          <p:cNvSpPr>
            <a:spLocks noGrp="1"/>
          </p:cNvSpPr>
          <p:nvPr>
            <p:ph type="sldNum" sz="quarter" idx="12"/>
          </p:nvPr>
        </p:nvSpPr>
        <p:spPr/>
        <p:txBody>
          <a:bodyPr/>
          <a:lstStyle/>
          <a:p>
            <a:fld id="{EA9379C7-32D7-0A4C-AAB5-DEC1CAB51C3F}" type="slidenum">
              <a:rPr lang="en-US" smtClean="0"/>
              <a:pPr/>
              <a:t>4</a:t>
            </a:fld>
            <a:endParaRPr lang="en-US" dirty="0"/>
          </a:p>
        </p:txBody>
      </p:sp>
      <p:sp>
        <p:nvSpPr>
          <p:cNvPr id="3" name="Content Placeholder 2">
            <a:extLst>
              <a:ext uri="{FF2B5EF4-FFF2-40B4-BE49-F238E27FC236}">
                <a16:creationId xmlns:a16="http://schemas.microsoft.com/office/drawing/2014/main" id="{9CA03C8A-9A19-4481-B25B-C74BFC8C8774}"/>
              </a:ext>
            </a:extLst>
          </p:cNvPr>
          <p:cNvSpPr>
            <a:spLocks noGrp="1"/>
          </p:cNvSpPr>
          <p:nvPr>
            <p:ph idx="1"/>
          </p:nvPr>
        </p:nvSpPr>
        <p:spPr>
          <a:xfrm>
            <a:off x="273131" y="1528946"/>
            <a:ext cx="8413669" cy="2824884"/>
          </a:xfrm>
        </p:spPr>
        <p:txBody>
          <a:bodyPr>
            <a:normAutofit/>
          </a:bodyPr>
          <a:lstStyle/>
          <a:p>
            <a:r>
              <a:rPr lang="en-US" sz="2200" dirty="0"/>
              <a:t>Scenario: Chunked file download for each client</a:t>
            </a:r>
          </a:p>
          <a:p>
            <a:pPr lvl="1"/>
            <a:r>
              <a:rPr lang="en-US" sz="2200" dirty="0"/>
              <a:t>At each chunk, each client selects a set of </a:t>
            </a:r>
            <a:r>
              <a:rPr lang="en-US" sz="2200" i="1" dirty="0"/>
              <a:t>A</a:t>
            </a:r>
            <a:r>
              <a:rPr lang="en-US" sz="2200" dirty="0"/>
              <a:t> peers and downloads the chunk from them</a:t>
            </a:r>
          </a:p>
          <a:p>
            <a:pPr lvl="1"/>
            <a:r>
              <a:rPr lang="en-US" sz="2200" dirty="0"/>
              <a:t>At end of chunk, get bandwidth estimate </a:t>
            </a:r>
            <a:r>
              <a:rPr lang="en-US" sz="2200" dirty="0">
                <a:solidFill>
                  <a:srgbClr val="FF0000"/>
                </a:solidFill>
              </a:rPr>
              <a:t>only for picked peers</a:t>
            </a:r>
          </a:p>
          <a:p>
            <a:pPr lvl="1"/>
            <a:r>
              <a:rPr lang="en-US" sz="2200" dirty="0"/>
              <a:t>Clients don’t know bandwidths for unselected peers</a:t>
            </a:r>
          </a:p>
          <a:p>
            <a:pPr lvl="1"/>
            <a:r>
              <a:rPr lang="en-US" sz="2200" dirty="0"/>
              <a:t>Corresponds to </a:t>
            </a:r>
            <a:r>
              <a:rPr lang="en-US" sz="2200" b="1" dirty="0"/>
              <a:t>Multi-Armed Bandit (MAB) problem </a:t>
            </a:r>
          </a:p>
          <a:p>
            <a:r>
              <a:rPr lang="en-US" sz="2200" b="1" dirty="0">
                <a:solidFill>
                  <a:srgbClr val="FF0000"/>
                </a:solidFill>
              </a:rPr>
              <a:t>Can MAB algorithms do as well as a centralized solver?</a:t>
            </a:r>
          </a:p>
        </p:txBody>
      </p:sp>
      <p:pic>
        <p:nvPicPr>
          <p:cNvPr id="6" name="Picture 5">
            <a:extLst>
              <a:ext uri="{FF2B5EF4-FFF2-40B4-BE49-F238E27FC236}">
                <a16:creationId xmlns:a16="http://schemas.microsoft.com/office/drawing/2014/main" id="{6B6A410A-C43B-B7B9-29BA-45DD7A8A1B94}"/>
              </a:ext>
            </a:extLst>
          </p:cNvPr>
          <p:cNvPicPr>
            <a:picLocks noChangeAspect="1"/>
          </p:cNvPicPr>
          <p:nvPr/>
        </p:nvPicPr>
        <p:blipFill>
          <a:blip r:embed="rId3"/>
          <a:stretch>
            <a:fillRect/>
          </a:stretch>
        </p:blipFill>
        <p:spPr>
          <a:xfrm>
            <a:off x="2681366" y="4353830"/>
            <a:ext cx="3781267" cy="2205740"/>
          </a:xfrm>
          <a:prstGeom prst="rect">
            <a:avLst/>
          </a:prstGeom>
        </p:spPr>
      </p:pic>
    </p:spTree>
    <p:extLst>
      <p:ext uri="{BB962C8B-B14F-4D97-AF65-F5344CB8AC3E}">
        <p14:creationId xmlns:p14="http://schemas.microsoft.com/office/powerpoint/2010/main" val="254962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C9007-A053-8DF0-2E03-60612AF5D5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0EC72A-82DC-93F5-2122-875F5D8FC0DD}"/>
              </a:ext>
            </a:extLst>
          </p:cNvPr>
          <p:cNvSpPr>
            <a:spLocks noGrp="1"/>
          </p:cNvSpPr>
          <p:nvPr>
            <p:ph type="title"/>
          </p:nvPr>
        </p:nvSpPr>
        <p:spPr/>
        <p:txBody>
          <a:bodyPr/>
          <a:lstStyle/>
          <a:p>
            <a:r>
              <a:rPr lang="en-US" dirty="0"/>
              <a:t>Multi-Armed Bandit Algorithms</a:t>
            </a:r>
          </a:p>
        </p:txBody>
      </p:sp>
      <p:sp>
        <p:nvSpPr>
          <p:cNvPr id="5" name="Slide Number Placeholder 4">
            <a:extLst>
              <a:ext uri="{FF2B5EF4-FFF2-40B4-BE49-F238E27FC236}">
                <a16:creationId xmlns:a16="http://schemas.microsoft.com/office/drawing/2014/main" id="{B9F363FC-6D68-E435-3120-9126FD7437E2}"/>
              </a:ext>
            </a:extLst>
          </p:cNvPr>
          <p:cNvSpPr>
            <a:spLocks noGrp="1"/>
          </p:cNvSpPr>
          <p:nvPr>
            <p:ph type="sldNum" sz="quarter" idx="12"/>
          </p:nvPr>
        </p:nvSpPr>
        <p:spPr/>
        <p:txBody>
          <a:bodyPr/>
          <a:lstStyle/>
          <a:p>
            <a:fld id="{EA9379C7-32D7-0A4C-AAB5-DEC1CAB51C3F}" type="slidenum">
              <a:rPr lang="en-US" smtClean="0"/>
              <a:pPr/>
              <a:t>5</a:t>
            </a:fld>
            <a:endParaRPr lang="en-US" dirty="0"/>
          </a:p>
        </p:txBody>
      </p:sp>
      <p:sp>
        <p:nvSpPr>
          <p:cNvPr id="3" name="Content Placeholder 2">
            <a:extLst>
              <a:ext uri="{FF2B5EF4-FFF2-40B4-BE49-F238E27FC236}">
                <a16:creationId xmlns:a16="http://schemas.microsoft.com/office/drawing/2014/main" id="{F221EFB0-F16D-1186-FB6D-69557869F065}"/>
              </a:ext>
            </a:extLst>
          </p:cNvPr>
          <p:cNvSpPr>
            <a:spLocks noGrp="1"/>
          </p:cNvSpPr>
          <p:nvPr>
            <p:ph idx="1"/>
          </p:nvPr>
        </p:nvSpPr>
        <p:spPr>
          <a:xfrm>
            <a:off x="742594" y="3191149"/>
            <a:ext cx="7658811" cy="3549055"/>
          </a:xfrm>
        </p:spPr>
        <p:txBody>
          <a:bodyPr>
            <a:normAutofit lnSpcReduction="10000"/>
          </a:bodyPr>
          <a:lstStyle/>
          <a:p>
            <a:r>
              <a:rPr lang="en-US" sz="2000" b="1" dirty="0"/>
              <a:t>Evaluate 3 Multi-Armed Bandit algorithms</a:t>
            </a:r>
          </a:p>
          <a:p>
            <a:r>
              <a:rPr lang="en-US" sz="2000" dirty="0"/>
              <a:t>EXP3</a:t>
            </a:r>
          </a:p>
          <a:p>
            <a:pPr lvl="1"/>
            <a:r>
              <a:rPr lang="en-US" sz="2000" dirty="0"/>
              <a:t>Pick peers randomly over weighted options vector</a:t>
            </a:r>
          </a:p>
          <a:p>
            <a:pPr lvl="1"/>
            <a:r>
              <a:rPr lang="en-US" sz="2000" dirty="0"/>
              <a:t>Update proportional to bandwidth and renormalize</a:t>
            </a:r>
          </a:p>
          <a:p>
            <a:r>
              <a:rPr lang="en-US" sz="2000" dirty="0"/>
              <a:t>BROAD</a:t>
            </a:r>
          </a:p>
          <a:p>
            <a:pPr lvl="1"/>
            <a:r>
              <a:rPr lang="en-US" sz="2000" dirty="0"/>
              <a:t>Like EXP3 but with more complex regularization step</a:t>
            </a:r>
          </a:p>
          <a:p>
            <a:r>
              <a:rPr lang="en-US" sz="2000" dirty="0"/>
              <a:t>Thompson Sampling</a:t>
            </a:r>
          </a:p>
          <a:p>
            <a:pPr lvl="1"/>
            <a:r>
              <a:rPr lang="en-US" sz="2000" dirty="0"/>
              <a:t>Pick by randomly sampling distributions proportional to the bandwidth of each peer</a:t>
            </a:r>
          </a:p>
          <a:p>
            <a:r>
              <a:rPr lang="en-US" sz="2000" dirty="0"/>
              <a:t>Baselines: Random selection and centralized Nash equilibrium solver</a:t>
            </a:r>
          </a:p>
        </p:txBody>
      </p:sp>
      <p:sp>
        <p:nvSpPr>
          <p:cNvPr id="8" name="Rectangle 7">
            <a:extLst>
              <a:ext uri="{FF2B5EF4-FFF2-40B4-BE49-F238E27FC236}">
                <a16:creationId xmlns:a16="http://schemas.microsoft.com/office/drawing/2014/main" id="{2677C12D-996C-C1B8-4C92-6EFFF37DCCC6}"/>
              </a:ext>
            </a:extLst>
          </p:cNvPr>
          <p:cNvSpPr/>
          <p:nvPr/>
        </p:nvSpPr>
        <p:spPr>
          <a:xfrm>
            <a:off x="723190" y="1643033"/>
            <a:ext cx="2199068" cy="1322722"/>
          </a:xfrm>
          <a:prstGeom prst="rect">
            <a:avLst/>
          </a:prstGeom>
          <a:solidFill>
            <a:srgbClr val="E7EBF8"/>
          </a:solidFill>
          <a:ln w="25400">
            <a:solidFill>
              <a:srgbClr val="33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Choose subset of available peers</a:t>
            </a:r>
          </a:p>
        </p:txBody>
      </p:sp>
      <p:sp>
        <p:nvSpPr>
          <p:cNvPr id="9" name="Rectangle 8">
            <a:extLst>
              <a:ext uri="{FF2B5EF4-FFF2-40B4-BE49-F238E27FC236}">
                <a16:creationId xmlns:a16="http://schemas.microsoft.com/office/drawing/2014/main" id="{533C04FE-0C13-61D7-4D3E-B4CF0332EC3B}"/>
              </a:ext>
            </a:extLst>
          </p:cNvPr>
          <p:cNvSpPr/>
          <p:nvPr/>
        </p:nvSpPr>
        <p:spPr>
          <a:xfrm>
            <a:off x="3453061" y="1656958"/>
            <a:ext cx="2199068" cy="1322723"/>
          </a:xfrm>
          <a:prstGeom prst="rect">
            <a:avLst/>
          </a:prstGeom>
          <a:solidFill>
            <a:srgbClr val="E7EBF8"/>
          </a:solidFill>
          <a:ln w="25400">
            <a:solidFill>
              <a:srgbClr val="33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Learn bandwidth for those peers (but not others)</a:t>
            </a:r>
          </a:p>
        </p:txBody>
      </p:sp>
      <p:sp>
        <p:nvSpPr>
          <p:cNvPr id="11" name="Rectangle 10">
            <a:extLst>
              <a:ext uri="{FF2B5EF4-FFF2-40B4-BE49-F238E27FC236}">
                <a16:creationId xmlns:a16="http://schemas.microsoft.com/office/drawing/2014/main" id="{2B959A72-E3C7-B1B5-82A4-B9CD4903B0CB}"/>
              </a:ext>
            </a:extLst>
          </p:cNvPr>
          <p:cNvSpPr/>
          <p:nvPr/>
        </p:nvSpPr>
        <p:spPr>
          <a:xfrm>
            <a:off x="6182932" y="1643032"/>
            <a:ext cx="2199068" cy="1322723"/>
          </a:xfrm>
          <a:prstGeom prst="rect">
            <a:avLst/>
          </a:prstGeom>
          <a:solidFill>
            <a:srgbClr val="E7EBF8"/>
          </a:solidFill>
          <a:ln w="25400">
            <a:solidFill>
              <a:srgbClr val="33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Update internal model, repeat</a:t>
            </a:r>
          </a:p>
        </p:txBody>
      </p:sp>
    </p:spTree>
    <p:extLst>
      <p:ext uri="{BB962C8B-B14F-4D97-AF65-F5344CB8AC3E}">
        <p14:creationId xmlns:p14="http://schemas.microsoft.com/office/powerpoint/2010/main" val="165969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33A77-9D59-62B5-771F-3F0FD3F6D3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8D5F86-C9A7-9365-640E-6A8A52163674}"/>
              </a:ext>
            </a:extLst>
          </p:cNvPr>
          <p:cNvSpPr>
            <a:spLocks noGrp="1"/>
          </p:cNvSpPr>
          <p:nvPr>
            <p:ph type="title"/>
          </p:nvPr>
        </p:nvSpPr>
        <p:spPr/>
        <p:txBody>
          <a:bodyPr/>
          <a:lstStyle/>
          <a:p>
            <a:r>
              <a:rPr lang="en-US" dirty="0"/>
              <a:t>Performance Evaluation</a:t>
            </a:r>
          </a:p>
        </p:txBody>
      </p:sp>
      <p:sp>
        <p:nvSpPr>
          <p:cNvPr id="5" name="Slide Number Placeholder 4">
            <a:extLst>
              <a:ext uri="{FF2B5EF4-FFF2-40B4-BE49-F238E27FC236}">
                <a16:creationId xmlns:a16="http://schemas.microsoft.com/office/drawing/2014/main" id="{EBCEB21C-7311-0F70-C8B1-FA8FB665CEF7}"/>
              </a:ext>
            </a:extLst>
          </p:cNvPr>
          <p:cNvSpPr>
            <a:spLocks noGrp="1"/>
          </p:cNvSpPr>
          <p:nvPr>
            <p:ph type="sldNum" sz="quarter" idx="12"/>
          </p:nvPr>
        </p:nvSpPr>
        <p:spPr/>
        <p:txBody>
          <a:bodyPr/>
          <a:lstStyle/>
          <a:p>
            <a:fld id="{EA9379C7-32D7-0A4C-AAB5-DEC1CAB51C3F}" type="slidenum">
              <a:rPr lang="en-US" smtClean="0"/>
              <a:pPr/>
              <a:t>6</a:t>
            </a:fld>
            <a:endParaRPr lang="en-US" dirty="0"/>
          </a:p>
        </p:txBody>
      </p:sp>
      <p:sp>
        <p:nvSpPr>
          <p:cNvPr id="3" name="Content Placeholder 2">
            <a:extLst>
              <a:ext uri="{FF2B5EF4-FFF2-40B4-BE49-F238E27FC236}">
                <a16:creationId xmlns:a16="http://schemas.microsoft.com/office/drawing/2014/main" id="{8BC433CB-AFC9-7A45-6928-A131B91FC72D}"/>
              </a:ext>
            </a:extLst>
          </p:cNvPr>
          <p:cNvSpPr>
            <a:spLocks noGrp="1"/>
          </p:cNvSpPr>
          <p:nvPr>
            <p:ph idx="1"/>
          </p:nvPr>
        </p:nvSpPr>
        <p:spPr>
          <a:xfrm>
            <a:off x="304890" y="1640252"/>
            <a:ext cx="8534219" cy="4748753"/>
          </a:xfrm>
        </p:spPr>
        <p:txBody>
          <a:bodyPr>
            <a:normAutofit/>
          </a:bodyPr>
          <a:lstStyle/>
          <a:p>
            <a:r>
              <a:rPr lang="en-US" sz="2200" dirty="0"/>
              <a:t>Develop a simulator in Python to explore algorithm performance</a:t>
            </a:r>
          </a:p>
          <a:p>
            <a:r>
              <a:rPr lang="en-US" sz="2200" dirty="0">
                <a:solidFill>
                  <a:srgbClr val="FF0000"/>
                </a:solidFill>
              </a:rPr>
              <a:t>Scenario: Clients trying to download the same file from several peers</a:t>
            </a:r>
          </a:p>
          <a:p>
            <a:pPr lvl="1"/>
            <a:r>
              <a:rPr lang="en-US" sz="2200" dirty="0"/>
              <a:t>More clients (20) than peers (6)</a:t>
            </a:r>
          </a:p>
          <a:p>
            <a:pPr lvl="1"/>
            <a:r>
              <a:rPr lang="en-US" sz="2200" dirty="0"/>
              <a:t>Two bandwidth capacity distribution scenarios</a:t>
            </a:r>
          </a:p>
          <a:p>
            <a:pPr lvl="2"/>
            <a:r>
              <a:rPr lang="en-US" sz="2200" dirty="0"/>
              <a:t>Heterogeneous: Peer capacities differ over orders of magnitude</a:t>
            </a:r>
          </a:p>
          <a:p>
            <a:pPr lvl="2"/>
            <a:r>
              <a:rPr lang="en-US" sz="2200" dirty="0"/>
              <a:t>Near-homogeneous: Peer capacities very similar to each other</a:t>
            </a:r>
          </a:p>
          <a:p>
            <a:r>
              <a:rPr lang="en-US" sz="2200" dirty="0"/>
              <a:t>Evaluate algorithms in terms of collective throughput properties</a:t>
            </a:r>
          </a:p>
          <a:p>
            <a:pPr lvl="1"/>
            <a:r>
              <a:rPr lang="en-US" sz="2200" dirty="0"/>
              <a:t>Can MAB algorithms achieve high throughput for all clients?</a:t>
            </a:r>
          </a:p>
          <a:p>
            <a:pPr lvl="1"/>
            <a:r>
              <a:rPr lang="en-US" sz="2200" dirty="0"/>
              <a:t>Do they converge to steady states?</a:t>
            </a:r>
          </a:p>
          <a:p>
            <a:pPr lvl="1"/>
            <a:r>
              <a:rPr lang="en-US" sz="2200" dirty="0"/>
              <a:t>Is throughput smooth or does it vary over time?</a:t>
            </a:r>
          </a:p>
        </p:txBody>
      </p:sp>
    </p:spTree>
    <p:extLst>
      <p:ext uri="{BB962C8B-B14F-4D97-AF65-F5344CB8AC3E}">
        <p14:creationId xmlns:p14="http://schemas.microsoft.com/office/powerpoint/2010/main" val="312380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57FA4-47A2-7EFA-A764-3315B24D16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98E5D2-A41E-308A-2A56-820D08267FDE}"/>
              </a:ext>
            </a:extLst>
          </p:cNvPr>
          <p:cNvSpPr>
            <a:spLocks noGrp="1"/>
          </p:cNvSpPr>
          <p:nvPr>
            <p:ph type="title"/>
          </p:nvPr>
        </p:nvSpPr>
        <p:spPr/>
        <p:txBody>
          <a:bodyPr>
            <a:normAutofit fontScale="90000"/>
          </a:bodyPr>
          <a:lstStyle/>
          <a:p>
            <a:r>
              <a:rPr lang="en-US" dirty="0"/>
              <a:t>Performance Evaluation: Throughput and Fairness</a:t>
            </a:r>
          </a:p>
        </p:txBody>
      </p:sp>
      <p:sp>
        <p:nvSpPr>
          <p:cNvPr id="5" name="Slide Number Placeholder 4">
            <a:extLst>
              <a:ext uri="{FF2B5EF4-FFF2-40B4-BE49-F238E27FC236}">
                <a16:creationId xmlns:a16="http://schemas.microsoft.com/office/drawing/2014/main" id="{946F8C64-5FBA-2FEA-92F4-4AAB1A6DF88C}"/>
              </a:ext>
            </a:extLst>
          </p:cNvPr>
          <p:cNvSpPr>
            <a:spLocks noGrp="1"/>
          </p:cNvSpPr>
          <p:nvPr>
            <p:ph type="sldNum" sz="quarter" idx="12"/>
          </p:nvPr>
        </p:nvSpPr>
        <p:spPr/>
        <p:txBody>
          <a:bodyPr/>
          <a:lstStyle/>
          <a:p>
            <a:fld id="{EA9379C7-32D7-0A4C-AAB5-DEC1CAB51C3F}" type="slidenum">
              <a:rPr lang="en-US" smtClean="0"/>
              <a:pPr/>
              <a:t>7</a:t>
            </a:fld>
            <a:endParaRPr lang="en-US" dirty="0"/>
          </a:p>
        </p:txBody>
      </p:sp>
      <p:pic>
        <p:nvPicPr>
          <p:cNvPr id="6" name="Picture 5">
            <a:extLst>
              <a:ext uri="{FF2B5EF4-FFF2-40B4-BE49-F238E27FC236}">
                <a16:creationId xmlns:a16="http://schemas.microsoft.com/office/drawing/2014/main" id="{B0F7A610-3756-F3C3-B3C1-28D31E21CBAE}"/>
              </a:ext>
            </a:extLst>
          </p:cNvPr>
          <p:cNvPicPr>
            <a:picLocks noChangeAspect="1"/>
          </p:cNvPicPr>
          <p:nvPr/>
        </p:nvPicPr>
        <p:blipFill>
          <a:blip r:embed="rId3"/>
          <a:stretch>
            <a:fillRect/>
          </a:stretch>
        </p:blipFill>
        <p:spPr>
          <a:xfrm>
            <a:off x="4707227" y="1648388"/>
            <a:ext cx="4229518" cy="3039726"/>
          </a:xfrm>
          <a:prstGeom prst="rect">
            <a:avLst/>
          </a:prstGeom>
        </p:spPr>
      </p:pic>
      <p:pic>
        <p:nvPicPr>
          <p:cNvPr id="8" name="Picture 7">
            <a:extLst>
              <a:ext uri="{FF2B5EF4-FFF2-40B4-BE49-F238E27FC236}">
                <a16:creationId xmlns:a16="http://schemas.microsoft.com/office/drawing/2014/main" id="{269B2AA9-6A01-AAE2-5006-0EA69E31DA2C}"/>
              </a:ext>
            </a:extLst>
          </p:cNvPr>
          <p:cNvPicPr>
            <a:picLocks noChangeAspect="1"/>
          </p:cNvPicPr>
          <p:nvPr/>
        </p:nvPicPr>
        <p:blipFill>
          <a:blip r:embed="rId4"/>
          <a:stretch>
            <a:fillRect/>
          </a:stretch>
        </p:blipFill>
        <p:spPr>
          <a:xfrm>
            <a:off x="207255" y="1648388"/>
            <a:ext cx="4022264" cy="3039726"/>
          </a:xfrm>
          <a:prstGeom prst="rect">
            <a:avLst/>
          </a:prstGeom>
        </p:spPr>
      </p:pic>
      <p:sp>
        <p:nvSpPr>
          <p:cNvPr id="18" name="Content Placeholder 2">
            <a:extLst>
              <a:ext uri="{FF2B5EF4-FFF2-40B4-BE49-F238E27FC236}">
                <a16:creationId xmlns:a16="http://schemas.microsoft.com/office/drawing/2014/main" id="{C4C7497B-541E-8C92-F7D4-1B2604CE76A3}"/>
              </a:ext>
            </a:extLst>
          </p:cNvPr>
          <p:cNvSpPr>
            <a:spLocks noGrp="1"/>
          </p:cNvSpPr>
          <p:nvPr>
            <p:ph idx="1"/>
          </p:nvPr>
        </p:nvSpPr>
        <p:spPr>
          <a:xfrm>
            <a:off x="819451" y="4688114"/>
            <a:ext cx="2797871" cy="369332"/>
          </a:xfrm>
        </p:spPr>
        <p:txBody>
          <a:bodyPr anchor="ctr">
            <a:normAutofit/>
          </a:bodyPr>
          <a:lstStyle/>
          <a:p>
            <a:pPr marL="0" indent="0" algn="ctr">
              <a:buNone/>
            </a:pPr>
            <a:r>
              <a:rPr lang="en-US" sz="1800" b="1" dirty="0"/>
              <a:t>Heterogeneous</a:t>
            </a:r>
          </a:p>
        </p:txBody>
      </p:sp>
      <p:sp>
        <p:nvSpPr>
          <p:cNvPr id="19" name="Content Placeholder 2">
            <a:extLst>
              <a:ext uri="{FF2B5EF4-FFF2-40B4-BE49-F238E27FC236}">
                <a16:creationId xmlns:a16="http://schemas.microsoft.com/office/drawing/2014/main" id="{B7CE44B0-488C-2FE9-4F3E-49CA3CE0F9A7}"/>
              </a:ext>
            </a:extLst>
          </p:cNvPr>
          <p:cNvSpPr txBox="1">
            <a:spLocks/>
          </p:cNvSpPr>
          <p:nvPr/>
        </p:nvSpPr>
        <p:spPr>
          <a:xfrm>
            <a:off x="5423050" y="4686672"/>
            <a:ext cx="2797871" cy="369332"/>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24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b="1" dirty="0"/>
              <a:t>Near-Homogeneous</a:t>
            </a:r>
          </a:p>
        </p:txBody>
      </p:sp>
      <p:sp>
        <p:nvSpPr>
          <p:cNvPr id="20" name="Content Placeholder 2">
            <a:extLst>
              <a:ext uri="{FF2B5EF4-FFF2-40B4-BE49-F238E27FC236}">
                <a16:creationId xmlns:a16="http://schemas.microsoft.com/office/drawing/2014/main" id="{6D62059E-EBCD-8F64-2F18-06DFB01F2582}"/>
              </a:ext>
            </a:extLst>
          </p:cNvPr>
          <p:cNvSpPr txBox="1">
            <a:spLocks/>
          </p:cNvSpPr>
          <p:nvPr/>
        </p:nvSpPr>
        <p:spPr>
          <a:xfrm>
            <a:off x="304890" y="5112935"/>
            <a:ext cx="8534219" cy="133300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Gill Sans"/>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Gill San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Large fairness/throughput tradeoff present in heterogeneous scenario</a:t>
            </a:r>
          </a:p>
          <a:p>
            <a:r>
              <a:rPr lang="en-US" sz="2200" dirty="0"/>
              <a:t>EXP3 still achieves performance close to centralized solution</a:t>
            </a:r>
          </a:p>
          <a:p>
            <a:r>
              <a:rPr lang="en-US" sz="2200" dirty="0"/>
              <a:t>Same tradeoff does not appear in near-homogeneous scenario</a:t>
            </a:r>
          </a:p>
        </p:txBody>
      </p:sp>
      <p:sp>
        <p:nvSpPr>
          <p:cNvPr id="22" name="Rectangle 21">
            <a:extLst>
              <a:ext uri="{FF2B5EF4-FFF2-40B4-BE49-F238E27FC236}">
                <a16:creationId xmlns:a16="http://schemas.microsoft.com/office/drawing/2014/main" id="{8ABE45BF-15AB-0CDD-9BFA-8A3997C885EF}"/>
              </a:ext>
            </a:extLst>
          </p:cNvPr>
          <p:cNvSpPr/>
          <p:nvPr/>
        </p:nvSpPr>
        <p:spPr>
          <a:xfrm rot="16200000">
            <a:off x="-726877" y="2996036"/>
            <a:ext cx="2118210" cy="249946"/>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Fairness</a:t>
            </a:r>
          </a:p>
        </p:txBody>
      </p:sp>
      <p:sp>
        <p:nvSpPr>
          <p:cNvPr id="23" name="Rectangle 22">
            <a:extLst>
              <a:ext uri="{FF2B5EF4-FFF2-40B4-BE49-F238E27FC236}">
                <a16:creationId xmlns:a16="http://schemas.microsoft.com/office/drawing/2014/main" id="{5C2DEB0C-102C-5A52-0CAD-54866A461EFE}"/>
              </a:ext>
            </a:extLst>
          </p:cNvPr>
          <p:cNvSpPr/>
          <p:nvPr/>
        </p:nvSpPr>
        <p:spPr>
          <a:xfrm rot="16200000">
            <a:off x="3730405" y="2996036"/>
            <a:ext cx="2118210" cy="249946"/>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Fairness </a:t>
            </a:r>
          </a:p>
        </p:txBody>
      </p:sp>
    </p:spTree>
    <p:extLst>
      <p:ext uri="{BB962C8B-B14F-4D97-AF65-F5344CB8AC3E}">
        <p14:creationId xmlns:p14="http://schemas.microsoft.com/office/powerpoint/2010/main" val="421432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F3D47-A394-3026-1452-0B6EE762AF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6371B4-3079-76BB-1C6D-D68A4F19E3F7}"/>
              </a:ext>
            </a:extLst>
          </p:cNvPr>
          <p:cNvSpPr>
            <a:spLocks noGrp="1"/>
          </p:cNvSpPr>
          <p:nvPr>
            <p:ph type="title"/>
          </p:nvPr>
        </p:nvSpPr>
        <p:spPr>
          <a:xfrm>
            <a:off x="320040" y="325779"/>
            <a:ext cx="8503920" cy="1143000"/>
          </a:xfrm>
        </p:spPr>
        <p:txBody>
          <a:bodyPr>
            <a:normAutofit fontScale="90000"/>
          </a:bodyPr>
          <a:lstStyle/>
          <a:p>
            <a:r>
              <a:rPr lang="en-US" dirty="0"/>
              <a:t>Performance Evaluation: Convergence</a:t>
            </a:r>
          </a:p>
        </p:txBody>
      </p:sp>
      <p:sp>
        <p:nvSpPr>
          <p:cNvPr id="5" name="Slide Number Placeholder 4">
            <a:extLst>
              <a:ext uri="{FF2B5EF4-FFF2-40B4-BE49-F238E27FC236}">
                <a16:creationId xmlns:a16="http://schemas.microsoft.com/office/drawing/2014/main" id="{0BD8281E-CA62-574A-8EDE-85643C23BAE9}"/>
              </a:ext>
            </a:extLst>
          </p:cNvPr>
          <p:cNvSpPr>
            <a:spLocks noGrp="1"/>
          </p:cNvSpPr>
          <p:nvPr>
            <p:ph type="sldNum" sz="quarter" idx="12"/>
          </p:nvPr>
        </p:nvSpPr>
        <p:spPr/>
        <p:txBody>
          <a:bodyPr/>
          <a:lstStyle/>
          <a:p>
            <a:fld id="{EA9379C7-32D7-0A4C-AAB5-DEC1CAB51C3F}" type="slidenum">
              <a:rPr lang="en-US" smtClean="0"/>
              <a:pPr/>
              <a:t>8</a:t>
            </a:fld>
            <a:endParaRPr lang="en-US" dirty="0"/>
          </a:p>
        </p:txBody>
      </p:sp>
      <p:sp>
        <p:nvSpPr>
          <p:cNvPr id="6" name="Content Placeholder 5">
            <a:extLst>
              <a:ext uri="{FF2B5EF4-FFF2-40B4-BE49-F238E27FC236}">
                <a16:creationId xmlns:a16="http://schemas.microsoft.com/office/drawing/2014/main" id="{D21857FA-B903-1CFA-4862-5464EDE3A3F7}"/>
              </a:ext>
            </a:extLst>
          </p:cNvPr>
          <p:cNvSpPr>
            <a:spLocks noGrp="1"/>
          </p:cNvSpPr>
          <p:nvPr>
            <p:ph idx="1"/>
          </p:nvPr>
        </p:nvSpPr>
        <p:spPr>
          <a:xfrm>
            <a:off x="320040" y="4794652"/>
            <a:ext cx="8503920" cy="1959479"/>
          </a:xfrm>
        </p:spPr>
        <p:txBody>
          <a:bodyPr>
            <a:normAutofit/>
          </a:bodyPr>
          <a:lstStyle/>
          <a:p>
            <a:r>
              <a:rPr lang="en-US" dirty="0"/>
              <a:t>Max Deviation Gain: Largest improvement in throughput if all clients were assigned to the optimal peer</a:t>
            </a:r>
          </a:p>
          <a:p>
            <a:r>
              <a:rPr lang="en-US" dirty="0"/>
              <a:t>EXP3 and Thompson both converge eventually</a:t>
            </a:r>
          </a:p>
          <a:p>
            <a:r>
              <a:rPr lang="en-US" dirty="0"/>
              <a:t>BROAD converges to a poor outcome (high max deviation gain)</a:t>
            </a:r>
          </a:p>
        </p:txBody>
      </p:sp>
      <p:pic>
        <p:nvPicPr>
          <p:cNvPr id="9" name="Picture 8">
            <a:extLst>
              <a:ext uri="{FF2B5EF4-FFF2-40B4-BE49-F238E27FC236}">
                <a16:creationId xmlns:a16="http://schemas.microsoft.com/office/drawing/2014/main" id="{46FF4830-164A-7CE1-8A42-D63B8503AA11}"/>
              </a:ext>
            </a:extLst>
          </p:cNvPr>
          <p:cNvPicPr>
            <a:picLocks noChangeAspect="1"/>
          </p:cNvPicPr>
          <p:nvPr/>
        </p:nvPicPr>
        <p:blipFill>
          <a:blip r:embed="rId3"/>
          <a:stretch>
            <a:fillRect/>
          </a:stretch>
        </p:blipFill>
        <p:spPr>
          <a:xfrm>
            <a:off x="1981633" y="1628886"/>
            <a:ext cx="5180734" cy="3094375"/>
          </a:xfrm>
          <a:prstGeom prst="rect">
            <a:avLst/>
          </a:prstGeom>
        </p:spPr>
      </p:pic>
    </p:spTree>
    <p:extLst>
      <p:ext uri="{BB962C8B-B14F-4D97-AF65-F5344CB8AC3E}">
        <p14:creationId xmlns:p14="http://schemas.microsoft.com/office/powerpoint/2010/main" val="320369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D0117-38D7-2C00-3D78-0F4D34D332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5A6A0B-D518-A278-86E8-567741DADCE8}"/>
              </a:ext>
            </a:extLst>
          </p:cNvPr>
          <p:cNvSpPr>
            <a:spLocks noGrp="1"/>
          </p:cNvSpPr>
          <p:nvPr>
            <p:ph type="title"/>
          </p:nvPr>
        </p:nvSpPr>
        <p:spPr/>
        <p:txBody>
          <a:bodyPr/>
          <a:lstStyle/>
          <a:p>
            <a:r>
              <a:rPr lang="en-US" dirty="0"/>
              <a:t>Video Streaming Evaluation</a:t>
            </a:r>
          </a:p>
        </p:txBody>
      </p:sp>
      <p:sp>
        <p:nvSpPr>
          <p:cNvPr id="5" name="Slide Number Placeholder 4">
            <a:extLst>
              <a:ext uri="{FF2B5EF4-FFF2-40B4-BE49-F238E27FC236}">
                <a16:creationId xmlns:a16="http://schemas.microsoft.com/office/drawing/2014/main" id="{4C19A643-90EF-B51F-0613-6224102EC8C9}"/>
              </a:ext>
            </a:extLst>
          </p:cNvPr>
          <p:cNvSpPr>
            <a:spLocks noGrp="1"/>
          </p:cNvSpPr>
          <p:nvPr>
            <p:ph type="sldNum" sz="quarter" idx="12"/>
          </p:nvPr>
        </p:nvSpPr>
        <p:spPr/>
        <p:txBody>
          <a:bodyPr/>
          <a:lstStyle/>
          <a:p>
            <a:fld id="{EA9379C7-32D7-0A4C-AAB5-DEC1CAB51C3F}" type="slidenum">
              <a:rPr lang="en-US" smtClean="0"/>
              <a:pPr/>
              <a:t>9</a:t>
            </a:fld>
            <a:endParaRPr lang="en-US" dirty="0"/>
          </a:p>
        </p:txBody>
      </p:sp>
      <p:sp>
        <p:nvSpPr>
          <p:cNvPr id="3" name="Content Placeholder 2">
            <a:extLst>
              <a:ext uri="{FF2B5EF4-FFF2-40B4-BE49-F238E27FC236}">
                <a16:creationId xmlns:a16="http://schemas.microsoft.com/office/drawing/2014/main" id="{7D23AB71-6145-AACF-108F-7DC04091166F}"/>
              </a:ext>
            </a:extLst>
          </p:cNvPr>
          <p:cNvSpPr>
            <a:spLocks noGrp="1"/>
          </p:cNvSpPr>
          <p:nvPr>
            <p:ph idx="1"/>
          </p:nvPr>
        </p:nvSpPr>
        <p:spPr>
          <a:xfrm>
            <a:off x="304890" y="5081896"/>
            <a:ext cx="8534219" cy="1776104"/>
          </a:xfrm>
        </p:spPr>
        <p:txBody>
          <a:bodyPr>
            <a:normAutofit/>
          </a:bodyPr>
          <a:lstStyle/>
          <a:p>
            <a:r>
              <a:rPr lang="en-US" sz="2200" dirty="0"/>
              <a:t>Evaluate video streaming performance in addition to raw throughput</a:t>
            </a:r>
          </a:p>
          <a:p>
            <a:r>
              <a:rPr lang="en-US" sz="2200" dirty="0"/>
              <a:t>Examine </a:t>
            </a:r>
            <a:r>
              <a:rPr lang="en-US" sz="2200" dirty="0">
                <a:solidFill>
                  <a:srgbClr val="FF0000"/>
                </a:solidFill>
              </a:rPr>
              <a:t>rebuffering ratio:</a:t>
            </a:r>
            <a:r>
              <a:rPr lang="en-US" sz="2200" dirty="0"/>
              <a:t> Portion of streaming time spent waiting for video to load</a:t>
            </a:r>
          </a:p>
          <a:p>
            <a:r>
              <a:rPr lang="en-US" sz="2200" dirty="0"/>
              <a:t>High tail rebuffering indicates issues with consistent throughput</a:t>
            </a:r>
          </a:p>
        </p:txBody>
      </p:sp>
      <p:pic>
        <p:nvPicPr>
          <p:cNvPr id="7" name="Picture 6">
            <a:extLst>
              <a:ext uri="{FF2B5EF4-FFF2-40B4-BE49-F238E27FC236}">
                <a16:creationId xmlns:a16="http://schemas.microsoft.com/office/drawing/2014/main" id="{5FBE343E-6625-02F3-6E8D-94F6027B3202}"/>
              </a:ext>
            </a:extLst>
          </p:cNvPr>
          <p:cNvPicPr>
            <a:picLocks noChangeAspect="1"/>
          </p:cNvPicPr>
          <p:nvPr/>
        </p:nvPicPr>
        <p:blipFill>
          <a:blip r:embed="rId3"/>
          <a:stretch>
            <a:fillRect/>
          </a:stretch>
        </p:blipFill>
        <p:spPr>
          <a:xfrm>
            <a:off x="1603131" y="1581746"/>
            <a:ext cx="5632937" cy="3500150"/>
          </a:xfrm>
          <a:prstGeom prst="rect">
            <a:avLst/>
          </a:prstGeom>
        </p:spPr>
      </p:pic>
    </p:spTree>
    <p:extLst>
      <p:ext uri="{BB962C8B-B14F-4D97-AF65-F5344CB8AC3E}">
        <p14:creationId xmlns:p14="http://schemas.microsoft.com/office/powerpoint/2010/main" val="51469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9542</TotalTime>
  <Words>1240</Words>
  <Application>Microsoft Macintosh PowerPoint</Application>
  <PresentationFormat>On-screen Show (4:3)</PresentationFormat>
  <Paragraphs>137</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Gill Sans</vt:lpstr>
      <vt:lpstr>Office Theme</vt:lpstr>
      <vt:lpstr>Online Learning Based Server Selection in Peer-to-Peer Content Delivery Networks</vt:lpstr>
      <vt:lpstr>Background: CDN and PCDN</vt:lpstr>
      <vt:lpstr>PCDN History</vt:lpstr>
      <vt:lpstr>Problem Formulation</vt:lpstr>
      <vt:lpstr>Multi-Armed Bandit Algorithms</vt:lpstr>
      <vt:lpstr>Performance Evaluation</vt:lpstr>
      <vt:lpstr>Performance Evaluation: Throughput and Fairness</vt:lpstr>
      <vt:lpstr>Performance Evaluation: Convergence</vt:lpstr>
      <vt:lpstr>Video Streaming Evaluation</vt:lpstr>
      <vt:lpstr>Summary</vt:lpstr>
      <vt:lpstr>Email me!</vt:lpstr>
    </vt:vector>
  </TitlesOfParts>
  <Company>Rice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RNG</dc:creator>
  <cp:lastModifiedBy>Samuel Shippey</cp:lastModifiedBy>
  <cp:revision>467</cp:revision>
  <cp:lastPrinted>2019-08-30T12:47:01Z</cp:lastPrinted>
  <dcterms:created xsi:type="dcterms:W3CDTF">2011-06-23T23:00:59Z</dcterms:created>
  <dcterms:modified xsi:type="dcterms:W3CDTF">2026-05-21T23:25:23Z</dcterms:modified>
</cp:coreProperties>
</file>