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notesSlides/notesSlide2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59"/>
  </p:notesMasterIdLst>
  <p:sldIdLst>
    <p:sldId id="256" r:id="rId3"/>
    <p:sldId id="343" r:id="rId4"/>
    <p:sldId id="257" r:id="rId5"/>
    <p:sldId id="365" r:id="rId6"/>
    <p:sldId id="347" r:id="rId7"/>
    <p:sldId id="259" r:id="rId8"/>
    <p:sldId id="260" r:id="rId9"/>
    <p:sldId id="261" r:id="rId10"/>
    <p:sldId id="270" r:id="rId11"/>
    <p:sldId id="314" r:id="rId12"/>
    <p:sldId id="262" r:id="rId13"/>
    <p:sldId id="263" r:id="rId14"/>
    <p:sldId id="264" r:id="rId15"/>
    <p:sldId id="272" r:id="rId16"/>
    <p:sldId id="356" r:id="rId17"/>
    <p:sldId id="273" r:id="rId18"/>
    <p:sldId id="274" r:id="rId19"/>
    <p:sldId id="354" r:id="rId20"/>
    <p:sldId id="275" r:id="rId21"/>
    <p:sldId id="276" r:id="rId22"/>
    <p:sldId id="367" r:id="rId23"/>
    <p:sldId id="277" r:id="rId24"/>
    <p:sldId id="278" r:id="rId25"/>
    <p:sldId id="279" r:id="rId26"/>
    <p:sldId id="280" r:id="rId27"/>
    <p:sldId id="281" r:id="rId28"/>
    <p:sldId id="289" r:id="rId29"/>
    <p:sldId id="290" r:id="rId30"/>
    <p:sldId id="310" r:id="rId31"/>
    <p:sldId id="311" r:id="rId32"/>
    <p:sldId id="268" r:id="rId33"/>
    <p:sldId id="269" r:id="rId34"/>
    <p:sldId id="323" r:id="rId35"/>
    <p:sldId id="324" r:id="rId36"/>
    <p:sldId id="325" r:id="rId37"/>
    <p:sldId id="326" r:id="rId38"/>
    <p:sldId id="327" r:id="rId39"/>
    <p:sldId id="328" r:id="rId40"/>
    <p:sldId id="329" r:id="rId41"/>
    <p:sldId id="330" r:id="rId42"/>
    <p:sldId id="331" r:id="rId43"/>
    <p:sldId id="332" r:id="rId44"/>
    <p:sldId id="333" r:id="rId45"/>
    <p:sldId id="334" r:id="rId46"/>
    <p:sldId id="335" r:id="rId47"/>
    <p:sldId id="336" r:id="rId48"/>
    <p:sldId id="337" r:id="rId49"/>
    <p:sldId id="338" r:id="rId50"/>
    <p:sldId id="339" r:id="rId51"/>
    <p:sldId id="357" r:id="rId52"/>
    <p:sldId id="358" r:id="rId53"/>
    <p:sldId id="359" r:id="rId54"/>
    <p:sldId id="360" r:id="rId55"/>
    <p:sldId id="361" r:id="rId56"/>
    <p:sldId id="362" r:id="rId57"/>
    <p:sldId id="363" r:id="rId58"/>
  </p:sldIdLst>
  <p:sldSz cx="9144000" cy="6858000" type="screen4x3"/>
  <p:notesSz cx="6858000" cy="9144000"/>
  <p:defaultTextStyle>
    <a:defPPr>
      <a:defRPr lang="en-GB"/>
    </a:defPPr>
    <a:lvl1pPr algn="ctr" defTabSz="457200" rtl="0" eaLnBrk="0" fontAlgn="base" hangingPunct="0">
      <a:lnSpc>
        <a:spcPct val="9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1pPr>
    <a:lvl2pPr marL="742950" indent="-285750" algn="ctr" defTabSz="457200" rtl="0" eaLnBrk="0" fontAlgn="base" hangingPunct="0">
      <a:lnSpc>
        <a:spcPct val="9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2pPr>
    <a:lvl3pPr marL="1143000" indent="-228600" algn="ctr" defTabSz="457200" rtl="0" eaLnBrk="0" fontAlgn="base" hangingPunct="0">
      <a:lnSpc>
        <a:spcPct val="9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3pPr>
    <a:lvl4pPr marL="1600200" indent="-228600" algn="ctr" defTabSz="457200" rtl="0" eaLnBrk="0" fontAlgn="base" hangingPunct="0">
      <a:lnSpc>
        <a:spcPct val="9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4pPr>
    <a:lvl5pPr marL="2057400" indent="-228600" algn="ctr" defTabSz="457200" rtl="0" eaLnBrk="0" fontAlgn="base" hangingPunct="0">
      <a:lnSpc>
        <a:spcPct val="9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6F5BD"/>
    <a:srgbClr val="FFFF99"/>
    <a:srgbClr val="D9D9D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562" y="-25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 cap="sq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22850" cy="41084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2709863" y="8710613"/>
            <a:ext cx="1441450" cy="271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87480" tIns="44280" rIns="8748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>
                <a:solidFill>
                  <a:srgbClr val="000066"/>
                </a:solidFill>
                <a:latin typeface="Century Gothic" pitchFamily="32" charset="0"/>
                <a:ea typeface="AR PL ShanHeiSun Uni" charset="0"/>
                <a:cs typeface="AR PL ShanHeiSun Uni" charset="0"/>
              </a:rPr>
              <a:t>Page </a:t>
            </a:r>
            <a:fld id="{8F46ABEA-3CE2-44F7-BACB-0397E5EF8D0E}" type="slidenum">
              <a:rPr lang="en-US" sz="1200">
                <a:solidFill>
                  <a:srgbClr val="000066"/>
                </a:solidFill>
                <a:latin typeface="Century Gothic" pitchFamily="32" charset="0"/>
                <a:ea typeface="AR PL ShanHeiSun Uni" charset="0"/>
                <a:cs typeface="AR PL ShanHeiSun Uni" charset="0"/>
              </a:rPr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‹#›</a:t>
            </a:fld>
            <a:endParaRPr lang="en-US" sz="1200">
              <a:solidFill>
                <a:srgbClr val="000066"/>
              </a:solidFill>
              <a:latin typeface="Century Gothic" pitchFamily="32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3079" name="Rectangle 7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48188" cy="3409950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="" xmlns:p14="http://schemas.microsoft.com/office/powerpoint/2010/main" val="28562023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6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8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1363" cy="34131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6025" cy="41116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8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9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8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9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0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2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2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0388" y="247650"/>
            <a:ext cx="2205037" cy="6191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67475" cy="6191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813" y="247650"/>
            <a:ext cx="8710612" cy="7747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20788"/>
            <a:ext cx="4073525" cy="52181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6438" y="1220788"/>
            <a:ext cx="4075112" cy="52181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0388" y="247650"/>
            <a:ext cx="2205037" cy="6191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67475" cy="6191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20788"/>
            <a:ext cx="4073525" cy="52181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6438" y="1220788"/>
            <a:ext cx="4075112" cy="52181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20788"/>
            <a:ext cx="8301037" cy="52181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8710612" cy="7747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-79375" y="6389688"/>
            <a:ext cx="1201738" cy="3063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>
                <a:solidFill>
                  <a:srgbClr val="660033"/>
                </a:solidFill>
                <a:ea typeface="AR PL ShanHeiSun Uni" charset="0"/>
                <a:cs typeface="AR PL ShanHeiSun Uni" charset="0"/>
              </a:rPr>
              <a:t>– </a:t>
            </a:r>
            <a:fld id="{A776DF89-40E7-4E8D-8338-2CC1891F9837}" type="slidenum">
              <a:rPr lang="en-US" sz="1400">
                <a:solidFill>
                  <a:srgbClr val="660033"/>
                </a:solidFill>
                <a:ea typeface="AR PL ShanHeiSun Uni" charset="0"/>
                <a:cs typeface="AR PL ShanHeiSun Uni" charset="0"/>
              </a:rPr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t>‹#›</a:t>
            </a:fld>
            <a:r>
              <a:rPr lang="en-US" sz="1400">
                <a:solidFill>
                  <a:srgbClr val="660033"/>
                </a:solidFill>
                <a:ea typeface="AR PL ShanHeiSun Uni" charset="0"/>
                <a:cs typeface="AR PL ShanHeiSun Uni" charset="0"/>
              </a:rPr>
              <a:t> –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2" r:id="rId12"/>
  </p:sldLayoutIdLst>
  <p:txStyles>
    <p:titleStyle>
      <a:lvl1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+mj-lt"/>
          <a:ea typeface="+mj-ea"/>
          <a:cs typeface="+mj-cs"/>
        </a:defRPr>
      </a:lvl1pPr>
      <a:lvl2pPr marL="742950" indent="-28575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2pPr>
      <a:lvl3pPr marL="11430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3pPr>
      <a:lvl4pPr marL="16002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4pPr>
      <a:lvl5pPr marL="20574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5pPr>
      <a:lvl6pPr marL="25146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6pPr>
      <a:lvl7pPr marL="29718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7pPr>
      <a:lvl8pPr marL="34290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8pPr>
      <a:lvl9pPr marL="38862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9pPr>
    </p:titleStyle>
    <p:bodyStyle>
      <a:lvl1pPr marL="342900" indent="-342900" algn="l" defTabSz="457200" rtl="0" eaLnBrk="0" fontAlgn="base" hangingPunct="0">
        <a:lnSpc>
          <a:spcPct val="95000"/>
        </a:lnSpc>
        <a:spcBef>
          <a:spcPts val="1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33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6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66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107000"/>
        </a:lnSpc>
        <a:spcBef>
          <a:spcPts val="2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b="1">
          <a:solidFill>
            <a:srgbClr val="000099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b="1">
          <a:solidFill>
            <a:srgbClr val="000066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5pPr>
      <a:lvl6pPr marL="25146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6pPr>
      <a:lvl7pPr marL="29718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7pPr>
      <a:lvl8pPr marL="3429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8pPr>
      <a:lvl9pPr marL="3886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20788"/>
            <a:ext cx="8301037" cy="52181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8710612" cy="7747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+mj-lt"/>
          <a:ea typeface="+mj-ea"/>
          <a:cs typeface="+mj-cs"/>
        </a:defRPr>
      </a:lvl1pPr>
      <a:lvl2pPr marL="742950" indent="-28575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2pPr>
      <a:lvl3pPr marL="11430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3pPr>
      <a:lvl4pPr marL="16002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4pPr>
      <a:lvl5pPr marL="20574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5pPr>
      <a:lvl6pPr marL="25146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6pPr>
      <a:lvl7pPr marL="29718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7pPr>
      <a:lvl8pPr marL="34290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8pPr>
      <a:lvl9pPr marL="38862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9pPr>
    </p:titleStyle>
    <p:bodyStyle>
      <a:lvl1pPr marL="342900" indent="-342900" algn="l" defTabSz="457200" rtl="0" eaLnBrk="0" fontAlgn="base" hangingPunct="0">
        <a:lnSpc>
          <a:spcPct val="95000"/>
        </a:lnSpc>
        <a:spcBef>
          <a:spcPts val="1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33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6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66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107000"/>
        </a:lnSpc>
        <a:spcBef>
          <a:spcPts val="2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b="1">
          <a:solidFill>
            <a:srgbClr val="000099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b="1">
          <a:solidFill>
            <a:srgbClr val="000066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5pPr>
      <a:lvl6pPr marL="25146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6pPr>
      <a:lvl7pPr marL="29718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7pPr>
      <a:lvl8pPr marL="3429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8pPr>
      <a:lvl9pPr marL="3886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685800" y="1866900"/>
            <a:ext cx="7772400" cy="1511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 smtClean="0">
                <a:solidFill>
                  <a:srgbClr val="660033"/>
                </a:solidFill>
                <a:ea typeface="AR PL ShanHeiSun Uni" charset="0"/>
                <a:cs typeface="AR PL ShanHeiSun Uni" charset="0"/>
              </a:rPr>
              <a:t>Exceptional Flow Control</a:t>
            </a:r>
          </a:p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 smtClean="0">
                <a:solidFill>
                  <a:srgbClr val="660033"/>
                </a:solidFill>
                <a:ea typeface="AR PL ShanHeiSun Uni" charset="0"/>
                <a:cs typeface="AR PL ShanHeiSun Uni" charset="0"/>
              </a:rPr>
              <a:t>Part </a:t>
            </a:r>
            <a:r>
              <a:rPr lang="en-US" sz="3800" b="1" dirty="0">
                <a:solidFill>
                  <a:srgbClr val="660033"/>
                </a:solidFill>
                <a:ea typeface="AR PL ShanHeiSun Uni" charset="0"/>
                <a:cs typeface="AR PL ShanHeiSun Uni" charset="0"/>
              </a:rPr>
              <a:t>II</a:t>
            </a: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371600" y="2501900"/>
            <a:ext cx="6400800" cy="17526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Sending Signals with </a:t>
            </a:r>
            <a:r>
              <a:rPr lang="en-US">
                <a:latin typeface="Courier New" pitchFamily="49" charset="0"/>
              </a:rPr>
              <a:t>kill</a:t>
            </a:r>
            <a:r>
              <a:rPr lang="en-US"/>
              <a:t> Function</a:t>
            </a:r>
          </a:p>
        </p:txBody>
      </p:sp>
      <p:sp>
        <p:nvSpPr>
          <p:cNvPr id="557060" name="Text Box 4"/>
          <p:cNvSpPr txBox="1">
            <a:spLocks noChangeArrowheads="1"/>
          </p:cNvSpPr>
          <p:nvPr/>
        </p:nvSpPr>
        <p:spPr bwMode="auto">
          <a:xfrm>
            <a:off x="457200" y="1143000"/>
            <a:ext cx="7696200" cy="53128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normAutofit/>
          </a:bodyPr>
          <a:lstStyle/>
          <a:p>
            <a:pPr algn="l"/>
            <a:r>
              <a:rPr lang="en-US" sz="1400" b="1" dirty="0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4A00FF"/>
                </a:solidFill>
                <a:latin typeface="Courier New" pitchFamily="49" charset="0"/>
                <a:cs typeface="Courier New" pitchFamily="49" charset="0"/>
              </a:rPr>
              <a:t>fork12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l"/>
            <a:r>
              <a:rPr lang="fi-FI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fi-FI" sz="1400" b="1" dirty="0" err="1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pid_t</a:t>
            </a:r>
            <a:r>
              <a:rPr lang="fi-FI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i-FI" sz="1400" b="1" dirty="0" err="1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pid</a:t>
            </a:r>
            <a:r>
              <a:rPr lang="fi-FI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[N</a:t>
            </a:r>
            <a:r>
              <a:rPr lang="fi-FI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 algn="l"/>
            <a:r>
              <a:rPr lang="fr-FR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fr-FR" sz="1400" b="1" dirty="0" err="1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fr-FR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1400" b="1" dirty="0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fr-FR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/>
            <a:r>
              <a:rPr lang="fr-FR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fr-FR" sz="1400" b="1" dirty="0" err="1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fr-FR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1400" b="1" dirty="0" err="1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child_status</a:t>
            </a:r>
            <a:r>
              <a:rPr lang="fr-FR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/>
            <a:endParaRPr lang="fr-FR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da-DK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da-DK" sz="1400" b="1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da-DK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(i = 0; i &lt; N; i++)</a:t>
            </a:r>
          </a:p>
          <a:p>
            <a:pPr algn="l"/>
            <a:r>
              <a:rPr lang="nb-NO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nb-NO" sz="1400" b="1" dirty="0" err="1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nb-NO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((</a:t>
            </a:r>
            <a:r>
              <a:rPr lang="nb-NO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pid</a:t>
            </a:r>
            <a:r>
              <a:rPr lang="nb-NO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[i] = fork()) == 0) {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4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Child: Infinite Loop */</a:t>
            </a: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400" b="1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(1)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  ;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algn="l"/>
            <a:r>
              <a:rPr lang="da-DK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endParaRPr lang="da-DK" sz="14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da-DK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da-DK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da-DK" sz="1400" b="1" dirty="0" smtClean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da-DK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da-DK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(i = 0; i &lt; N; i++) {</a:t>
            </a:r>
          </a:p>
          <a:p>
            <a:pPr algn="l"/>
            <a:r>
              <a:rPr lang="da-DK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da-DK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da-DK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da-DK" sz="1400" b="1" dirty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"Killing </a:t>
            </a:r>
            <a:r>
              <a:rPr lang="da-DK" sz="1400" b="1" dirty="0" err="1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process</a:t>
            </a:r>
            <a:r>
              <a:rPr lang="da-DK" sz="1400" b="1" dirty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 %d\n"</a:t>
            </a:r>
            <a:r>
              <a:rPr lang="da-DK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da-DK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pid</a:t>
            </a:r>
            <a:r>
              <a:rPr lang="da-DK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[i]);</a:t>
            </a:r>
          </a:p>
          <a:p>
            <a:pPr algn="l"/>
            <a:r>
              <a:rPr lang="da-DK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da-DK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kill</a:t>
            </a:r>
            <a:r>
              <a:rPr lang="da-DK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da-DK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pid</a:t>
            </a:r>
            <a:r>
              <a:rPr lang="da-DK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[i], SIGINT);</a:t>
            </a:r>
          </a:p>
          <a:p>
            <a:pPr algn="l"/>
            <a:r>
              <a:rPr lang="da-DK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algn="l"/>
            <a:endParaRPr lang="da-DK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da-DK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da-DK" sz="1400" b="1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da-DK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(i = 0; i &lt; N; i++) {</a:t>
            </a:r>
          </a:p>
          <a:p>
            <a:pPr algn="l"/>
            <a:r>
              <a:rPr lang="da-DK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da-DK" sz="1400" b="1" dirty="0" err="1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pid_t</a:t>
            </a:r>
            <a:r>
              <a:rPr lang="da-DK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da-DK" sz="1400" b="1" dirty="0" err="1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wpid</a:t>
            </a:r>
            <a:r>
              <a:rPr lang="da-DK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da-DK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wait</a:t>
            </a:r>
            <a:r>
              <a:rPr lang="da-DK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(&amp;</a:t>
            </a:r>
            <a:r>
              <a:rPr lang="da-DK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child_status</a:t>
            </a:r>
            <a:r>
              <a:rPr lang="da-DK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da-DK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da-DK" sz="1400" b="1" dirty="0" err="1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da-DK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(WIFEXITED(</a:t>
            </a:r>
            <a:r>
              <a:rPr lang="da-DK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child_status</a:t>
            </a:r>
            <a:r>
              <a:rPr lang="da-DK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))</a:t>
            </a:r>
          </a:p>
          <a:p>
            <a:pPr algn="l"/>
            <a:r>
              <a:rPr lang="da-DK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da-DK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da-DK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da-DK" sz="1400" b="1" dirty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"Child %d </a:t>
            </a:r>
            <a:r>
              <a:rPr lang="da-DK" sz="1400" b="1" dirty="0" err="1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terminated</a:t>
            </a:r>
            <a:r>
              <a:rPr lang="da-DK" sz="1400" b="1" dirty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 with exit status %d\n"</a:t>
            </a:r>
            <a:r>
              <a:rPr lang="da-DK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algn="l"/>
            <a:r>
              <a:rPr lang="pl-PL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     </a:t>
            </a:r>
            <a:r>
              <a:rPr lang="pl-PL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wpid</a:t>
            </a:r>
            <a:r>
              <a:rPr lang="pl-PL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WEXITSTATUS(</a:t>
            </a:r>
            <a:r>
              <a:rPr lang="pl-PL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child_status</a:t>
            </a:r>
            <a:r>
              <a:rPr lang="pl-PL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algn="l"/>
            <a:r>
              <a:rPr lang="hu-HU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hu-HU" sz="1400" b="1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else</a:t>
            </a:r>
            <a:endParaRPr lang="hu-HU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"Child %d terminated abnormally\n"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wpid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808663" y="914400"/>
            <a:ext cx="3276600" cy="411003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linux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&gt; ./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sigint_nocatch</a:t>
            </a:r>
            <a:endParaRPr lang="en-US" sz="12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Killing process 18860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Killing process 18861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Killing process 18862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Killing process 18863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Killing process 18864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Killing process 18865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Killing process 18866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Killing process 18867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Killing process 18868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Killing process 18869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Child 18862 terminated abnormally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Child 18863 terminated abnormally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Child 18860 terminated abnormally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Child 18866 terminated abnormally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Child 18867 terminated abnormally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Child 18861 terminated abnormally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Child 18869 terminated abnormally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Child 18865 terminated abnormally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Child 18868 terminated abnormally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Child 18864 terminated abnormally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linux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&gt;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04800" y="6429375"/>
            <a:ext cx="8382000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eaLnBrk="1" hangingPunct="1">
              <a:lnSpc>
                <a:spcPct val="95000"/>
              </a:lnSpc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http://thefengs.com/wuchang/courses/cs201/class/17/sigint_nocatch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 smtClean="0">
                <a:solidFill>
                  <a:srgbClr val="660033"/>
                </a:solidFill>
                <a:ea typeface="AR PL ShanHeiSun Uni" charset="0"/>
                <a:cs typeface="AR PL ShanHeiSun Uni" charset="0"/>
              </a:rPr>
              <a:t>Receiving signals</a:t>
            </a:r>
            <a:endParaRPr lang="en-US" sz="3800" b="1" dirty="0">
              <a:solidFill>
                <a:srgbClr val="660033"/>
              </a:solidFill>
              <a:ea typeface="AR PL ShanHeiSun Uni" charset="0"/>
              <a:cs typeface="AR PL ShanHeiSun Uni" charset="0"/>
            </a:endParaRP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9413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Receiving a signal</a:t>
            </a:r>
          </a:p>
          <a:p>
            <a:pPr marL="738188" lvl="1" indent="-241300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A destination process </a:t>
            </a:r>
            <a:r>
              <a:rPr lang="en-US" sz="2000" b="1" i="1" dirty="0">
                <a:solidFill>
                  <a:srgbClr val="C00000"/>
                </a:solidFill>
                <a:ea typeface="AR PL ShanHeiSun Uni" charset="0"/>
                <a:cs typeface="AR PL ShanHeiSun Uni" charset="0"/>
              </a:rPr>
              <a:t>receives</a:t>
            </a:r>
            <a:r>
              <a:rPr lang="en-US" sz="2000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 a signal when it is forced by the kernel to react in some way to the delivery of the </a:t>
            </a:r>
            <a:r>
              <a:rPr lang="en-US" sz="2000" b="1" dirty="0" smtClean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signal</a:t>
            </a:r>
          </a:p>
          <a:p>
            <a:pPr marL="738188" lvl="1" indent="-241300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 smtClean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Processes can programmatically determine how to react to each signal</a:t>
            </a:r>
          </a:p>
          <a:p>
            <a:pPr marL="738188" lvl="1" indent="-241300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 smtClean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Akin to a hardware exception handler being called in response to an asynchronous interrupt.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762000" y="3937000"/>
            <a:ext cx="7591023" cy="2159000"/>
            <a:chOff x="1264857" y="3327400"/>
            <a:chExt cx="6426200" cy="1827707"/>
          </a:xfrm>
        </p:grpSpPr>
        <p:sp>
          <p:nvSpPr>
            <p:cNvPr id="14" name="Line 93"/>
            <p:cNvSpPr>
              <a:spLocks noChangeShapeType="1"/>
            </p:cNvSpPr>
            <p:nvPr/>
          </p:nvSpPr>
          <p:spPr bwMode="auto">
            <a:xfrm>
              <a:off x="3723895" y="3349625"/>
              <a:ext cx="0" cy="5984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>
                <a:solidFill>
                  <a:srgbClr val="002060"/>
                </a:solidFill>
              </a:endParaRPr>
            </a:p>
          </p:txBody>
        </p:sp>
        <p:sp>
          <p:nvSpPr>
            <p:cNvPr id="15" name="Line 94"/>
            <p:cNvSpPr>
              <a:spLocks noChangeShapeType="1"/>
            </p:cNvSpPr>
            <p:nvPr/>
          </p:nvSpPr>
          <p:spPr bwMode="auto">
            <a:xfrm>
              <a:off x="3730245" y="3954463"/>
              <a:ext cx="24003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>
                <a:solidFill>
                  <a:srgbClr val="002060"/>
                </a:solidFill>
              </a:endParaRPr>
            </a:p>
          </p:txBody>
        </p:sp>
        <p:sp>
          <p:nvSpPr>
            <p:cNvPr id="16" name="Line 95"/>
            <p:cNvSpPr>
              <a:spLocks noChangeShapeType="1"/>
            </p:cNvSpPr>
            <p:nvPr/>
          </p:nvSpPr>
          <p:spPr bwMode="auto">
            <a:xfrm flipH="1">
              <a:off x="6128957" y="3960813"/>
              <a:ext cx="0" cy="533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>
                <a:solidFill>
                  <a:srgbClr val="002060"/>
                </a:solidFill>
              </a:endParaRPr>
            </a:p>
          </p:txBody>
        </p:sp>
        <p:sp>
          <p:nvSpPr>
            <p:cNvPr id="17" name="Line 96"/>
            <p:cNvSpPr>
              <a:spLocks noChangeShapeType="1"/>
            </p:cNvSpPr>
            <p:nvPr/>
          </p:nvSpPr>
          <p:spPr bwMode="auto">
            <a:xfrm flipH="1" flipV="1">
              <a:off x="3727070" y="4081463"/>
              <a:ext cx="2352675" cy="3873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>
                <a:solidFill>
                  <a:srgbClr val="002060"/>
                </a:solidFill>
              </a:endParaRPr>
            </a:p>
          </p:txBody>
        </p:sp>
        <p:sp>
          <p:nvSpPr>
            <p:cNvPr id="18" name="Line 97"/>
            <p:cNvSpPr>
              <a:spLocks noChangeShapeType="1"/>
            </p:cNvSpPr>
            <p:nvPr/>
          </p:nvSpPr>
          <p:spPr bwMode="auto">
            <a:xfrm>
              <a:off x="3725482" y="4089400"/>
              <a:ext cx="3175" cy="876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00">
                <a:solidFill>
                  <a:srgbClr val="002060"/>
                </a:solidFill>
              </a:endParaRPr>
            </a:p>
          </p:txBody>
        </p:sp>
        <p:sp>
          <p:nvSpPr>
            <p:cNvPr id="19" name="Rectangle 98"/>
            <p:cNvSpPr>
              <a:spLocks noChangeArrowheads="1"/>
            </p:cNvSpPr>
            <p:nvPr/>
          </p:nvSpPr>
          <p:spPr bwMode="auto">
            <a:xfrm>
              <a:off x="3962400" y="3352800"/>
              <a:ext cx="1917174" cy="5329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79" tIns="44446" rIns="90479" bIns="44446">
              <a:spAutoFit/>
            </a:bodyPr>
            <a:lstStyle/>
            <a:p>
              <a:r>
                <a:rPr lang="en-US" sz="1600" i="1" dirty="0">
                  <a:solidFill>
                    <a:srgbClr val="002060"/>
                  </a:solidFill>
                  <a:latin typeface="Helvetica" charset="0"/>
                </a:rPr>
                <a:t>(2) Control passes </a:t>
              </a:r>
            </a:p>
            <a:p>
              <a:r>
                <a:rPr lang="en-US" sz="1600" i="1" dirty="0">
                  <a:solidFill>
                    <a:srgbClr val="002060"/>
                  </a:solidFill>
                  <a:latin typeface="Helvetica" charset="0"/>
                </a:rPr>
                <a:t>to signal handler </a:t>
              </a:r>
            </a:p>
          </p:txBody>
        </p:sp>
        <p:sp>
          <p:nvSpPr>
            <p:cNvPr id="20" name="Rectangle 99"/>
            <p:cNvSpPr>
              <a:spLocks noChangeArrowheads="1"/>
            </p:cNvSpPr>
            <p:nvPr/>
          </p:nvSpPr>
          <p:spPr bwMode="auto">
            <a:xfrm>
              <a:off x="6198807" y="3937000"/>
              <a:ext cx="1492250" cy="5329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479" tIns="44446" rIns="90479" bIns="44446">
              <a:spAutoFit/>
            </a:bodyPr>
            <a:lstStyle/>
            <a:p>
              <a:pPr algn="l"/>
              <a:r>
                <a:rPr lang="en-US" sz="1600" i="1" dirty="0">
                  <a:solidFill>
                    <a:srgbClr val="002060"/>
                  </a:solidFill>
                  <a:latin typeface="Helvetica" charset="0"/>
                </a:rPr>
                <a:t>(3) Signal  handler runs</a:t>
              </a:r>
            </a:p>
          </p:txBody>
        </p:sp>
        <p:sp>
          <p:nvSpPr>
            <p:cNvPr id="21" name="Rectangle 100"/>
            <p:cNvSpPr>
              <a:spLocks noChangeArrowheads="1"/>
            </p:cNvSpPr>
            <p:nvPr/>
          </p:nvSpPr>
          <p:spPr bwMode="auto">
            <a:xfrm>
              <a:off x="4045383" y="4400550"/>
              <a:ext cx="1800155" cy="7545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79" tIns="44446" rIns="90479" bIns="44446">
              <a:spAutoFit/>
            </a:bodyPr>
            <a:lstStyle/>
            <a:p>
              <a:r>
                <a:rPr lang="en-US" sz="1600" i="1">
                  <a:solidFill>
                    <a:srgbClr val="002060"/>
                  </a:solidFill>
                  <a:latin typeface="Helvetica" charset="0"/>
                </a:rPr>
                <a:t>(4) Signal handler</a:t>
              </a:r>
            </a:p>
            <a:p>
              <a:r>
                <a:rPr lang="en-US" sz="1600" i="1">
                  <a:solidFill>
                    <a:srgbClr val="002060"/>
                  </a:solidFill>
                  <a:latin typeface="Helvetica" charset="0"/>
                </a:rPr>
                <a:t>returns to </a:t>
              </a:r>
            </a:p>
            <a:p>
              <a:r>
                <a:rPr lang="en-US" sz="1600" i="1">
                  <a:solidFill>
                    <a:srgbClr val="002060"/>
                  </a:solidFill>
                  <a:latin typeface="Helvetica" charset="0"/>
                </a:rPr>
                <a:t>next instruction</a:t>
              </a:r>
            </a:p>
          </p:txBody>
        </p:sp>
        <p:sp>
          <p:nvSpPr>
            <p:cNvPr id="22" name="Text Box 101"/>
            <p:cNvSpPr txBox="1">
              <a:spLocks noChangeArrowheads="1"/>
            </p:cNvSpPr>
            <p:nvPr/>
          </p:nvSpPr>
          <p:spPr bwMode="auto">
            <a:xfrm>
              <a:off x="3220657" y="3671888"/>
              <a:ext cx="476412" cy="3139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600" i="1" dirty="0" err="1">
                  <a:solidFill>
                    <a:srgbClr val="002060"/>
                  </a:solidFill>
                  <a:latin typeface="Helvetica" charset="0"/>
                </a:rPr>
                <a:t>I</a:t>
              </a:r>
              <a:r>
                <a:rPr lang="en-US" sz="1600" i="1" baseline="-25000" dirty="0" err="1">
                  <a:solidFill>
                    <a:srgbClr val="002060"/>
                  </a:solidFill>
                  <a:latin typeface="Helvetica" charset="0"/>
                </a:rPr>
                <a:t>curr</a:t>
              </a:r>
              <a:endParaRPr lang="en-US" sz="1600" i="1" dirty="0">
                <a:solidFill>
                  <a:srgbClr val="002060"/>
                </a:solidFill>
                <a:latin typeface="Helvetica" charset="0"/>
              </a:endParaRPr>
            </a:p>
          </p:txBody>
        </p:sp>
        <p:sp>
          <p:nvSpPr>
            <p:cNvPr id="23" name="Text Box 102"/>
            <p:cNvSpPr txBox="1">
              <a:spLocks noChangeArrowheads="1"/>
            </p:cNvSpPr>
            <p:nvPr/>
          </p:nvSpPr>
          <p:spPr bwMode="auto">
            <a:xfrm>
              <a:off x="3220657" y="3868738"/>
              <a:ext cx="500458" cy="3139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600" i="1">
                  <a:solidFill>
                    <a:srgbClr val="002060"/>
                  </a:solidFill>
                  <a:latin typeface="Helvetica" charset="0"/>
                </a:rPr>
                <a:t>I</a:t>
              </a:r>
              <a:r>
                <a:rPr lang="en-US" sz="1600" i="1" baseline="-25000">
                  <a:solidFill>
                    <a:srgbClr val="002060"/>
                  </a:solidFill>
                  <a:latin typeface="Helvetica" charset="0"/>
                </a:rPr>
                <a:t>next</a:t>
              </a:r>
              <a:endParaRPr lang="en-US" sz="1600" i="1">
                <a:solidFill>
                  <a:srgbClr val="002060"/>
                </a:solidFill>
                <a:latin typeface="Helvetica" charset="0"/>
              </a:endParaRPr>
            </a:p>
          </p:txBody>
        </p:sp>
        <p:sp>
          <p:nvSpPr>
            <p:cNvPr id="24" name="Rectangle 105"/>
            <p:cNvSpPr>
              <a:spLocks noChangeArrowheads="1"/>
            </p:cNvSpPr>
            <p:nvPr/>
          </p:nvSpPr>
          <p:spPr bwMode="auto">
            <a:xfrm>
              <a:off x="1264857" y="3327400"/>
              <a:ext cx="1979613" cy="5329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479" tIns="44446" rIns="90479" bIns="44446">
              <a:spAutoFit/>
            </a:bodyPr>
            <a:lstStyle/>
            <a:p>
              <a:pPr algn="r"/>
              <a:r>
                <a:rPr lang="en-US" sz="1600" i="1" dirty="0">
                  <a:solidFill>
                    <a:srgbClr val="002060"/>
                  </a:solidFill>
                  <a:latin typeface="Helvetica" charset="0"/>
                </a:rPr>
                <a:t>(1) Signal received by process 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 smtClean="0">
                <a:solidFill>
                  <a:srgbClr val="660033"/>
                </a:solidFill>
                <a:ea typeface="AR PL ShanHeiSun Uni" charset="0"/>
                <a:cs typeface="AR PL ShanHeiSun Uni" charset="0"/>
              </a:rPr>
              <a:t>Receiving signals details</a:t>
            </a:r>
            <a:endParaRPr lang="en-US" sz="3800" b="1" dirty="0">
              <a:solidFill>
                <a:srgbClr val="660033"/>
              </a:solidFill>
              <a:ea typeface="AR PL ShanHeiSun Uni" charset="0"/>
              <a:cs typeface="AR PL ShanHeiSun Uni" charset="0"/>
            </a:endParaRP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548687" cy="5224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9413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A signal is </a:t>
            </a:r>
            <a:r>
              <a:rPr lang="en-US" sz="24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pending</a:t>
            </a:r>
            <a:r>
              <a:rPr lang="en-US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 if it has been sent but not yet received.</a:t>
            </a:r>
          </a:p>
          <a:p>
            <a:pPr marL="738188" lvl="1" indent="-241300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There can be at most one pending signal of any particular type.</a:t>
            </a:r>
          </a:p>
          <a:p>
            <a:pPr marL="738188" lvl="1" indent="-241300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Important: Signals are not queued</a:t>
            </a: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0099"/>
                </a:solidFill>
                <a:ea typeface="AR PL ShanHeiSun Uni" charset="0"/>
                <a:cs typeface="AR PL ShanHeiSun Uni" charset="0"/>
              </a:rPr>
              <a:t>If a process has a pending signal of type k, then subsequent signals of type k that are sent to that process are discarded. </a:t>
            </a:r>
            <a:endParaRPr lang="en-US" b="1" dirty="0" smtClean="0">
              <a:solidFill>
                <a:srgbClr val="000099"/>
              </a:solidFill>
              <a:ea typeface="AR PL ShanHeiSun Uni" charset="0"/>
              <a:cs typeface="AR PL ShanHeiSun Uni" charset="0"/>
            </a:endParaRP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b="1" dirty="0" smtClean="0">
              <a:solidFill>
                <a:srgbClr val="000099"/>
              </a:solidFill>
              <a:ea typeface="AR PL ShanHeiSun Uni" charset="0"/>
              <a:cs typeface="AR PL ShanHeiSun Uni" charset="0"/>
            </a:endParaRP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b="1" dirty="0" smtClean="0">
              <a:solidFill>
                <a:srgbClr val="000099"/>
              </a:solidFill>
              <a:ea typeface="AR PL ShanHeiSun Uni" charset="0"/>
              <a:cs typeface="AR PL ShanHeiSun Uni" charset="0"/>
            </a:endParaRPr>
          </a:p>
          <a:p>
            <a:pPr marL="385763" indent="-379413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A process can </a:t>
            </a:r>
            <a:r>
              <a:rPr lang="en-US" sz="2400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block</a:t>
            </a:r>
            <a:r>
              <a:rPr 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 the receipt of certain signals.</a:t>
            </a:r>
          </a:p>
          <a:p>
            <a:pPr marL="738188" lvl="1" indent="-241300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 smtClean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Blocked signals can eventually be delivered, but will not be received until the signal is unblocked.</a:t>
            </a: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b="1" dirty="0">
              <a:solidFill>
                <a:srgbClr val="000099"/>
              </a:solidFill>
              <a:ea typeface="AR PL ShanHeiSun Uni" charset="0"/>
              <a:cs typeface="AR PL ShanHeiSun Uni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66800" y="3505200"/>
            <a:ext cx="6392905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>
                <a:solidFill>
                  <a:srgbClr val="002060"/>
                </a:solidFill>
                <a:ea typeface="AR PL ShanHeiSun Uni" charset="0"/>
                <a:cs typeface="AR PL ShanHeiSun Uni" charset="0"/>
              </a:rPr>
              <a:t>A pending signal is received at most once!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3800" b="1" dirty="0" smtClean="0">
                <a:solidFill>
                  <a:srgbClr val="660033"/>
                </a:solidFill>
                <a:ea typeface="AR PL ShanHeiSun Uni" charset="0"/>
                <a:cs typeface="AR PL ShanHeiSun Uni" charset="0"/>
              </a:rPr>
              <a:t>Receiving signals details</a:t>
            </a:r>
            <a:endParaRPr lang="en-US" sz="3800" b="1" dirty="0">
              <a:solidFill>
                <a:srgbClr val="660033"/>
              </a:solidFill>
              <a:ea typeface="AR PL ShanHeiSun Uni" charset="0"/>
              <a:cs typeface="AR PL ShanHeiSun Uni" charset="0"/>
            </a:endParaRPr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9413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Kernel maintains </a:t>
            </a:r>
            <a:r>
              <a:rPr lang="en-US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AR PL ShanHeiSun Uni" charset="0"/>
              </a:rPr>
              <a:t>pending</a:t>
            </a:r>
            <a:r>
              <a:rPr lang="en-US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 and </a:t>
            </a:r>
            <a:r>
              <a:rPr lang="en-US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AR PL ShanHeiSun Uni" charset="0"/>
              </a:rPr>
              <a:t>blocked</a:t>
            </a:r>
            <a:r>
              <a:rPr lang="en-US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 bit vectors in the context of each process.</a:t>
            </a:r>
          </a:p>
          <a:p>
            <a:pPr marL="738188" lvl="1" indent="-241300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pending</a:t>
            </a:r>
            <a:r>
              <a:rPr lang="en-US" sz="2000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 – represents the set of pending signals</a:t>
            </a: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0099"/>
                </a:solidFill>
                <a:ea typeface="AR PL ShanHeiSun Uni" charset="0"/>
                <a:cs typeface="AR PL ShanHeiSun Uni" charset="0"/>
              </a:rPr>
              <a:t>Kernel sets bit k in </a:t>
            </a:r>
            <a:r>
              <a:rPr lang="en-US" b="1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pending</a:t>
            </a:r>
            <a:r>
              <a:rPr lang="en-US" b="1" dirty="0">
                <a:solidFill>
                  <a:srgbClr val="000099"/>
                </a:solidFill>
                <a:ea typeface="AR PL ShanHeiSun Uni" charset="0"/>
                <a:cs typeface="AR PL ShanHeiSun Uni" charset="0"/>
              </a:rPr>
              <a:t> whenever a signal of type k is delivered.</a:t>
            </a: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0099"/>
                </a:solidFill>
                <a:ea typeface="AR PL ShanHeiSun Uni" charset="0"/>
                <a:cs typeface="AR PL ShanHeiSun Uni" charset="0"/>
              </a:rPr>
              <a:t>Kernel clears bit k in </a:t>
            </a:r>
            <a:r>
              <a:rPr lang="en-US" b="1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pending</a:t>
            </a:r>
            <a:r>
              <a:rPr lang="en-US" b="1" dirty="0">
                <a:solidFill>
                  <a:srgbClr val="000099"/>
                </a:solidFill>
                <a:ea typeface="AR PL ShanHeiSun Uni" charset="0"/>
                <a:cs typeface="AR PL ShanHeiSun Uni" charset="0"/>
              </a:rPr>
              <a:t> whenever a signal of type k is received </a:t>
            </a:r>
          </a:p>
          <a:p>
            <a:pPr marL="738188" lvl="1" indent="-241300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blocked</a:t>
            </a:r>
            <a:r>
              <a:rPr lang="en-US" sz="2000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 – represents the set of blocked signals</a:t>
            </a: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0099"/>
                </a:solidFill>
                <a:ea typeface="AR PL ShanHeiSun Uni" charset="0"/>
                <a:cs typeface="AR PL ShanHeiSun Uni" charset="0"/>
              </a:rPr>
              <a:t>Can be set and cleared by the application using the </a:t>
            </a:r>
            <a:r>
              <a:rPr lang="en-US" b="1" dirty="0" err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sigprocmask</a:t>
            </a:r>
            <a:r>
              <a:rPr lang="en-US" b="1" dirty="0">
                <a:solidFill>
                  <a:srgbClr val="000099"/>
                </a:solidFill>
                <a:ea typeface="AR PL ShanHeiSun Uni" charset="0"/>
                <a:cs typeface="AR PL ShanHeiSun Uni" charset="0"/>
              </a:rPr>
              <a:t> function.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ea typeface="AR PL ShanHeiSun Uni" charset="0"/>
                <a:cs typeface="AR PL ShanHeiSun Uni" charset="0"/>
              </a:rPr>
              <a:t>Receiving </a:t>
            </a:r>
            <a:r>
              <a:rPr lang="en-US" sz="3800" b="1" dirty="0" smtClean="0">
                <a:solidFill>
                  <a:srgbClr val="660033"/>
                </a:solidFill>
                <a:ea typeface="AR PL ShanHeiSun Uni" charset="0"/>
                <a:cs typeface="AR PL ShanHeiSun Uni" charset="0"/>
              </a:rPr>
              <a:t>signals details</a:t>
            </a:r>
            <a:endParaRPr lang="en-US" sz="3800" b="1" dirty="0">
              <a:solidFill>
                <a:srgbClr val="660033"/>
              </a:solidFill>
              <a:ea typeface="AR PL ShanHeiSun Uni" charset="0"/>
              <a:cs typeface="AR PL ShanHeiSun Uni" charset="0"/>
            </a:endParaRP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9413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Kernel checks signals for a process </a:t>
            </a:r>
            <a:r>
              <a:rPr lang="en-US" sz="2400" b="1" i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p</a:t>
            </a:r>
            <a:r>
              <a:rPr 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 when it is ready to pass control to it</a:t>
            </a:r>
            <a:endParaRPr lang="en-US" sz="24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AR PL ShanHeiSun Uni" charset="0"/>
              <a:cs typeface="AR PL ShanHeiSun Uni" charset="0"/>
            </a:endParaRPr>
          </a:p>
          <a:p>
            <a:pPr marL="385763" indent="-379413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Kernel computes</a:t>
            </a:r>
            <a:r>
              <a:rPr lang="en-US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24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AR PL ShanHeiSun Uni" charset="0"/>
              </a:rPr>
              <a:t>pnb</a:t>
            </a:r>
            <a:r>
              <a:rPr lang="en-US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AR PL ShanHeiSun Uni" charset="0"/>
              </a:rPr>
              <a:t> = pending &amp; ~blocked</a:t>
            </a:r>
          </a:p>
          <a:p>
            <a:pPr marL="738188" lvl="1" indent="-241300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The set of pending </a:t>
            </a:r>
            <a:r>
              <a:rPr lang="en-US" sz="2000" b="1" dirty="0" err="1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nonblocked</a:t>
            </a:r>
            <a:r>
              <a:rPr lang="en-US" sz="2000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 signals for process </a:t>
            </a:r>
            <a:r>
              <a:rPr lang="en-US" sz="2000" b="1" i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p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</a:p>
          <a:p>
            <a:pPr marL="385763" indent="-379413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b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Then</a:t>
            </a:r>
            <a:endParaRPr lang="en-US" sz="24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AR PL ShanHeiSun Uni" charset="0"/>
              <a:cs typeface="AR PL ShanHeiSun Uni" charset="0"/>
            </a:endParaRPr>
          </a:p>
          <a:p>
            <a:pPr marL="738188" lvl="1" indent="-241300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Choose least significant nonzero bit </a:t>
            </a:r>
            <a:r>
              <a:rPr lang="en-US" sz="2000" b="1" i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k</a:t>
            </a:r>
            <a:r>
              <a:rPr lang="en-US" sz="2000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 in 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pnb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2000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and force process </a:t>
            </a:r>
            <a:r>
              <a:rPr lang="en-US" sz="2000" b="1" i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p</a:t>
            </a:r>
            <a:r>
              <a:rPr lang="en-US" sz="2000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 to </a:t>
            </a:r>
            <a:r>
              <a:rPr lang="en-US" sz="2000" b="1" dirty="0">
                <a:solidFill>
                  <a:srgbClr val="FF3300"/>
                </a:solidFill>
                <a:ea typeface="AR PL ShanHeiSun Uni" charset="0"/>
                <a:cs typeface="AR PL ShanHeiSun Uni" charset="0"/>
              </a:rPr>
              <a:t>receive</a:t>
            </a:r>
            <a:r>
              <a:rPr lang="en-US" sz="2000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 signal </a:t>
            </a:r>
            <a:r>
              <a:rPr lang="en-US" sz="2000" b="1" i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k.</a:t>
            </a:r>
          </a:p>
          <a:p>
            <a:pPr marL="738188" lvl="1" indent="-241300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The receipt of the signal triggers some </a:t>
            </a:r>
            <a:r>
              <a:rPr lang="en-US" sz="2000" b="1" i="1" dirty="0">
                <a:solidFill>
                  <a:srgbClr val="FF3300"/>
                </a:solidFill>
                <a:ea typeface="AR PL ShanHeiSun Uni" charset="0"/>
                <a:cs typeface="AR PL ShanHeiSun Uni" charset="0"/>
              </a:rPr>
              <a:t>action</a:t>
            </a:r>
            <a:r>
              <a:rPr lang="en-US" sz="2000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 by </a:t>
            </a:r>
            <a:r>
              <a:rPr lang="en-US" sz="2000" b="1" i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p</a:t>
            </a:r>
          </a:p>
          <a:p>
            <a:pPr marL="738188" lvl="1" indent="-241300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Repeat for all nonzero </a:t>
            </a:r>
            <a:r>
              <a:rPr lang="en-US" sz="2000" b="1" i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k</a:t>
            </a:r>
            <a:r>
              <a:rPr lang="en-US" sz="2000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 </a:t>
            </a:r>
            <a:r>
              <a:rPr lang="en-US" sz="2000" b="1" dirty="0" smtClean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in </a:t>
            </a:r>
            <a:r>
              <a:rPr lang="en-US" sz="20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pnb</a:t>
            </a:r>
            <a:r>
              <a:rPr lang="en-US" sz="20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.</a:t>
            </a:r>
            <a:endParaRPr lang="en-US" sz="2000" b="1" dirty="0" smtClean="0">
              <a:solidFill>
                <a:srgbClr val="000066"/>
              </a:solidFill>
              <a:ea typeface="AR PL ShanHeiSun Uni" charset="0"/>
              <a:cs typeface="AR PL ShanHeiSun Uni" charset="0"/>
            </a:endParaRPr>
          </a:p>
          <a:p>
            <a:pPr marL="738188" lvl="1" indent="-241300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 smtClean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Pass control to next instruction in logical flow for 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 bwMode="auto">
          <a:xfrm>
            <a:off x="2771015" y="4724400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2771015" y="5149850"/>
            <a:ext cx="4495800" cy="4254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65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sz="3400" dirty="0" smtClean="0"/>
              <a:t>Signal handling</a:t>
            </a:r>
            <a:endParaRPr lang="en-US" sz="3400" dirty="0"/>
          </a:p>
        </p:txBody>
      </p:sp>
      <p:sp>
        <p:nvSpPr>
          <p:cNvPr id="658472" name="Text Box 40"/>
          <p:cNvSpPr txBox="1">
            <a:spLocks noChangeArrowheads="1"/>
          </p:cNvSpPr>
          <p:nvPr/>
        </p:nvSpPr>
        <p:spPr bwMode="auto">
          <a:xfrm>
            <a:off x="703379" y="2667000"/>
            <a:ext cx="1604092" cy="59093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800" b="1" dirty="0">
                <a:solidFill>
                  <a:srgbClr val="002060"/>
                </a:solidFill>
                <a:latin typeface="Calibri" pitchFamily="34" charset="0"/>
              </a:rPr>
              <a:t>Signal </a:t>
            </a:r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delivered</a:t>
            </a:r>
          </a:p>
          <a:p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to process A</a:t>
            </a:r>
            <a:endParaRPr lang="en-US" sz="18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658473" name="Line 41"/>
          <p:cNvSpPr>
            <a:spLocks noChangeShapeType="1"/>
          </p:cNvSpPr>
          <p:nvPr/>
        </p:nvSpPr>
        <p:spPr bwMode="auto">
          <a:xfrm>
            <a:off x="2362200" y="2851666"/>
            <a:ext cx="3810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lIns="45720" rIns="45720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8474" name="Text Box 42"/>
          <p:cNvSpPr txBox="1">
            <a:spLocks noChangeArrowheads="1"/>
          </p:cNvSpPr>
          <p:nvPr/>
        </p:nvSpPr>
        <p:spPr bwMode="auto">
          <a:xfrm>
            <a:off x="786428" y="4132052"/>
            <a:ext cx="1520736" cy="59093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800" b="1" dirty="0">
                <a:solidFill>
                  <a:srgbClr val="002060"/>
                </a:solidFill>
                <a:latin typeface="Calibri" pitchFamily="34" charset="0"/>
              </a:rPr>
              <a:t>Signal </a:t>
            </a:r>
            <a:r>
              <a:rPr lang="en-US" sz="1800" b="1" dirty="0" smtClean="0">
                <a:solidFill>
                  <a:srgbClr val="002060"/>
                </a:solidFill>
                <a:latin typeface="Calibri" pitchFamily="34" charset="0"/>
              </a:rPr>
              <a:t>received</a:t>
            </a:r>
          </a:p>
          <a:p>
            <a:r>
              <a:rPr lang="en-US" sz="1800" dirty="0" smtClean="0">
                <a:solidFill>
                  <a:srgbClr val="002060"/>
                </a:solidFill>
                <a:latin typeface="Calibri" pitchFamily="34" charset="0"/>
              </a:rPr>
              <a:t>by process A</a:t>
            </a:r>
            <a:endParaRPr lang="en-US" sz="18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658475" name="Line 43"/>
          <p:cNvSpPr>
            <a:spLocks noChangeShapeType="1"/>
          </p:cNvSpPr>
          <p:nvPr/>
        </p:nvSpPr>
        <p:spPr bwMode="auto">
          <a:xfrm>
            <a:off x="2362200" y="4316718"/>
            <a:ext cx="3810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lIns="45720" rIns="45720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2771015" y="3885060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2771015" y="34596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2771015" y="4310510"/>
            <a:ext cx="4495800" cy="4254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2771015" y="3028266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2771015" y="2602816"/>
            <a:ext cx="4495800" cy="4254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6" name="Text Box 4"/>
          <p:cNvSpPr txBox="1">
            <a:spLocks noChangeArrowheads="1"/>
          </p:cNvSpPr>
          <p:nvPr/>
        </p:nvSpPr>
        <p:spPr bwMode="auto">
          <a:xfrm>
            <a:off x="2993037" y="1981200"/>
            <a:ext cx="109716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Process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A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4516029" y="1981200"/>
            <a:ext cx="108754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Process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B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48" name="Line 6"/>
          <p:cNvSpPr>
            <a:spLocks noChangeShapeType="1"/>
          </p:cNvSpPr>
          <p:nvPr/>
        </p:nvSpPr>
        <p:spPr bwMode="auto">
          <a:xfrm flipH="1">
            <a:off x="3546171" y="2606000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9" name="Line 11"/>
          <p:cNvSpPr>
            <a:spLocks noChangeShapeType="1"/>
          </p:cNvSpPr>
          <p:nvPr/>
        </p:nvSpPr>
        <p:spPr bwMode="auto">
          <a:xfrm flipH="1">
            <a:off x="4371671" y="1981200"/>
            <a:ext cx="12700" cy="393192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0" name="Text Box 12"/>
          <p:cNvSpPr txBox="1">
            <a:spLocks noChangeArrowheads="1"/>
          </p:cNvSpPr>
          <p:nvPr/>
        </p:nvSpPr>
        <p:spPr bwMode="auto">
          <a:xfrm>
            <a:off x="5472451" y="2667000"/>
            <a:ext cx="1611916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user </a:t>
            </a:r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</a:rPr>
              <a:t>code (main)</a:t>
            </a:r>
            <a:endParaRPr lang="en-US" sz="1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1" name="Text Box 13"/>
          <p:cNvSpPr txBox="1">
            <a:spLocks noChangeArrowheads="1"/>
          </p:cNvSpPr>
          <p:nvPr/>
        </p:nvSpPr>
        <p:spPr bwMode="auto">
          <a:xfrm>
            <a:off x="5472451" y="3081338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kernel code</a:t>
            </a:r>
          </a:p>
        </p:txBody>
      </p:sp>
      <p:sp>
        <p:nvSpPr>
          <p:cNvPr id="52" name="Text Box 14"/>
          <p:cNvSpPr txBox="1">
            <a:spLocks noChangeArrowheads="1"/>
          </p:cNvSpPr>
          <p:nvPr/>
        </p:nvSpPr>
        <p:spPr bwMode="auto">
          <a:xfrm>
            <a:off x="5472451" y="3494088"/>
            <a:ext cx="1611916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user </a:t>
            </a:r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</a:rPr>
              <a:t>code (main)</a:t>
            </a:r>
            <a:endParaRPr lang="en-US" sz="1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3" name="Text Box 15"/>
          <p:cNvSpPr txBox="1">
            <a:spLocks noChangeArrowheads="1"/>
          </p:cNvSpPr>
          <p:nvPr/>
        </p:nvSpPr>
        <p:spPr bwMode="auto">
          <a:xfrm>
            <a:off x="5454989" y="3930650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kernel code</a:t>
            </a:r>
          </a:p>
        </p:txBody>
      </p:sp>
      <p:sp>
        <p:nvSpPr>
          <p:cNvPr id="54" name="Text Box 16"/>
          <p:cNvSpPr txBox="1">
            <a:spLocks noChangeArrowheads="1"/>
          </p:cNvSpPr>
          <p:nvPr/>
        </p:nvSpPr>
        <p:spPr bwMode="auto">
          <a:xfrm>
            <a:off x="5472451" y="4343400"/>
            <a:ext cx="184274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user </a:t>
            </a:r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</a:rPr>
              <a:t>code (handler)</a:t>
            </a:r>
            <a:endParaRPr lang="en-US" sz="1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5" name="AutoShape 27"/>
          <p:cNvSpPr>
            <a:spLocks/>
          </p:cNvSpPr>
          <p:nvPr/>
        </p:nvSpPr>
        <p:spPr bwMode="auto">
          <a:xfrm>
            <a:off x="7508571" y="3027143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56" name="Text Box 28"/>
          <p:cNvSpPr txBox="1">
            <a:spLocks noChangeArrowheads="1"/>
          </p:cNvSpPr>
          <p:nvPr/>
        </p:nvSpPr>
        <p:spPr bwMode="auto">
          <a:xfrm>
            <a:off x="7587946" y="3048366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002060"/>
                </a:solidFill>
                <a:latin typeface="Calibri" pitchFamily="34" charset="0"/>
              </a:rPr>
              <a:t>context switch</a:t>
            </a:r>
            <a:endParaRPr lang="en-US" sz="1600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57" name="AutoShape 29"/>
          <p:cNvSpPr>
            <a:spLocks/>
          </p:cNvSpPr>
          <p:nvPr/>
        </p:nvSpPr>
        <p:spPr bwMode="auto">
          <a:xfrm>
            <a:off x="7508571" y="3896637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58" name="Text Box 30"/>
          <p:cNvSpPr txBox="1">
            <a:spLocks noChangeArrowheads="1"/>
          </p:cNvSpPr>
          <p:nvPr/>
        </p:nvSpPr>
        <p:spPr bwMode="auto">
          <a:xfrm>
            <a:off x="7587946" y="3917860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002060"/>
                </a:solidFill>
                <a:latin typeface="Calibri" pitchFamily="34" charset="0"/>
              </a:rPr>
              <a:t>context switch</a:t>
            </a:r>
            <a:endParaRPr lang="en-US" sz="1600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59" name="Line 6"/>
          <p:cNvSpPr>
            <a:spLocks noChangeShapeType="1"/>
          </p:cNvSpPr>
          <p:nvPr/>
        </p:nvSpPr>
        <p:spPr bwMode="auto">
          <a:xfrm flipH="1">
            <a:off x="3539821" y="4303776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0" name="Line 6"/>
          <p:cNvSpPr>
            <a:spLocks noChangeShapeType="1"/>
          </p:cNvSpPr>
          <p:nvPr/>
        </p:nvSpPr>
        <p:spPr bwMode="auto">
          <a:xfrm flipH="1">
            <a:off x="5140021" y="3465576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61" name="Straight Arrow Connector 60"/>
          <p:cNvCxnSpPr>
            <a:stCxn id="48" idx="1"/>
            <a:endCxn id="60" idx="0"/>
          </p:cNvCxnSpPr>
          <p:nvPr/>
        </p:nvCxnSpPr>
        <p:spPr bwMode="auto">
          <a:xfrm rot="16200000" flipH="1">
            <a:off x="4123620" y="2449175"/>
            <a:ext cx="438952" cy="1593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2" name="Straight Arrow Connector 61"/>
          <p:cNvCxnSpPr>
            <a:stCxn id="60" idx="1"/>
            <a:endCxn id="59" idx="0"/>
          </p:cNvCxnSpPr>
          <p:nvPr/>
        </p:nvCxnSpPr>
        <p:spPr bwMode="auto">
          <a:xfrm rot="16200000" flipH="1" flipV="1">
            <a:off x="4131133" y="3294888"/>
            <a:ext cx="417576" cy="1600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1" name="Line 6"/>
          <p:cNvSpPr>
            <a:spLocks noChangeShapeType="1"/>
          </p:cNvSpPr>
          <p:nvPr/>
        </p:nvSpPr>
        <p:spPr bwMode="auto">
          <a:xfrm flipH="1">
            <a:off x="3538270" y="4724400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2" name="Line 6"/>
          <p:cNvSpPr>
            <a:spLocks noChangeShapeType="1"/>
          </p:cNvSpPr>
          <p:nvPr/>
        </p:nvSpPr>
        <p:spPr bwMode="auto">
          <a:xfrm flipH="1">
            <a:off x="3538270" y="5141976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3" name="Text Box 15"/>
          <p:cNvSpPr txBox="1">
            <a:spLocks noChangeArrowheads="1"/>
          </p:cNvSpPr>
          <p:nvPr/>
        </p:nvSpPr>
        <p:spPr bwMode="auto">
          <a:xfrm>
            <a:off x="5457541" y="4766846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kernel code</a:t>
            </a:r>
          </a:p>
        </p:txBody>
      </p:sp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5474684" y="5181600"/>
            <a:ext cx="1611916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user </a:t>
            </a:r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</a:rPr>
              <a:t>code (main)</a:t>
            </a:r>
            <a:endParaRPr lang="en-US" sz="1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7" name="Text Box 36"/>
          <p:cNvSpPr txBox="1">
            <a:spLocks noChangeArrowheads="1"/>
          </p:cNvSpPr>
          <p:nvPr/>
        </p:nvSpPr>
        <p:spPr bwMode="auto">
          <a:xfrm>
            <a:off x="3133143" y="2709446"/>
            <a:ext cx="369653" cy="3139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 err="1">
                <a:solidFill>
                  <a:schemeClr val="tx1"/>
                </a:solidFill>
                <a:latin typeface="Calibri" pitchFamily="34" charset="0"/>
              </a:rPr>
              <a:t>I</a:t>
            </a:r>
            <a:r>
              <a:rPr lang="en-US" sz="1600" baseline="-25000" dirty="0" err="1">
                <a:solidFill>
                  <a:schemeClr val="tx1"/>
                </a:solidFill>
                <a:latin typeface="Calibri" pitchFamily="34" charset="0"/>
              </a:rPr>
              <a:t>curr</a:t>
            </a:r>
            <a:endParaRPr lang="en-US" sz="1600" baseline="-25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8" name="Text Box 37"/>
          <p:cNvSpPr txBox="1">
            <a:spLocks noChangeArrowheads="1"/>
          </p:cNvSpPr>
          <p:nvPr/>
        </p:nvSpPr>
        <p:spPr bwMode="auto">
          <a:xfrm>
            <a:off x="3129586" y="5071646"/>
            <a:ext cx="387221" cy="3139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 err="1">
                <a:solidFill>
                  <a:schemeClr val="tx1"/>
                </a:solidFill>
                <a:latin typeface="Calibri" pitchFamily="34" charset="0"/>
              </a:rPr>
              <a:t>I</a:t>
            </a:r>
            <a:r>
              <a:rPr lang="en-US" sz="1600" baseline="-25000" dirty="0" err="1">
                <a:solidFill>
                  <a:schemeClr val="tx1"/>
                </a:solidFill>
                <a:latin typeface="Calibri" pitchFamily="34" charset="0"/>
              </a:rPr>
              <a:t>next</a:t>
            </a:r>
            <a:endParaRPr lang="en-US" sz="1600" baseline="-25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3505200" y="2977086"/>
            <a:ext cx="91440" cy="91440"/>
          </a:xfrm>
          <a:prstGeom prst="ellipse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3489960" y="5122652"/>
            <a:ext cx="91440" cy="91440"/>
          </a:xfrm>
          <a:prstGeom prst="ellipse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>
                <a:solidFill>
                  <a:srgbClr val="660033"/>
                </a:solidFill>
                <a:ea typeface="AR PL ShanHeiSun Uni" charset="0"/>
                <a:cs typeface="AR PL ShanHeiSun Uni" charset="0"/>
              </a:rPr>
              <a:t>Default Actions</a:t>
            </a:r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9413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Each signal type has a predefined </a:t>
            </a:r>
            <a:r>
              <a:rPr lang="en-US" sz="24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default action</a:t>
            </a:r>
            <a:r>
              <a:rPr lang="en-US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, which is one of:</a:t>
            </a:r>
          </a:p>
          <a:p>
            <a:pPr marL="738188" lvl="1" indent="-241300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The process terminates</a:t>
            </a:r>
          </a:p>
          <a:p>
            <a:pPr marL="738188" lvl="1" indent="-241300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The process terminates </a:t>
            </a:r>
            <a:r>
              <a:rPr lang="en-US" sz="2000" b="1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and </a:t>
            </a:r>
            <a:r>
              <a:rPr lang="en-US" sz="2000" b="1" smtClean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dumps memory </a:t>
            </a:r>
            <a:r>
              <a:rPr lang="en-US" sz="2000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core.</a:t>
            </a:r>
          </a:p>
          <a:p>
            <a:pPr marL="738188" lvl="1" indent="-241300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The process stops until restarted by a SIGCONT signal.</a:t>
            </a:r>
          </a:p>
          <a:p>
            <a:pPr marL="738188" lvl="1" indent="-241300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The process ignores the signal.</a:t>
            </a:r>
          </a:p>
          <a:p>
            <a:pPr marL="385763" indent="-379413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4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AR PL ShanHeiSun Uni" charset="0"/>
              <a:cs typeface="AR PL ShanHeiSun Uni" charset="0"/>
            </a:endParaRPr>
          </a:p>
          <a:p>
            <a:pPr marL="385763" indent="-379413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4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 smtClean="0">
                <a:solidFill>
                  <a:srgbClr val="660033"/>
                </a:solidFill>
                <a:ea typeface="AR PL ShanHeiSun Uni" charset="0"/>
                <a:cs typeface="AR PL ShanHeiSun Uni" charset="0"/>
              </a:rPr>
              <a:t>Custom Signal Handlers</a:t>
            </a:r>
            <a:endParaRPr lang="en-US" sz="3800" b="1" dirty="0">
              <a:solidFill>
                <a:srgbClr val="660033"/>
              </a:solidFill>
              <a:ea typeface="AR PL ShanHeiSun Uni" charset="0"/>
              <a:cs typeface="AR PL ShanHeiSun Uni" charset="0"/>
            </a:endParaRP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701087" cy="5224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9413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The </a:t>
            </a:r>
            <a:r>
              <a:rPr lang="en-US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AR PL ShanHeiSun Uni" charset="0"/>
              </a:rPr>
              <a:t>signal</a:t>
            </a:r>
            <a:r>
              <a:rPr lang="en-US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 function modifies the default action associated with the receipt of signal </a:t>
            </a:r>
            <a:r>
              <a:rPr lang="en-US" sz="24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AR PL ShanHeiSun Uni" charset="0"/>
              </a:rPr>
              <a:t>signum</a:t>
            </a:r>
            <a:r>
              <a:rPr lang="en-US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:</a:t>
            </a:r>
          </a:p>
          <a:p>
            <a:pPr marL="738188" lvl="1" indent="-241300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handler_t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*signal(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signum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, 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handler_t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*handler)</a:t>
            </a:r>
          </a:p>
          <a:p>
            <a:pPr marL="738188" lvl="1" indent="-241300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 smtClean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Handler typically </a:t>
            </a:r>
            <a:r>
              <a:rPr lang="en-US" sz="2000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the address of a </a:t>
            </a:r>
            <a:r>
              <a:rPr lang="en-US" sz="2000" b="1" i="1" dirty="0">
                <a:solidFill>
                  <a:srgbClr val="FF3300"/>
                </a:solidFill>
                <a:ea typeface="AR PL ShanHeiSun Uni" charset="0"/>
                <a:cs typeface="AR PL ShanHeiSun Uni" charset="0"/>
              </a:rPr>
              <a:t>signal handler</a:t>
            </a: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Called when process receives signal of type </a:t>
            </a:r>
            <a:r>
              <a:rPr lang="en-US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signum</a:t>
            </a:r>
            <a:endParaRPr lang="en-US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Referred to as “</a:t>
            </a:r>
            <a:r>
              <a:rPr lang="en-US" b="1" i="1" dirty="0">
                <a:solidFill>
                  <a:srgbClr val="FF3300"/>
                </a:solidFill>
                <a:ea typeface="AR PL ShanHeiSun Uni" charset="0"/>
                <a:cs typeface="AR PL ShanHeiSun Uni" charset="0"/>
              </a:rPr>
              <a:t>installing</a:t>
            </a:r>
            <a:r>
              <a:rPr lang="en-US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” the handler.</a:t>
            </a: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Executing handler is called “</a:t>
            </a:r>
            <a:r>
              <a:rPr lang="en-US" b="1" i="1" dirty="0">
                <a:solidFill>
                  <a:srgbClr val="FF3300"/>
                </a:solidFill>
                <a:ea typeface="AR PL ShanHeiSun Uni" charset="0"/>
                <a:cs typeface="AR PL ShanHeiSun Uni" charset="0"/>
              </a:rPr>
              <a:t>catching</a:t>
            </a:r>
            <a:r>
              <a:rPr lang="en-US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” or “</a:t>
            </a:r>
            <a:r>
              <a:rPr lang="en-US" b="1" i="1" dirty="0">
                <a:solidFill>
                  <a:srgbClr val="FF3300"/>
                </a:solidFill>
                <a:ea typeface="AR PL ShanHeiSun Uni" charset="0"/>
                <a:cs typeface="AR PL ShanHeiSun Uni" charset="0"/>
              </a:rPr>
              <a:t>handling</a:t>
            </a:r>
            <a:r>
              <a:rPr lang="en-US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” the signal.</a:t>
            </a: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When the handler executes its return statement, control passes back to instruction of the process that was interrupted by receipt of the signal.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153400" cy="573087"/>
          </a:xfrm>
        </p:spPr>
        <p:txBody>
          <a:bodyPr/>
          <a:lstStyle/>
          <a:p>
            <a:r>
              <a:rPr lang="en-US" dirty="0"/>
              <a:t>Signal Handling Example</a:t>
            </a:r>
          </a:p>
        </p:txBody>
      </p:sp>
      <p:sp>
        <p:nvSpPr>
          <p:cNvPr id="524292" name="Text Box 4"/>
          <p:cNvSpPr txBox="1">
            <a:spLocks noChangeArrowheads="1"/>
          </p:cNvSpPr>
          <p:nvPr/>
        </p:nvSpPr>
        <p:spPr bwMode="auto">
          <a:xfrm>
            <a:off x="76200" y="967799"/>
            <a:ext cx="8991600" cy="4967514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b="1" dirty="0" smtClean="0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rgbClr val="4A00FF"/>
                </a:solidFill>
                <a:latin typeface="Courier New" pitchFamily="49" charset="0"/>
                <a:cs typeface="Courier New" pitchFamily="49" charset="0"/>
              </a:rPr>
              <a:t>sigint_handler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BA8C1C"/>
                </a:solidFill>
                <a:latin typeface="Courier New" pitchFamily="49" charset="0"/>
                <a:cs typeface="Courier New" pitchFamily="49" charset="0"/>
              </a:rPr>
              <a:t>sig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6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SIGINT handler */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B7898A"/>
                </a:solidFill>
                <a:latin typeface="Courier New" pitchFamily="49" charset="0"/>
                <a:cs typeface="Courier New" pitchFamily="49" charset="0"/>
              </a:rPr>
              <a:t>"So you think you can stop the bomb with ctrl-c, do you?\n"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nl-NL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sleep(2);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B7898A"/>
                </a:solidFill>
                <a:latin typeface="Courier New" pitchFamily="49" charset="0"/>
                <a:cs typeface="Courier New" pitchFamily="49" charset="0"/>
              </a:rPr>
              <a:t>"Well..."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fflush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stdout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nl-NL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sleep(1);</a:t>
            </a:r>
          </a:p>
          <a:p>
            <a:pPr algn="l"/>
            <a:r>
              <a:rPr lang="ro-RO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printf(</a:t>
            </a:r>
            <a:r>
              <a:rPr lang="ro-RO" sz="1600" b="1" dirty="0">
                <a:solidFill>
                  <a:srgbClr val="B7898A"/>
                </a:solidFill>
                <a:latin typeface="Courier New" pitchFamily="49" charset="0"/>
                <a:cs typeface="Courier New" pitchFamily="49" charset="0"/>
              </a:rPr>
              <a:t>"OK. :-)\n"</a:t>
            </a:r>
            <a:r>
              <a:rPr lang="ro-RO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ro-RO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exit(0);</a:t>
            </a:r>
          </a:p>
          <a:p>
            <a:pPr algn="l"/>
            <a:r>
              <a:rPr lang="ro-RO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/>
            <a:endParaRPr lang="ro-RO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ro-RO" sz="1600" b="1" dirty="0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ro-RO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ro-RO" sz="1600" b="1" dirty="0">
                <a:solidFill>
                  <a:srgbClr val="4A00FF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ro-RO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algn="l"/>
            <a:r>
              <a:rPr lang="ro-RO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l"/>
            <a:r>
              <a:rPr lang="ro-RO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ro-RO" sz="16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Install the SIGINT handler */</a:t>
            </a:r>
            <a:endParaRPr lang="ro-RO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ro-RO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ro-RO" sz="1600" b="1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ro-RO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(signal(SIGINT, sigint_handler) == SIG_ERR)</a:t>
            </a:r>
          </a:p>
          <a:p>
            <a:pPr algn="l"/>
            <a:r>
              <a:rPr lang="ro-RO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unix_error(</a:t>
            </a:r>
            <a:r>
              <a:rPr lang="ro-RO" sz="1600" b="1" dirty="0">
                <a:solidFill>
                  <a:srgbClr val="B7898A"/>
                </a:solidFill>
                <a:latin typeface="Courier New" pitchFamily="49" charset="0"/>
                <a:cs typeface="Courier New" pitchFamily="49" charset="0"/>
              </a:rPr>
              <a:t>"signal error"</a:t>
            </a:r>
            <a:r>
              <a:rPr lang="ro-RO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endParaRPr lang="ro-RO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ro-RO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ro-RO" sz="16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Wait for the receipt of a signal */</a:t>
            </a:r>
            <a:endParaRPr lang="ro-RO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ro-RO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pause();</a:t>
            </a:r>
          </a:p>
          <a:p>
            <a:pPr algn="l"/>
            <a:endParaRPr lang="ro-RO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is-I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is-IS" sz="1600" b="1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is-I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algn="l"/>
            <a:r>
              <a:rPr lang="is-I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is-I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31750" y="1022350"/>
            <a:ext cx="7969250" cy="3092450"/>
          </a:xfrm>
          <a:prstGeom prst="rect">
            <a:avLst/>
          </a:prstGeom>
          <a:solidFill>
            <a:srgbClr val="F6F5BD"/>
          </a:solidFill>
          <a:ln w="9525" cap="flat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5000" rIns="90000" bIns="45000"/>
          <a:lstStyle/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#include &lt;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stdlib.h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&gt;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#include &lt;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stdio.h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&gt;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#include &lt;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signal.h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&gt;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#include &lt;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unistd.h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&gt;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4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Courier New" pitchFamily="49" charset="0"/>
            </a:endParaRP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count = 5;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void handler(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sig) {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      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printf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("You think hitting ctrl-c works? %d more left!\n", count);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       count--;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       if (count == 0)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               exit(0);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}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main() {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       signal(SIGINT, handler); /* installs ctrl-c handler */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        while (1) {}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}</a:t>
            </a:r>
          </a:p>
          <a:p>
            <a:pPr algn="l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4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Courier New" pitchFamily="49" charset="0"/>
            </a:endParaRPr>
          </a:p>
        </p:txBody>
      </p:sp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381000" y="265113"/>
            <a:ext cx="7239000" cy="5730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>
                <a:solidFill>
                  <a:srgbClr val="660033"/>
                </a:solidFill>
                <a:ea typeface="AR PL ShanHeiSun Uni" charset="0"/>
                <a:cs typeface="AR PL ShanHeiSun Uni" charset="0"/>
              </a:rPr>
              <a:t>Signal Handling Example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1600200" y="4572000"/>
            <a:ext cx="5715000" cy="1602619"/>
          </a:xfrm>
          <a:prstGeom prst="rect">
            <a:avLst/>
          </a:prstGeom>
          <a:solidFill>
            <a:srgbClr val="D9D9D9"/>
          </a:solidFill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l" eaLnBrk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linux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&gt; ./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sigint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</a:t>
            </a:r>
          </a:p>
          <a:p>
            <a:pPr algn="l" eaLnBrk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^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CYou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think hitting ctrl-c works? 5 more left!</a:t>
            </a:r>
          </a:p>
          <a:p>
            <a:pPr algn="l" eaLnBrk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^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CYou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think hitting ctrl-c works? 4 more left!</a:t>
            </a:r>
          </a:p>
          <a:p>
            <a:pPr algn="l" eaLnBrk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^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CYou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think hitting ctrl-c works? 3 more left!</a:t>
            </a:r>
          </a:p>
          <a:p>
            <a:pPr algn="l" eaLnBrk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^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CYou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think hitting ctrl-c works? 2 more left!</a:t>
            </a:r>
          </a:p>
          <a:p>
            <a:pPr algn="l" eaLnBrk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^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CYou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 think hitting ctrl-c works? 1 more left!</a:t>
            </a:r>
          </a:p>
          <a:p>
            <a:pPr algn="l" eaLnBrk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linux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DejaVu LGC Sans" charset="0"/>
                <a:cs typeface="DejaVu LGC Sans" charset="0"/>
              </a:rPr>
              <a:t>&gt;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304800" y="6429375"/>
            <a:ext cx="8382000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eaLnBrk="1" hangingPunct="1">
              <a:lnSpc>
                <a:spcPct val="95000"/>
              </a:lnSpc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http://thefengs.com/wuchang/courses/cs201/class/17/sigint_count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ECF Exists at All Levels of a System</a:t>
            </a:r>
            <a:endParaRPr lang="en-US" dirty="0"/>
          </a:p>
        </p:txBody>
      </p:sp>
      <p:sp>
        <p:nvSpPr>
          <p:cNvPr id="54579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96875" y="1285875"/>
            <a:ext cx="7896225" cy="4972050"/>
          </a:xfrm>
        </p:spPr>
        <p:txBody>
          <a:bodyPr/>
          <a:lstStyle/>
          <a:p>
            <a:r>
              <a:rPr lang="en-US" dirty="0" smtClean="0"/>
              <a:t>Exceptions</a:t>
            </a:r>
          </a:p>
          <a:p>
            <a:pPr lvl="1"/>
            <a:r>
              <a:rPr lang="en-US" dirty="0" smtClean="0"/>
              <a:t>Hardware and operating system kernel software</a:t>
            </a:r>
          </a:p>
          <a:p>
            <a:r>
              <a:rPr lang="en-US" dirty="0" smtClean="0"/>
              <a:t>Process Context Switch</a:t>
            </a:r>
          </a:p>
          <a:p>
            <a:pPr lvl="1"/>
            <a:r>
              <a:rPr lang="en-US" dirty="0" smtClean="0"/>
              <a:t>Hardware timer and kernel software</a:t>
            </a:r>
          </a:p>
          <a:p>
            <a:r>
              <a:rPr lang="en-US" dirty="0" smtClean="0"/>
              <a:t>Signals</a:t>
            </a:r>
          </a:p>
          <a:p>
            <a:pPr lvl="1"/>
            <a:r>
              <a:rPr lang="en-US" dirty="0" smtClean="0"/>
              <a:t>Kernel software and application software</a:t>
            </a:r>
          </a:p>
        </p:txBody>
      </p:sp>
      <p:sp>
        <p:nvSpPr>
          <p:cNvPr id="545797" name="AutoShape 1029"/>
          <p:cNvSpPr>
            <a:spLocks/>
          </p:cNvSpPr>
          <p:nvPr/>
        </p:nvSpPr>
        <p:spPr bwMode="auto">
          <a:xfrm>
            <a:off x="6731799" y="1485900"/>
            <a:ext cx="228600" cy="1295400"/>
          </a:xfrm>
          <a:prstGeom prst="rightBrace">
            <a:avLst>
              <a:gd name="adj1" fmla="val 104167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45798" name="Text Box 1030"/>
          <p:cNvSpPr txBox="1">
            <a:spLocks noChangeArrowheads="1"/>
          </p:cNvSpPr>
          <p:nvPr/>
        </p:nvSpPr>
        <p:spPr bwMode="auto">
          <a:xfrm>
            <a:off x="7239000" y="1905000"/>
            <a:ext cx="1673022" cy="3416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Calibri" pitchFamily="34" charset="0"/>
              </a:rPr>
              <a:t>Previous Lecture</a:t>
            </a:r>
          </a:p>
        </p:txBody>
      </p:sp>
      <p:sp>
        <p:nvSpPr>
          <p:cNvPr id="8" name="AutoShape 1029"/>
          <p:cNvSpPr>
            <a:spLocks/>
          </p:cNvSpPr>
          <p:nvPr/>
        </p:nvSpPr>
        <p:spPr bwMode="auto">
          <a:xfrm>
            <a:off x="6740265" y="3128665"/>
            <a:ext cx="220133" cy="533400"/>
          </a:xfrm>
          <a:prstGeom prst="rightBrace">
            <a:avLst>
              <a:gd name="adj1" fmla="val 104167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" name="Text Box 1030"/>
          <p:cNvSpPr txBox="1">
            <a:spLocks noChangeArrowheads="1"/>
          </p:cNvSpPr>
          <p:nvPr/>
        </p:nvSpPr>
        <p:spPr bwMode="auto">
          <a:xfrm>
            <a:off x="7162380" y="3124200"/>
            <a:ext cx="1237518" cy="3416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Calibri" pitchFamily="34" charset="0"/>
              </a:rPr>
              <a:t>This Lecture</a:t>
            </a:r>
            <a:endParaRPr lang="en-US" b="1" dirty="0">
              <a:solidFill>
                <a:srgbClr val="00206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381000" y="265113"/>
            <a:ext cx="7239000" cy="5730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>
                <a:solidFill>
                  <a:srgbClr val="660033"/>
                </a:solidFill>
                <a:ea typeface="AR PL ShanHeiSun Uni" charset="0"/>
                <a:cs typeface="AR PL ShanHeiSun Uni" charset="0"/>
              </a:rPr>
              <a:t>Signal Handling Example</a:t>
            </a: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76200" y="1182688"/>
            <a:ext cx="6324600" cy="5203825"/>
          </a:xfrm>
          <a:prstGeom prst="rect">
            <a:avLst/>
          </a:prstGeom>
          <a:solidFill>
            <a:srgbClr val="F6F5BD"/>
          </a:solidFill>
          <a:ln w="3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void 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int_handler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sig)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printf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("Process %d received signal %d\n",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        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getpid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(), sig);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exit(0);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main()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pid_t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pid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[N];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, 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child_status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signal(SIGINT, 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int_handler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for (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= 0; 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&lt; N; 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++)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	if ((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pid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[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] = fork()) == 0)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    </a:t>
            </a:r>
            <a:r>
              <a:rPr lang="en-US" sz="12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	while(1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); /* Child infinite loop */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/* Parent terminates the child processes */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for (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= 0; 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&lt; N; 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++)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	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printf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("Killing process %d\n", 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pid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[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]);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	kill(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pid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[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], SIGINT);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}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/* Parent reaps terminated children */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for (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= 0; 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&lt; N; 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++)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	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pid_t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wpid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= wait(&amp;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child_status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	if (WIFEXITED(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child_status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))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  		  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printf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("Child %d terminated with exit status %d\n",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		   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wpid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, WEXITSTATUS(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child_status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));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	else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  		  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printf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("Child %d terminated abnormally\n", 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wpid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}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5105400" y="958850"/>
            <a:ext cx="3962400" cy="3197225"/>
          </a:xfrm>
          <a:prstGeom prst="rect">
            <a:avLst/>
          </a:prstGeom>
          <a:solidFill>
            <a:srgbClr val="D9D9D9"/>
          </a:solidFill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linux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&gt; ./forks 13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Killing process 24973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Killing process 24974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Killing process 24975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Killing process 24976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Killing process 24977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Process 24977 received signal 2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Child 24977 terminated with exit status 0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Process 24976 received signal 2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Child 24976 terminated with exit status 0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Process 24975 received signal 2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Child 24975 terminated with exit status 0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Process 24974 received signal 2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Child 24974 terminated with exit status 0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Process 24973 received signal 2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Child 24973 terminated with exit status 0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linux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&gt; 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306388" y="6429375"/>
            <a:ext cx="8382000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eaLnBrk="1" hangingPunct="1">
              <a:lnSpc>
                <a:spcPct val="95000"/>
              </a:lnSpc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http://thefengs.com/wuchang/courses/cs201/class/17/sigint_catch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shell example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79400" y="914400"/>
            <a:ext cx="8340725" cy="5867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normAutofit fontScale="92500" lnSpcReduction="10000"/>
          </a:bodyPr>
          <a:lstStyle/>
          <a:p>
            <a:pPr algn="l"/>
            <a:r>
              <a:rPr lang="en-US" sz="1600" b="1" dirty="0" smtClean="0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rgbClr val="4A00FF"/>
                </a:solidFill>
                <a:latin typeface="Courier New" pitchFamily="49" charset="0"/>
                <a:cs typeface="Courier New" pitchFamily="49" charset="0"/>
              </a:rPr>
              <a:t>eval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1600" b="1" dirty="0" err="1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cmdline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1600" b="1" dirty="0" err="1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[MAXARGS]; </a:t>
            </a:r>
            <a:r>
              <a:rPr lang="en-US" sz="16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Argument list </a:t>
            </a:r>
            <a:r>
              <a:rPr lang="en-US" sz="1600" b="1" dirty="0" err="1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execve</a:t>
            </a:r>
            <a:r>
              <a:rPr lang="en-US" sz="16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() */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[MAXLINE];   </a:t>
            </a:r>
            <a:r>
              <a:rPr lang="en-US" sz="16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Holds modified command line */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bg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             </a:t>
            </a:r>
            <a:r>
              <a:rPr lang="en-US" sz="16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Should the job run in </a:t>
            </a:r>
            <a:r>
              <a:rPr lang="en-US" sz="1600" b="1" dirty="0" err="1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bg</a:t>
            </a:r>
            <a:r>
              <a:rPr lang="en-US" sz="16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 or </a:t>
            </a:r>
            <a:r>
              <a:rPr lang="en-US" sz="1600" b="1" dirty="0" err="1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fg</a:t>
            </a:r>
            <a:r>
              <a:rPr lang="en-US" sz="16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? */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fi-FI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fi-FI" sz="1600" b="1" dirty="0" err="1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pid_t</a:t>
            </a:r>
            <a:r>
              <a:rPr lang="fi-FI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i-FI" sz="1600" b="1" dirty="0" err="1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pid</a:t>
            </a:r>
            <a:r>
              <a:rPr lang="fi-FI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          </a:t>
            </a:r>
            <a:r>
              <a:rPr lang="fi-FI" sz="16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fi-FI" sz="1600" b="1" dirty="0" err="1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Process</a:t>
            </a:r>
            <a:r>
              <a:rPr lang="fi-FI" sz="16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 id */</a:t>
            </a:r>
            <a:endParaRPr lang="fi-FI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endParaRPr lang="fi-FI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fi-FI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fi-FI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strcpy(buf</a:t>
            </a:r>
            <a:r>
              <a:rPr lang="fi-FI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fi-FI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cmdline</a:t>
            </a:r>
            <a:r>
              <a:rPr lang="fi-FI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fi-FI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fi-FI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bg</a:t>
            </a:r>
            <a:r>
              <a:rPr lang="fi-FI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fi-FI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parseline(buf</a:t>
            </a:r>
            <a:r>
              <a:rPr lang="fi-FI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fi-FI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fi-FI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[0] == </a:t>
            </a:r>
            <a:r>
              <a:rPr lang="en-US" sz="1600" b="1" dirty="0">
                <a:solidFill>
                  <a:srgbClr val="2C929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  </a:t>
            </a:r>
            <a:r>
              <a:rPr lang="en-US" sz="16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Ignore empty lines */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(!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builtin_command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)) {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((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pid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Fork()) == 0) {   </a:t>
            </a:r>
            <a:r>
              <a:rPr lang="en-US" sz="16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Child runs user job */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600" b="1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execve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[0],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environ) &lt; 0) {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"%s: Command not found.\n"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[0]);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  exit(0);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}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algn="l"/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Parent waits for foreground job to terminate */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de-DE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de-DE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de-DE" sz="1600" b="1" dirty="0" smtClean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de-DE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(!bg) {</a:t>
            </a:r>
          </a:p>
          <a:p>
            <a:pPr algn="l"/>
            <a:r>
              <a:rPr lang="fr-FR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fr-FR" sz="1600" b="1" dirty="0" err="1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fr-FR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1600" b="1" dirty="0" err="1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status</a:t>
            </a:r>
            <a:r>
              <a:rPr lang="fr-FR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600" b="1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waitpid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pid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&amp;status, 0) &lt; 0)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unix_error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 err="1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waitfg</a:t>
            </a:r>
            <a:r>
              <a:rPr lang="en-US" sz="1600" b="1" dirty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 err="1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waitpid</a:t>
            </a:r>
            <a:r>
              <a:rPr lang="en-US" sz="1600" b="1" dirty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 error"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algn="l"/>
            <a:r>
              <a:rPr lang="hu-HU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hu-HU" sz="1600" b="1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else</a:t>
            </a:r>
            <a:endParaRPr lang="hu-HU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fi-FI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fi-FI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printf(</a:t>
            </a:r>
            <a:r>
              <a:rPr lang="fi-FI" sz="1600" b="1" dirty="0" err="1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"%d</a:t>
            </a:r>
            <a:r>
              <a:rPr lang="fi-FI" sz="1600" b="1" dirty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 %s"</a:t>
            </a:r>
            <a:r>
              <a:rPr lang="fi-FI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fi-FI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pid</a:t>
            </a:r>
            <a:r>
              <a:rPr lang="fi-FI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fi-FI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cmdline</a:t>
            </a:r>
            <a:r>
              <a:rPr lang="fi-FI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fi-FI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algn="l"/>
            <a:r>
              <a:rPr lang="is-I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is-IS" sz="1600" b="1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is-I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/>
            <a:r>
              <a:rPr lang="is-I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67000" y="6324600"/>
            <a:ext cx="5724645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How can we reap background jobs that have finished?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H="1" flipV="1">
            <a:off x="4419600" y="6096000"/>
            <a:ext cx="304800" cy="304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aphicFrame>
        <p:nvGraphicFramePr>
          <p:cNvPr id="2" name="Group 4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14179664"/>
              </p:ext>
            </p:extLst>
          </p:nvPr>
        </p:nvGraphicFramePr>
        <p:xfrm>
          <a:off x="533400" y="1676400"/>
          <a:ext cx="8381999" cy="2372868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711680"/>
                <a:gridCol w="1345720"/>
                <a:gridCol w="2008373"/>
                <a:gridCol w="4316226"/>
              </a:tblGrid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ID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Name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Default Action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Corresponding Event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SIGINT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Terminate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User typed ctrl-c 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SIGKILL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Terminate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Kill program (cannot override or ignore)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SIGSEGV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Terminate &amp; Dump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Segmentation violation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14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SIGALRM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Terminate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Timer signal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17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SIGCHLD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Ignore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Child stopped or terminated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533400" y="4038600"/>
            <a:ext cx="8382000" cy="35548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85763" indent="-379413" algn="l" eaLnBrk="1" hangingPunct="1">
              <a:lnSpc>
                <a:spcPct val="95000"/>
              </a:lnSpc>
              <a:spcBef>
                <a:spcPts val="1500"/>
              </a:spcBef>
              <a:buClrTx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solidFill>
                  <a:schemeClr val="tx1"/>
                </a:solidFill>
              </a:rPr>
              <a:t>Write a SIGCHLD handler that does a wait() to reap finished background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381000" y="228600"/>
            <a:ext cx="7048500" cy="5730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ea typeface="AR PL ShanHeiSun Uni" charset="0"/>
                <a:cs typeface="AR PL ShanHeiSun Uni" charset="0"/>
              </a:rPr>
              <a:t>Signal Handler </a:t>
            </a:r>
            <a:r>
              <a:rPr lang="en-US" sz="3800" b="1" dirty="0" smtClean="0">
                <a:solidFill>
                  <a:srgbClr val="660033"/>
                </a:solidFill>
                <a:ea typeface="AR PL ShanHeiSun Uni" charset="0"/>
                <a:cs typeface="AR PL ShanHeiSun Uni" charset="0"/>
              </a:rPr>
              <a:t>Example</a:t>
            </a:r>
            <a:endParaRPr lang="en-US" sz="3800" b="1" dirty="0">
              <a:solidFill>
                <a:srgbClr val="660033"/>
              </a:solidFill>
              <a:ea typeface="AR PL ShanHeiSun Uni" charset="0"/>
              <a:cs typeface="AR PL ShanHeiSun Uni" charset="0"/>
            </a:endParaRP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228600" y="849313"/>
            <a:ext cx="5486400" cy="5421312"/>
          </a:xfrm>
          <a:prstGeom prst="rect">
            <a:avLst/>
          </a:prstGeom>
          <a:solidFill>
            <a:srgbClr val="F6F5BD"/>
          </a:solidFill>
          <a:ln w="3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ccount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= N;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void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child_handler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sig)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child_status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pid_t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pid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printf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("In child handler\n");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if ((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pid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= wait(&amp;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child_status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)) &gt; 0)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   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ccount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--;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   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printf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("Received signal %d from process %d\n", sig,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pid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}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4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main()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pid_t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pid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[N];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signal(SIGCHLD,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child_handler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for (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= 0;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&lt; N;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++)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    if ((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pid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[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] = fork()) == 0)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        /* Child: Exit */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        exit(0);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    }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while (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ccount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&gt; 0)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    pause();/* Suspend until signal occurs */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exit(0);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5773738" y="909638"/>
            <a:ext cx="3038475" cy="34337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9413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Programmer wants parent to “wait” on each child before exiting</a:t>
            </a:r>
          </a:p>
          <a:p>
            <a:pPr marL="385763" indent="-379413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Uses SIGCHLD</a:t>
            </a:r>
            <a:endParaRPr lang="en-US" sz="24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AR PL ShanHeiSun Uni" charset="0"/>
              <a:cs typeface="AR PL ShanHeiSun Uni" charset="0"/>
            </a:endParaRPr>
          </a:p>
          <a:p>
            <a:pPr marL="385763" indent="-379413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Is there a problem with this code?</a:t>
            </a:r>
            <a:endParaRPr lang="en-US" sz="24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AR PL ShanHeiSun Uni" charset="0"/>
              <a:cs typeface="AR PL ShanHeiSun Uni" charset="0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6388" y="6429375"/>
            <a:ext cx="8382000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eaLnBrk="1" hangingPunct="1">
              <a:lnSpc>
                <a:spcPct val="95000"/>
              </a:lnSpc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http://thefengs.com/wuchang/courses/cs201/class/17/sigchld_broken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381000" y="228600"/>
            <a:ext cx="7048500" cy="5730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>
                <a:solidFill>
                  <a:srgbClr val="660033"/>
                </a:solidFill>
                <a:ea typeface="AR PL ShanHeiSun Uni" charset="0"/>
                <a:cs typeface="AR PL ShanHeiSun Uni" charset="0"/>
              </a:rPr>
              <a:t>Signal Handler Funkiness</a:t>
            </a: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228600" y="990600"/>
            <a:ext cx="5486400" cy="5421312"/>
          </a:xfrm>
          <a:prstGeom prst="rect">
            <a:avLst/>
          </a:prstGeom>
          <a:solidFill>
            <a:srgbClr val="F6F5BD"/>
          </a:solidFill>
          <a:ln w="3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ccount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= N;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void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child_handler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sig)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child_status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pid_t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pid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printf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("In child handler\n");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if ((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pid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= wait(&amp;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child_status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)) &gt; 0)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   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ccount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--;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   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printf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("Received signal %d from process %d\n", sig,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pid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}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4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main()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pid_t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pid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[N];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signal(SIGCHLD,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child_handler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for (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= 0;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&lt; N;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++)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    if ((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pid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[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] = fork()) == 0)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        /* Child: Exit */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        exit(0);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    }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while (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ccount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&gt; 0)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    pause();/* Suspend until signal occurs */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exit(0);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5486400" y="657225"/>
            <a:ext cx="3657600" cy="59166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9413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Pending </a:t>
            </a:r>
            <a:r>
              <a:rPr 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signals not 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queued</a:t>
            </a:r>
          </a:p>
          <a:p>
            <a:pPr marL="738188" lvl="1" indent="-241300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Each signal type has a single bit indicating whether or not signal is pending even if multiple processes have sent a signal</a:t>
            </a:r>
          </a:p>
          <a:p>
            <a:pPr marL="738188" lvl="1" indent="-241300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Parent can hang waiting for more signals if two are delivered at the same time (and only one wait is called in handler)</a:t>
            </a:r>
          </a:p>
          <a:p>
            <a:pPr marL="738188" lvl="1" indent="-241300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Must check for all terminated children</a:t>
            </a:r>
          </a:p>
          <a:p>
            <a:pPr lvl="2" indent="-234950" algn="l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600" b="1" dirty="0">
                <a:solidFill>
                  <a:srgbClr val="000099"/>
                </a:solidFill>
                <a:ea typeface="AR PL ShanHeiSun Uni" charset="0"/>
                <a:cs typeface="AR PL ShanHeiSun Uni" charset="0"/>
              </a:rPr>
              <a:t>Call wait in loop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306388" y="6429375"/>
            <a:ext cx="8382000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eaLnBrk="1" hangingPunct="1">
              <a:lnSpc>
                <a:spcPct val="95000"/>
              </a:lnSpc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http://thefengs.com/wuchang/courses/cs201/class/17/sigchld_broken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381000" y="228600"/>
            <a:ext cx="7048500" cy="5730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>
                <a:solidFill>
                  <a:srgbClr val="660033"/>
                </a:solidFill>
                <a:ea typeface="AR PL ShanHeiSun Uni" charset="0"/>
                <a:cs typeface="AR PL ShanHeiSun Uni" charset="0"/>
              </a:rPr>
              <a:t>Signal Handler Funkiness</a:t>
            </a:r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152400" y="849313"/>
            <a:ext cx="7239000" cy="5480604"/>
          </a:xfrm>
          <a:prstGeom prst="rect">
            <a:avLst/>
          </a:prstGeom>
          <a:solidFill>
            <a:srgbClr val="F6F5BD"/>
          </a:solidFill>
          <a:ln w="3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ccount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= N;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void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child_handler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sig)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child_status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pid_t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pid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printf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("In child handler\n");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while ((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pid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= 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waitpid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(-1, &amp;status, WNOHANG))&gt; 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0) 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		    /* Do not hang on </a:t>
            </a:r>
            <a:r>
              <a:rPr lang="en-US" sz="14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waitpid</a:t>
            </a:r>
            <a:r>
              <a:rPr lang="en-US" sz="14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if no signals to deliver */</a:t>
            </a:r>
            <a:endParaRPr lang="en-US" sz="14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   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ccount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--;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   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printf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("Received signal %d from process %d\n", sig,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pid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}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400" b="1" dirty="0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main()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pid_t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pid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[N];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signal(SIGCHLD,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child_handler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for (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= 0;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&lt; N; 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++)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    if ((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pid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[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] = fork()) == 0)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        /* Child: Exit */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        exit(0);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    }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while (</a:t>
            </a:r>
            <a:r>
              <a:rPr lang="en-US" sz="14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ccount</a:t>
            </a: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&gt; 0)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    pause();/* Suspend until signal occurs */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exit(0);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5486400" y="2895600"/>
            <a:ext cx="3657600" cy="3379787"/>
          </a:xfrm>
          <a:prstGeom prst="rect">
            <a:avLst/>
          </a:prstGeom>
          <a:solidFill>
            <a:srgbClr val="D9D9D9"/>
          </a:solidFill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linux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&gt;  ./</a:t>
            </a: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sigchld_noq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 child handler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Received signal 17 from process 19415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 child handler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Received signal 17 from process 19416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Received signal 17 from process 19417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 child handler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Received signal 17 from process 19418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Received signal 17 from process 19419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 child handler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Received signal 17 from process 19420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Received signal 17 from process 19421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 child handler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Received signal 17 from process 19422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Received signal 17 from process 19423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 child handler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Received signal 17 from process 19424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linux</a:t>
            </a:r>
            <a:r>
              <a:rPr lang="en-US" sz="12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&gt; 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306388" y="6429375"/>
            <a:ext cx="8382000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eaLnBrk="1" hangingPunct="1">
              <a:lnSpc>
                <a:spcPct val="95000"/>
              </a:lnSpc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http://thefengs.com/wuchang/courses/cs201/class/17/sigchld_noq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 smtClean="0">
                <a:solidFill>
                  <a:srgbClr val="660033"/>
                </a:solidFill>
                <a:ea typeface="AR PL ShanHeiSun Uni" charset="0"/>
                <a:cs typeface="AR PL ShanHeiSun Uni" charset="0"/>
              </a:rPr>
              <a:t>Alarm signal</a:t>
            </a:r>
            <a:endParaRPr lang="en-US" sz="3800" b="1" dirty="0">
              <a:solidFill>
                <a:srgbClr val="660033"/>
              </a:solidFill>
              <a:ea typeface="AR PL ShanHeiSun Uni" charset="0"/>
              <a:cs typeface="AR PL ShanHeiSun Uni" charset="0"/>
            </a:endParaRP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9413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Schedule an alarm signal to occur for the process at a future time</a:t>
            </a:r>
          </a:p>
          <a:p>
            <a:pPr marL="385763" indent="-379413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Similar </a:t>
            </a:r>
            <a:r>
              <a:rPr lang="en-US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to sleep, but </a:t>
            </a:r>
            <a:r>
              <a:rPr 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does not synchronously block</a:t>
            </a:r>
            <a:endParaRPr lang="en-US" sz="24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AR PL ShanHeiSun Uni" charset="0"/>
              <a:cs typeface="AR PL ShanHeiSun Uni" charset="0"/>
            </a:endParaRPr>
          </a:p>
          <a:p>
            <a:pPr marL="385763" indent="-379413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C </a:t>
            </a:r>
            <a:r>
              <a:rPr 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interface </a:t>
            </a:r>
            <a:r>
              <a:rPr 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Courier New" pitchFamily="49" charset="0"/>
              </a:rPr>
              <a:t>alarm()</a:t>
            </a:r>
            <a:endParaRPr lang="en-US" sz="24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  <a:ea typeface="AR PL ShanHeiSun Uni" charset="0"/>
              <a:cs typeface="Courier New" pitchFamily="49" charset="0"/>
            </a:endParaRPr>
          </a:p>
          <a:p>
            <a:pPr marL="1146175" lvl="2" indent="-231775" algn="l" eaLnBrk="1" hangingPunct="1">
              <a:lnSpc>
                <a:spcPct val="107000"/>
              </a:lnSpc>
              <a:spcBef>
                <a:spcPts val="2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#include &lt;</a:t>
            </a:r>
            <a:r>
              <a:rPr lang="en-US" b="1" dirty="0" err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unistd.h</a:t>
            </a:r>
            <a:r>
              <a:rPr lang="en-US" b="1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&gt;</a:t>
            </a:r>
          </a:p>
          <a:p>
            <a:pPr marL="1146175" lvl="2" indent="-231775" algn="l" eaLnBrk="1" hangingPunct="1">
              <a:lnSpc>
                <a:spcPct val="107000"/>
              </a:lnSpc>
              <a:spcBef>
                <a:spcPts val="2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unsigned </a:t>
            </a:r>
            <a:r>
              <a:rPr lang="en-US" b="1" dirty="0" err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b="1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alarm(unsigned </a:t>
            </a:r>
            <a:r>
              <a:rPr lang="en-US" b="1" dirty="0" err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b="1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b="1" dirty="0" err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secs</a:t>
            </a:r>
            <a:r>
              <a:rPr lang="en-US" b="1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);</a:t>
            </a:r>
          </a:p>
          <a:p>
            <a:pPr marL="738188" lvl="1" indent="-241300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Sends a SIGALRM signal to current process after a specified time interval has elapsed</a:t>
            </a:r>
          </a:p>
          <a:p>
            <a:pPr marL="738188" lvl="1" indent="-241300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Returns remaining </a:t>
            </a:r>
            <a:r>
              <a:rPr lang="en-US" sz="2000" b="1" dirty="0" err="1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secs</a:t>
            </a:r>
            <a:r>
              <a:rPr lang="en-US" sz="2000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 of previous alarm or 0 if no previous alarm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381000" y="228600"/>
            <a:ext cx="8458200" cy="10953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>
                <a:solidFill>
                  <a:srgbClr val="660033"/>
                </a:solidFill>
                <a:ea typeface="AR PL ShanHeiSun Uni" charset="0"/>
                <a:cs typeface="AR PL ShanHeiSun Uni" charset="0"/>
              </a:rPr>
              <a:t>Example</a:t>
            </a: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311150" y="1600200"/>
            <a:ext cx="3106738" cy="4230688"/>
          </a:xfrm>
          <a:prstGeom prst="rect">
            <a:avLst/>
          </a:prstGeom>
          <a:solidFill>
            <a:srgbClr val="F6F5BD"/>
          </a:solidFill>
          <a:ln w="3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#include &lt;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stdio.h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&gt;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#include &lt;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signal.h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&gt;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beeps = 0;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/* SIGALRM handler */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void handler(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sig) {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printf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("BEEP\n");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fflush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stdout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);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if (++beeps &lt; 5)  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alarm(1);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else {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printf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("BOOM!\n");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exit(0);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}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 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4656138" y="1606550"/>
            <a:ext cx="3960812" cy="2284413"/>
          </a:xfrm>
          <a:prstGeom prst="rect">
            <a:avLst/>
          </a:prstGeom>
          <a:solidFill>
            <a:srgbClr val="F6F5BD"/>
          </a:solidFill>
          <a:ln w="3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main() {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signal(SIGALRM, handler); 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alarm(1); /* send SIGALRM in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           1 second */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while (1) {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/* handler returns here */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}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 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4738688" y="4200525"/>
            <a:ext cx="1887537" cy="2041525"/>
          </a:xfrm>
          <a:prstGeom prst="rect">
            <a:avLst/>
          </a:prstGeom>
          <a:solidFill>
            <a:srgbClr val="D9D9D9"/>
          </a:solidFill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linux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&gt; 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a.out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BEEP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BEEP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BEEP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BEEP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BEEP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BOOM!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bass&gt;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404813" y="134938"/>
            <a:ext cx="8716962" cy="10080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>
                <a:solidFill>
                  <a:srgbClr val="660033"/>
                </a:solidFill>
                <a:ea typeface="AR PL ShanHeiSun Uni" charset="0"/>
                <a:cs typeface="AR PL ShanHeiSun Uni" charset="0"/>
              </a:rPr>
              <a:t>Chapter summary</a:t>
            </a:r>
          </a:p>
        </p:txBody>
      </p:sp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5881687" cy="5224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9413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Exceptions</a:t>
            </a:r>
          </a:p>
          <a:p>
            <a:pPr marL="738188" lvl="1" indent="-241300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Hardware and operating system kernel software</a:t>
            </a:r>
          </a:p>
          <a:p>
            <a:pPr marL="385763" indent="-379413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Concurrent processes</a:t>
            </a:r>
          </a:p>
          <a:p>
            <a:pPr marL="738188" lvl="1" indent="-241300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Hardware timer and kernel software</a:t>
            </a:r>
          </a:p>
          <a:p>
            <a:pPr marL="385763" indent="-379413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Signals</a:t>
            </a:r>
          </a:p>
          <a:p>
            <a:pPr marL="738188" lvl="1" indent="-241300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Kernel software</a:t>
            </a:r>
          </a:p>
          <a:p>
            <a:pPr marL="385763" indent="-379413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247650"/>
            <a:ext cx="8713787" cy="777875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Extra slides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 bwMode="auto">
          <a:xfrm>
            <a:off x="6096000" y="3156387"/>
            <a:ext cx="2057400" cy="164421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 bwMode="auto">
          <a:xfrm>
            <a:off x="3810000" y="3147796"/>
            <a:ext cx="2057400" cy="164421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 bwMode="auto">
          <a:xfrm>
            <a:off x="1084497" y="3147796"/>
            <a:ext cx="2514600" cy="30993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0614" y="381000"/>
            <a:ext cx="7592093" cy="762000"/>
          </a:xfrm>
        </p:spPr>
        <p:txBody>
          <a:bodyPr/>
          <a:lstStyle/>
          <a:p>
            <a:r>
              <a:rPr lang="en-US" dirty="0" smtClean="0"/>
              <a:t>Sending Signals: Process </a:t>
            </a:r>
            <a:r>
              <a:rPr lang="en-US" dirty="0"/>
              <a:t>Groups</a:t>
            </a:r>
          </a:p>
        </p:txBody>
      </p:sp>
      <p:sp>
        <p:nvSpPr>
          <p:cNvPr id="551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0999" y="1219200"/>
            <a:ext cx="7720013" cy="609600"/>
          </a:xfrm>
        </p:spPr>
        <p:txBody>
          <a:bodyPr/>
          <a:lstStyle/>
          <a:p>
            <a:r>
              <a:rPr lang="en-US"/>
              <a:t>Every process belongs to exactly one process group</a:t>
            </a:r>
          </a:p>
        </p:txBody>
      </p:sp>
      <p:sp>
        <p:nvSpPr>
          <p:cNvPr id="551940" name="Oval 4"/>
          <p:cNvSpPr>
            <a:spLocks noChangeAspect="1" noChangeArrowheads="1"/>
          </p:cNvSpPr>
          <p:nvPr/>
        </p:nvSpPr>
        <p:spPr bwMode="auto">
          <a:xfrm>
            <a:off x="1898650" y="3228975"/>
            <a:ext cx="982663" cy="8858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 dirty="0">
                <a:solidFill>
                  <a:srgbClr val="002060"/>
                </a:solidFill>
                <a:latin typeface="Calibri" pitchFamily="34" charset="0"/>
              </a:rPr>
              <a:t>Fore-</a:t>
            </a:r>
          </a:p>
          <a:p>
            <a:pPr algn="ctr"/>
            <a:r>
              <a:rPr lang="en-US" sz="1600" b="1" dirty="0">
                <a:solidFill>
                  <a:srgbClr val="002060"/>
                </a:solidFill>
                <a:latin typeface="Calibri" pitchFamily="34" charset="0"/>
              </a:rPr>
              <a:t>ground</a:t>
            </a:r>
          </a:p>
          <a:p>
            <a:pPr algn="ctr"/>
            <a:r>
              <a:rPr lang="en-US" sz="1600" b="1" dirty="0">
                <a:solidFill>
                  <a:srgbClr val="002060"/>
                </a:solidFill>
                <a:latin typeface="Calibri" pitchFamily="34" charset="0"/>
              </a:rPr>
              <a:t>job</a:t>
            </a:r>
          </a:p>
        </p:txBody>
      </p:sp>
      <p:sp>
        <p:nvSpPr>
          <p:cNvPr id="551941" name="Oval 5"/>
          <p:cNvSpPr>
            <a:spLocks noChangeAspect="1" noChangeArrowheads="1"/>
          </p:cNvSpPr>
          <p:nvPr/>
        </p:nvSpPr>
        <p:spPr bwMode="auto">
          <a:xfrm>
            <a:off x="4094163" y="3228975"/>
            <a:ext cx="982662" cy="8636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b="1" dirty="0">
                <a:solidFill>
                  <a:srgbClr val="002060"/>
                </a:solidFill>
                <a:latin typeface="Calibri" pitchFamily="34" charset="0"/>
              </a:rPr>
              <a:t>Back-</a:t>
            </a:r>
          </a:p>
          <a:p>
            <a:pPr algn="ctr">
              <a:lnSpc>
                <a:spcPct val="100000"/>
              </a:lnSpc>
            </a:pPr>
            <a:r>
              <a:rPr lang="en-US" sz="1600" b="1" dirty="0">
                <a:solidFill>
                  <a:srgbClr val="002060"/>
                </a:solidFill>
                <a:latin typeface="Calibri" pitchFamily="34" charset="0"/>
              </a:rPr>
              <a:t>ground</a:t>
            </a:r>
          </a:p>
          <a:p>
            <a:pPr algn="ctr">
              <a:lnSpc>
                <a:spcPct val="100000"/>
              </a:lnSpc>
            </a:pPr>
            <a:r>
              <a:rPr lang="en-US" sz="1600" b="1" dirty="0">
                <a:solidFill>
                  <a:srgbClr val="002060"/>
                </a:solidFill>
                <a:latin typeface="Calibri" pitchFamily="34" charset="0"/>
              </a:rPr>
              <a:t>job #1</a:t>
            </a:r>
          </a:p>
        </p:txBody>
      </p:sp>
      <p:sp>
        <p:nvSpPr>
          <p:cNvPr id="551942" name="Oval 6"/>
          <p:cNvSpPr>
            <a:spLocks noChangeAspect="1" noChangeArrowheads="1"/>
          </p:cNvSpPr>
          <p:nvPr/>
        </p:nvSpPr>
        <p:spPr bwMode="auto">
          <a:xfrm>
            <a:off x="6248400" y="3228975"/>
            <a:ext cx="984250" cy="8858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 dirty="0">
                <a:solidFill>
                  <a:srgbClr val="002060"/>
                </a:solidFill>
                <a:latin typeface="Calibri" pitchFamily="34" charset="0"/>
              </a:rPr>
              <a:t>Back-</a:t>
            </a:r>
          </a:p>
          <a:p>
            <a:pPr algn="ctr"/>
            <a:r>
              <a:rPr lang="en-US" sz="1600" b="1" dirty="0">
                <a:solidFill>
                  <a:srgbClr val="002060"/>
                </a:solidFill>
                <a:latin typeface="Calibri" pitchFamily="34" charset="0"/>
              </a:rPr>
              <a:t>ground</a:t>
            </a:r>
          </a:p>
          <a:p>
            <a:pPr algn="ctr"/>
            <a:r>
              <a:rPr lang="en-US" sz="1600" b="1" dirty="0">
                <a:solidFill>
                  <a:srgbClr val="002060"/>
                </a:solidFill>
                <a:latin typeface="Calibri" pitchFamily="34" charset="0"/>
              </a:rPr>
              <a:t>job #2</a:t>
            </a:r>
          </a:p>
        </p:txBody>
      </p:sp>
      <p:sp>
        <p:nvSpPr>
          <p:cNvPr id="551943" name="Oval 7"/>
          <p:cNvSpPr>
            <a:spLocks noChangeAspect="1" noChangeArrowheads="1"/>
          </p:cNvSpPr>
          <p:nvPr/>
        </p:nvSpPr>
        <p:spPr bwMode="auto">
          <a:xfrm>
            <a:off x="4098925" y="1905000"/>
            <a:ext cx="984250" cy="77628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b="1" dirty="0">
                <a:solidFill>
                  <a:srgbClr val="002060"/>
                </a:solidFill>
                <a:latin typeface="Calibri" pitchFamily="34" charset="0"/>
              </a:rPr>
              <a:t>Shell</a:t>
            </a:r>
          </a:p>
        </p:txBody>
      </p:sp>
      <p:sp>
        <p:nvSpPr>
          <p:cNvPr id="551944" name="Oval 8"/>
          <p:cNvSpPr>
            <a:spLocks noChangeAspect="1" noChangeArrowheads="1"/>
          </p:cNvSpPr>
          <p:nvPr/>
        </p:nvSpPr>
        <p:spPr bwMode="auto">
          <a:xfrm>
            <a:off x="1339850" y="4414838"/>
            <a:ext cx="984250" cy="77628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b="1" dirty="0">
                <a:solidFill>
                  <a:srgbClr val="002060"/>
                </a:solidFill>
                <a:latin typeface="Calibri" pitchFamily="34" charset="0"/>
              </a:rPr>
              <a:t>Child</a:t>
            </a:r>
          </a:p>
        </p:txBody>
      </p:sp>
      <p:sp>
        <p:nvSpPr>
          <p:cNvPr id="551945" name="Oval 9"/>
          <p:cNvSpPr>
            <a:spLocks noChangeAspect="1" noChangeArrowheads="1"/>
          </p:cNvSpPr>
          <p:nvPr/>
        </p:nvSpPr>
        <p:spPr bwMode="auto">
          <a:xfrm>
            <a:off x="2465388" y="4414838"/>
            <a:ext cx="984250" cy="77628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 dirty="0">
                <a:solidFill>
                  <a:srgbClr val="002060"/>
                </a:solidFill>
                <a:latin typeface="Calibri" pitchFamily="34" charset="0"/>
              </a:rPr>
              <a:t>Child</a:t>
            </a:r>
          </a:p>
        </p:txBody>
      </p:sp>
      <p:sp>
        <p:nvSpPr>
          <p:cNvPr id="551946" name="Line 10"/>
          <p:cNvSpPr>
            <a:spLocks noChangeAspect="1" noChangeShapeType="1"/>
          </p:cNvSpPr>
          <p:nvPr/>
        </p:nvSpPr>
        <p:spPr bwMode="auto">
          <a:xfrm flipH="1">
            <a:off x="1906588" y="4051300"/>
            <a:ext cx="182562" cy="369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1947" name="Line 11"/>
          <p:cNvSpPr>
            <a:spLocks noChangeAspect="1" noChangeShapeType="1"/>
          </p:cNvSpPr>
          <p:nvPr/>
        </p:nvSpPr>
        <p:spPr bwMode="auto">
          <a:xfrm>
            <a:off x="2686050" y="4048125"/>
            <a:ext cx="163513" cy="361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1948" name="Line 12"/>
          <p:cNvSpPr>
            <a:spLocks noChangeAspect="1" noChangeShapeType="1"/>
          </p:cNvSpPr>
          <p:nvPr/>
        </p:nvSpPr>
        <p:spPr bwMode="auto">
          <a:xfrm>
            <a:off x="4594225" y="2667000"/>
            <a:ext cx="0" cy="557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551949" name="Line 13"/>
          <p:cNvSpPr>
            <a:spLocks noChangeAspect="1" noChangeShapeType="1"/>
          </p:cNvSpPr>
          <p:nvPr/>
        </p:nvSpPr>
        <p:spPr bwMode="auto">
          <a:xfrm flipH="1">
            <a:off x="2768600" y="2574925"/>
            <a:ext cx="1481138" cy="801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551950" name="Line 14"/>
          <p:cNvSpPr>
            <a:spLocks noChangeAspect="1" noChangeShapeType="1"/>
          </p:cNvSpPr>
          <p:nvPr/>
        </p:nvSpPr>
        <p:spPr bwMode="auto">
          <a:xfrm>
            <a:off x="4968875" y="2535238"/>
            <a:ext cx="1412875" cy="833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551951" name="Text Box 15"/>
          <p:cNvSpPr txBox="1">
            <a:spLocks noChangeAspect="1" noChangeArrowheads="1"/>
          </p:cNvSpPr>
          <p:nvPr/>
        </p:nvSpPr>
        <p:spPr bwMode="auto">
          <a:xfrm>
            <a:off x="3297238" y="20701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solidFill>
                  <a:srgbClr val="002060"/>
                </a:solidFill>
                <a:latin typeface="Courier New" pitchFamily="49" charset="0"/>
              </a:rPr>
              <a:t>pid=10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solidFill>
                  <a:srgbClr val="002060"/>
                </a:solidFill>
                <a:latin typeface="Courier New" pitchFamily="49" charset="0"/>
              </a:rPr>
              <a:t>pgid=10</a:t>
            </a:r>
          </a:p>
        </p:txBody>
      </p:sp>
      <p:sp>
        <p:nvSpPr>
          <p:cNvPr id="551953" name="Text Box 17"/>
          <p:cNvSpPr txBox="1">
            <a:spLocks noChangeAspect="1" noChangeArrowheads="1"/>
          </p:cNvSpPr>
          <p:nvPr/>
        </p:nvSpPr>
        <p:spPr bwMode="auto">
          <a:xfrm>
            <a:off x="1084498" y="5663625"/>
            <a:ext cx="176506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i="1" dirty="0" smtClean="0">
                <a:solidFill>
                  <a:schemeClr val="tx1"/>
                </a:solidFill>
                <a:latin typeface="Calibri" pitchFamily="34" charset="0"/>
              </a:rPr>
              <a:t>Foreground </a:t>
            </a:r>
          </a:p>
          <a:p>
            <a:pPr>
              <a:lnSpc>
                <a:spcPct val="100000"/>
              </a:lnSpc>
            </a:pPr>
            <a:r>
              <a:rPr lang="en-US" sz="1600" b="1" i="1" dirty="0" smtClean="0">
                <a:solidFill>
                  <a:schemeClr val="tx1"/>
                </a:solidFill>
                <a:latin typeface="Calibri" pitchFamily="34" charset="0"/>
              </a:rPr>
              <a:t>process </a:t>
            </a:r>
            <a:r>
              <a:rPr lang="en-US" sz="1600" b="1" i="1" dirty="0">
                <a:solidFill>
                  <a:schemeClr val="tx1"/>
                </a:solidFill>
                <a:latin typeface="Calibri" pitchFamily="34" charset="0"/>
              </a:rPr>
              <a:t>group 20</a:t>
            </a:r>
          </a:p>
        </p:txBody>
      </p:sp>
      <p:sp>
        <p:nvSpPr>
          <p:cNvPr id="551955" name="Text Box 19"/>
          <p:cNvSpPr txBox="1">
            <a:spLocks noChangeAspect="1" noChangeArrowheads="1"/>
          </p:cNvSpPr>
          <p:nvPr/>
        </p:nvSpPr>
        <p:spPr bwMode="auto">
          <a:xfrm>
            <a:off x="3810000" y="4215622"/>
            <a:ext cx="1629100" cy="5355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b="1" i="1" dirty="0" smtClean="0">
                <a:solidFill>
                  <a:schemeClr val="tx1"/>
                </a:solidFill>
                <a:latin typeface="Calibri" pitchFamily="34" charset="0"/>
              </a:rPr>
              <a:t>Background</a:t>
            </a:r>
          </a:p>
          <a:p>
            <a:r>
              <a:rPr lang="en-US" sz="1600" b="1" i="1" dirty="0" smtClean="0">
                <a:solidFill>
                  <a:schemeClr val="tx1"/>
                </a:solidFill>
                <a:latin typeface="Calibri" pitchFamily="34" charset="0"/>
              </a:rPr>
              <a:t>process group 32</a:t>
            </a:r>
          </a:p>
        </p:txBody>
      </p:sp>
      <p:sp>
        <p:nvSpPr>
          <p:cNvPr id="551956" name="Text Box 20"/>
          <p:cNvSpPr txBox="1">
            <a:spLocks noChangeAspect="1" noChangeArrowheads="1"/>
          </p:cNvSpPr>
          <p:nvPr/>
        </p:nvSpPr>
        <p:spPr bwMode="auto">
          <a:xfrm>
            <a:off x="6096000" y="4215825"/>
            <a:ext cx="16291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i="1" dirty="0">
                <a:solidFill>
                  <a:schemeClr val="tx1"/>
                </a:solidFill>
                <a:latin typeface="Calibri" pitchFamily="34" charset="0"/>
              </a:rPr>
              <a:t>Background</a:t>
            </a:r>
          </a:p>
          <a:p>
            <a:pPr>
              <a:lnSpc>
                <a:spcPct val="100000"/>
              </a:lnSpc>
            </a:pPr>
            <a:r>
              <a:rPr lang="en-US" sz="1600" b="1" i="1" dirty="0">
                <a:solidFill>
                  <a:schemeClr val="tx1"/>
                </a:solidFill>
                <a:latin typeface="Calibri" pitchFamily="34" charset="0"/>
              </a:rPr>
              <a:t>process group 40</a:t>
            </a:r>
          </a:p>
        </p:txBody>
      </p:sp>
      <p:sp>
        <p:nvSpPr>
          <p:cNvPr id="551958" name="Text Box 22"/>
          <p:cNvSpPr txBox="1">
            <a:spLocks noChangeAspect="1" noChangeArrowheads="1"/>
          </p:cNvSpPr>
          <p:nvPr/>
        </p:nvSpPr>
        <p:spPr bwMode="auto">
          <a:xfrm>
            <a:off x="1098550" y="33655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solidFill>
                  <a:srgbClr val="002060"/>
                </a:solidFill>
                <a:latin typeface="Courier New" pitchFamily="49" charset="0"/>
              </a:rPr>
              <a:t>pid=20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solidFill>
                  <a:srgbClr val="002060"/>
                </a:solidFill>
                <a:latin typeface="Courier New" pitchFamily="49" charset="0"/>
              </a:rPr>
              <a:t>pgid=20</a:t>
            </a:r>
          </a:p>
        </p:txBody>
      </p:sp>
      <p:sp>
        <p:nvSpPr>
          <p:cNvPr id="551959" name="Text Box 23"/>
          <p:cNvSpPr txBox="1">
            <a:spLocks noChangeAspect="1" noChangeArrowheads="1"/>
          </p:cNvSpPr>
          <p:nvPr/>
        </p:nvSpPr>
        <p:spPr bwMode="auto">
          <a:xfrm>
            <a:off x="5038725" y="34163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 b="1">
                <a:solidFill>
                  <a:srgbClr val="002060"/>
                </a:solidFill>
                <a:latin typeface="Courier New" pitchFamily="49" charset="0"/>
              </a:rPr>
              <a:t>pid=32</a:t>
            </a:r>
          </a:p>
          <a:p>
            <a:pPr algn="l">
              <a:lnSpc>
                <a:spcPct val="100000"/>
              </a:lnSpc>
            </a:pPr>
            <a:r>
              <a:rPr lang="en-US" sz="1200" b="1">
                <a:solidFill>
                  <a:srgbClr val="002060"/>
                </a:solidFill>
                <a:latin typeface="Courier New" pitchFamily="49" charset="0"/>
              </a:rPr>
              <a:t>pgid=32</a:t>
            </a:r>
          </a:p>
        </p:txBody>
      </p:sp>
      <p:sp>
        <p:nvSpPr>
          <p:cNvPr id="551960" name="Text Box 24"/>
          <p:cNvSpPr txBox="1">
            <a:spLocks noChangeAspect="1" noChangeArrowheads="1"/>
          </p:cNvSpPr>
          <p:nvPr/>
        </p:nvSpPr>
        <p:spPr bwMode="auto">
          <a:xfrm>
            <a:off x="7224929" y="3443288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 b="1">
                <a:solidFill>
                  <a:srgbClr val="002060"/>
                </a:solidFill>
                <a:latin typeface="Courier New" pitchFamily="49" charset="0"/>
              </a:rPr>
              <a:t>pid=40</a:t>
            </a:r>
          </a:p>
          <a:p>
            <a:pPr algn="l">
              <a:lnSpc>
                <a:spcPct val="100000"/>
              </a:lnSpc>
            </a:pPr>
            <a:r>
              <a:rPr lang="en-US" sz="1200" b="1">
                <a:solidFill>
                  <a:srgbClr val="002060"/>
                </a:solidFill>
                <a:latin typeface="Courier New" pitchFamily="49" charset="0"/>
              </a:rPr>
              <a:t>pgid=40</a:t>
            </a:r>
          </a:p>
        </p:txBody>
      </p:sp>
      <p:sp>
        <p:nvSpPr>
          <p:cNvPr id="551961" name="Text Box 25"/>
          <p:cNvSpPr txBox="1">
            <a:spLocks noChangeAspect="1" noChangeArrowheads="1"/>
          </p:cNvSpPr>
          <p:nvPr/>
        </p:nvSpPr>
        <p:spPr bwMode="auto">
          <a:xfrm>
            <a:off x="1398588" y="51816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solidFill>
                  <a:srgbClr val="002060"/>
                </a:solidFill>
                <a:latin typeface="Courier New" pitchFamily="49" charset="0"/>
              </a:rPr>
              <a:t>pid=21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solidFill>
                  <a:srgbClr val="002060"/>
                </a:solidFill>
                <a:latin typeface="Courier New" pitchFamily="49" charset="0"/>
              </a:rPr>
              <a:t>pgid=20</a:t>
            </a:r>
          </a:p>
        </p:txBody>
      </p:sp>
      <p:sp>
        <p:nvSpPr>
          <p:cNvPr id="551962" name="Text Box 26"/>
          <p:cNvSpPr txBox="1">
            <a:spLocks noChangeAspect="1" noChangeArrowheads="1"/>
          </p:cNvSpPr>
          <p:nvPr/>
        </p:nvSpPr>
        <p:spPr bwMode="auto">
          <a:xfrm>
            <a:off x="2541588" y="51816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solidFill>
                  <a:srgbClr val="002060"/>
                </a:solidFill>
                <a:latin typeface="Courier New" pitchFamily="49" charset="0"/>
              </a:rPr>
              <a:t>pid=22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solidFill>
                  <a:srgbClr val="002060"/>
                </a:solidFill>
                <a:latin typeface="Courier New" pitchFamily="49" charset="0"/>
              </a:rPr>
              <a:t>pgid=20</a:t>
            </a:r>
          </a:p>
        </p:txBody>
      </p:sp>
      <p:sp>
        <p:nvSpPr>
          <p:cNvPr id="551963" name="Rectangle 27"/>
          <p:cNvSpPr>
            <a:spLocks noChangeArrowheads="1"/>
          </p:cNvSpPr>
          <p:nvPr/>
        </p:nvSpPr>
        <p:spPr bwMode="auto">
          <a:xfrm>
            <a:off x="3733800" y="5070493"/>
            <a:ext cx="5410200" cy="1558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79" tIns="44446" rIns="90479" bIns="44446"/>
          <a:lstStyle/>
          <a:p>
            <a:pPr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</a:pPr>
            <a:r>
              <a:rPr lang="en-US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AR PL ShanHeiSun Uni" charset="0"/>
              </a:rPr>
              <a:t>getpgrp</a:t>
            </a: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AR PL ShanHeiSun Uni" charset="0"/>
              </a:rPr>
              <a:t>() </a:t>
            </a:r>
          </a:p>
          <a:p>
            <a:pPr marL="738188" lvl="1" indent="-241300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 smtClean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Return process group of current process</a:t>
            </a:r>
          </a:p>
          <a:p>
            <a:pPr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</a:pPr>
            <a:r>
              <a:rPr lang="en-US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AR PL ShanHeiSun Uni" charset="0"/>
              </a:rPr>
              <a:t>setpgid</a:t>
            </a: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AR PL ShanHeiSun Uni" charset="0"/>
              </a:rPr>
              <a:t>()</a:t>
            </a:r>
          </a:p>
          <a:p>
            <a:pPr marL="738188" lvl="1" indent="-241300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 smtClean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Change process group of a process (see text for details)</a:t>
            </a:r>
            <a:r>
              <a:rPr lang="en-US" sz="1800" b="1" dirty="0" smtClean="0">
                <a:solidFill>
                  <a:schemeClr val="tx2"/>
                </a:solidFill>
                <a:latin typeface="Courier New" pitchFamily="49" charset="0"/>
              </a:rPr>
              <a:t/>
            </a:r>
            <a:br>
              <a:rPr lang="en-US" sz="1800" b="1" dirty="0" smtClean="0">
                <a:solidFill>
                  <a:schemeClr val="tx2"/>
                </a:solidFill>
                <a:latin typeface="Courier New" pitchFamily="49" charset="0"/>
              </a:rPr>
            </a:br>
            <a:endParaRPr lang="en-US" sz="1800" b="1" dirty="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31" name="Rectangle 26"/>
          <p:cNvSpPr>
            <a:spLocks noChangeArrowheads="1"/>
          </p:cNvSpPr>
          <p:nvPr/>
        </p:nvSpPr>
        <p:spPr bwMode="auto">
          <a:xfrm>
            <a:off x="6096000" y="5029200"/>
            <a:ext cx="3657600" cy="13700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9413" algn="l" eaLnBrk="1" hangingPunct="1">
              <a:lnSpc>
                <a:spcPct val="95000"/>
              </a:lnSpc>
              <a:spcBef>
                <a:spcPts val="11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196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>
                <a:solidFill>
                  <a:srgbClr val="660033"/>
                </a:solidFill>
                <a:ea typeface="AR PL ShanHeiSun Uni" charset="0"/>
                <a:cs typeface="AR PL ShanHeiSun Uni" charset="0"/>
              </a:rPr>
              <a:t>Shell Programs</a:t>
            </a: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28600" y="1143000"/>
            <a:ext cx="8763000" cy="1828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9413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To motivate, let’s consider a </a:t>
            </a:r>
            <a:r>
              <a:rPr lang="en-US" sz="2400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shell</a:t>
            </a:r>
            <a:endParaRPr lang="en-US" sz="2400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AR PL ShanHeiSun Uni" charset="0"/>
              <a:cs typeface="AR PL ShanHeiSun Uni" charset="0"/>
            </a:endParaRPr>
          </a:p>
          <a:p>
            <a:pPr marL="385763" indent="-379413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An </a:t>
            </a:r>
            <a:r>
              <a:rPr lang="en-US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application program that runs programs on behalf of the user</a:t>
            </a:r>
            <a:r>
              <a:rPr 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.</a:t>
            </a:r>
            <a:endParaRPr lang="en-US" sz="24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AR PL ShanHeiSun Uni" charset="0"/>
              <a:cs typeface="AR PL ShanHeiSun Uni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52400" y="3124200"/>
            <a:ext cx="5726798" cy="34290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normAutofit/>
          </a:bodyPr>
          <a:lstStyle/>
          <a:p>
            <a:pPr algn="l"/>
            <a:r>
              <a:rPr lang="en-US" sz="1600" b="1" dirty="0" err="1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4A00FF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cmdline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[MAXLINE]; </a:t>
            </a:r>
            <a:r>
              <a:rPr lang="en-US" sz="16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command line */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(1) {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read */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ro-RO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printf(</a:t>
            </a:r>
            <a:r>
              <a:rPr lang="ro-RO" sz="1600" b="1" dirty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"&gt; "</a:t>
            </a:r>
            <a:r>
              <a:rPr lang="ro-RO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ro-RO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Fgets(cmdline, MAXLINE, stdin);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feof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stdin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))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exit(0);</a:t>
            </a:r>
          </a:p>
          <a:p>
            <a:pPr algn="l"/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ro-RO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ro-RO" sz="16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evaluate */</a:t>
            </a:r>
            <a:endParaRPr lang="ro-RO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sv-SE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sv-SE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eval</a:t>
            </a:r>
            <a:r>
              <a:rPr lang="sv-SE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sv-SE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cmdline</a:t>
            </a:r>
            <a:r>
              <a:rPr lang="sv-SE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sv-SE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algn="l"/>
            <a:r>
              <a:rPr lang="sv-SE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096000" y="4419600"/>
            <a:ext cx="2971800" cy="1143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9413" algn="l"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Execution is a sequence of read/evaluate steps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 dirty="0"/>
              <a:t>Sending Signals with</a:t>
            </a:r>
            <a:r>
              <a:rPr lang="en-US" dirty="0" smtClean="0"/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/bin/kill</a:t>
            </a:r>
            <a:endParaRPr lang="en-US" dirty="0"/>
          </a:p>
        </p:txBody>
      </p:sp>
      <p:sp>
        <p:nvSpPr>
          <p:cNvPr id="553991" name="Text Box 7"/>
          <p:cNvSpPr txBox="1">
            <a:spLocks noChangeArrowheads="1"/>
          </p:cNvSpPr>
          <p:nvPr/>
        </p:nvSpPr>
        <p:spPr bwMode="auto">
          <a:xfrm>
            <a:off x="4191000" y="1682750"/>
            <a:ext cx="3878586" cy="4031873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</a:rPr>
              <a:t>linux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</a:rPr>
              <a:t>&gt; ./forks 16 </a:t>
            </a:r>
            <a:endParaRPr lang="en-US" sz="1600" b="1" dirty="0" smtClean="0">
              <a:solidFill>
                <a:srgbClr val="002060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</a:rPr>
              <a:t>Child1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</a:rPr>
              <a:t>: </a:t>
            </a: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</a:rPr>
              <a:t>pid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</a:rPr>
              <a:t>=24818 </a:t>
            </a: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</a:rPr>
              <a:t>pgrp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</a:rPr>
              <a:t>=24817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</a:rPr>
              <a:t>Child2: </a:t>
            </a: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</a:rPr>
              <a:t>pid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</a:rPr>
              <a:t>=24819 </a:t>
            </a: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</a:rPr>
              <a:t>pgrp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</a:rPr>
              <a:t>=24817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</a:rPr>
              <a:t>linux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</a:rPr>
              <a:t>&gt; </a:t>
            </a: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</a:rPr>
              <a:t>ps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</a:rPr>
              <a:t>  PID TTY          TIME CMD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</a:rPr>
              <a:t>24788 pts/2    00:00:00 </a:t>
            </a: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</a:rPr>
              <a:t>tcsh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</a:rPr>
              <a:t>24818 pts/2    00:00:02 forks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</a:rPr>
              <a:t>24819 pts/2    00:00:02 forks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</a:rPr>
              <a:t>24820 pts/2    00:00:00 </a:t>
            </a: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</a:rPr>
              <a:t>ps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</a:rPr>
              <a:t>linux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</a:rPr>
              <a:t>&gt;</a:t>
            </a:r>
            <a:r>
              <a:rPr lang="en-US" sz="1600" b="1" dirty="0" smtClean="0">
                <a:solidFill>
                  <a:srgbClr val="002060"/>
                </a:solidFill>
                <a:latin typeface="Courier New" pitchFamily="49" charset="0"/>
              </a:rPr>
              <a:t> /bin/kill 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</a:rPr>
              <a:t>-9 -24817 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</a:rPr>
              <a:t>linux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</a:rPr>
              <a:t>&gt; </a:t>
            </a: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</a:rPr>
              <a:t>ps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</a:rPr>
              <a:t> 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</a:rPr>
              <a:t>  PID TTY          TIME CMD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</a:rPr>
              <a:t>24788 pts/2    00:00:00 </a:t>
            </a: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</a:rPr>
              <a:t>tcsh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</a:rPr>
              <a:t>24823 pts/2    00:00:00 </a:t>
            </a: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</a:rPr>
              <a:t>ps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sz="1600" b="1" dirty="0" err="1">
                <a:solidFill>
                  <a:srgbClr val="002060"/>
                </a:solidFill>
                <a:latin typeface="Courier New" pitchFamily="49" charset="0"/>
              </a:rPr>
              <a:t>linux</a:t>
            </a:r>
            <a:r>
              <a:rPr lang="en-US" sz="1600" b="1" dirty="0">
                <a:solidFill>
                  <a:srgbClr val="002060"/>
                </a:solidFill>
                <a:latin typeface="Courier New" pitchFamily="49" charset="0"/>
              </a:rPr>
              <a:t>&gt; </a:t>
            </a:r>
          </a:p>
        </p:txBody>
      </p:sp>
      <p:sp>
        <p:nvSpPr>
          <p:cNvPr id="553992" name="Rectangle 8"/>
          <p:cNvSpPr>
            <a:spLocks noChangeArrowheads="1"/>
          </p:cNvSpPr>
          <p:nvPr/>
        </p:nvSpPr>
        <p:spPr bwMode="auto">
          <a:xfrm>
            <a:off x="4191000" y="3429000"/>
            <a:ext cx="3733800" cy="266700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lIns="45720" rIns="4572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3995" name="Rectangle 11"/>
          <p:cNvSpPr>
            <a:spLocks noChangeArrowheads="1"/>
          </p:cNvSpPr>
          <p:nvPr/>
        </p:nvSpPr>
        <p:spPr bwMode="auto">
          <a:xfrm>
            <a:off x="4191000" y="3429000"/>
            <a:ext cx="3733800" cy="504825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lIns="45720" rIns="45720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90513" y="1220788"/>
            <a:ext cx="3824287" cy="5218112"/>
          </a:xfrm>
        </p:spPr>
        <p:txBody>
          <a:bodyPr/>
          <a:lstStyle/>
          <a:p>
            <a:pPr marL="385763" indent="-379413" eaLnBrk="1" hangingPunct="1">
              <a:buClrTx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Courier New" pitchFamily="49" charset="0"/>
              </a:rPr>
              <a:t>/bin/kill 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program sends arbitrary signal to a process or process group</a:t>
            </a:r>
          </a:p>
          <a:p>
            <a:pPr marL="385763" indent="-379413" eaLnBrk="1" hangingPunct="1">
              <a:buClrTx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Examples</a:t>
            </a:r>
          </a:p>
          <a:p>
            <a:pPr marL="738188" lvl="1" indent="-241300" eaLnBrk="1" hangingPunct="1">
              <a:buClr>
                <a:srgbClr val="660033"/>
              </a:buCl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latin typeface="Courier New" pitchFamily="49" charset="0"/>
                <a:ea typeface="AR PL ShanHeiSun Uni" charset="0"/>
                <a:cs typeface="AR PL ShanHeiSun Uni" charset="0"/>
              </a:rPr>
              <a:t>/bin/kill –9 24818</a:t>
            </a:r>
            <a:br>
              <a:rPr lang="en-US" dirty="0" smtClean="0">
                <a:latin typeface="Courier New" pitchFamily="49" charset="0"/>
                <a:ea typeface="AR PL ShanHeiSun Uni" charset="0"/>
                <a:cs typeface="AR PL ShanHeiSun Uni" charset="0"/>
              </a:rPr>
            </a:br>
            <a:r>
              <a:rPr lang="en-US" dirty="0" smtClean="0">
                <a:latin typeface="Arial" pitchFamily="34" charset="0"/>
                <a:ea typeface="AR PL ShanHeiSun Uni" charset="0"/>
                <a:cs typeface="Arial" pitchFamily="34" charset="0"/>
              </a:rPr>
              <a:t>Send SIGKILL to process 24818</a:t>
            </a:r>
          </a:p>
          <a:p>
            <a:pPr marL="738188" lvl="1" indent="-241300" eaLnBrk="1" hangingPunct="1">
              <a:buClr>
                <a:srgbClr val="660033"/>
              </a:buCl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latin typeface="Courier New" pitchFamily="49" charset="0"/>
                <a:ea typeface="AR PL ShanHeiSun Uni" charset="0"/>
                <a:cs typeface="AR PL ShanHeiSun Uni" charset="0"/>
              </a:rPr>
              <a:t>/bin/kill –9 –24817</a:t>
            </a:r>
            <a:br>
              <a:rPr lang="en-US" dirty="0" smtClean="0">
                <a:latin typeface="Courier New" pitchFamily="49" charset="0"/>
                <a:ea typeface="AR PL ShanHeiSun Uni" charset="0"/>
                <a:cs typeface="AR PL ShanHeiSun Uni" charset="0"/>
              </a:rPr>
            </a:br>
            <a:r>
              <a:rPr lang="en-US" dirty="0" smtClean="0">
                <a:latin typeface="Arial" pitchFamily="34" charset="0"/>
                <a:ea typeface="AR PL ShanHeiSun Uni" charset="0"/>
                <a:cs typeface="Arial" pitchFamily="34" charset="0"/>
              </a:rPr>
              <a:t>Send SIGKILL to every process in process group 24817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92" grpId="0" animBg="1"/>
      <p:bldP spid="553992" grpId="1" animBg="1"/>
      <p:bldP spid="55399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>
                <a:solidFill>
                  <a:srgbClr val="660033"/>
                </a:solidFill>
                <a:ea typeface="AR PL ShanHeiSun Uni" charset="0"/>
                <a:cs typeface="AR PL ShanHeiSun Uni" charset="0"/>
              </a:rPr>
              <a:t>Sending Signals from the Keyboard</a:t>
            </a: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12938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9413"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Typing ctrl-c (ctrl-z) sends a SIGINT (</a:t>
            </a:r>
            <a:r>
              <a:rPr 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SIGSTP</a:t>
            </a:r>
            <a:r>
              <a:rPr 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) to every job in the foreground process group.</a:t>
            </a:r>
          </a:p>
          <a:p>
            <a:pPr marL="738188" lvl="1" indent="-241300" algn="l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SIGTERM – default action is to terminate each process </a:t>
            </a:r>
          </a:p>
          <a:p>
            <a:pPr marL="738188" lvl="1" indent="-241300" algn="l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SIGSTOP – default action is to stop (suspend) each process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6096000" y="3689787"/>
            <a:ext cx="2057400" cy="164421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 bwMode="auto">
          <a:xfrm>
            <a:off x="3810000" y="3681196"/>
            <a:ext cx="2057400" cy="164421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 bwMode="auto">
          <a:xfrm>
            <a:off x="1084497" y="3681196"/>
            <a:ext cx="2514600" cy="3099375"/>
          </a:xfrm>
          <a:prstGeom prst="rect">
            <a:avLst/>
          </a:prstGeom>
          <a:solidFill>
            <a:srgbClr val="F1C7C7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4"/>
          <p:cNvSpPr>
            <a:spLocks noChangeAspect="1" noChangeArrowheads="1"/>
          </p:cNvSpPr>
          <p:nvPr/>
        </p:nvSpPr>
        <p:spPr bwMode="auto">
          <a:xfrm>
            <a:off x="1898650" y="3762375"/>
            <a:ext cx="982663" cy="8858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 dirty="0">
                <a:solidFill>
                  <a:srgbClr val="002060"/>
                </a:solidFill>
                <a:latin typeface="Calibri" pitchFamily="34" charset="0"/>
              </a:rPr>
              <a:t>Fore-</a:t>
            </a:r>
          </a:p>
          <a:p>
            <a:pPr algn="ctr"/>
            <a:r>
              <a:rPr lang="en-US" sz="1600" b="1" dirty="0">
                <a:solidFill>
                  <a:srgbClr val="002060"/>
                </a:solidFill>
                <a:latin typeface="Calibri" pitchFamily="34" charset="0"/>
              </a:rPr>
              <a:t>ground</a:t>
            </a:r>
          </a:p>
          <a:p>
            <a:pPr algn="ctr"/>
            <a:r>
              <a:rPr lang="en-US" sz="1600" b="1" dirty="0">
                <a:solidFill>
                  <a:srgbClr val="002060"/>
                </a:solidFill>
                <a:latin typeface="Calibri" pitchFamily="34" charset="0"/>
              </a:rPr>
              <a:t>job</a:t>
            </a:r>
          </a:p>
        </p:txBody>
      </p:sp>
      <p:sp>
        <p:nvSpPr>
          <p:cNvPr id="31" name="Oval 5"/>
          <p:cNvSpPr>
            <a:spLocks noChangeAspect="1" noChangeArrowheads="1"/>
          </p:cNvSpPr>
          <p:nvPr/>
        </p:nvSpPr>
        <p:spPr bwMode="auto">
          <a:xfrm>
            <a:off x="4094163" y="3762375"/>
            <a:ext cx="982662" cy="8636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b="1" dirty="0">
                <a:solidFill>
                  <a:srgbClr val="002060"/>
                </a:solidFill>
                <a:latin typeface="Calibri" pitchFamily="34" charset="0"/>
              </a:rPr>
              <a:t>Back-</a:t>
            </a:r>
          </a:p>
          <a:p>
            <a:pPr algn="ctr">
              <a:lnSpc>
                <a:spcPct val="100000"/>
              </a:lnSpc>
            </a:pPr>
            <a:r>
              <a:rPr lang="en-US" sz="1600" b="1" dirty="0">
                <a:solidFill>
                  <a:srgbClr val="002060"/>
                </a:solidFill>
                <a:latin typeface="Calibri" pitchFamily="34" charset="0"/>
              </a:rPr>
              <a:t>ground</a:t>
            </a:r>
          </a:p>
          <a:p>
            <a:pPr algn="ctr">
              <a:lnSpc>
                <a:spcPct val="100000"/>
              </a:lnSpc>
            </a:pPr>
            <a:r>
              <a:rPr lang="en-US" sz="1600" b="1" dirty="0">
                <a:solidFill>
                  <a:srgbClr val="002060"/>
                </a:solidFill>
                <a:latin typeface="Calibri" pitchFamily="34" charset="0"/>
              </a:rPr>
              <a:t>job #1</a:t>
            </a:r>
          </a:p>
        </p:txBody>
      </p:sp>
      <p:sp>
        <p:nvSpPr>
          <p:cNvPr id="32" name="Oval 6"/>
          <p:cNvSpPr>
            <a:spLocks noChangeAspect="1" noChangeArrowheads="1"/>
          </p:cNvSpPr>
          <p:nvPr/>
        </p:nvSpPr>
        <p:spPr bwMode="auto">
          <a:xfrm>
            <a:off x="6248400" y="3762375"/>
            <a:ext cx="984250" cy="8858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 dirty="0">
                <a:solidFill>
                  <a:srgbClr val="002060"/>
                </a:solidFill>
                <a:latin typeface="Calibri" pitchFamily="34" charset="0"/>
              </a:rPr>
              <a:t>Back-</a:t>
            </a:r>
          </a:p>
          <a:p>
            <a:pPr algn="ctr"/>
            <a:r>
              <a:rPr lang="en-US" sz="1600" b="1" dirty="0">
                <a:solidFill>
                  <a:srgbClr val="002060"/>
                </a:solidFill>
                <a:latin typeface="Calibri" pitchFamily="34" charset="0"/>
              </a:rPr>
              <a:t>ground</a:t>
            </a:r>
          </a:p>
          <a:p>
            <a:pPr algn="ctr"/>
            <a:r>
              <a:rPr lang="en-US" sz="1600" b="1" dirty="0">
                <a:solidFill>
                  <a:srgbClr val="002060"/>
                </a:solidFill>
                <a:latin typeface="Calibri" pitchFamily="34" charset="0"/>
              </a:rPr>
              <a:t>job #2</a:t>
            </a:r>
          </a:p>
        </p:txBody>
      </p:sp>
      <p:sp>
        <p:nvSpPr>
          <p:cNvPr id="33" name="Oval 7"/>
          <p:cNvSpPr>
            <a:spLocks noChangeAspect="1" noChangeArrowheads="1"/>
          </p:cNvSpPr>
          <p:nvPr/>
        </p:nvSpPr>
        <p:spPr bwMode="auto">
          <a:xfrm>
            <a:off x="4098925" y="2438400"/>
            <a:ext cx="984250" cy="77628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b="1" dirty="0">
                <a:solidFill>
                  <a:srgbClr val="002060"/>
                </a:solidFill>
                <a:latin typeface="Calibri" pitchFamily="34" charset="0"/>
              </a:rPr>
              <a:t>Shell</a:t>
            </a:r>
          </a:p>
        </p:txBody>
      </p:sp>
      <p:sp>
        <p:nvSpPr>
          <p:cNvPr id="34" name="Oval 8"/>
          <p:cNvSpPr>
            <a:spLocks noChangeAspect="1" noChangeArrowheads="1"/>
          </p:cNvSpPr>
          <p:nvPr/>
        </p:nvSpPr>
        <p:spPr bwMode="auto">
          <a:xfrm>
            <a:off x="1339850" y="4948238"/>
            <a:ext cx="984250" cy="77628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600" b="1" dirty="0">
                <a:solidFill>
                  <a:srgbClr val="002060"/>
                </a:solidFill>
                <a:latin typeface="Calibri" pitchFamily="34" charset="0"/>
              </a:rPr>
              <a:t>Child</a:t>
            </a:r>
          </a:p>
        </p:txBody>
      </p:sp>
      <p:sp>
        <p:nvSpPr>
          <p:cNvPr id="35" name="Oval 9"/>
          <p:cNvSpPr>
            <a:spLocks noChangeAspect="1" noChangeArrowheads="1"/>
          </p:cNvSpPr>
          <p:nvPr/>
        </p:nvSpPr>
        <p:spPr bwMode="auto">
          <a:xfrm>
            <a:off x="2465388" y="4948238"/>
            <a:ext cx="984250" cy="77628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 dirty="0">
                <a:solidFill>
                  <a:srgbClr val="002060"/>
                </a:solidFill>
                <a:latin typeface="Calibri" pitchFamily="34" charset="0"/>
              </a:rPr>
              <a:t>Child</a:t>
            </a:r>
          </a:p>
        </p:txBody>
      </p:sp>
      <p:sp>
        <p:nvSpPr>
          <p:cNvPr id="36" name="Line 10"/>
          <p:cNvSpPr>
            <a:spLocks noChangeAspect="1" noChangeShapeType="1"/>
          </p:cNvSpPr>
          <p:nvPr/>
        </p:nvSpPr>
        <p:spPr bwMode="auto">
          <a:xfrm flipH="1">
            <a:off x="1906588" y="4584700"/>
            <a:ext cx="182562" cy="369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7" name="Line 11"/>
          <p:cNvSpPr>
            <a:spLocks noChangeAspect="1" noChangeShapeType="1"/>
          </p:cNvSpPr>
          <p:nvPr/>
        </p:nvSpPr>
        <p:spPr bwMode="auto">
          <a:xfrm>
            <a:off x="2686050" y="4581525"/>
            <a:ext cx="163513" cy="361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8" name="Line 12"/>
          <p:cNvSpPr>
            <a:spLocks noChangeAspect="1" noChangeShapeType="1"/>
          </p:cNvSpPr>
          <p:nvPr/>
        </p:nvSpPr>
        <p:spPr bwMode="auto">
          <a:xfrm>
            <a:off x="4594225" y="3200400"/>
            <a:ext cx="0" cy="557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9" name="Line 13"/>
          <p:cNvSpPr>
            <a:spLocks noChangeAspect="1" noChangeShapeType="1"/>
          </p:cNvSpPr>
          <p:nvPr/>
        </p:nvSpPr>
        <p:spPr bwMode="auto">
          <a:xfrm flipH="1">
            <a:off x="2768600" y="3108325"/>
            <a:ext cx="1481138" cy="801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0" name="Line 14"/>
          <p:cNvSpPr>
            <a:spLocks noChangeAspect="1" noChangeShapeType="1"/>
          </p:cNvSpPr>
          <p:nvPr/>
        </p:nvSpPr>
        <p:spPr bwMode="auto">
          <a:xfrm>
            <a:off x="4968875" y="3068638"/>
            <a:ext cx="1412875" cy="833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1" name="Text Box 15"/>
          <p:cNvSpPr txBox="1">
            <a:spLocks noChangeAspect="1" noChangeArrowheads="1"/>
          </p:cNvSpPr>
          <p:nvPr/>
        </p:nvSpPr>
        <p:spPr bwMode="auto">
          <a:xfrm>
            <a:off x="3297238" y="26035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 dirty="0" err="1">
                <a:solidFill>
                  <a:srgbClr val="002060"/>
                </a:solidFill>
                <a:latin typeface="Courier New" pitchFamily="49" charset="0"/>
              </a:rPr>
              <a:t>pid</a:t>
            </a:r>
            <a:r>
              <a:rPr lang="en-US" sz="1200" b="1" dirty="0">
                <a:solidFill>
                  <a:srgbClr val="002060"/>
                </a:solidFill>
                <a:latin typeface="Courier New" pitchFamily="49" charset="0"/>
              </a:rPr>
              <a:t>=10</a:t>
            </a:r>
          </a:p>
          <a:p>
            <a:pPr algn="r">
              <a:lnSpc>
                <a:spcPct val="100000"/>
              </a:lnSpc>
            </a:pPr>
            <a:r>
              <a:rPr lang="en-US" sz="1200" b="1" dirty="0" err="1">
                <a:solidFill>
                  <a:srgbClr val="002060"/>
                </a:solidFill>
                <a:latin typeface="Courier New" pitchFamily="49" charset="0"/>
              </a:rPr>
              <a:t>pgid</a:t>
            </a:r>
            <a:r>
              <a:rPr lang="en-US" sz="1200" b="1" dirty="0">
                <a:solidFill>
                  <a:srgbClr val="002060"/>
                </a:solidFill>
                <a:latin typeface="Courier New" pitchFamily="49" charset="0"/>
              </a:rPr>
              <a:t>=10</a:t>
            </a:r>
          </a:p>
        </p:txBody>
      </p:sp>
      <p:sp>
        <p:nvSpPr>
          <p:cNvPr id="42" name="Text Box 17"/>
          <p:cNvSpPr txBox="1">
            <a:spLocks noChangeAspect="1" noChangeArrowheads="1"/>
          </p:cNvSpPr>
          <p:nvPr/>
        </p:nvSpPr>
        <p:spPr bwMode="auto">
          <a:xfrm>
            <a:off x="1084498" y="6197025"/>
            <a:ext cx="176506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i="1" dirty="0" smtClean="0">
                <a:solidFill>
                  <a:srgbClr val="C00000"/>
                </a:solidFill>
                <a:latin typeface="Calibri" pitchFamily="34" charset="0"/>
              </a:rPr>
              <a:t>Foreground </a:t>
            </a:r>
          </a:p>
          <a:p>
            <a:pPr>
              <a:lnSpc>
                <a:spcPct val="100000"/>
              </a:lnSpc>
            </a:pPr>
            <a:r>
              <a:rPr lang="en-US" sz="1600" b="1" i="1" dirty="0" smtClean="0">
                <a:solidFill>
                  <a:srgbClr val="C00000"/>
                </a:solidFill>
                <a:latin typeface="Calibri" pitchFamily="34" charset="0"/>
              </a:rPr>
              <a:t>process </a:t>
            </a:r>
            <a:r>
              <a:rPr lang="en-US" sz="1600" b="1" i="1" dirty="0">
                <a:solidFill>
                  <a:srgbClr val="C00000"/>
                </a:solidFill>
                <a:latin typeface="Calibri" pitchFamily="34" charset="0"/>
              </a:rPr>
              <a:t>group 20</a:t>
            </a:r>
          </a:p>
        </p:txBody>
      </p:sp>
      <p:sp>
        <p:nvSpPr>
          <p:cNvPr id="43" name="Text Box 19"/>
          <p:cNvSpPr txBox="1">
            <a:spLocks noChangeAspect="1" noChangeArrowheads="1"/>
          </p:cNvSpPr>
          <p:nvPr/>
        </p:nvSpPr>
        <p:spPr bwMode="auto">
          <a:xfrm>
            <a:off x="3810000" y="4749022"/>
            <a:ext cx="1629100" cy="5355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b="1" i="1" dirty="0" smtClean="0">
                <a:solidFill>
                  <a:schemeClr val="tx1"/>
                </a:solidFill>
                <a:latin typeface="Calibri" pitchFamily="34" charset="0"/>
              </a:rPr>
              <a:t>Background</a:t>
            </a:r>
          </a:p>
          <a:p>
            <a:r>
              <a:rPr lang="en-US" sz="1600" b="1" i="1" dirty="0" smtClean="0">
                <a:solidFill>
                  <a:schemeClr val="tx1"/>
                </a:solidFill>
                <a:latin typeface="Calibri" pitchFamily="34" charset="0"/>
              </a:rPr>
              <a:t>process group 32</a:t>
            </a:r>
          </a:p>
        </p:txBody>
      </p:sp>
      <p:sp>
        <p:nvSpPr>
          <p:cNvPr id="44" name="Text Box 20"/>
          <p:cNvSpPr txBox="1">
            <a:spLocks noChangeAspect="1" noChangeArrowheads="1"/>
          </p:cNvSpPr>
          <p:nvPr/>
        </p:nvSpPr>
        <p:spPr bwMode="auto">
          <a:xfrm>
            <a:off x="6096000" y="4749225"/>
            <a:ext cx="16291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1" i="1" dirty="0">
                <a:solidFill>
                  <a:schemeClr val="tx1"/>
                </a:solidFill>
                <a:latin typeface="Calibri" pitchFamily="34" charset="0"/>
              </a:rPr>
              <a:t>Background</a:t>
            </a:r>
          </a:p>
          <a:p>
            <a:pPr>
              <a:lnSpc>
                <a:spcPct val="100000"/>
              </a:lnSpc>
            </a:pPr>
            <a:r>
              <a:rPr lang="en-US" sz="1600" b="1" i="1" dirty="0">
                <a:solidFill>
                  <a:schemeClr val="tx1"/>
                </a:solidFill>
                <a:latin typeface="Calibri" pitchFamily="34" charset="0"/>
              </a:rPr>
              <a:t>process group 40</a:t>
            </a:r>
          </a:p>
        </p:txBody>
      </p:sp>
      <p:sp>
        <p:nvSpPr>
          <p:cNvPr id="45" name="Text Box 22"/>
          <p:cNvSpPr txBox="1">
            <a:spLocks noChangeAspect="1" noChangeArrowheads="1"/>
          </p:cNvSpPr>
          <p:nvPr/>
        </p:nvSpPr>
        <p:spPr bwMode="auto">
          <a:xfrm>
            <a:off x="1098550" y="38989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solidFill>
                  <a:srgbClr val="002060"/>
                </a:solidFill>
                <a:latin typeface="Courier New" pitchFamily="49" charset="0"/>
              </a:rPr>
              <a:t>pid=20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solidFill>
                  <a:srgbClr val="002060"/>
                </a:solidFill>
                <a:latin typeface="Courier New" pitchFamily="49" charset="0"/>
              </a:rPr>
              <a:t>pgid=20</a:t>
            </a:r>
          </a:p>
        </p:txBody>
      </p:sp>
      <p:sp>
        <p:nvSpPr>
          <p:cNvPr id="46" name="Text Box 23"/>
          <p:cNvSpPr txBox="1">
            <a:spLocks noChangeAspect="1" noChangeArrowheads="1"/>
          </p:cNvSpPr>
          <p:nvPr/>
        </p:nvSpPr>
        <p:spPr bwMode="auto">
          <a:xfrm>
            <a:off x="5038725" y="39497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 b="1">
                <a:solidFill>
                  <a:srgbClr val="002060"/>
                </a:solidFill>
                <a:latin typeface="Courier New" pitchFamily="49" charset="0"/>
              </a:rPr>
              <a:t>pid=32</a:t>
            </a:r>
          </a:p>
          <a:p>
            <a:pPr algn="l">
              <a:lnSpc>
                <a:spcPct val="100000"/>
              </a:lnSpc>
            </a:pPr>
            <a:r>
              <a:rPr lang="en-US" sz="1200" b="1">
                <a:solidFill>
                  <a:srgbClr val="002060"/>
                </a:solidFill>
                <a:latin typeface="Courier New" pitchFamily="49" charset="0"/>
              </a:rPr>
              <a:t>pgid=32</a:t>
            </a:r>
          </a:p>
        </p:txBody>
      </p:sp>
      <p:sp>
        <p:nvSpPr>
          <p:cNvPr id="47" name="Text Box 24"/>
          <p:cNvSpPr txBox="1">
            <a:spLocks noChangeAspect="1" noChangeArrowheads="1"/>
          </p:cNvSpPr>
          <p:nvPr/>
        </p:nvSpPr>
        <p:spPr bwMode="auto">
          <a:xfrm>
            <a:off x="7224929" y="3976688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 b="1">
                <a:solidFill>
                  <a:srgbClr val="002060"/>
                </a:solidFill>
                <a:latin typeface="Courier New" pitchFamily="49" charset="0"/>
              </a:rPr>
              <a:t>pid=40</a:t>
            </a:r>
          </a:p>
          <a:p>
            <a:pPr algn="l">
              <a:lnSpc>
                <a:spcPct val="100000"/>
              </a:lnSpc>
            </a:pPr>
            <a:r>
              <a:rPr lang="en-US" sz="1200" b="1">
                <a:solidFill>
                  <a:srgbClr val="002060"/>
                </a:solidFill>
                <a:latin typeface="Courier New" pitchFamily="49" charset="0"/>
              </a:rPr>
              <a:t>pgid=40</a:t>
            </a:r>
          </a:p>
        </p:txBody>
      </p:sp>
      <p:sp>
        <p:nvSpPr>
          <p:cNvPr id="48" name="Text Box 25"/>
          <p:cNvSpPr txBox="1">
            <a:spLocks noChangeAspect="1" noChangeArrowheads="1"/>
          </p:cNvSpPr>
          <p:nvPr/>
        </p:nvSpPr>
        <p:spPr bwMode="auto">
          <a:xfrm>
            <a:off x="1398588" y="57150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solidFill>
                  <a:srgbClr val="002060"/>
                </a:solidFill>
                <a:latin typeface="Courier New" pitchFamily="49" charset="0"/>
              </a:rPr>
              <a:t>pid=21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solidFill>
                  <a:srgbClr val="002060"/>
                </a:solidFill>
                <a:latin typeface="Courier New" pitchFamily="49" charset="0"/>
              </a:rPr>
              <a:t>pgid=20</a:t>
            </a:r>
          </a:p>
        </p:txBody>
      </p:sp>
      <p:sp>
        <p:nvSpPr>
          <p:cNvPr id="49" name="Text Box 26"/>
          <p:cNvSpPr txBox="1">
            <a:spLocks noChangeAspect="1" noChangeArrowheads="1"/>
          </p:cNvSpPr>
          <p:nvPr/>
        </p:nvSpPr>
        <p:spPr bwMode="auto">
          <a:xfrm>
            <a:off x="2541588" y="5715000"/>
            <a:ext cx="828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 b="1">
                <a:solidFill>
                  <a:srgbClr val="002060"/>
                </a:solidFill>
                <a:latin typeface="Courier New" pitchFamily="49" charset="0"/>
              </a:rPr>
              <a:t>pid=22</a:t>
            </a:r>
          </a:p>
          <a:p>
            <a:pPr algn="r">
              <a:lnSpc>
                <a:spcPct val="100000"/>
              </a:lnSpc>
            </a:pPr>
            <a:r>
              <a:rPr lang="en-US" sz="1200" b="1">
                <a:solidFill>
                  <a:srgbClr val="002060"/>
                </a:solidFill>
                <a:latin typeface="Courier New" pitchFamily="49" charset="0"/>
              </a:rPr>
              <a:t>pgid=20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>
                <a:solidFill>
                  <a:srgbClr val="660033"/>
                </a:solidFill>
                <a:ea typeface="AR PL ShanHeiSun Uni" charset="0"/>
                <a:cs typeface="AR PL ShanHeiSun Uni" charset="0"/>
              </a:rPr>
              <a:t>Example of </a:t>
            </a:r>
            <a:r>
              <a:rPr lang="en-US" sz="3800" b="1">
                <a:solidFill>
                  <a:srgbClr val="660033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ctrl-c</a:t>
            </a:r>
            <a:r>
              <a:rPr lang="en-US" sz="3800" b="1">
                <a:solidFill>
                  <a:srgbClr val="660033"/>
                </a:solidFill>
                <a:ea typeface="AR PL ShanHeiSun Uni" charset="0"/>
                <a:cs typeface="AR PL ShanHeiSun Uni" charset="0"/>
              </a:rPr>
              <a:t> and </a:t>
            </a:r>
            <a:r>
              <a:rPr lang="en-US" sz="3800" b="1">
                <a:solidFill>
                  <a:srgbClr val="660033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ctrl-z</a:t>
            </a: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457200" y="1219200"/>
            <a:ext cx="6276975" cy="4475163"/>
          </a:xfrm>
          <a:prstGeom prst="rect">
            <a:avLst/>
          </a:prstGeom>
          <a:solidFill>
            <a:srgbClr val="D9D9D9"/>
          </a:solidFill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linux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&gt; ./forks 17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Child: 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pid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=24868 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pgrp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=24867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Parent: 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pid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=24867 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pgrp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=24867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&lt;typed ctrl-z&gt;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Suspended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linux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&gt; 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ps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a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PID TTY      STAT   TIME COMMAND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24788 pts/2    S      0:00 -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usr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/local/bin/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tcsh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-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24867 pts/2    T      0:01 ./forks 17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24868 pts/2    T      0:01 ./forks 17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24869 pts/2    R      0:00 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ps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a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bass&gt; 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fg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./forks 17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&lt;typed ctrl-c&gt;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linux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&gt; 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ps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a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PID TTY      STAT   TIME COMMAND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24788 pts/2    S      0:00 -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usr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/local/bin/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tcsh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-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24870 pts/2    R      0:00 </a:t>
            </a:r>
            <a:r>
              <a:rPr lang="en-US" sz="16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ps</a:t>
            </a:r>
            <a:r>
              <a:rPr lang="en-US" sz="16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a </a:t>
            </a:r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6858000" y="1524000"/>
            <a:ext cx="2590800" cy="1338828"/>
          </a:xfrm>
          <a:prstGeom prst="rect">
            <a:avLst/>
          </a:prstGeom>
          <a:solidFill>
            <a:schemeClr val="bg1"/>
          </a:solidFill>
          <a:ln w="3175">
            <a:noFill/>
            <a:miter lim="800000"/>
            <a:headEnd/>
            <a:tailEnd/>
          </a:ln>
          <a:effectLst/>
        </p:spPr>
        <p:txBody>
          <a:bodyPr wrap="square" lIns="45720" rIns="45720">
            <a:spAutoFit/>
          </a:bodyPr>
          <a:lstStyle/>
          <a:p>
            <a:pPr algn="l"/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STAT (process state) </a:t>
            </a:r>
            <a:endParaRPr lang="en-US" sz="1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Legend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l"/>
            <a:r>
              <a:rPr lang="en-US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S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sleeping</a:t>
            </a:r>
          </a:p>
          <a:p>
            <a:pPr algn="l"/>
            <a:r>
              <a:rPr lang="en-US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T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stopped</a:t>
            </a:r>
          </a:p>
          <a:p>
            <a:pPr algn="l"/>
            <a:r>
              <a:rPr lang="en-US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R</a:t>
            </a:r>
            <a:r>
              <a:rPr lang="en-US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running</a:t>
            </a:r>
            <a:endParaRPr lang="en-US" sz="1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Blocking and Unblocking Signals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Implicit blocking mechanism	</a:t>
            </a:r>
          </a:p>
          <a:p>
            <a:pPr lvl="1"/>
            <a:r>
              <a:rPr lang="en-US" dirty="0" smtClean="0"/>
              <a:t>Kernel blocks any pending signals of type currently being handled. </a:t>
            </a:r>
          </a:p>
          <a:p>
            <a:pPr lvl="1"/>
            <a:r>
              <a:rPr lang="en-US" dirty="0" smtClean="0"/>
              <a:t>E.g., A SIGINT handler can’t be interrupted by another SIGINT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Explicit blocking and unblocking mechanism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sigprocmask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function</a:t>
            </a:r>
          </a:p>
          <a:p>
            <a:pPr lvl="1"/>
            <a:endParaRPr lang="en-US" dirty="0"/>
          </a:p>
          <a:p>
            <a:r>
              <a:rPr lang="en-US" dirty="0" smtClean="0"/>
              <a:t>Supporting functions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sigemptyset</a:t>
            </a:r>
            <a:r>
              <a:rPr lang="en-US" dirty="0" smtClean="0"/>
              <a:t> – Create empty set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sigfillset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– Add every signal number to set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sigaddset</a:t>
            </a:r>
            <a:r>
              <a:rPr lang="en-US" dirty="0" smtClean="0"/>
              <a:t> – Add signal number to set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sigdelset</a:t>
            </a:r>
            <a:r>
              <a:rPr lang="en-US" dirty="0" smtClean="0"/>
              <a:t> – Delete signal number from set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313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9" y="435678"/>
            <a:ext cx="6119982" cy="762000"/>
          </a:xfrm>
        </p:spPr>
        <p:txBody>
          <a:bodyPr/>
          <a:lstStyle/>
          <a:p>
            <a:r>
              <a:rPr lang="en-US" dirty="0" smtClean="0"/>
              <a:t>Temporarily Blocking Signals</a:t>
            </a:r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57200" y="1828800"/>
            <a:ext cx="8153400" cy="297927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 smtClean="0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sigset_t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mask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err="1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prev_mask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/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Sigemptyset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(&amp;mask);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Sigaddset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(&amp;mask, SIGINT);</a:t>
            </a:r>
          </a:p>
          <a:p>
            <a:pPr algn="l"/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Block SIGINT and save previous blocked set */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Sigprocmask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(SIG_BLOCK, &amp;mask, &amp;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prev_mask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16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* C</a:t>
            </a:r>
            <a:r>
              <a:rPr lang="en-US" sz="1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ode </a:t>
            </a:r>
            <a:r>
              <a:rPr lang="en-US" sz="16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region that will not be interrupted by SIGINT */</a:t>
            </a:r>
          </a:p>
          <a:p>
            <a:pPr algn="l"/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Restore previous blocked set, unblocking SIGINT */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Sigprocmask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(SIG_SETMASK, &amp;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prev_mask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>
                <a:solidFill>
                  <a:srgbClr val="2C929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 rot="16200000">
            <a:off x="513666" y="3476435"/>
            <a:ext cx="83820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tx1"/>
                </a:solidFill>
                <a:latin typeface="Calibri" pitchFamily="34" charset="0"/>
              </a:rPr>
              <a:t>…</a:t>
            </a:r>
          </a:p>
        </p:txBody>
      </p:sp>
    </p:spTree>
    <p:extLst>
      <p:ext uri="{BB962C8B-B14F-4D97-AF65-F5344CB8AC3E}">
        <p14:creationId xmlns="" xmlns:p14="http://schemas.microsoft.com/office/powerpoint/2010/main" val="245698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 Signal 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62075"/>
            <a:ext cx="7896225" cy="4972050"/>
          </a:xfrm>
        </p:spPr>
        <p:txBody>
          <a:bodyPr/>
          <a:lstStyle/>
          <a:p>
            <a:r>
              <a:rPr lang="en-US" dirty="0" smtClean="0"/>
              <a:t>Handlers are tricky because they are concurrent with main program and share the same global data structures.</a:t>
            </a:r>
          </a:p>
          <a:p>
            <a:pPr lvl="1"/>
            <a:r>
              <a:rPr lang="en-US" dirty="0" smtClean="0"/>
              <a:t>Shared data structures can become corrupted.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We’ll explore concurrency issues later in the term.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For now here are some guidelines to help you avoid trouble.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6107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/>
          <a:lstStyle/>
          <a:p>
            <a:r>
              <a:rPr lang="en-US" dirty="0" smtClean="0"/>
              <a:t>Guidelines for Writing Safe Handlers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19200"/>
            <a:ext cx="8442325" cy="526732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G0: Keep your handlers as simple as possible</a:t>
            </a:r>
          </a:p>
          <a:p>
            <a:pPr lvl="1"/>
            <a:r>
              <a:rPr lang="en-US" dirty="0" smtClean="0"/>
              <a:t>e.g., Set a global flag and return</a:t>
            </a:r>
          </a:p>
          <a:p>
            <a:r>
              <a:rPr lang="en-US" dirty="0" smtClean="0"/>
              <a:t>G1: Call only </a:t>
            </a:r>
            <a:r>
              <a:rPr lang="en-US" dirty="0" err="1" smtClean="0"/>
              <a:t>async</a:t>
            </a:r>
            <a:r>
              <a:rPr lang="en-US" dirty="0" smtClean="0"/>
              <a:t>-signal-safe functions in your handlers</a:t>
            </a:r>
            <a:endParaRPr lang="en-US" dirty="0"/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printf</a:t>
            </a:r>
            <a:r>
              <a:rPr lang="en-US" dirty="0" smtClean="0">
                <a:latin typeface="Courier New"/>
                <a:cs typeface="Courier New"/>
              </a:rPr>
              <a:t>, </a:t>
            </a:r>
            <a:r>
              <a:rPr lang="en-US" dirty="0" err="1" smtClean="0">
                <a:latin typeface="Courier New"/>
                <a:cs typeface="Courier New"/>
              </a:rPr>
              <a:t>sprintf</a:t>
            </a:r>
            <a:r>
              <a:rPr lang="en-US" dirty="0" smtClean="0"/>
              <a:t>,  </a:t>
            </a:r>
            <a:r>
              <a:rPr lang="en-US" dirty="0" err="1" smtClean="0">
                <a:latin typeface="Courier New"/>
                <a:cs typeface="Courier New"/>
              </a:rPr>
              <a:t>malloc</a:t>
            </a:r>
            <a:r>
              <a:rPr lang="en-US" dirty="0" smtClean="0"/>
              <a:t>, and </a:t>
            </a:r>
            <a:r>
              <a:rPr lang="en-US" dirty="0" smtClean="0">
                <a:latin typeface="Courier New"/>
                <a:cs typeface="Courier New"/>
              </a:rPr>
              <a:t>exit</a:t>
            </a:r>
            <a:r>
              <a:rPr lang="en-US" dirty="0" smtClean="0"/>
              <a:t> are not safe!</a:t>
            </a:r>
          </a:p>
          <a:p>
            <a:r>
              <a:rPr lang="en-US" dirty="0" smtClean="0"/>
              <a:t>G2: Save and restore </a:t>
            </a:r>
            <a:r>
              <a:rPr lang="en-US" dirty="0" err="1" smtClean="0">
                <a:latin typeface="Courier New"/>
                <a:cs typeface="Courier New"/>
              </a:rPr>
              <a:t>errno</a:t>
            </a:r>
            <a:r>
              <a:rPr lang="en-US" dirty="0" smtClean="0"/>
              <a:t> on entry and exit</a:t>
            </a:r>
          </a:p>
          <a:p>
            <a:pPr lvl="1"/>
            <a:r>
              <a:rPr lang="en-US" dirty="0" smtClean="0"/>
              <a:t>So that other handlers don’t overwrite your value of </a:t>
            </a:r>
            <a:r>
              <a:rPr lang="en-US" dirty="0" err="1" smtClean="0">
                <a:latin typeface="Courier New"/>
                <a:cs typeface="Courier New"/>
              </a:rPr>
              <a:t>errno</a:t>
            </a:r>
            <a:r>
              <a:rPr lang="en-US" dirty="0" smtClean="0"/>
              <a:t>	</a:t>
            </a:r>
          </a:p>
          <a:p>
            <a:r>
              <a:rPr lang="en-US" dirty="0" smtClean="0"/>
              <a:t>G3: Protect accesses to shared data structures by temporarily blocking all signals. </a:t>
            </a:r>
          </a:p>
          <a:p>
            <a:pPr lvl="1"/>
            <a:r>
              <a:rPr lang="en-US" dirty="0" smtClean="0"/>
              <a:t>To prevent possible corruption</a:t>
            </a:r>
          </a:p>
          <a:p>
            <a:r>
              <a:rPr lang="en-US" dirty="0" smtClean="0"/>
              <a:t>G4: Declare global variables as </a:t>
            </a:r>
            <a:r>
              <a:rPr lang="en-US" dirty="0" smtClean="0">
                <a:latin typeface="Courier New"/>
                <a:cs typeface="Courier New"/>
              </a:rPr>
              <a:t>volatile</a:t>
            </a:r>
          </a:p>
          <a:p>
            <a:pPr lvl="1"/>
            <a:r>
              <a:rPr lang="en-US" dirty="0" smtClean="0">
                <a:latin typeface="+mn-lt"/>
                <a:cs typeface="Courier New"/>
              </a:rPr>
              <a:t>To prevent compiler from storing them in a register</a:t>
            </a:r>
          </a:p>
          <a:p>
            <a:r>
              <a:rPr lang="en-US" dirty="0" smtClean="0">
                <a:latin typeface="+mn-lt"/>
                <a:cs typeface="Courier New"/>
              </a:rPr>
              <a:t>G5: Declare global flags as </a:t>
            </a:r>
            <a:r>
              <a:rPr lang="en-US" dirty="0" smtClean="0">
                <a:latin typeface="Courier New"/>
                <a:cs typeface="Courier New"/>
              </a:rPr>
              <a:t>volatile </a:t>
            </a:r>
            <a:r>
              <a:rPr lang="en-US" dirty="0" err="1" smtClean="0">
                <a:latin typeface="Courier New"/>
                <a:cs typeface="Courier New"/>
              </a:rPr>
              <a:t>sig_atomic_t</a:t>
            </a:r>
            <a:endParaRPr lang="en-US" dirty="0" smtClean="0">
              <a:latin typeface="Courier New"/>
              <a:cs typeface="Courier New"/>
            </a:endParaRPr>
          </a:p>
          <a:p>
            <a:pPr lvl="1"/>
            <a:r>
              <a:rPr lang="en-US" i="1" dirty="0" smtClean="0">
                <a:latin typeface="+mn-lt"/>
                <a:cs typeface="Courier New"/>
              </a:rPr>
              <a:t>flag</a:t>
            </a:r>
            <a:r>
              <a:rPr lang="en-US" dirty="0" smtClean="0">
                <a:latin typeface="+mn-lt"/>
                <a:cs typeface="Courier New"/>
              </a:rPr>
              <a:t>: variable that is only read or written (e.g. flag = 1, not flag++)</a:t>
            </a:r>
          </a:p>
          <a:p>
            <a:pPr lvl="1"/>
            <a:r>
              <a:rPr lang="en-US" dirty="0">
                <a:latin typeface="+mn-lt"/>
                <a:cs typeface="Courier New"/>
              </a:rPr>
              <a:t>F</a:t>
            </a:r>
            <a:r>
              <a:rPr lang="en-US" dirty="0" smtClean="0">
                <a:latin typeface="+mn-lt"/>
                <a:cs typeface="Courier New"/>
              </a:rPr>
              <a:t>lag declared this way does not need to be protected  like other </a:t>
            </a:r>
            <a:r>
              <a:rPr lang="en-US" dirty="0" err="1" smtClean="0">
                <a:latin typeface="+mn-lt"/>
                <a:cs typeface="Courier New"/>
              </a:rPr>
              <a:t>globals</a:t>
            </a:r>
            <a:endParaRPr lang="en-US" dirty="0" smtClean="0">
              <a:latin typeface="+mn-lt"/>
              <a:cs typeface="Courier New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75142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Async</a:t>
            </a:r>
            <a:r>
              <a:rPr lang="en-US" dirty="0" smtClean="0"/>
              <a:t>-Signal-Safety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670925" cy="3743325"/>
          </a:xfrm>
        </p:spPr>
        <p:txBody>
          <a:bodyPr/>
          <a:lstStyle/>
          <a:p>
            <a:r>
              <a:rPr lang="en-US" dirty="0" smtClean="0">
                <a:latin typeface="Calibri"/>
                <a:cs typeface="Calibri"/>
              </a:rPr>
              <a:t>Function is </a:t>
            </a:r>
            <a:r>
              <a:rPr lang="en-US" i="1" dirty="0" err="1" smtClean="0">
                <a:solidFill>
                  <a:srgbClr val="990000"/>
                </a:solidFill>
                <a:latin typeface="Calibri"/>
                <a:cs typeface="Calibri"/>
              </a:rPr>
              <a:t>async</a:t>
            </a:r>
            <a:r>
              <a:rPr lang="en-US" i="1" dirty="0" smtClean="0">
                <a:solidFill>
                  <a:srgbClr val="990000"/>
                </a:solidFill>
                <a:latin typeface="Calibri"/>
                <a:cs typeface="Calibri"/>
              </a:rPr>
              <a:t>-signal-safe </a:t>
            </a:r>
            <a:r>
              <a:rPr lang="en-US" dirty="0" smtClean="0">
                <a:latin typeface="Calibri"/>
                <a:cs typeface="Calibri"/>
              </a:rPr>
              <a:t>if either reentrant (e.g., all variables stored on stack frame, CS:APP3e 12.7.2) or non-interruptible by signals.</a:t>
            </a:r>
          </a:p>
          <a:p>
            <a:r>
              <a:rPr lang="en-US" dirty="0" err="1" smtClean="0">
                <a:latin typeface="Calibri"/>
                <a:cs typeface="Calibri"/>
              </a:rPr>
              <a:t>Posix</a:t>
            </a:r>
            <a:r>
              <a:rPr lang="en-US" dirty="0" smtClean="0">
                <a:latin typeface="Calibri"/>
                <a:cs typeface="Calibri"/>
              </a:rPr>
              <a:t> guarantees 117 functions to be </a:t>
            </a:r>
            <a:r>
              <a:rPr lang="en-US" dirty="0" err="1" smtClean="0">
                <a:latin typeface="Calibri"/>
                <a:cs typeface="Calibri"/>
              </a:rPr>
              <a:t>async</a:t>
            </a:r>
            <a:r>
              <a:rPr lang="en-US" dirty="0" smtClean="0">
                <a:latin typeface="Calibri"/>
                <a:cs typeface="Calibri"/>
              </a:rPr>
              <a:t>-signal-safe 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Source: “</a:t>
            </a:r>
            <a:r>
              <a:rPr lang="en-US" dirty="0" smtClean="0">
                <a:latin typeface="Courier New"/>
                <a:cs typeface="Courier New"/>
              </a:rPr>
              <a:t>man 7 signal</a:t>
            </a:r>
            <a:r>
              <a:rPr lang="en-US" dirty="0" smtClean="0">
                <a:latin typeface="Calibri"/>
                <a:cs typeface="Calibri"/>
              </a:rPr>
              <a:t>”</a:t>
            </a:r>
          </a:p>
          <a:p>
            <a:pPr lvl="1"/>
            <a:r>
              <a:rPr lang="en-US" dirty="0" smtClean="0">
                <a:latin typeface="+mn-lt"/>
                <a:cs typeface="Courier New"/>
              </a:rPr>
              <a:t>Popular functions on the list:</a:t>
            </a:r>
          </a:p>
          <a:p>
            <a:pPr lvl="2"/>
            <a:r>
              <a:rPr lang="en-US" dirty="0" smtClean="0">
                <a:latin typeface="Courier New"/>
                <a:cs typeface="Courier New"/>
              </a:rPr>
              <a:t>_exit, write, wait, </a:t>
            </a:r>
            <a:r>
              <a:rPr lang="en-US" dirty="0" err="1" smtClean="0">
                <a:latin typeface="Courier New"/>
                <a:cs typeface="Courier New"/>
              </a:rPr>
              <a:t>waitpid</a:t>
            </a:r>
            <a:r>
              <a:rPr lang="en-US" dirty="0" smtClean="0">
                <a:latin typeface="Courier New"/>
                <a:cs typeface="Courier New"/>
              </a:rPr>
              <a:t>, sleep, kill</a:t>
            </a:r>
          </a:p>
          <a:p>
            <a:pPr lvl="1"/>
            <a:r>
              <a:rPr lang="en-US" dirty="0" smtClean="0">
                <a:latin typeface="+mn-lt"/>
                <a:cs typeface="Courier New"/>
              </a:rPr>
              <a:t>Popular functions that are </a:t>
            </a:r>
            <a:r>
              <a:rPr lang="en-US" b="1" dirty="0" smtClean="0">
                <a:solidFill>
                  <a:srgbClr val="FF0000"/>
                </a:solidFill>
                <a:latin typeface="+mn-lt"/>
                <a:cs typeface="Courier New"/>
              </a:rPr>
              <a:t>not</a:t>
            </a:r>
            <a:r>
              <a:rPr lang="en-US" dirty="0" smtClean="0">
                <a:latin typeface="+mn-lt"/>
                <a:cs typeface="Courier New"/>
              </a:rPr>
              <a:t> on the list:</a:t>
            </a:r>
          </a:p>
          <a:p>
            <a:pPr lvl="2"/>
            <a:r>
              <a:rPr lang="en-US" dirty="0" err="1" smtClean="0">
                <a:latin typeface="Courier New"/>
                <a:cs typeface="Courier New"/>
              </a:rPr>
              <a:t>printf</a:t>
            </a:r>
            <a:r>
              <a:rPr lang="en-US" dirty="0" smtClean="0">
                <a:latin typeface="+mn-lt"/>
                <a:cs typeface="Courier New"/>
              </a:rPr>
              <a:t>,  </a:t>
            </a:r>
            <a:r>
              <a:rPr lang="en-US" dirty="0" err="1" smtClean="0">
                <a:latin typeface="Courier New"/>
                <a:cs typeface="Courier New"/>
              </a:rPr>
              <a:t>sprintf</a:t>
            </a:r>
            <a:r>
              <a:rPr lang="en-US" dirty="0" smtClean="0">
                <a:latin typeface="+mn-lt"/>
                <a:cs typeface="Courier New"/>
              </a:rPr>
              <a:t>,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malloc</a:t>
            </a:r>
            <a:r>
              <a:rPr lang="en-US" dirty="0" smtClean="0">
                <a:latin typeface="Courier New"/>
                <a:cs typeface="Courier New"/>
              </a:rPr>
              <a:t>, exit </a:t>
            </a:r>
          </a:p>
          <a:p>
            <a:pPr lvl="2"/>
            <a:r>
              <a:rPr lang="en-US" dirty="0" smtClean="0">
                <a:latin typeface="Calibri"/>
                <a:cs typeface="Calibri"/>
              </a:rPr>
              <a:t>Unfortunate fact: </a:t>
            </a:r>
            <a:r>
              <a:rPr lang="en-US" dirty="0" smtClean="0">
                <a:latin typeface="Courier New"/>
                <a:cs typeface="Courier New"/>
              </a:rPr>
              <a:t>write</a:t>
            </a:r>
            <a:r>
              <a:rPr lang="en-US" dirty="0" smtClean="0">
                <a:latin typeface="Calibri"/>
                <a:cs typeface="Calibri"/>
              </a:rPr>
              <a:t> is the only </a:t>
            </a:r>
            <a:r>
              <a:rPr lang="en-US" dirty="0" err="1" smtClean="0">
                <a:latin typeface="Calibri"/>
                <a:cs typeface="Calibri"/>
              </a:rPr>
              <a:t>async</a:t>
            </a:r>
            <a:r>
              <a:rPr lang="en-US" dirty="0" smtClean="0">
                <a:latin typeface="Calibri"/>
                <a:cs typeface="Calibri"/>
              </a:rPr>
              <a:t>-signal-safe output function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177382" cy="762000"/>
          </a:xfrm>
        </p:spPr>
        <p:txBody>
          <a:bodyPr/>
          <a:lstStyle/>
          <a:p>
            <a:r>
              <a:rPr lang="en-US" dirty="0" smtClean="0"/>
              <a:t>Safely Generating Formatted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143000"/>
            <a:ext cx="8345006" cy="2057400"/>
          </a:xfrm>
        </p:spPr>
        <p:txBody>
          <a:bodyPr/>
          <a:lstStyle/>
          <a:p>
            <a:r>
              <a:rPr lang="en-US" dirty="0" smtClean="0"/>
              <a:t>Use the reentrant SIO (Safe I/O library) from </a:t>
            </a:r>
            <a:r>
              <a:rPr lang="en-US" dirty="0" err="1" smtClean="0">
                <a:latin typeface="Courier New"/>
                <a:cs typeface="Courier New"/>
              </a:rPr>
              <a:t>csapp.c</a:t>
            </a:r>
            <a:r>
              <a:rPr lang="en-US" dirty="0" smtClean="0"/>
              <a:t> in your handlers.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ssize_t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sio_puts</a:t>
            </a:r>
            <a:r>
              <a:rPr lang="en-US" dirty="0" smtClean="0">
                <a:latin typeface="Courier New"/>
                <a:cs typeface="Courier New"/>
              </a:rPr>
              <a:t>(char s[]) /* Put string */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ssize_t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sio_putl</a:t>
            </a:r>
            <a:r>
              <a:rPr lang="en-US" dirty="0" smtClean="0">
                <a:latin typeface="Courier New"/>
                <a:cs typeface="Courier New"/>
              </a:rPr>
              <a:t>(long v)   /* Put long */</a:t>
            </a: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void </a:t>
            </a:r>
            <a:r>
              <a:rPr lang="en-US" dirty="0" err="1" smtClean="0">
                <a:latin typeface="Courier New"/>
                <a:cs typeface="Courier New"/>
              </a:rPr>
              <a:t>sio_error</a:t>
            </a:r>
            <a:r>
              <a:rPr lang="en-US" dirty="0" smtClean="0">
                <a:latin typeface="Courier New"/>
                <a:cs typeface="Courier New"/>
              </a:rPr>
              <a:t>(char s[])   /* Put </a:t>
            </a:r>
            <a:r>
              <a:rPr lang="en-US" dirty="0" err="1" smtClean="0">
                <a:latin typeface="Courier New"/>
                <a:cs typeface="Courier New"/>
              </a:rPr>
              <a:t>msg</a:t>
            </a:r>
            <a:r>
              <a:rPr lang="en-US" dirty="0" smtClean="0">
                <a:latin typeface="Courier New"/>
                <a:cs typeface="Courier New"/>
              </a:rPr>
              <a:t> &amp; exit */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75119" y="3581400"/>
            <a:ext cx="8466761" cy="2819400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noAutofit/>
          </a:bodyPr>
          <a:lstStyle/>
          <a:p>
            <a:pPr algn="l"/>
            <a:r>
              <a:rPr lang="en-US" sz="1800" b="1" dirty="0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>
                <a:solidFill>
                  <a:srgbClr val="4A00FF"/>
                </a:solidFill>
                <a:latin typeface="Courier New" pitchFamily="49" charset="0"/>
                <a:cs typeface="Courier New" pitchFamily="49" charset="0"/>
              </a:rPr>
              <a:t>sigint_handler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sig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8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Safe SIGINT handler */</a:t>
            </a:r>
            <a:endParaRPr lang="en-US" sz="18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l"/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Sio_puts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"So you think you can stop the bomb with ctrl-c, do you?\n"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nl-NL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nl-NL" sz="18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sleep</a:t>
            </a:r>
            <a:r>
              <a:rPr lang="nl-NL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(2);</a:t>
            </a:r>
          </a:p>
          <a:p>
            <a:pPr algn="l"/>
            <a:r>
              <a:rPr lang="de-DE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de-DE" sz="18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Sio_puts</a:t>
            </a:r>
            <a:r>
              <a:rPr lang="de-DE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de-DE" sz="1800" b="1" dirty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de-DE" sz="1800" b="1" dirty="0" err="1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Well</a:t>
            </a:r>
            <a:r>
              <a:rPr lang="de-DE" sz="1800" b="1" dirty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..."</a:t>
            </a:r>
            <a:r>
              <a:rPr lang="de-DE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nl-NL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nl-NL" sz="18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sleep</a:t>
            </a:r>
            <a:r>
              <a:rPr lang="nl-NL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(1);</a:t>
            </a:r>
          </a:p>
          <a:p>
            <a:pPr algn="l"/>
            <a:r>
              <a:rPr lang="nl-NL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nl-NL" sz="18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Sio_puts</a:t>
            </a:r>
            <a:r>
              <a:rPr lang="nl-NL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nl-NL" sz="1800" b="1" dirty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"OK. :-)\n"</a:t>
            </a:r>
            <a:r>
              <a:rPr lang="nl-NL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nl-NL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_exit(0);</a:t>
            </a:r>
          </a:p>
          <a:p>
            <a:pPr algn="l"/>
            <a:r>
              <a:rPr lang="nl-NL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/>
            <a:endParaRPr lang="en-US" sz="18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06000" y="6031468"/>
            <a:ext cx="1257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sigintsafe.c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92943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72200" y="1113504"/>
            <a:ext cx="2971800" cy="3763296"/>
          </a:xfrm>
        </p:spPr>
        <p:txBody>
          <a:bodyPr/>
          <a:lstStyle/>
          <a:p>
            <a:pPr marL="230188" indent="-230188"/>
            <a:r>
              <a:rPr lang="en-US" sz="2200" dirty="0" smtClean="0"/>
              <a:t>Pending </a:t>
            </a:r>
            <a:r>
              <a:rPr lang="en-US" sz="2200" dirty="0"/>
              <a:t>signals are not queued</a:t>
            </a:r>
          </a:p>
          <a:p>
            <a:pPr marL="401638" lvl="1" indent="-171450"/>
            <a:r>
              <a:rPr lang="en-US" sz="1800" dirty="0" smtClean="0"/>
              <a:t>For </a:t>
            </a:r>
            <a:r>
              <a:rPr lang="en-US" sz="1800" dirty="0"/>
              <a:t>each signal type, </a:t>
            </a:r>
            <a:r>
              <a:rPr lang="en-US" sz="1800" dirty="0" smtClean="0"/>
              <a:t>one bit indicates </a:t>
            </a:r>
            <a:r>
              <a:rPr lang="en-US" sz="1800" dirty="0"/>
              <a:t>whether or not signal is </a:t>
            </a:r>
            <a:r>
              <a:rPr lang="en-US" sz="1800" dirty="0" smtClean="0"/>
              <a:t>pending…</a:t>
            </a:r>
          </a:p>
          <a:p>
            <a:pPr marL="401638" lvl="1" indent="-171450"/>
            <a:r>
              <a:rPr lang="en-US" sz="1800" dirty="0" smtClean="0"/>
              <a:t>…thus at most one pending signal of any particular type. </a:t>
            </a:r>
            <a:endParaRPr lang="en-US" sz="1800" dirty="0"/>
          </a:p>
          <a:p>
            <a:pPr marL="1588" indent="-171450"/>
            <a:r>
              <a:rPr lang="en-US" sz="2200" dirty="0" smtClean="0"/>
              <a:t> You can’t use signals to count events, such as children terminating.</a:t>
            </a:r>
            <a:endParaRPr lang="en-US" sz="2200" dirty="0"/>
          </a:p>
        </p:txBody>
      </p:sp>
      <p:sp>
        <p:nvSpPr>
          <p:cNvPr id="525316" name="Text Box 4"/>
          <p:cNvSpPr txBox="1">
            <a:spLocks noChangeArrowheads="1"/>
          </p:cNvSpPr>
          <p:nvPr/>
        </p:nvSpPr>
        <p:spPr bwMode="auto">
          <a:xfrm>
            <a:off x="63500" y="522513"/>
            <a:ext cx="5867400" cy="62592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noAutofit/>
          </a:bodyPr>
          <a:lstStyle/>
          <a:p>
            <a:pPr algn="l"/>
            <a:r>
              <a:rPr lang="en-US" sz="1400" b="1" dirty="0" err="1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ccount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algn="l"/>
            <a:r>
              <a:rPr lang="en-US" sz="1400" b="1" dirty="0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solidFill>
                  <a:srgbClr val="4A00FF"/>
                </a:solidFill>
                <a:latin typeface="Courier New" pitchFamily="49" charset="0"/>
                <a:cs typeface="Courier New" pitchFamily="49" charset="0"/>
              </a:rPr>
              <a:t>child_handler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sig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olderrno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errno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/>
            <a:r>
              <a:rPr lang="fi-FI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fi-FI" sz="1400" b="1" dirty="0" err="1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pid_t</a:t>
            </a:r>
            <a:r>
              <a:rPr lang="fi-FI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i-FI" sz="1400" b="1" dirty="0" err="1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pid</a:t>
            </a:r>
            <a:r>
              <a:rPr lang="fi-FI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((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pid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wait(</a:t>
            </a:r>
            <a:r>
              <a:rPr lang="en-US" sz="1400" b="1" dirty="0">
                <a:solidFill>
                  <a:srgbClr val="2C929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)) &lt; 0)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Sio_error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"wait error"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ccount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--;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Sio_puts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"Handler reaped child "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Sio_putl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((</a:t>
            </a:r>
            <a:r>
              <a:rPr lang="en-US" sz="1400" b="1" dirty="0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pid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Sio_puts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" \n"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nl-NL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sleep(1);</a:t>
            </a:r>
          </a:p>
          <a:p>
            <a:pPr algn="l"/>
            <a:r>
              <a:rPr lang="nl-NL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nl-NL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errno</a:t>
            </a:r>
            <a:r>
              <a:rPr lang="nl-NL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nl-NL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olderrno</a:t>
            </a:r>
            <a:r>
              <a:rPr lang="nl-NL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/>
            <a:r>
              <a:rPr lang="nl-NL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/>
            <a:endParaRPr lang="nl-NL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400" b="1" dirty="0" smtClean="0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4A00FF"/>
                </a:solidFill>
                <a:latin typeface="Courier New" pitchFamily="49" charset="0"/>
                <a:cs typeface="Courier New" pitchFamily="49" charset="0"/>
              </a:rPr>
              <a:t>fork14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fi-FI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fi-FI" sz="1400" b="1" dirty="0" err="1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pid_t</a:t>
            </a:r>
            <a:r>
              <a:rPr lang="fi-FI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i-FI" sz="1400" b="1" dirty="0" err="1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pid</a:t>
            </a:r>
            <a:r>
              <a:rPr lang="fi-FI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[N</a:t>
            </a:r>
            <a:r>
              <a:rPr lang="fi-FI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 algn="l"/>
            <a:r>
              <a:rPr lang="fr-FR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fr-FR" sz="1400" b="1" dirty="0" err="1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fr-FR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1400" b="1" dirty="0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fr-FR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ccount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N;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Signal(SIGCHLD,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child_handler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da-DK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da-DK" sz="1400" b="1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da-DK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(i = 0; i &lt; N; i++) {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((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pid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= Fork()) == 0) {</a:t>
            </a:r>
          </a:p>
          <a:p>
            <a:pPr algn="l"/>
            <a:r>
              <a:rPr lang="nl-NL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Sleep(1);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exit(0);  </a:t>
            </a:r>
            <a:r>
              <a:rPr lang="en-US" sz="14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Child exits */</a:t>
            </a: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ccount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&gt; 0) </a:t>
            </a:r>
            <a:r>
              <a:rPr lang="en-US" sz="14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Parent spins */</a:t>
            </a: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;</a:t>
            </a:r>
          </a:p>
          <a:p>
            <a:pPr algn="l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18622" y="6412468"/>
            <a:ext cx="824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forks.c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76800" y="5257800"/>
            <a:ext cx="3581400" cy="757130"/>
          </a:xfrm>
          <a:prstGeom prst="rect">
            <a:avLst/>
          </a:prstGeom>
          <a:solidFill>
            <a:srgbClr val="E0E0E0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err="1">
                <a:solidFill>
                  <a:srgbClr val="3913A8"/>
                </a:solidFill>
                <a:latin typeface="Courier New" pitchFamily="49" charset="0"/>
                <a:cs typeface="Courier New" pitchFamily="49" charset="0"/>
              </a:rPr>
              <a:t>whaleshark</a:t>
            </a:r>
            <a:r>
              <a:rPr lang="en-US" sz="1600" b="1" dirty="0">
                <a:solidFill>
                  <a:srgbClr val="3913A8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./forks 14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Handler reaped child 23240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Handler reaped child 23241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25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419600" y="417512"/>
            <a:ext cx="4648200" cy="573088"/>
          </a:xfrm>
          <a:solidFill>
            <a:schemeClr val="bg1"/>
          </a:solidFill>
        </p:spPr>
        <p:txBody>
          <a:bodyPr/>
          <a:lstStyle/>
          <a:p>
            <a:r>
              <a:rPr lang="en-US" dirty="0" smtClean="0"/>
              <a:t>Correct Signal Handling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Shell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5763" indent="-379413" eaLnBrk="1" hangingPunct="1">
              <a:buClrTx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Commands typically run in foreground</a:t>
            </a:r>
          </a:p>
          <a:p>
            <a:pPr marL="738188" lvl="1" indent="-241300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a typeface="AR PL ShanHeiSun Uni" charset="0"/>
                <a:cs typeface="AR PL ShanHeiSun Uni" charset="0"/>
              </a:rPr>
              <a:t>Shell waits until command finishes, then reaps it</a:t>
            </a:r>
          </a:p>
          <a:p>
            <a:pPr marL="385763" indent="-379413" eaLnBrk="1" hangingPunct="1">
              <a:buClrTx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Can place commands in the background</a:t>
            </a:r>
          </a:p>
          <a:p>
            <a:pPr marL="738188" lvl="1" indent="-241300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a typeface="AR PL ShanHeiSun Uni" charset="0"/>
                <a:cs typeface="AR PL ShanHeiSun Uni" charset="0"/>
              </a:rPr>
              <a:t>Running a web server</a:t>
            </a:r>
          </a:p>
          <a:p>
            <a:pPr marL="1138238" lvl="2" indent="-241300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err="1" smtClean="0">
                <a:latin typeface="Courier New" pitchFamily="49" charset="0"/>
                <a:ea typeface="AR PL ShanHeiSun Uni" charset="0"/>
                <a:cs typeface="Courier New" pitchFamily="49" charset="0"/>
              </a:rPr>
              <a:t>httpd</a:t>
            </a:r>
            <a:r>
              <a:rPr lang="en-US" dirty="0" smtClean="0">
                <a:latin typeface="Courier New" pitchFamily="49" charset="0"/>
                <a:ea typeface="AR PL ShanHeiSun Uni" charset="0"/>
                <a:cs typeface="Courier New" pitchFamily="49" charset="0"/>
              </a:rPr>
              <a:t> &amp;</a:t>
            </a:r>
            <a:endParaRPr lang="en-US" dirty="0" smtClean="0">
              <a:ea typeface="AR PL ShanHeiSun Uni" charset="0"/>
              <a:cs typeface="AR PL ShanHeiSun Uni" charset="0"/>
            </a:endParaRPr>
          </a:p>
          <a:p>
            <a:pPr marL="1138238" lvl="2" indent="-241300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a typeface="AR PL ShanHeiSun Uni" charset="0"/>
                <a:cs typeface="AR PL ShanHeiSun Uni" charset="0"/>
              </a:rPr>
              <a:t>Shell creates new process, but continues</a:t>
            </a:r>
          </a:p>
          <a:p>
            <a:pPr marL="1138238" lvl="2" indent="-241300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dirty="0" smtClean="0">
                <a:ea typeface="AR PL ShanHeiSun Uni" charset="0"/>
                <a:cs typeface="AR PL ShanHeiSun Uni" charset="0"/>
              </a:rPr>
              <a:t>Can execute subsequent command without prior process returning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407400" cy="573088"/>
          </a:xfrm>
        </p:spPr>
        <p:txBody>
          <a:bodyPr/>
          <a:lstStyle/>
          <a:p>
            <a:r>
              <a:rPr lang="en-US" dirty="0" smtClean="0"/>
              <a:t>Correct Signal Handling</a:t>
            </a:r>
            <a:endParaRPr lang="en-US" dirty="0"/>
          </a:p>
        </p:txBody>
      </p:sp>
      <p:sp>
        <p:nvSpPr>
          <p:cNvPr id="526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0796" y="1295400"/>
            <a:ext cx="8382000" cy="1219200"/>
          </a:xfrm>
        </p:spPr>
        <p:txBody>
          <a:bodyPr/>
          <a:lstStyle/>
          <a:p>
            <a:r>
              <a:rPr lang="en-US" dirty="0"/>
              <a:t>Must </a:t>
            </a:r>
            <a:r>
              <a:rPr lang="en-US" dirty="0" smtClean="0"/>
              <a:t>wait for all </a:t>
            </a:r>
            <a:r>
              <a:rPr lang="en-US" dirty="0"/>
              <a:t>terminated </a:t>
            </a:r>
            <a:r>
              <a:rPr lang="en-US" dirty="0" smtClean="0"/>
              <a:t>child processes</a:t>
            </a:r>
            <a:endParaRPr lang="en-US" dirty="0"/>
          </a:p>
          <a:p>
            <a:pPr lvl="1"/>
            <a:r>
              <a:rPr lang="en-US" dirty="0" smtClean="0"/>
              <a:t>Put  </a:t>
            </a:r>
            <a:r>
              <a:rPr lang="en-US" dirty="0" smtClean="0">
                <a:latin typeface="Courier New" pitchFamily="49" charset="0"/>
              </a:rPr>
              <a:t>wait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dirty="0" smtClean="0">
                <a:latin typeface="+mn-lt"/>
              </a:rPr>
              <a:t>in a loop to reap all terminated children</a:t>
            </a:r>
            <a:endParaRPr lang="en-US" dirty="0">
              <a:latin typeface="+mn-lt"/>
            </a:endParaRPr>
          </a:p>
        </p:txBody>
      </p:sp>
      <p:sp>
        <p:nvSpPr>
          <p:cNvPr id="526340" name="Text Box 4"/>
          <p:cNvSpPr txBox="1">
            <a:spLocks noChangeArrowheads="1"/>
          </p:cNvSpPr>
          <p:nvPr/>
        </p:nvSpPr>
        <p:spPr bwMode="auto">
          <a:xfrm>
            <a:off x="457200" y="2260600"/>
            <a:ext cx="8263467" cy="3124200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normAutofit fontScale="92500" lnSpcReduction="10000"/>
          </a:bodyPr>
          <a:lstStyle/>
          <a:p>
            <a:pPr algn="l"/>
            <a:r>
              <a:rPr lang="en-US" sz="1800" b="1" dirty="0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4A00FF"/>
                </a:solidFill>
                <a:latin typeface="Courier New" pitchFamily="49" charset="0"/>
                <a:cs typeface="Courier New" pitchFamily="49" charset="0"/>
              </a:rPr>
              <a:t>child_handler2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sig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algn="l"/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l"/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olderrno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errno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/>
            <a:r>
              <a:rPr lang="fi-FI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fi-FI" sz="1800" b="1" dirty="0" err="1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pid_t</a:t>
            </a:r>
            <a:r>
              <a:rPr lang="fi-FI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i-FI" sz="1800" b="1" dirty="0" err="1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pid</a:t>
            </a:r>
            <a:r>
              <a:rPr lang="fi-FI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/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((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pid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wait(</a:t>
            </a:r>
            <a:r>
              <a:rPr lang="en-US" sz="1800" b="1" dirty="0">
                <a:solidFill>
                  <a:srgbClr val="2C929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)) &gt; 0) {</a:t>
            </a:r>
          </a:p>
          <a:p>
            <a:pPr algn="l"/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ccount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--;</a:t>
            </a:r>
          </a:p>
          <a:p>
            <a:pPr algn="l"/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Sio_puts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"Handler reaped child "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Sio_putl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((</a:t>
            </a:r>
            <a:r>
              <a:rPr lang="en-US" sz="1800" b="1" dirty="0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pid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Sio_puts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" \n"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algn="l"/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errno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!= ECHILD)</a:t>
            </a:r>
          </a:p>
          <a:p>
            <a:pPr algn="l"/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Sio_error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"wait error"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errno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olderrno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/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/>
            <a:endParaRPr lang="en-US" sz="18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19600" y="4800600"/>
            <a:ext cx="4495800" cy="1648849"/>
          </a:xfrm>
          <a:prstGeom prst="rect">
            <a:avLst/>
          </a:prstGeom>
          <a:solidFill>
            <a:srgbClr val="E0E0E0"/>
          </a:solidFill>
        </p:spPr>
        <p:txBody>
          <a:bodyPr wrap="square">
            <a:spAutoFit/>
          </a:bodyPr>
          <a:lstStyle/>
          <a:p>
            <a:pPr algn="l"/>
            <a:r>
              <a:rPr lang="en-US" sz="1600" b="1" dirty="0" err="1">
                <a:solidFill>
                  <a:srgbClr val="3913A8"/>
                </a:solidFill>
                <a:latin typeface="Courier New" pitchFamily="49" charset="0"/>
                <a:cs typeface="Courier New" pitchFamily="49" charset="0"/>
              </a:rPr>
              <a:t>whaleshark</a:t>
            </a:r>
            <a:r>
              <a:rPr lang="en-US" sz="1600" b="1" dirty="0">
                <a:solidFill>
                  <a:srgbClr val="3913A8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./forks 15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Handler reaped child 23246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Handler reaped child 23247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Handler reaped child 23248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Handler reaped child 23249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Handler reaped child 23250</a:t>
            </a:r>
          </a:p>
          <a:p>
            <a:pPr algn="l"/>
            <a:r>
              <a:rPr lang="en-US" sz="1600" b="1" dirty="0" err="1">
                <a:solidFill>
                  <a:srgbClr val="3913A8"/>
                </a:solidFill>
                <a:latin typeface="Courier New" pitchFamily="49" charset="0"/>
                <a:cs typeface="Courier New" pitchFamily="49" charset="0"/>
              </a:rPr>
              <a:t>whaleshark</a:t>
            </a:r>
            <a:r>
              <a:rPr lang="en-US" sz="1600" b="1" dirty="0">
                <a:solidFill>
                  <a:srgbClr val="3913A8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2"/>
            <a:ext cx="8305800" cy="573088"/>
          </a:xfrm>
        </p:spPr>
        <p:txBody>
          <a:bodyPr/>
          <a:lstStyle/>
          <a:p>
            <a:r>
              <a:rPr lang="en-US" dirty="0" smtClean="0"/>
              <a:t>Portable Signal Handling</a:t>
            </a:r>
            <a:endParaRPr lang="en-US" dirty="0"/>
          </a:p>
        </p:txBody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05800" cy="2133600"/>
          </a:xfrm>
        </p:spPr>
        <p:txBody>
          <a:bodyPr/>
          <a:lstStyle/>
          <a:p>
            <a:r>
              <a:rPr lang="en-US" dirty="0" smtClean="0"/>
              <a:t>Ugh! Different versions of Unix can have different signal handling semantics</a:t>
            </a:r>
          </a:p>
          <a:p>
            <a:pPr lvl="1"/>
            <a:r>
              <a:rPr lang="en-US" dirty="0" smtClean="0"/>
              <a:t>Some older systems restore action to default after catching signal</a:t>
            </a:r>
          </a:p>
          <a:p>
            <a:pPr lvl="1"/>
            <a:r>
              <a:rPr lang="en-US" dirty="0" smtClean="0"/>
              <a:t>Some interrupted system calls can return with </a:t>
            </a:r>
            <a:r>
              <a:rPr lang="en-US" dirty="0" err="1" smtClean="0"/>
              <a:t>errno</a:t>
            </a:r>
            <a:r>
              <a:rPr lang="en-US" dirty="0" smtClean="0"/>
              <a:t> == EINTR</a:t>
            </a:r>
          </a:p>
          <a:p>
            <a:pPr lvl="1"/>
            <a:r>
              <a:rPr lang="en-US" dirty="0" smtClean="0"/>
              <a:t>Some systems don’t block signals of the type being handled </a:t>
            </a:r>
          </a:p>
          <a:p>
            <a:r>
              <a:rPr lang="en-US" dirty="0" smtClean="0"/>
              <a:t>Solution: </a:t>
            </a:r>
            <a:r>
              <a:rPr lang="en-US" dirty="0" err="1" smtClean="0">
                <a:latin typeface="Courier New"/>
                <a:cs typeface="Courier New"/>
              </a:rPr>
              <a:t>sigaction</a:t>
            </a:r>
            <a:endParaRPr lang="en-US" dirty="0" smtClean="0">
              <a:latin typeface="Courier New"/>
              <a:cs typeface="Courier New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39964" y="3734812"/>
            <a:ext cx="8494633" cy="2591094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500" b="1" dirty="0" err="1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handler_t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1500" b="1" dirty="0">
                <a:solidFill>
                  <a:srgbClr val="4A00FF"/>
                </a:solidFill>
                <a:latin typeface="Courier New" pitchFamily="49" charset="0"/>
                <a:cs typeface="Courier New" pitchFamily="49" charset="0"/>
              </a:rPr>
              <a:t>Signal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signum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500" b="1" dirty="0" err="1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handler_t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1500" b="1" dirty="0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handler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algn="l"/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l"/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err="1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sigaction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action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500" b="1" dirty="0" err="1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old_action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/>
            <a:endParaRPr lang="en-US" sz="15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action.sa_handler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handler;</a:t>
            </a:r>
          </a:p>
          <a:p>
            <a:pPr algn="l"/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sigemptyset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(&amp;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action.sa_mask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15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Block sigs of type being handled */</a:t>
            </a:r>
            <a:endParaRPr lang="en-US" sz="15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action.sa_flags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SA_RESTART; </a:t>
            </a:r>
            <a:r>
              <a:rPr lang="en-US" sz="15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Restart </a:t>
            </a:r>
            <a:r>
              <a:rPr lang="en-US" sz="1500" b="1" dirty="0" err="1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syscalls</a:t>
            </a:r>
            <a:r>
              <a:rPr lang="en-US" sz="15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 if possible */</a:t>
            </a:r>
            <a:endParaRPr lang="en-US" sz="15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endParaRPr lang="en-US" sz="15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sigaction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signum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&amp;action, &amp;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old_action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&lt; 0)</a:t>
            </a:r>
          </a:p>
          <a:p>
            <a:pPr algn="l"/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unix_error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"Signal error"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old_action.sa_handler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869719" y="6240502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csapp.c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Synchronizing Flows to Avoid Races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96661" y="2011263"/>
            <a:ext cx="8331127" cy="4308872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 b="1" dirty="0" err="1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4A00FF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**</a:t>
            </a:r>
            <a:r>
              <a:rPr lang="en-US" sz="1600" b="1" dirty="0" err="1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l"/>
            <a:r>
              <a:rPr lang="fi-FI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fi-FI" sz="1600" b="1" dirty="0" err="1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fi-FI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i-FI" sz="1600" b="1" dirty="0" err="1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pid</a:t>
            </a:r>
            <a:r>
              <a:rPr lang="fi-FI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/>
            <a:r>
              <a:rPr lang="fi-FI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fi-FI" sz="1600" b="1" dirty="0" err="1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sigset_t</a:t>
            </a:r>
            <a:r>
              <a:rPr lang="fi-FI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i-FI" sz="1600" b="1" dirty="0" err="1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mask_all</a:t>
            </a:r>
            <a:r>
              <a:rPr lang="fi-FI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fi-FI" sz="1600" b="1" dirty="0" err="1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prev_all</a:t>
            </a:r>
            <a:r>
              <a:rPr lang="fi-FI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/>
            <a:endParaRPr lang="fi-FI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fi-FI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fi-FI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Sigfillset(&amp;mask_all</a:t>
            </a:r>
            <a:r>
              <a:rPr lang="fi-FI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fi-FI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fi-FI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Signal(SIGCHLD</a:t>
            </a:r>
            <a:r>
              <a:rPr lang="fi-FI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fi-FI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handler</a:t>
            </a:r>
            <a:r>
              <a:rPr lang="fi-FI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fi-FI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fi-FI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initjobs</a:t>
            </a:r>
            <a:r>
              <a:rPr lang="fi-FI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 </a:t>
            </a:r>
            <a:r>
              <a:rPr lang="fi-FI" sz="16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fi-FI" sz="1600" b="1" dirty="0" err="1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Initialize</a:t>
            </a:r>
            <a:r>
              <a:rPr lang="fi-FI" sz="16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 the </a:t>
            </a:r>
            <a:r>
              <a:rPr lang="fi-FI" sz="1600" b="1" dirty="0" err="1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job</a:t>
            </a:r>
            <a:r>
              <a:rPr lang="fi-FI" sz="16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i-FI" sz="1600" b="1" dirty="0" err="1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list</a:t>
            </a:r>
            <a:r>
              <a:rPr lang="fi-FI" sz="16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 */</a:t>
            </a:r>
            <a:endParaRPr lang="fi-FI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endParaRPr lang="fi-FI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(1) {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((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pid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Fork()) == 0) { </a:t>
            </a:r>
            <a:r>
              <a:rPr lang="en-US" sz="16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1600" b="1" dirty="0" smtClean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Child </a:t>
            </a:r>
            <a:r>
              <a:rPr lang="en-US" sz="16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*/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Execve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"/bin/date"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>
                <a:solidFill>
                  <a:srgbClr val="2C929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Sigprocmask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(SIG_BLOCK, &amp;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mask_all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&amp;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prev_all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16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1600" b="1" dirty="0" smtClean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Parent *</a:t>
            </a:r>
            <a:r>
              <a:rPr lang="en-US" sz="16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addjob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pid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  </a:t>
            </a:r>
            <a:r>
              <a:rPr lang="en-US" sz="16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Add the child to the job list */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Sigprocmask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(SIG_SETMASK, &amp;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prev_all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>
                <a:solidFill>
                  <a:srgbClr val="2C929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exit(0);</a:t>
            </a:r>
          </a:p>
          <a:p>
            <a:pPr algn="l"/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96875" y="1209675"/>
            <a:ext cx="7896225" cy="801588"/>
          </a:xfrm>
        </p:spPr>
        <p:txBody>
          <a:bodyPr/>
          <a:lstStyle/>
          <a:p>
            <a:r>
              <a:rPr lang="en-US" dirty="0" smtClean="0"/>
              <a:t>Simple shell with a subtle synchronization error because it assumes parent runs before child.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43274" y="6400800"/>
            <a:ext cx="1391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7F7F7F"/>
                </a:solidFill>
                <a:latin typeface="Calibri" pitchFamily="34" charset="0"/>
              </a:rPr>
              <a:t>procmask1.c</a:t>
            </a:r>
          </a:p>
        </p:txBody>
      </p:sp>
    </p:spTree>
    <p:extLst>
      <p:ext uri="{BB962C8B-B14F-4D97-AF65-F5344CB8AC3E}">
        <p14:creationId xmlns="" xmlns:p14="http://schemas.microsoft.com/office/powerpoint/2010/main" val="172897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Synchronizing Flows to Avoid Races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18330" y="2133600"/>
            <a:ext cx="8084264" cy="3644075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 b="1" dirty="0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4A00FF"/>
                </a:solidFill>
                <a:latin typeface="Courier New" pitchFamily="49" charset="0"/>
                <a:cs typeface="Courier New" pitchFamily="49" charset="0"/>
              </a:rPr>
              <a:t>handler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sig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olderrno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errno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sigset_t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mask_all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err="1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prev_all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/>
            <a:r>
              <a:rPr lang="fi-FI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fi-FI" sz="1600" b="1" dirty="0" err="1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pid_t</a:t>
            </a:r>
            <a:r>
              <a:rPr lang="fi-FI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i-FI" sz="1600" b="1" dirty="0" err="1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pid</a:t>
            </a:r>
            <a:r>
              <a:rPr lang="fi-FI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/>
            <a:endParaRPr lang="fi-FI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fi-FI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fi-FI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Sigfillset(&amp;mask_all</a:t>
            </a:r>
            <a:r>
              <a:rPr lang="fi-FI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((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pid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waitpid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(-1, </a:t>
            </a:r>
            <a:r>
              <a:rPr lang="en-US" sz="1600" b="1" dirty="0">
                <a:solidFill>
                  <a:srgbClr val="2C929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0)) &gt; 0) { </a:t>
            </a:r>
            <a:r>
              <a:rPr lang="en-US" sz="16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Reap </a:t>
            </a:r>
            <a:r>
              <a:rPr lang="en-US" sz="1600" b="1" dirty="0" smtClean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child *</a:t>
            </a:r>
            <a:r>
              <a:rPr lang="en-US" sz="16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Sigprocmask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(SIG_BLOCK, &amp;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mask_all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&amp;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prev_all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deletejob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pid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16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Delete the child from the job list */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Sigprocmask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(SIG_SETMASK, &amp;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prev_all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>
                <a:solidFill>
                  <a:srgbClr val="2C929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errno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!= ECHILD)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Sio_error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 err="1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waitpid</a:t>
            </a:r>
            <a:r>
              <a:rPr lang="en-US" sz="1600" b="1" dirty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 error"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errno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olderrno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66725"/>
          </a:xfrm>
        </p:spPr>
        <p:txBody>
          <a:bodyPr/>
          <a:lstStyle/>
          <a:p>
            <a:r>
              <a:rPr lang="en-US" dirty="0" smtClean="0"/>
              <a:t>SIGCHLD handler for a simple shell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34200" y="5791200"/>
            <a:ext cx="1391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7F7F7F"/>
                </a:solidFill>
                <a:latin typeface="Calibri" pitchFamily="34" charset="0"/>
              </a:rPr>
              <a:t>procmask1.c</a:t>
            </a:r>
          </a:p>
        </p:txBody>
      </p:sp>
    </p:spTree>
    <p:extLst>
      <p:ext uri="{BB962C8B-B14F-4D97-AF65-F5344CB8AC3E}">
        <p14:creationId xmlns="" xmlns:p14="http://schemas.microsoft.com/office/powerpoint/2010/main" val="377435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872582" cy="762000"/>
          </a:xfrm>
        </p:spPr>
        <p:txBody>
          <a:bodyPr/>
          <a:lstStyle/>
          <a:p>
            <a:r>
              <a:rPr lang="en-US" dirty="0" smtClean="0"/>
              <a:t>Corrected Shell Program without Race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91190" y="1380321"/>
            <a:ext cx="8956299" cy="4876335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500" b="1" dirty="0" err="1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>
                <a:solidFill>
                  <a:srgbClr val="4A00FF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500" b="1" dirty="0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**</a:t>
            </a:r>
            <a:r>
              <a:rPr lang="en-US" sz="1500" b="1" dirty="0" err="1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algn="l"/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l"/>
            <a:r>
              <a:rPr lang="fi-FI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fi-FI" sz="1500" b="1" dirty="0" err="1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fi-FI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i-FI" sz="1500" b="1" dirty="0" err="1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pid</a:t>
            </a:r>
            <a:r>
              <a:rPr lang="fi-FI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/>
            <a:r>
              <a:rPr lang="fi-FI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fi-FI" sz="1500" b="1" dirty="0" err="1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sigset_t</a:t>
            </a:r>
            <a:r>
              <a:rPr lang="fi-FI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i-FI" sz="1500" b="1" dirty="0" err="1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mask_all</a:t>
            </a:r>
            <a:r>
              <a:rPr lang="fi-FI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fi-FI" sz="1500" b="1" dirty="0" err="1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mask_one</a:t>
            </a:r>
            <a:r>
              <a:rPr lang="fi-FI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fi-FI" sz="1500" b="1" dirty="0" err="1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prev_one</a:t>
            </a:r>
            <a:r>
              <a:rPr lang="fi-FI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/>
            <a:endParaRPr lang="fi-FI" sz="15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fi-FI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fi-FI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Sigfillset(&amp;mask_all</a:t>
            </a:r>
            <a:r>
              <a:rPr lang="fi-FI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fi-FI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fi-FI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Sigemptyset(&amp;mask_one</a:t>
            </a:r>
            <a:r>
              <a:rPr lang="fi-FI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fi-FI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fi-FI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Sigaddset(&amp;mask_one</a:t>
            </a:r>
            <a:r>
              <a:rPr lang="fi-FI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SIGCHLD);</a:t>
            </a:r>
          </a:p>
          <a:p>
            <a:pPr algn="l"/>
            <a:r>
              <a:rPr lang="fi-FI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fi-FI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Signal(SIGCHLD</a:t>
            </a:r>
            <a:r>
              <a:rPr lang="fi-FI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fi-FI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handler</a:t>
            </a:r>
            <a:r>
              <a:rPr lang="fi-FI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fi-FI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fi-FI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initjobs</a:t>
            </a:r>
            <a:r>
              <a:rPr lang="fi-FI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 </a:t>
            </a:r>
            <a:r>
              <a:rPr lang="fi-FI" sz="15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fi-FI" sz="1500" b="1" dirty="0" err="1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Initialize</a:t>
            </a:r>
            <a:r>
              <a:rPr lang="fi-FI" sz="15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 the </a:t>
            </a:r>
            <a:r>
              <a:rPr lang="fi-FI" sz="1500" b="1" dirty="0" err="1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job</a:t>
            </a:r>
            <a:r>
              <a:rPr lang="fi-FI" sz="15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i-FI" sz="1500" b="1" dirty="0" err="1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list</a:t>
            </a:r>
            <a:r>
              <a:rPr lang="fi-FI" sz="15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 */</a:t>
            </a:r>
            <a:endParaRPr lang="fi-FI" sz="15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endParaRPr lang="fi-FI" sz="15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(1) {</a:t>
            </a:r>
          </a:p>
          <a:p>
            <a:pPr algn="l"/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Sigprocmask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(SIG_BLOCK, &amp;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mask_one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&amp;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prev_one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15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Block SIGCHLD */</a:t>
            </a:r>
            <a:endParaRPr lang="en-US" sz="15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500" b="1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((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pid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Fork()) == 0) { </a:t>
            </a:r>
            <a:r>
              <a:rPr lang="en-US" sz="15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Child process */</a:t>
            </a:r>
            <a:endParaRPr lang="en-US" sz="15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Sigprocmask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(SIG_SETMASK, &amp;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prev_one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500" b="1" dirty="0">
                <a:solidFill>
                  <a:srgbClr val="2C929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15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Unblock SIGCHLD */</a:t>
            </a:r>
            <a:endParaRPr lang="en-US" sz="15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Execve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"/bin/date"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500" b="1" dirty="0">
                <a:solidFill>
                  <a:srgbClr val="2C929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algn="l"/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Sigprocmask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(SIG_BLOCK, &amp;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mask_all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500" b="1" dirty="0">
                <a:solidFill>
                  <a:srgbClr val="2C929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15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Parent process */</a:t>
            </a:r>
            <a:endParaRPr lang="en-US" sz="15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addjob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pid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  </a:t>
            </a:r>
            <a:r>
              <a:rPr lang="en-US" sz="15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Add the child to the job list */</a:t>
            </a:r>
            <a:endParaRPr lang="en-US" sz="15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Sigprocmask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(SIG_SETMASK, &amp;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prev_one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500" b="1" dirty="0">
                <a:solidFill>
                  <a:srgbClr val="2C929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  </a:t>
            </a:r>
            <a:r>
              <a:rPr lang="en-US" sz="15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Unblock SIGCHLD */</a:t>
            </a:r>
            <a:endParaRPr lang="en-US" sz="15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algn="l"/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exit(0);</a:t>
            </a:r>
          </a:p>
          <a:p>
            <a:pPr algn="l"/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33253" y="6400800"/>
            <a:ext cx="1391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7F7F7F"/>
                </a:solidFill>
                <a:latin typeface="Calibri" pitchFamily="34" charset="0"/>
              </a:rPr>
              <a:t>procmask2.c</a:t>
            </a:r>
          </a:p>
        </p:txBody>
      </p:sp>
    </p:spTree>
    <p:extLst>
      <p:ext uri="{BB962C8B-B14F-4D97-AF65-F5344CB8AC3E}">
        <p14:creationId xmlns="" xmlns:p14="http://schemas.microsoft.com/office/powerpoint/2010/main" val="230573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 smtClean="0"/>
              <a:t>Explicitly Waiting for Signals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71500" y="2514600"/>
            <a:ext cx="8267700" cy="3000821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500" b="1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volatile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sig_atomic_t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pid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/>
            <a:endParaRPr lang="en-US" sz="15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500" b="1" dirty="0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>
                <a:solidFill>
                  <a:srgbClr val="4A00FF"/>
                </a:solidFill>
                <a:latin typeface="Courier New" pitchFamily="49" charset="0"/>
                <a:cs typeface="Courier New" pitchFamily="49" charset="0"/>
              </a:rPr>
              <a:t>sigchld_handler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algn="l"/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l"/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err="1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olderrno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errno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/>
            <a:r>
              <a:rPr lang="fi-FI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fi-FI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pid</a:t>
            </a:r>
            <a:r>
              <a:rPr lang="fi-FI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fi-FI" sz="15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Waitpid</a:t>
            </a:r>
            <a:r>
              <a:rPr lang="fi-FI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(-1, </a:t>
            </a:r>
            <a:r>
              <a:rPr lang="fi-FI" sz="1500" b="1" dirty="0">
                <a:solidFill>
                  <a:srgbClr val="2C929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fi-FI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0)</a:t>
            </a:r>
            <a:r>
              <a:rPr lang="fi-FI" sz="15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fi-FI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/* Main is </a:t>
            </a:r>
            <a:r>
              <a:rPr lang="fi-FI" sz="15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waiting</a:t>
            </a:r>
            <a:r>
              <a:rPr lang="fi-FI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for </a:t>
            </a:r>
            <a:r>
              <a:rPr lang="fi-FI" sz="15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nonzero</a:t>
            </a:r>
            <a:r>
              <a:rPr lang="fi-FI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i-FI" sz="15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pid</a:t>
            </a:r>
            <a:r>
              <a:rPr lang="fi-FI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*/</a:t>
            </a:r>
            <a:endParaRPr lang="fi-FI" sz="15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fi-FI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fi-FI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errno</a:t>
            </a:r>
            <a:r>
              <a:rPr lang="fi-FI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fi-FI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olderrno</a:t>
            </a:r>
            <a:r>
              <a:rPr lang="fi-FI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/>
            <a:r>
              <a:rPr lang="fi-FI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/>
            <a:endParaRPr lang="fi-FI" sz="15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fi-FI" sz="1500" b="1" dirty="0" err="1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fi-FI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i-FI" sz="1500" b="1" dirty="0" err="1">
                <a:solidFill>
                  <a:srgbClr val="4A00FF"/>
                </a:solidFill>
                <a:latin typeface="Courier New" pitchFamily="49" charset="0"/>
                <a:cs typeface="Courier New" pitchFamily="49" charset="0"/>
              </a:rPr>
              <a:t>sigint_handler</a:t>
            </a:r>
            <a:r>
              <a:rPr lang="fi-FI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fi-FI" sz="1500" b="1" dirty="0" err="1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fi-FI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i-FI" sz="1500" b="1" dirty="0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fi-FI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algn="l"/>
            <a:r>
              <a:rPr lang="fi-FI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l"/>
            <a:r>
              <a:rPr lang="fi-FI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/>
            <a:endParaRPr lang="fi-FI" sz="15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endParaRPr lang="ro-RO" sz="15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6875" y="1408212"/>
            <a:ext cx="8442325" cy="801588"/>
          </a:xfrm>
        </p:spPr>
        <p:txBody>
          <a:bodyPr/>
          <a:lstStyle/>
          <a:p>
            <a:r>
              <a:rPr lang="en-US" dirty="0" smtClean="0"/>
              <a:t>Handlers for program explicitly waiting for SIGCHLD to arrive.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48688" y="5486400"/>
            <a:ext cx="1590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waitforsignal.c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74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 smtClean="0"/>
              <a:t>Explicitly Waiting for Signals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950273" y="1304121"/>
            <a:ext cx="7571303" cy="4876335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500" b="1" dirty="0" err="1" smtClean="0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>
                <a:solidFill>
                  <a:srgbClr val="4A00FF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dirty="0" err="1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500" b="1" dirty="0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**</a:t>
            </a:r>
            <a:r>
              <a:rPr lang="en-US" sz="1500" b="1" dirty="0" err="1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5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  <a:endParaRPr lang="en-US" sz="15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err="1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sigset_t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mask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500" b="1" dirty="0" err="1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prev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/>
            <a:r>
              <a:rPr lang="en-US" sz="15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Signal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(SIGCHLD,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sigchld_handler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Signal(SIGINT,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sigint_handler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Sigemptyset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(&amp;mask);</a:t>
            </a:r>
          </a:p>
          <a:p>
            <a:pPr algn="l"/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Sigaddset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(&amp;mask, SIGCHLD);</a:t>
            </a:r>
          </a:p>
          <a:p>
            <a:pPr algn="l"/>
            <a:endParaRPr lang="en-US" sz="15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(1) {</a:t>
            </a:r>
          </a:p>
          <a:p>
            <a:pPr algn="l"/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Sigprocmask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(SIG_BLOCK, &amp;mask, &amp;</a:t>
            </a:r>
            <a:r>
              <a:rPr lang="en-US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prev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15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Block SIGCHLD */</a:t>
            </a:r>
            <a:endParaRPr lang="en-US" sz="15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(Fork() == 0) </a:t>
            </a:r>
            <a:r>
              <a:rPr lang="en-US" sz="15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Child */</a:t>
            </a:r>
            <a:endParaRPr lang="en-US" sz="15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exit(0);</a:t>
            </a:r>
          </a:p>
          <a:p>
            <a:pPr algn="l"/>
            <a:r>
              <a:rPr lang="fr-FR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fr-FR" sz="15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Parent */</a:t>
            </a:r>
            <a:endParaRPr lang="fr-FR" sz="15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fr-FR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fr-FR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pid</a:t>
            </a:r>
            <a:r>
              <a:rPr lang="fr-FR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algn="l"/>
            <a:r>
              <a:rPr lang="fr-FR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fr-FR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Sigprocmask</a:t>
            </a:r>
            <a:r>
              <a:rPr lang="fr-FR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(SIG_SETMASK, &amp;</a:t>
            </a:r>
            <a:r>
              <a:rPr lang="fr-FR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prev</a:t>
            </a:r>
            <a:r>
              <a:rPr lang="fr-FR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fr-FR" sz="1500" b="1" dirty="0">
                <a:solidFill>
                  <a:srgbClr val="2C929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fr-FR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 </a:t>
            </a:r>
            <a:r>
              <a:rPr lang="fr-FR" sz="15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fr-FR" sz="1500" b="1" dirty="0" err="1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Unblock</a:t>
            </a:r>
            <a:r>
              <a:rPr lang="fr-FR" sz="15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 SIGCHLD */</a:t>
            </a:r>
            <a:endParaRPr lang="fr-FR" sz="15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endParaRPr lang="fr-FR" sz="15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fr-FR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fr-FR" sz="15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fr-FR" sz="1500" b="1" dirty="0" err="1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Wait</a:t>
            </a:r>
            <a:r>
              <a:rPr lang="fr-FR" sz="15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 for SIGCHLD to </a:t>
            </a:r>
            <a:r>
              <a:rPr lang="fr-FR" sz="1500" b="1" dirty="0" err="1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be</a:t>
            </a:r>
            <a:r>
              <a:rPr lang="fr-FR" sz="15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1500" b="1" dirty="0" err="1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received</a:t>
            </a:r>
            <a:r>
              <a:rPr lang="fr-FR" sz="15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fr-FR" sz="1500" b="1" dirty="0" err="1" smtClean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wasteful</a:t>
            </a:r>
            <a:r>
              <a:rPr lang="fr-FR" sz="1500" b="1" dirty="0" smtClean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!) </a:t>
            </a:r>
            <a:r>
              <a:rPr lang="fr-FR" sz="15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*/</a:t>
            </a:r>
            <a:endParaRPr lang="fr-FR" sz="15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fr-FR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fr-FR" sz="1500" b="1" dirty="0" err="1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fr-FR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(!</a:t>
            </a:r>
            <a:r>
              <a:rPr lang="fr-FR" sz="15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pid</a:t>
            </a:r>
            <a:r>
              <a:rPr lang="fr-FR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algn="l"/>
            <a:r>
              <a:rPr lang="fr-FR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;</a:t>
            </a:r>
          </a:p>
          <a:p>
            <a:pPr algn="l"/>
            <a:r>
              <a:rPr lang="fr-FR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fr-FR" sz="15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Do </a:t>
            </a:r>
            <a:r>
              <a:rPr lang="fr-FR" sz="1500" b="1" dirty="0" err="1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some</a:t>
            </a:r>
            <a:r>
              <a:rPr lang="fr-FR" sz="15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1500" b="1" dirty="0" err="1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work</a:t>
            </a:r>
            <a:r>
              <a:rPr lang="fr-FR" sz="15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1500" b="1" dirty="0" err="1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after</a:t>
            </a:r>
            <a:r>
              <a:rPr lang="fr-FR" sz="15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1500" b="1" dirty="0" err="1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receiving</a:t>
            </a:r>
            <a:r>
              <a:rPr lang="fr-FR" sz="15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 SIGCHLD */</a:t>
            </a:r>
            <a:endParaRPr lang="fr-FR" sz="15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ro-RO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printf(</a:t>
            </a:r>
            <a:r>
              <a:rPr lang="ro-RO" sz="1500" b="1" dirty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"."</a:t>
            </a:r>
            <a:r>
              <a:rPr lang="ro-RO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ro-RO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algn="l"/>
            <a:r>
              <a:rPr lang="ro-RO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exit(0)</a:t>
            </a:r>
            <a:r>
              <a:rPr lang="ro-RO" sz="15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/>
            <a:r>
              <a:rPr lang="ro-RO" sz="15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934200" y="6336268"/>
            <a:ext cx="1590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waitforsignal.c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79138" y="1143000"/>
            <a:ext cx="2531462" cy="990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alibri" pitchFamily="34" charset="0"/>
              </a:rPr>
              <a:t>Similar to a shell waiting</a:t>
            </a:r>
          </a:p>
          <a:p>
            <a:r>
              <a:rPr lang="en-US" sz="1800" dirty="0" smtClean="0">
                <a:solidFill>
                  <a:schemeClr val="tx1"/>
                </a:solidFill>
                <a:latin typeface="Calibri" pitchFamily="34" charset="0"/>
              </a:rPr>
              <a:t>for a foreground job to </a:t>
            </a:r>
          </a:p>
          <a:p>
            <a:r>
              <a:rPr lang="en-US" sz="1800" dirty="0" smtClean="0">
                <a:solidFill>
                  <a:schemeClr val="tx1"/>
                </a:solidFill>
                <a:latin typeface="Calibri" pitchFamily="34" charset="0"/>
              </a:rPr>
              <a:t>terminate. </a:t>
            </a:r>
          </a:p>
        </p:txBody>
      </p:sp>
    </p:spTree>
    <p:extLst>
      <p:ext uri="{BB962C8B-B14F-4D97-AF65-F5344CB8AC3E}">
        <p14:creationId xmlns="" xmlns:p14="http://schemas.microsoft.com/office/powerpoint/2010/main" val="385179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 smtClean="0"/>
              <a:t>Explicitly Waiting for Signals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71500" y="2570202"/>
            <a:ext cx="3314700" cy="5416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(!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)  </a:t>
            </a:r>
            <a:r>
              <a:rPr lang="en-US" sz="1600" b="1" dirty="0">
                <a:solidFill>
                  <a:srgbClr val="CB2418"/>
                </a:solidFill>
                <a:latin typeface="Courier New"/>
                <a:cs typeface="Courier New"/>
              </a:rPr>
              <a:t>/* Race! */</a:t>
            </a:r>
            <a:endParaRPr lang="en-US" sz="1600" b="1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  pause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();</a:t>
            </a:r>
            <a:endParaRPr lang="ro-RO" sz="1600" b="1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6875" y="1408212"/>
            <a:ext cx="7896225" cy="496788"/>
          </a:xfrm>
        </p:spPr>
        <p:txBody>
          <a:bodyPr/>
          <a:lstStyle/>
          <a:p>
            <a:r>
              <a:rPr lang="en-US" dirty="0" smtClean="0"/>
              <a:t>Program is correct, but very wasteful</a:t>
            </a:r>
          </a:p>
          <a:p>
            <a:r>
              <a:rPr lang="en-US" dirty="0" smtClean="0"/>
              <a:t>Other options: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Solution: </a:t>
            </a:r>
            <a:r>
              <a:rPr lang="en-US" dirty="0" err="1" smtClean="0">
                <a:latin typeface="Courier New"/>
                <a:cs typeface="Courier New"/>
              </a:rPr>
              <a:t>sigsuspend</a:t>
            </a:r>
            <a:endParaRPr lang="en-US" dirty="0" smtClean="0">
              <a:latin typeface="Courier New"/>
              <a:cs typeface="Courier New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267200" y="2570202"/>
            <a:ext cx="3810000" cy="54168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b="1" dirty="0" smtClean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(!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pid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6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Too slow! */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nl-NL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sleep</a:t>
            </a:r>
            <a:r>
              <a:rPr lang="nl-NL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(1);</a:t>
            </a:r>
            <a:endParaRPr lang="ro-RO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595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 smtClean="0"/>
              <a:t>Waiting for Signals with </a:t>
            </a:r>
            <a:r>
              <a:rPr lang="en-US" dirty="0" err="1" smtClean="0">
                <a:latin typeface="Courier New"/>
                <a:cs typeface="Courier New"/>
              </a:rPr>
              <a:t>sigsuspend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62000" y="3055203"/>
            <a:ext cx="5410200" cy="763286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sigprocmask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(SIG_BLOCK, &amp;mask, &amp;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prev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pPr algn="l"/>
            <a:r>
              <a:rPr lang="en-US" sz="1600" b="1" dirty="0" smtClean="0">
                <a:solidFill>
                  <a:srgbClr val="000000"/>
                </a:solidFill>
                <a:latin typeface="Courier New"/>
                <a:cs typeface="Courier New"/>
              </a:rPr>
              <a:t>pause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();</a:t>
            </a:r>
          </a:p>
          <a:p>
            <a:pPr algn="l"/>
            <a:r>
              <a:rPr lang="en-US" sz="16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sigprocmask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(SIG_SETMASK, &amp;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  <a:cs typeface="Courier New"/>
              </a:rPr>
              <a:t>prev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b="1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b="1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  <a:endParaRPr lang="ro-RO" sz="1600" b="1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6875" y="1408212"/>
            <a:ext cx="7896225" cy="496788"/>
          </a:xfrm>
        </p:spPr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int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sigsuspend</a:t>
            </a:r>
            <a:r>
              <a:rPr lang="en-US" dirty="0" smtClean="0">
                <a:latin typeface="Courier New"/>
                <a:cs typeface="Courier New"/>
              </a:rPr>
              <a:t>(</a:t>
            </a:r>
            <a:r>
              <a:rPr lang="en-US" dirty="0" err="1" smtClean="0">
                <a:latin typeface="Courier New"/>
                <a:cs typeface="Courier New"/>
              </a:rPr>
              <a:t>const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sigset_t</a:t>
            </a:r>
            <a:r>
              <a:rPr lang="en-US" dirty="0" smtClean="0">
                <a:latin typeface="Courier New"/>
                <a:cs typeface="Courier New"/>
              </a:rPr>
              <a:t> *mask)</a:t>
            </a:r>
          </a:p>
          <a:p>
            <a:endParaRPr lang="en-US" dirty="0" smtClean="0"/>
          </a:p>
          <a:p>
            <a:r>
              <a:rPr lang="en-US" dirty="0" smtClean="0"/>
              <a:t>Equivalent to atomic (uninterruptable) version of:</a:t>
            </a:r>
          </a:p>
        </p:txBody>
      </p:sp>
    </p:spTree>
    <p:extLst>
      <p:ext uri="{BB962C8B-B14F-4D97-AF65-F5344CB8AC3E}">
        <p14:creationId xmlns="" xmlns:p14="http://schemas.microsoft.com/office/powerpoint/2010/main" val="123606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82182" cy="762000"/>
          </a:xfrm>
        </p:spPr>
        <p:txBody>
          <a:bodyPr/>
          <a:lstStyle/>
          <a:p>
            <a:r>
              <a:rPr lang="en-US" dirty="0" smtClean="0"/>
              <a:t>Waiting for Signals with </a:t>
            </a:r>
            <a:r>
              <a:rPr lang="en-US" dirty="0" err="1" smtClean="0">
                <a:latin typeface="Courier New"/>
                <a:cs typeface="Courier New"/>
              </a:rPr>
              <a:t>sigsuspend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8600" y="1149489"/>
            <a:ext cx="8534400" cy="5084084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500" b="1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b="1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b="1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500" b="1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500" b="1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b="1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b="1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500" b="1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b="1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500" b="1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500" b="1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500" b="1" dirty="0" smtClean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  <a:endParaRPr lang="en-US" sz="1500" b="1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 algn="l"/>
            <a:r>
              <a:rPr lang="en-US" sz="1500" b="1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b="1" dirty="0" err="1">
                <a:solidFill>
                  <a:srgbClr val="2D961E"/>
                </a:solidFill>
                <a:latin typeface="Courier New"/>
                <a:cs typeface="Courier New"/>
              </a:rPr>
              <a:t>sigset_t</a:t>
            </a:r>
            <a:r>
              <a:rPr lang="en-US" sz="1500" b="1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b="1" dirty="0">
                <a:solidFill>
                  <a:srgbClr val="C1651C"/>
                </a:solidFill>
                <a:latin typeface="Courier New"/>
                <a:cs typeface="Courier New"/>
              </a:rPr>
              <a:t>mask</a:t>
            </a:r>
            <a:r>
              <a:rPr lang="en-US" sz="1500" b="1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500" b="1" dirty="0" err="1">
                <a:solidFill>
                  <a:srgbClr val="C1651C"/>
                </a:solidFill>
                <a:latin typeface="Courier New"/>
                <a:cs typeface="Courier New"/>
              </a:rPr>
              <a:t>prev</a:t>
            </a:r>
            <a:r>
              <a:rPr lang="en-US" sz="1500" b="1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pPr algn="l"/>
            <a:r>
              <a:rPr lang="en-US" sz="15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  Signal</a:t>
            </a:r>
            <a:r>
              <a:rPr lang="en-US" sz="1500" b="1" dirty="0">
                <a:solidFill>
                  <a:srgbClr val="000000"/>
                </a:solidFill>
                <a:latin typeface="Courier New"/>
                <a:cs typeface="Courier New"/>
              </a:rPr>
              <a:t>(SIGCHLD, </a:t>
            </a:r>
            <a:r>
              <a:rPr lang="en-US" sz="1500" b="1" dirty="0" err="1">
                <a:solidFill>
                  <a:srgbClr val="000000"/>
                </a:solidFill>
                <a:latin typeface="Courier New"/>
                <a:cs typeface="Courier New"/>
              </a:rPr>
              <a:t>sigchld_handler</a:t>
            </a:r>
            <a:r>
              <a:rPr lang="en-US" sz="1500" b="1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pPr algn="l"/>
            <a:r>
              <a:rPr lang="en-US" sz="1500" b="1" dirty="0">
                <a:solidFill>
                  <a:srgbClr val="000000"/>
                </a:solidFill>
                <a:latin typeface="Courier New"/>
                <a:cs typeface="Courier New"/>
              </a:rPr>
              <a:t>    Signal(SIGINT, </a:t>
            </a:r>
            <a:r>
              <a:rPr lang="en-US" sz="1500" b="1" dirty="0" err="1">
                <a:solidFill>
                  <a:srgbClr val="000000"/>
                </a:solidFill>
                <a:latin typeface="Courier New"/>
                <a:cs typeface="Courier New"/>
              </a:rPr>
              <a:t>sigint_handler</a:t>
            </a:r>
            <a:r>
              <a:rPr lang="en-US" sz="1500" b="1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pPr algn="l"/>
            <a:r>
              <a:rPr lang="en-US" sz="1500" b="1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b="1" dirty="0" err="1">
                <a:solidFill>
                  <a:srgbClr val="000000"/>
                </a:solidFill>
                <a:latin typeface="Courier New"/>
                <a:cs typeface="Courier New"/>
              </a:rPr>
              <a:t>Sigemptyset</a:t>
            </a:r>
            <a:r>
              <a:rPr lang="en-US" sz="1500" b="1" dirty="0">
                <a:solidFill>
                  <a:srgbClr val="000000"/>
                </a:solidFill>
                <a:latin typeface="Courier New"/>
                <a:cs typeface="Courier New"/>
              </a:rPr>
              <a:t>(&amp;mask);</a:t>
            </a:r>
          </a:p>
          <a:p>
            <a:pPr algn="l"/>
            <a:r>
              <a:rPr lang="en-US" sz="1500" b="1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b="1" dirty="0" err="1">
                <a:solidFill>
                  <a:srgbClr val="000000"/>
                </a:solidFill>
                <a:latin typeface="Courier New"/>
                <a:cs typeface="Courier New"/>
              </a:rPr>
              <a:t>Sigaddset</a:t>
            </a:r>
            <a:r>
              <a:rPr lang="en-US" sz="1500" b="1" dirty="0">
                <a:solidFill>
                  <a:srgbClr val="000000"/>
                </a:solidFill>
                <a:latin typeface="Courier New"/>
                <a:cs typeface="Courier New"/>
              </a:rPr>
              <a:t>(&amp;mask, SIGCHLD);</a:t>
            </a:r>
          </a:p>
          <a:p>
            <a:pPr algn="l"/>
            <a:endParaRPr lang="en-US" sz="1500" b="1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 algn="l"/>
            <a:r>
              <a:rPr lang="en-US" sz="1500" b="1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b="1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500" b="1" dirty="0">
                <a:solidFill>
                  <a:srgbClr val="000000"/>
                </a:solidFill>
                <a:latin typeface="Courier New"/>
                <a:cs typeface="Courier New"/>
              </a:rPr>
              <a:t> (1) {</a:t>
            </a:r>
          </a:p>
          <a:p>
            <a:pPr algn="l"/>
            <a:r>
              <a:rPr lang="en-US" sz="1500" b="1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500" b="1" dirty="0" err="1">
                <a:solidFill>
                  <a:srgbClr val="000000"/>
                </a:solidFill>
                <a:latin typeface="Courier New"/>
                <a:cs typeface="Courier New"/>
              </a:rPr>
              <a:t>Sigprocmask</a:t>
            </a:r>
            <a:r>
              <a:rPr lang="en-US" sz="1500" b="1" dirty="0">
                <a:solidFill>
                  <a:srgbClr val="000000"/>
                </a:solidFill>
                <a:latin typeface="Courier New"/>
                <a:cs typeface="Courier New"/>
              </a:rPr>
              <a:t>(SIG_BLOCK, &amp;mask, &amp;</a:t>
            </a:r>
            <a:r>
              <a:rPr lang="en-US" sz="1500" b="1" dirty="0" err="1">
                <a:solidFill>
                  <a:srgbClr val="000000"/>
                </a:solidFill>
                <a:latin typeface="Courier New"/>
                <a:cs typeface="Courier New"/>
              </a:rPr>
              <a:t>prev</a:t>
            </a:r>
            <a:r>
              <a:rPr lang="en-US" sz="1500" b="1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500" b="1" dirty="0">
                <a:solidFill>
                  <a:srgbClr val="CB2418"/>
                </a:solidFill>
                <a:latin typeface="Courier New"/>
                <a:cs typeface="Courier New"/>
              </a:rPr>
              <a:t>/* Block SIGCHLD */</a:t>
            </a:r>
            <a:endParaRPr lang="en-US" sz="1500" b="1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 algn="l"/>
            <a:r>
              <a:rPr lang="en-US" sz="1500" b="1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500" b="1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500" b="1" dirty="0">
                <a:solidFill>
                  <a:srgbClr val="000000"/>
                </a:solidFill>
                <a:latin typeface="Courier New"/>
                <a:cs typeface="Courier New"/>
              </a:rPr>
              <a:t> (Fork() == 0) </a:t>
            </a:r>
            <a:r>
              <a:rPr lang="en-US" sz="1500" b="1" dirty="0">
                <a:solidFill>
                  <a:srgbClr val="CB2418"/>
                </a:solidFill>
                <a:latin typeface="Courier New"/>
                <a:cs typeface="Courier New"/>
              </a:rPr>
              <a:t>/* Child */</a:t>
            </a:r>
            <a:endParaRPr lang="en-US" sz="1500" b="1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 algn="l"/>
            <a:r>
              <a:rPr lang="en-US" sz="1500" b="1" dirty="0">
                <a:solidFill>
                  <a:srgbClr val="000000"/>
                </a:solidFill>
                <a:latin typeface="Courier New"/>
                <a:cs typeface="Courier New"/>
              </a:rPr>
              <a:t>            exit(0)</a:t>
            </a:r>
            <a:r>
              <a:rPr lang="en-US" sz="1500" b="1" dirty="0" smtClean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  <a:endParaRPr lang="en-US" sz="1500" b="1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 algn="l"/>
            <a:r>
              <a:rPr lang="en-US" sz="1500" b="1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</a:p>
          <a:p>
            <a:pPr algn="l"/>
            <a:r>
              <a:rPr lang="en-US" sz="15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     </a:t>
            </a:r>
            <a:r>
              <a:rPr lang="en-US" sz="1500" b="1" dirty="0">
                <a:solidFill>
                  <a:srgbClr val="CB2418"/>
                </a:solidFill>
                <a:latin typeface="Courier New"/>
                <a:cs typeface="Courier New"/>
              </a:rPr>
              <a:t>/* Wait for SIGCHLD to be received */</a:t>
            </a:r>
            <a:endParaRPr lang="en-US" sz="1500" b="1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 algn="l"/>
            <a:r>
              <a:rPr lang="fi-FI" sz="1500" b="1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500" b="1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fi-FI" sz="1500" b="1" dirty="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pPr algn="l"/>
            <a:r>
              <a:rPr lang="en-US" sz="1500" b="1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500" b="1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500" b="1" dirty="0">
                <a:solidFill>
                  <a:srgbClr val="000000"/>
                </a:solidFill>
                <a:latin typeface="Courier New"/>
                <a:cs typeface="Courier New"/>
              </a:rPr>
              <a:t> (!</a:t>
            </a:r>
            <a:r>
              <a:rPr lang="en-US" sz="1500" b="1" dirty="0" err="1">
                <a:solidFill>
                  <a:srgbClr val="000000"/>
                </a:solidFill>
                <a:latin typeface="Courier New"/>
                <a:cs typeface="Courier New"/>
              </a:rPr>
              <a:t>pid</a:t>
            </a:r>
            <a:r>
              <a:rPr lang="en-US" sz="1500" b="1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pPr algn="l"/>
            <a:r>
              <a:rPr lang="de-DE" sz="1500" b="1" dirty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de-DE" sz="1500" b="1" dirty="0" err="1">
                <a:solidFill>
                  <a:srgbClr val="000000"/>
                </a:solidFill>
                <a:latin typeface="Courier New"/>
                <a:cs typeface="Courier New"/>
              </a:rPr>
              <a:t>S</a:t>
            </a:r>
            <a:r>
              <a:rPr lang="de-DE" sz="1500" b="1" dirty="0" err="1" smtClean="0">
                <a:solidFill>
                  <a:srgbClr val="000000"/>
                </a:solidFill>
                <a:latin typeface="Courier New"/>
                <a:cs typeface="Courier New"/>
              </a:rPr>
              <a:t>igsuspend</a:t>
            </a:r>
            <a:r>
              <a:rPr lang="de-DE" sz="1500" b="1" dirty="0">
                <a:solidFill>
                  <a:srgbClr val="000000"/>
                </a:solidFill>
                <a:latin typeface="Courier New"/>
                <a:cs typeface="Courier New"/>
              </a:rPr>
              <a:t>(&amp;</a:t>
            </a:r>
            <a:r>
              <a:rPr lang="de-DE" sz="1500" b="1" dirty="0" err="1">
                <a:solidFill>
                  <a:srgbClr val="000000"/>
                </a:solidFill>
                <a:latin typeface="Courier New"/>
                <a:cs typeface="Courier New"/>
              </a:rPr>
              <a:t>prev</a:t>
            </a:r>
            <a:r>
              <a:rPr lang="de-DE" sz="1500" b="1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  <a:r>
              <a:rPr lang="de-DE" sz="1500" b="1" dirty="0" smtClean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  <a:endParaRPr lang="de-DE" sz="1500" b="1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 algn="l"/>
            <a:r>
              <a:rPr lang="de-DE" sz="1500" b="1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endParaRPr lang="de-DE" sz="1500" b="1" dirty="0" smtClean="0">
              <a:solidFill>
                <a:srgbClr val="000000"/>
              </a:solidFill>
              <a:latin typeface="Courier New"/>
              <a:cs typeface="Courier New"/>
            </a:endParaRPr>
          </a:p>
          <a:p>
            <a:pPr algn="l"/>
            <a:r>
              <a:rPr lang="de-DE" sz="1500" b="1" dirty="0" smtClean="0">
                <a:solidFill>
                  <a:srgbClr val="000000"/>
                </a:solidFill>
                <a:latin typeface="Courier New"/>
                <a:cs typeface="Courier New"/>
              </a:rPr>
              <a:t>       </a:t>
            </a:r>
            <a:r>
              <a:rPr lang="de-DE" sz="1500" b="1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de-DE" sz="1500" b="1" dirty="0" err="1">
                <a:solidFill>
                  <a:srgbClr val="CB2418"/>
                </a:solidFill>
                <a:latin typeface="Courier New"/>
                <a:cs typeface="Courier New"/>
              </a:rPr>
              <a:t>Optionally</a:t>
            </a:r>
            <a:r>
              <a:rPr lang="de-DE" sz="1500" b="1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de-DE" sz="1500" b="1" dirty="0" err="1">
                <a:solidFill>
                  <a:srgbClr val="CB2418"/>
                </a:solidFill>
                <a:latin typeface="Courier New"/>
                <a:cs typeface="Courier New"/>
              </a:rPr>
              <a:t>unblock</a:t>
            </a:r>
            <a:r>
              <a:rPr lang="de-DE" sz="1500" b="1" dirty="0">
                <a:solidFill>
                  <a:srgbClr val="CB2418"/>
                </a:solidFill>
                <a:latin typeface="Courier New"/>
                <a:cs typeface="Courier New"/>
              </a:rPr>
              <a:t> SIGCHLD */</a:t>
            </a:r>
            <a:endParaRPr lang="de-DE" sz="1500" b="1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 algn="l"/>
            <a:r>
              <a:rPr lang="de-DE" sz="1500" b="1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e-DE" sz="1500" b="1" dirty="0" err="1">
                <a:solidFill>
                  <a:srgbClr val="000000"/>
                </a:solidFill>
                <a:latin typeface="Courier New"/>
                <a:cs typeface="Courier New"/>
              </a:rPr>
              <a:t>Sigprocmask</a:t>
            </a:r>
            <a:r>
              <a:rPr lang="de-DE" sz="1500" b="1" dirty="0">
                <a:solidFill>
                  <a:srgbClr val="000000"/>
                </a:solidFill>
                <a:latin typeface="Courier New"/>
                <a:cs typeface="Courier New"/>
              </a:rPr>
              <a:t>(SIG_SETMASK, &amp;</a:t>
            </a:r>
            <a:r>
              <a:rPr lang="de-DE" sz="1500" b="1" dirty="0" err="1">
                <a:solidFill>
                  <a:srgbClr val="000000"/>
                </a:solidFill>
                <a:latin typeface="Courier New"/>
                <a:cs typeface="Courier New"/>
              </a:rPr>
              <a:t>prev</a:t>
            </a:r>
            <a:r>
              <a:rPr lang="de-DE" sz="1500" b="1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de-DE" sz="1500" b="1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e-DE" sz="1500" b="1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pPr algn="l"/>
            <a:r>
              <a:rPr lang="de-DE" sz="1500" b="1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de-DE" sz="1500" b="1" dirty="0">
                <a:solidFill>
                  <a:srgbClr val="CB2418"/>
                </a:solidFill>
                <a:latin typeface="Courier New"/>
                <a:cs typeface="Courier New"/>
              </a:rPr>
              <a:t>/* Do </a:t>
            </a:r>
            <a:r>
              <a:rPr lang="de-DE" sz="1500" b="1" dirty="0" err="1">
                <a:solidFill>
                  <a:srgbClr val="CB2418"/>
                </a:solidFill>
                <a:latin typeface="Courier New"/>
                <a:cs typeface="Courier New"/>
              </a:rPr>
              <a:t>some</a:t>
            </a:r>
            <a:r>
              <a:rPr lang="de-DE" sz="1500" b="1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de-DE" sz="1500" b="1" dirty="0" err="1">
                <a:solidFill>
                  <a:srgbClr val="CB2418"/>
                </a:solidFill>
                <a:latin typeface="Courier New"/>
                <a:cs typeface="Courier New"/>
              </a:rPr>
              <a:t>work</a:t>
            </a:r>
            <a:r>
              <a:rPr lang="de-DE" sz="1500" b="1" dirty="0">
                <a:solidFill>
                  <a:srgbClr val="CB2418"/>
                </a:solidFill>
                <a:latin typeface="Courier New"/>
                <a:cs typeface="Courier New"/>
              </a:rPr>
              <a:t> after </a:t>
            </a:r>
            <a:r>
              <a:rPr lang="de-DE" sz="1500" b="1" dirty="0" err="1">
                <a:solidFill>
                  <a:srgbClr val="CB2418"/>
                </a:solidFill>
                <a:latin typeface="Courier New"/>
                <a:cs typeface="Courier New"/>
              </a:rPr>
              <a:t>receiving</a:t>
            </a:r>
            <a:r>
              <a:rPr lang="de-DE" sz="1500" b="1" dirty="0">
                <a:solidFill>
                  <a:srgbClr val="CB2418"/>
                </a:solidFill>
                <a:latin typeface="Courier New"/>
                <a:cs typeface="Courier New"/>
              </a:rPr>
              <a:t> SIGCHLD */</a:t>
            </a:r>
            <a:endParaRPr lang="de-DE" sz="1500" b="1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pPr algn="l"/>
            <a:r>
              <a:rPr lang="ro-RO" sz="1500" b="1" dirty="0">
                <a:solidFill>
                  <a:srgbClr val="000000"/>
                </a:solidFill>
                <a:latin typeface="Courier New"/>
                <a:cs typeface="Courier New"/>
              </a:rPr>
              <a:t>        printf(</a:t>
            </a:r>
            <a:r>
              <a:rPr lang="ro-RO" sz="1500" b="1" dirty="0">
                <a:solidFill>
                  <a:srgbClr val="9D206F"/>
                </a:solidFill>
                <a:latin typeface="Courier New"/>
                <a:cs typeface="Courier New"/>
              </a:rPr>
              <a:t>"."</a:t>
            </a:r>
            <a:r>
              <a:rPr lang="ro-RO" sz="1500" b="1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pPr algn="l"/>
            <a:r>
              <a:rPr lang="ro-RO" sz="1500" b="1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pPr algn="l"/>
            <a:r>
              <a:rPr lang="ro-RO" sz="1500" b="1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</a:p>
          <a:p>
            <a:pPr algn="l"/>
            <a:r>
              <a:rPr lang="ro-RO" sz="1500" b="1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66013" y="6400800"/>
            <a:ext cx="1396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sigsuspend.c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7792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8299"/>
            <a:ext cx="6757988" cy="781050"/>
          </a:xfrm>
        </p:spPr>
        <p:txBody>
          <a:bodyPr/>
          <a:lstStyle/>
          <a:p>
            <a:r>
              <a:rPr lang="en-US" dirty="0" smtClean="0"/>
              <a:t>Implementation of </a:t>
            </a:r>
            <a:r>
              <a:rPr lang="en-US" dirty="0" err="1" smtClean="0">
                <a:latin typeface="Courier New" pitchFamily="49" charset="0"/>
              </a:rPr>
              <a:t>eval</a:t>
            </a:r>
            <a:endParaRPr lang="en-US" dirty="0"/>
          </a:p>
        </p:txBody>
      </p:sp>
      <p:sp>
        <p:nvSpPr>
          <p:cNvPr id="544772" name="Text Box 4"/>
          <p:cNvSpPr txBox="1">
            <a:spLocks noChangeArrowheads="1"/>
          </p:cNvSpPr>
          <p:nvPr/>
        </p:nvSpPr>
        <p:spPr bwMode="auto">
          <a:xfrm>
            <a:off x="279400" y="914400"/>
            <a:ext cx="8340725" cy="5867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normAutofit fontScale="92500" lnSpcReduction="10000"/>
          </a:bodyPr>
          <a:lstStyle/>
          <a:p>
            <a:pPr algn="l"/>
            <a:r>
              <a:rPr lang="en-US" sz="1600" b="1" dirty="0" smtClean="0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rgbClr val="4A00FF"/>
                </a:solidFill>
                <a:latin typeface="Courier New" pitchFamily="49" charset="0"/>
                <a:cs typeface="Courier New" pitchFamily="49" charset="0"/>
              </a:rPr>
              <a:t>eval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1600" b="1" dirty="0" err="1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cmdline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1600" b="1" dirty="0" err="1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[MAXARGS]; </a:t>
            </a:r>
            <a:r>
              <a:rPr lang="en-US" sz="16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Argument list </a:t>
            </a:r>
            <a:r>
              <a:rPr lang="en-US" sz="1600" b="1" dirty="0" err="1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execve</a:t>
            </a:r>
            <a:r>
              <a:rPr lang="en-US" sz="16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() */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[MAXLINE];   </a:t>
            </a:r>
            <a:r>
              <a:rPr lang="en-US" sz="16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Holds modified command line */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bg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             </a:t>
            </a:r>
            <a:r>
              <a:rPr lang="en-US" sz="16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Should the job run in </a:t>
            </a:r>
            <a:r>
              <a:rPr lang="en-US" sz="1600" b="1" dirty="0" err="1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bg</a:t>
            </a:r>
            <a:r>
              <a:rPr lang="en-US" sz="16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 or </a:t>
            </a:r>
            <a:r>
              <a:rPr lang="en-US" sz="1600" b="1" dirty="0" err="1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fg</a:t>
            </a:r>
            <a:r>
              <a:rPr lang="en-US" sz="16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? */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fi-FI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fi-FI" sz="1600" b="1" dirty="0" err="1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pid_t</a:t>
            </a:r>
            <a:r>
              <a:rPr lang="fi-FI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i-FI" sz="1600" b="1" dirty="0" err="1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pid</a:t>
            </a:r>
            <a:r>
              <a:rPr lang="fi-FI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          </a:t>
            </a:r>
            <a:r>
              <a:rPr lang="fi-FI" sz="16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</a:t>
            </a:r>
            <a:r>
              <a:rPr lang="fi-FI" sz="1600" b="1" dirty="0" err="1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Process</a:t>
            </a:r>
            <a:r>
              <a:rPr lang="fi-FI" sz="16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 id */</a:t>
            </a:r>
            <a:endParaRPr lang="fi-FI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endParaRPr lang="fi-FI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fi-FI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fi-FI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strcpy(buf</a:t>
            </a:r>
            <a:r>
              <a:rPr lang="fi-FI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fi-FI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cmdline</a:t>
            </a:r>
            <a:r>
              <a:rPr lang="fi-FI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fi-FI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fi-FI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bg</a:t>
            </a:r>
            <a:r>
              <a:rPr lang="fi-FI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fi-FI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parseline(buf</a:t>
            </a:r>
            <a:r>
              <a:rPr lang="fi-FI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fi-FI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fi-FI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[0] == </a:t>
            </a:r>
            <a:r>
              <a:rPr lang="en-US" sz="1600" b="1" dirty="0">
                <a:solidFill>
                  <a:srgbClr val="2C929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  </a:t>
            </a:r>
            <a:r>
              <a:rPr lang="en-US" sz="16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Ignore empty lines */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(!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builtin_command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)) {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((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pid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Fork()) == 0) {   </a:t>
            </a:r>
            <a:r>
              <a:rPr lang="en-US" sz="16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Child runs user job */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600" b="1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execve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[0],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environ) &lt; 0) {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"%s: Command not found.\n"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[0]);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  exit(0);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}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algn="l"/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>
                <a:solidFill>
                  <a:srgbClr val="CB2418"/>
                </a:solidFill>
                <a:latin typeface="Courier New" pitchFamily="49" charset="0"/>
                <a:cs typeface="Courier New" pitchFamily="49" charset="0"/>
              </a:rPr>
              <a:t>/* Parent waits for foreground job to terminate */</a:t>
            </a:r>
            <a:endParaRPr lang="en-US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de-DE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de-DE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de-DE" sz="1600" b="1" dirty="0" smtClean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de-DE" sz="16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(!bg) {</a:t>
            </a:r>
          </a:p>
          <a:p>
            <a:pPr algn="l"/>
            <a:r>
              <a:rPr lang="fr-FR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fr-FR" sz="1600" b="1" dirty="0" err="1">
                <a:solidFill>
                  <a:srgbClr val="2D961E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fr-FR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1600" b="1" dirty="0" err="1">
                <a:solidFill>
                  <a:srgbClr val="C1651C"/>
                </a:solidFill>
                <a:latin typeface="Courier New" pitchFamily="49" charset="0"/>
                <a:cs typeface="Courier New" pitchFamily="49" charset="0"/>
              </a:rPr>
              <a:t>status</a:t>
            </a:r>
            <a:r>
              <a:rPr lang="fr-FR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600" b="1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waitpid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pid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&amp;status, 0) &lt; 0)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 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unix_error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 err="1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waitfg</a:t>
            </a:r>
            <a:r>
              <a:rPr lang="en-US" sz="1600" b="1" dirty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 err="1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waitpid</a:t>
            </a:r>
            <a:r>
              <a:rPr lang="en-US" sz="1600" b="1" dirty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 error"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algn="l"/>
            <a:r>
              <a:rPr lang="hu-HU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hu-HU" sz="1600" b="1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else</a:t>
            </a:r>
            <a:endParaRPr lang="hu-HU" sz="16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fi-FI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fi-FI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printf(</a:t>
            </a:r>
            <a:r>
              <a:rPr lang="fi-FI" sz="1600" b="1" dirty="0" err="1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"%d</a:t>
            </a:r>
            <a:r>
              <a:rPr lang="fi-FI" sz="1600" b="1" dirty="0">
                <a:solidFill>
                  <a:srgbClr val="9D206F"/>
                </a:solidFill>
                <a:latin typeface="Courier New" pitchFamily="49" charset="0"/>
                <a:cs typeface="Courier New" pitchFamily="49" charset="0"/>
              </a:rPr>
              <a:t> %s"</a:t>
            </a:r>
            <a:r>
              <a:rPr lang="fi-FI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fi-FI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pid</a:t>
            </a:r>
            <a:r>
              <a:rPr lang="fi-FI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fi-FI" sz="16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cmdline</a:t>
            </a:r>
            <a:r>
              <a:rPr lang="fi-FI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fi-FI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algn="l"/>
            <a:r>
              <a:rPr lang="is-I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is-IS" sz="1600" b="1" dirty="0">
                <a:solidFill>
                  <a:srgbClr val="C2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is-I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/>
            <a:r>
              <a:rPr lang="is-I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457200" y="228600"/>
            <a:ext cx="8534400" cy="914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>
                <a:solidFill>
                  <a:srgbClr val="660033"/>
                </a:solidFill>
                <a:ea typeface="AR PL ShanHeiSun Uni" charset="0"/>
                <a:cs typeface="AR PL ShanHeiSun Uni" charset="0"/>
              </a:rPr>
              <a:t>Nonlocal Jumps: </a:t>
            </a:r>
            <a:r>
              <a:rPr lang="en-US" sz="3800" b="1">
                <a:solidFill>
                  <a:srgbClr val="660033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setjmp/longjmp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290513" y="1295400"/>
            <a:ext cx="8307387" cy="44989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9413"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Powerful (but dangerous) user-level mechanism for transferring control to an arbitrary location.</a:t>
            </a:r>
          </a:p>
          <a:p>
            <a:pPr marL="738188" lvl="1" indent="-241300" algn="l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Controlled way to break the procedure call/return discipline</a:t>
            </a:r>
          </a:p>
          <a:p>
            <a:pPr marL="738188" lvl="1" indent="-241300" algn="l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Useful for error recovery and signal handling</a:t>
            </a:r>
          </a:p>
          <a:p>
            <a:pPr marL="385763" indent="-379413"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b="1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AR PL ShanHeiSun Uni" charset="0"/>
              <a:cs typeface="AR PL ShanHeiSun Uni" charset="0"/>
            </a:endParaRPr>
          </a:p>
          <a:p>
            <a:pPr marL="385763" indent="-379413"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AR PL ShanHeiSun Uni" charset="0"/>
              </a:rPr>
              <a:t>int setjmp(jmp_buf j)</a:t>
            </a:r>
          </a:p>
          <a:p>
            <a:pPr marL="738188" lvl="1" indent="-241300" algn="l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Must be called before longjmp</a:t>
            </a:r>
          </a:p>
          <a:p>
            <a:pPr marL="738188" lvl="1" indent="-241300" algn="l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Identifies a return site for a subsequent longjmp.</a:t>
            </a:r>
          </a:p>
          <a:p>
            <a:pPr marL="738188" lvl="1" indent="-241300" algn="l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Called once, returns one or more times</a:t>
            </a:r>
          </a:p>
          <a:p>
            <a:pPr marL="385763" indent="-379413" algn="l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Implementation:</a:t>
            </a:r>
          </a:p>
          <a:p>
            <a:pPr marL="738188" lvl="1" indent="-241300" algn="l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Remember where you are by storing  the current register context, stack pointer,  and PC value in jmp_buf.</a:t>
            </a:r>
          </a:p>
          <a:p>
            <a:pPr marL="738188" lvl="1" indent="-241300" algn="l" eaLnBrk="1" hangingPunct="1">
              <a:spcBef>
                <a:spcPts val="563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Return 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381000" y="341313"/>
            <a:ext cx="6642100" cy="5730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>
                <a:solidFill>
                  <a:srgbClr val="660033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setjmp/longjmp</a:t>
            </a:r>
            <a:r>
              <a:rPr lang="en-US" sz="3800" b="1">
                <a:solidFill>
                  <a:srgbClr val="660033"/>
                </a:solidFill>
                <a:ea typeface="AR PL ShanHeiSun Uni" charset="0"/>
                <a:cs typeface="AR PL ShanHeiSun Uni" charset="0"/>
              </a:rPr>
              <a:t> (cont)</a:t>
            </a:r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381000" y="1371600"/>
            <a:ext cx="8534400" cy="49974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9413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AR PL ShanHeiSun Uni" charset="0"/>
              </a:rPr>
              <a:t>void longjmp(jmp_buf j, int i)</a:t>
            </a:r>
          </a:p>
          <a:p>
            <a:pPr marL="738188" lvl="1" indent="-241300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Meaning:</a:t>
            </a: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>
                <a:solidFill>
                  <a:srgbClr val="000099"/>
                </a:solidFill>
                <a:ea typeface="AR PL ShanHeiSun Uni" charset="0"/>
                <a:cs typeface="AR PL ShanHeiSun Uni" charset="0"/>
              </a:rPr>
              <a:t>return from the </a:t>
            </a:r>
            <a:r>
              <a:rPr lang="en-US" b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setjmp</a:t>
            </a:r>
            <a:r>
              <a:rPr lang="en-US" b="1">
                <a:solidFill>
                  <a:srgbClr val="000099"/>
                </a:solidFill>
                <a:ea typeface="AR PL ShanHeiSun Uni" charset="0"/>
                <a:cs typeface="AR PL ShanHeiSun Uni" charset="0"/>
              </a:rPr>
              <a:t> remembered by jump buffer </a:t>
            </a:r>
            <a:r>
              <a:rPr lang="en-US" b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j</a:t>
            </a:r>
            <a:r>
              <a:rPr lang="en-US" b="1">
                <a:solidFill>
                  <a:srgbClr val="000099"/>
                </a:solidFill>
                <a:ea typeface="AR PL ShanHeiSun Uni" charset="0"/>
                <a:cs typeface="AR PL ShanHeiSun Uni" charset="0"/>
              </a:rPr>
              <a:t> again... </a:t>
            </a: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>
                <a:solidFill>
                  <a:srgbClr val="000099"/>
                </a:solidFill>
                <a:ea typeface="AR PL ShanHeiSun Uni" charset="0"/>
                <a:cs typeface="AR PL ShanHeiSun Uni" charset="0"/>
              </a:rPr>
              <a:t>…this time returning</a:t>
            </a:r>
            <a:r>
              <a:rPr lang="en-US" b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i</a:t>
            </a:r>
            <a:r>
              <a:rPr lang="en-US" b="1">
                <a:solidFill>
                  <a:srgbClr val="000099"/>
                </a:solidFill>
                <a:ea typeface="AR PL ShanHeiSun Uni" charset="0"/>
                <a:cs typeface="AR PL ShanHeiSun Uni" charset="0"/>
              </a:rPr>
              <a:t> instead of 0</a:t>
            </a:r>
          </a:p>
          <a:p>
            <a:pPr marL="738188" lvl="1" indent="-241300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Called after </a:t>
            </a:r>
            <a:r>
              <a:rPr lang="en-US" sz="20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setjmp</a:t>
            </a:r>
          </a:p>
          <a:p>
            <a:pPr marL="738188" lvl="1" indent="-241300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Called once, but never returns</a:t>
            </a:r>
          </a:p>
          <a:p>
            <a:pPr marL="385763" indent="-379413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400" b="1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AR PL ShanHeiSun Uni" charset="0"/>
              <a:cs typeface="AR PL ShanHeiSun Uni" charset="0"/>
            </a:endParaRPr>
          </a:p>
          <a:p>
            <a:pPr marL="385763" indent="-379413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AR PL ShanHeiSun Uni" charset="0"/>
              </a:rPr>
              <a:t>longjmp</a:t>
            </a:r>
            <a:r>
              <a:rPr lang="en-US" sz="24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 Implementation:</a:t>
            </a:r>
          </a:p>
          <a:p>
            <a:pPr marL="738188" lvl="1" indent="-241300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Restore register context from jump buffer </a:t>
            </a:r>
            <a:r>
              <a:rPr lang="en-US" sz="20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j</a:t>
            </a:r>
          </a:p>
          <a:p>
            <a:pPr marL="738188" lvl="1" indent="-241300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Set </a:t>
            </a:r>
            <a:r>
              <a:rPr lang="en-US" sz="20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%eax</a:t>
            </a:r>
            <a:r>
              <a:rPr lang="en-US" sz="2000" b="1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 (the return value) to </a:t>
            </a:r>
            <a:r>
              <a:rPr lang="en-US" sz="20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</a:t>
            </a:r>
          </a:p>
          <a:p>
            <a:pPr marL="738188" lvl="1" indent="-241300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Jump to the location indicated by the PC stored in jump buf </a:t>
            </a:r>
            <a:r>
              <a:rPr lang="en-US" sz="20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j</a:t>
            </a:r>
            <a:r>
              <a:rPr lang="en-US" sz="2000" b="1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. </a:t>
            </a:r>
          </a:p>
          <a:p>
            <a:pPr marL="385763" indent="-379413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b="1">
              <a:solidFill>
                <a:srgbClr val="000066"/>
              </a:solidFill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381000" y="341313"/>
            <a:ext cx="6692900" cy="5730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>
                <a:solidFill>
                  <a:srgbClr val="660033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setjmp</a:t>
            </a:r>
            <a:r>
              <a:rPr lang="en-US" sz="3800" b="1">
                <a:solidFill>
                  <a:srgbClr val="660033"/>
                </a:solidFill>
                <a:ea typeface="AR PL ShanHeiSun Uni" charset="0"/>
                <a:cs typeface="AR PL ShanHeiSun Uni" charset="0"/>
              </a:rPr>
              <a:t>/</a:t>
            </a:r>
            <a:r>
              <a:rPr lang="en-US" sz="3800" b="1">
                <a:solidFill>
                  <a:srgbClr val="660033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longjmp</a:t>
            </a:r>
            <a:r>
              <a:rPr lang="en-US" sz="3800" b="1">
                <a:solidFill>
                  <a:srgbClr val="660033"/>
                </a:solidFill>
                <a:ea typeface="AR PL ShanHeiSun Uni" charset="0"/>
                <a:cs typeface="AR PL ShanHeiSun Uni" charset="0"/>
              </a:rPr>
              <a:t> Example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660525" y="2432050"/>
            <a:ext cx="184150" cy="336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1371600" y="1524000"/>
            <a:ext cx="6400800" cy="3987800"/>
          </a:xfrm>
          <a:prstGeom prst="rect">
            <a:avLst/>
          </a:prstGeom>
          <a:solidFill>
            <a:srgbClr val="CCFFFF"/>
          </a:solidFill>
          <a:ln w="3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#include &lt;setjmp.h&gt;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jmp_buf buf;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600" b="1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main()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if (setjmp(buf) != 0)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  printf("back in main due to an error\n");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else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  printf("first time through\n");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p1(); /* p1 calls p2, which calls p3 */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...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p3()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&lt;error checking code&gt;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if (error)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  longjmp(buf, 1)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381000" y="341313"/>
            <a:ext cx="8458200" cy="10953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>
                <a:solidFill>
                  <a:srgbClr val="660033"/>
                </a:solidFill>
                <a:ea typeface="AR PL ShanHeiSun Uni" charset="0"/>
                <a:cs typeface="AR PL ShanHeiSun Uni" charset="0"/>
              </a:rPr>
              <a:t>Putting It All Together: A Program </a:t>
            </a:r>
            <a:br>
              <a:rPr lang="en-US" sz="3800" b="1">
                <a:solidFill>
                  <a:srgbClr val="660033"/>
                </a:solidFill>
                <a:ea typeface="AR PL ShanHeiSun Uni" charset="0"/>
                <a:cs typeface="AR PL ShanHeiSun Uni" charset="0"/>
              </a:rPr>
            </a:br>
            <a:r>
              <a:rPr lang="en-US" sz="3800" b="1">
                <a:solidFill>
                  <a:srgbClr val="660033"/>
                </a:solidFill>
                <a:ea typeface="AR PL ShanHeiSun Uni" charset="0"/>
                <a:cs typeface="AR PL ShanHeiSun Uni" charset="0"/>
              </a:rPr>
              <a:t>That Restarts Itself When </a:t>
            </a:r>
            <a:r>
              <a:rPr lang="en-US" sz="3800" b="1">
                <a:solidFill>
                  <a:srgbClr val="660033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ctrl-c</a:t>
            </a:r>
            <a:r>
              <a:rPr lang="en-US" sz="3800" b="1">
                <a:solidFill>
                  <a:srgbClr val="660033"/>
                </a:solidFill>
                <a:ea typeface="AR PL ShanHeiSun Uni" charset="0"/>
                <a:cs typeface="AR PL ShanHeiSun Uni" charset="0"/>
              </a:rPr>
              <a:t>’d</a:t>
            </a: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88938" y="1600200"/>
            <a:ext cx="3594100" cy="4718050"/>
          </a:xfrm>
          <a:prstGeom prst="rect">
            <a:avLst/>
          </a:prstGeom>
          <a:solidFill>
            <a:srgbClr val="CCFFFF"/>
          </a:solidFill>
          <a:ln w="3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#include &lt;stdio.h&gt;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#include &lt;signal.h&gt;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#include &lt;setjmp.h&gt;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600" b="1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sigjmp_buf buf;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void handler(int sig) {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longjmp(buf, 1);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main() {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signal(SIGINT, handler);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if (setjmp(buf)==0) 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printf("starting\n");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else 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printf("restarting\n");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4427538" y="1600200"/>
            <a:ext cx="3960812" cy="1311275"/>
          </a:xfrm>
          <a:prstGeom prst="rect">
            <a:avLst/>
          </a:prstGeom>
          <a:solidFill>
            <a:srgbClr val="CCFFFF"/>
          </a:solidFill>
          <a:ln w="3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while(1) {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sleep(1);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printf("processing...\n");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} 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 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4422775" y="3124200"/>
            <a:ext cx="1765300" cy="3257550"/>
          </a:xfrm>
          <a:prstGeom prst="rect">
            <a:avLst/>
          </a:prstGeom>
          <a:solidFill>
            <a:srgbClr val="FFFF99"/>
          </a:solidFill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bass&gt; a.out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starting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processing...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processing...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restarting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processing...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processing...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processing...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restarting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processing...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restarting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processing...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processing...</a:t>
            </a: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6937375" y="4006850"/>
            <a:ext cx="709613" cy="336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Ctrl-c</a:t>
            </a:r>
          </a:p>
        </p:txBody>
      </p:sp>
      <p:sp>
        <p:nvSpPr>
          <p:cNvPr id="33798" name="Line 6"/>
          <p:cNvSpPr>
            <a:spLocks noChangeShapeType="1"/>
          </p:cNvSpPr>
          <p:nvPr/>
        </p:nvSpPr>
        <p:spPr bwMode="auto">
          <a:xfrm>
            <a:off x="6248400" y="4175125"/>
            <a:ext cx="762000" cy="1588"/>
          </a:xfrm>
          <a:prstGeom prst="line">
            <a:avLst/>
          </a:prstGeom>
          <a:noFill/>
          <a:ln w="25560" cap="sq">
            <a:solidFill>
              <a:srgbClr val="000066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6937375" y="4997450"/>
            <a:ext cx="709613" cy="336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Ctrl-c</a:t>
            </a:r>
          </a:p>
        </p:txBody>
      </p:sp>
      <p:sp>
        <p:nvSpPr>
          <p:cNvPr id="33800" name="Line 8"/>
          <p:cNvSpPr>
            <a:spLocks noChangeShapeType="1"/>
          </p:cNvSpPr>
          <p:nvPr/>
        </p:nvSpPr>
        <p:spPr bwMode="auto">
          <a:xfrm>
            <a:off x="6248400" y="5165725"/>
            <a:ext cx="762000" cy="1588"/>
          </a:xfrm>
          <a:prstGeom prst="line">
            <a:avLst/>
          </a:prstGeom>
          <a:noFill/>
          <a:ln w="25560" cap="sq">
            <a:solidFill>
              <a:srgbClr val="000066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6937375" y="5454650"/>
            <a:ext cx="709613" cy="336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Ctrl-c</a:t>
            </a:r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>
            <a:off x="6248400" y="5622925"/>
            <a:ext cx="762000" cy="1588"/>
          </a:xfrm>
          <a:prstGeom prst="line">
            <a:avLst/>
          </a:prstGeom>
          <a:noFill/>
          <a:ln w="25560" cap="sq">
            <a:solidFill>
              <a:srgbClr val="000066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381000" y="228600"/>
            <a:ext cx="7175500" cy="5730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>
                <a:solidFill>
                  <a:srgbClr val="660033"/>
                </a:solidFill>
                <a:ea typeface="AR PL ShanHeiSun Uni" charset="0"/>
                <a:cs typeface="AR PL ShanHeiSun Uni" charset="0"/>
              </a:rPr>
              <a:t>Limitations of Nonlocal Jumps</a:t>
            </a:r>
          </a:p>
        </p:txBody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290513" y="782638"/>
            <a:ext cx="8307387" cy="15097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9413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Works within stack discipline</a:t>
            </a:r>
          </a:p>
          <a:p>
            <a:pPr marL="738188" lvl="1" indent="-241300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Can only long jump to environment of function that has been called but not yet completed</a:t>
            </a:r>
          </a:p>
          <a:p>
            <a:pPr marL="738188" lvl="1" indent="-241300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Good: P1's stack frame still valid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990600" y="2286000"/>
            <a:ext cx="4114800" cy="4475163"/>
          </a:xfrm>
          <a:prstGeom prst="rect">
            <a:avLst/>
          </a:prstGeom>
          <a:solidFill>
            <a:srgbClr val="CCFFFF"/>
          </a:solidFill>
          <a:ln w="3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jmp_buf env;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600" b="1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P1()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if (setjmp(env))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/* Long Jump to here */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} else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P2();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}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600" b="1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P2()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{  . . . P2(); . . . P3(); }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600" b="1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P3()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longjmp(env, 1);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6019800" y="2670175"/>
            <a:ext cx="1143000" cy="685800"/>
          </a:xfrm>
          <a:prstGeom prst="rect">
            <a:avLst/>
          </a:prstGeom>
          <a:solidFill>
            <a:srgbClr val="000099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>
                <a:solidFill>
                  <a:srgbClr val="EAEAEA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P1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6019800" y="3355975"/>
            <a:ext cx="1143000" cy="685800"/>
          </a:xfrm>
          <a:prstGeom prst="rect">
            <a:avLst/>
          </a:prstGeom>
          <a:solidFill>
            <a:srgbClr val="000099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>
                <a:solidFill>
                  <a:srgbClr val="EAEAEA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P2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6019800" y="4041775"/>
            <a:ext cx="1143000" cy="685800"/>
          </a:xfrm>
          <a:prstGeom prst="rect">
            <a:avLst/>
          </a:prstGeom>
          <a:solidFill>
            <a:srgbClr val="000099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>
                <a:solidFill>
                  <a:srgbClr val="EAEAEA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P2</a:t>
            </a: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6019800" y="4727575"/>
            <a:ext cx="1143000" cy="685800"/>
          </a:xfrm>
          <a:prstGeom prst="rect">
            <a:avLst/>
          </a:prstGeom>
          <a:solidFill>
            <a:srgbClr val="000099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>
                <a:solidFill>
                  <a:srgbClr val="EAEAEA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P2</a:t>
            </a: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6019800" y="5413375"/>
            <a:ext cx="1143000" cy="685800"/>
          </a:xfrm>
          <a:prstGeom prst="rect">
            <a:avLst/>
          </a:prstGeom>
          <a:solidFill>
            <a:srgbClr val="000099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>
                <a:solidFill>
                  <a:srgbClr val="EAEAEA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P3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5486400" y="2974975"/>
            <a:ext cx="533400" cy="1588"/>
          </a:xfrm>
          <a:prstGeom prst="line">
            <a:avLst/>
          </a:prstGeom>
          <a:noFill/>
          <a:ln w="25560" cap="sq">
            <a:solidFill>
              <a:srgbClr val="000066"/>
            </a:solidFill>
            <a:prstDash val="sysDot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5183188" y="2592388"/>
            <a:ext cx="546100" cy="336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env</a:t>
            </a:r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7620000" y="2670175"/>
            <a:ext cx="1143000" cy="685800"/>
          </a:xfrm>
          <a:prstGeom prst="rect">
            <a:avLst/>
          </a:prstGeom>
          <a:solidFill>
            <a:srgbClr val="000099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b="1">
                <a:solidFill>
                  <a:srgbClr val="EAEAEA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P1</a:t>
            </a:r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5719763" y="6175375"/>
            <a:ext cx="1665287" cy="336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Before longjmp</a:t>
            </a:r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7405688" y="3432175"/>
            <a:ext cx="1495425" cy="336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After longjmp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1"/>
          <p:cNvSpPr txBox="1">
            <a:spLocks noChangeArrowheads="1"/>
          </p:cNvSpPr>
          <p:nvPr/>
        </p:nvSpPr>
        <p:spPr bwMode="auto">
          <a:xfrm>
            <a:off x="381000" y="228600"/>
            <a:ext cx="7937500" cy="5730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>
                <a:solidFill>
                  <a:srgbClr val="660033"/>
                </a:solidFill>
                <a:ea typeface="AR PL ShanHeiSun Uni" charset="0"/>
                <a:cs typeface="AR PL ShanHeiSun Uni" charset="0"/>
              </a:rPr>
              <a:t>Limitations of Long Jumps (cont.)</a:t>
            </a:r>
          </a:p>
        </p:txBody>
      </p:sp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290513" y="685800"/>
            <a:ext cx="8307387" cy="15097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9413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Works within stack discipline</a:t>
            </a:r>
          </a:p>
          <a:p>
            <a:pPr marL="738188" lvl="1" indent="-241300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Can only long jump to environment of function that has been called but not yet completed</a:t>
            </a:r>
          </a:p>
          <a:p>
            <a:pPr marL="738188" lvl="1" indent="-241300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Bad: Need P2's stack frame to be valid!</a:t>
            </a: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990600" y="2273300"/>
            <a:ext cx="4114800" cy="4475163"/>
          </a:xfrm>
          <a:prstGeom prst="rect">
            <a:avLst/>
          </a:prstGeom>
          <a:solidFill>
            <a:srgbClr val="CCFFFF"/>
          </a:solidFill>
          <a:ln w="32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jmp_buf env;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600" b="1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P1()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P2(); P3();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600" b="1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P2()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if (setjmp(env)) 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/* Long Jump to here */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}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600" b="1">
              <a:solidFill>
                <a:srgbClr val="000066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P3()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{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longjmp(env, 1);</a:t>
            </a:r>
          </a:p>
          <a:p>
            <a:pPr algn="l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 b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}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180013" y="1676400"/>
            <a:ext cx="1976437" cy="1782763"/>
            <a:chOff x="3263" y="1056"/>
            <a:chExt cx="1245" cy="1123"/>
          </a:xfrm>
        </p:grpSpPr>
        <p:sp>
          <p:nvSpPr>
            <p:cNvPr id="35845" name="Rectangle 5"/>
            <p:cNvSpPr>
              <a:spLocks noChangeArrowheads="1"/>
            </p:cNvSpPr>
            <p:nvPr/>
          </p:nvSpPr>
          <p:spPr bwMode="auto">
            <a:xfrm>
              <a:off x="3263" y="1728"/>
              <a:ext cx="343" cy="21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env</a:t>
              </a: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3456" y="1056"/>
              <a:ext cx="1052" cy="1123"/>
              <a:chOff x="3456" y="1056"/>
              <a:chExt cx="1052" cy="1123"/>
            </a:xfrm>
          </p:grpSpPr>
          <p:sp>
            <p:nvSpPr>
              <p:cNvPr id="35847" name="Rectangle 7"/>
              <p:cNvSpPr>
                <a:spLocks noChangeArrowheads="1"/>
              </p:cNvSpPr>
              <p:nvPr/>
            </p:nvSpPr>
            <p:spPr bwMode="auto">
              <a:xfrm>
                <a:off x="3792" y="1056"/>
                <a:ext cx="716" cy="428"/>
              </a:xfrm>
              <a:prstGeom prst="rect">
                <a:avLst/>
              </a:prstGeom>
              <a:solidFill>
                <a:srgbClr val="000099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>
                  <a:lnSpc>
                    <a:spcPct val="100000"/>
                  </a:lnSpc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2000" b="1">
                    <a:solidFill>
                      <a:srgbClr val="EAEAEA"/>
                    </a:solidFill>
                    <a:latin typeface="Courier New" pitchFamily="49" charset="0"/>
                    <a:ea typeface="AR PL ShanHeiSun Uni" charset="0"/>
                    <a:cs typeface="AR PL ShanHeiSun Uni" charset="0"/>
                  </a:rPr>
                  <a:t>P1</a:t>
                </a:r>
              </a:p>
            </p:txBody>
          </p:sp>
          <p:sp>
            <p:nvSpPr>
              <p:cNvPr id="35848" name="Rectangle 8"/>
              <p:cNvSpPr>
                <a:spLocks noChangeArrowheads="1"/>
              </p:cNvSpPr>
              <p:nvPr/>
            </p:nvSpPr>
            <p:spPr bwMode="auto">
              <a:xfrm>
                <a:off x="3792" y="1488"/>
                <a:ext cx="716" cy="428"/>
              </a:xfrm>
              <a:prstGeom prst="rect">
                <a:avLst/>
              </a:prstGeom>
              <a:solidFill>
                <a:srgbClr val="000099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>
                  <a:lnSpc>
                    <a:spcPct val="100000"/>
                  </a:lnSpc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2000" b="1">
                    <a:solidFill>
                      <a:srgbClr val="EAEAEA"/>
                    </a:solidFill>
                    <a:latin typeface="Courier New" pitchFamily="49" charset="0"/>
                    <a:ea typeface="AR PL ShanHeiSun Uni" charset="0"/>
                    <a:cs typeface="AR PL ShanHeiSun Uni" charset="0"/>
                  </a:rPr>
                  <a:t>P2</a:t>
                </a:r>
              </a:p>
            </p:txBody>
          </p:sp>
          <p:sp>
            <p:nvSpPr>
              <p:cNvPr id="35849" name="Line 9"/>
              <p:cNvSpPr>
                <a:spLocks noChangeShapeType="1"/>
              </p:cNvSpPr>
              <p:nvPr/>
            </p:nvSpPr>
            <p:spPr bwMode="auto">
              <a:xfrm>
                <a:off x="3456" y="1728"/>
                <a:ext cx="332" cy="0"/>
              </a:xfrm>
              <a:prstGeom prst="line">
                <a:avLst/>
              </a:prstGeom>
              <a:noFill/>
              <a:ln w="25560" cap="sq">
                <a:solidFill>
                  <a:srgbClr val="000066"/>
                </a:solidFill>
                <a:prstDash val="sysDot"/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50" name="Text Box 10"/>
              <p:cNvSpPr txBox="1">
                <a:spLocks noChangeArrowheads="1"/>
              </p:cNvSpPr>
              <p:nvPr/>
            </p:nvSpPr>
            <p:spPr bwMode="auto">
              <a:xfrm>
                <a:off x="3781" y="1968"/>
                <a:ext cx="694" cy="211"/>
              </a:xfrm>
              <a:prstGeom prst="rect">
                <a:avLst/>
              </a:prstGeom>
              <a:noFill/>
              <a:ln w="9525" cap="flat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spAutoFit/>
              </a:bodyPr>
              <a:lstStyle/>
              <a:p>
                <a:pPr>
                  <a:lnSpc>
                    <a:spcPct val="100000"/>
                  </a:lnSpc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sz="1600" b="1">
                    <a:solidFill>
                      <a:srgbClr val="000066"/>
                    </a:solidFill>
                    <a:ea typeface="AR PL ShanHeiSun Uni" charset="0"/>
                    <a:cs typeface="AR PL ShanHeiSun Uni" charset="0"/>
                  </a:rPr>
                  <a:t>At setjmp</a:t>
                </a:r>
              </a:p>
            </p:txBody>
          </p:sp>
        </p:grp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6997700" y="4997450"/>
            <a:ext cx="1985963" cy="1782763"/>
            <a:chOff x="4408" y="3148"/>
            <a:chExt cx="1251" cy="1123"/>
          </a:xfrm>
        </p:grpSpPr>
        <p:sp>
          <p:nvSpPr>
            <p:cNvPr id="35852" name="Rectangle 12"/>
            <p:cNvSpPr>
              <a:spLocks noChangeArrowheads="1"/>
            </p:cNvSpPr>
            <p:nvPr/>
          </p:nvSpPr>
          <p:spPr bwMode="auto">
            <a:xfrm>
              <a:off x="4935" y="3148"/>
              <a:ext cx="717" cy="428"/>
            </a:xfrm>
            <a:prstGeom prst="rect">
              <a:avLst/>
            </a:prstGeom>
            <a:solidFill>
              <a:srgbClr val="000099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2000" b="1">
                  <a:solidFill>
                    <a:srgbClr val="EAEAEA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P1</a:t>
              </a:r>
            </a:p>
          </p:txBody>
        </p:sp>
        <p:sp>
          <p:nvSpPr>
            <p:cNvPr id="35853" name="Rectangle 13"/>
            <p:cNvSpPr>
              <a:spLocks noChangeArrowheads="1"/>
            </p:cNvSpPr>
            <p:nvPr/>
          </p:nvSpPr>
          <p:spPr bwMode="auto">
            <a:xfrm>
              <a:off x="4935" y="3580"/>
              <a:ext cx="717" cy="428"/>
            </a:xfrm>
            <a:prstGeom prst="rect">
              <a:avLst/>
            </a:prstGeom>
            <a:solidFill>
              <a:srgbClr val="000099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2000" b="1">
                  <a:solidFill>
                    <a:srgbClr val="EAEAEA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P3</a:t>
              </a:r>
            </a:p>
          </p:txBody>
        </p:sp>
        <p:sp>
          <p:nvSpPr>
            <p:cNvPr id="35854" name="Line 14"/>
            <p:cNvSpPr>
              <a:spLocks noChangeShapeType="1"/>
            </p:cNvSpPr>
            <p:nvPr/>
          </p:nvSpPr>
          <p:spPr bwMode="auto">
            <a:xfrm>
              <a:off x="4599" y="3820"/>
              <a:ext cx="332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prstDash val="sysDot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55" name="Rectangle 15"/>
            <p:cNvSpPr>
              <a:spLocks noChangeArrowheads="1"/>
            </p:cNvSpPr>
            <p:nvPr/>
          </p:nvSpPr>
          <p:spPr bwMode="auto">
            <a:xfrm>
              <a:off x="4408" y="3580"/>
              <a:ext cx="343" cy="21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env</a:t>
              </a:r>
            </a:p>
          </p:txBody>
        </p:sp>
        <p:sp>
          <p:nvSpPr>
            <p:cNvPr id="35856" name="Text Box 16"/>
            <p:cNvSpPr txBox="1">
              <a:spLocks noChangeArrowheads="1"/>
            </p:cNvSpPr>
            <p:nvPr/>
          </p:nvSpPr>
          <p:spPr bwMode="auto">
            <a:xfrm>
              <a:off x="4881" y="4060"/>
              <a:ext cx="778" cy="21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 b="1">
                  <a:solidFill>
                    <a:srgbClr val="000066"/>
                  </a:solidFill>
                  <a:ea typeface="AR PL ShanHeiSun Uni" charset="0"/>
                  <a:cs typeface="AR PL ShanHeiSun Uni" charset="0"/>
                </a:rPr>
                <a:t>At longjmp</a:t>
              </a:r>
            </a:p>
          </p:txBody>
        </p:sp>
        <p:sp>
          <p:nvSpPr>
            <p:cNvPr id="35857" name="Text Box 17"/>
            <p:cNvSpPr txBox="1">
              <a:spLocks noChangeArrowheads="1"/>
            </p:cNvSpPr>
            <p:nvPr/>
          </p:nvSpPr>
          <p:spPr bwMode="auto">
            <a:xfrm>
              <a:off x="4646" y="3724"/>
              <a:ext cx="198" cy="21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 b="1">
                  <a:solidFill>
                    <a:srgbClr val="000066"/>
                  </a:solidFill>
                  <a:ea typeface="AR PL ShanHeiSun Uni" charset="0"/>
                  <a:cs typeface="AR PL ShanHeiSun Uni" charset="0"/>
                </a:rPr>
                <a:t>X</a:t>
              </a:r>
            </a:p>
          </p:txBody>
        </p:sp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5865813" y="3505200"/>
            <a:ext cx="1824037" cy="1782763"/>
            <a:chOff x="3695" y="2208"/>
            <a:chExt cx="1149" cy="1123"/>
          </a:xfrm>
        </p:grpSpPr>
        <p:sp>
          <p:nvSpPr>
            <p:cNvPr id="35859" name="Rectangle 19"/>
            <p:cNvSpPr>
              <a:spLocks noChangeArrowheads="1"/>
            </p:cNvSpPr>
            <p:nvPr/>
          </p:nvSpPr>
          <p:spPr bwMode="auto">
            <a:xfrm>
              <a:off x="4128" y="2208"/>
              <a:ext cx="716" cy="428"/>
            </a:xfrm>
            <a:prstGeom prst="rect">
              <a:avLst/>
            </a:prstGeom>
            <a:solidFill>
              <a:srgbClr val="000099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2000" b="1">
                  <a:solidFill>
                    <a:srgbClr val="EAEAEA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P1</a:t>
              </a:r>
            </a:p>
          </p:txBody>
        </p:sp>
        <p:sp>
          <p:nvSpPr>
            <p:cNvPr id="35860" name="Rectangle 20"/>
            <p:cNvSpPr>
              <a:spLocks noChangeArrowheads="1"/>
            </p:cNvSpPr>
            <p:nvPr/>
          </p:nvSpPr>
          <p:spPr bwMode="auto">
            <a:xfrm>
              <a:off x="4128" y="2640"/>
              <a:ext cx="716" cy="428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2000" b="1">
                  <a:solidFill>
                    <a:srgbClr val="EAEAEA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P2</a:t>
              </a:r>
            </a:p>
          </p:txBody>
        </p:sp>
        <p:sp>
          <p:nvSpPr>
            <p:cNvPr id="35861" name="Line 21"/>
            <p:cNvSpPr>
              <a:spLocks noChangeShapeType="1"/>
            </p:cNvSpPr>
            <p:nvPr/>
          </p:nvSpPr>
          <p:spPr bwMode="auto">
            <a:xfrm>
              <a:off x="3792" y="2880"/>
              <a:ext cx="332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prstDash val="sysDot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62" name="Text Box 22"/>
            <p:cNvSpPr txBox="1">
              <a:spLocks noChangeArrowheads="1"/>
            </p:cNvSpPr>
            <p:nvPr/>
          </p:nvSpPr>
          <p:spPr bwMode="auto">
            <a:xfrm>
              <a:off x="4093" y="3120"/>
              <a:ext cx="745" cy="21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 b="1">
                  <a:solidFill>
                    <a:srgbClr val="000066"/>
                  </a:solidFill>
                  <a:ea typeface="AR PL ShanHeiSun Uni" charset="0"/>
                  <a:cs typeface="AR PL ShanHeiSun Uni" charset="0"/>
                </a:rPr>
                <a:t>P2 returns</a:t>
              </a:r>
            </a:p>
          </p:txBody>
        </p:sp>
        <p:sp>
          <p:nvSpPr>
            <p:cNvPr id="35863" name="Rectangle 23"/>
            <p:cNvSpPr>
              <a:spLocks noChangeArrowheads="1"/>
            </p:cNvSpPr>
            <p:nvPr/>
          </p:nvSpPr>
          <p:spPr bwMode="auto">
            <a:xfrm>
              <a:off x="3695" y="2640"/>
              <a:ext cx="343" cy="21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 b="1">
                  <a:solidFill>
                    <a:srgbClr val="000066"/>
                  </a:solidFill>
                  <a:latin typeface="Courier New" pitchFamily="49" charset="0"/>
                  <a:ea typeface="AR PL ShanHeiSun Uni" charset="0"/>
                  <a:cs typeface="AR PL ShanHeiSun Uni" charset="0"/>
                </a:rPr>
                <a:t>env</a:t>
              </a:r>
            </a:p>
          </p:txBody>
        </p:sp>
        <p:sp>
          <p:nvSpPr>
            <p:cNvPr id="35864" name="Text Box 24"/>
            <p:cNvSpPr txBox="1">
              <a:spLocks noChangeArrowheads="1"/>
            </p:cNvSpPr>
            <p:nvPr/>
          </p:nvSpPr>
          <p:spPr bwMode="auto">
            <a:xfrm>
              <a:off x="3839" y="2784"/>
              <a:ext cx="198" cy="211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l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sz="1600" b="1">
                  <a:solidFill>
                    <a:srgbClr val="000066"/>
                  </a:solidFill>
                  <a:ea typeface="AR PL ShanHeiSun Uni" charset="0"/>
                  <a:cs typeface="AR PL ShanHeiSun Uni" charset="0"/>
                </a:rPr>
                <a:t>X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381000" y="265113"/>
            <a:ext cx="2209800" cy="5730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>
                <a:solidFill>
                  <a:srgbClr val="660033"/>
                </a:solidFill>
                <a:ea typeface="AR PL ShanHeiSun Uni" charset="0"/>
                <a:cs typeface="AR PL ShanHeiSun Uni" charset="0"/>
              </a:rPr>
              <a:t>Summary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9413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Signals provide process-level exception handling</a:t>
            </a:r>
          </a:p>
          <a:p>
            <a:pPr marL="738188" lvl="1" indent="-241300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Can generate from user programs</a:t>
            </a:r>
          </a:p>
          <a:p>
            <a:pPr marL="738188" lvl="1" indent="-241300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Can define effect by declaring signal handler</a:t>
            </a:r>
          </a:p>
          <a:p>
            <a:pPr marL="385763" indent="-379413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Some caveats</a:t>
            </a:r>
          </a:p>
          <a:p>
            <a:pPr marL="738188" lvl="1" indent="-241300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Very high overhead</a:t>
            </a: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>
                <a:solidFill>
                  <a:srgbClr val="000099"/>
                </a:solidFill>
                <a:ea typeface="AR PL ShanHeiSun Uni" charset="0"/>
                <a:cs typeface="AR PL ShanHeiSun Uni" charset="0"/>
              </a:rPr>
              <a:t>    &gt;10,000 clock cycles</a:t>
            </a: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>
                <a:solidFill>
                  <a:srgbClr val="000099"/>
                </a:solidFill>
                <a:ea typeface="AR PL ShanHeiSun Uni" charset="0"/>
                <a:cs typeface="AR PL ShanHeiSun Uni" charset="0"/>
              </a:rPr>
              <a:t>Only use for exceptional conditions</a:t>
            </a:r>
          </a:p>
          <a:p>
            <a:pPr marL="738188" lvl="1" indent="-241300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Don’t have queues</a:t>
            </a:r>
          </a:p>
          <a:p>
            <a:pPr lvl="2" indent="-234950" algn="l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>
                <a:solidFill>
                  <a:srgbClr val="000099"/>
                </a:solidFill>
                <a:ea typeface="AR PL ShanHeiSun Uni" charset="0"/>
                <a:cs typeface="AR PL ShanHeiSun Uni" charset="0"/>
              </a:rPr>
              <a:t>Just one bit for each pending signal type</a:t>
            </a:r>
          </a:p>
          <a:p>
            <a:pPr marL="385763" indent="-379413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b="1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Nonlocal jumps provide exceptional control flow within process</a:t>
            </a:r>
          </a:p>
          <a:p>
            <a:pPr marL="738188" lvl="1" indent="-241300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Within constraints of stack discipline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>
                <a:solidFill>
                  <a:srgbClr val="660033"/>
                </a:solidFill>
                <a:ea typeface="AR PL ShanHeiSun Uni" charset="0"/>
                <a:cs typeface="AR PL ShanHeiSun Uni" charset="0"/>
              </a:rPr>
              <a:t>Problem with Simple Shell Example</a:t>
            </a: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9413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Shell correctly waits for and reaps foreground jobs.</a:t>
            </a:r>
          </a:p>
          <a:p>
            <a:pPr marL="385763" indent="-379413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But what about background jobs?</a:t>
            </a:r>
          </a:p>
          <a:p>
            <a:pPr marL="738188" lvl="1" indent="-241300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Will become zombies when they terminate.</a:t>
            </a:r>
          </a:p>
          <a:p>
            <a:pPr marL="738188" lvl="1" indent="-241300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Will never be reaped because shell (typically) will not terminate.</a:t>
            </a:r>
          </a:p>
          <a:p>
            <a:pPr marL="738188" lvl="1" indent="-241300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Creates a memory leak that will eventually crash the kernel when it runs out of memory.</a:t>
            </a:r>
          </a:p>
          <a:p>
            <a:pPr marL="385763" indent="-379413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Reaping background jobs requires an alert mechanism</a:t>
            </a:r>
          </a:p>
          <a:p>
            <a:pPr marL="385763" indent="-379413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Solution:</a:t>
            </a:r>
          </a:p>
          <a:p>
            <a:pPr marL="738188" lvl="1" indent="-241300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 smtClean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The kernel will interrupt regular processing to alert us when a background process completes</a:t>
            </a:r>
          </a:p>
          <a:p>
            <a:pPr marL="738188" lvl="1" indent="-241300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 smtClean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In Unix, the alert mechanism is called a </a:t>
            </a:r>
            <a:r>
              <a:rPr lang="en-US" sz="2000" b="1" i="1" dirty="0" smtClean="0">
                <a:solidFill>
                  <a:srgbClr val="C00000"/>
                </a:solidFill>
                <a:ea typeface="AR PL ShanHeiSun Uni" charset="0"/>
                <a:cs typeface="AR PL ShanHeiSun Uni" charset="0"/>
              </a:rPr>
              <a:t>signal</a:t>
            </a:r>
            <a:endParaRPr lang="en-US" sz="2400" b="1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AR PL ShanHeiSun Uni" charset="0"/>
              <a:cs typeface="AR PL ShanHeiSun Uni" charset="0"/>
            </a:endParaRPr>
          </a:p>
          <a:p>
            <a:pPr marL="739775" lvl="1" indent="-241300" algn="l" eaLnBrk="1" hangingPunct="1">
              <a:lnSpc>
                <a:spcPct val="100000"/>
              </a:lnSpc>
              <a:spcBef>
                <a:spcPts val="6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endParaRPr lang="en-US" sz="2000" b="1" dirty="0">
              <a:solidFill>
                <a:srgbClr val="000066"/>
              </a:solidFill>
              <a:ea typeface="AR PL ShanHeiSun Uni" charset="0"/>
              <a:cs typeface="AR PL ShanHeiSun Uni" charset="0"/>
            </a:endParaRPr>
          </a:p>
          <a:p>
            <a:pPr marL="385763" indent="-379413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>
                <a:solidFill>
                  <a:srgbClr val="660033"/>
                </a:solidFill>
                <a:ea typeface="AR PL ShanHeiSun Uni" charset="0"/>
                <a:cs typeface="AR PL ShanHeiSun Uni" charset="0"/>
              </a:rPr>
              <a:t>Signals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27416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9413" algn="l" eaLnBrk="1" hangingPunct="1">
              <a:lnSpc>
                <a:spcPct val="8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A </a:t>
            </a:r>
            <a:r>
              <a:rPr lang="en-US" sz="24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signal</a:t>
            </a:r>
            <a:r>
              <a:rPr lang="en-US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 is a small message that notifies a process that an event of some type has occurred in the system.</a:t>
            </a:r>
          </a:p>
          <a:p>
            <a:pPr marL="738188" lvl="1" indent="-241300" algn="l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Kernel abstraction for exceptions and interrupts.</a:t>
            </a:r>
          </a:p>
          <a:p>
            <a:pPr marL="738188" lvl="1" indent="-241300" algn="l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Sent from the kernel (sometimes at the request of another process) to a process.</a:t>
            </a:r>
          </a:p>
          <a:p>
            <a:pPr marL="738188" lvl="1" indent="-241300" algn="l" eaLnBrk="1" hangingPunct="1"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Different signals are identified by small integer </a:t>
            </a:r>
            <a:r>
              <a:rPr lang="en-US" sz="2000" b="1" dirty="0" smtClean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IDs (1-30)</a:t>
            </a:r>
            <a:endParaRPr lang="en-US" sz="2000" b="1" dirty="0">
              <a:solidFill>
                <a:srgbClr val="000066"/>
              </a:solidFill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sz="3800" b="1" dirty="0" smtClean="0">
                <a:solidFill>
                  <a:srgbClr val="660033"/>
                </a:solidFill>
                <a:ea typeface="AR PL ShanHeiSun Uni" charset="0"/>
                <a:cs typeface="AR PL ShanHeiSun Uni" charset="0"/>
              </a:rPr>
              <a:t>Signals</a:t>
            </a:r>
            <a:endParaRPr lang="en-US" sz="3800" b="1" dirty="0">
              <a:solidFill>
                <a:srgbClr val="660033"/>
              </a:solidFill>
              <a:ea typeface="AR PL ShanHeiSun Uni" charset="0"/>
              <a:cs typeface="AR PL ShanHeiSun Uni" charset="0"/>
            </a:endParaRP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9413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Kernel-defined types</a:t>
            </a:r>
            <a:endParaRPr lang="en-US" sz="2400" b="1" dirty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AR PL ShanHeiSun Uni" charset="0"/>
              <a:cs typeface="AR PL ShanHeiSun Uni" charset="0"/>
            </a:endParaRPr>
          </a:p>
          <a:p>
            <a:pPr marL="738188" lvl="1" indent="-241300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Kernel </a:t>
            </a:r>
            <a:r>
              <a:rPr lang="en-US" sz="2000" b="1" i="1" dirty="0">
                <a:solidFill>
                  <a:srgbClr val="FF3300"/>
                </a:solidFill>
                <a:ea typeface="AR PL ShanHeiSun Uni" charset="0"/>
                <a:cs typeface="AR PL ShanHeiSun Uni" charset="0"/>
              </a:rPr>
              <a:t>sends</a:t>
            </a:r>
            <a:r>
              <a:rPr lang="en-US" sz="2000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 (delivers) a signal to a </a:t>
            </a:r>
            <a:r>
              <a:rPr lang="en-US" sz="2000" b="1" i="1" dirty="0">
                <a:solidFill>
                  <a:srgbClr val="FF3300"/>
                </a:solidFill>
                <a:ea typeface="AR PL ShanHeiSun Uni" charset="0"/>
                <a:cs typeface="AR PL ShanHeiSun Uni" charset="0"/>
              </a:rPr>
              <a:t>destination process</a:t>
            </a:r>
            <a:r>
              <a:rPr lang="en-US" sz="2000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 by updating </a:t>
            </a:r>
            <a:r>
              <a:rPr lang="en-US" sz="2000" b="1" dirty="0" smtClean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state </a:t>
            </a:r>
            <a:r>
              <a:rPr lang="en-US" sz="2000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in the context of the destination process</a:t>
            </a:r>
            <a:r>
              <a:rPr lang="en-US" sz="2000" b="1" dirty="0" smtClean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.</a:t>
            </a:r>
          </a:p>
        </p:txBody>
      </p:sp>
      <p:graphicFrame>
        <p:nvGraphicFramePr>
          <p:cNvPr id="4" name="Group 4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14179664"/>
              </p:ext>
            </p:extLst>
          </p:nvPr>
        </p:nvGraphicFramePr>
        <p:xfrm>
          <a:off x="533400" y="3124200"/>
          <a:ext cx="8381999" cy="2372868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711680"/>
                <a:gridCol w="1345720"/>
                <a:gridCol w="2008373"/>
                <a:gridCol w="4316226"/>
              </a:tblGrid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ID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Name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Default Action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</a:rPr>
                        <a:t>Corresponding Event</a:t>
                      </a: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SIGINT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Terminate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User typed ctrl-c 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SIGKILL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Terminate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Kill program (cannot override or ignore)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SIGSEGV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Terminate &amp; Dump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Segmentation violation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14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SIGALRM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Terminate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Timer signal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17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SIGCHLD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Ignore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Child stopped or terminated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l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 smtClean="0">
                <a:solidFill>
                  <a:srgbClr val="660033"/>
                </a:solidFill>
                <a:ea typeface="AR PL ShanHeiSun Uni" charset="0"/>
                <a:cs typeface="AR PL ShanHeiSun Uni" charset="0"/>
              </a:rPr>
              <a:t>Sending signals</a:t>
            </a:r>
            <a:endParaRPr lang="en-US" sz="3800" b="1" dirty="0">
              <a:solidFill>
                <a:srgbClr val="660033"/>
              </a:solidFill>
              <a:ea typeface="AR PL ShanHeiSun Uni" charset="0"/>
              <a:cs typeface="AR PL ShanHeiSun Uni" charset="0"/>
            </a:endParaRPr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79413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Kernel can directly deliver signals to processes</a:t>
            </a:r>
          </a:p>
          <a:p>
            <a:pPr marL="385763" indent="-379413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Processes can send signals to each other programmatically</a:t>
            </a:r>
          </a:p>
          <a:p>
            <a:pPr marL="385763" indent="-379413" algn="l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 PL ShanHeiSun Uni" charset="0"/>
                <a:cs typeface="AR PL ShanHeiSun Uni" charset="0"/>
              </a:rPr>
              <a:t>C interface </a:t>
            </a:r>
            <a:r>
              <a:rPr lang="en-US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AR PL ShanHeiSun Uni" charset="0"/>
              </a:rPr>
              <a:t>kill</a:t>
            </a:r>
            <a:r>
              <a:rPr lang="en-US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ea typeface="AR PL ShanHeiSun Uni" charset="0"/>
                <a:cs typeface="AR PL ShanHeiSun Uni" charset="0"/>
              </a:rPr>
              <a:t>()</a:t>
            </a:r>
          </a:p>
          <a:p>
            <a:pPr marL="738188" lvl="1" indent="-241300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Sends signal number 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sig</a:t>
            </a:r>
            <a:r>
              <a:rPr lang="en-US" sz="2000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 to process 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pid</a:t>
            </a:r>
            <a:r>
              <a:rPr lang="en-US" sz="2000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 if 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pid</a:t>
            </a:r>
            <a:r>
              <a:rPr lang="en-US" sz="2000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 is greater than 0</a:t>
            </a:r>
          </a:p>
          <a:p>
            <a:pPr marL="738188" lvl="1" indent="-241300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Sends signal number </a:t>
            </a:r>
            <a:r>
              <a:rPr lang="en-US" sz="2000" b="1" dirty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sig</a:t>
            </a:r>
            <a:r>
              <a:rPr lang="en-US" sz="2000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 to process group </a:t>
            </a:r>
            <a:r>
              <a:rPr lang="en-US" sz="2000" b="1" dirty="0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-</a:t>
            </a:r>
            <a:r>
              <a:rPr lang="en-US" sz="2000" b="1" dirty="0" err="1" smtClean="0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pid</a:t>
            </a:r>
            <a:r>
              <a:rPr lang="en-US" sz="2000" b="1" dirty="0" smtClean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 </a:t>
            </a:r>
            <a:r>
              <a:rPr lang="en-US" sz="2000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if </a:t>
            </a:r>
            <a:r>
              <a:rPr lang="en-US" sz="2000" b="1" dirty="0" err="1">
                <a:solidFill>
                  <a:srgbClr val="000066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pid</a:t>
            </a:r>
            <a:r>
              <a:rPr lang="en-US" sz="2000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 is less than 0</a:t>
            </a:r>
          </a:p>
          <a:p>
            <a:pPr marL="738188" lvl="1" indent="-241300" algn="l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ea typeface="AR PL ShanHeiSun Uni" charset="0"/>
                <a:cs typeface="AR PL ShanHeiSun Uni" charset="0"/>
              </a:rPr>
              <a:t>Returns 0 on success, -1 on error</a:t>
            </a:r>
          </a:p>
          <a:p>
            <a:pPr marL="1146175" lvl="2" indent="-231775" algn="l" eaLnBrk="1" hangingPunct="1">
              <a:lnSpc>
                <a:spcPct val="107000"/>
              </a:lnSpc>
              <a:spcBef>
                <a:spcPts val="2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#include &lt;sys/</a:t>
            </a:r>
            <a:r>
              <a:rPr lang="en-US" b="1" dirty="0" err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types.h</a:t>
            </a:r>
            <a:r>
              <a:rPr lang="en-US" b="1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&gt;</a:t>
            </a:r>
          </a:p>
          <a:p>
            <a:pPr marL="1146175" lvl="2" indent="-231775" algn="l" eaLnBrk="1" hangingPunct="1">
              <a:lnSpc>
                <a:spcPct val="107000"/>
              </a:lnSpc>
              <a:spcBef>
                <a:spcPts val="2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#include &lt;</a:t>
            </a:r>
            <a:r>
              <a:rPr lang="en-US" b="1" dirty="0" err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signal.h</a:t>
            </a:r>
            <a:r>
              <a:rPr lang="en-US" b="1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&gt;</a:t>
            </a:r>
          </a:p>
          <a:p>
            <a:pPr marL="1146175" lvl="2" indent="-231775" algn="l" eaLnBrk="1" hangingPunct="1">
              <a:lnSpc>
                <a:spcPct val="107000"/>
              </a:lnSpc>
              <a:spcBef>
                <a:spcPts val="225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 err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b="1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kill(</a:t>
            </a:r>
            <a:r>
              <a:rPr lang="en-US" b="1" dirty="0" err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pid_t</a:t>
            </a:r>
            <a:r>
              <a:rPr lang="en-US" b="1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</a:t>
            </a:r>
            <a:r>
              <a:rPr lang="en-US" b="1" dirty="0" err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pid</a:t>
            </a:r>
            <a:r>
              <a:rPr lang="en-US" b="1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, </a:t>
            </a:r>
            <a:r>
              <a:rPr lang="en-US" b="1" dirty="0" err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b="1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sig);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AR PL ShanHeiSun Uni"/>
        <a:cs typeface="AR PL ShanHeiSun Uni"/>
      </a:majorFont>
      <a:minorFont>
        <a:latin typeface="Arial"/>
        <a:ea typeface="AR PL ShanHeiSun Uni"/>
        <a:cs typeface="AR PL ShanHeiSun Un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AR PL ShanHeiSun Uni"/>
        <a:cs typeface="AR PL ShanHeiSun Uni"/>
      </a:majorFont>
      <a:minorFont>
        <a:latin typeface="Arial"/>
        <a:ea typeface="AR PL ShanHeiSun Uni"/>
        <a:cs typeface="AR PL ShanHeiSun Un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31479</TotalTime>
  <Words>5082</Words>
  <Application>Microsoft Office PowerPoint</Application>
  <PresentationFormat>On-screen Show (4:3)</PresentationFormat>
  <Paragraphs>1138</Paragraphs>
  <Slides>56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56</vt:i4>
      </vt:variant>
    </vt:vector>
  </HeadingPairs>
  <TitlesOfParts>
    <vt:vector size="58" baseType="lpstr">
      <vt:lpstr>Office Theme</vt:lpstr>
      <vt:lpstr>Office Theme</vt:lpstr>
      <vt:lpstr>Slide 1</vt:lpstr>
      <vt:lpstr>ECF Exists at All Levels of a System</vt:lpstr>
      <vt:lpstr>Slide 3</vt:lpstr>
      <vt:lpstr>Shell operation</vt:lpstr>
      <vt:lpstr>Implementation of eval</vt:lpstr>
      <vt:lpstr>Slide 6</vt:lpstr>
      <vt:lpstr>Slide 7</vt:lpstr>
      <vt:lpstr>Slide 8</vt:lpstr>
      <vt:lpstr>Slide 9</vt:lpstr>
      <vt:lpstr>Sending Signals with kill Function</vt:lpstr>
      <vt:lpstr>Slide 11</vt:lpstr>
      <vt:lpstr>Slide 12</vt:lpstr>
      <vt:lpstr>Slide 13</vt:lpstr>
      <vt:lpstr>Slide 14</vt:lpstr>
      <vt:lpstr>Signal handling</vt:lpstr>
      <vt:lpstr>Slide 16</vt:lpstr>
      <vt:lpstr>Slide 17</vt:lpstr>
      <vt:lpstr>Signal Handling Example</vt:lpstr>
      <vt:lpstr>Slide 19</vt:lpstr>
      <vt:lpstr>Slide 20</vt:lpstr>
      <vt:lpstr>Back to shell example </vt:lpstr>
      <vt:lpstr>Slide 22</vt:lpstr>
      <vt:lpstr>Slide 23</vt:lpstr>
      <vt:lpstr>Slide 24</vt:lpstr>
      <vt:lpstr>Slide 25</vt:lpstr>
      <vt:lpstr>Slide 26</vt:lpstr>
      <vt:lpstr>Slide 27</vt:lpstr>
      <vt:lpstr>Extra slides</vt:lpstr>
      <vt:lpstr>Sending Signals: Process Groups</vt:lpstr>
      <vt:lpstr>Sending Signals with /bin/kill</vt:lpstr>
      <vt:lpstr>Slide 31</vt:lpstr>
      <vt:lpstr>Slide 32</vt:lpstr>
      <vt:lpstr>Blocking and Unblocking Signals </vt:lpstr>
      <vt:lpstr>Temporarily Blocking Signals</vt:lpstr>
      <vt:lpstr>Safe Signal Handling</vt:lpstr>
      <vt:lpstr>Guidelines for Writing Safe Handlers </vt:lpstr>
      <vt:lpstr>Async-Signal-Safety </vt:lpstr>
      <vt:lpstr>Safely Generating Formatted Output</vt:lpstr>
      <vt:lpstr>Correct Signal Handling</vt:lpstr>
      <vt:lpstr>Correct Signal Handling</vt:lpstr>
      <vt:lpstr>Portable Signal Handling</vt:lpstr>
      <vt:lpstr>Synchronizing Flows to Avoid Races</vt:lpstr>
      <vt:lpstr>Synchronizing Flows to Avoid Races</vt:lpstr>
      <vt:lpstr>Corrected Shell Program without Race</vt:lpstr>
      <vt:lpstr>Explicitly Waiting for Signals</vt:lpstr>
      <vt:lpstr>Explicitly Waiting for Signals</vt:lpstr>
      <vt:lpstr>Explicitly Waiting for Signals</vt:lpstr>
      <vt:lpstr>Waiting for Signals with sigsuspend</vt:lpstr>
      <vt:lpstr>Waiting for Signals with sigsuspend</vt:lpstr>
      <vt:lpstr>Slide 50</vt:lpstr>
      <vt:lpstr>Slide 51</vt:lpstr>
      <vt:lpstr>Slide 52</vt:lpstr>
      <vt:lpstr>Slide 53</vt:lpstr>
      <vt:lpstr>Slide 54</vt:lpstr>
      <vt:lpstr>Slide 55</vt:lpstr>
      <vt:lpstr>Slide 56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Exceptional Control Flow II</dc:title>
  <dc:creator>Randal E. Bryant and David R. O'Hallaron</dc:creator>
  <cp:lastModifiedBy>wuchang</cp:lastModifiedBy>
  <cp:revision>259</cp:revision>
  <cp:lastPrinted>1998-08-31T18:34:23Z</cp:lastPrinted>
  <dcterms:created xsi:type="dcterms:W3CDTF">1998-08-11T09:19:24Z</dcterms:created>
  <dcterms:modified xsi:type="dcterms:W3CDTF">2018-03-06T17:51:55Z</dcterms:modified>
</cp:coreProperties>
</file>