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69"/>
  </p:notesMasterIdLst>
  <p:sldIdLst>
    <p:sldId id="256" r:id="rId3"/>
    <p:sldId id="258" r:id="rId4"/>
    <p:sldId id="259" r:id="rId5"/>
    <p:sldId id="373" r:id="rId6"/>
    <p:sldId id="260" r:id="rId7"/>
    <p:sldId id="375" r:id="rId8"/>
    <p:sldId id="262" r:id="rId9"/>
    <p:sldId id="263" r:id="rId10"/>
    <p:sldId id="264" r:id="rId11"/>
    <p:sldId id="379" r:id="rId12"/>
    <p:sldId id="380" r:id="rId13"/>
    <p:sldId id="265" r:id="rId14"/>
    <p:sldId id="381" r:id="rId15"/>
    <p:sldId id="266" r:id="rId16"/>
    <p:sldId id="267" r:id="rId17"/>
    <p:sldId id="429" r:id="rId18"/>
    <p:sldId id="398" r:id="rId19"/>
    <p:sldId id="387" r:id="rId20"/>
    <p:sldId id="270" r:id="rId21"/>
    <p:sldId id="389" r:id="rId22"/>
    <p:sldId id="399" r:id="rId23"/>
    <p:sldId id="400" r:id="rId24"/>
    <p:sldId id="401" r:id="rId25"/>
    <p:sldId id="402" r:id="rId26"/>
    <p:sldId id="388" r:id="rId27"/>
    <p:sldId id="308" r:id="rId28"/>
    <p:sldId id="344" r:id="rId29"/>
    <p:sldId id="409" r:id="rId30"/>
    <p:sldId id="411" r:id="rId31"/>
    <p:sldId id="410" r:id="rId32"/>
    <p:sldId id="339" r:id="rId33"/>
    <p:sldId id="341" r:id="rId34"/>
    <p:sldId id="428" r:id="rId35"/>
    <p:sldId id="412" r:id="rId36"/>
    <p:sldId id="413" r:id="rId37"/>
    <p:sldId id="417" r:id="rId38"/>
    <p:sldId id="418" r:id="rId39"/>
    <p:sldId id="419" r:id="rId40"/>
    <p:sldId id="282" r:id="rId41"/>
    <p:sldId id="420" r:id="rId42"/>
    <p:sldId id="422" r:id="rId43"/>
    <p:sldId id="423" r:id="rId44"/>
    <p:sldId id="283" r:id="rId45"/>
    <p:sldId id="354" r:id="rId46"/>
    <p:sldId id="355" r:id="rId47"/>
    <p:sldId id="286" r:id="rId48"/>
    <p:sldId id="287" r:id="rId49"/>
    <p:sldId id="288" r:id="rId50"/>
    <p:sldId id="289" r:id="rId51"/>
    <p:sldId id="290" r:id="rId52"/>
    <p:sldId id="291" r:id="rId53"/>
    <p:sldId id="292" r:id="rId54"/>
    <p:sldId id="294" r:id="rId55"/>
    <p:sldId id="295" r:id="rId56"/>
    <p:sldId id="297" r:id="rId57"/>
    <p:sldId id="424" r:id="rId58"/>
    <p:sldId id="426" r:id="rId59"/>
    <p:sldId id="361" r:id="rId60"/>
    <p:sldId id="304" r:id="rId61"/>
    <p:sldId id="305" r:id="rId62"/>
    <p:sldId id="307" r:id="rId63"/>
    <p:sldId id="301" r:id="rId64"/>
    <p:sldId id="299" r:id="rId65"/>
    <p:sldId id="300" r:id="rId66"/>
    <p:sldId id="311" r:id="rId67"/>
    <p:sldId id="416" r:id="rId68"/>
  </p:sldIdLst>
  <p:sldSz cx="9144000" cy="6858000" type="screen4x3"/>
  <p:notesSz cx="6858000" cy="9144000"/>
  <p:defaultTextStyle>
    <a:defPPr>
      <a:defRPr lang="en-GB"/>
    </a:defPPr>
    <a:lvl1pPr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F5BD"/>
    <a:srgbClr val="9D206F"/>
    <a:srgbClr val="C200FF"/>
    <a:srgbClr val="2D961E"/>
    <a:srgbClr val="FFFF99"/>
    <a:srgbClr val="99FFCC"/>
    <a:srgbClr val="0F640F"/>
    <a:srgbClr val="78007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72" y="-6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5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" Type="http://schemas.openxmlformats.org/officeDocument/2006/relationships/slide" Target="slides/slide5.xml"/><Relationship Id="rId71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4438" cy="41100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644775" y="8710613"/>
            <a:ext cx="1570038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7480" tIns="44280" rIns="8748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0">
                <a:solidFill>
                  <a:srgbClr val="000066"/>
                </a:solidFill>
                <a:latin typeface="Century Gothic" pitchFamily="32" charset="0"/>
                <a:ea typeface="DejaVu Sans" charset="0"/>
                <a:cs typeface="DejaVu Sans" charset="0"/>
              </a:rPr>
              <a:t>Page </a:t>
            </a:r>
            <a:fld id="{9932719E-96B7-462C-B256-E7A8BC0460C6}" type="slidenum">
              <a:rPr lang="en-US" sz="1200" b="0">
                <a:solidFill>
                  <a:srgbClr val="000066"/>
                </a:solidFill>
                <a:latin typeface="Century Gothic" pitchFamily="32" charset="0"/>
                <a:ea typeface="DejaVu Sans" charset="0"/>
                <a:cs typeface="DejaVu Sans" charset="0"/>
              </a:rPr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US" sz="1200" b="0">
              <a:solidFill>
                <a:srgbClr val="000066"/>
              </a:solidFill>
              <a:latin typeface="Century Gothic" pitchFamily="32" charset="0"/>
              <a:ea typeface="DejaVu Sans" charset="0"/>
              <a:cs typeface="DejaVu Sans" charset="0"/>
            </a:endParaRPr>
          </a:p>
        </p:txBody>
      </p:sp>
      <p:sp>
        <p:nvSpPr>
          <p:cNvPr id="3078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49775" cy="3411538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xmlns="" val="4054522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47650"/>
            <a:ext cx="2206625" cy="6192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7475" cy="6192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5112" cy="521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8025" y="1220788"/>
            <a:ext cx="4075113" cy="521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47650"/>
            <a:ext cx="2206625" cy="6192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7475" cy="6192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5112" cy="521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8025" y="1220788"/>
            <a:ext cx="4075113" cy="521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2625" cy="5219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2200" cy="776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-103188" y="6389688"/>
            <a:ext cx="1250951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0">
                <a:solidFill>
                  <a:srgbClr val="660033"/>
                </a:solidFill>
                <a:ea typeface="DejaVu Sans" charset="0"/>
                <a:cs typeface="DejaVu Sans" charset="0"/>
              </a:rPr>
              <a:t>– </a:t>
            </a:r>
            <a:fld id="{D729A3D0-7AA9-4A87-90EA-7F98B3543FBC}" type="slidenum">
              <a:rPr lang="en-US" sz="1400" b="0">
                <a:solidFill>
                  <a:srgbClr val="660033"/>
                </a:solidFill>
                <a:ea typeface="DejaVu Sans" charset="0"/>
                <a:cs typeface="DejaVu Sans" charset="0"/>
              </a:rPr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r>
              <a:rPr lang="en-US" sz="1400" b="0">
                <a:solidFill>
                  <a:srgbClr val="660033"/>
                </a:solidFill>
                <a:ea typeface="DejaVu Sans" charset="0"/>
                <a:cs typeface="DejaVu Sans" charset="0"/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2625" cy="5219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2200" cy="776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Exceptional Flow Control I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x86-64 </a:t>
            </a:r>
            <a:r>
              <a:rPr lang="en-US" dirty="0"/>
              <a:t>E</a:t>
            </a:r>
            <a:r>
              <a:rPr lang="en-US" dirty="0" smtClean="0"/>
              <a:t>xceptions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8275652"/>
              </p:ext>
            </p:extLst>
          </p:nvPr>
        </p:nvGraphicFramePr>
        <p:xfrm>
          <a:off x="1143000" y="1905000"/>
          <a:ext cx="7086600" cy="313436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62200"/>
                <a:gridCol w="25908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Exception</a:t>
                      </a:r>
                      <a:r>
                        <a:rPr lang="en-US" b="1" i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Number</a:t>
                      </a:r>
                      <a:endParaRPr lang="en-US" b="1" i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  <a:endParaRPr lang="en-US" b="1" i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Exception Class</a:t>
                      </a:r>
                      <a:endParaRPr lang="en-US" b="1" i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Divide by zero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Fault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General protection fault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Fault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Page fault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Fault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Machine check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Abort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128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System call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Trap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32-255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OS-defined exceptions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Interrupt or trap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 example: System Call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6109844"/>
              </p:ext>
            </p:extLst>
          </p:nvPr>
        </p:nvGraphicFramePr>
        <p:xfrm>
          <a:off x="838200" y="2819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/>
                <a:gridCol w="25908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endParaRPr lang="en-US" i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  <a:endParaRPr lang="en-US" i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read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Read file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write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Write file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open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Open file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close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Close file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stat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Get info</a:t>
                      </a:r>
                      <a:r>
                        <a:rPr lang="en-US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about file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fork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Create process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Execute a program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_exit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Terminate process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kill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Send signal to process</a:t>
                      </a:r>
                      <a:endParaRPr lang="en-US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85763" indent="-381000">
              <a:lnSpc>
                <a:spcPct val="95000"/>
              </a:lnSpc>
              <a:spcBef>
                <a:spcPts val="1500"/>
              </a:spcBef>
              <a:buClr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DejaVu Sans" charset="0"/>
                <a:cs typeface="Arial" pitchFamily="34" charset="0"/>
              </a:rPr>
              <a:t>Trap into OS (kernel)</a:t>
            </a:r>
          </a:p>
          <a:p>
            <a:pPr marL="739775" lvl="1" indent="-242888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Implemented via </a:t>
            </a:r>
            <a:r>
              <a:rPr lang="en-US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0x80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en-US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syscall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instruction</a:t>
            </a:r>
          </a:p>
          <a:p>
            <a:pPr marL="739775" lvl="1" indent="-242888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Each x86-64 system call has a unique ID number that is passed in </a:t>
            </a:r>
            <a:r>
              <a:rPr lang="en-US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400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33400" y="3048000"/>
            <a:ext cx="8458200" cy="1648849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00000000000e5d70 &lt;__open&gt;</a:t>
            </a:r>
            <a:r>
              <a:rPr lang="de-DE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algn="l"/>
            <a:r>
              <a:rPr lang="de-DE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algn="l"/>
            <a:r>
              <a:rPr lang="sk-S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e5d79</a:t>
            </a:r>
            <a:r>
              <a:rPr lang="sk-S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  </a:t>
            </a:r>
            <a:r>
              <a:rPr lang="sk-S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b8 </a:t>
            </a:r>
            <a:r>
              <a:rPr lang="sk-S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02 00 00 00    </a:t>
            </a:r>
            <a:r>
              <a:rPr lang="sk-S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mov  $</a:t>
            </a:r>
            <a:r>
              <a:rPr lang="sk-S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0x2,%</a:t>
            </a:r>
            <a:r>
              <a:rPr lang="sk-S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eax  # open is syscall #2</a:t>
            </a:r>
            <a:endParaRPr lang="de-DE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e5d7e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  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0f 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   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syscall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# Return value in %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e5d80:   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48 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3d 01 f0 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$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0xfffffffffffff001,%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rax </a:t>
            </a:r>
            <a:endParaRPr lang="en-US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e5dfa:   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c3                  </a:t>
            </a:r>
            <a:r>
              <a:rPr lang="da-DK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retq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System  Call example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Text Box 14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Opening a File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User calls: 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open(filename, options)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Calls 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__open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function, which invokes system call instruction </a:t>
            </a:r>
            <a:r>
              <a:rPr lang="en-US" sz="20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syscall</a:t>
            </a:r>
            <a:endParaRPr lang="en-US" dirty="0" smtClean="0">
              <a:solidFill>
                <a:srgbClr val="000099"/>
              </a:solidFill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Function </a:t>
            </a: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__open 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executes system call instruction</a:t>
            </a:r>
            <a:endParaRPr lang="en-US" dirty="0" smtClean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%</a:t>
            </a:r>
            <a:r>
              <a:rPr lang="en-US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rax</a:t>
            </a: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contains </a:t>
            </a:r>
            <a:r>
              <a:rPr lang="en-US" dirty="0" err="1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syscall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 number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Arguments in </a:t>
            </a: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%</a:t>
            </a:r>
            <a:r>
              <a:rPr lang="en-US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rdi</a:t>
            </a: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, %</a:t>
            </a:r>
            <a:r>
              <a:rPr lang="en-US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rsi</a:t>
            </a: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, %</a:t>
            </a:r>
            <a:r>
              <a:rPr lang="en-US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rdx</a:t>
            </a: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, %r10, %r8, %r9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Negative value is an error corresponding to negative </a:t>
            </a:r>
            <a:r>
              <a:rPr lang="en-US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errno</a:t>
            </a:r>
            <a:endParaRPr lang="en-US" dirty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OS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opens file and gets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it ready for reading or writing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Returns integer file descriptor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2209800" y="3810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533400" y="1447800"/>
            <a:ext cx="8458200" cy="1648849"/>
          </a:xfrm>
          <a:prstGeom prst="rect">
            <a:avLst/>
          </a:prstGeom>
          <a:solidFill>
            <a:srgbClr val="99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00000000000e5d70 &lt;__open&gt;</a:t>
            </a:r>
            <a:r>
              <a:rPr lang="de-DE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algn="l"/>
            <a:r>
              <a:rPr lang="de-DE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algn="l"/>
            <a:r>
              <a:rPr lang="sk-S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e5d79</a:t>
            </a:r>
            <a:r>
              <a:rPr lang="sk-S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  </a:t>
            </a:r>
            <a:r>
              <a:rPr lang="sk-S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b8 </a:t>
            </a:r>
            <a:r>
              <a:rPr lang="sk-S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02 00 00 00    </a:t>
            </a:r>
            <a:r>
              <a:rPr lang="sk-S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mov  $</a:t>
            </a:r>
            <a:r>
              <a:rPr lang="sk-S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0x2,%</a:t>
            </a:r>
            <a:r>
              <a:rPr lang="sk-S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eax  # open is syscall #2</a:t>
            </a:r>
            <a:endParaRPr lang="de-DE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e5d7e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  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0f 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   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syscall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# Return value in %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e5d80:   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48 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3d 01 f0 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$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0xfffffffffffff001,%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rax </a:t>
            </a:r>
            <a:endParaRPr lang="en-US" sz="1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e5dfa:   </a:t>
            </a:r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c3                  </a:t>
            </a:r>
            <a:r>
              <a:rPr lang="da-DK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retq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311182" y="3810000"/>
            <a:ext cx="112317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/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/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002572" y="3810000"/>
            <a:ext cx="1294761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/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3125570" y="4332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3131920" y="4937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944970" y="4943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3119220" y="5006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3119220" y="5033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3993932" y="4572000"/>
            <a:ext cx="107899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002060"/>
                </a:solidFill>
                <a:latin typeface="Calibri" pitchFamily="34" charset="0"/>
              </a:rPr>
              <a:t>E</a:t>
            </a:r>
            <a:r>
              <a:rPr lang="en-US" sz="1800" b="0" i="1" dirty="0" smtClean="0">
                <a:solidFill>
                  <a:srgbClr val="002060"/>
                </a:solidFill>
                <a:latin typeface="Calibri" pitchFamily="34" charset="0"/>
              </a:rPr>
              <a:t>xception</a:t>
            </a:r>
            <a:endParaRPr lang="en-US" sz="1800" b="0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975132" y="50292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002060"/>
                </a:solidFill>
                <a:latin typeface="Calibri" pitchFamily="34" charset="0"/>
              </a:rPr>
              <a:t>O</a:t>
            </a:r>
            <a:r>
              <a:rPr lang="en-US" sz="1800" b="0" i="1" dirty="0" smtClean="0">
                <a:solidFill>
                  <a:srgbClr val="002060"/>
                </a:solidFill>
                <a:latin typeface="Calibri" pitchFamily="34" charset="0"/>
              </a:rPr>
              <a:t>pen file</a:t>
            </a:r>
            <a:endParaRPr lang="en-US" sz="1800" b="0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3993932" y="5338762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002060"/>
                </a:solidFill>
                <a:latin typeface="Calibri" pitchFamily="34" charset="0"/>
              </a:rPr>
              <a:t>R</a:t>
            </a:r>
            <a:r>
              <a:rPr lang="en-US" sz="1800" b="0" i="1" dirty="0" smtClean="0">
                <a:solidFill>
                  <a:srgbClr val="002060"/>
                </a:solidFill>
                <a:latin typeface="Calibri" pitchFamily="34" charset="0"/>
              </a:rPr>
              <a:t>eturns</a:t>
            </a:r>
            <a:endParaRPr lang="en-US" sz="1800" b="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514600" y="4705513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solidFill>
                  <a:srgbClr val="002060"/>
                </a:solidFill>
                <a:latin typeface="Calibri" pitchFamily="34" charset="0"/>
              </a:rPr>
              <a:t>syscall</a:t>
            </a:r>
            <a:endParaRPr lang="en-US" sz="1400" b="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2611134" y="4910872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solidFill>
                  <a:srgbClr val="002060"/>
                </a:solidFill>
                <a:latin typeface="Calibri" pitchFamily="34" charset="0"/>
              </a:rPr>
              <a:t>cmp</a:t>
            </a:r>
            <a:endParaRPr lang="en-US" sz="1400" b="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System Call Example: Opening File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538913" y="1066800"/>
            <a:ext cx="2156657" cy="1325620"/>
          </a:xfrm>
          <a:prstGeom prst="rect">
            <a:avLst/>
          </a:prstGeom>
          <a:solidFill>
            <a:srgbClr val="F6F5BD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a[1000];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main 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a[500] = 13;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779463" y="2667000"/>
            <a:ext cx="7390462" cy="340735"/>
          </a:xfrm>
          <a:prstGeom prst="rect">
            <a:avLst/>
          </a:prstGeom>
          <a:solidFill>
            <a:srgbClr val="99FFCC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80483b7:	c7 05 10 9d 04 08 0d 	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movl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$0xd,0x8049d10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221676" y="454825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286000" y="4472151"/>
            <a:ext cx="129841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code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5029200" y="4472151"/>
            <a:ext cx="15036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Kernel code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3100388" y="49944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>
            <a:off x="3106738" y="55992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5919788" y="56056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 flipV="1">
            <a:off x="3094037" y="56056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H="1">
            <a:off x="3094038" y="56961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3572764" y="5234151"/>
            <a:ext cx="2337161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1800" b="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xception: page fault</a:t>
            </a:r>
            <a:endParaRPr lang="en-US" sz="1800" b="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5949950" y="55783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Copy page from disk to memory</a:t>
            </a:r>
            <a:endParaRPr lang="en-US" sz="1800" b="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3968751" y="5985642"/>
            <a:ext cx="181713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Return and </a:t>
            </a:r>
            <a:r>
              <a:rPr lang="en-US" sz="1800" b="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reexecute</a:t>
            </a:r>
            <a:r>
              <a:rPr lang="en-US" sz="1800" b="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movl</a:t>
            </a:r>
            <a:endParaRPr lang="en-US" sz="1800" b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2546132" y="5433849"/>
            <a:ext cx="562975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movl</a:t>
            </a:r>
            <a:endParaRPr lang="en-US" sz="1400" b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Fault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Example: Page fault example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3" name="Text Box 16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9"/>
            <a:ext cx="6810931" cy="2899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Memory Reference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User writes to memory location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That portion (page) of user’s memory is currently on disk</a:t>
            </a:r>
          </a:p>
          <a:p>
            <a:pPr marL="741363"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OS page handler must load page into physical memory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Returns to faulting instruction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Successful on second try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570663" y="1023250"/>
            <a:ext cx="2280089" cy="1079399"/>
          </a:xfrm>
          <a:prstGeom prst="rect">
            <a:avLst/>
          </a:prstGeom>
          <a:solidFill>
            <a:srgbClr val="F6F5BD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a[1000];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main(){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a[5000] = 13;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98463" y="2619375"/>
            <a:ext cx="7390462" cy="340735"/>
          </a:xfrm>
          <a:prstGeom prst="rect">
            <a:avLst/>
          </a:prstGeom>
          <a:solidFill>
            <a:srgbClr val="99FFCC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80483b7:	c7 05 60 e3 04 08 0d 	movl   $0xd,0x804e360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59068" y="4495800"/>
            <a:ext cx="7270532" cy="20574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060450" y="4495800"/>
            <a:ext cx="129841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code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0" y="4495800"/>
            <a:ext cx="15036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Kernel code</a:t>
            </a:r>
            <a:endParaRPr lang="en-US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874838" y="50180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881188" y="56229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4694238" y="56292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277364" y="5257800"/>
            <a:ext cx="2516697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1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xception: page fault</a:t>
            </a:r>
            <a:endParaRPr lang="en-US" sz="1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724400" y="5638800"/>
            <a:ext cx="228600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etect invalid address</a:t>
            </a:r>
            <a:endParaRPr lang="en-US" sz="1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1319049" y="5459774"/>
            <a:ext cx="60305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movl</a:t>
            </a:r>
            <a:endParaRPr lang="en-US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4708634" y="6224751"/>
            <a:ext cx="1768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6477000" y="5943600"/>
            <a:ext cx="160020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ignal process</a:t>
            </a:r>
            <a:endParaRPr lang="en-US" sz="1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Fault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Example: Segmentation fault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1" name="Text Box 1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Memory Reference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User writes to memory location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Address is not valid</a:t>
            </a:r>
          </a:p>
          <a:p>
            <a:pPr marL="741363" lvl="1" indent="-242888" algn="l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41363" lvl="1" indent="-242888" algn="l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OS page handler detects invalid address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Sends 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SIGSEGV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signal to user process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User process exits with “segmentation fault”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 animBg="1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Exceptional Control Flow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eaLnBrk="1" hangingPunct="1">
              <a:spcBef>
                <a:spcPts val="125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Change in control flow in response to a system event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Low 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level Mechanisms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1.  Exceptions and interrupts</a:t>
            </a:r>
            <a:endParaRPr lang="en-US" dirty="0">
              <a:solidFill>
                <a:srgbClr val="002060"/>
              </a:solidFill>
              <a:ea typeface="DejaVu Sans" charset="0"/>
              <a:cs typeface="DejaVu Sans" charset="0"/>
            </a:endParaRPr>
          </a:p>
          <a:p>
            <a:pPr marL="385763" indent="-381000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Higher 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Level Mechanisms</a:t>
            </a:r>
          </a:p>
          <a:p>
            <a:pPr marL="839787" lvl="1" indent="-342900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2.  Process </a:t>
            </a:r>
            <a:r>
              <a:rPr lang="en-US" dirty="0">
                <a:solidFill>
                  <a:srgbClr val="FF0000"/>
                </a:solidFill>
                <a:ea typeface="DejaVu Sans" charset="0"/>
                <a:cs typeface="DejaVu Sans" charset="0"/>
              </a:rPr>
              <a:t>context </a:t>
            </a:r>
            <a:r>
              <a:rPr lang="en-US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switch</a:t>
            </a:r>
            <a:endParaRPr lang="en-US" sz="1600" dirty="0" smtClean="0">
              <a:solidFill>
                <a:srgbClr val="FF0000"/>
              </a:solidFill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3.  Signals</a:t>
            </a:r>
          </a:p>
          <a:p>
            <a:pPr marL="739775" lvl="1" indent="-242888" eaLnBrk="1" hangingPunct="1">
              <a:spcBef>
                <a:spcPts val="563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trike="sngStrike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4. Nonlocal jumps (</a:t>
            </a:r>
            <a:r>
              <a:rPr lang="en-US" strike="sngStrike" dirty="0" err="1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setjmp</a:t>
            </a:r>
            <a:r>
              <a:rPr lang="en-US" strike="sngStrike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/</a:t>
            </a:r>
            <a:r>
              <a:rPr lang="en-US" strike="sngStrike" dirty="0" err="1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longjmp</a:t>
            </a:r>
            <a:r>
              <a:rPr lang="en-US" strike="sngStrike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)</a:t>
            </a:r>
            <a:endParaRPr lang="en-US" strike="sngStrike" dirty="0">
              <a:solidFill>
                <a:srgbClr val="00206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7616520" y="5700101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768920" y="6157301"/>
            <a:ext cx="1066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7620000" y="3733800"/>
            <a:ext cx="1371600" cy="1905000"/>
            <a:chOff x="7212150" y="3291499"/>
            <a:chExt cx="1371600" cy="1905000"/>
          </a:xfrm>
        </p:grpSpPr>
        <p:sp>
          <p:nvSpPr>
            <p:cNvPr id="8" name="Rectangle 7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Memory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Stac</a:t>
              </a:r>
              <a:r>
                <a:rPr lang="en-US" sz="1400" dirty="0">
                  <a:solidFill>
                    <a:srgbClr val="002060"/>
                  </a:solidFill>
                </a:rPr>
                <a:t>k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Heap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Code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Data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Recall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Processes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8"/>
            <a:ext cx="7606578" cy="5219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A process is an instance of a running program.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Process provides each program with two key abstractions: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Logical control flow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Each program seems to have exclusive use of the 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CPU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Private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address space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Each program seems to have exclusive use of main memory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.</a:t>
            </a:r>
          </a:p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How are these Illusions maintained?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Process executions interleaved (multitasking)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Address spaces managed by virtual memory system</a:t>
            </a:r>
          </a:p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Exceptions instrumental for process management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1000" y="4007925"/>
            <a:ext cx="7896225" cy="1975548"/>
          </a:xfrm>
        </p:spPr>
        <p:txBody>
          <a:bodyPr/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CPU runs many processes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Applications and background tasks</a:t>
            </a:r>
            <a:endParaRPr lang="en-US" dirty="0" smtClean="0"/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CPU runs one process at a time, but it appears to user(s) as if all processes executing simultaneously</a:t>
            </a:r>
          </a:p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How? 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Processes continually switch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When process needs I/O resource or timer event occurs</a:t>
            </a:r>
          </a:p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67113" y="2147788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57200" y="3017325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09600" y="3474525"/>
            <a:ext cx="1066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grpSp>
        <p:nvGrpSpPr>
          <p:cNvPr id="32" name="Group 7"/>
          <p:cNvGrpSpPr/>
          <p:nvPr/>
        </p:nvGrpSpPr>
        <p:grpSpPr>
          <a:xfrm>
            <a:off x="460680" y="1051024"/>
            <a:ext cx="1371600" cy="1905000"/>
            <a:chOff x="7212150" y="3291499"/>
            <a:chExt cx="1371600" cy="1905000"/>
          </a:xfrm>
        </p:grpSpPr>
        <p:sp>
          <p:nvSpPr>
            <p:cNvPr id="33" name="Rectangle 32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Memory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Stac</a:t>
              </a:r>
              <a:r>
                <a:rPr lang="en-US" sz="1400" dirty="0">
                  <a:solidFill>
                    <a:srgbClr val="002060"/>
                  </a:solidFill>
                </a:rPr>
                <a:t>k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Heap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Code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Data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54" name="Rectangle 53"/>
          <p:cNvSpPr/>
          <p:nvPr/>
        </p:nvSpPr>
        <p:spPr bwMode="auto">
          <a:xfrm>
            <a:off x="2057400" y="3017325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209800" y="3474525"/>
            <a:ext cx="1066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grpSp>
        <p:nvGrpSpPr>
          <p:cNvPr id="56" name="Group 7"/>
          <p:cNvGrpSpPr/>
          <p:nvPr/>
        </p:nvGrpSpPr>
        <p:grpSpPr>
          <a:xfrm>
            <a:off x="2060880" y="1051024"/>
            <a:ext cx="1371600" cy="1905000"/>
            <a:chOff x="7212150" y="3291499"/>
            <a:chExt cx="1371600" cy="1905000"/>
          </a:xfrm>
        </p:grpSpPr>
        <p:sp>
          <p:nvSpPr>
            <p:cNvPr id="57" name="Rectangle 56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Memory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Stac</a:t>
              </a:r>
              <a:r>
                <a:rPr lang="en-US" sz="1400" dirty="0">
                  <a:solidFill>
                    <a:srgbClr val="002060"/>
                  </a:solidFill>
                </a:rPr>
                <a:t>k</a:t>
              </a: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Heap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Code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Data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5105400" y="3017325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257800" y="3474525"/>
            <a:ext cx="1066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grpSp>
        <p:nvGrpSpPr>
          <p:cNvPr id="65" name="Group 7"/>
          <p:cNvGrpSpPr/>
          <p:nvPr/>
        </p:nvGrpSpPr>
        <p:grpSpPr>
          <a:xfrm>
            <a:off x="5108880" y="1051024"/>
            <a:ext cx="1371600" cy="1905000"/>
            <a:chOff x="7212150" y="3291499"/>
            <a:chExt cx="1371600" cy="1905000"/>
          </a:xfrm>
        </p:grpSpPr>
        <p:sp>
          <p:nvSpPr>
            <p:cNvPr id="66" name="Rectangle 65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Memory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Stac</a:t>
              </a:r>
              <a:r>
                <a:rPr lang="en-US" sz="1400" dirty="0">
                  <a:solidFill>
                    <a:srgbClr val="002060"/>
                  </a:solidFill>
                </a:rPr>
                <a:t>k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Heap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Code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2060"/>
                  </a:solidFill>
                </a:rPr>
                <a:t>Data</a:t>
              </a:r>
              <a:endParaRPr lang="en-US" sz="1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Multiprocessing: The Illusion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6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-701675" y="3117850"/>
            <a:ext cx="18415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-914400" y="2743200"/>
            <a:ext cx="91440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 bwMode="auto">
          <a:xfrm>
            <a:off x="2120444" y="54852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120444" y="50598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20444" y="59107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120444" y="46284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120444" y="42030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2342466" y="35814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3865458" y="35814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895600" y="42062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 flipH="1">
            <a:off x="3721100" y="35814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5422900" y="42672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5422900" y="46815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5422900" y="50942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5405438" y="55308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5422900" y="59880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45" name="AutoShape 27"/>
          <p:cNvSpPr>
            <a:spLocks/>
          </p:cNvSpPr>
          <p:nvPr/>
        </p:nvSpPr>
        <p:spPr bwMode="auto">
          <a:xfrm>
            <a:off x="6858000" y="46273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6937375" y="46485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002060"/>
                </a:solidFill>
                <a:latin typeface="Calibri" pitchFamily="34" charset="0"/>
              </a:rPr>
              <a:t>context switch</a:t>
            </a:r>
            <a:endParaRPr lang="en-US" sz="16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7" name="AutoShape 29"/>
          <p:cNvSpPr>
            <a:spLocks/>
          </p:cNvSpPr>
          <p:nvPr/>
        </p:nvSpPr>
        <p:spPr bwMode="auto">
          <a:xfrm>
            <a:off x="6858000" y="54968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6937375" y="55180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002060"/>
                </a:solidFill>
                <a:latin typeface="Calibri" pitchFamily="34" charset="0"/>
              </a:rPr>
              <a:t>context switch</a:t>
            </a:r>
            <a:endParaRPr lang="en-US" sz="16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65755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50" name="Down Arrow 49"/>
          <p:cNvSpPr/>
          <p:nvPr/>
        </p:nvSpPr>
        <p:spPr bwMode="auto">
          <a:xfrm>
            <a:off x="1295400" y="41529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1" name="Line 6"/>
          <p:cNvSpPr>
            <a:spLocks noChangeShapeType="1"/>
          </p:cNvSpPr>
          <p:nvPr/>
        </p:nvSpPr>
        <p:spPr bwMode="auto">
          <a:xfrm flipH="1">
            <a:off x="2889250" y="59039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Line 6"/>
          <p:cNvSpPr>
            <a:spLocks noChangeShapeType="1"/>
          </p:cNvSpPr>
          <p:nvPr/>
        </p:nvSpPr>
        <p:spPr bwMode="auto">
          <a:xfrm flipH="1">
            <a:off x="4489450" y="50657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53" name="Straight Arrow Connector 52"/>
          <p:cNvCxnSpPr>
            <a:stCxn id="38" idx="1"/>
            <a:endCxn id="52" idx="0"/>
          </p:cNvCxnSpPr>
          <p:nvPr/>
        </p:nvCxnSpPr>
        <p:spPr bwMode="auto">
          <a:xfrm rot="16200000" flipH="1">
            <a:off x="3476224" y="40462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4" name="Straight Arrow Connector 53"/>
          <p:cNvCxnSpPr>
            <a:stCxn id="52" idx="1"/>
            <a:endCxn id="51" idx="0"/>
          </p:cNvCxnSpPr>
          <p:nvPr/>
        </p:nvCxnSpPr>
        <p:spPr bwMode="auto">
          <a:xfrm rot="16200000" flipH="1" flipV="1">
            <a:off x="3483737" y="48982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Context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Switching mechanism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Processes are managed by 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the operating system </a:t>
            </a:r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kernel</a:t>
            </a:r>
            <a:endParaRPr lang="en-US" sz="2400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Important: the kernel is not a separate process, but rather runs as part of some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existing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process</a:t>
            </a:r>
          </a:p>
          <a:p>
            <a:pPr marL="385763" indent="-381000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Control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flow passes from one process to another via a </a:t>
            </a:r>
            <a:r>
              <a:rPr lang="en-US" sz="24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context switch</a:t>
            </a:r>
            <a:r>
              <a:rPr lang="en-US" sz="2400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.</a:t>
            </a:r>
          </a:p>
          <a:p>
            <a:pPr marL="741363" lvl="1" indent="-242888" algn="l" eaLnBrk="1" hangingPunct="1"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400" i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Control </a:t>
            </a: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Flow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Up to Now: two mechanisms for changing control flow: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Jumps/branches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Call and return using the stack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Both react to changes in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internal program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state.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Insufficient  for a useful system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Need CPU to react to changes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in external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system state as well!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data arrives from a disk or a network adapter.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User 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hits Ctrl-c at the keyboard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System timer 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expires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Instruction divides by zero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Need mechanisms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for “exceptional control flow”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sz="4000" dirty="0" smtClean="0"/>
              <a:t>Context switching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609600" y="5105400"/>
            <a:ext cx="8534400" cy="1752600"/>
          </a:xfrm>
        </p:spPr>
        <p:txBody>
          <a:bodyPr>
            <a:normAutofit fontScale="92500" lnSpcReduction="10000"/>
          </a:bodyPr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Single processor executes multiple processes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Process executions interleaved (multitasking) 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Address spaces managed by virtual memory system (later)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Register values for </a:t>
            </a:r>
            <a:r>
              <a:rPr lang="en-US" dirty="0" err="1" smtClean="0">
                <a:ea typeface="DejaVu Sans" charset="0"/>
                <a:cs typeface="DejaVu Sans" charset="0"/>
              </a:rPr>
              <a:t>nonexecuting</a:t>
            </a:r>
            <a:r>
              <a:rPr lang="en-US" dirty="0" smtClean="0">
                <a:ea typeface="DejaVu Sans" charset="0"/>
                <a:cs typeface="DejaVu Sans" charset="0"/>
              </a:rPr>
              <a:t> processes saved in memory (usually)</a:t>
            </a:r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Memory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400">
              <a:ln>
                <a:solidFill>
                  <a:schemeClr val="tx1"/>
                </a:solidFill>
                <a:prstDash val="dash"/>
              </a:ln>
              <a:solidFill>
                <a:srgbClr val="002060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80181" y="2165366"/>
            <a:ext cx="43954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300750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sz="4000" dirty="0" smtClean="0"/>
              <a:t>Context switching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609600" y="5105400"/>
            <a:ext cx="8534400" cy="1752600"/>
          </a:xfrm>
        </p:spPr>
        <p:txBody>
          <a:bodyPr>
            <a:normAutofit/>
          </a:bodyPr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Save current registers in memory</a:t>
            </a:r>
            <a:endParaRPr lang="en-US" dirty="0" smtClean="0">
              <a:ea typeface="DejaVu Sans" charset="0"/>
              <a:cs typeface="DejaVu Sans" charset="0"/>
            </a:endParaRPr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Memory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400">
              <a:ln>
                <a:solidFill>
                  <a:schemeClr val="tx1"/>
                </a:solidFill>
                <a:prstDash val="dash"/>
              </a:ln>
              <a:solidFill>
                <a:srgbClr val="002060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80181" y="2165366"/>
            <a:ext cx="43954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24" name="Up Arrow 23"/>
          <p:cNvSpPr/>
          <p:nvPr/>
        </p:nvSpPr>
        <p:spPr bwMode="auto">
          <a:xfrm>
            <a:off x="14478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750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sz="4000" dirty="0" smtClean="0"/>
              <a:t>Context switching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609600" y="5105400"/>
            <a:ext cx="8534400" cy="1752600"/>
          </a:xfrm>
        </p:spPr>
        <p:txBody>
          <a:bodyPr>
            <a:normAutofit/>
          </a:bodyPr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Schedule next process for execution</a:t>
            </a:r>
            <a:endParaRPr lang="en-US" dirty="0" smtClean="0">
              <a:ea typeface="DejaVu Sans" charset="0"/>
              <a:cs typeface="DejaVu Sans" charset="0"/>
            </a:endParaRPr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604884" y="4038600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743200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Memory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528684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400">
              <a:ln>
                <a:solidFill>
                  <a:schemeClr val="tx1"/>
                </a:solidFill>
                <a:prstDash val="dash"/>
              </a:ln>
              <a:solidFill>
                <a:srgbClr val="002060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80181" y="2165366"/>
            <a:ext cx="43954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300750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sz="4000" dirty="0" smtClean="0"/>
              <a:t>Context switching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609600" y="5105400"/>
            <a:ext cx="8534400" cy="1752600"/>
          </a:xfrm>
        </p:spPr>
        <p:txBody>
          <a:bodyPr>
            <a:normAutofit/>
          </a:bodyPr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Load saved registers and switch address space (context switch)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604884" y="4038600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743200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Memory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528684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400">
              <a:ln>
                <a:solidFill>
                  <a:schemeClr val="tx1"/>
                </a:solidFill>
                <a:prstDash val="dash"/>
              </a:ln>
              <a:solidFill>
                <a:srgbClr val="002060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80181" y="2165366"/>
            <a:ext cx="43954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24" name="Up Arrow 23"/>
          <p:cNvSpPr/>
          <p:nvPr/>
        </p:nvSpPr>
        <p:spPr bwMode="auto">
          <a:xfrm flipV="1">
            <a:off x="32004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750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sz="4000" dirty="0" smtClean="0"/>
              <a:t>Multiprocessors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114800" y="4038600"/>
            <a:ext cx="5181600" cy="2819400"/>
          </a:xfrm>
        </p:spPr>
        <p:txBody>
          <a:bodyPr>
            <a:normAutofit/>
          </a:bodyPr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Multicore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processors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Multiple CPUs on single chip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Share main memory (and some of the caches)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Each executes a separate process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Scheduling of processors onto cores done by kernel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604884" y="4038600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743200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Memory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528684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400">
              <a:ln>
                <a:solidFill>
                  <a:schemeClr val="tx1"/>
                </a:solidFill>
                <a:prstDash val="dash"/>
              </a:ln>
              <a:solidFill>
                <a:srgbClr val="002060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Stac</a:t>
            </a:r>
            <a:r>
              <a:rPr lang="en-US" sz="1400" dirty="0">
                <a:solidFill>
                  <a:srgbClr val="002060"/>
                </a:solidFill>
              </a:rPr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Heap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Code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Data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Saved 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80181" y="2165366"/>
            <a:ext cx="43954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…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CPU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Registers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400">
              <a:ln>
                <a:solidFill>
                  <a:schemeClr val="tx1"/>
                </a:solidFill>
                <a:prstDash val="dash"/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750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43400"/>
            <a:ext cx="7896225" cy="923924"/>
          </a:xfrm>
          <a:solidFill>
            <a:schemeClr val="bg1">
              <a:alpha val="76000"/>
            </a:schemeClr>
          </a:solidFill>
        </p:spPr>
        <p:txBody>
          <a:bodyPr/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Running program “top” or “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auxw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”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System has 254 processes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Identified by Process ID (PID)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1447800"/>
            <a:ext cx="8763000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Tasks: 254 total,   1 running, 253 sleeping,   0 stopped,   0 zombie</a:t>
            </a:r>
          </a:p>
          <a:p>
            <a:pPr algn="l"/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Cpu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(s):  1.7 us,  1.6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sy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 0.0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ni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96.4 id,  0.3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wa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 0.0 hi,  0.0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 0.0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</a:t>
            </a:r>
            <a:endParaRPr lang="en-US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KiB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  32890072 total, 32204380 used,   685692 free,   782968 buffers</a:t>
            </a:r>
          </a:p>
          <a:p>
            <a:pPr algn="l"/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KiB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Swap: 33459196 total,    23372 used, 33435824 free. 14354472 cached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Mem</a:t>
            </a:r>
            <a:endParaRPr lang="en-US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PID USER      PR  NI    VIRT    RES    SHR S  %CPU %MEM     TIME+ COMMAND     </a:t>
            </a:r>
          </a:p>
          <a:p>
            <a:pPr algn="l"/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2375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wuchang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20   0 3175820 914904 864160 S   5.0  2.8   1601:26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VirtualBox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 algn="l"/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8994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wuchang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20   0 1425804 126280  56668 S   4.6  0.4   0:07.72 chrome      </a:t>
            </a:r>
          </a:p>
          <a:p>
            <a:pPr algn="l"/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9035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wuchang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20   0  449308  64872  38552 S   3.0  0.2   0:02.72 chrome      </a:t>
            </a:r>
          </a:p>
          <a:p>
            <a:pPr algn="l"/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25310 root      20   0  320724 119724  38060 S   2.3  0.4 127:30.36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Xorg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algn="l"/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9121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wuchang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20   0  903836 183412  26108 S   1.7  0.6   0:08.28 chrome      </a:t>
            </a:r>
          </a:p>
          <a:p>
            <a:pPr algn="l"/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25783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wuchang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20   0  653192  31364  14136 S   1.0  0.1   6:23.03 gnome-term+</a:t>
            </a:r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45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Programmatic process control in C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89525"/>
          </a:xfrm>
        </p:spPr>
        <p:txBody>
          <a:bodyPr/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Process terminates for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one of three reasons: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Receiving </a:t>
            </a:r>
            <a:r>
              <a:rPr lang="en-US" dirty="0"/>
              <a:t>a signal whose default action is to terminate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Returning </a:t>
            </a:r>
            <a:r>
              <a:rPr lang="en-US" dirty="0"/>
              <a:t>from the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/>
              <a:t> </a:t>
            </a:r>
            <a:r>
              <a:rPr lang="en-US" dirty="0" smtClean="0"/>
              <a:t>routine or directly calling </a:t>
            </a:r>
            <a:r>
              <a:rPr lang="en-US" dirty="0"/>
              <a:t>the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</a:t>
            </a:r>
            <a:r>
              <a:rPr lang="en-US" dirty="0" smtClean="0"/>
              <a:t>function</a:t>
            </a:r>
            <a:endParaRPr lang="en-US" dirty="0"/>
          </a:p>
          <a:p>
            <a:r>
              <a:rPr lang="en-US" dirty="0" smtClean="0">
                <a:latin typeface="Courier New"/>
                <a:cs typeface="Courier New"/>
              </a:rPr>
              <a:t>void exit(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status)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Terminates </a:t>
            </a:r>
            <a:r>
              <a:rPr lang="en-US" dirty="0"/>
              <a:t>with an </a:t>
            </a:r>
            <a:r>
              <a:rPr lang="en-US" i="1" dirty="0"/>
              <a:t>exit status </a:t>
            </a:r>
            <a:r>
              <a:rPr lang="en-US" dirty="0"/>
              <a:t>of </a:t>
            </a:r>
            <a:r>
              <a:rPr lang="en-US" dirty="0" smtClean="0">
                <a:latin typeface="Courier New"/>
                <a:cs typeface="Courier New"/>
              </a:rPr>
              <a:t>status</a:t>
            </a:r>
            <a:endParaRPr lang="en-US" dirty="0"/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Convention</a:t>
            </a:r>
            <a:r>
              <a:rPr lang="en-US" dirty="0"/>
              <a:t>: normal return status is 0, nonzero on error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mtClean="0"/>
              <a:t>Another </a:t>
            </a:r>
            <a:r>
              <a:rPr lang="en-US" dirty="0"/>
              <a:t>way to explicitly set the exit status is to return an integer value from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 </a:t>
            </a:r>
            <a:r>
              <a:rPr lang="en-US" dirty="0" smtClean="0"/>
              <a:t>routine</a:t>
            </a:r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exit is called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once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Terminating Processes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144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89525"/>
          </a:xfrm>
        </p:spPr>
        <p:txBody>
          <a:bodyPr/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Parent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process creates a new running child process by calling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ea typeface="DejaVu Sans" charset="0"/>
                <a:cs typeface="Courier New" panose="02070309020205020404" pitchFamily="49" charset="0"/>
              </a:rPr>
              <a:t>fork</a:t>
            </a:r>
          </a:p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Child is </a:t>
            </a:r>
            <a:r>
              <a:rPr lang="en-US" i="1" dirty="0" smtClean="0">
                <a:solidFill>
                  <a:srgbClr val="C00000"/>
                </a:solidFill>
              </a:rPr>
              <a:t>identical</a:t>
            </a:r>
            <a:r>
              <a:rPr lang="en-US" dirty="0" smtClean="0"/>
              <a:t> to parent, except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Call returns child’s process ID (PID) to parent process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/>
              <a:t>Call returns 0 </a:t>
            </a:r>
            <a:r>
              <a:rPr lang="en-US" dirty="0"/>
              <a:t>to the child process, </a:t>
            </a:r>
          </a:p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interesting (and often confusing) because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called 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returns 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71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Fork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3" name="Text Box 1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Up until now, sequential execution in single program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Most modern applications employ concurrency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Fork provides coarse, process-level concurrency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Identical, but separate address spaces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Only difference is return value from 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fork</a:t>
            </a:r>
            <a:r>
              <a:rPr lang="en-US" dirty="0" smtClean="0">
                <a:ea typeface="DejaVu Sans" charset="0"/>
                <a:cs typeface="DejaVu Sans" charset="0"/>
              </a:rPr>
              <a:t> call </a:t>
            </a:r>
            <a:r>
              <a:rPr lang="en-US" smtClean="0">
                <a:ea typeface="DejaVu Sans" charset="0"/>
                <a:cs typeface="DejaVu Sans" charset="0"/>
              </a:rPr>
              <a:t>different </a:t>
            </a:r>
            <a:endParaRPr lang="en-US" dirty="0" smtClean="0">
              <a:ea typeface="DejaVu Sans" charset="0"/>
              <a:cs typeface="DejaVu Sans" charset="0"/>
            </a:endParaRP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Child gets identical copies of the parent’s open file descriptors (</a:t>
            </a:r>
            <a:r>
              <a:rPr lang="en-US" dirty="0" err="1" smtClean="0">
                <a:latin typeface="Courier New" pitchFamily="49" charset="0"/>
                <a:ea typeface="DejaVu Sans" charset="0"/>
                <a:cs typeface="Courier New" pitchFamily="49" charset="0"/>
              </a:rPr>
              <a:t>stdout</a:t>
            </a:r>
            <a:r>
              <a:rPr lang="en-US" dirty="0" smtClean="0">
                <a:ea typeface="DejaVu Sans" charset="0"/>
                <a:cs typeface="DejaVu Sans" charset="0"/>
              </a:rPr>
              <a:t> same in both parent and child)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Variable </a:t>
            </a:r>
            <a:r>
              <a:rPr lang="en-US" dirty="0" smtClean="0">
                <a:latin typeface="Courier New" pitchFamily="49" charset="0"/>
                <a:ea typeface="DejaVu Sans" charset="0"/>
                <a:cs typeface="Courier New" pitchFamily="49" charset="0"/>
              </a:rPr>
              <a:t>x</a:t>
            </a:r>
            <a:r>
              <a:rPr lang="en-US" dirty="0" smtClean="0">
                <a:ea typeface="DejaVu Sans" charset="0"/>
                <a:cs typeface="DejaVu Sans" charset="0"/>
              </a:rPr>
              <a:t> has a value of </a:t>
            </a:r>
            <a:r>
              <a:rPr lang="en-US" dirty="0" smtClean="0">
                <a:latin typeface="Courier New" pitchFamily="49" charset="0"/>
                <a:ea typeface="DejaVu Sans" charset="0"/>
                <a:cs typeface="Courier New" pitchFamily="49" charset="0"/>
              </a:rPr>
              <a:t>1</a:t>
            </a:r>
            <a:r>
              <a:rPr lang="en-US" dirty="0" smtClean="0">
                <a:ea typeface="DejaVu Sans" charset="0"/>
                <a:cs typeface="DejaVu Sans" charset="0"/>
              </a:rPr>
              <a:t> when </a:t>
            </a:r>
            <a:r>
              <a:rPr lang="en-US" dirty="0" smtClean="0">
                <a:latin typeface="Courier New" pitchFamily="49" charset="0"/>
                <a:ea typeface="DejaVu Sans" charset="0"/>
                <a:cs typeface="Courier New" pitchFamily="49" charset="0"/>
              </a:rPr>
              <a:t>fork</a:t>
            </a:r>
            <a:r>
              <a:rPr lang="en-US" dirty="0" smtClean="0">
                <a:ea typeface="DejaVu Sans" charset="0"/>
                <a:cs typeface="DejaVu Sans" charset="0"/>
              </a:rPr>
              <a:t> returns in both parent and child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Subsequent changes to </a:t>
            </a:r>
            <a:r>
              <a:rPr lang="en-US" dirty="0" smtClean="0">
                <a:latin typeface="Courier New" pitchFamily="49" charset="0"/>
                <a:ea typeface="DejaVu Sans" charset="0"/>
                <a:cs typeface="Courier New" pitchFamily="49" charset="0"/>
              </a:rPr>
              <a:t>x</a:t>
            </a:r>
            <a:r>
              <a:rPr lang="en-US" dirty="0" smtClean="0">
                <a:ea typeface="DejaVu Sans" charset="0"/>
                <a:cs typeface="DejaVu Sans" charset="0"/>
              </a:rPr>
              <a:t> are independent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Can’t predict execution order of parent and child</a:t>
            </a:r>
          </a:p>
        </p:txBody>
      </p:sp>
    </p:spTree>
    <p:extLst>
      <p:ext uri="{BB962C8B-B14F-4D97-AF65-F5344CB8AC3E}">
        <p14:creationId xmlns:p14="http://schemas.microsoft.com/office/powerpoint/2010/main" xmlns="" val="1153962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Exceptional Control Flow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eaLnBrk="1" hangingPunct="1">
              <a:spcBef>
                <a:spcPts val="125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Change in control flow in response to a system event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Low 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level Mechanisms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C00000"/>
                </a:solidFill>
                <a:ea typeface="DejaVu Sans" charset="0"/>
                <a:cs typeface="DejaVu Sans" charset="0"/>
              </a:rPr>
              <a:t>1.  Exceptions and interrupts</a:t>
            </a:r>
            <a:endParaRPr lang="en-US" dirty="0">
              <a:solidFill>
                <a:srgbClr val="C00000"/>
              </a:solidFill>
              <a:ea typeface="DejaVu Sans" charset="0"/>
              <a:cs typeface="DejaVu Sans" charset="0"/>
            </a:endParaRPr>
          </a:p>
          <a:p>
            <a:pPr marL="385763" indent="-381000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Higher 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Level Mechanisms</a:t>
            </a:r>
          </a:p>
          <a:p>
            <a:pPr marL="839787" lvl="1" indent="-342900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2.  Process </a:t>
            </a:r>
            <a:r>
              <a:rPr lang="en-US" dirty="0">
                <a:solidFill>
                  <a:srgbClr val="002060"/>
                </a:solidFill>
                <a:ea typeface="DejaVu Sans" charset="0"/>
                <a:cs typeface="DejaVu Sans" charset="0"/>
              </a:rPr>
              <a:t>context </a:t>
            </a:r>
            <a:r>
              <a:rPr lang="en-US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switch</a:t>
            </a:r>
            <a:endParaRPr lang="en-US" sz="1600" dirty="0" smtClean="0">
              <a:solidFill>
                <a:srgbClr val="002060"/>
              </a:solidFill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3.  Signals</a:t>
            </a:r>
          </a:p>
          <a:p>
            <a:pPr marL="739775" lvl="1" indent="-242888" eaLnBrk="1" hangingPunct="1">
              <a:spcBef>
                <a:spcPts val="563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trike="sngStrike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4. Nonlocal jumps (</a:t>
            </a:r>
            <a:r>
              <a:rPr lang="en-US" strike="sngStrike" dirty="0" err="1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setjmp</a:t>
            </a:r>
            <a:r>
              <a:rPr lang="en-US" strike="sngStrike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/</a:t>
            </a:r>
            <a:r>
              <a:rPr lang="en-US" strike="sngStrike" dirty="0" err="1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longjmp</a:t>
            </a:r>
            <a:r>
              <a:rPr lang="en-US" strike="sngStrike" dirty="0" smtClean="0">
                <a:solidFill>
                  <a:srgbClr val="002060"/>
                </a:solidFill>
                <a:ea typeface="DejaVu Sans" charset="0"/>
                <a:cs typeface="DejaVu Sans" charset="0"/>
              </a:rPr>
              <a:t>)</a:t>
            </a:r>
            <a:endParaRPr lang="en-US" strike="sngStrike" dirty="0">
              <a:solidFill>
                <a:srgbClr val="00206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57400" y="1981200"/>
            <a:ext cx="4706937" cy="1465263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(fork() ==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"hello from child\n"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 </a:t>
            </a:r>
            <a:r>
              <a:rPr lang="en-US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else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{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"hello from parent\n"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4600" y="4191000"/>
            <a:ext cx="3413125" cy="609600"/>
          </a:xfrm>
          <a:prstGeom prst="rect">
            <a:avLst/>
          </a:prstGeom>
        </p:spPr>
        <p:txBody>
          <a:bodyPr/>
          <a:lstStyle/>
          <a:p>
            <a:pPr marL="385763" marR="0" lvl="0" indent="-381000" algn="l" defTabSz="457200" rtl="0" eaLnBrk="1" fontAlgn="base" latinLnBrk="0" hangingPunct="1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Tx/>
              <a:buSzPct val="100000"/>
              <a:buFont typeface="Times New Roman" pitchFamily="16" charset="0"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DejaVu Sans" charset="0"/>
                <a:cs typeface="DejaVu Sans" charset="0"/>
              </a:rPr>
              <a:t>What about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DejaVu Sans" charset="0"/>
                <a:cs typeface="DejaVu Sans" charset="0"/>
              </a:rPr>
              <a:t> errors?</a:t>
            </a:r>
          </a:p>
          <a:p>
            <a:pPr marL="342900" marR="0" lvl="0" indent="-342900" algn="l" defTabSz="457200" rtl="0" eaLnBrk="0" fontAlgn="base" latinLnBrk="0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8230512" cy="573088"/>
          </a:xfrm>
        </p:spPr>
        <p:txBody>
          <a:bodyPr/>
          <a:lstStyle/>
          <a:p>
            <a:r>
              <a:rPr lang="en-US" dirty="0" smtClean="0"/>
              <a:t>System Call Error Handling</a:t>
            </a: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04800" y="3429000"/>
            <a:ext cx="7952818" cy="108952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sz="1800" dirty="0" smtClean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nb-NO" sz="1800" dirty="0" smtClean="0">
                <a:solidFill>
                  <a:srgbClr val="780078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b-NO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((pid = fork()) &lt; 0) {</a:t>
            </a:r>
          </a:p>
          <a:p>
            <a:pPr algn="l"/>
            <a:r>
              <a:rPr lang="nb-NO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fprintf(stderr</a:t>
            </a:r>
            <a:r>
              <a:rPr lang="nb-NO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nb-NO" sz="1800" dirty="0">
                <a:solidFill>
                  <a:srgbClr val="780078"/>
                </a:solidFill>
                <a:latin typeface="Courier New" pitchFamily="49" charset="0"/>
                <a:cs typeface="Courier New" pitchFamily="49" charset="0"/>
              </a:rPr>
              <a:t>"fork error: %s\n"</a:t>
            </a:r>
            <a:r>
              <a:rPr lang="nb-NO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strerror(errno));</a:t>
            </a:r>
          </a:p>
          <a:p>
            <a:pPr algn="l"/>
            <a:r>
              <a:rPr lang="nb-NO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exit(0</a:t>
            </a:r>
            <a:r>
              <a:rPr lang="nb-NO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nb-NO" sz="1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13" y="1220788"/>
            <a:ext cx="8302625" cy="2360612"/>
          </a:xfrm>
        </p:spPr>
        <p:txBody>
          <a:bodyPr/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On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error, Unix system-level functions typically return -1 and set global variable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errno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to indicate cause. 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Return status should be checked after </a:t>
            </a:r>
            <a:r>
              <a:rPr lang="en-US" dirty="0">
                <a:ea typeface="DejaVu Sans" charset="0"/>
                <a:cs typeface="DejaVu Sans" charset="0"/>
              </a:rPr>
              <a:t>every system-level function</a:t>
            </a:r>
          </a:p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Example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: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408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Error-handling wrappers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Can be simplified using wrappers: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47663" y="2408872"/>
            <a:ext cx="4733988" cy="209365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err="1">
                <a:solidFill>
                  <a:srgbClr val="0F640F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Fork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0F640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fi-FI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dirty="0" err="1">
                <a:solidFill>
                  <a:srgbClr val="0F640F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dirty="0">
                <a:solidFill>
                  <a:srgbClr val="0F640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fi-FI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nb-NO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nb-NO" dirty="0">
                <a:solidFill>
                  <a:srgbClr val="780078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b-NO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((</a:t>
            </a:r>
            <a:r>
              <a:rPr lang="nb-NO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nb-NO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fork()) &lt; 0)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nb-NO" dirty="0">
                <a:solidFill>
                  <a:srgbClr val="780078"/>
                </a:solidFill>
                <a:latin typeface="Courier New" pitchFamily="49" charset="0"/>
                <a:cs typeface="Courier New" pitchFamily="49" charset="0"/>
              </a:rPr>
              <a:t>"Fork </a:t>
            </a:r>
            <a:r>
              <a:rPr lang="nb-NO" dirty="0" err="1">
                <a:solidFill>
                  <a:srgbClr val="780078"/>
                </a:solidFill>
                <a:latin typeface="Courier New" pitchFamily="49" charset="0"/>
                <a:cs typeface="Courier New" pitchFamily="49" charset="0"/>
              </a:rPr>
              <a:t>error</a:t>
            </a:r>
            <a:r>
              <a:rPr lang="nb-NO" dirty="0">
                <a:solidFill>
                  <a:srgbClr val="780078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nb-NO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nb-NO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nb-NO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nb-NO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nb-NO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47663" y="1828800"/>
            <a:ext cx="1976823" cy="34163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 </a:t>
            </a:r>
            <a:r>
              <a:rPr lang="fi-FI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Fork();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47663" y="5029200"/>
            <a:ext cx="7629012" cy="133882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solidFill>
                  <a:srgbClr val="0F640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unix_error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>
                <a:solidFill>
                  <a:srgbClr val="0F640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Unix-style error */</a:t>
            </a:r>
            <a:endParaRPr lang="en-US" sz="18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>
                <a:solidFill>
                  <a:srgbClr val="780078"/>
                </a:solidFill>
                <a:latin typeface="Courier New" pitchFamily="49" charset="0"/>
                <a:cs typeface="Courier New" pitchFamily="49" charset="0"/>
              </a:rPr>
              <a:t>"%s: %s\n"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strerror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exit(0);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664275" y="1133475"/>
            <a:ext cx="5337015" cy="3326168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fork1()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x = 1;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pid_t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fork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"Child has x = %d\n"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++x);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} </a:t>
            </a:r>
            <a:r>
              <a:rPr lang="en-US" sz="14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else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"Parent has x = %d\n"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--x);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400" dirty="0" smtClean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“PID %d </a:t>
            </a:r>
            <a:r>
              <a:rPr lang="en-US" sz="14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with x = %d\n"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getpid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(), x);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…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Parent has x = 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 23223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with x = 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has x = 2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 23224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with x = 2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64275" y="4714875"/>
            <a:ext cx="5337015" cy="1171732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#include &lt;sys/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types.h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&gt;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#include &lt;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unistd.h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&gt;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/>
            </a:r>
            <a:b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</a:br>
            <a:r>
              <a:rPr lang="en-US" sz="14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pid_t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getpid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4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  /* Get 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process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ID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pid_t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getppid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4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 /* Get 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parent process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ID 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*/</a:t>
            </a:r>
            <a:endParaRPr lang="en-US" sz="14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5702875" y="3114675"/>
            <a:ext cx="0" cy="1600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Fork Example #1</a:t>
            </a:r>
          </a:p>
        </p:txBody>
      </p:sp>
    </p:spTree>
    <p:extLst>
      <p:ext uri="{BB962C8B-B14F-4D97-AF65-F5344CB8AC3E}">
        <p14:creationId xmlns:p14="http://schemas.microsoft.com/office/powerpoint/2010/main" xmlns="" val="11539622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Graph visualization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Time on x-axis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Vertical lines are 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fork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 calls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Child spawned on y-axis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124201" y="2876550"/>
            <a:ext cx="2157415" cy="1027113"/>
            <a:chOff x="3124201" y="2876550"/>
            <a:chExt cx="2157415" cy="1027113"/>
          </a:xfrm>
        </p:grpSpPr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3124201" y="2876550"/>
              <a:ext cx="2033590" cy="341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dirty="0" smtClean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Child has x = 2</a:t>
              </a:r>
              <a:endPara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3124201" y="3562350"/>
              <a:ext cx="2157415" cy="341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dirty="0" smtClean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Parent has x = 0</a:t>
              </a:r>
              <a:endPara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404662" y="3568484"/>
            <a:ext cx="798914" cy="340735"/>
            <a:chOff x="5982886" y="3088265"/>
            <a:chExt cx="798914" cy="340735"/>
          </a:xfrm>
        </p:grpSpPr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6096000" y="3386931"/>
              <a:ext cx="60166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5982886" y="3088265"/>
              <a:ext cx="798914" cy="34073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dirty="0" smtClean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(x=1)</a:t>
              </a:r>
              <a:endPara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124200" y="3176588"/>
            <a:ext cx="2033591" cy="690563"/>
            <a:chOff x="3124200" y="3176588"/>
            <a:chExt cx="2033591" cy="690563"/>
          </a:xfrm>
        </p:grpSpPr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V="1">
              <a:off x="3124200" y="3176588"/>
              <a:ext cx="0" cy="690563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3124201" y="3181350"/>
              <a:ext cx="2033590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>
              <a:off x="3124201" y="3867150"/>
              <a:ext cx="2033590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727859" y="4155374"/>
            <a:ext cx="6106457" cy="2556727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fork1()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x = 1;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pid_t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fork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"Child has x = %d\n"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++x);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} </a:t>
            </a:r>
            <a:r>
              <a:rPr lang="en-US" sz="16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else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"Parent has x = %d\n"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--x);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 smtClean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“PID %d 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with x = %d\n"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getpid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(), x);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164027" y="2863963"/>
            <a:ext cx="2488630" cy="1026535"/>
            <a:chOff x="5164027" y="2863963"/>
            <a:chExt cx="2488630" cy="1026535"/>
          </a:xfrm>
        </p:grpSpPr>
        <p:sp>
          <p:nvSpPr>
            <p:cNvPr id="22551" name="Line 23"/>
            <p:cNvSpPr>
              <a:spLocks noChangeShapeType="1"/>
            </p:cNvSpPr>
            <p:nvPr/>
          </p:nvSpPr>
          <p:spPr bwMode="auto">
            <a:xfrm>
              <a:off x="5164027" y="3865387"/>
              <a:ext cx="247967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>
              <a:off x="5177989" y="3183066"/>
              <a:ext cx="2474668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5312229" y="2863963"/>
              <a:ext cx="2280089" cy="1026535"/>
              <a:chOff x="5312229" y="2863963"/>
              <a:chExt cx="2280089" cy="1026535"/>
            </a:xfrm>
          </p:grpSpPr>
          <p:sp>
            <p:nvSpPr>
              <p:cNvPr id="29" name="Text Box 21"/>
              <p:cNvSpPr txBox="1">
                <a:spLocks noChangeArrowheads="1"/>
              </p:cNvSpPr>
              <p:nvPr/>
            </p:nvSpPr>
            <p:spPr bwMode="auto">
              <a:xfrm>
                <a:off x="5312229" y="2863963"/>
                <a:ext cx="2280089" cy="34073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600" dirty="0" smtClean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PID .. with x = 2</a:t>
                </a:r>
                <a:endParaRPr lang="en-US" sz="1600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endParaRPr>
              </a:p>
            </p:txBody>
          </p:sp>
          <p:sp>
            <p:nvSpPr>
              <p:cNvPr id="18" name="Text Box 21"/>
              <p:cNvSpPr txBox="1">
                <a:spLocks noChangeArrowheads="1"/>
              </p:cNvSpPr>
              <p:nvPr/>
            </p:nvSpPr>
            <p:spPr bwMode="auto">
              <a:xfrm>
                <a:off x="5312229" y="3549763"/>
                <a:ext cx="2280089" cy="34073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600" dirty="0" smtClean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PID .. with x = 0</a:t>
                </a:r>
                <a:endParaRPr lang="en-US" sz="1600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endParaRPr>
              </a:p>
            </p:txBody>
          </p:sp>
        </p:grpSp>
      </p:grpSp>
      <p:sp>
        <p:nvSpPr>
          <p:cNvPr id="2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Fork Example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#1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884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Both parent and child continue forking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28820" y="2177264"/>
            <a:ext cx="3020677" cy="2064284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fork2()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"L0\n"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fork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"L1\n"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fork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"Bye\n"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28863" y="3822842"/>
            <a:ext cx="452438" cy="341313"/>
            <a:chOff x="3072" y="3120"/>
            <a:chExt cx="285" cy="215"/>
          </a:xfrm>
        </p:grpSpPr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3120" y="3312"/>
              <a:ext cx="237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3072" y="3120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L0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786063" y="3137042"/>
            <a:ext cx="528638" cy="1027113"/>
            <a:chOff x="3360" y="2688"/>
            <a:chExt cx="333" cy="647"/>
          </a:xfrm>
        </p:grpSpPr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V="1">
              <a:off x="3360" y="2877"/>
              <a:ext cx="0" cy="43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360" y="2688"/>
              <a:ext cx="333" cy="647"/>
              <a:chOff x="3360" y="2688"/>
              <a:chExt cx="333" cy="647"/>
            </a:xfrm>
          </p:grpSpPr>
          <p:sp>
            <p:nvSpPr>
              <p:cNvPr id="22538" name="Line 10"/>
              <p:cNvSpPr>
                <a:spLocks noChangeShapeType="1"/>
              </p:cNvSpPr>
              <p:nvPr/>
            </p:nvSpPr>
            <p:spPr bwMode="auto">
              <a:xfrm>
                <a:off x="3360" y="2880"/>
                <a:ext cx="333" cy="0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39" name="Text Box 11"/>
              <p:cNvSpPr txBox="1">
                <a:spLocks noChangeArrowheads="1"/>
              </p:cNvSpPr>
              <p:nvPr/>
            </p:nvSpPr>
            <p:spPr bwMode="auto">
              <a:xfrm>
                <a:off x="3360" y="3120"/>
                <a:ext cx="270" cy="21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600" dirty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L1</a:t>
                </a:r>
              </a:p>
            </p:txBody>
          </p:sp>
          <p:sp>
            <p:nvSpPr>
              <p:cNvPr id="22540" name="Text Box 12"/>
              <p:cNvSpPr txBox="1">
                <a:spLocks noChangeArrowheads="1"/>
              </p:cNvSpPr>
              <p:nvPr/>
            </p:nvSpPr>
            <p:spPr bwMode="auto">
              <a:xfrm>
                <a:off x="3360" y="2688"/>
                <a:ext cx="270" cy="21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60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L1</a:t>
                </a:r>
              </a:p>
            </p:txBody>
          </p:sp>
          <p:sp>
            <p:nvSpPr>
              <p:cNvPr id="22541" name="Line 13"/>
              <p:cNvSpPr>
                <a:spLocks noChangeShapeType="1"/>
              </p:cNvSpPr>
              <p:nvPr/>
            </p:nvSpPr>
            <p:spPr bwMode="auto">
              <a:xfrm>
                <a:off x="3360" y="3312"/>
                <a:ext cx="333" cy="0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319468" y="2832242"/>
            <a:ext cx="630238" cy="1331913"/>
            <a:chOff x="3696" y="2496"/>
            <a:chExt cx="397" cy="839"/>
          </a:xfrm>
        </p:grpSpPr>
        <p:sp>
          <p:nvSpPr>
            <p:cNvPr id="22543" name="Line 15"/>
            <p:cNvSpPr>
              <a:spLocks noChangeShapeType="1"/>
            </p:cNvSpPr>
            <p:nvPr/>
          </p:nvSpPr>
          <p:spPr bwMode="auto">
            <a:xfrm flipV="1">
              <a:off x="3696" y="3117"/>
              <a:ext cx="0" cy="19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 flipV="1">
              <a:off x="3696" y="2685"/>
              <a:ext cx="0" cy="19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45" name="Line 17"/>
            <p:cNvSpPr>
              <a:spLocks noChangeShapeType="1"/>
            </p:cNvSpPr>
            <p:nvPr/>
          </p:nvSpPr>
          <p:spPr bwMode="auto">
            <a:xfrm>
              <a:off x="3696" y="2688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Line 18"/>
            <p:cNvSpPr>
              <a:spLocks noChangeShapeType="1"/>
            </p:cNvSpPr>
            <p:nvPr/>
          </p:nvSpPr>
          <p:spPr bwMode="auto">
            <a:xfrm>
              <a:off x="3696" y="3120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Text Box 19"/>
            <p:cNvSpPr txBox="1">
              <a:spLocks noChangeArrowheads="1"/>
            </p:cNvSpPr>
            <p:nvPr/>
          </p:nvSpPr>
          <p:spPr bwMode="auto">
            <a:xfrm>
              <a:off x="3745" y="3120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2548" name="Text Box 20"/>
            <p:cNvSpPr txBox="1">
              <a:spLocks noChangeArrowheads="1"/>
            </p:cNvSpPr>
            <p:nvPr/>
          </p:nvSpPr>
          <p:spPr bwMode="auto">
            <a:xfrm>
              <a:off x="3745" y="2928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2549" name="Text Box 21"/>
            <p:cNvSpPr txBox="1">
              <a:spLocks noChangeArrowheads="1"/>
            </p:cNvSpPr>
            <p:nvPr/>
          </p:nvSpPr>
          <p:spPr bwMode="auto">
            <a:xfrm>
              <a:off x="3745" y="2688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2550" name="Text Box 22"/>
            <p:cNvSpPr txBox="1">
              <a:spLocks noChangeArrowheads="1"/>
            </p:cNvSpPr>
            <p:nvPr/>
          </p:nvSpPr>
          <p:spPr bwMode="auto">
            <a:xfrm>
              <a:off x="3745" y="2496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2551" name="Line 23"/>
            <p:cNvSpPr>
              <a:spLocks noChangeShapeType="1"/>
            </p:cNvSpPr>
            <p:nvPr/>
          </p:nvSpPr>
          <p:spPr bwMode="auto">
            <a:xfrm>
              <a:off x="3696" y="3312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>
              <a:off x="3696" y="2880"/>
              <a:ext cx="33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Fork Example #2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126982" y="2178978"/>
            <a:ext cx="3020677" cy="2649060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fork3()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"L0\n"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fork();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"L1\n"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fork();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"L2\n"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fork();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"Bye\n"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28526" y="4521486"/>
            <a:ext cx="452438" cy="341313"/>
            <a:chOff x="3552" y="3120"/>
            <a:chExt cx="285" cy="215"/>
          </a:xfrm>
        </p:grpSpPr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>
              <a:off x="3552" y="3312"/>
              <a:ext cx="28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3552" y="3120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L0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085726" y="3226086"/>
            <a:ext cx="452438" cy="1636713"/>
            <a:chOff x="3840" y="2304"/>
            <a:chExt cx="285" cy="1031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>
              <a:off x="3840" y="2496"/>
              <a:ext cx="28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3840" y="3120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L1</a:t>
              </a: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3840" y="2304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L1</a:t>
              </a:r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 flipV="1">
              <a:off x="3840" y="2493"/>
              <a:ext cx="0" cy="819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3840" y="3312"/>
              <a:ext cx="28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542926" y="2540286"/>
            <a:ext cx="528638" cy="2322513"/>
            <a:chOff x="4128" y="1872"/>
            <a:chExt cx="333" cy="1463"/>
          </a:xfrm>
        </p:grpSpPr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4128" y="2880"/>
              <a:ext cx="33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4128" y="2064"/>
              <a:ext cx="33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 flipV="1">
              <a:off x="4128" y="2877"/>
              <a:ext cx="0" cy="43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Text Box 17"/>
            <p:cNvSpPr txBox="1">
              <a:spLocks noChangeArrowheads="1"/>
            </p:cNvSpPr>
            <p:nvPr/>
          </p:nvSpPr>
          <p:spPr bwMode="auto">
            <a:xfrm>
              <a:off x="4128" y="3120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L2</a:t>
              </a:r>
            </a:p>
          </p:txBody>
        </p:sp>
        <p:sp>
          <p:nvSpPr>
            <p:cNvPr id="23570" name="Text Box 18"/>
            <p:cNvSpPr txBox="1">
              <a:spLocks noChangeArrowheads="1"/>
            </p:cNvSpPr>
            <p:nvPr/>
          </p:nvSpPr>
          <p:spPr bwMode="auto">
            <a:xfrm>
              <a:off x="4128" y="2688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L2</a:t>
              </a:r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 flipV="1">
              <a:off x="4128" y="2061"/>
              <a:ext cx="0" cy="43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Text Box 20"/>
            <p:cNvSpPr txBox="1">
              <a:spLocks noChangeArrowheads="1"/>
            </p:cNvSpPr>
            <p:nvPr/>
          </p:nvSpPr>
          <p:spPr bwMode="auto">
            <a:xfrm>
              <a:off x="4128" y="2304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L2</a:t>
              </a:r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4128" y="1872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L2</a:t>
              </a:r>
            </a:p>
          </p:txBody>
        </p:sp>
        <p:sp>
          <p:nvSpPr>
            <p:cNvPr id="23574" name="Line 22"/>
            <p:cNvSpPr>
              <a:spLocks noChangeShapeType="1"/>
            </p:cNvSpPr>
            <p:nvPr/>
          </p:nvSpPr>
          <p:spPr bwMode="auto">
            <a:xfrm>
              <a:off x="4128" y="2496"/>
              <a:ext cx="33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Line 23"/>
            <p:cNvSpPr>
              <a:spLocks noChangeShapeType="1"/>
            </p:cNvSpPr>
            <p:nvPr/>
          </p:nvSpPr>
          <p:spPr bwMode="auto">
            <a:xfrm>
              <a:off x="4128" y="3312"/>
              <a:ext cx="33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7076332" y="2235486"/>
            <a:ext cx="630238" cy="2627313"/>
            <a:chOff x="4464" y="1680"/>
            <a:chExt cx="397" cy="1655"/>
          </a:xfrm>
        </p:grpSpPr>
        <p:sp>
          <p:nvSpPr>
            <p:cNvPr id="23577" name="Line 25"/>
            <p:cNvSpPr>
              <a:spLocks noChangeShapeType="1"/>
            </p:cNvSpPr>
            <p:nvPr/>
          </p:nvSpPr>
          <p:spPr bwMode="auto">
            <a:xfrm flipV="1">
              <a:off x="4464" y="3117"/>
              <a:ext cx="0" cy="19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Line 26"/>
            <p:cNvSpPr>
              <a:spLocks noChangeShapeType="1"/>
            </p:cNvSpPr>
            <p:nvPr/>
          </p:nvSpPr>
          <p:spPr bwMode="auto">
            <a:xfrm flipV="1">
              <a:off x="4464" y="2685"/>
              <a:ext cx="0" cy="19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Line 27"/>
            <p:cNvSpPr>
              <a:spLocks noChangeShapeType="1"/>
            </p:cNvSpPr>
            <p:nvPr/>
          </p:nvSpPr>
          <p:spPr bwMode="auto">
            <a:xfrm>
              <a:off x="4464" y="2688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Line 28"/>
            <p:cNvSpPr>
              <a:spLocks noChangeShapeType="1"/>
            </p:cNvSpPr>
            <p:nvPr/>
          </p:nvSpPr>
          <p:spPr bwMode="auto">
            <a:xfrm>
              <a:off x="4464" y="3120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Text Box 29"/>
            <p:cNvSpPr txBox="1">
              <a:spLocks noChangeArrowheads="1"/>
            </p:cNvSpPr>
            <p:nvPr/>
          </p:nvSpPr>
          <p:spPr bwMode="auto">
            <a:xfrm>
              <a:off x="4513" y="3120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3582" name="Text Box 30"/>
            <p:cNvSpPr txBox="1">
              <a:spLocks noChangeArrowheads="1"/>
            </p:cNvSpPr>
            <p:nvPr/>
          </p:nvSpPr>
          <p:spPr bwMode="auto">
            <a:xfrm>
              <a:off x="4513" y="2928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3583" name="Text Box 31"/>
            <p:cNvSpPr txBox="1">
              <a:spLocks noChangeArrowheads="1"/>
            </p:cNvSpPr>
            <p:nvPr/>
          </p:nvSpPr>
          <p:spPr bwMode="auto">
            <a:xfrm>
              <a:off x="4513" y="2688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3584" name="Text Box 32"/>
            <p:cNvSpPr txBox="1">
              <a:spLocks noChangeArrowheads="1"/>
            </p:cNvSpPr>
            <p:nvPr/>
          </p:nvSpPr>
          <p:spPr bwMode="auto">
            <a:xfrm>
              <a:off x="4513" y="2496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3585" name="Line 33"/>
            <p:cNvSpPr>
              <a:spLocks noChangeShapeType="1"/>
            </p:cNvSpPr>
            <p:nvPr/>
          </p:nvSpPr>
          <p:spPr bwMode="auto">
            <a:xfrm flipV="1">
              <a:off x="4464" y="2301"/>
              <a:ext cx="0" cy="19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 flipV="1">
              <a:off x="4464" y="1869"/>
              <a:ext cx="0" cy="19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7" name="Line 35"/>
            <p:cNvSpPr>
              <a:spLocks noChangeShapeType="1"/>
            </p:cNvSpPr>
            <p:nvPr/>
          </p:nvSpPr>
          <p:spPr bwMode="auto">
            <a:xfrm>
              <a:off x="4464" y="1872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8" name="Line 36"/>
            <p:cNvSpPr>
              <a:spLocks noChangeShapeType="1"/>
            </p:cNvSpPr>
            <p:nvPr/>
          </p:nvSpPr>
          <p:spPr bwMode="auto">
            <a:xfrm>
              <a:off x="4464" y="2304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9" name="Text Box 37"/>
            <p:cNvSpPr txBox="1">
              <a:spLocks noChangeArrowheads="1"/>
            </p:cNvSpPr>
            <p:nvPr/>
          </p:nvSpPr>
          <p:spPr bwMode="auto">
            <a:xfrm>
              <a:off x="4513" y="2304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3590" name="Text Box 38"/>
            <p:cNvSpPr txBox="1">
              <a:spLocks noChangeArrowheads="1"/>
            </p:cNvSpPr>
            <p:nvPr/>
          </p:nvSpPr>
          <p:spPr bwMode="auto">
            <a:xfrm>
              <a:off x="4513" y="2112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3591" name="Text Box 39"/>
            <p:cNvSpPr txBox="1">
              <a:spLocks noChangeArrowheads="1"/>
            </p:cNvSpPr>
            <p:nvPr/>
          </p:nvSpPr>
          <p:spPr bwMode="auto">
            <a:xfrm>
              <a:off x="4513" y="1872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3592" name="Text Box 40"/>
            <p:cNvSpPr txBox="1">
              <a:spLocks noChangeArrowheads="1"/>
            </p:cNvSpPr>
            <p:nvPr/>
          </p:nvSpPr>
          <p:spPr bwMode="auto">
            <a:xfrm>
              <a:off x="4513" y="1680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3593" name="Line 41"/>
            <p:cNvSpPr>
              <a:spLocks noChangeShapeType="1"/>
            </p:cNvSpPr>
            <p:nvPr/>
          </p:nvSpPr>
          <p:spPr bwMode="auto">
            <a:xfrm>
              <a:off x="4464" y="2496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Line 42"/>
            <p:cNvSpPr>
              <a:spLocks noChangeShapeType="1"/>
            </p:cNvSpPr>
            <p:nvPr/>
          </p:nvSpPr>
          <p:spPr bwMode="auto">
            <a:xfrm>
              <a:off x="4464" y="3312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Line 43"/>
            <p:cNvSpPr>
              <a:spLocks noChangeShapeType="1"/>
            </p:cNvSpPr>
            <p:nvPr/>
          </p:nvSpPr>
          <p:spPr bwMode="auto">
            <a:xfrm>
              <a:off x="4464" y="2880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Line 44"/>
            <p:cNvSpPr>
              <a:spLocks noChangeShapeType="1"/>
            </p:cNvSpPr>
            <p:nvPr/>
          </p:nvSpPr>
          <p:spPr bwMode="auto">
            <a:xfrm>
              <a:off x="4464" y="2064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Fork Example #3</a:t>
            </a:r>
          </a:p>
        </p:txBody>
      </p:sp>
      <p:sp>
        <p:nvSpPr>
          <p:cNvPr id="49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Both parent and child continue forking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35545" y="2178977"/>
            <a:ext cx="3450281" cy="3049169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fork4()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"L0\n"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(fork() !=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"L1\n"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600" dirty="0" smtClean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(fork() !=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   	  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"L2\n"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    	  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fork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}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"Bye\n"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24417" y="4163603"/>
            <a:ext cx="452438" cy="341313"/>
            <a:chOff x="3360" y="3024"/>
            <a:chExt cx="285" cy="215"/>
          </a:xfrm>
        </p:grpSpPr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3360" y="3216"/>
              <a:ext cx="28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2" name="Text Box 6"/>
            <p:cNvSpPr txBox="1">
              <a:spLocks noChangeArrowheads="1"/>
            </p:cNvSpPr>
            <p:nvPr/>
          </p:nvSpPr>
          <p:spPr bwMode="auto">
            <a:xfrm>
              <a:off x="3360" y="3024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L0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181619" y="2868203"/>
            <a:ext cx="1620838" cy="1636713"/>
            <a:chOff x="3648" y="2208"/>
            <a:chExt cx="1021" cy="1031"/>
          </a:xfrm>
        </p:grpSpPr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3649" y="3024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L1</a:t>
              </a:r>
            </a:p>
          </p:txBody>
        </p:sp>
        <p:sp>
          <p:nvSpPr>
            <p:cNvPr id="24585" name="Line 9"/>
            <p:cNvSpPr>
              <a:spLocks noChangeShapeType="1"/>
            </p:cNvSpPr>
            <p:nvPr/>
          </p:nvSpPr>
          <p:spPr bwMode="auto">
            <a:xfrm>
              <a:off x="3648" y="2400"/>
              <a:ext cx="1006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4321" y="2208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V="1">
              <a:off x="3648" y="2397"/>
              <a:ext cx="0" cy="819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3648" y="3216"/>
              <a:ext cx="28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638820" y="3477803"/>
            <a:ext cx="1163638" cy="1027113"/>
            <a:chOff x="3936" y="2592"/>
            <a:chExt cx="733" cy="647"/>
          </a:xfrm>
        </p:grpSpPr>
        <p:sp>
          <p:nvSpPr>
            <p:cNvPr id="24590" name="Line 14"/>
            <p:cNvSpPr>
              <a:spLocks noChangeShapeType="1"/>
            </p:cNvSpPr>
            <p:nvPr/>
          </p:nvSpPr>
          <p:spPr bwMode="auto">
            <a:xfrm flipV="1">
              <a:off x="3936" y="2781"/>
              <a:ext cx="0" cy="43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3936" y="2592"/>
              <a:ext cx="733" cy="647"/>
              <a:chOff x="3936" y="2592"/>
              <a:chExt cx="733" cy="647"/>
            </a:xfrm>
          </p:grpSpPr>
          <p:sp>
            <p:nvSpPr>
              <p:cNvPr id="24592" name="Line 16"/>
              <p:cNvSpPr>
                <a:spLocks noChangeShapeType="1"/>
              </p:cNvSpPr>
              <p:nvPr/>
            </p:nvSpPr>
            <p:spPr bwMode="auto">
              <a:xfrm>
                <a:off x="3936" y="2784"/>
                <a:ext cx="718" cy="0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3" name="Text Box 17"/>
              <p:cNvSpPr txBox="1">
                <a:spLocks noChangeArrowheads="1"/>
              </p:cNvSpPr>
              <p:nvPr/>
            </p:nvSpPr>
            <p:spPr bwMode="auto">
              <a:xfrm>
                <a:off x="3937" y="3024"/>
                <a:ext cx="270" cy="21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60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L2</a:t>
                </a:r>
              </a:p>
            </p:txBody>
          </p:sp>
          <p:sp>
            <p:nvSpPr>
              <p:cNvPr id="24594" name="Text Box 18"/>
              <p:cNvSpPr txBox="1">
                <a:spLocks noChangeArrowheads="1"/>
              </p:cNvSpPr>
              <p:nvPr/>
            </p:nvSpPr>
            <p:spPr bwMode="auto">
              <a:xfrm>
                <a:off x="4321" y="2592"/>
                <a:ext cx="348" cy="21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60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Bye</a:t>
                </a:r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3936" y="3216"/>
                <a:ext cx="333" cy="0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172222" y="3858806"/>
            <a:ext cx="630238" cy="646113"/>
            <a:chOff x="4272" y="2832"/>
            <a:chExt cx="397" cy="407"/>
          </a:xfrm>
        </p:grpSpPr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272" y="3023"/>
              <a:ext cx="0" cy="195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4272" y="3024"/>
              <a:ext cx="38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4321" y="3024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4321" y="2832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4272" y="3218"/>
              <a:ext cx="33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>
                <a:solidFill>
                  <a:srgbClr val="660033"/>
                </a:solidFill>
                <a:ea typeface="DejaVu Sans" charset="0"/>
                <a:cs typeface="DejaVu Sans" charset="0"/>
              </a:rPr>
              <a:t>Fork Example #4</a:t>
            </a:r>
          </a:p>
        </p:txBody>
      </p:sp>
      <p:sp>
        <p:nvSpPr>
          <p:cNvPr id="30" name="Text Box 1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Nested 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fork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in parent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135544" y="2178978"/>
            <a:ext cx="3450281" cy="3049169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fork5()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"L0\n"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(fork() ==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"L1\n"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600" dirty="0" smtClean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(fork() ==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   	  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"L2\n"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    	  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fork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}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"Bye\n"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38973" y="4118225"/>
            <a:ext cx="452438" cy="341313"/>
            <a:chOff x="3408" y="2976"/>
            <a:chExt cx="285" cy="215"/>
          </a:xfrm>
        </p:grpSpPr>
        <p:sp>
          <p:nvSpPr>
            <p:cNvPr id="25605" name="Line 5"/>
            <p:cNvSpPr>
              <a:spLocks noChangeShapeType="1"/>
            </p:cNvSpPr>
            <p:nvPr/>
          </p:nvSpPr>
          <p:spPr bwMode="auto">
            <a:xfrm>
              <a:off x="3408" y="3168"/>
              <a:ext cx="28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>
              <a:off x="3408" y="2976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L0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196178" y="3737225"/>
            <a:ext cx="630238" cy="722313"/>
            <a:chOff x="3696" y="2736"/>
            <a:chExt cx="397" cy="455"/>
          </a:xfrm>
        </p:grpSpPr>
        <p:sp>
          <p:nvSpPr>
            <p:cNvPr id="25608" name="Text Box 8"/>
            <p:cNvSpPr txBox="1">
              <a:spLocks noChangeArrowheads="1"/>
            </p:cNvSpPr>
            <p:nvPr/>
          </p:nvSpPr>
          <p:spPr bwMode="auto">
            <a:xfrm>
              <a:off x="3745" y="2976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 flipV="1">
              <a:off x="3696" y="2925"/>
              <a:ext cx="0" cy="243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>
              <a:off x="3696" y="2928"/>
              <a:ext cx="286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3697" y="2736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L1</a:t>
              </a:r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>
              <a:off x="3696" y="3168"/>
              <a:ext cx="286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110578" y="2975227"/>
            <a:ext cx="630238" cy="723901"/>
            <a:chOff x="4272" y="2256"/>
            <a:chExt cx="397" cy="456"/>
          </a:xfrm>
        </p:grpSpPr>
        <p:sp>
          <p:nvSpPr>
            <p:cNvPr id="25614" name="Line 14"/>
            <p:cNvSpPr>
              <a:spLocks noChangeShapeType="1"/>
            </p:cNvSpPr>
            <p:nvPr/>
          </p:nvSpPr>
          <p:spPr bwMode="auto">
            <a:xfrm flipV="1">
              <a:off x="4272" y="2446"/>
              <a:ext cx="0" cy="243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Text Box 15"/>
            <p:cNvSpPr txBox="1">
              <a:spLocks noChangeArrowheads="1"/>
            </p:cNvSpPr>
            <p:nvPr/>
          </p:nvSpPr>
          <p:spPr bwMode="auto">
            <a:xfrm>
              <a:off x="4321" y="2497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5616" name="Line 16"/>
            <p:cNvSpPr>
              <a:spLocks noChangeShapeType="1"/>
            </p:cNvSpPr>
            <p:nvPr/>
          </p:nvSpPr>
          <p:spPr bwMode="auto">
            <a:xfrm>
              <a:off x="4272" y="2448"/>
              <a:ext cx="33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Text Box 17"/>
            <p:cNvSpPr txBox="1">
              <a:spLocks noChangeArrowheads="1"/>
            </p:cNvSpPr>
            <p:nvPr/>
          </p:nvSpPr>
          <p:spPr bwMode="auto">
            <a:xfrm>
              <a:off x="4310" y="2256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5618" name="Line 18"/>
            <p:cNvSpPr>
              <a:spLocks noChangeShapeType="1"/>
            </p:cNvSpPr>
            <p:nvPr/>
          </p:nvSpPr>
          <p:spPr bwMode="auto">
            <a:xfrm>
              <a:off x="4272" y="2689"/>
              <a:ext cx="33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6653378" y="3356225"/>
            <a:ext cx="630238" cy="722313"/>
            <a:chOff x="3984" y="2496"/>
            <a:chExt cx="397" cy="455"/>
          </a:xfrm>
        </p:grpSpPr>
        <p:sp>
          <p:nvSpPr>
            <p:cNvPr id="25620" name="Line 20"/>
            <p:cNvSpPr>
              <a:spLocks noChangeShapeType="1"/>
            </p:cNvSpPr>
            <p:nvPr/>
          </p:nvSpPr>
          <p:spPr bwMode="auto">
            <a:xfrm flipV="1">
              <a:off x="3984" y="2685"/>
              <a:ext cx="0" cy="243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Text Box 21"/>
            <p:cNvSpPr txBox="1">
              <a:spLocks noChangeArrowheads="1"/>
            </p:cNvSpPr>
            <p:nvPr/>
          </p:nvSpPr>
          <p:spPr bwMode="auto">
            <a:xfrm>
              <a:off x="4033" y="2736"/>
              <a:ext cx="348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Bye</a:t>
              </a:r>
            </a:p>
          </p:txBody>
        </p:sp>
        <p:sp>
          <p:nvSpPr>
            <p:cNvPr id="25622" name="Line 22"/>
            <p:cNvSpPr>
              <a:spLocks noChangeShapeType="1"/>
            </p:cNvSpPr>
            <p:nvPr/>
          </p:nvSpPr>
          <p:spPr bwMode="auto">
            <a:xfrm>
              <a:off x="3984" y="2688"/>
              <a:ext cx="286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Text Box 23"/>
            <p:cNvSpPr txBox="1">
              <a:spLocks noChangeArrowheads="1"/>
            </p:cNvSpPr>
            <p:nvPr/>
          </p:nvSpPr>
          <p:spPr bwMode="auto">
            <a:xfrm>
              <a:off x="3985" y="2496"/>
              <a:ext cx="27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L2</a:t>
              </a:r>
            </a:p>
          </p:txBody>
        </p:sp>
        <p:sp>
          <p:nvSpPr>
            <p:cNvPr id="25624" name="Line 24"/>
            <p:cNvSpPr>
              <a:spLocks noChangeShapeType="1"/>
            </p:cNvSpPr>
            <p:nvPr/>
          </p:nvSpPr>
          <p:spPr bwMode="auto">
            <a:xfrm>
              <a:off x="3984" y="2928"/>
              <a:ext cx="33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Fork Example #5</a:t>
            </a:r>
          </a:p>
        </p:txBody>
      </p:sp>
      <p:sp>
        <p:nvSpPr>
          <p:cNvPr id="29" name="Text Box 1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Nested 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fork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in child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163067" y="2170414"/>
            <a:ext cx="3514401" cy="2310505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cleanup(void)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"cleaning up\n"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void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fork6()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atexit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(cleanup);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fork();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738973" y="4118225"/>
            <a:ext cx="452438" cy="341313"/>
            <a:chOff x="3408" y="2976"/>
            <a:chExt cx="285" cy="215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3408" y="3168"/>
              <a:ext cx="285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408" y="2976"/>
              <a:ext cx="115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269684" y="3737225"/>
            <a:ext cx="1543784" cy="721735"/>
            <a:chOff x="6269684" y="3737225"/>
            <a:chExt cx="1543784" cy="721735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6273966" y="4118225"/>
              <a:ext cx="1539502" cy="34073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dirty="0" smtClean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cleaning up</a:t>
              </a:r>
              <a:endPara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6269684" y="3737225"/>
              <a:ext cx="1539502" cy="34073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dirty="0" smtClean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cleaning up</a:t>
              </a:r>
              <a:endPara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196178" y="4037263"/>
            <a:ext cx="1673826" cy="385763"/>
            <a:chOff x="6196178" y="4037263"/>
            <a:chExt cx="1673826" cy="385763"/>
          </a:xfrm>
        </p:grpSpPr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6196178" y="4037263"/>
              <a:ext cx="0" cy="385763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6196178" y="4042025"/>
              <a:ext cx="1673826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6196178" y="4423025"/>
              <a:ext cx="166355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Fork Example #6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atexit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()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Registers a function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to be executed upon exit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 and interrupts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Consider the following program</a:t>
            </a: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41363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What is the output of the child process?</a:t>
            </a:r>
          </a:p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</a:t>
            </a:r>
          </a:p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</a:t>
            </a:r>
          </a:p>
          <a:p>
            <a:pPr marL="741363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What is the output of the parent process?</a:t>
            </a:r>
          </a:p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25463" y="1752600"/>
            <a:ext cx="5792268" cy="2310505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main()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x = 1;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(fork() == 0)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“printf1: x=%d\n”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,++x); 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“printf2: x=%d\n”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,--x);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8889" y="5792917"/>
            <a:ext cx="2420534" cy="367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printf2:  x=0</a:t>
            </a:r>
            <a:endParaRPr lang="en-US" dirty="0">
              <a:solidFill>
                <a:srgbClr val="000099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2292" y="4635319"/>
            <a:ext cx="4572000" cy="7107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printf1: x=2</a:t>
            </a:r>
          </a:p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printf2: x=1</a:t>
            </a:r>
            <a:endParaRPr lang="en-US" dirty="0">
              <a:solidFill>
                <a:srgbClr val="000099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Practice problem 8.2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85838" y="1752600"/>
            <a:ext cx="3514401" cy="2095062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main()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for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0;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&lt; 2;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fork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“hello!\n”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318714" y="4935538"/>
            <a:ext cx="220573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ea typeface="DejaVu Sans" charset="0"/>
                <a:cs typeface="DejaVu Sans" charset="0"/>
              </a:rPr>
              <a:t>4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Practice problem 8.11</a:t>
            </a: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Consider the following program</a:t>
            </a: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41363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How many “hello” output lines does this program print?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87425" y="1752600"/>
            <a:ext cx="3198813" cy="3660775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doit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fork();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fork();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dirty="0" smtClean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“hello\n”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return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main()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doit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itchFamily="49" charset="0"/>
                <a:ea typeface="DejaVu Sans" charset="0"/>
                <a:cs typeface="DejaVu Sans" charset="0"/>
              </a:rPr>
              <a:t>“hello\n”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277439" y="6019800"/>
            <a:ext cx="220573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ea typeface="DejaVu Sans" charset="0"/>
                <a:cs typeface="DejaVu Sans" charset="0"/>
              </a:rPr>
              <a:t>8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Practice problem 8.12</a:t>
            </a: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Consider the following program</a:t>
            </a: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41363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How many “hello” output lines does this program print?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Reaping Child Processes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When a child process terminates, it stays around and consumes system resources until reaped by parent</a:t>
            </a:r>
            <a:endParaRPr lang="en-US" sz="2000" dirty="0" smtClean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Must keep its exit status to deliver to parent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Called a “zombie”</a:t>
            </a:r>
          </a:p>
          <a:p>
            <a:pPr lvl="2" indent="-234950" algn="l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Living corpse, half alive and half dead</a:t>
            </a:r>
            <a:endParaRPr lang="en-US" sz="2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85763" indent="-381000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Parent must “reap” terminated child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Performed by parent on child via 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wait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or </a:t>
            </a:r>
            <a:r>
              <a:rPr lang="en-US" sz="20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waitpid</a:t>
            </a:r>
            <a:endParaRPr lang="en-US" sz="2000" dirty="0" smtClean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Parent is given exit status information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Kernel then deletes zombie child process</a:t>
            </a:r>
          </a:p>
          <a:p>
            <a:pPr marL="385763" indent="-381000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What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if Parent Doesn’t Reap?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Child zombie stays around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If parent terminates without reaping a child, then child will be reaped by 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init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 process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4951413" cy="4003675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&gt; </a:t>
            </a:r>
            <a:r>
              <a:rPr lang="en-US" sz="1600" i="1" dirty="0">
                <a:solidFill>
                  <a:srgbClr val="002060"/>
                </a:solidFill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&gt; </a:t>
            </a:r>
            <a:r>
              <a:rPr lang="en-US" sz="1600" i="1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endParaRPr lang="en-US" sz="1600" i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6585 ttyp9    00:00:00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tcsh</a:t>
            </a:r>
            <a:endParaRPr lang="en-US" sz="1600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6641 ttyp9    00:00:00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endParaRPr lang="en-US" sz="1600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&gt;</a:t>
            </a:r>
            <a:r>
              <a:rPr lang="en-US" sz="1600" i="1" dirty="0">
                <a:solidFill>
                  <a:srgbClr val="002060"/>
                </a:solidFill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&gt; </a:t>
            </a:r>
            <a:r>
              <a:rPr lang="en-US" sz="1600" i="1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endParaRPr lang="en-US" sz="1600" i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6585 ttyp9    00:00:00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tcsh</a:t>
            </a:r>
            <a:endParaRPr lang="en-US" sz="1600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6642 ttyp9    00:00:00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endParaRPr lang="en-US" sz="1600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2547938" y="482164"/>
            <a:ext cx="6413935" cy="223061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fork7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(fork() == 0) 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 */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"Terminating Child, PID = %d\n"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getpid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exit(0);</a:t>
            </a:r>
          </a:p>
          <a:p>
            <a:pPr algn="l"/>
            <a:r>
              <a:rPr lang="da-DK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 </a:t>
            </a:r>
            <a:r>
              <a:rPr lang="da-DK" sz="1400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da-DK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/>
            <a:r>
              <a:rPr lang="da-DK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da-DK" sz="1400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Running</a:t>
            </a:r>
            <a:r>
              <a:rPr lang="da-DK" sz="14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sz="1400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Parent</a:t>
            </a:r>
            <a:r>
              <a:rPr lang="da-DK" sz="14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, PID = %d\n"</a:t>
            </a:r>
            <a:r>
              <a:rPr lang="da-DK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getpid</a:t>
            </a:r>
            <a:r>
              <a:rPr lang="da-DK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(1)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; </a:t>
            </a:r>
            <a:r>
              <a:rPr lang="en-US" sz="1400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Infinite loop */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>
            <a:off x="4267200" y="4267200"/>
            <a:ext cx="990601" cy="152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1600200" y="5257800"/>
            <a:ext cx="3657600" cy="3048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5049749" y="3835346"/>
            <a:ext cx="36421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US" sz="20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ps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 shows zombie child process as “defunct”</a:t>
            </a: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93240" y="4862760"/>
            <a:ext cx="38219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Killing parent allows child to be reaped by 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init</a:t>
            </a:r>
            <a:endParaRPr lang="en-US" sz="2000" dirty="0">
              <a:solidFill>
                <a:srgbClr val="000066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>
                <a:latin typeface="Arial" pitchFamily="34" charset="0"/>
                <a:cs typeface="Arial" pitchFamily="34" charset="0"/>
              </a:rPr>
              <a:t>Zombie</a:t>
            </a: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6" grpId="0" animBg="1"/>
      <p:bldP spid="9" grpId="0"/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Text Box 2"/>
          <p:cNvSpPr txBox="1">
            <a:spLocks noChangeArrowheads="1"/>
          </p:cNvSpPr>
          <p:nvPr/>
        </p:nvSpPr>
        <p:spPr bwMode="auto">
          <a:xfrm>
            <a:off x="228600" y="3556928"/>
            <a:ext cx="3851275" cy="3270250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&gt; </a:t>
            </a:r>
            <a:r>
              <a:rPr lang="en-US" sz="1600" i="1" dirty="0">
                <a:solidFill>
                  <a:srgbClr val="002060"/>
                </a:solidFill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&gt; </a:t>
            </a:r>
            <a:r>
              <a:rPr lang="en-US" sz="1600" i="1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endParaRPr lang="en-US" sz="1600" i="1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6585 ttyp9    00:00:00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tcsh</a:t>
            </a:r>
            <a:endParaRPr lang="en-US" sz="1600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6677 ttyp9    00:00:00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endParaRPr lang="en-US" sz="1600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i="1" dirty="0">
                <a:solidFill>
                  <a:srgbClr val="002060"/>
                </a:solidFill>
                <a:latin typeface="Courier New" pitchFamily="49" charset="0"/>
              </a:rPr>
              <a:t>&gt;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i="1" dirty="0">
                <a:solidFill>
                  <a:srgbClr val="002060"/>
                </a:solidFill>
                <a:latin typeface="Courier New" pitchFamily="49" charset="0"/>
              </a:rPr>
              <a:t>&gt;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endParaRPr lang="en-US" sz="1600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6585 ttyp9    00:00:00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tcsh</a:t>
            </a:r>
            <a:endParaRPr lang="en-US" sz="1600" dirty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  <a:latin typeface="Courier New" pitchFamily="49" charset="0"/>
              </a:rPr>
              <a:t> 6678 ttyp9    00:00:00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endParaRPr lang="en-US" sz="1600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2" y="0"/>
            <a:ext cx="8359043" cy="776288"/>
          </a:xfrm>
        </p:spPr>
        <p:txBody>
          <a:bodyPr/>
          <a:lstStyle/>
          <a:p>
            <a:pPr marL="0" indent="0"/>
            <a:r>
              <a:rPr lang="en-US" dirty="0" smtClean="0"/>
              <a:t>Non-terminating Child Example</a:t>
            </a:r>
            <a:endParaRPr lang="en-US" dirty="0"/>
          </a:p>
        </p:txBody>
      </p: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1151907" y="755881"/>
            <a:ext cx="7030192" cy="258532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500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fork8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(fork() == 0) {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 */</a:t>
            </a:r>
            <a:endParaRPr lang="en-US" sz="15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"Running Child, PID = %</a:t>
            </a:r>
            <a:r>
              <a:rPr lang="en-US" sz="1500" dirty="0" smtClean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d\n“</a:t>
            </a:r>
            <a:r>
              <a:rPr lang="en-US" sz="15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is-IS" sz="15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getpid</a:t>
            </a:r>
            <a:r>
              <a:rPr lang="is-I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(1)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; </a:t>
            </a:r>
            <a:r>
              <a:rPr lang="en-US" sz="1500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Infinite loop */</a:t>
            </a:r>
            <a:endParaRPr lang="en-US" sz="15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 </a:t>
            </a:r>
            <a:r>
              <a:rPr lang="da-DK" sz="1500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da-DK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/>
            <a:r>
              <a:rPr lang="da-DK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printf(</a:t>
            </a:r>
            <a:r>
              <a:rPr lang="da-DK" sz="15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"Terminating Parent, PID = %</a:t>
            </a:r>
            <a:r>
              <a:rPr lang="da-DK" sz="1500" dirty="0" smtClean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d\n”</a:t>
            </a:r>
            <a:r>
              <a:rPr lang="da-DK" sz="15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is-IS" sz="15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getpid</a:t>
            </a:r>
            <a:r>
              <a:rPr lang="is-I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algn="l"/>
            <a:r>
              <a:rPr lang="is-I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exit(0);</a:t>
            </a:r>
          </a:p>
          <a:p>
            <a:pPr algn="l"/>
            <a:r>
              <a:rPr lang="is-I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is-IS" sz="15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3893906" y="4582274"/>
            <a:ext cx="739740" cy="57535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403297" y="5732980"/>
            <a:ext cx="2271445" cy="32877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4099389" y="411380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4538" lvl="1" indent="-244475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tabLst>
                <a:tab pos="744538" algn="l"/>
                <a:tab pos="1201738" algn="l"/>
                <a:tab pos="1658938" algn="l"/>
                <a:tab pos="2116138" algn="l"/>
                <a:tab pos="2573338" algn="l"/>
                <a:tab pos="3030538" algn="l"/>
                <a:tab pos="3487738" algn="l"/>
                <a:tab pos="3944938" algn="l"/>
                <a:tab pos="4402138" algn="l"/>
                <a:tab pos="4859338" algn="l"/>
                <a:tab pos="5316538" algn="l"/>
                <a:tab pos="5773738" algn="l"/>
                <a:tab pos="6230938" algn="l"/>
                <a:tab pos="6688138" algn="l"/>
                <a:tab pos="7145338" algn="l"/>
                <a:tab pos="7602538" algn="l"/>
                <a:tab pos="8059738" algn="l"/>
                <a:tab pos="8516938" algn="l"/>
                <a:tab pos="8974138" algn="l"/>
                <a:tab pos="9431338" algn="l"/>
                <a:tab pos="9888538" algn="l"/>
              </a:tabLst>
            </a:pPr>
            <a:r>
              <a:rPr lang="en-US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Child process still active even though parent has terminated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02131" y="58695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4538" lvl="1" indent="-244475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tabLst>
                <a:tab pos="744538" algn="l"/>
                <a:tab pos="1201738" algn="l"/>
                <a:tab pos="1658938" algn="l"/>
                <a:tab pos="2116138" algn="l"/>
                <a:tab pos="2573338" algn="l"/>
                <a:tab pos="3030538" algn="l"/>
                <a:tab pos="3487738" algn="l"/>
                <a:tab pos="3944938" algn="l"/>
                <a:tab pos="4402138" algn="l"/>
                <a:tab pos="4859338" algn="l"/>
                <a:tab pos="5316538" algn="l"/>
                <a:tab pos="5773738" algn="l"/>
                <a:tab pos="6230938" algn="l"/>
                <a:tab pos="6688138" algn="l"/>
                <a:tab pos="7145338" algn="l"/>
                <a:tab pos="7602538" algn="l"/>
                <a:tab pos="8059738" algn="l"/>
                <a:tab pos="8516938" algn="l"/>
                <a:tab pos="8974138" algn="l"/>
                <a:tab pos="9431338" algn="l"/>
                <a:tab pos="9888538" algn="l"/>
              </a:tabLst>
            </a:pPr>
            <a:r>
              <a:rPr lang="en-US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Must kill explicitly, or else will keep running indefinitely</a:t>
            </a: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animBg="1"/>
      <p:bldP spid="9" grpId="0"/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latin typeface="Courier New" pitchFamily="49" charset="0"/>
                <a:ea typeface="DejaVu Sans" charset="0"/>
                <a:cs typeface="DejaVu Sans" charset="0"/>
              </a:rPr>
              <a:t>wait</a:t>
            </a: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: Synchronizing with children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Parent reaps a child by calling the 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wait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function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wait(</a:t>
            </a:r>
            <a:r>
              <a:rPr lang="en-US" sz="24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*</a:t>
            </a:r>
            <a:r>
              <a:rPr lang="en-US" sz="24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child_status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)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Suspends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current process until one of its children terminates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Return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value is the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 of the child process that terminated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If </a:t>
            </a:r>
            <a:r>
              <a:rPr lang="en-US" sz="20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child_status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 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!= NULL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, then value is set to a status indicating why the child process terminated</a:t>
            </a:r>
          </a:p>
          <a:p>
            <a:pPr marL="739775" lvl="1" indent="-242888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Checked using macros defined in </a:t>
            </a:r>
            <a:r>
              <a:rPr lang="en-US" sz="2000" dirty="0" err="1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wait.h</a:t>
            </a:r>
            <a:endParaRPr lang="en-US" sz="2000" dirty="0" smtClean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7620000" y="4572000"/>
            <a:ext cx="373063" cy="0"/>
          </a:xfrm>
          <a:prstGeom prst="line">
            <a:avLst/>
          </a:prstGeom>
          <a:noFill/>
          <a:ln w="25560" cap="sq">
            <a:solidFill>
              <a:srgbClr val="000066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7997826" y="4574576"/>
            <a:ext cx="0" cy="677863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7620000" y="5257202"/>
            <a:ext cx="373063" cy="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7088188" y="4267200"/>
            <a:ext cx="544513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Bye</a:t>
            </a:r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7086600" y="4572000"/>
            <a:ext cx="530225" cy="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7089176" y="5257202"/>
            <a:ext cx="530225" cy="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6344132" y="5256812"/>
            <a:ext cx="361467" cy="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6705600" y="4564041"/>
            <a:ext cx="0" cy="690563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6705600" y="4572001"/>
            <a:ext cx="377825" cy="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705600" y="4949803"/>
            <a:ext cx="422275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HP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6705600" y="4264003"/>
            <a:ext cx="422275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HC</a:t>
            </a: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6705600" y="5254603"/>
            <a:ext cx="377825" cy="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8002588" y="4953000"/>
            <a:ext cx="422275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CT</a:t>
            </a:r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8001000" y="5254603"/>
            <a:ext cx="377825" cy="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8383588" y="4953000"/>
            <a:ext cx="544513" cy="334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Bye</a:t>
            </a:r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>
            <a:off x="8382000" y="5254603"/>
            <a:ext cx="454025" cy="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52400" y="1507391"/>
            <a:ext cx="5739072" cy="27515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(fork() == 0)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da-DK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  <a:r>
              <a:rPr lang="da-DK" sz="16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latin typeface="Courier New" pitchFamily="49" charset="0"/>
                <a:ea typeface="DejaVu Sans" charset="0"/>
                <a:cs typeface="DejaVu Sans" charset="0"/>
              </a:rPr>
              <a:t>wait</a:t>
            </a: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: Synchronizing with children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5" grpId="0" animBg="1"/>
      <p:bldP spid="35856" grpId="0" animBg="1"/>
      <p:bldP spid="35857" grpId="0" animBg="1"/>
      <p:bldP spid="35851" grpId="0"/>
      <p:bldP spid="35852" grpId="0" animBg="1"/>
      <p:bldP spid="35853" grpId="0" animBg="1"/>
      <p:bldP spid="35843" grpId="0" animBg="1"/>
      <p:bldP spid="35845" grpId="0" animBg="1"/>
      <p:bldP spid="35846" grpId="0" animBg="1"/>
      <p:bldP spid="35847" grpId="0"/>
      <p:bldP spid="35848" grpId="0"/>
      <p:bldP spid="35849" grpId="0" animBg="1"/>
      <p:bldP spid="35859" grpId="0"/>
      <p:bldP spid="35860" grpId="0" animBg="1"/>
      <p:bldP spid="35862" grpId="0"/>
      <p:bldP spid="3586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78638" y="852653"/>
            <a:ext cx="8302625" cy="1086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With</a:t>
            </a:r>
            <a:r>
              <a:rPr 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</a:t>
            </a:r>
            <a:r>
              <a:rPr 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wait</a:t>
            </a:r>
            <a:r>
              <a:rPr 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, children return in arbitrary order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US" sz="16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WIFEXITED macro to see if child exited normally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r>
              <a:rPr lang="en-US" sz="16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WEXITSTATUS  macro to get information about exit status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8307388" cy="12334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739775" algn="l"/>
                <a:tab pos="1196975" algn="l"/>
                <a:tab pos="1654175" algn="l"/>
                <a:tab pos="2111375" algn="l"/>
                <a:tab pos="2568575" algn="l"/>
                <a:tab pos="3025775" algn="l"/>
                <a:tab pos="3482975" algn="l"/>
                <a:tab pos="3940175" algn="l"/>
                <a:tab pos="4397375" algn="l"/>
                <a:tab pos="4854575" algn="l"/>
                <a:tab pos="5311775" algn="l"/>
                <a:tab pos="5768975" algn="l"/>
                <a:tab pos="6226175" algn="l"/>
                <a:tab pos="6683375" algn="l"/>
                <a:tab pos="7140575" algn="l"/>
                <a:tab pos="7597775" algn="l"/>
                <a:tab pos="8054975" algn="l"/>
                <a:tab pos="8512175" algn="l"/>
                <a:tab pos="8969375" algn="l"/>
                <a:tab pos="9426575" algn="l"/>
                <a:tab pos="9883775" algn="l"/>
              </a:tabLst>
            </a:pPr>
            <a:endParaRPr lang="en-US" dirty="0">
              <a:solidFill>
                <a:srgbClr val="000099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02081" y="1918847"/>
            <a:ext cx="7960834" cy="385951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fork10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fi-FI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(i = 0; i &lt; N; i++)</a:t>
            </a:r>
          </a:p>
          <a:p>
            <a:pPr algn="l"/>
            <a:r>
              <a:rPr lang="nb-NO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[i] = fork()) == 0) {</a:t>
            </a:r>
          </a:p>
          <a:p>
            <a:pPr algn="l"/>
            <a:r>
              <a:rPr lang="nb-NO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 */</a:t>
            </a:r>
            <a:endParaRPr lang="nb-NO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nb-NO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 { </a:t>
            </a:r>
            <a:r>
              <a:rPr lang="en-US" sz="1600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Parent */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wait(&amp;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(WIFEXITED(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"Child %d terminated with exit status %d\n"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algn="l"/>
            <a:r>
              <a:rPr lang="pl-PL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/>
            <a:r>
              <a:rPr lang="hu-HU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"Child %d </a:t>
            </a:r>
            <a:r>
              <a:rPr lang="en-US" sz="1600" dirty="0" smtClean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terminated 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abnormally\n"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514475" y="5389563"/>
            <a:ext cx="5942013" cy="1465262"/>
          </a:xfrm>
          <a:prstGeom prst="rect">
            <a:avLst/>
          </a:prstGeom>
          <a:solidFill>
            <a:srgbClr val="99FFCC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3565 terminated with exit status 103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3564 terminated with exit status 102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3563 terminated with exit status 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3562 terminated with exit status 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3566 terminated with exit status 104</a:t>
            </a:r>
          </a:p>
        </p:txBody>
      </p:sp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latin typeface="Courier New" pitchFamily="49" charset="0"/>
                <a:ea typeface="DejaVu Sans" charset="0"/>
                <a:cs typeface="Courier New" pitchFamily="49" charset="0"/>
              </a:rPr>
              <a:t>w</a:t>
            </a:r>
            <a:r>
              <a:rPr lang="en-US" sz="3800" dirty="0" smtClean="0">
                <a:solidFill>
                  <a:srgbClr val="660033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ait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 Example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58419" y="2840984"/>
            <a:ext cx="7960834" cy="38656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fork11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fr-FR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(i = 0; i &lt; N; i++)</a:t>
            </a:r>
          </a:p>
          <a:p>
            <a:pPr algn="l"/>
            <a:r>
              <a:rPr lang="nb-NO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[i] = fork()) == 0)</a:t>
            </a:r>
          </a:p>
          <a:p>
            <a:pPr algn="l"/>
            <a:r>
              <a:rPr lang="nb-NO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 */</a:t>
            </a:r>
            <a:endParaRPr lang="nb-NO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(i = N-1; i &gt;= 0; i--) {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600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wpid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waitpid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[i], &amp;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0);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(WIFEXITED(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"Child %d </a:t>
            </a:r>
            <a:r>
              <a:rPr lang="da-DK" sz="1600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with exit status %d\n"</a:t>
            </a:r>
            <a:r>
              <a:rPr lang="da-DK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algn="l"/>
            <a:r>
              <a:rPr lang="pl-PL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/>
            <a:r>
              <a:rPr lang="hu-HU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"Child %d </a:t>
            </a:r>
            <a:r>
              <a:rPr lang="en-US" sz="1600" dirty="0" smtClean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terminated </a:t>
            </a:r>
            <a:r>
              <a:rPr lang="en-US" sz="1600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abnormally\n"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err="1" smtClean="0">
                <a:solidFill>
                  <a:srgbClr val="660033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waitpid</a:t>
            </a:r>
            <a:r>
              <a:rPr lang="en-US" dirty="0" smtClean="0">
                <a:ea typeface="DejaVu Sans" charset="0"/>
                <a:cs typeface="DejaVu Sans" charset="0"/>
              </a:rPr>
              <a:t>: Wait for specific children</a:t>
            </a:r>
            <a:endParaRPr lang="en-US" sz="3800" dirty="0">
              <a:solidFill>
                <a:srgbClr val="660033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90513" y="1220788"/>
            <a:ext cx="7080527" cy="15775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Used to wait on specific children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pid_t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waitpid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8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pid_t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, </a:t>
            </a:r>
            <a:r>
              <a:rPr lang="en-US" sz="18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&amp;status, </a:t>
            </a:r>
            <a:r>
              <a:rPr lang="en-US" sz="18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options)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Suspends process until specific child terminates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If </a:t>
            </a:r>
            <a:r>
              <a:rPr lang="en-US" dirty="0" err="1" smtClean="0">
                <a:latin typeface="Courier New" pitchFamily="49" charset="0"/>
                <a:ea typeface="DejaVu Sans" charset="0"/>
                <a:cs typeface="Courier New" pitchFamily="49" charset="0"/>
              </a:rPr>
              <a:t>pid</a:t>
            </a:r>
            <a:r>
              <a:rPr lang="en-US" dirty="0" smtClean="0">
                <a:latin typeface="Courier New" pitchFamily="49" charset="0"/>
                <a:ea typeface="DejaVu Sans" charset="0"/>
                <a:cs typeface="Courier New" pitchFamily="49" charset="0"/>
              </a:rPr>
              <a:t> == -1 </a:t>
            </a:r>
            <a:r>
              <a:rPr lang="en-US" dirty="0" smtClean="0">
                <a:ea typeface="DejaVu Sans" charset="0"/>
                <a:cs typeface="DejaVu Sans" charset="0"/>
              </a:rPr>
              <a:t>, then same as </a:t>
            </a:r>
            <a:r>
              <a:rPr lang="en-US" dirty="0" smtClean="0">
                <a:latin typeface="Courier New" pitchFamily="49" charset="0"/>
                <a:ea typeface="DejaVu Sans" charset="0"/>
                <a:cs typeface="Courier New" pitchFamily="49" charset="0"/>
              </a:rPr>
              <a:t>wait()</a:t>
            </a:r>
            <a:endParaRPr lang="en-US" sz="2000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6696075" y="2136775"/>
            <a:ext cx="1588" cy="89852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H="1">
            <a:off x="4256088" y="1981200"/>
            <a:ext cx="15875" cy="979488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5707063" y="2060575"/>
            <a:ext cx="1587" cy="900113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8142288" y="1908175"/>
            <a:ext cx="1587" cy="900113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164263" y="2973388"/>
            <a:ext cx="1587" cy="89852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8142288" y="2973388"/>
            <a:ext cx="1587" cy="89852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260850" y="2973388"/>
            <a:ext cx="6350" cy="836612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2740025" y="3124200"/>
            <a:ext cx="1588" cy="171132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641850" y="3884613"/>
            <a:ext cx="1588" cy="1408112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167313" y="5407025"/>
            <a:ext cx="1587" cy="468313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108450" y="5407025"/>
            <a:ext cx="1588" cy="468313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8142288" y="3810000"/>
            <a:ext cx="1587" cy="158432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772275" y="3657600"/>
            <a:ext cx="1588" cy="178752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740025" y="4873625"/>
            <a:ext cx="1588" cy="622300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1065213" y="2668588"/>
            <a:ext cx="1587" cy="197802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457200" y="3581400"/>
            <a:ext cx="8280400" cy="354013"/>
          </a:xfrm>
          <a:prstGeom prst="rect">
            <a:avLst/>
          </a:prstGeom>
          <a:solidFill>
            <a:srgbClr val="DDDDDD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Local/IO Bus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412750" y="4443413"/>
            <a:ext cx="1230313" cy="493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Memory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7640638" y="4418013"/>
            <a:ext cx="1027112" cy="5191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Network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adapter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238375" y="4443413"/>
            <a:ext cx="1027113" cy="493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IDE disk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controller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6119813" y="4418013"/>
            <a:ext cx="1230312" cy="493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Video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adapter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6094413" y="5432425"/>
            <a:ext cx="1230312" cy="493713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Display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7627938" y="5407025"/>
            <a:ext cx="1039812" cy="519113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Network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228600" y="2617788"/>
            <a:ext cx="1414463" cy="493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Processor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2124075" y="2617788"/>
            <a:ext cx="1230313" cy="493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Interrupt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controller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4140200" y="4443413"/>
            <a:ext cx="1027113" cy="493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SCSI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controller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3659188" y="5267325"/>
            <a:ext cx="1965325" cy="27940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SCSI bus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5548313" y="2617788"/>
            <a:ext cx="1230312" cy="493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Serial port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controller</a:t>
            </a: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7450138" y="2617788"/>
            <a:ext cx="1376362" cy="493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Parallel port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controller</a:t>
            </a: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3646488" y="2617788"/>
            <a:ext cx="1230312" cy="493712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Keyboard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controller</a:t>
            </a:r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1681163" y="2890838"/>
            <a:ext cx="442912" cy="1587"/>
          </a:xfrm>
          <a:prstGeom prst="line">
            <a:avLst/>
          </a:prstGeom>
          <a:noFill/>
          <a:ln w="12600" cap="sq">
            <a:solidFill>
              <a:srgbClr val="FF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3646488" y="1704975"/>
            <a:ext cx="1230312" cy="493713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Keyboard</a:t>
            </a: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5326063" y="1704975"/>
            <a:ext cx="755650" cy="493713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Mouse</a:t>
            </a:r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7526338" y="1704975"/>
            <a:ext cx="1230312" cy="493713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Printer</a:t>
            </a:r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6234113" y="1704975"/>
            <a:ext cx="919162" cy="493713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360" tIns="44280" rIns="90360" bIns="4428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Modem</a:t>
            </a:r>
          </a:p>
        </p:txBody>
      </p:sp>
      <p:sp>
        <p:nvSpPr>
          <p:cNvPr id="8228" name="AutoShape 36"/>
          <p:cNvSpPr>
            <a:spLocks noChangeArrowheads="1"/>
          </p:cNvSpPr>
          <p:nvPr/>
        </p:nvSpPr>
        <p:spPr bwMode="auto">
          <a:xfrm>
            <a:off x="2409831" y="5306722"/>
            <a:ext cx="592127" cy="676857"/>
          </a:xfrm>
          <a:prstGeom prst="flowChartMagneticDisk">
            <a:avLst/>
          </a:prstGeom>
          <a:noFill/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disk</a:t>
            </a:r>
          </a:p>
        </p:txBody>
      </p:sp>
      <p:sp>
        <p:nvSpPr>
          <p:cNvPr id="8229" name="AutoShape 37"/>
          <p:cNvSpPr>
            <a:spLocks noChangeArrowheads="1"/>
          </p:cNvSpPr>
          <p:nvPr/>
        </p:nvSpPr>
        <p:spPr bwMode="auto">
          <a:xfrm>
            <a:off x="3779843" y="5686134"/>
            <a:ext cx="592127" cy="676857"/>
          </a:xfrm>
          <a:prstGeom prst="flowChartMagneticDisk">
            <a:avLst/>
          </a:prstGeom>
          <a:noFill/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disk</a:t>
            </a:r>
          </a:p>
        </p:txBody>
      </p:sp>
      <p:sp>
        <p:nvSpPr>
          <p:cNvPr id="8230" name="AutoShape 38"/>
          <p:cNvSpPr>
            <a:spLocks noChangeArrowheads="1"/>
          </p:cNvSpPr>
          <p:nvPr/>
        </p:nvSpPr>
        <p:spPr bwMode="auto">
          <a:xfrm>
            <a:off x="4663909" y="5686134"/>
            <a:ext cx="956009" cy="676857"/>
          </a:xfrm>
          <a:prstGeom prst="flowChartMagneticDisk">
            <a:avLst/>
          </a:prstGeom>
          <a:noFill/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CDROM</a:t>
            </a:r>
          </a:p>
        </p:txBody>
      </p:sp>
      <p:sp>
        <p:nvSpPr>
          <p:cNvPr id="41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>
                <a:solidFill>
                  <a:srgbClr val="660033"/>
                </a:solidFill>
                <a:ea typeface="DejaVu Sans" charset="0"/>
                <a:cs typeface="DejaVu Sans" charset="0"/>
              </a:rPr>
              <a:t>System context for exceptions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438275" y="1600200"/>
            <a:ext cx="5942013" cy="1465263"/>
          </a:xfrm>
          <a:prstGeom prst="rect">
            <a:avLst/>
          </a:prstGeom>
          <a:solidFill>
            <a:srgbClr val="99FFCC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3565 terminated with exit status 103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3564 terminated with exit status 102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3563 terminated with exit status 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3562 terminated with exit status 100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3566 terminated with exit status 104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14475" y="4343400"/>
            <a:ext cx="5971804" cy="1479509"/>
          </a:xfrm>
          <a:prstGeom prst="rect">
            <a:avLst/>
          </a:prstGeom>
          <a:solidFill>
            <a:srgbClr val="99FFCC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3572 terminated with exit status 104</a:t>
            </a:r>
          </a:p>
          <a:p>
            <a:pPr algn="l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3571 terminated with exit status 103</a:t>
            </a:r>
          </a:p>
          <a:p>
            <a:pPr algn="l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3570 terminated with exit status 102</a:t>
            </a:r>
          </a:p>
          <a:p>
            <a:pPr algn="l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3569 terminated with exit status 101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Child 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3568 terminated with exit status 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100</a:t>
            </a:r>
            <a:endParaRPr lang="en-US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17550" y="1066800"/>
            <a:ext cx="3328988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>
                <a:solidFill>
                  <a:srgbClr val="000066"/>
                </a:solidFill>
                <a:ea typeface="DejaVu Sans" charset="0"/>
                <a:cs typeface="DejaVu Sans" charset="0"/>
              </a:rPr>
              <a:t>Using </a:t>
            </a:r>
            <a:r>
              <a:rPr lang="en-US" sz="24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wait </a:t>
            </a:r>
            <a:r>
              <a:rPr lang="en-US" sz="2400">
                <a:solidFill>
                  <a:srgbClr val="000066"/>
                </a:solidFill>
                <a:ea typeface="DejaVu Sans" charset="0"/>
                <a:cs typeface="DejaVu Sans" charset="0"/>
              </a:rPr>
              <a:t>(</a:t>
            </a:r>
            <a:r>
              <a:rPr lang="en-US" sz="24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fork10</a:t>
            </a:r>
            <a:r>
              <a:rPr lang="en-US" sz="2400">
                <a:solidFill>
                  <a:srgbClr val="000066"/>
                </a:solidFill>
                <a:ea typeface="DejaVu Sans" charset="0"/>
                <a:cs typeface="DejaVu Sans" charset="0"/>
              </a:rPr>
              <a:t>)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41350" y="3810000"/>
            <a:ext cx="3876675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>
                <a:solidFill>
                  <a:srgbClr val="000066"/>
                </a:solidFill>
                <a:ea typeface="DejaVu Sans" charset="0"/>
                <a:cs typeface="DejaVu Sans" charset="0"/>
              </a:rPr>
              <a:t>Using </a:t>
            </a:r>
            <a:r>
              <a:rPr lang="en-US" sz="24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waitpid </a:t>
            </a:r>
            <a:r>
              <a:rPr lang="en-US" sz="2400">
                <a:solidFill>
                  <a:srgbClr val="000066"/>
                </a:solidFill>
                <a:ea typeface="DejaVu Sans" charset="0"/>
                <a:cs typeface="DejaVu Sans" charset="0"/>
              </a:rPr>
              <a:t>(</a:t>
            </a:r>
            <a:r>
              <a:rPr lang="en-US" sz="24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fork11</a:t>
            </a:r>
            <a:r>
              <a:rPr lang="en-US" sz="2400">
                <a:solidFill>
                  <a:srgbClr val="000066"/>
                </a:solidFill>
                <a:ea typeface="DejaVu Sans" charset="0"/>
                <a:cs typeface="DejaVu Sans" charset="0"/>
              </a:rPr>
              <a:t>)</a:t>
            </a: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wait/</a:t>
            </a:r>
            <a:r>
              <a:rPr lang="en-US" sz="3800" dirty="0" err="1" smtClean="0">
                <a:solidFill>
                  <a:srgbClr val="660033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waitpid</a:t>
            </a:r>
            <a:r>
              <a:rPr lang="en-US" sz="3800" dirty="0" smtClean="0">
                <a:solidFill>
                  <a:srgbClr val="660033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 Examples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557213" y="1752600"/>
            <a:ext cx="3724394" cy="3141502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main()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(fork() == 0)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(“a”);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else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(“b”);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waitpid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(-1,NULL,0);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(“c”);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546225" y="5562600"/>
            <a:ext cx="3787775" cy="614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66"/>
                </a:solidFill>
                <a:ea typeface="DejaVu Sans" charset="0"/>
                <a:cs typeface="DejaVu Sans" charset="0"/>
              </a:rPr>
              <a:t>abcc, bacc, acbc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66"/>
                </a:solidFill>
                <a:ea typeface="DejaVu Sans" charset="0"/>
                <a:cs typeface="DejaVu Sans" charset="0"/>
              </a:rPr>
              <a:t>Can not have bcac!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Practice problem 8.3</a:t>
            </a: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Consider the following program</a:t>
            </a: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41363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List all possible output sequences of this program.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78638" y="995157"/>
            <a:ext cx="8302625" cy="5219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Consider the following program</a:t>
            </a:r>
          </a:p>
          <a:p>
            <a:pPr lvl="1" indent="-242888" algn="l" eaLnBrk="1" hangingPunct="1">
              <a:spcBef>
                <a:spcPts val="563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spcBef>
                <a:spcPts val="563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spcBef>
                <a:spcPts val="563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spcBef>
                <a:spcPts val="563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spcBef>
                <a:spcPts val="563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spcBef>
                <a:spcPts val="563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spcBef>
                <a:spcPts val="563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spcBef>
                <a:spcPts val="563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1" indent="-242888" algn="l" eaLnBrk="1" hangingPunct="1">
              <a:spcBef>
                <a:spcPts val="563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41363" lvl="1" indent="-242888" algn="l" eaLnBrk="1" hangingPunct="1">
              <a:spcBef>
                <a:spcPts val="563"/>
              </a:spcBef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 smtClean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marL="741363" lvl="1" indent="-242888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How </a:t>
            </a:r>
            <a:r>
              <a:rPr lang="en-US" dirty="0">
                <a:solidFill>
                  <a:srgbClr val="000066"/>
                </a:solidFill>
                <a:ea typeface="DejaVu Sans" charset="0"/>
                <a:cs typeface="DejaVu Sans" charset="0"/>
              </a:rPr>
              <a:t>many output lines does this program generate?</a:t>
            </a:r>
          </a:p>
          <a:p>
            <a:pPr marL="1146175" lvl="2" indent="-233363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dirty="0">
              <a:solidFill>
                <a:srgbClr val="000099"/>
              </a:solidFill>
              <a:ea typeface="DejaVu Sans" charset="0"/>
              <a:cs typeface="DejaVu Sans" charset="0"/>
            </a:endParaRPr>
          </a:p>
          <a:p>
            <a:pPr marL="741363" lvl="1" indent="-242888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66"/>
                </a:solidFill>
                <a:ea typeface="DejaVu Sans" charset="0"/>
                <a:cs typeface="DejaVu Sans" charset="0"/>
              </a:rPr>
              <a:t>What is one possible ordering of these output lines?</a:t>
            </a:r>
          </a:p>
          <a:p>
            <a:pPr marL="1146175" lvl="2" indent="-233363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>
                <a:solidFill>
                  <a:srgbClr val="000099"/>
                </a:solidFill>
                <a:ea typeface="DejaVu Sans" charset="0"/>
                <a:cs typeface="DejaVu Sans" charset="0"/>
              </a:rPr>
              <a:t> 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966851" y="1394880"/>
            <a:ext cx="6759575" cy="3787833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main()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status;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pid_t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(“Hello\n”);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fork();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(“%d\n”, !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!=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600" dirty="0" smtClean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waitpid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(-1,&amp;status,0) &gt;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600" dirty="0" smtClean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if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(WIFEXITED(status) != 0)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	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(“%d\n”, WEXITSTATUS(status));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(“Bye\n”);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exit(2);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3035781" y="5519722"/>
            <a:ext cx="1219886" cy="3311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6175" lvl="2" indent="-233363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6</a:t>
            </a:r>
            <a:endParaRPr lang="en-US" sz="1600" dirty="0">
              <a:solidFill>
                <a:srgbClr val="000099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2107" y="6241811"/>
            <a:ext cx="4536498" cy="3311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6175" lvl="2" indent="-233363" algn="l"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Hello =&gt; 0  =&gt; 1 =&gt; Bye =&gt; 2 =&gt; Bye</a:t>
            </a:r>
            <a:endParaRPr lang="en-US" sz="1600" dirty="0">
              <a:solidFill>
                <a:srgbClr val="000099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Practice problem 8.4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Suspending processes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Two methods 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sleep()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Suspends a running process for a specified period of time</a:t>
            </a:r>
          </a:p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#include &lt;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unistd.h</a:t>
            </a: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&gt;</a:t>
            </a:r>
          </a:p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unsigned 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 sleep(unsigned 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secs</a:t>
            </a: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Returns 0 if the requested amount of time has elapsed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Returns the number of seconds still left to sleep otherwise</a:t>
            </a:r>
          </a:p>
          <a:p>
            <a:pPr marL="1144588" lvl="2" indent="-233363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Process can prematurely wakeup if interrupted by a signal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pause()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Suspends a running process until a signal is received </a:t>
            </a:r>
          </a:p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#include &lt;</a:t>
            </a:r>
            <a:r>
              <a:rPr lang="en-US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unistd.h</a:t>
            </a: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&gt;</a:t>
            </a:r>
          </a:p>
          <a:p>
            <a:pPr marL="1146175" lvl="2" indent="-233363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 pause(void);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2819400"/>
            <a:ext cx="8001000" cy="1325620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unsigned int snooze(unsigned int secs)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860960" y="3078217"/>
            <a:ext cx="701237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unsigned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rc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sleep(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secs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(“Slept for %u of %u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secs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.\n”,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secs-rc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secs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return </a:t>
            </a:r>
            <a:r>
              <a:rPr lang="en-US" sz="16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rc</a:t>
            </a:r>
            <a:r>
              <a:rPr lang="en-US" sz="16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Practice problem </a:t>
            </a:r>
            <a:r>
              <a:rPr lang="en-US" sz="380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8.5 walkthrough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Write a wrapper function for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sleep()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called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snooze()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that behaves exactly as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sleep()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but prints out a message describing how long the process actually slept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Running </a:t>
            </a: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new programs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fork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creates an identical copy of a process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How can one run a new program not a duplicate of one?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 err="1" smtClean="0">
                <a:solidFill>
                  <a:srgbClr val="660033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execve</a:t>
            </a:r>
            <a:r>
              <a:rPr lang="en-US" sz="32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: Loading and Running Programs</a:t>
            </a:r>
            <a:endParaRPr lang="en-US" sz="32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8"/>
            <a:ext cx="8853487" cy="5219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lvl="0" indent="-381000" algn="l" eaLnBrk="1" hangingPunct="1">
              <a:lnSpc>
                <a:spcPct val="95000"/>
              </a:lnSpc>
              <a:spcBef>
                <a:spcPts val="125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kern="0" dirty="0" err="1" smtClean="0">
                <a:solidFill>
                  <a:srgbClr val="003300"/>
                </a:solidFill>
                <a:latin typeface="Courier New"/>
                <a:cs typeface="Courier New"/>
              </a:rPr>
              <a:t>int</a:t>
            </a:r>
            <a:r>
              <a:rPr lang="en-US" sz="2000" kern="0" dirty="0" smtClean="0">
                <a:solidFill>
                  <a:srgbClr val="003300"/>
                </a:solidFill>
                <a:latin typeface="Courier New"/>
                <a:cs typeface="Courier New"/>
              </a:rPr>
              <a:t> </a:t>
            </a:r>
            <a:r>
              <a:rPr lang="en-US" sz="2000" kern="0" dirty="0" err="1" smtClean="0">
                <a:solidFill>
                  <a:srgbClr val="003300"/>
                </a:solidFill>
                <a:latin typeface="Courier New"/>
                <a:cs typeface="Courier New"/>
              </a:rPr>
              <a:t>execve</a:t>
            </a:r>
            <a:r>
              <a:rPr lang="en-US" sz="2000" kern="0" dirty="0" smtClean="0">
                <a:solidFill>
                  <a:srgbClr val="003300"/>
                </a:solidFill>
                <a:latin typeface="Courier New"/>
                <a:cs typeface="Courier New"/>
              </a:rPr>
              <a:t>(char *filename, char *</a:t>
            </a:r>
            <a:r>
              <a:rPr lang="en-US" sz="2000" kern="0" dirty="0" err="1" smtClean="0">
                <a:solidFill>
                  <a:srgbClr val="003300"/>
                </a:solidFill>
                <a:latin typeface="Courier New"/>
                <a:cs typeface="Courier New"/>
              </a:rPr>
              <a:t>argv</a:t>
            </a:r>
            <a:r>
              <a:rPr lang="en-US" sz="2000" kern="0" dirty="0" smtClean="0">
                <a:solidFill>
                  <a:srgbClr val="003300"/>
                </a:solidFill>
                <a:latin typeface="Courier New"/>
                <a:cs typeface="Courier New"/>
              </a:rPr>
              <a:t>[], char *</a:t>
            </a:r>
            <a:r>
              <a:rPr lang="en-US" sz="2000" kern="0" dirty="0" err="1" smtClean="0">
                <a:solidFill>
                  <a:srgbClr val="003300"/>
                </a:solidFill>
                <a:latin typeface="Courier New"/>
                <a:cs typeface="Courier New"/>
              </a:rPr>
              <a:t>envp</a:t>
            </a:r>
            <a:r>
              <a:rPr lang="en-US" sz="2000" kern="0" dirty="0" smtClean="0">
                <a:solidFill>
                  <a:srgbClr val="003300"/>
                </a:solidFill>
                <a:latin typeface="Courier New"/>
                <a:cs typeface="Courier New"/>
              </a:rPr>
              <a:t>[])</a:t>
            </a:r>
            <a:endParaRPr lang="en-US" sz="2400" kern="0" dirty="0" smtClean="0">
              <a:solidFill>
                <a:srgbClr val="003300"/>
              </a:solidFill>
            </a:endParaRPr>
          </a:p>
          <a:p>
            <a:pPr marL="385763" indent="-381000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Loads and runs in current process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Executable file </a:t>
            </a:r>
            <a:r>
              <a:rPr lang="en-US" sz="2000" kern="0" dirty="0" smtClean="0">
                <a:solidFill>
                  <a:srgbClr val="000066"/>
                </a:solidFill>
                <a:latin typeface="Courier New" pitchFamily="49" charset="0"/>
              </a:rPr>
              <a:t>filename 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… with argument list </a:t>
            </a:r>
            <a:r>
              <a:rPr lang="en-US" sz="20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argv</a:t>
            </a:r>
            <a:endParaRPr lang="en-US" sz="2000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… and environment variable list </a:t>
            </a:r>
            <a:r>
              <a:rPr lang="en-US" sz="20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envp</a:t>
            </a:r>
            <a:endParaRPr lang="en-US" sz="2000" dirty="0" smtClean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“name=value” strings (e.g. </a:t>
            </a:r>
            <a:r>
              <a:rPr lang="en-US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SHELL=/bin/</a:t>
            </a:r>
            <a:r>
              <a:rPr lang="en-US" dirty="0" err="1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zsh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)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Overwrites code, data, and stack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Retains only PID, open files, and signal context</a:t>
            </a:r>
            <a:endParaRPr lang="en-US" sz="2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342900" lvl="0" indent="-342900" algn="l">
              <a:lnSpc>
                <a:spcPct val="95000"/>
              </a:lnSpc>
              <a:spcBef>
                <a:spcPts val="1500"/>
              </a:spcBef>
              <a:defRPr/>
            </a:pPr>
            <a:r>
              <a:rPr lang="en-US" sz="2400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Called </a:t>
            </a:r>
            <a:r>
              <a:rPr lang="en-US" sz="2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</a:t>
            </a:r>
            <a:r>
              <a:rPr lang="en-US" sz="2400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</a:t>
            </a:r>
            <a:r>
              <a:rPr lang="en-US" sz="2400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… unless there is an error</a:t>
            </a:r>
          </a:p>
          <a:p>
            <a:pPr lvl="2" indent="-233363" algn="l" eaLnBrk="1" hangingPunct="1">
              <a:lnSpc>
                <a:spcPct val="107000"/>
              </a:lnSpc>
              <a:spcBef>
                <a:spcPts val="2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dirty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2590800" y="33528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envp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[n] = NULL</a:t>
            </a:r>
            <a:endParaRPr lang="en-US" sz="1800" dirty="0">
              <a:solidFill>
                <a:srgbClr val="00206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2590800" y="36576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envp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[n-1]</a:t>
            </a:r>
            <a:endParaRPr lang="en-US" sz="1800" dirty="0">
              <a:solidFill>
                <a:srgbClr val="002060"/>
              </a:solidFill>
              <a:latin typeface="Courier New"/>
              <a:cs typeface="Courier New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2590800" y="4267200"/>
            <a:ext cx="2209800" cy="293132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envp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[0]</a:t>
            </a:r>
            <a:endParaRPr lang="en-US" sz="1800" dirty="0">
              <a:solidFill>
                <a:srgbClr val="00206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2590800" y="39624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…</a:t>
            </a:r>
            <a:endParaRPr lang="en-US" sz="1800" dirty="0">
              <a:solidFill>
                <a:srgbClr val="00206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2590799" y="2035998"/>
            <a:ext cx="2743201" cy="273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myargv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[</a:t>
            </a: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argc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] = NULL</a:t>
            </a:r>
            <a:endParaRPr lang="en-US" sz="1800" dirty="0">
              <a:solidFill>
                <a:srgbClr val="002060"/>
              </a:solidFill>
              <a:latin typeface="Courier New"/>
              <a:cs typeface="Courier New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2590800" y="2297668"/>
            <a:ext cx="2743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myargv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[2]</a:t>
            </a:r>
            <a:endParaRPr lang="en-US" sz="1800" dirty="0">
              <a:solidFill>
                <a:srgbClr val="002060"/>
              </a:solidFill>
              <a:latin typeface="Courier New"/>
              <a:cs typeface="Courier New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2590800" y="2831068"/>
            <a:ext cx="2743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myargv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[0]</a:t>
            </a:r>
            <a:endParaRPr lang="en-US" sz="1800" dirty="0">
              <a:solidFill>
                <a:srgbClr val="002060"/>
              </a:solidFill>
              <a:latin typeface="Courier New"/>
              <a:cs typeface="Courier New"/>
            </a:endParaRP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2590800" y="2602468"/>
            <a:ext cx="2743200" cy="273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dirty="0" err="1">
                <a:solidFill>
                  <a:srgbClr val="002060"/>
                </a:solidFill>
                <a:latin typeface="Courier New"/>
                <a:cs typeface="Courier New"/>
              </a:rPr>
              <a:t>myargv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[1]</a:t>
            </a:r>
            <a:endParaRPr lang="en-US" sz="1800" dirty="0">
              <a:solidFill>
                <a:srgbClr val="002060"/>
              </a:solidFill>
              <a:latin typeface="Courier New"/>
              <a:cs typeface="Courier New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89892" y="2907268"/>
            <a:ext cx="1425390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“/bin/</a:t>
            </a: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ls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86905" y="2598155"/>
            <a:ext cx="873957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“-</a:t>
            </a: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lt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89388" y="2297668"/>
            <a:ext cx="2114681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“/</a:t>
            </a: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usr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/include”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69387" y="4234130"/>
            <a:ext cx="1287532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“USER=w”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00459" y="3624074"/>
            <a:ext cx="197682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“PWD=/home/w”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5334000" y="30911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5334000" y="2782821"/>
            <a:ext cx="717550" cy="350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5334000" y="2481530"/>
            <a:ext cx="736469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6" idx="3"/>
            <a:endCxn id="15" idx="1"/>
          </p:cNvCxnSpPr>
          <p:nvPr/>
        </p:nvCxnSpPr>
        <p:spPr bwMode="auto">
          <a:xfrm flipV="1">
            <a:off x="4800600" y="4408409"/>
            <a:ext cx="968787" cy="535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5" idx="3"/>
            <a:endCxn id="16" idx="1"/>
          </p:cNvCxnSpPr>
          <p:nvPr/>
        </p:nvCxnSpPr>
        <p:spPr bwMode="auto">
          <a:xfrm flipV="1">
            <a:off x="4800600" y="3794890"/>
            <a:ext cx="899859" cy="1511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88123" y="4376470"/>
            <a:ext cx="1149674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environ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1828800" y="4560332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40191" y="2907268"/>
            <a:ext cx="1011815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myargv</a:t>
            </a:r>
            <a:endParaRPr lang="en-US" sz="1800" dirty="0" smtClean="0">
              <a:solidFill>
                <a:srgbClr val="002060"/>
              </a:solidFill>
              <a:latin typeface="Courier New"/>
              <a:cs typeface="Courier New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1828800" y="30911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009403" y="5078542"/>
            <a:ext cx="7813964" cy="142192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solidFill>
                  <a:srgbClr val="9D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Fork()) == 0) {   </a:t>
            </a:r>
            <a:r>
              <a:rPr lang="en-US" sz="1600" dirty="0">
                <a:solidFill>
                  <a:srgbClr val="9D0003"/>
                </a:solidFill>
                <a:latin typeface="Courier New" pitchFamily="49" charset="0"/>
                <a:cs typeface="Courier New" pitchFamily="49" charset="0"/>
              </a:rPr>
              <a:t>/* Child </a:t>
            </a:r>
            <a:r>
              <a:rPr lang="en-US" sz="1600" dirty="0" smtClean="0">
                <a:solidFill>
                  <a:srgbClr val="9D0003"/>
                </a:solidFill>
                <a:latin typeface="Courier New" pitchFamily="49" charset="0"/>
                <a:cs typeface="Courier New" pitchFamily="49" charset="0"/>
              </a:rPr>
              <a:t>runs program *</a:t>
            </a:r>
            <a:r>
              <a:rPr lang="en-US" sz="1600" dirty="0">
                <a:solidFill>
                  <a:srgbClr val="9D0003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                     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solidFill>
                  <a:srgbClr val="9D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execve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[0],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environ) &lt; 0) {                                                       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solidFill>
                  <a:srgbClr val="72004C"/>
                </a:solidFill>
                <a:latin typeface="Courier New" pitchFamily="49" charset="0"/>
                <a:cs typeface="Courier New" pitchFamily="49" charset="0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[0]);                                                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exit(1)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                                                                                  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0850" y="2362200"/>
            <a:ext cx="1701107" cy="3485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 smtClean="0">
                <a:solidFill>
                  <a:srgbClr val="002060"/>
                </a:solidFill>
                <a:latin typeface="Courier New"/>
                <a:cs typeface="Courier New"/>
              </a:rPr>
              <a:t>argc</a:t>
            </a:r>
            <a:r>
              <a:rPr lang="en-US" sz="1800" dirty="0" smtClean="0">
                <a:solidFill>
                  <a:srgbClr val="002060"/>
                </a:solidFill>
                <a:latin typeface="Courier New"/>
                <a:cs typeface="Courier New"/>
              </a:rPr>
              <a:t> == 3)</a:t>
            </a:r>
          </a:p>
        </p:txBody>
      </p:sp>
      <p:sp>
        <p:nvSpPr>
          <p:cNvPr id="2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 err="1" smtClean="0">
                <a:solidFill>
                  <a:srgbClr val="660033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execve</a:t>
            </a:r>
            <a:r>
              <a:rPr lang="en-US" sz="32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 Example</a:t>
            </a:r>
            <a:endParaRPr lang="en-US" sz="32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Executes 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“/bin/</a:t>
            </a:r>
            <a:r>
              <a:rPr lang="en-US" sz="2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ls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 –</a:t>
            </a:r>
            <a:r>
              <a:rPr lang="en-US" sz="2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lt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 /</a:t>
            </a:r>
            <a:r>
              <a:rPr lang="en-US" sz="2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usr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/include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” in child process using current environment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3259926" cy="1905000"/>
          </a:xfrm>
        </p:spPr>
        <p:txBody>
          <a:bodyPr/>
          <a:lstStyle/>
          <a:p>
            <a:r>
              <a:rPr lang="en-US" dirty="0" smtClean="0"/>
              <a:t>Structure of </a:t>
            </a:r>
            <a:br>
              <a:rPr lang="en-US" dirty="0" smtClean="0"/>
            </a:br>
            <a:r>
              <a:rPr lang="en-US" dirty="0" smtClean="0"/>
              <a:t>the stack when a new program starts</a:t>
            </a:r>
            <a:endParaRPr lang="en-US" dirty="0"/>
          </a:p>
        </p:txBody>
      </p:sp>
      <p:sp>
        <p:nvSpPr>
          <p:cNvPr id="38" name="Rectangle 379"/>
          <p:cNvSpPr>
            <a:spLocks noChangeArrowheads="1"/>
          </p:cNvSpPr>
          <p:nvPr/>
        </p:nvSpPr>
        <p:spPr bwMode="auto">
          <a:xfrm>
            <a:off x="3997944" y="381000"/>
            <a:ext cx="2819400" cy="685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variable strings</a:t>
            </a:r>
          </a:p>
        </p:txBody>
      </p:sp>
      <p:sp>
        <p:nvSpPr>
          <p:cNvPr id="39" name="Rectangle 381"/>
          <p:cNvSpPr>
            <a:spLocks noChangeArrowheads="1"/>
          </p:cNvSpPr>
          <p:nvPr/>
        </p:nvSpPr>
        <p:spPr bwMode="auto">
          <a:xfrm>
            <a:off x="3997944" y="1066800"/>
            <a:ext cx="2819400" cy="685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command-line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arg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strings</a:t>
            </a:r>
          </a:p>
        </p:txBody>
      </p:sp>
      <p:sp>
        <p:nvSpPr>
          <p:cNvPr id="40" name="Rectangle 382"/>
          <p:cNvSpPr>
            <a:spLocks noChangeArrowheads="1"/>
          </p:cNvSpPr>
          <p:nvPr/>
        </p:nvSpPr>
        <p:spPr bwMode="auto">
          <a:xfrm>
            <a:off x="3997944" y="1752600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Rectangle 383"/>
          <p:cNvSpPr>
            <a:spLocks noChangeArrowheads="1"/>
          </p:cNvSpPr>
          <p:nvPr/>
        </p:nvSpPr>
        <p:spPr bwMode="auto">
          <a:xfrm>
            <a:off x="3997944" y="20574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[n] == NULL</a:t>
            </a:r>
          </a:p>
        </p:txBody>
      </p:sp>
      <p:sp>
        <p:nvSpPr>
          <p:cNvPr id="42" name="Rectangle 384"/>
          <p:cNvSpPr>
            <a:spLocks noChangeArrowheads="1"/>
          </p:cNvSpPr>
          <p:nvPr/>
        </p:nvSpPr>
        <p:spPr bwMode="auto">
          <a:xfrm>
            <a:off x="3997944" y="23622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envp[n-1]</a:t>
            </a:r>
          </a:p>
        </p:txBody>
      </p:sp>
      <p:sp>
        <p:nvSpPr>
          <p:cNvPr id="43" name="Rectangle 385"/>
          <p:cNvSpPr>
            <a:spLocks noChangeArrowheads="1"/>
          </p:cNvSpPr>
          <p:nvPr/>
        </p:nvSpPr>
        <p:spPr bwMode="auto">
          <a:xfrm>
            <a:off x="3997944" y="26670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4" name="Rectangle 386"/>
          <p:cNvSpPr>
            <a:spLocks noChangeArrowheads="1"/>
          </p:cNvSpPr>
          <p:nvPr/>
        </p:nvSpPr>
        <p:spPr bwMode="auto">
          <a:xfrm>
            <a:off x="3997944" y="29718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envp[0]</a:t>
            </a:r>
          </a:p>
        </p:txBody>
      </p:sp>
      <p:sp>
        <p:nvSpPr>
          <p:cNvPr id="45" name="Rectangle 387"/>
          <p:cNvSpPr>
            <a:spLocks noChangeArrowheads="1"/>
          </p:cNvSpPr>
          <p:nvPr/>
        </p:nvSpPr>
        <p:spPr bwMode="auto">
          <a:xfrm>
            <a:off x="3997944" y="3276600"/>
            <a:ext cx="28194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argv[argc] = NULL</a:t>
            </a:r>
          </a:p>
        </p:txBody>
      </p:sp>
      <p:sp>
        <p:nvSpPr>
          <p:cNvPr id="46" name="Rectangle 388"/>
          <p:cNvSpPr>
            <a:spLocks noChangeArrowheads="1"/>
          </p:cNvSpPr>
          <p:nvPr/>
        </p:nvSpPr>
        <p:spPr bwMode="auto">
          <a:xfrm>
            <a:off x="3997944" y="35814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argv[argc-1]</a:t>
            </a:r>
          </a:p>
        </p:txBody>
      </p:sp>
      <p:sp>
        <p:nvSpPr>
          <p:cNvPr id="47" name="Rectangle 389"/>
          <p:cNvSpPr>
            <a:spLocks noChangeArrowheads="1"/>
          </p:cNvSpPr>
          <p:nvPr/>
        </p:nvSpPr>
        <p:spPr bwMode="auto">
          <a:xfrm>
            <a:off x="3997944" y="38862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8" name="Rectangle 390"/>
          <p:cNvSpPr>
            <a:spLocks noChangeArrowheads="1"/>
          </p:cNvSpPr>
          <p:nvPr/>
        </p:nvSpPr>
        <p:spPr bwMode="auto">
          <a:xfrm>
            <a:off x="3997944" y="41910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argv[0]</a:t>
            </a:r>
          </a:p>
        </p:txBody>
      </p:sp>
      <p:sp>
        <p:nvSpPr>
          <p:cNvPr id="49" name="Rectangle 399"/>
          <p:cNvSpPr>
            <a:spLocks noChangeArrowheads="1"/>
          </p:cNvSpPr>
          <p:nvPr/>
        </p:nvSpPr>
        <p:spPr bwMode="auto">
          <a:xfrm>
            <a:off x="4009385" y="548807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Future stack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frame for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main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 Box 401"/>
          <p:cNvSpPr txBox="1">
            <a:spLocks noChangeArrowheads="1"/>
          </p:cNvSpPr>
          <p:nvPr/>
        </p:nvSpPr>
        <p:spPr bwMode="auto">
          <a:xfrm>
            <a:off x="7664764" y="2416442"/>
            <a:ext cx="1428596" cy="64633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environ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(global </a:t>
            </a:r>
            <a:r>
              <a:rPr kumimoji="0" lang="en-US" sz="18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var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51" name="Line 406"/>
          <p:cNvSpPr>
            <a:spLocks noChangeShapeType="1"/>
          </p:cNvSpPr>
          <p:nvPr/>
        </p:nvSpPr>
        <p:spPr bwMode="auto">
          <a:xfrm flipV="1">
            <a:off x="3045404" y="4435332"/>
            <a:ext cx="961021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" name="Line 407"/>
          <p:cNvSpPr>
            <a:spLocks noChangeShapeType="1"/>
          </p:cNvSpPr>
          <p:nvPr/>
        </p:nvSpPr>
        <p:spPr bwMode="auto">
          <a:xfrm flipH="1">
            <a:off x="3616944" y="42799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Line 408"/>
          <p:cNvSpPr>
            <a:spLocks noChangeShapeType="1"/>
          </p:cNvSpPr>
          <p:nvPr/>
        </p:nvSpPr>
        <p:spPr bwMode="auto">
          <a:xfrm flipV="1">
            <a:off x="3616944" y="1676400"/>
            <a:ext cx="0" cy="25908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Line 409"/>
          <p:cNvSpPr>
            <a:spLocks noChangeShapeType="1"/>
          </p:cNvSpPr>
          <p:nvPr/>
        </p:nvSpPr>
        <p:spPr bwMode="auto">
          <a:xfrm>
            <a:off x="3616944" y="1676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Line 411"/>
          <p:cNvSpPr>
            <a:spLocks noChangeShapeType="1"/>
          </p:cNvSpPr>
          <p:nvPr/>
        </p:nvSpPr>
        <p:spPr bwMode="auto">
          <a:xfrm flipH="1">
            <a:off x="6703044" y="30607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Line 412"/>
          <p:cNvSpPr>
            <a:spLocks noChangeShapeType="1"/>
          </p:cNvSpPr>
          <p:nvPr/>
        </p:nvSpPr>
        <p:spPr bwMode="auto">
          <a:xfrm flipH="1" flipV="1">
            <a:off x="7236444" y="990600"/>
            <a:ext cx="0" cy="2057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Line 413"/>
          <p:cNvSpPr>
            <a:spLocks noChangeShapeType="1"/>
          </p:cNvSpPr>
          <p:nvPr/>
        </p:nvSpPr>
        <p:spPr bwMode="auto">
          <a:xfrm>
            <a:off x="6817344" y="9906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Oval 417"/>
          <p:cNvSpPr>
            <a:spLocks noChangeAspect="1" noChangeArrowheads="1"/>
          </p:cNvSpPr>
          <p:nvPr/>
        </p:nvSpPr>
        <p:spPr bwMode="auto">
          <a:xfrm>
            <a:off x="4112244" y="42386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Oval 419"/>
          <p:cNvSpPr>
            <a:spLocks noChangeAspect="1" noChangeArrowheads="1"/>
          </p:cNvSpPr>
          <p:nvPr/>
        </p:nvSpPr>
        <p:spPr bwMode="auto">
          <a:xfrm>
            <a:off x="6626844" y="30194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Text Box 421"/>
          <p:cNvSpPr txBox="1">
            <a:spLocks noChangeArrowheads="1"/>
          </p:cNvSpPr>
          <p:nvPr/>
        </p:nvSpPr>
        <p:spPr bwMode="auto">
          <a:xfrm>
            <a:off x="6822826" y="288409"/>
            <a:ext cx="1928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Bottom of stack</a:t>
            </a:r>
          </a:p>
        </p:txBody>
      </p:sp>
      <p:sp>
        <p:nvSpPr>
          <p:cNvPr id="61" name="Text Box 422"/>
          <p:cNvSpPr txBox="1">
            <a:spLocks noChangeArrowheads="1"/>
          </p:cNvSpPr>
          <p:nvPr/>
        </p:nvSpPr>
        <p:spPr bwMode="auto">
          <a:xfrm>
            <a:off x="6867549" y="5251303"/>
            <a:ext cx="15440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Top of stack</a:t>
            </a:r>
          </a:p>
        </p:txBody>
      </p:sp>
      <p:sp>
        <p:nvSpPr>
          <p:cNvPr id="64" name="Line 431"/>
          <p:cNvSpPr>
            <a:spLocks noChangeShapeType="1"/>
          </p:cNvSpPr>
          <p:nvPr/>
        </p:nvSpPr>
        <p:spPr bwMode="auto">
          <a:xfrm>
            <a:off x="7406067" y="3154102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Line 433"/>
          <p:cNvSpPr>
            <a:spLocks noChangeShapeType="1"/>
          </p:cNvSpPr>
          <p:nvPr/>
        </p:nvSpPr>
        <p:spPr bwMode="auto">
          <a:xfrm flipH="1">
            <a:off x="6830040" y="3153838"/>
            <a:ext cx="585722" cy="16008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Text Box 401"/>
          <p:cNvSpPr txBox="1">
            <a:spLocks noChangeArrowheads="1"/>
          </p:cNvSpPr>
          <p:nvPr/>
        </p:nvSpPr>
        <p:spPr bwMode="auto">
          <a:xfrm>
            <a:off x="1912773" y="4132836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</a:t>
            </a:r>
            <a:endParaRPr kumimoji="0" lang="en-US" sz="18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rsi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67" name="Text Box 401"/>
          <p:cNvSpPr txBox="1">
            <a:spLocks noChangeArrowheads="1"/>
          </p:cNvSpPr>
          <p:nvPr/>
        </p:nvSpPr>
        <p:spPr bwMode="auto">
          <a:xfrm>
            <a:off x="7781869" y="3243116"/>
            <a:ext cx="1189831" cy="62012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squar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endParaRPr kumimoji="0" lang="en-US" sz="18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(in 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rdx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68" name="Line 431"/>
          <p:cNvSpPr>
            <a:spLocks noChangeShapeType="1"/>
          </p:cNvSpPr>
          <p:nvPr/>
        </p:nvSpPr>
        <p:spPr bwMode="auto">
          <a:xfrm flipV="1">
            <a:off x="7421182" y="2940361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Rectangle 379"/>
          <p:cNvSpPr>
            <a:spLocks noChangeArrowheads="1"/>
          </p:cNvSpPr>
          <p:nvPr/>
        </p:nvSpPr>
        <p:spPr bwMode="auto">
          <a:xfrm>
            <a:off x="4001615" y="480123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Stack frame for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libc_start_main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sp>
        <p:nvSpPr>
          <p:cNvPr id="70" name="Rectangle 382"/>
          <p:cNvSpPr>
            <a:spLocks noChangeArrowheads="1"/>
          </p:cNvSpPr>
          <p:nvPr/>
        </p:nvSpPr>
        <p:spPr bwMode="auto">
          <a:xfrm>
            <a:off x="4001614" y="4502315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Text Box 401"/>
          <p:cNvSpPr txBox="1">
            <a:spLocks noChangeArrowheads="1"/>
          </p:cNvSpPr>
          <p:nvPr/>
        </p:nvSpPr>
        <p:spPr bwMode="auto">
          <a:xfrm>
            <a:off x="1905000" y="4914535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argc</a:t>
            </a:r>
            <a:endParaRPr kumimoji="0" lang="en-US" sz="18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rdi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66306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990600" y="2520950"/>
            <a:ext cx="6759575" cy="2679837"/>
          </a:xfrm>
          <a:prstGeom prst="rect">
            <a:avLst/>
          </a:prstGeom>
          <a:solidFill>
            <a:srgbClr val="FFFF99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main()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 err="1">
                <a:solidFill>
                  <a:srgbClr val="2D961E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(“Command line arguments:\n”);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for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=0;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argv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!= NULL;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		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argv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[%2d]: %s\n”,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argv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(“\n”);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(“Environment variables:\n”);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 pitchFamily="49" charset="0"/>
                <a:ea typeface="DejaVu Sans" charset="0"/>
                <a:cs typeface="DejaVu Sans" charset="0"/>
              </a:rPr>
              <a:t>for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=0;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envp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 != NULL;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printf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(“		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envp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[%2d]: %s\n”,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envp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Practice problem </a:t>
            </a:r>
            <a:r>
              <a:rPr lang="en-US" sz="3800" dirty="0" smtClean="0">
                <a:solidFill>
                  <a:srgbClr val="660033"/>
                </a:solidFill>
                <a:ea typeface="DejaVu Sans" charset="0"/>
                <a:cs typeface="DejaVu Sans" charset="0"/>
              </a:rPr>
              <a:t>8.6 walkthrough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Write a program called </a:t>
            </a:r>
            <a:r>
              <a:rPr lang="en-US" sz="24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myecho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 that prints its command line arguments and environment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1294" tIns="45647" rIns="91294" bIns="45647" anchor="t"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Exceptions and interrupts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Transfer of control to the OS in response to some event</a:t>
            </a:r>
          </a:p>
          <a:p>
            <a:pPr marL="739775" lvl="1" indent="-242888" eaLnBrk="1" hangingPunct="1"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Require mode change from user to kernel/supervisor</a:t>
            </a:r>
          </a:p>
          <a:p>
            <a:pPr marL="739775" lvl="1" indent="-242888" eaLnBrk="1" hangingPunct="1"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External events: I/O request completes, typing Ctrl-C</a:t>
            </a:r>
          </a:p>
          <a:p>
            <a:pPr marL="739775" lvl="1" indent="-242888" eaLnBrk="1" hangingPunct="1"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Exceptional program execution events: Divide by 0, page fault</a:t>
            </a:r>
          </a:p>
          <a:p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813624" y="3084616"/>
            <a:ext cx="7570461" cy="29718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2494562" y="3500438"/>
            <a:ext cx="112317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/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/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5105400" y="3500438"/>
            <a:ext cx="1294761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/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3233738" y="40227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7" name="Line 7"/>
          <p:cNvSpPr>
            <a:spLocks noChangeShapeType="1"/>
          </p:cNvSpPr>
          <p:nvPr/>
        </p:nvSpPr>
        <p:spPr bwMode="auto">
          <a:xfrm>
            <a:off x="3240088" y="46275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6053138" y="46339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 flipH="1" flipV="1">
            <a:off x="3227388" y="46974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233738" y="47244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1" name="Rectangle 11"/>
          <p:cNvSpPr>
            <a:spLocks noChangeArrowheads="1"/>
          </p:cNvSpPr>
          <p:nvPr/>
        </p:nvSpPr>
        <p:spPr bwMode="auto">
          <a:xfrm>
            <a:off x="4102100" y="4300538"/>
            <a:ext cx="107899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solidFill>
                  <a:srgbClr val="002060"/>
                </a:solidFill>
                <a:latin typeface="Calibri" pitchFamily="34" charset="0"/>
              </a:rPr>
              <a:t>Exception</a:t>
            </a:r>
            <a:endParaRPr lang="en-US" sz="1800" b="0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6083300" y="45735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002060"/>
                </a:solidFill>
                <a:latin typeface="Calibri" pitchFamily="34" charset="0"/>
              </a:rPr>
              <a:t>E</a:t>
            </a:r>
            <a:r>
              <a:rPr lang="en-US" sz="1800" b="0" i="1" dirty="0" smtClean="0">
                <a:solidFill>
                  <a:srgbClr val="002060"/>
                </a:solidFill>
                <a:latin typeface="Calibri" pitchFamily="34" charset="0"/>
              </a:rPr>
              <a:t>xception </a:t>
            </a:r>
            <a:r>
              <a:rPr lang="en-US" sz="1800" b="0" i="1" dirty="0">
                <a:solidFill>
                  <a:srgbClr val="002060"/>
                </a:solidFill>
                <a:latin typeface="Calibri" pitchFamily="34" charset="0"/>
              </a:rPr>
              <a:t>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solidFill>
                  <a:srgbClr val="002060"/>
                </a:solidFill>
                <a:latin typeface="Calibri" pitchFamily="34" charset="0"/>
              </a:rPr>
              <a:t>by </a:t>
            </a:r>
            <a:r>
              <a:rPr lang="en-US" sz="1800" b="0" i="1" dirty="0">
                <a:solidFill>
                  <a:srgbClr val="002060"/>
                </a:solidFill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3733800" y="5140794"/>
            <a:ext cx="2093505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 smtClean="0">
                <a:solidFill>
                  <a:srgbClr val="002060"/>
                </a:solidFill>
                <a:latin typeface="Calibri" pitchFamily="34" charset="0"/>
              </a:rPr>
              <a:t> Return to </a:t>
            </a:r>
            <a:r>
              <a:rPr lang="en-US" sz="1800" b="0" i="1" dirty="0" err="1" smtClean="0">
                <a:solidFill>
                  <a:srgbClr val="002060"/>
                </a:solidFill>
                <a:latin typeface="Calibri" pitchFamily="34" charset="0"/>
              </a:rPr>
              <a:t>I_current</a:t>
            </a:r>
            <a:endParaRPr lang="en-US" sz="1800" b="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solidFill>
                  <a:srgbClr val="002060"/>
                </a:solidFill>
                <a:latin typeface="Calibri" pitchFamily="34" charset="0"/>
              </a:rPr>
              <a:t>R</a:t>
            </a:r>
            <a:r>
              <a:rPr lang="en-US" sz="1800" b="0" i="1" dirty="0" smtClean="0">
                <a:solidFill>
                  <a:srgbClr val="002060"/>
                </a:solidFill>
                <a:latin typeface="Calibri" pitchFamily="34" charset="0"/>
              </a:rPr>
              <a:t>eturn to </a:t>
            </a:r>
            <a:r>
              <a:rPr lang="en-US" sz="1800" b="0" i="1" dirty="0" err="1" smtClean="0">
                <a:solidFill>
                  <a:srgbClr val="002060"/>
                </a:solidFill>
                <a:latin typeface="Calibri" pitchFamily="34" charset="0"/>
              </a:rPr>
              <a:t>I_next</a:t>
            </a:r>
            <a:endParaRPr lang="en-US" sz="1800" b="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solidFill>
                  <a:srgbClr val="002060"/>
                </a:solidFill>
                <a:latin typeface="Calibri" pitchFamily="34" charset="0"/>
              </a:rPr>
              <a:t>A</a:t>
            </a:r>
            <a:r>
              <a:rPr lang="en-US" sz="1800" b="0" i="1" dirty="0" smtClean="0">
                <a:solidFill>
                  <a:srgbClr val="002060"/>
                </a:solidFill>
                <a:latin typeface="Calibri" pitchFamily="34" charset="0"/>
              </a:rPr>
              <a:t>bort</a:t>
            </a:r>
            <a:endParaRPr lang="en-US" sz="1800" b="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1040139" y="4359166"/>
            <a:ext cx="804863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vent 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96803" y="4395951"/>
            <a:ext cx="867097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solidFill>
                  <a:srgbClr val="002060"/>
                </a:solidFill>
                <a:latin typeface="Calibri" pitchFamily="34" charset="0"/>
              </a:rPr>
              <a:t>I_current</a:t>
            </a:r>
            <a:endParaRPr lang="en-US" sz="1400" b="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76176" name="Text Box 16"/>
          <p:cNvSpPr txBox="1">
            <a:spLocks noChangeArrowheads="1"/>
          </p:cNvSpPr>
          <p:nvPr/>
        </p:nvSpPr>
        <p:spPr bwMode="auto">
          <a:xfrm>
            <a:off x="2613978" y="4601310"/>
            <a:ext cx="64992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solidFill>
                  <a:srgbClr val="002060"/>
                </a:solidFill>
                <a:latin typeface="Calibri" pitchFamily="34" charset="0"/>
              </a:rPr>
              <a:t>I_next</a:t>
            </a:r>
            <a:endParaRPr lang="en-US" sz="1400" b="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76177" name="Line 17"/>
          <p:cNvSpPr>
            <a:spLocks noChangeShapeType="1"/>
          </p:cNvSpPr>
          <p:nvPr/>
        </p:nvSpPr>
        <p:spPr bwMode="auto">
          <a:xfrm>
            <a:off x="1716251" y="4544623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7" grpId="0" animBg="1"/>
      <p:bldP spid="476168" grpId="0" animBg="1"/>
      <p:bldP spid="476169" grpId="0" animBg="1"/>
      <p:bldP spid="476170" grpId="0" animBg="1"/>
      <p:bldP spid="476171" grpId="0"/>
      <p:bldP spid="476172" grpId="0"/>
      <p:bldP spid="476173" grpId="0"/>
      <p:bldP spid="476174" grpId="0"/>
      <p:bldP spid="476176" grpId="0"/>
      <p:bldP spid="47617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Summarizing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Exceptions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Events that require nonstandard control flow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Generated externally (interrupts) or internally (traps and faults)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Processes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At any given time, system has multiple active processes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Each process appears to have total control of processor + private memory space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Only one can execute at a time, though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Process control</a:t>
            </a:r>
            <a:endParaRPr lang="en-US" sz="24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DejaVu Sans" charset="0"/>
              <a:cs typeface="DejaVu Sans" charset="0"/>
            </a:endParaRP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Spawning (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fork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), terminating (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exit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), and reaping (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wait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) processes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Executing programs (</a:t>
            </a:r>
            <a:r>
              <a:rPr lang="en-US" sz="2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exec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)</a:t>
            </a: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Extra slides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914400" y="4184650"/>
            <a:ext cx="7691438" cy="1906588"/>
            <a:chOff x="576" y="2636"/>
            <a:chExt cx="4845" cy="1201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576" y="2880"/>
              <a:ext cx="765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envp</a:t>
              </a:r>
            </a:p>
          </p:txBody>
        </p:sp>
        <p:sp>
          <p:nvSpPr>
            <p:cNvPr id="50180" name="Rectangle 4"/>
            <p:cNvSpPr>
              <a:spLocks noChangeArrowheads="1"/>
            </p:cNvSpPr>
            <p:nvPr/>
          </p:nvSpPr>
          <p:spPr bwMode="auto">
            <a:xfrm>
              <a:off x="2064" y="3456"/>
              <a:ext cx="1197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envp[n-1]</a:t>
              </a:r>
            </a:p>
          </p:txBody>
        </p:sp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2064" y="3264"/>
              <a:ext cx="1197" cy="189"/>
            </a:xfrm>
            <a:prstGeom prst="rect">
              <a:avLst/>
            </a:prstGeom>
            <a:solidFill>
              <a:srgbClr val="C0C0C0"/>
            </a:solidFill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vert="eaVert"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...</a:t>
              </a:r>
            </a:p>
          </p:txBody>
        </p:sp>
        <p:sp>
          <p:nvSpPr>
            <p:cNvPr id="50182" name="Rectangle 6"/>
            <p:cNvSpPr>
              <a:spLocks noChangeArrowheads="1"/>
            </p:cNvSpPr>
            <p:nvPr/>
          </p:nvSpPr>
          <p:spPr bwMode="auto">
            <a:xfrm>
              <a:off x="2064" y="2880"/>
              <a:ext cx="1197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envp[0]</a:t>
              </a:r>
            </a:p>
          </p:txBody>
        </p:sp>
        <p:sp>
          <p:nvSpPr>
            <p:cNvPr id="50183" name="Rectangle 7"/>
            <p:cNvSpPr>
              <a:spLocks noChangeArrowheads="1"/>
            </p:cNvSpPr>
            <p:nvPr/>
          </p:nvSpPr>
          <p:spPr bwMode="auto">
            <a:xfrm>
              <a:off x="2064" y="3072"/>
              <a:ext cx="1197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envp[1]</a:t>
              </a:r>
            </a:p>
          </p:txBody>
        </p:sp>
        <p:sp>
          <p:nvSpPr>
            <p:cNvPr id="50184" name="Rectangle 8"/>
            <p:cNvSpPr>
              <a:spLocks noChangeArrowheads="1"/>
            </p:cNvSpPr>
            <p:nvPr/>
          </p:nvSpPr>
          <p:spPr bwMode="auto">
            <a:xfrm>
              <a:off x="2064" y="3648"/>
              <a:ext cx="1197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NULL</a:t>
              </a:r>
            </a:p>
          </p:txBody>
        </p: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3984" y="2880"/>
              <a:ext cx="1437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"PWD</a:t>
              </a:r>
              <a:r>
                <a:rPr lang="en-US" sz="1600" dirty="0" smtClean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=/home/w"</a:t>
              </a:r>
              <a:endPara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3984" y="3168"/>
              <a:ext cx="1149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"PRINTER=iron"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3984" y="3648"/>
              <a:ext cx="1053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"</a:t>
              </a:r>
              <a:r>
                <a:rPr lang="en-US" sz="1600" dirty="0" smtClean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USER=w"</a:t>
              </a:r>
              <a:endParaRPr lang="en-US" sz="16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endParaRPr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>
              <a:off x="3264" y="2976"/>
              <a:ext cx="717" cy="0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>
              <a:off x="3264" y="3168"/>
              <a:ext cx="717" cy="93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>
              <a:off x="3264" y="3552"/>
              <a:ext cx="717" cy="189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2351" y="2636"/>
              <a:ext cx="581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envp[]</a:t>
              </a:r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>
              <a:off x="1344" y="2976"/>
              <a:ext cx="717" cy="0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193" name="Group 17"/>
          <p:cNvGrpSpPr>
            <a:grpSpLocks/>
          </p:cNvGrpSpPr>
          <p:nvPr/>
        </p:nvGrpSpPr>
        <p:grpSpPr bwMode="auto">
          <a:xfrm>
            <a:off x="990600" y="1212850"/>
            <a:ext cx="7005638" cy="1906588"/>
            <a:chOff x="624" y="764"/>
            <a:chExt cx="4413" cy="1201"/>
          </a:xfrm>
        </p:grpSpPr>
        <p:sp>
          <p:nvSpPr>
            <p:cNvPr id="50194" name="Rectangle 18"/>
            <p:cNvSpPr>
              <a:spLocks noChangeArrowheads="1"/>
            </p:cNvSpPr>
            <p:nvPr/>
          </p:nvSpPr>
          <p:spPr bwMode="auto">
            <a:xfrm>
              <a:off x="624" y="1008"/>
              <a:ext cx="717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argv</a:t>
              </a:r>
            </a:p>
          </p:txBody>
        </p: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2064" y="1584"/>
              <a:ext cx="1053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argv[argc-1]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2064" y="1392"/>
              <a:ext cx="1053" cy="189"/>
            </a:xfrm>
            <a:prstGeom prst="rect">
              <a:avLst/>
            </a:prstGeom>
            <a:solidFill>
              <a:srgbClr val="C0C0C0"/>
            </a:solidFill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vert="eaVert"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2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...</a:t>
              </a:r>
            </a:p>
          </p:txBody>
        </p:sp>
        <p:sp>
          <p:nvSpPr>
            <p:cNvPr id="50197" name="Rectangle 21"/>
            <p:cNvSpPr>
              <a:spLocks noChangeArrowheads="1"/>
            </p:cNvSpPr>
            <p:nvPr/>
          </p:nvSpPr>
          <p:spPr bwMode="auto">
            <a:xfrm>
              <a:off x="2064" y="1008"/>
              <a:ext cx="1053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argv[0]</a:t>
              </a:r>
            </a:p>
          </p:txBody>
        </p:sp>
        <p:sp>
          <p:nvSpPr>
            <p:cNvPr id="50198" name="Rectangle 22"/>
            <p:cNvSpPr>
              <a:spLocks noChangeArrowheads="1"/>
            </p:cNvSpPr>
            <p:nvPr/>
          </p:nvSpPr>
          <p:spPr bwMode="auto">
            <a:xfrm>
              <a:off x="2064" y="1200"/>
              <a:ext cx="1053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argv[1]</a:t>
              </a:r>
            </a:p>
          </p:txBody>
        </p:sp>
        <p:sp>
          <p:nvSpPr>
            <p:cNvPr id="50199" name="Rectangle 23"/>
            <p:cNvSpPr>
              <a:spLocks noChangeArrowheads="1"/>
            </p:cNvSpPr>
            <p:nvPr/>
          </p:nvSpPr>
          <p:spPr bwMode="auto">
            <a:xfrm>
              <a:off x="2064" y="1776"/>
              <a:ext cx="1053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NULL</a:t>
              </a:r>
            </a:p>
          </p:txBody>
        </p:sp>
        <p:sp>
          <p:nvSpPr>
            <p:cNvPr id="50200" name="Rectangle 24"/>
            <p:cNvSpPr>
              <a:spLocks noChangeArrowheads="1"/>
            </p:cNvSpPr>
            <p:nvPr/>
          </p:nvSpPr>
          <p:spPr bwMode="auto">
            <a:xfrm>
              <a:off x="3840" y="1008"/>
              <a:ext cx="1053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"ls"</a:t>
              </a:r>
            </a:p>
          </p:txBody>
        </p:sp>
        <p:sp>
          <p:nvSpPr>
            <p:cNvPr id="50201" name="Rectangle 25"/>
            <p:cNvSpPr>
              <a:spLocks noChangeArrowheads="1"/>
            </p:cNvSpPr>
            <p:nvPr/>
          </p:nvSpPr>
          <p:spPr bwMode="auto">
            <a:xfrm>
              <a:off x="3840" y="1296"/>
              <a:ext cx="1053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"-lt"</a:t>
              </a:r>
            </a:p>
          </p:txBody>
        </p:sp>
        <p:sp>
          <p:nvSpPr>
            <p:cNvPr id="50202" name="Rectangle 26"/>
            <p:cNvSpPr>
              <a:spLocks noChangeArrowheads="1"/>
            </p:cNvSpPr>
            <p:nvPr/>
          </p:nvSpPr>
          <p:spPr bwMode="auto">
            <a:xfrm>
              <a:off x="3840" y="1776"/>
              <a:ext cx="1197" cy="189"/>
            </a:xfrm>
            <a:prstGeom prst="rect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"/usr/include"</a:t>
              </a:r>
            </a:p>
          </p:txBody>
        </p:sp>
        <p:sp>
          <p:nvSpPr>
            <p:cNvPr id="50203" name="Line 27"/>
            <p:cNvSpPr>
              <a:spLocks noChangeShapeType="1"/>
            </p:cNvSpPr>
            <p:nvPr/>
          </p:nvSpPr>
          <p:spPr bwMode="auto">
            <a:xfrm>
              <a:off x="3120" y="1104"/>
              <a:ext cx="717" cy="0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204" name="Line 28"/>
            <p:cNvSpPr>
              <a:spLocks noChangeShapeType="1"/>
            </p:cNvSpPr>
            <p:nvPr/>
          </p:nvSpPr>
          <p:spPr bwMode="auto">
            <a:xfrm>
              <a:off x="3120" y="1296"/>
              <a:ext cx="717" cy="93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Line 29"/>
            <p:cNvSpPr>
              <a:spLocks noChangeShapeType="1"/>
            </p:cNvSpPr>
            <p:nvPr/>
          </p:nvSpPr>
          <p:spPr bwMode="auto">
            <a:xfrm>
              <a:off x="3120" y="1680"/>
              <a:ext cx="717" cy="189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206" name="Text Box 30"/>
            <p:cNvSpPr txBox="1">
              <a:spLocks noChangeArrowheads="1"/>
            </p:cNvSpPr>
            <p:nvPr/>
          </p:nvSpPr>
          <p:spPr bwMode="auto">
            <a:xfrm>
              <a:off x="2357" y="764"/>
              <a:ext cx="510" cy="21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ea typeface="DejaVu Sans" charset="0"/>
                  <a:cs typeface="DejaVu Sans" charset="0"/>
                </a:rPr>
                <a:t>argv[ ]</a:t>
              </a:r>
            </a:p>
          </p:txBody>
        </p:sp>
        <p:sp>
          <p:nvSpPr>
            <p:cNvPr id="50207" name="Line 31"/>
            <p:cNvSpPr>
              <a:spLocks noChangeShapeType="1"/>
            </p:cNvSpPr>
            <p:nvPr/>
          </p:nvSpPr>
          <p:spPr bwMode="auto">
            <a:xfrm>
              <a:off x="1344" y="1104"/>
              <a:ext cx="717" cy="0"/>
            </a:xfrm>
            <a:prstGeom prst="line">
              <a:avLst/>
            </a:prstGeom>
            <a:noFill/>
            <a:ln w="1260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 err="1">
                <a:solidFill>
                  <a:srgbClr val="660033"/>
                </a:solidFill>
                <a:ea typeface="DejaVu Sans" charset="0"/>
                <a:cs typeface="DejaVu Sans" charset="0"/>
              </a:rPr>
              <a:t>argv</a:t>
            </a: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 and </a:t>
            </a:r>
            <a:r>
              <a:rPr lang="en-US" sz="3800" dirty="0" err="1">
                <a:solidFill>
                  <a:srgbClr val="660033"/>
                </a:solidFill>
                <a:ea typeface="DejaVu Sans" charset="0"/>
                <a:cs typeface="DejaVu Sans" charset="0"/>
              </a:rPr>
              <a:t>envp</a:t>
            </a:r>
            <a:endParaRPr lang="en-US" sz="3800" dirty="0">
              <a:solidFill>
                <a:srgbClr val="660033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Environment variables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Strings that are specified as name-value pairs in the form </a:t>
            </a: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Courier New" pitchFamily="49" charset="0"/>
              </a:rPr>
              <a:t>NAME=VALUE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Type `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printenv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’ to see settings in the shell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Some environment variables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PATH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: Path for finding commands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LD_LIBRARY_PATH 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: Path for finding dynamic libraries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USER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: Name of user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SHELL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: Current shell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HOSTNAME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: Name of machine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HOME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: Path to user’s home directory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PWD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 : Current directory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Environment variables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Setting up the environment within C</a:t>
            </a:r>
          </a:p>
          <a:p>
            <a:pPr marL="744538" lvl="1" indent="-241300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#include &lt;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stdlib.h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&gt;</a:t>
            </a:r>
          </a:p>
          <a:p>
            <a:pPr marL="744538" lvl="1" indent="-241300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getenv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(const char *name);</a:t>
            </a:r>
          </a:p>
          <a:p>
            <a:pPr marL="744538" lvl="1" indent="-241300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setenv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(const char *name, const char *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newvalue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overwrite);</a:t>
            </a:r>
          </a:p>
          <a:p>
            <a:pPr marL="744538" lvl="1" indent="-241300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void 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unsetenv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(const char *name);</a:t>
            </a:r>
          </a:p>
          <a:p>
            <a:pPr marL="744538" lvl="1" indent="-2444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getenv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: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Given a name, it returns a pointer to a string containing its value or NULL if not set in environment</a:t>
            </a:r>
          </a:p>
          <a:p>
            <a:pPr marL="744538" lvl="1" indent="-2444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setenv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: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Sets an environment variable pointed to by name to a value pointed to by </a:t>
            </a:r>
            <a:r>
              <a:rPr lang="en-US" sz="2000" dirty="0" err="1">
                <a:solidFill>
                  <a:srgbClr val="000066"/>
                </a:solidFill>
                <a:ea typeface="DejaVu Sans" charset="0"/>
                <a:cs typeface="DejaVu Sans" charset="0"/>
              </a:rPr>
              <a:t>newvalue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.  Replaces the old value if it exists, if overwrite field is non-zero</a:t>
            </a:r>
          </a:p>
          <a:p>
            <a:pPr marL="744538" lvl="1" indent="-244475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unsetenv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: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Deletes an environment variable and its setting</a:t>
            </a:r>
          </a:p>
          <a:p>
            <a:pPr marL="744538" lvl="1" indent="-241300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2498725" y="1935163"/>
            <a:ext cx="6948488" cy="46323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995613" y="1674813"/>
            <a:ext cx="2230437" cy="793750"/>
          </a:xfrm>
          <a:prstGeom prst="rect">
            <a:avLst/>
          </a:prstGeom>
          <a:solidFill>
            <a:srgbClr val="FF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kernel virtual memory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(code, data, heap, stack)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995613" y="3438525"/>
            <a:ext cx="2230437" cy="536575"/>
          </a:xfrm>
          <a:prstGeom prst="rect">
            <a:avLst/>
          </a:prstGeom>
          <a:solidFill>
            <a:srgbClr val="FF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memory mapped region for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shared libraries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995613" y="3971925"/>
            <a:ext cx="2230437" cy="577850"/>
          </a:xfrm>
          <a:prstGeom prst="rect">
            <a:avLst/>
          </a:prstGeom>
          <a:solidFill>
            <a:srgbClr val="C0C0C0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995613" y="4552950"/>
            <a:ext cx="2230437" cy="534988"/>
          </a:xfrm>
          <a:prstGeom prst="rect">
            <a:avLst/>
          </a:prstGeom>
          <a:solidFill>
            <a:srgbClr val="FF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run-time heap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(managed by malloc)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2995613" y="2711450"/>
            <a:ext cx="2230437" cy="725488"/>
          </a:xfrm>
          <a:prstGeom prst="rect">
            <a:avLst/>
          </a:prstGeom>
          <a:solidFill>
            <a:srgbClr val="C0C0C0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 flipV="1">
            <a:off x="4140200" y="4230688"/>
            <a:ext cx="11113" cy="314325"/>
          </a:xfrm>
          <a:prstGeom prst="line">
            <a:avLst/>
          </a:prstGeom>
          <a:noFill/>
          <a:ln w="32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2995613" y="2443163"/>
            <a:ext cx="2230437" cy="450850"/>
          </a:xfrm>
          <a:prstGeom prst="rect">
            <a:avLst/>
          </a:prstGeom>
          <a:solidFill>
            <a:srgbClr val="FF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user stack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(created at runtime)</a:t>
            </a:r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 flipV="1">
            <a:off x="4140200" y="3255963"/>
            <a:ext cx="11113" cy="192087"/>
          </a:xfrm>
          <a:prstGeom prst="line">
            <a:avLst/>
          </a:prstGeom>
          <a:noFill/>
          <a:ln w="32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4140200" y="2894013"/>
            <a:ext cx="11113" cy="182562"/>
          </a:xfrm>
          <a:prstGeom prst="line">
            <a:avLst/>
          </a:prstGeom>
          <a:noFill/>
          <a:ln w="32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2986088" y="6124575"/>
            <a:ext cx="2232025" cy="317500"/>
          </a:xfrm>
          <a:prstGeom prst="rect">
            <a:avLst/>
          </a:prstGeom>
          <a:solidFill>
            <a:srgbClr val="C0C0C0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unused</a:t>
            </a: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2373313" y="6248400"/>
            <a:ext cx="281144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0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5408613" y="2771775"/>
            <a:ext cx="1930635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%esp (stack pointer)</a:t>
            </a:r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5221288" y="2892425"/>
            <a:ext cx="314325" cy="1588"/>
          </a:xfrm>
          <a:prstGeom prst="line">
            <a:avLst/>
          </a:prstGeom>
          <a:noFill/>
          <a:ln w="32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5324475" y="1824038"/>
            <a:ext cx="1114706" cy="74084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memory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invisible to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user code</a:t>
            </a:r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 flipV="1">
            <a:off x="5297488" y="2036763"/>
            <a:ext cx="11112" cy="374650"/>
          </a:xfrm>
          <a:prstGeom prst="line">
            <a:avLst/>
          </a:prstGeom>
          <a:noFill/>
          <a:ln w="32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5576888" y="4419600"/>
            <a:ext cx="46068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brk</a:t>
            </a:r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 flipH="1">
            <a:off x="5283200" y="4540250"/>
            <a:ext cx="314325" cy="1588"/>
          </a:xfrm>
          <a:prstGeom prst="line">
            <a:avLst/>
          </a:prstGeom>
          <a:noFill/>
          <a:ln w="32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1752600" y="2273300"/>
            <a:ext cx="125577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0xc0000000</a:t>
            </a: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1752600" y="5929313"/>
            <a:ext cx="125577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0x08048000</a:t>
            </a:r>
          </a:p>
        </p:txBody>
      </p:sp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1752600" y="3797300"/>
            <a:ext cx="125577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0x40000000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2986088" y="5087938"/>
            <a:ext cx="2232025" cy="536575"/>
          </a:xfrm>
          <a:prstGeom prst="rect">
            <a:avLst/>
          </a:prstGeom>
          <a:solidFill>
            <a:srgbClr val="FF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read/write segment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(.data, .bss)</a:t>
            </a:r>
          </a:p>
        </p:txBody>
      </p:sp>
      <p:sp>
        <p:nvSpPr>
          <p:cNvPr id="60441" name="Rectangle 25"/>
          <p:cNvSpPr>
            <a:spLocks noChangeArrowheads="1"/>
          </p:cNvSpPr>
          <p:nvPr/>
        </p:nvSpPr>
        <p:spPr bwMode="auto">
          <a:xfrm>
            <a:off x="2986088" y="5589588"/>
            <a:ext cx="2232025" cy="534987"/>
          </a:xfrm>
          <a:prstGeom prst="rect">
            <a:avLst/>
          </a:prstGeom>
          <a:solidFill>
            <a:srgbClr val="FF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read-only segment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(.init, .text, .rodata)</a:t>
            </a:r>
          </a:p>
        </p:txBody>
      </p:sp>
      <p:sp>
        <p:nvSpPr>
          <p:cNvPr id="60442" name="AutoShape 26"/>
          <p:cNvSpPr>
            <a:spLocks/>
          </p:cNvSpPr>
          <p:nvPr/>
        </p:nvSpPr>
        <p:spPr bwMode="auto">
          <a:xfrm>
            <a:off x="5302250" y="5087938"/>
            <a:ext cx="61913" cy="1036637"/>
          </a:xfrm>
          <a:prstGeom prst="rightBrace">
            <a:avLst>
              <a:gd name="adj1" fmla="val 139529"/>
              <a:gd name="adj2" fmla="val 50000"/>
            </a:avLst>
          </a:prstGeom>
          <a:noFill/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5372100" y="5418138"/>
            <a:ext cx="1573164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loaded from the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executable file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1752600" y="1592263"/>
            <a:ext cx="125577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0xffffffff</a:t>
            </a:r>
          </a:p>
        </p:txBody>
      </p:sp>
      <p:sp>
        <p:nvSpPr>
          <p:cNvPr id="60445" name="Line 29"/>
          <p:cNvSpPr>
            <a:spLocks noChangeShapeType="1"/>
          </p:cNvSpPr>
          <p:nvPr/>
        </p:nvSpPr>
        <p:spPr bwMode="auto">
          <a:xfrm>
            <a:off x="2995613" y="2443163"/>
            <a:ext cx="2230437" cy="1587"/>
          </a:xfrm>
          <a:prstGeom prst="line">
            <a:avLst/>
          </a:prstGeom>
          <a:noFill/>
          <a:ln w="7632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Private Address Spaces</a:t>
            </a:r>
          </a:p>
        </p:txBody>
      </p:sp>
      <p:sp>
        <p:nvSpPr>
          <p:cNvPr id="3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Each process has its own private address space.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and Terminating Processes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1000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From a programmer’s perspective, we can think of a process as being in one of three states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Running</a:t>
            </a:r>
            <a:endParaRPr lang="en-US" dirty="0">
              <a:ea typeface="DejaVu Sans" charset="0"/>
              <a:cs typeface="DejaVu Sans" charset="0"/>
            </a:endParaRP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Process </a:t>
            </a:r>
            <a:r>
              <a:rPr lang="en-US" dirty="0">
                <a:ea typeface="DejaVu Sans" charset="0"/>
                <a:cs typeface="DejaVu Sans" charset="0"/>
              </a:rPr>
              <a:t>is either </a:t>
            </a:r>
            <a:r>
              <a:rPr lang="en-US" i="1" dirty="0">
                <a:ea typeface="DejaVu Sans" charset="0"/>
                <a:cs typeface="DejaVu Sans" charset="0"/>
              </a:rPr>
              <a:t>executing</a:t>
            </a:r>
            <a:r>
              <a:rPr lang="en-US" dirty="0">
                <a:ea typeface="DejaVu Sans" charset="0"/>
                <a:cs typeface="DejaVu Sans" charset="0"/>
              </a:rPr>
              <a:t>, or waiting to be executed and will eventually be scheduled (i.e., chosen to execute) by the </a:t>
            </a:r>
            <a:r>
              <a:rPr lang="en-US" dirty="0" smtClean="0">
                <a:ea typeface="DejaVu Sans" charset="0"/>
                <a:cs typeface="DejaVu Sans" charset="0"/>
              </a:rPr>
              <a:t>kernel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Stopped</a:t>
            </a: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Process is </a:t>
            </a:r>
            <a:r>
              <a:rPr lang="en-US" i="1" dirty="0">
                <a:ea typeface="DejaVu Sans" charset="0"/>
                <a:cs typeface="DejaVu Sans" charset="0"/>
              </a:rPr>
              <a:t>suspended</a:t>
            </a:r>
            <a:r>
              <a:rPr lang="en-US" dirty="0">
                <a:ea typeface="DejaVu Sans" charset="0"/>
                <a:cs typeface="DejaVu Sans" charset="0"/>
              </a:rPr>
              <a:t> and will not be scheduled until further </a:t>
            </a:r>
            <a:r>
              <a:rPr lang="en-US" dirty="0" smtClean="0">
                <a:ea typeface="DejaVu Sans" charset="0"/>
                <a:cs typeface="DejaVu Sans" charset="0"/>
              </a:rPr>
              <a:t>notice</a:t>
            </a:r>
          </a:p>
          <a:p>
            <a:pPr marL="739775" lvl="1" indent="-242888" eaLnBrk="1" hangingPunct="1"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DejaVu Sans" charset="0"/>
                <a:cs typeface="DejaVu Sans" charset="0"/>
              </a:rPr>
              <a:t>Terminated</a:t>
            </a:r>
            <a:endParaRPr lang="en-US" dirty="0">
              <a:ea typeface="DejaVu Sans" charset="0"/>
              <a:cs typeface="DejaVu Sans" charset="0"/>
            </a:endParaRPr>
          </a:p>
          <a:p>
            <a:pPr lvl="2" indent="-234950" eaLnBrk="1" hangingPunct="1"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ea typeface="DejaVu Sans" charset="0"/>
                <a:cs typeface="DejaVu Sans" charset="0"/>
              </a:rPr>
              <a:t>Process </a:t>
            </a:r>
            <a:r>
              <a:rPr lang="en-US" dirty="0" smtClean="0">
                <a:ea typeface="DejaVu Sans" charset="0"/>
                <a:cs typeface="DejaVu Sans" charset="0"/>
              </a:rPr>
              <a:t>is stopped permanently</a:t>
            </a:r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8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558054" y="3981450"/>
            <a:ext cx="1027268" cy="58186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interrupt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vector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449388" y="4622800"/>
            <a:ext cx="1219200" cy="22860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449388" y="4851400"/>
            <a:ext cx="1219200" cy="22860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449388" y="5080000"/>
            <a:ext cx="1219200" cy="22860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2058988" y="4859338"/>
            <a:ext cx="1219200" cy="32702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2017713" y="5143500"/>
            <a:ext cx="88900" cy="88900"/>
          </a:xfrm>
          <a:prstGeom prst="ellipse">
            <a:avLst/>
          </a:prstGeom>
          <a:solidFill>
            <a:srgbClr val="000066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142128" y="4619428"/>
            <a:ext cx="281144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0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145303" y="4822628"/>
            <a:ext cx="281144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1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145303" y="5076628"/>
            <a:ext cx="281144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2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843088" y="5091113"/>
            <a:ext cx="436562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>
                <a:solidFill>
                  <a:srgbClr val="000066"/>
                </a:solidFill>
                <a:ea typeface="DejaVu Sans" charset="0"/>
                <a:cs typeface="DejaVu Sans" charset="0"/>
              </a:rPr>
              <a:t>...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1449388" y="5562600"/>
            <a:ext cx="1219200" cy="22860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061146" y="5559228"/>
            <a:ext cx="44946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ea typeface="DejaVu Sans" charset="0"/>
                <a:cs typeface="DejaVu Sans" charset="0"/>
              </a:rPr>
              <a:t>n-1</a:t>
            </a:r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2017713" y="4711700"/>
            <a:ext cx="88900" cy="88900"/>
          </a:xfrm>
          <a:prstGeom prst="ellipse">
            <a:avLst/>
          </a:prstGeom>
          <a:solidFill>
            <a:srgbClr val="000066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 flipV="1">
            <a:off x="2058988" y="3487738"/>
            <a:ext cx="1219200" cy="126682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3278188" y="3492500"/>
            <a:ext cx="2589212" cy="53340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code for 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handler 0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3278188" y="4178300"/>
            <a:ext cx="2589212" cy="53340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code for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handler 1</a:t>
            </a:r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2017713" y="4927600"/>
            <a:ext cx="88900" cy="88900"/>
          </a:xfrm>
          <a:prstGeom prst="ellipse">
            <a:avLst/>
          </a:prstGeom>
          <a:solidFill>
            <a:srgbClr val="000066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V="1">
            <a:off x="2058988" y="4173538"/>
            <a:ext cx="1219200" cy="803275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3278188" y="4864100"/>
            <a:ext cx="2589212" cy="53340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code for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handler 2</a:t>
            </a: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3278188" y="6172200"/>
            <a:ext cx="2589212" cy="533400"/>
          </a:xfrm>
          <a:prstGeom prst="rect">
            <a:avLst/>
          </a:prstGeom>
          <a:solidFill>
            <a:srgbClr val="FFFF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>
            <a:outerShdw dist="107933" dir="2700000" algn="ctr" rotWithShape="0">
              <a:srgbClr val="00FF99"/>
            </a:outerShdw>
          </a:effectLst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code for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66"/>
                </a:solidFill>
                <a:ea typeface="DejaVu Sans" charset="0"/>
                <a:cs typeface="DejaVu Sans" charset="0"/>
              </a:rPr>
              <a:t>handler n-1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4419600" y="5472113"/>
            <a:ext cx="436563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>
                <a:solidFill>
                  <a:srgbClr val="000066"/>
                </a:solidFill>
                <a:ea typeface="DejaVu Sans" charset="0"/>
                <a:cs typeface="DejaVu Sans" charset="0"/>
              </a:rPr>
              <a:t>...</a:t>
            </a:r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2017713" y="5626100"/>
            <a:ext cx="88900" cy="88900"/>
          </a:xfrm>
          <a:prstGeom prst="ellipse">
            <a:avLst/>
          </a:prstGeom>
          <a:solidFill>
            <a:srgbClr val="000066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2058988" y="5670550"/>
            <a:ext cx="1219200" cy="501650"/>
          </a:xfrm>
          <a:prstGeom prst="line">
            <a:avLst/>
          </a:prstGeom>
          <a:noFill/>
          <a:ln w="1260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641350" y="4038600"/>
            <a:ext cx="960817" cy="46384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ea typeface="DejaVu Sans" charset="0"/>
                <a:cs typeface="DejaVu Sans" charset="0"/>
              </a:rPr>
              <a:t>Exception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ea typeface="DejaVu Sans" charset="0"/>
                <a:cs typeface="DejaVu Sans" charset="0"/>
              </a:rPr>
              <a:t>numbers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12738" y="6172200"/>
            <a:ext cx="1973262" cy="441325"/>
          </a:xfrm>
          <a:prstGeom prst="rect">
            <a:avLst/>
          </a:prstGeom>
          <a:noFill/>
          <a:ln w="1908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ea typeface="DejaVu Sans" charset="0"/>
                <a:cs typeface="DejaVu Sans" charset="0"/>
              </a:rPr>
              <a:t>IDTR (Interrupt Descriptor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ea typeface="DejaVu Sans" charset="0"/>
                <a:cs typeface="DejaVu Sans" charset="0"/>
              </a:rPr>
              <a:t>Table Register)</a:t>
            </a:r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V="1">
            <a:off x="457200" y="4795838"/>
            <a:ext cx="685800" cy="1381125"/>
          </a:xfrm>
          <a:prstGeom prst="line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dirty="0">
                <a:solidFill>
                  <a:srgbClr val="660033"/>
                </a:solidFill>
                <a:ea typeface="DejaVu Sans" charset="0"/>
                <a:cs typeface="DejaVu Sans" charset="0"/>
              </a:rPr>
              <a:t>Interrupt Vectors</a:t>
            </a:r>
          </a:p>
        </p:txBody>
      </p:sp>
      <p:sp>
        <p:nvSpPr>
          <p:cNvPr id="33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Many types of interrupts and exceptions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Each type of event has a unique exception number k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Index into jump </a:t>
            </a: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table in OS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(a.k.a., interrupt vector table)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Jump table entry k points to a function (exception handler).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Handler k is called each time exception k occurs.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>
                <a:solidFill>
                  <a:srgbClr val="660033"/>
                </a:solidFill>
                <a:ea typeface="DejaVu Sans" charset="0"/>
                <a:cs typeface="DejaVu Sans" charset="0"/>
              </a:rPr>
              <a:t>Asynchronous Exceptions (Interrupts)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Caused by events external to the processor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Indicated by setting the processor’s interrupt pin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Causes a handler to run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Handler returns to “next” instruction when finished</a:t>
            </a:r>
          </a:p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SzPct val="8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Examples: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Timer interrupt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Every few ms, an external timer triggers an interrupt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Used by the kernel to take back control from user programs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I/O </a:t>
            </a: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interrupts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hitting Ctrl-c at the keyboard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arrival of a packet from a network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arrival of a data sector from a </a:t>
            </a: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disk</a:t>
            </a:r>
            <a:endParaRPr lang="en-US" dirty="0">
              <a:solidFill>
                <a:srgbClr val="000099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>
                <a:solidFill>
                  <a:srgbClr val="660033"/>
                </a:solidFill>
                <a:ea typeface="DejaVu Sans" charset="0"/>
                <a:cs typeface="DejaVu Sans" charset="0"/>
              </a:rPr>
              <a:t>Synchronous Exceptions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81000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Caused by events that occur as a result of executing an instruction: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Traps (intentional exceptions)</a:t>
            </a: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Examples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: system calls, breakpoint traps, special instructions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Returns control to “next” instruction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solidFill>
                  <a:srgbClr val="000066"/>
                </a:solidFill>
                <a:ea typeface="DejaVu Sans" charset="0"/>
                <a:cs typeface="DejaVu Sans" charset="0"/>
              </a:rPr>
              <a:t>Faults (unintentional exceptions)</a:t>
            </a:r>
            <a:endParaRPr lang="en-US" sz="2000" dirty="0">
              <a:solidFill>
                <a:srgbClr val="000066"/>
              </a:solidFill>
              <a:ea typeface="DejaVu Sans" charset="0"/>
              <a:cs typeface="DejaVu Sans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Potentially recoverable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Examples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: page faults (recoverable), protection faults (unrecoverable).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Either re-executes faulting (“current”) instruction or aborts.</a:t>
            </a:r>
          </a:p>
          <a:p>
            <a:pPr marL="739775" lvl="1" indent="-242888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80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>
                <a:solidFill>
                  <a:srgbClr val="000066"/>
                </a:solidFill>
                <a:ea typeface="DejaVu Sans" charset="0"/>
                <a:cs typeface="DejaVu Sans" charset="0"/>
              </a:rPr>
              <a:t>Aborts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rgbClr val="000099"/>
                </a:solidFill>
                <a:ea typeface="DejaVu Sans" charset="0"/>
                <a:cs typeface="DejaVu Sans" charset="0"/>
              </a:rPr>
              <a:t>Unintentional </a:t>
            </a: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and unrecoverable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Examples: parity error, machine check.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8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solidFill>
                  <a:srgbClr val="000099"/>
                </a:solidFill>
                <a:ea typeface="DejaVu Sans" charset="0"/>
                <a:cs typeface="DejaVu Sans" charset="0"/>
              </a:rPr>
              <a:t>Aborts current program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33608</TotalTime>
  <Words>4293</Words>
  <Application>Microsoft Office PowerPoint</Application>
  <PresentationFormat>On-screen Show (4:3)</PresentationFormat>
  <Paragraphs>1125</Paragraphs>
  <Slides>66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66</vt:i4>
      </vt:variant>
    </vt:vector>
  </HeadingPairs>
  <TitlesOfParts>
    <vt:vector size="68" baseType="lpstr">
      <vt:lpstr>Office Theme</vt:lpstr>
      <vt:lpstr>Office Theme</vt:lpstr>
      <vt:lpstr>Exceptional Flow Control I</vt:lpstr>
      <vt:lpstr>Control Flow</vt:lpstr>
      <vt:lpstr>Exceptional Control Flow</vt:lpstr>
      <vt:lpstr>Exceptions and interrupts</vt:lpstr>
      <vt:lpstr>System context for exceptions</vt:lpstr>
      <vt:lpstr>Exceptions and interrupts</vt:lpstr>
      <vt:lpstr>Interrupt Vectors</vt:lpstr>
      <vt:lpstr>Asynchronous Exceptions (Interrupts)</vt:lpstr>
      <vt:lpstr>Synchronous Exceptions</vt:lpstr>
      <vt:lpstr>Examples of x86-64 Exceptions</vt:lpstr>
      <vt:lpstr>Trap example: System Call</vt:lpstr>
      <vt:lpstr>System  Call example</vt:lpstr>
      <vt:lpstr>System Call Example: Opening File</vt:lpstr>
      <vt:lpstr>Fault Example: Page fault example</vt:lpstr>
      <vt:lpstr>Fault Example: Segmentation fault</vt:lpstr>
      <vt:lpstr>Exceptional Control Flow</vt:lpstr>
      <vt:lpstr>Recall Processes</vt:lpstr>
      <vt:lpstr>Multiprocessing: The Illusion</vt:lpstr>
      <vt:lpstr>Context Switching mechanism</vt:lpstr>
      <vt:lpstr>Context switching</vt:lpstr>
      <vt:lpstr>Context switching</vt:lpstr>
      <vt:lpstr>Context switching</vt:lpstr>
      <vt:lpstr>Context switching</vt:lpstr>
      <vt:lpstr>Multiprocessors</vt:lpstr>
      <vt:lpstr>Example</vt:lpstr>
      <vt:lpstr>Programmatic process control in C</vt:lpstr>
      <vt:lpstr>Terminating Processes </vt:lpstr>
      <vt:lpstr>Creating Processes</vt:lpstr>
      <vt:lpstr>Fork</vt:lpstr>
      <vt:lpstr>Slide 30</vt:lpstr>
      <vt:lpstr>System Call Error Handling</vt:lpstr>
      <vt:lpstr>Error-handling wrappers </vt:lpstr>
      <vt:lpstr>Fork Example #1</vt:lpstr>
      <vt:lpstr>Fork Example #1</vt:lpstr>
      <vt:lpstr>Fork Example #2</vt:lpstr>
      <vt:lpstr>Fork Example #3</vt:lpstr>
      <vt:lpstr>Fork Example #4</vt:lpstr>
      <vt:lpstr>Fork Example #5</vt:lpstr>
      <vt:lpstr>Fork Example #6</vt:lpstr>
      <vt:lpstr>Practice problem 8.2</vt:lpstr>
      <vt:lpstr>Practice problem 8.11</vt:lpstr>
      <vt:lpstr>Practice problem 8.12</vt:lpstr>
      <vt:lpstr>Reaping Child Processes</vt:lpstr>
      <vt:lpstr>Zombie Example</vt:lpstr>
      <vt:lpstr>Non-terminating Child Example</vt:lpstr>
      <vt:lpstr>wait: Synchronizing with children</vt:lpstr>
      <vt:lpstr>wait: Synchronizing with children</vt:lpstr>
      <vt:lpstr>wait Example</vt:lpstr>
      <vt:lpstr>waitpid: Wait for specific children</vt:lpstr>
      <vt:lpstr>wait/waitpid  Examples</vt:lpstr>
      <vt:lpstr>Practice problem 8.3</vt:lpstr>
      <vt:lpstr>Practice problem 8.4</vt:lpstr>
      <vt:lpstr>Suspending processes</vt:lpstr>
      <vt:lpstr>Practice problem 8.5 walkthrough</vt:lpstr>
      <vt:lpstr>Running new programs</vt:lpstr>
      <vt:lpstr>execve: Loading and Running Programs</vt:lpstr>
      <vt:lpstr>execve Example</vt:lpstr>
      <vt:lpstr>Structure of  the stack when a new program starts</vt:lpstr>
      <vt:lpstr>Practice problem 8.6 walkthrough</vt:lpstr>
      <vt:lpstr>Summarizing</vt:lpstr>
      <vt:lpstr>Extra slides</vt:lpstr>
      <vt:lpstr>argv and envp</vt:lpstr>
      <vt:lpstr>Environment variables</vt:lpstr>
      <vt:lpstr>Environment variables</vt:lpstr>
      <vt:lpstr>Private Address Spaces</vt:lpstr>
      <vt:lpstr>Creating and Terminating Processes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creator>Randal E. Bryant and David R. O'Hallaron</dc:creator>
  <cp:lastModifiedBy>user</cp:lastModifiedBy>
  <cp:revision>375</cp:revision>
  <cp:lastPrinted>1998-08-31T18:34:23Z</cp:lastPrinted>
  <dcterms:created xsi:type="dcterms:W3CDTF">1998-08-11T09:19:24Z</dcterms:created>
  <dcterms:modified xsi:type="dcterms:W3CDTF">2018-03-01T16:12:34Z</dcterms:modified>
</cp:coreProperties>
</file>