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8"/>
  </p:notesMasterIdLst>
  <p:sldIdLst>
    <p:sldId id="256" r:id="rId2"/>
    <p:sldId id="343" r:id="rId3"/>
    <p:sldId id="257" r:id="rId4"/>
    <p:sldId id="349" r:id="rId5"/>
    <p:sldId id="260" r:id="rId6"/>
    <p:sldId id="344" r:id="rId7"/>
    <p:sldId id="265" r:id="rId8"/>
    <p:sldId id="266" r:id="rId9"/>
    <p:sldId id="267" r:id="rId10"/>
    <p:sldId id="268" r:id="rId11"/>
    <p:sldId id="269" r:id="rId12"/>
    <p:sldId id="271" r:id="rId13"/>
    <p:sldId id="352" r:id="rId14"/>
    <p:sldId id="280" r:id="rId15"/>
    <p:sldId id="356" r:id="rId16"/>
    <p:sldId id="357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370" r:id="rId28"/>
    <p:sldId id="371" r:id="rId29"/>
    <p:sldId id="372" r:id="rId30"/>
    <p:sldId id="294" r:id="rId31"/>
    <p:sldId id="386" r:id="rId32"/>
    <p:sldId id="295" r:id="rId33"/>
    <p:sldId id="296" r:id="rId34"/>
    <p:sldId id="297" r:id="rId35"/>
    <p:sldId id="298" r:id="rId36"/>
    <p:sldId id="299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405" r:id="rId50"/>
    <p:sldId id="317" r:id="rId51"/>
    <p:sldId id="315" r:id="rId52"/>
    <p:sldId id="390" r:id="rId53"/>
    <p:sldId id="376" r:id="rId54"/>
    <p:sldId id="393" r:id="rId55"/>
    <p:sldId id="394" r:id="rId56"/>
    <p:sldId id="395" r:id="rId57"/>
    <p:sldId id="396" r:id="rId58"/>
    <p:sldId id="399" r:id="rId59"/>
    <p:sldId id="354" r:id="rId60"/>
    <p:sldId id="276" r:id="rId61"/>
    <p:sldId id="373" r:id="rId62"/>
    <p:sldId id="355" r:id="rId63"/>
    <p:sldId id="398" r:id="rId64"/>
    <p:sldId id="278" r:id="rId65"/>
    <p:sldId id="388" r:id="rId66"/>
    <p:sldId id="400" r:id="rId67"/>
    <p:sldId id="401" r:id="rId68"/>
    <p:sldId id="402" r:id="rId69"/>
    <p:sldId id="403" r:id="rId70"/>
    <p:sldId id="404" r:id="rId71"/>
    <p:sldId id="330" r:id="rId72"/>
    <p:sldId id="347" r:id="rId73"/>
    <p:sldId id="258" r:id="rId74"/>
    <p:sldId id="387" r:id="rId75"/>
    <p:sldId id="342" r:id="rId76"/>
    <p:sldId id="389" r:id="rId77"/>
  </p:sldIdLst>
  <p:sldSz cx="9144000" cy="6858000" type="screen4x3"/>
  <p:notesSz cx="6983413" cy="9283700"/>
  <p:defaultTextStyle>
    <a:defPPr>
      <a:defRPr lang="en-GB"/>
    </a:defPPr>
    <a:lvl1pPr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1pPr>
    <a:lvl2pPr marL="742950" indent="-28575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2pPr>
    <a:lvl3pPr marL="11430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3pPr>
    <a:lvl4pPr marL="16002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4pPr>
    <a:lvl5pPr marL="20574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 PL ShanHeiSun Uni" charset="0"/>
        <a:cs typeface="AR PL ShanHeiSun Uni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912" y="-3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389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1"/>
          <p:cNvSpPr>
            <a:spLocks noChangeArrowheads="1"/>
          </p:cNvSpPr>
          <p:nvPr/>
        </p:nvSpPr>
        <p:spPr bwMode="auto">
          <a:xfrm>
            <a:off x="0" y="0"/>
            <a:ext cx="6983413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3971" name="AutoShape 2"/>
          <p:cNvSpPr>
            <a:spLocks noChangeArrowheads="1"/>
          </p:cNvSpPr>
          <p:nvPr/>
        </p:nvSpPr>
        <p:spPr bwMode="auto">
          <a:xfrm>
            <a:off x="0" y="0"/>
            <a:ext cx="6983413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3972" name="AutoShape 3"/>
          <p:cNvSpPr>
            <a:spLocks noChangeArrowheads="1"/>
          </p:cNvSpPr>
          <p:nvPr/>
        </p:nvSpPr>
        <p:spPr bwMode="auto">
          <a:xfrm>
            <a:off x="0" y="0"/>
            <a:ext cx="6983413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3973" name="AutoShape 4"/>
          <p:cNvSpPr>
            <a:spLocks noChangeArrowheads="1"/>
          </p:cNvSpPr>
          <p:nvPr/>
        </p:nvSpPr>
        <p:spPr bwMode="auto">
          <a:xfrm>
            <a:off x="0" y="0"/>
            <a:ext cx="6983413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3974" name="AutoShape 5"/>
          <p:cNvSpPr>
            <a:spLocks noChangeArrowheads="1"/>
          </p:cNvSpPr>
          <p:nvPr/>
        </p:nvSpPr>
        <p:spPr bwMode="auto">
          <a:xfrm>
            <a:off x="0" y="0"/>
            <a:ext cx="6983413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3975" name="AutoShape 6"/>
          <p:cNvSpPr>
            <a:spLocks noChangeArrowheads="1"/>
          </p:cNvSpPr>
          <p:nvPr/>
        </p:nvSpPr>
        <p:spPr bwMode="auto">
          <a:xfrm>
            <a:off x="0" y="0"/>
            <a:ext cx="6983413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31863" y="4410075"/>
            <a:ext cx="5111750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73363" y="8842375"/>
            <a:ext cx="144145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480" tIns="44280" rIns="87480" bIns="4428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smtClean="0">
                <a:solidFill>
                  <a:srgbClr val="000066"/>
                </a:solidFill>
                <a:latin typeface="Century Gothic" pitchFamily="32" charset="0"/>
              </a:rPr>
              <a:t>Page </a:t>
            </a:r>
            <a:fld id="{52AFE6AE-44D6-4E06-88CA-739302656BFA}" type="slidenum">
              <a:rPr lang="en-US" altLang="en-US" sz="1200" smtClean="0">
                <a:solidFill>
                  <a:srgbClr val="000066"/>
                </a:solidFill>
                <a:latin typeface="Century Gothic" pitchFamily="32" charset="0"/>
              </a:rPr>
              <a:pPr>
                <a:buClrTx/>
                <a:buFontTx/>
                <a:buNone/>
                <a:defRPr/>
              </a:pPr>
              <a:t>‹#›</a:t>
            </a:fld>
            <a:endParaRPr lang="en-US" altLang="en-US" sz="1200" smtClean="0">
              <a:solidFill>
                <a:srgbClr val="000066"/>
              </a:solidFill>
              <a:latin typeface="Century Gothic" pitchFamily="32" charset="0"/>
            </a:endParaRPr>
          </a:p>
        </p:txBody>
      </p:sp>
      <p:sp>
        <p:nvSpPr>
          <p:cNvPr id="83978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703263"/>
            <a:ext cx="4613275" cy="345757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xmlns="" val="2232287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9728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649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854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957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059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ext Box 1"/>
          <p:cNvSpPr txBox="1">
            <a:spLocks noChangeArrowheads="1"/>
          </p:cNvSpPr>
          <p:nvPr/>
        </p:nvSpPr>
        <p:spPr bwMode="auto">
          <a:xfrm>
            <a:off x="2171405" y="704874"/>
            <a:ext cx="2646665" cy="346419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929909" y="4409757"/>
            <a:ext cx="5121170" cy="417121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161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264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366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469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571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673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776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981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981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083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185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288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390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493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595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697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800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3263"/>
            <a:ext cx="4610100" cy="3457575"/>
          </a:xfrm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2902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005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107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209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312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414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517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619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721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4029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926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137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1434" tIns="45717" rIns="91434" bIns="45717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3263"/>
            <a:ext cx="4624387" cy="3467100"/>
          </a:xfrm>
          <a:solidFill>
            <a:srgbClr val="FFFFFF"/>
          </a:solidFill>
          <a:ln/>
        </p:spPr>
      </p:sp>
      <p:sp>
        <p:nvSpPr>
          <p:cNvPr id="107523" name="Text Box 2"/>
          <p:cNvSpPr txBox="1">
            <a:spLocks noChangeArrowheads="1"/>
          </p:cNvSpPr>
          <p:nvPr/>
        </p:nvSpPr>
        <p:spPr bwMode="auto">
          <a:xfrm>
            <a:off x="931122" y="4409758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9" tIns="46474" rIns="92949" bIns="46474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54" tIns="44027" rIns="88054" bIns="44027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54" tIns="44027" rIns="88054" bIns="44027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54" tIns="44027" rIns="88054" bIns="44027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4850"/>
            <a:ext cx="4622800" cy="34671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231" y="4407836"/>
            <a:ext cx="5120959" cy="417862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4" y="703264"/>
            <a:ext cx="4624387" cy="3467099"/>
          </a:xfrm>
          <a:solidFill>
            <a:srgbClr val="FFFFFF"/>
          </a:solidFill>
          <a:ln/>
        </p:spPr>
      </p:sp>
      <p:sp>
        <p:nvSpPr>
          <p:cNvPr id="112643" name="Text Box 2"/>
          <p:cNvSpPr txBox="1">
            <a:spLocks noChangeArrowheads="1"/>
          </p:cNvSpPr>
          <p:nvPr/>
        </p:nvSpPr>
        <p:spPr bwMode="auto">
          <a:xfrm>
            <a:off x="931122" y="4409759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3" tIns="46470" rIns="92943" bIns="46470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342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2171405" y="704874"/>
            <a:ext cx="2646665" cy="346419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929909" y="4409757"/>
            <a:ext cx="5121170" cy="417121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342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" name="Notes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Note: In practice, tag overhead often reduced by only using 48 of the 64 bits</a:t>
            </a: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7032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255" y="8817901"/>
            <a:ext cx="3025640" cy="464262"/>
          </a:xfrm>
          <a:prstGeom prst="rect">
            <a:avLst/>
          </a:prstGeom>
        </p:spPr>
        <p:txBody>
          <a:bodyPr lIns="88066" tIns="44033" rIns="88066" bIns="4403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3263"/>
            <a:ext cx="4624387" cy="3467100"/>
          </a:xfrm>
          <a:solidFill>
            <a:srgbClr val="FFFFFF"/>
          </a:solidFill>
          <a:ln/>
        </p:spPr>
      </p:sp>
      <p:sp>
        <p:nvSpPr>
          <p:cNvPr id="114691" name="Text Box 2"/>
          <p:cNvSpPr txBox="1">
            <a:spLocks noChangeArrowheads="1"/>
          </p:cNvSpPr>
          <p:nvPr/>
        </p:nvSpPr>
        <p:spPr bwMode="auto">
          <a:xfrm>
            <a:off x="931122" y="4409759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3" tIns="46470" rIns="92943" bIns="46470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3824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4" y="703264"/>
            <a:ext cx="4624387" cy="3467099"/>
          </a:xfrm>
          <a:solidFill>
            <a:srgbClr val="FFFFFF"/>
          </a:solidFill>
          <a:ln/>
        </p:spPr>
      </p:sp>
      <p:sp>
        <p:nvSpPr>
          <p:cNvPr id="128003" name="Text Box 2"/>
          <p:cNvSpPr txBox="1">
            <a:spLocks noChangeArrowheads="1"/>
          </p:cNvSpPr>
          <p:nvPr/>
        </p:nvSpPr>
        <p:spPr bwMode="auto">
          <a:xfrm>
            <a:off x="931122" y="4409759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3" tIns="46470" rIns="92943" bIns="46470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4" y="703264"/>
            <a:ext cx="4624387" cy="3467099"/>
          </a:xfrm>
          <a:solidFill>
            <a:srgbClr val="FFFFFF"/>
          </a:solidFill>
          <a:ln/>
        </p:spPr>
      </p:sp>
      <p:sp>
        <p:nvSpPr>
          <p:cNvPr id="130051" name="Text Box 2"/>
          <p:cNvSpPr txBox="1">
            <a:spLocks noChangeArrowheads="1"/>
          </p:cNvSpPr>
          <p:nvPr/>
        </p:nvSpPr>
        <p:spPr bwMode="auto">
          <a:xfrm>
            <a:off x="931122" y="4409759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3" tIns="46470" rIns="92943" bIns="46470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4" y="703264"/>
            <a:ext cx="4624387" cy="3467099"/>
          </a:xfrm>
          <a:solidFill>
            <a:srgbClr val="FFFFFF"/>
          </a:solidFill>
          <a:ln/>
        </p:spPr>
      </p:sp>
      <p:sp>
        <p:nvSpPr>
          <p:cNvPr id="132099" name="Text Box 2"/>
          <p:cNvSpPr txBox="1">
            <a:spLocks noChangeArrowheads="1"/>
          </p:cNvSpPr>
          <p:nvPr/>
        </p:nvSpPr>
        <p:spPr bwMode="auto">
          <a:xfrm>
            <a:off x="931122" y="4409759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3" tIns="46470" rIns="92943" bIns="46470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4" y="703264"/>
            <a:ext cx="4624387" cy="3467099"/>
          </a:xfrm>
          <a:solidFill>
            <a:srgbClr val="FFFFFF"/>
          </a:solidFill>
          <a:ln/>
        </p:spPr>
      </p:sp>
      <p:sp>
        <p:nvSpPr>
          <p:cNvPr id="134147" name="Text Box 2"/>
          <p:cNvSpPr txBox="1">
            <a:spLocks noChangeArrowheads="1"/>
          </p:cNvSpPr>
          <p:nvPr/>
        </p:nvSpPr>
        <p:spPr bwMode="auto">
          <a:xfrm>
            <a:off x="931122" y="4409759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3" tIns="46470" rIns="92943" bIns="46470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4" y="703264"/>
            <a:ext cx="4624387" cy="3467099"/>
          </a:xfrm>
          <a:solidFill>
            <a:srgbClr val="FFFFFF"/>
          </a:solidFill>
          <a:ln/>
        </p:spPr>
      </p:sp>
      <p:sp>
        <p:nvSpPr>
          <p:cNvPr id="118787" name="Text Box 2"/>
          <p:cNvSpPr txBox="1">
            <a:spLocks noChangeArrowheads="1"/>
          </p:cNvSpPr>
          <p:nvPr/>
        </p:nvSpPr>
        <p:spPr bwMode="auto">
          <a:xfrm>
            <a:off x="931122" y="4409759"/>
            <a:ext cx="5121170" cy="4177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943" tIns="46470" rIns="92943" bIns="46470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9318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18038" cy="3462337"/>
          </a:xfrm>
          <a:solidFill>
            <a:srgbClr val="FFFFFF"/>
          </a:solidFill>
          <a:ln/>
        </p:spPr>
      </p:sp>
      <p:sp>
        <p:nvSpPr>
          <p:cNvPr id="152579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16512" cy="417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2171405" y="704874"/>
            <a:ext cx="2646665" cy="346419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929909" y="4409757"/>
            <a:ext cx="5121170" cy="417121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8704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6486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118787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2800" cy="3467100"/>
          </a:xfrm>
          <a:solidFill>
            <a:srgbClr val="FFFFFF"/>
          </a:solidFill>
          <a:ln/>
        </p:spPr>
      </p:sp>
      <p:sp>
        <p:nvSpPr>
          <p:cNvPr id="95235" name="Text Box 2"/>
          <p:cNvSpPr txBox="1">
            <a:spLocks noChangeArrowheads="1"/>
          </p:cNvSpPr>
          <p:nvPr/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7213" y="247650"/>
            <a:ext cx="2205037" cy="618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4300" cy="618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1937" cy="5214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4850" y="1220788"/>
            <a:ext cx="4073525" cy="5214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97862" cy="5214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7437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79375" y="6389688"/>
            <a:ext cx="12017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 anchor="ctr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400" smtClean="0">
                <a:solidFill>
                  <a:srgbClr val="660033"/>
                </a:solidFill>
              </a:rPr>
              <a:t>– </a:t>
            </a:r>
            <a:fld id="{C096719F-8166-4B70-B5CB-4EB0DA81002D}" type="slidenum">
              <a:rPr lang="en-US" altLang="en-US" sz="1400" smtClean="0">
                <a:solidFill>
                  <a:srgbClr val="660033"/>
                </a:solidFill>
              </a:rPr>
              <a:pPr>
                <a:buClrTx/>
                <a:buFontTx/>
                <a:buNone/>
                <a:defRPr/>
              </a:pPr>
              <a:t>‹#›</a:t>
            </a:fld>
            <a:r>
              <a:rPr lang="en-US" altLang="en-US" sz="1400" smtClean="0">
                <a:solidFill>
                  <a:srgbClr val="660033"/>
                </a:solidFill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0" y="1836738"/>
            <a:ext cx="9144000" cy="156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Memory hierarchy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944688" y="3033713"/>
            <a:ext cx="4981575" cy="2836862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int sumarray3d(int a[M][N][N])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int i, j, k, 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for (i = 0; i &lt; N; i++)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    for (k = 0; k &lt; M; k++)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        sum += a[k][i][j];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return sum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altLang="en-US" sz="3800" b="1" dirty="0" smtClean="0">
                <a:solidFill>
                  <a:srgbClr val="660033"/>
                </a:solidFill>
              </a:rPr>
              <a:t>6.7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Permute the loops so that the function scans the 3-d array 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a[]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 a stride-1 reference pattern (and thus has good spatial locality)?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1944688" y="3033713"/>
            <a:ext cx="4981575" cy="2836862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int sumarray3d(int a[M][N][N])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int i, j, k, 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for (k = 0; k &lt; M; k++)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for (i = 0; i &lt; N; i++)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  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        sum += a[k][i][j];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return sum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altLang="en-US" sz="3800" b="1" dirty="0" smtClean="0">
                <a:solidFill>
                  <a:srgbClr val="660033"/>
                </a:solidFill>
              </a:rPr>
              <a:t>6.7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Permute the loops so that the function scans the 3-d array 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a[]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 a stride-1 reference pattern (and thus has good spatial locality)?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Rank-order the functions with respect to the spatial locality enjoyed by each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4989513" y="1781175"/>
            <a:ext cx="2970983" cy="1571842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void clear1(point *p,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i,j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for (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=0;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&lt;n 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   for (j=0;j&lt;3;j++)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	p[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].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vel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[j]=0;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   for (j=0; j&lt;3 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	p[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].acc[j]=0;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}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989513" y="3513138"/>
            <a:ext cx="2970983" cy="1571842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void clear2(point *p,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i,j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for (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=0;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&lt;n 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   for (j=0; j&lt;3 ; j++)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	p[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].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vel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[j]=0;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	p[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].acc[j]=0;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}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4989513" y="5151438"/>
            <a:ext cx="2970983" cy="1571842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void clear3(point *p,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i,j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for (j=0; j&lt;3 ; j++)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   for (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=0;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&lt;n 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	p[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].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vel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[j]=0;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   for (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=0;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&lt;n ; </a:t>
            </a:r>
            <a:r>
              <a:rPr lang="en-US" altLang="en-US" sz="12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	p[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].acc[j]=0;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Courier New" pitchFamily="49" charset="0"/>
              </a:rPr>
              <a:t>   }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996950" y="2206625"/>
            <a:ext cx="1643063" cy="1189038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Courier New" pitchFamily="49" charset="0"/>
              </a:rPr>
              <a:t>#define N 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Courier New" pitchFamily="49" charset="0"/>
              </a:rPr>
              <a:t>typedef struct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Courier New" pitchFamily="49" charset="0"/>
              </a:rPr>
              <a:t>   int vel[3];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Courier New" pitchFamily="49" charset="0"/>
              </a:rPr>
              <a:t>   int acc[3];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Courier New" pitchFamily="49" charset="0"/>
              </a:rPr>
              <a:t>} point;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Courier New" pitchFamily="49" charset="0"/>
              </a:rPr>
              <a:t>point p[N];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187825" y="2206625"/>
            <a:ext cx="5857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</a:rPr>
              <a:t>Best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040188" y="5799138"/>
            <a:ext cx="7334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</a:rPr>
              <a:t>Worst</a:t>
            </a:r>
          </a:p>
        </p:txBody>
      </p:sp>
      <p:sp>
        <p:nvSpPr>
          <p:cNvPr id="1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altLang="en-US" sz="3800" b="1" dirty="0" smtClean="0">
                <a:solidFill>
                  <a:srgbClr val="660033"/>
                </a:solidFill>
              </a:rPr>
              <a:t>6.8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86548" y="2348591"/>
            <a:ext cx="753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3169" y="4343400"/>
            <a:ext cx="98892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47265" y="4147318"/>
            <a:ext cx="317591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2060"/>
                </a:solidFill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</a:rPr>
              <a:t>viewed as partitioned </a:t>
            </a:r>
            <a:r>
              <a:rPr lang="en-GB" sz="1600" b="1" dirty="0">
                <a:solidFill>
                  <a:srgbClr val="002060"/>
                </a:solidFill>
                <a:latin typeface="Calibri" pitchFamily="34" charset="0"/>
              </a:rPr>
              <a:t>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2060"/>
                </a:solidFill>
                <a:latin typeface="Calibri" pitchFamily="34" charset="0"/>
              </a:rPr>
              <a:t>Data is copied </a:t>
            </a:r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</a:rPr>
              <a:t>in </a:t>
            </a:r>
            <a:r>
              <a:rPr lang="en-GB" sz="1600" b="1" dirty="0">
                <a:solidFill>
                  <a:srgbClr val="002060"/>
                </a:solidFill>
                <a:latin typeface="Calibri" pitchFamily="34" charset="0"/>
              </a:rPr>
              <a:t>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2060"/>
                </a:solidFill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2060"/>
                </a:solidFill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2060"/>
                </a:solidFill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Operation</a:t>
            </a:r>
            <a:endParaRPr lang="en-US" dirty="0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Direct-mapped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  <p:bldP spid="4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</a:rPr>
              <a:t>Direct mapped caches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-1" y="1253839"/>
            <a:ext cx="4759287" cy="521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Simplest of cache to implement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One block or cache line per set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Each location in memory maps to a single location in cache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000099"/>
                </a:solidFill>
              </a:rPr>
              <a:t>E.g. Block </a:t>
            </a:r>
            <a:r>
              <a:rPr lang="en-US" altLang="en-US" dirty="0" err="1" smtClean="0">
                <a:solidFill>
                  <a:srgbClr val="000099"/>
                </a:solidFill>
              </a:rPr>
              <a:t>i</a:t>
            </a:r>
            <a:r>
              <a:rPr lang="en-US" altLang="en-US" dirty="0" smtClean="0">
                <a:solidFill>
                  <a:srgbClr val="000099"/>
                </a:solidFill>
              </a:rPr>
              <a:t> at level k+1 placed in block (</a:t>
            </a:r>
            <a:r>
              <a:rPr lang="en-US" altLang="en-US" dirty="0" err="1" smtClean="0">
                <a:solidFill>
                  <a:srgbClr val="000099"/>
                </a:solidFill>
              </a:rPr>
              <a:t>i</a:t>
            </a:r>
            <a:r>
              <a:rPr lang="en-US" altLang="en-US" dirty="0" smtClean="0">
                <a:solidFill>
                  <a:srgbClr val="000099"/>
                </a:solidFill>
              </a:rPr>
              <a:t> mod 4) at level k.</a:t>
            </a:r>
            <a:endParaRPr lang="en-US" altLang="en-US" sz="2000" b="1" dirty="0" smtClean="0">
              <a:solidFill>
                <a:srgbClr val="000066"/>
              </a:solidFill>
            </a:endParaRPr>
          </a:p>
          <a:p>
            <a:pPr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0099"/>
              </a:solidFill>
            </a:endParaRPr>
          </a:p>
        </p:txBody>
      </p:sp>
      <p:sp>
        <p:nvSpPr>
          <p:cNvPr id="4" name="Up-Down Arrow 3"/>
          <p:cNvSpPr/>
          <p:nvPr/>
        </p:nvSpPr>
        <p:spPr bwMode="auto">
          <a:xfrm>
            <a:off x="6305320" y="3259157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857520" y="4630757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57520" y="2635948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09920" y="4783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848120" y="4783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686320" y="4783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524520" y="4783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009920" y="5164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48120" y="5164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686320" y="5164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524520" y="5164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09920" y="5545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848120" y="5545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686320" y="5545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524520" y="5545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009920" y="5926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848120" y="5926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686320" y="5926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14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524520" y="5926157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15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5238520" y="6459557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009920" y="2788348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5848120" y="2788348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686320" y="2788348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7524520" y="2788348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34874" y="2150288"/>
            <a:ext cx="105189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Cache (k)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2399" y="4145097"/>
            <a:ext cx="151951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Memory (k+1)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009920" y="5164157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543320" y="3792557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009920" y="2788348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6686320" y="5545157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543320" y="3792557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686320" y="2788348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817" y="3625405"/>
            <a:ext cx="111318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 = 2</a:t>
            </a:r>
            <a:r>
              <a:rPr lang="en-US" sz="1800" b="1" baseline="30000" dirty="0" smtClean="0">
                <a:solidFill>
                  <a:srgbClr val="002060"/>
                </a:solidFill>
                <a:latin typeface="Calibri" pitchFamily="34" charset="0"/>
              </a:rPr>
              <a:t>s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13715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38744" y="1154668"/>
            <a:ext cx="833153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Implemented by using least-significant bits to index set</a:t>
            </a:r>
          </a:p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Assume: cache block size 1 byte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088427" y="2362200"/>
            <a:ext cx="174054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byte: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22098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63535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22098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63535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22098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63535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22098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63535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83" name="Shape 182"/>
          <p:cNvCxnSpPr>
            <a:stCxn id="129" idx="2"/>
            <a:endCxn id="147" idx="3"/>
          </p:cNvCxnSpPr>
          <p:nvPr/>
        </p:nvCxnSpPr>
        <p:spPr bwMode="auto">
          <a:xfrm rot="5400000">
            <a:off x="5474394" y="1232416"/>
            <a:ext cx="417890" cy="38990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find set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Simple Direct Mapped Cache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 bwMode="auto">
          <a:xfrm>
            <a:off x="1524000" y="3124200"/>
            <a:ext cx="22098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119313" y="3243262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Simple Direct Mapped Cache</a:t>
            </a:r>
            <a:endParaRPr lang="en-US" sz="3600" dirty="0"/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088427" y="2362200"/>
            <a:ext cx="174054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byte:</a:t>
            </a:r>
          </a:p>
        </p:txBody>
      </p:sp>
      <p:cxnSp>
        <p:nvCxnSpPr>
          <p:cNvPr id="183" name="Shape 182"/>
          <p:cNvCxnSpPr>
            <a:stCxn id="129" idx="2"/>
            <a:endCxn id="28" idx="3"/>
          </p:cNvCxnSpPr>
          <p:nvPr/>
        </p:nvCxnSpPr>
        <p:spPr bwMode="auto">
          <a:xfrm rot="5400000">
            <a:off x="5474394" y="1232416"/>
            <a:ext cx="417890" cy="38990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valid?   +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022243" y="3238500"/>
            <a:ext cx="63535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0999" y="1154668"/>
            <a:ext cx="793673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</a:rPr>
              <a:t>After set found, examine block to see if valid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5714" y="5715000"/>
            <a:ext cx="7934288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</a:rPr>
              <a:t>If tag doesn’t match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: old line is evicted and replaced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62" grpId="0"/>
      <p:bldP spid="69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Group 2"/>
          <p:cNvGraphicFramePr>
            <a:graphicFrameLocks noGrp="1"/>
          </p:cNvGraphicFramePr>
          <p:nvPr/>
        </p:nvGraphicFramePr>
        <p:xfrm>
          <a:off x="4240213" y="1377950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9" name="Text Box 46"/>
          <p:cNvSpPr txBox="1">
            <a:spLocks noChangeArrowheads="1"/>
          </p:cNvSpPr>
          <p:nvPr/>
        </p:nvSpPr>
        <p:spPr bwMode="auto">
          <a:xfrm>
            <a:off x="4799013" y="835025"/>
            <a:ext cx="785812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26650" name="Line 47"/>
          <p:cNvSpPr>
            <a:spLocks noChangeShapeType="1"/>
          </p:cNvSpPr>
          <p:nvPr/>
        </p:nvSpPr>
        <p:spPr bwMode="auto">
          <a:xfrm>
            <a:off x="2325688" y="1654175"/>
            <a:ext cx="1901825" cy="1588"/>
          </a:xfrm>
          <a:prstGeom prst="line">
            <a:avLst/>
          </a:prstGeom>
          <a:noFill/>
          <a:ln w="38160" cap="sq">
            <a:solidFill>
              <a:srgbClr val="33CCCC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1" name="Line 48"/>
          <p:cNvSpPr>
            <a:spLocks noChangeShapeType="1"/>
          </p:cNvSpPr>
          <p:nvPr/>
        </p:nvSpPr>
        <p:spPr bwMode="auto">
          <a:xfrm flipV="1">
            <a:off x="2319338" y="1641475"/>
            <a:ext cx="1901825" cy="1331913"/>
          </a:xfrm>
          <a:prstGeom prst="line">
            <a:avLst/>
          </a:prstGeom>
          <a:noFill/>
          <a:ln w="38160" cap="sq">
            <a:solidFill>
              <a:srgbClr val="33CCCC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2" name="Line 49"/>
          <p:cNvSpPr>
            <a:spLocks noChangeShapeType="1"/>
          </p:cNvSpPr>
          <p:nvPr/>
        </p:nvSpPr>
        <p:spPr bwMode="auto">
          <a:xfrm flipV="1">
            <a:off x="2328863" y="1651000"/>
            <a:ext cx="1873250" cy="2633663"/>
          </a:xfrm>
          <a:prstGeom prst="line">
            <a:avLst/>
          </a:prstGeom>
          <a:noFill/>
          <a:ln w="38160" cap="sq">
            <a:solidFill>
              <a:srgbClr val="33CCCC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Line 50"/>
          <p:cNvSpPr>
            <a:spLocks noChangeShapeType="1"/>
          </p:cNvSpPr>
          <p:nvPr/>
        </p:nvSpPr>
        <p:spPr bwMode="auto">
          <a:xfrm flipV="1">
            <a:off x="2328863" y="1676400"/>
            <a:ext cx="1895475" cy="3890963"/>
          </a:xfrm>
          <a:prstGeom prst="line">
            <a:avLst/>
          </a:prstGeom>
          <a:noFill/>
          <a:ln w="38160" cap="sq">
            <a:solidFill>
              <a:srgbClr val="33CCCC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4" name="Text Box 51"/>
          <p:cNvSpPr txBox="1">
            <a:spLocks noChangeArrowheads="1"/>
          </p:cNvSpPr>
          <p:nvPr/>
        </p:nvSpPr>
        <p:spPr bwMode="auto">
          <a:xfrm>
            <a:off x="4684713" y="1101725"/>
            <a:ext cx="40798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6655" name="Text Box 52"/>
          <p:cNvSpPr txBox="1">
            <a:spLocks noChangeArrowheads="1"/>
          </p:cNvSpPr>
          <p:nvPr/>
        </p:nvSpPr>
        <p:spPr bwMode="auto">
          <a:xfrm>
            <a:off x="5422900" y="1109663"/>
            <a:ext cx="50482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26656" name="Text Box 53"/>
          <p:cNvSpPr txBox="1">
            <a:spLocks noChangeArrowheads="1"/>
          </p:cNvSpPr>
          <p:nvPr/>
        </p:nvSpPr>
        <p:spPr bwMode="auto">
          <a:xfrm>
            <a:off x="4133850" y="1096963"/>
            <a:ext cx="563563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26657" name="Text Box 54"/>
          <p:cNvSpPr txBox="1">
            <a:spLocks noChangeArrowheads="1"/>
          </p:cNvSpPr>
          <p:nvPr/>
        </p:nvSpPr>
        <p:spPr bwMode="auto">
          <a:xfrm>
            <a:off x="3660775" y="3581400"/>
            <a:ext cx="5426075" cy="257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solidFill>
                  <a:srgbClr val="000066"/>
                </a:solidFill>
                <a:latin typeface="Trebuchet MS" pitchFamily="32" charset="0"/>
              </a:rPr>
              <a:t>M =  size of memory space = 16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solidFill>
                  <a:srgbClr val="000066"/>
                </a:solidFill>
                <a:latin typeface="Trebuchet MS" pitchFamily="32" charset="0"/>
              </a:rPr>
              <a:t>m = number of bits in address = log</a:t>
            </a:r>
            <a:r>
              <a:rPr lang="en-US" altLang="en-US" baseline="-25000" dirty="0" smtClean="0">
                <a:solidFill>
                  <a:srgbClr val="000066"/>
                </a:solidFill>
                <a:latin typeface="Trebuchet MS" pitchFamily="32" charset="0"/>
              </a:rPr>
              <a:t>2</a:t>
            </a:r>
            <a:r>
              <a:rPr lang="en-US" altLang="en-US" dirty="0" smtClean="0">
                <a:solidFill>
                  <a:srgbClr val="000066"/>
                </a:solidFill>
                <a:latin typeface="Trebuchet MS" pitchFamily="32" charset="0"/>
              </a:rPr>
              <a:t>(16) = 4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dirty="0" smtClean="0">
              <a:solidFill>
                <a:srgbClr val="000066"/>
              </a:solidFill>
              <a:latin typeface="Trebuchet MS" pitchFamily="32" charset="0"/>
            </a:endParaRPr>
          </a:p>
          <a:p>
            <a:pPr algn="l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solidFill>
                  <a:srgbClr val="000066"/>
                </a:solidFill>
                <a:latin typeface="Trebuchet MS" pitchFamily="32" charset="0"/>
              </a:rPr>
              <a:t>S = number of sets = 4 </a:t>
            </a:r>
            <a:endParaRPr lang="en-US" altLang="en-US" dirty="0">
              <a:solidFill>
                <a:srgbClr val="000066"/>
              </a:solidFill>
              <a:latin typeface="Trebuchet MS" pitchFamily="32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solidFill>
                  <a:srgbClr val="000066"/>
                </a:solidFill>
                <a:latin typeface="Trebuchet MS" pitchFamily="32" charset="0"/>
              </a:rPr>
              <a:t>s </a:t>
            </a: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= log</a:t>
            </a:r>
            <a:r>
              <a:rPr lang="en-US" altLang="en-US" baseline="-25000" dirty="0">
                <a:solidFill>
                  <a:srgbClr val="000066"/>
                </a:solidFill>
                <a:latin typeface="Trebuchet MS" pitchFamily="32" charset="0"/>
              </a:rPr>
              <a:t>2</a:t>
            </a: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(S) = log</a:t>
            </a:r>
            <a:r>
              <a:rPr lang="en-US" altLang="en-US" baseline="-25000" dirty="0">
                <a:solidFill>
                  <a:srgbClr val="000066"/>
                </a:solidFill>
                <a:latin typeface="Trebuchet MS" pitchFamily="32" charset="0"/>
              </a:rPr>
              <a:t>2</a:t>
            </a: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(4) = 2</a:t>
            </a:r>
          </a:p>
          <a:p>
            <a:pPr marL="400050" lvl="1" indent="0" algn="l">
              <a:lnSpc>
                <a:spcPct val="100000"/>
              </a:lnSpc>
              <a:buClr>
                <a:srgbClr val="000066"/>
              </a:buClr>
              <a:buFont typeface="Trebuchet MS" pitchFamily="32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log</a:t>
            </a:r>
            <a:r>
              <a:rPr lang="en-US" altLang="en-US" baseline="-25000" dirty="0">
                <a:solidFill>
                  <a:srgbClr val="000066"/>
                </a:solidFill>
                <a:latin typeface="Trebuchet MS" pitchFamily="32" charset="0"/>
              </a:rPr>
              <a:t>2</a:t>
            </a: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(# of cache lines)</a:t>
            </a:r>
          </a:p>
          <a:p>
            <a:pPr marL="400050" lvl="1" indent="0" algn="l">
              <a:lnSpc>
                <a:spcPct val="100000"/>
              </a:lnSpc>
              <a:buClr>
                <a:srgbClr val="000066"/>
              </a:buClr>
              <a:buFont typeface="Trebuchet MS" pitchFamily="32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Index is 2 LSB of address </a:t>
            </a:r>
            <a:endParaRPr lang="en-US" altLang="en-US" dirty="0" smtClean="0">
              <a:solidFill>
                <a:srgbClr val="000066"/>
              </a:solidFill>
              <a:latin typeface="Trebuchet MS" pitchFamily="32" charset="0"/>
            </a:endParaRPr>
          </a:p>
          <a:p>
            <a:pPr marL="400050" lvl="1" indent="0" algn="l">
              <a:lnSpc>
                <a:spcPct val="100000"/>
              </a:lnSpc>
              <a:buClr>
                <a:srgbClr val="000066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dirty="0">
              <a:solidFill>
                <a:srgbClr val="000066"/>
              </a:solidFill>
              <a:latin typeface="Trebuchet MS" pitchFamily="32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solidFill>
                  <a:srgbClr val="000066"/>
                </a:solidFill>
                <a:latin typeface="Trebuchet MS" pitchFamily="32" charset="0"/>
              </a:rPr>
              <a:t>Tag is rest of address = m – s = 2 bits</a:t>
            </a:r>
            <a:endParaRPr lang="en-US" altLang="en-US" dirty="0">
              <a:solidFill>
                <a:srgbClr val="000066"/>
              </a:solidFill>
              <a:latin typeface="Trebuchet MS" pitchFamily="32" charset="0"/>
            </a:endParaRPr>
          </a:p>
        </p:txBody>
      </p:sp>
      <p:sp>
        <p:nvSpPr>
          <p:cNvPr id="26658" name="Text Box 121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26659" name="Rectangle 122"/>
          <p:cNvSpPr>
            <a:spLocks noChangeArrowheads="1"/>
          </p:cNvSpPr>
          <p:nvPr/>
        </p:nvSpPr>
        <p:spPr bwMode="auto">
          <a:xfrm>
            <a:off x="4718050" y="64944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26660" name="Rectangle 123"/>
          <p:cNvSpPr>
            <a:spLocks noChangeArrowheads="1"/>
          </p:cNvSpPr>
          <p:nvPr/>
        </p:nvSpPr>
        <p:spPr bwMode="auto">
          <a:xfrm>
            <a:off x="5461000" y="64944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6" name="Table 125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(</a:t>
            </a:r>
            <a:r>
              <a:rPr lang="en-US" altLang="en-US" sz="3400" b="1" dirty="0" smtClean="0">
                <a:solidFill>
                  <a:srgbClr val="660033"/>
                </a:solidFill>
              </a:rPr>
              <a:t>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graphicFrame>
        <p:nvGraphicFramePr>
          <p:cNvPr id="31746" name="Group 2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3" name="Text Box 46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27674" name="Text Box 47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7675" name="Text Box 48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27676" name="Text Box 49"/>
          <p:cNvSpPr txBox="1">
            <a:spLocks noChangeArrowheads="1"/>
          </p:cNvSpPr>
          <p:nvPr/>
        </p:nvSpPr>
        <p:spPr bwMode="auto">
          <a:xfrm>
            <a:off x="3509963" y="3910013"/>
            <a:ext cx="182245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</p:txBody>
      </p:sp>
      <p:sp>
        <p:nvSpPr>
          <p:cNvPr id="27677" name="Text Box 5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27679" name="Rectangle 118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27680" name="Rectangle 119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1" name="Table 120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4" name="Text Box 5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69" name="Group 1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6" name="Text Box 45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28697" name="Text Box 46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8698" name="Text Box 47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28699" name="Text Box 48"/>
          <p:cNvSpPr txBox="1">
            <a:spLocks noChangeArrowheads="1"/>
          </p:cNvSpPr>
          <p:nvPr/>
        </p:nvSpPr>
        <p:spPr bwMode="auto">
          <a:xfrm>
            <a:off x="3509963" y="3910013"/>
            <a:ext cx="182245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</p:txBody>
      </p:sp>
      <p:sp>
        <p:nvSpPr>
          <p:cNvPr id="28700" name="Text Box 49"/>
          <p:cNvSpPr txBox="1">
            <a:spLocks noChangeArrowheads="1"/>
          </p:cNvSpPr>
          <p:nvPr/>
        </p:nvSpPr>
        <p:spPr bwMode="auto">
          <a:xfrm>
            <a:off x="5821363" y="4143375"/>
            <a:ext cx="1295400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miss</a:t>
            </a:r>
          </a:p>
        </p:txBody>
      </p:sp>
      <p:sp>
        <p:nvSpPr>
          <p:cNvPr id="28701" name="Text Box 5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28703" name="Text Box 118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28704" name="Rectangle 119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28705" name="Rectangle 120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5" name="Text Box 5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Memory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3538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Operating system and CPU memory management unit gives each process the “illusion” of a uniform, dedicated memory space</a:t>
            </a:r>
          </a:p>
          <a:p>
            <a:pPr marL="722313" lvl="1" indent="-230188" eaLnBrk="1" hangingPunct="1">
              <a:buClr>
                <a:srgbClr val="660033"/>
              </a:buClr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i.e. 0x0 – </a:t>
            </a:r>
            <a:r>
              <a:rPr lang="en-US" dirty="0" smtClean="0">
                <a:latin typeface="Arial" charset="0"/>
                <a:ea typeface="DejaVu LGC Sans" charset="0"/>
                <a:cs typeface="DejaVu LGC Sans" charset="0"/>
              </a:rPr>
              <a:t>0xFFFFFFFFFFFFFFFF </a:t>
            </a:r>
            <a:r>
              <a:rPr lang="en-US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for </a:t>
            </a:r>
            <a:r>
              <a:rPr lang="en-US" dirty="0" smtClean="0">
                <a:latin typeface="Arial" charset="0"/>
                <a:ea typeface="DejaVu LGC Sans" charset="0"/>
                <a:cs typeface="DejaVu LGC Sans" charset="0"/>
              </a:rPr>
              <a:t>x86-64</a:t>
            </a:r>
            <a:endParaRPr lang="en-US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Allows 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easy multitasking</a:t>
            </a:r>
            <a:endParaRPr lang="en-US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Hides underlying 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memory organization</a:t>
            </a:r>
            <a:endParaRPr lang="en-US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3" name="Group 1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0" name="Text Box 45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29721" name="Text Box 46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9722" name="Text Box 47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29723" name="Text Box 48"/>
          <p:cNvSpPr txBox="1">
            <a:spLocks noChangeArrowheads="1"/>
          </p:cNvSpPr>
          <p:nvPr/>
        </p:nvSpPr>
        <p:spPr bwMode="auto">
          <a:xfrm>
            <a:off x="3509963" y="3910013"/>
            <a:ext cx="182245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</p:txBody>
      </p:sp>
      <p:sp>
        <p:nvSpPr>
          <p:cNvPr id="29724" name="Text Box 49"/>
          <p:cNvSpPr txBox="1">
            <a:spLocks noChangeArrowheads="1"/>
          </p:cNvSpPr>
          <p:nvPr/>
        </p:nvSpPr>
        <p:spPr bwMode="auto">
          <a:xfrm>
            <a:off x="5821363" y="4451350"/>
            <a:ext cx="1295400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miss</a:t>
            </a:r>
          </a:p>
        </p:txBody>
      </p:sp>
      <p:sp>
        <p:nvSpPr>
          <p:cNvPr id="29725" name="Text Box 5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29727" name="Text Box 118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29728" name="Rectangle 119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29729" name="Rectangle 120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5" name="Text Box 5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7" name="Group 1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45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0745" name="Text Box 46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0746" name="Text Box 47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30747" name="Text Box 48"/>
          <p:cNvSpPr txBox="1">
            <a:spLocks noChangeArrowheads="1"/>
          </p:cNvSpPr>
          <p:nvPr/>
        </p:nvSpPr>
        <p:spPr bwMode="auto">
          <a:xfrm>
            <a:off x="3509963" y="3910013"/>
            <a:ext cx="182245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</p:txBody>
      </p:sp>
      <p:sp>
        <p:nvSpPr>
          <p:cNvPr id="30748" name="Text Box 49"/>
          <p:cNvSpPr txBox="1">
            <a:spLocks noChangeArrowheads="1"/>
          </p:cNvSpPr>
          <p:nvPr/>
        </p:nvSpPr>
        <p:spPr bwMode="auto">
          <a:xfrm>
            <a:off x="5718175" y="4748213"/>
            <a:ext cx="2925763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miss (Tag mismatch)</a:t>
            </a:r>
          </a:p>
        </p:txBody>
      </p:sp>
      <p:sp>
        <p:nvSpPr>
          <p:cNvPr id="30749" name="Freeform 50"/>
          <p:cNvSpPr>
            <a:spLocks noChangeArrowheads="1"/>
          </p:cNvSpPr>
          <p:nvPr/>
        </p:nvSpPr>
        <p:spPr bwMode="auto">
          <a:xfrm>
            <a:off x="3973513" y="48387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Line 51"/>
          <p:cNvSpPr>
            <a:spLocks noChangeShapeType="1"/>
          </p:cNvSpPr>
          <p:nvPr/>
        </p:nvSpPr>
        <p:spPr bwMode="auto">
          <a:xfrm flipH="1" flipV="1">
            <a:off x="6203950" y="1698625"/>
            <a:ext cx="1117600" cy="3146425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1" name="Text Box 52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0753" name="Text Box 120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0754" name="Rectangle 121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0755" name="Rectangle 122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7" name="Text Box 5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1" name="Group 1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0x88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68" name="Text Box 45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1769" name="Text Box 46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1770" name="Text Box 47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31771" name="Text Box 48"/>
          <p:cNvSpPr txBox="1">
            <a:spLocks noChangeArrowheads="1"/>
          </p:cNvSpPr>
          <p:nvPr/>
        </p:nvSpPr>
        <p:spPr bwMode="auto">
          <a:xfrm>
            <a:off x="3509963" y="3910013"/>
            <a:ext cx="182245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</p:txBody>
      </p:sp>
      <p:sp>
        <p:nvSpPr>
          <p:cNvPr id="31772" name="Text Box 49"/>
          <p:cNvSpPr txBox="1">
            <a:spLocks noChangeArrowheads="1"/>
          </p:cNvSpPr>
          <p:nvPr/>
        </p:nvSpPr>
        <p:spPr bwMode="auto">
          <a:xfrm>
            <a:off x="5718175" y="4748213"/>
            <a:ext cx="2925763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miss (Tag mismatch)</a:t>
            </a:r>
          </a:p>
        </p:txBody>
      </p:sp>
      <p:sp>
        <p:nvSpPr>
          <p:cNvPr id="31773" name="Freeform 50"/>
          <p:cNvSpPr>
            <a:spLocks noChangeArrowheads="1"/>
          </p:cNvSpPr>
          <p:nvPr/>
        </p:nvSpPr>
        <p:spPr bwMode="auto">
          <a:xfrm>
            <a:off x="3973513" y="48387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Text Box 52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1776" name="Text Box 54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1777" name="Rectangle 55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1778" name="Rectangle 56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31815" name="Line 51"/>
          <p:cNvSpPr>
            <a:spLocks noChangeShapeType="1"/>
          </p:cNvSpPr>
          <p:nvPr/>
        </p:nvSpPr>
        <p:spPr bwMode="auto">
          <a:xfrm flipH="1" flipV="1">
            <a:off x="6203950" y="1698625"/>
            <a:ext cx="1117600" cy="3146425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 Box 5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5" name="Group 1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0x88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2" name="Text Box 45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2793" name="Text Box 46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2794" name="Text Box 47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32795" name="Text Box 48"/>
          <p:cNvSpPr txBox="1">
            <a:spLocks noChangeArrowheads="1"/>
          </p:cNvSpPr>
          <p:nvPr/>
        </p:nvSpPr>
        <p:spPr bwMode="auto">
          <a:xfrm>
            <a:off x="3509963" y="3910013"/>
            <a:ext cx="182245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</p:txBody>
      </p:sp>
      <p:sp>
        <p:nvSpPr>
          <p:cNvPr id="32796" name="Text Box 49"/>
          <p:cNvSpPr txBox="1">
            <a:spLocks noChangeArrowheads="1"/>
          </p:cNvSpPr>
          <p:nvPr/>
        </p:nvSpPr>
        <p:spPr bwMode="auto">
          <a:xfrm>
            <a:off x="5854700" y="4997450"/>
            <a:ext cx="1133475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hit</a:t>
            </a:r>
          </a:p>
        </p:txBody>
      </p:sp>
      <p:sp>
        <p:nvSpPr>
          <p:cNvPr id="32797" name="Freeform 50"/>
          <p:cNvSpPr>
            <a:spLocks noChangeArrowheads="1"/>
          </p:cNvSpPr>
          <p:nvPr/>
        </p:nvSpPr>
        <p:spPr bwMode="auto">
          <a:xfrm>
            <a:off x="3973513" y="48387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Line 51"/>
          <p:cNvSpPr>
            <a:spLocks noChangeShapeType="1"/>
          </p:cNvSpPr>
          <p:nvPr/>
        </p:nvSpPr>
        <p:spPr bwMode="auto">
          <a:xfrm flipH="1" flipV="1">
            <a:off x="5849938" y="3657600"/>
            <a:ext cx="485775" cy="1314450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9" name="Text Box 52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2801" name="Text Box 54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2802" name="Rectangle 55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2803" name="Rectangle 56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7" name="Text Box 5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89" name="Group 1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0x88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6" name="Text Box 45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3817" name="Text Box 46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3818" name="Text Box 47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33819" name="Text Box 48"/>
          <p:cNvSpPr txBox="1">
            <a:spLocks noChangeArrowheads="1"/>
          </p:cNvSpPr>
          <p:nvPr/>
        </p:nvSpPr>
        <p:spPr bwMode="auto">
          <a:xfrm>
            <a:off x="3509963" y="3938588"/>
            <a:ext cx="182245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1000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1000</a:t>
            </a:r>
          </a:p>
        </p:txBody>
      </p:sp>
      <p:sp>
        <p:nvSpPr>
          <p:cNvPr id="33820" name="Text Box 49"/>
          <p:cNvSpPr txBox="1">
            <a:spLocks noChangeArrowheads="1"/>
          </p:cNvSpPr>
          <p:nvPr/>
        </p:nvSpPr>
        <p:spPr bwMode="auto">
          <a:xfrm>
            <a:off x="5854700" y="5278438"/>
            <a:ext cx="1133475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hit</a:t>
            </a:r>
          </a:p>
        </p:txBody>
      </p:sp>
      <p:sp>
        <p:nvSpPr>
          <p:cNvPr id="33821" name="Freeform 50"/>
          <p:cNvSpPr>
            <a:spLocks noChangeArrowheads="1"/>
          </p:cNvSpPr>
          <p:nvPr/>
        </p:nvSpPr>
        <p:spPr bwMode="auto">
          <a:xfrm>
            <a:off x="3973513" y="4867275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51"/>
          <p:cNvSpPr>
            <a:spLocks noChangeShapeType="1"/>
          </p:cNvSpPr>
          <p:nvPr/>
        </p:nvSpPr>
        <p:spPr bwMode="auto">
          <a:xfrm flipH="1" flipV="1">
            <a:off x="6232525" y="1689100"/>
            <a:ext cx="233363" cy="3589338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3" name="Text Box 52"/>
          <p:cNvSpPr txBox="1">
            <a:spLocks noChangeArrowheads="1"/>
          </p:cNvSpPr>
          <p:nvPr/>
        </p:nvSpPr>
        <p:spPr bwMode="auto">
          <a:xfrm>
            <a:off x="3670300" y="5943600"/>
            <a:ext cx="2324100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Miss rate = 3/5 = 60%</a:t>
            </a:r>
          </a:p>
        </p:txBody>
      </p:sp>
      <p:sp>
        <p:nvSpPr>
          <p:cNvPr id="33824" name="Text Box 53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3826" name="Text Box 55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3827" name="Rectangle 56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3828" name="Rectangle 57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5" name="Table 124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8" name="Text Box 54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Simple direct-mapped cache example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3" name="Group 1"/>
          <p:cNvGraphicFramePr>
            <a:graphicFrameLocks noGrp="1"/>
          </p:cNvGraphicFramePr>
          <p:nvPr/>
        </p:nvGraphicFramePr>
        <p:xfrm>
          <a:off x="4240213" y="1525588"/>
          <a:ext cx="1951037" cy="2203452"/>
        </p:xfrm>
        <a:graphic>
          <a:graphicData uri="http://schemas.openxmlformats.org/drawingml/2006/table">
            <a:tbl>
              <a:tblPr/>
              <a:tblGrid>
                <a:gridCol w="473075"/>
                <a:gridCol w="457200"/>
                <a:gridCol w="1020762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40" name="Text Box 45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4841" name="Text Box 46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4842" name="Text Box 47"/>
          <p:cNvSpPr txBox="1">
            <a:spLocks noChangeArrowheads="1"/>
          </p:cNvSpPr>
          <p:nvPr/>
        </p:nvSpPr>
        <p:spPr bwMode="auto">
          <a:xfrm>
            <a:off x="5422900" y="125730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34843" name="Text Box 48"/>
          <p:cNvSpPr txBox="1">
            <a:spLocks noChangeArrowheads="1"/>
          </p:cNvSpPr>
          <p:nvPr/>
        </p:nvSpPr>
        <p:spPr bwMode="auto">
          <a:xfrm>
            <a:off x="3509963" y="3895725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34844" name="Freeform 49"/>
          <p:cNvSpPr>
            <a:spLocks noChangeArrowheads="1"/>
          </p:cNvSpPr>
          <p:nvPr/>
        </p:nvSpPr>
        <p:spPr bwMode="auto">
          <a:xfrm>
            <a:off x="3973513" y="4824413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5" name="Text Box 50"/>
          <p:cNvSpPr txBox="1">
            <a:spLocks noChangeArrowheads="1"/>
          </p:cNvSpPr>
          <p:nvPr/>
        </p:nvSpPr>
        <p:spPr bwMode="auto">
          <a:xfrm>
            <a:off x="5903913" y="5638800"/>
            <a:ext cx="1411287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Miss rate = ?</a:t>
            </a:r>
          </a:p>
        </p:txBody>
      </p:sp>
      <p:sp>
        <p:nvSpPr>
          <p:cNvPr id="34846" name="Text Box 51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4848" name="Text Box 53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4849" name="Rectangle 54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4850" name="Rectangle 55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3" name="Table 12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6" name="Text Box 5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Identify i</a:t>
            </a:r>
            <a:r>
              <a:rPr lang="en-US" altLang="en-US" sz="3400" b="1" dirty="0" smtClean="0">
                <a:solidFill>
                  <a:srgbClr val="660033"/>
                </a:solidFill>
              </a:rPr>
              <a:t>ssue </a:t>
            </a:r>
            <a:r>
              <a:rPr lang="en-US" altLang="en-US" sz="3400" b="1" dirty="0">
                <a:solidFill>
                  <a:srgbClr val="660033"/>
                </a:solidFill>
              </a:rPr>
              <a:t>#1: </a:t>
            </a:r>
            <a:r>
              <a:rPr lang="en-US" altLang="en-US" sz="3400" dirty="0" smtClean="0"/>
              <a:t>(S=4)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Block size </a:t>
            </a:r>
            <a:r>
              <a:rPr lang="en-US" altLang="en-US" sz="3800" b="1" dirty="0" smtClean="0">
                <a:solidFill>
                  <a:srgbClr val="660033"/>
                </a:solidFill>
              </a:rPr>
              <a:t>and spatial locality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Larger </a:t>
            </a:r>
            <a:r>
              <a:rPr lang="en-U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block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sizes can take advantage of </a:t>
            </a:r>
            <a:r>
              <a:rPr lang="en-U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spatial locality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loading data from not just one address, but also nearby addresses, into the cache.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Increase hit rate for sequential access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000066"/>
                </a:solidFill>
              </a:rPr>
              <a:t>Sequential bytes in memory are stored together in a block (or cache line)</a:t>
            </a:r>
          </a:p>
          <a:p>
            <a:pPr eaLnBrk="1" hangingPunct="1">
              <a:buClrTx/>
              <a:defRPr/>
            </a:pPr>
            <a:r>
              <a:rPr lang="en-US" alt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Use least significant bits of address as block offset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000066"/>
                </a:solidFill>
              </a:rPr>
              <a:t>B = number of bytes in block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000066"/>
                </a:solidFill>
              </a:rPr>
              <a:t>Number of bits = log</a:t>
            </a:r>
            <a:r>
              <a:rPr lang="en-US" altLang="en-US" baseline="-25000" dirty="0" smtClean="0">
                <a:solidFill>
                  <a:srgbClr val="000066"/>
                </a:solidFill>
              </a:rPr>
              <a:t>2</a:t>
            </a:r>
            <a:r>
              <a:rPr lang="en-US" altLang="en-US" dirty="0" smtClean="0">
                <a:solidFill>
                  <a:srgbClr val="000066"/>
                </a:solidFill>
              </a:rPr>
              <a:t>(# of bytes in block)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Now, set index uses the </a:t>
            </a:r>
            <a:r>
              <a:rPr lang="en-US" alt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least significant bits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Example: Direct Mapped Cache (B=8)</a:t>
            </a:r>
            <a:endParaRPr lang="en-US" sz="3200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817" y="3625405"/>
            <a:ext cx="111318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 = 2</a:t>
            </a:r>
            <a:r>
              <a:rPr lang="en-US" sz="1800" b="1" baseline="30000" dirty="0" smtClean="0">
                <a:solidFill>
                  <a:srgbClr val="002060"/>
                </a:solidFill>
                <a:latin typeface="Calibri" pitchFamily="34" charset="0"/>
              </a:rPr>
              <a:t>s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770538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Direct mapped: One line per set</a:t>
            </a:r>
          </a:p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088429" y="2362200"/>
            <a:ext cx="174054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byte: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81000" y="1154668"/>
            <a:ext cx="770538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Direct mapped: One line per set</a:t>
            </a:r>
          </a:p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Cache block size 8 bytes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Example: Direct Mapped Cache (B=8)</a:t>
            </a:r>
            <a:endParaRPr lang="en-US" sz="3200" dirty="0"/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088427" y="2362200"/>
            <a:ext cx="174054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byte: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Example: Direct Mapped Cache (B=8)</a:t>
            </a:r>
            <a:endParaRPr lang="en-US" sz="3200" dirty="0"/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088427" y="2362200"/>
            <a:ext cx="174054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byte: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3187" y="4659868"/>
            <a:ext cx="4692888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Byte and next 3 bytes loaded for an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 access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8425" y="5715000"/>
            <a:ext cx="7934288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</a:rPr>
              <a:t>If tag doesn’t match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: old line is evicted and replaced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" y="1154668"/>
            <a:ext cx="770538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Direct mapped: One line per set</a:t>
            </a:r>
          </a:p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Cache block size 8 bytes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</a:rPr>
              <a:t>Random-Access Memory (RAM)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Non-persistent program code and data stored in two types of memory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Static RAM (</a:t>
            </a:r>
            <a:r>
              <a:rPr lang="en-U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SRAM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Each cell stores bit with a six-transistor circuit.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Retains value as long as it is kept powered.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Faster and more expensive than DRAM.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Dynamic RAM (</a:t>
            </a:r>
            <a:r>
              <a:rPr lang="en-U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DRAM</a:t>
            </a: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Each cell stores bit with a capacitor and transistor.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Value must be refreshed every 10-100 </a:t>
            </a:r>
            <a:r>
              <a:rPr lang="en-US" altLang="en-US" sz="2000" b="1" dirty="0" err="1" smtClean="0">
                <a:solidFill>
                  <a:srgbClr val="000066"/>
                </a:solidFill>
              </a:rPr>
              <a:t>ms.</a:t>
            </a:r>
            <a:endParaRPr lang="en-US" altLang="en-US" sz="2000" b="1" dirty="0" smtClean="0">
              <a:solidFill>
                <a:srgbClr val="000066"/>
              </a:solidFill>
            </a:endParaRP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Slower and cheaper than SRAM.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3509963" y="3351213"/>
            <a:ext cx="1840902" cy="2298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 dirty="0">
                <a:solidFill>
                  <a:srgbClr val="002060"/>
                </a:solidFill>
                <a:latin typeface="Trebuchet MS" pitchFamily="32" charset="0"/>
              </a:rPr>
              <a:t>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	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	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	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37894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14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2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37915" name="Text Box 4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7917" name="Text Box 42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7918" name="Rectangle 43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7919" name="Rectangle 44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37920" name="Rectangle 45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20" name="Text Box 4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Direct-mapped cache </a:t>
            </a:r>
            <a:r>
              <a:rPr lang="en-US" altLang="en-US" sz="3400" b="1" dirty="0" smtClean="0">
                <a:solidFill>
                  <a:srgbClr val="660033"/>
                </a:solidFill>
              </a:rPr>
              <a:t>(B=2)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3509963" y="3351213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37894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14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2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37913" name="Text Box 38"/>
          <p:cNvSpPr txBox="1">
            <a:spLocks noChangeArrowheads="1"/>
          </p:cNvSpPr>
          <p:nvPr/>
        </p:nvSpPr>
        <p:spPr bwMode="auto">
          <a:xfrm>
            <a:off x="6096000" y="3757613"/>
            <a:ext cx="12954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miss</a:t>
            </a:r>
          </a:p>
        </p:txBody>
      </p:sp>
      <p:sp>
        <p:nvSpPr>
          <p:cNvPr id="37914" name="Line 39"/>
          <p:cNvSpPr>
            <a:spLocks noChangeShapeType="1"/>
          </p:cNvSpPr>
          <p:nvPr/>
        </p:nvSpPr>
        <p:spPr bwMode="auto">
          <a:xfrm flipH="1" flipV="1">
            <a:off x="6337300" y="1955800"/>
            <a:ext cx="668338" cy="19192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5" name="Text Box 4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7917" name="Text Box 42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7918" name="Rectangle 43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7919" name="Rectangle 44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37920" name="Rectangle 45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20" name="Text Box 4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Direct-mapped cache (B=2)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509963" y="3351213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38918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4038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6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38937" name="Text Box 38"/>
          <p:cNvSpPr txBox="1">
            <a:spLocks noChangeArrowheads="1"/>
          </p:cNvSpPr>
          <p:nvPr/>
        </p:nvSpPr>
        <p:spPr bwMode="auto">
          <a:xfrm>
            <a:off x="5854700" y="4197350"/>
            <a:ext cx="1133475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hit</a:t>
            </a:r>
          </a:p>
        </p:txBody>
      </p:sp>
      <p:sp>
        <p:nvSpPr>
          <p:cNvPr id="38938" name="Line 39"/>
          <p:cNvSpPr>
            <a:spLocks noChangeShapeType="1"/>
          </p:cNvSpPr>
          <p:nvPr/>
        </p:nvSpPr>
        <p:spPr bwMode="auto">
          <a:xfrm flipH="1" flipV="1">
            <a:off x="5599113" y="2057400"/>
            <a:ext cx="1216025" cy="2165350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9" name="Text Box 4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8941" name="Text Box 42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8942" name="Rectangle 43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8943" name="Rectangle 44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38944" name="Rectangle 45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21" name="Text Box 4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Direct-mapped cache (B=2)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3509963" y="3351213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39942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5062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0x22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0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39961" name="Text Box 38"/>
          <p:cNvSpPr txBox="1">
            <a:spLocks noChangeArrowheads="1"/>
          </p:cNvSpPr>
          <p:nvPr/>
        </p:nvSpPr>
        <p:spPr bwMode="auto">
          <a:xfrm>
            <a:off x="5821363" y="4519613"/>
            <a:ext cx="12954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miss</a:t>
            </a:r>
          </a:p>
        </p:txBody>
      </p:sp>
      <p:sp>
        <p:nvSpPr>
          <p:cNvPr id="39962" name="Line 39"/>
          <p:cNvSpPr>
            <a:spLocks noChangeShapeType="1"/>
          </p:cNvSpPr>
          <p:nvPr/>
        </p:nvSpPr>
        <p:spPr bwMode="auto">
          <a:xfrm flipH="1" flipV="1">
            <a:off x="6218238" y="2497138"/>
            <a:ext cx="442912" cy="208438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63" name="Text Box 4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39965" name="Text Box 42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39966" name="Rectangle 43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39967" name="Rectangle 44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39968" name="Rectangle 45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9" name="Text Box 4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Direct-mapped cache (B=2)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3509963" y="3351213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40966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086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0x11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0x22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84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40985" name="Text Box 38"/>
          <p:cNvSpPr txBox="1">
            <a:spLocks noChangeArrowheads="1"/>
          </p:cNvSpPr>
          <p:nvPr/>
        </p:nvSpPr>
        <p:spPr bwMode="auto">
          <a:xfrm>
            <a:off x="5970588" y="4900613"/>
            <a:ext cx="1133475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hit</a:t>
            </a:r>
          </a:p>
        </p:txBody>
      </p:sp>
      <p:sp>
        <p:nvSpPr>
          <p:cNvPr id="40986" name="Line 39"/>
          <p:cNvSpPr>
            <a:spLocks noChangeShapeType="1"/>
          </p:cNvSpPr>
          <p:nvPr/>
        </p:nvSpPr>
        <p:spPr bwMode="auto">
          <a:xfrm flipH="1" flipV="1">
            <a:off x="5681663" y="2544763"/>
            <a:ext cx="1274762" cy="2425700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87" name="Text Box 4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40989" name="Text Box 42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40990" name="Rectangle 43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0991" name="Rectangle 44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0992" name="Rectangle 45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9" name="Text Box 4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Direct-mapped cache (B=2)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3509963" y="3351213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41990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7110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0x55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0x44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0x22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08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42009" name="Text Box 38"/>
          <p:cNvSpPr txBox="1">
            <a:spLocks noChangeArrowheads="1"/>
          </p:cNvSpPr>
          <p:nvPr/>
        </p:nvSpPr>
        <p:spPr bwMode="auto">
          <a:xfrm>
            <a:off x="5935663" y="4705350"/>
            <a:ext cx="1295400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miss</a:t>
            </a:r>
          </a:p>
        </p:txBody>
      </p:sp>
      <p:sp>
        <p:nvSpPr>
          <p:cNvPr id="42010" name="Line 39"/>
          <p:cNvSpPr>
            <a:spLocks noChangeShapeType="1"/>
          </p:cNvSpPr>
          <p:nvPr/>
        </p:nvSpPr>
        <p:spPr bwMode="auto">
          <a:xfrm flipH="1" flipV="1">
            <a:off x="6472238" y="1836738"/>
            <a:ext cx="342900" cy="2905125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1" name="Text Box 40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42013" name="Text Box 42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42014" name="Rectangle 43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2015" name="Rectangle 44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2016" name="Rectangle 45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9" name="Text Box 4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Direct-mapped cache (B=2)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3509963" y="3351213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Trebuchet MS" pitchFamily="32" charset="0"/>
              </a:rPr>
              <a:t>0101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43014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8134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0x55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0x44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0x33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0x22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32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43033" name="Text Box 38"/>
          <p:cNvSpPr txBox="1">
            <a:spLocks noChangeArrowheads="1"/>
          </p:cNvSpPr>
          <p:nvPr/>
        </p:nvSpPr>
        <p:spPr bwMode="auto">
          <a:xfrm>
            <a:off x="5970588" y="4957763"/>
            <a:ext cx="1133475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 hit</a:t>
            </a:r>
          </a:p>
        </p:txBody>
      </p:sp>
      <p:sp>
        <p:nvSpPr>
          <p:cNvPr id="43034" name="Line 39"/>
          <p:cNvSpPr>
            <a:spLocks noChangeShapeType="1"/>
          </p:cNvSpPr>
          <p:nvPr/>
        </p:nvSpPr>
        <p:spPr bwMode="auto">
          <a:xfrm flipH="1" flipV="1">
            <a:off x="5724525" y="1836738"/>
            <a:ext cx="1022350" cy="3124200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5" name="Text Box 40"/>
          <p:cNvSpPr txBox="1">
            <a:spLocks noChangeArrowheads="1"/>
          </p:cNvSpPr>
          <p:nvPr/>
        </p:nvSpPr>
        <p:spPr bwMode="auto">
          <a:xfrm>
            <a:off x="5110163" y="5868988"/>
            <a:ext cx="1411287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Miss rate = ?</a:t>
            </a:r>
          </a:p>
        </p:txBody>
      </p:sp>
      <p:sp>
        <p:nvSpPr>
          <p:cNvPr id="43036" name="Text Box 41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43038" name="Rectangle 43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3039" name="Rectangle 44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3040" name="Rectangle 45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43077" name="Text Box 42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20" name="Text Box 4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Direct-mapped cache (B=2)</a:t>
            </a:r>
            <a:endParaRPr lang="en-US" altLang="en-US" sz="3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a direct-mapped cache with 2 sets and 4 bytes per block and a 5-bit address (S=2, B=4)</a:t>
            </a:r>
          </a:p>
          <a:p>
            <a:pPr lvl="1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values for number of address bits used for the block offset (b), the set index (s), and the tag (t) using the formula m = t + s + b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endParaRPr lang="en-US" altLang="en-US" sz="1600" b="1" dirty="0" smtClean="0">
              <a:solidFill>
                <a:srgbClr val="000099"/>
              </a:solidFill>
            </a:endParaRP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endParaRPr lang="en-US" altLang="en-US" sz="1600" dirty="0" smtClean="0">
              <a:solidFill>
                <a:srgbClr val="000099"/>
              </a:solidFill>
            </a:endParaRP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endParaRPr lang="en-US" altLang="en-US" sz="1600" b="1" dirty="0" smtClean="0">
              <a:solidFill>
                <a:srgbClr val="000099"/>
              </a:solidFill>
            </a:endParaRPr>
          </a:p>
          <a:p>
            <a:pPr lvl="1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Draw a diagram of which bits of the address are used for the tag, the set index and the block offset</a:t>
            </a:r>
          </a:p>
          <a:p>
            <a:pPr marL="738188" lvl="1" indent="-238125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Draw a diagram of the cache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70125" y="4340401"/>
            <a:ext cx="739775" cy="306388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033713" y="4340401"/>
            <a:ext cx="688975" cy="306388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3735388" y="4340401"/>
            <a:ext cx="788987" cy="306388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789363" y="5133772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(4 bytes)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776663" y="5578272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(4 bytes)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966913" y="5124247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671763" y="5132184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tag (2 bits)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1966913" y="5581447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2659063" y="5576684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tag (2 bits)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95400" y="2800116"/>
            <a:ext cx="45720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000099"/>
                </a:solidFill>
              </a:rPr>
              <a:t>s = 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000099"/>
                </a:solidFill>
              </a:rPr>
              <a:t>b = 2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000099"/>
                </a:solidFill>
              </a:rPr>
              <a:t>t = 2</a:t>
            </a:r>
          </a:p>
        </p:txBody>
      </p:sp>
      <p:sp>
        <p:nvSpPr>
          <p:cNvPr id="1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180" grpId="0" animBg="1"/>
      <p:bldP spid="50181" grpId="0" animBg="1"/>
      <p:bldP spid="50182" grpId="0" animBg="1"/>
      <p:bldP spid="50183" grpId="0" animBg="1"/>
      <p:bldP spid="50184" grpId="0"/>
      <p:bldP spid="50185" grpId="0" animBg="1"/>
      <p:bldP spid="50186" grpId="0"/>
      <p:bldP spid="50187" grpId="0" animBg="1"/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(4 bytes)</a:t>
            </a:r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(4 bytes)</a:t>
            </a:r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tag (2 bits)</a:t>
            </a:r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45068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tag (2 bits)</a:t>
            </a: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Using this cache (S=2, B=4)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  <p:sp>
        <p:nvSpPr>
          <p:cNvPr id="1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46087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Data from 00000 to 00011</a:t>
            </a:r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(4 bytes)</a:t>
            </a:r>
          </a:p>
        </p:txBody>
      </p:sp>
      <p:sp>
        <p:nvSpPr>
          <p:cNvPr id="46089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46090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00</a:t>
            </a:r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46092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tag (2 bits)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76200" y="2772578"/>
            <a:ext cx="8893175" cy="422275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0" y="874886"/>
            <a:ext cx="8969375" cy="1447164"/>
            <a:chOff x="6797407" y="2240977"/>
            <a:chExt cx="8969375" cy="1447164"/>
          </a:xfrm>
        </p:grpSpPr>
        <p:sp>
          <p:nvSpPr>
            <p:cNvPr id="19" name="Rectangle 18"/>
            <p:cNvSpPr/>
            <p:nvPr/>
          </p:nvSpPr>
          <p:spPr bwMode="auto">
            <a:xfrm>
              <a:off x="6873607" y="2545777"/>
              <a:ext cx="8893175" cy="422275"/>
            </a:xfrm>
            <a:prstGeom prst="rect">
              <a:avLst/>
            </a:prstGeom>
            <a:solidFill>
              <a:srgbClr val="E6E6E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22228B"/>
                </a:solidFill>
                <a:latin typeface="Arial Narrow" pitchFamily="34" charset="0"/>
              </a:endParaRPr>
            </a:p>
          </p:txBody>
        </p:sp>
        <p:sp>
          <p:nvSpPr>
            <p:cNvPr id="195587" name="Rectangle 3"/>
            <p:cNvSpPr>
              <a:spLocks noChangeArrowheads="1"/>
            </p:cNvSpPr>
            <p:nvPr/>
          </p:nvSpPr>
          <p:spPr bwMode="auto">
            <a:xfrm>
              <a:off x="6873607" y="2545777"/>
              <a:ext cx="8893175" cy="1142364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 defTabSz="857250">
                <a:lnSpc>
                  <a:spcPct val="100000"/>
                </a:lnSpc>
              </a:pPr>
              <a:r>
                <a:rPr lang="en-US" sz="2000" b="1" dirty="0" smtClean="0">
                  <a:solidFill>
                    <a:srgbClr val="000000"/>
                  </a:solidFill>
                  <a:latin typeface="Arial Narrow" pitchFamily="34" charset="0"/>
                </a:rPr>
                <a:t>Metric		1985	1990	1995	2000	2005	2010	2015	</a:t>
              </a:r>
              <a:r>
                <a:rPr lang="en-US" sz="2000" b="1" i="1" dirty="0" smtClean="0">
                  <a:solidFill>
                    <a:srgbClr val="000000"/>
                  </a:solidFill>
                  <a:latin typeface="Arial Narrow" pitchFamily="34" charset="0"/>
                </a:rPr>
                <a:t>2015:1985</a:t>
              </a:r>
              <a:endParaRPr lang="en-US" sz="2000" b="1" dirty="0" smtClean="0">
                <a:solidFill>
                  <a:srgbClr val="000000"/>
                </a:solidFill>
                <a:latin typeface="Arial Narrow" pitchFamily="34" charset="0"/>
              </a:endParaRPr>
            </a:p>
            <a:p>
              <a:pPr algn="l" defTabSz="857250">
                <a:lnSpc>
                  <a:spcPct val="100000"/>
                </a:lnSpc>
              </a:pPr>
              <a:endParaRPr lang="en-US" sz="1600" b="1" dirty="0" smtClean="0">
                <a:solidFill>
                  <a:srgbClr val="22228B"/>
                </a:solidFill>
                <a:latin typeface="Arial Narrow" pitchFamily="34" charset="0"/>
              </a:endParaRPr>
            </a:p>
            <a:p>
              <a:pPr algn="l" defTabSz="857250"/>
              <a:r>
                <a:rPr lang="en-US" sz="1800" b="1" dirty="0" smtClean="0">
                  <a:solidFill>
                    <a:srgbClr val="22228B"/>
                  </a:solidFill>
                  <a:latin typeface="Arial Narrow" pitchFamily="34" charset="0"/>
                </a:rPr>
                <a:t>access </a:t>
              </a:r>
              <a:r>
                <a:rPr lang="en-US" sz="1800" b="1" dirty="0">
                  <a:solidFill>
                    <a:srgbClr val="22228B"/>
                  </a:solidFill>
                  <a:latin typeface="Arial Narrow" pitchFamily="34" charset="0"/>
                </a:rPr>
                <a:t>(ns)	</a:t>
              </a:r>
              <a:r>
                <a:rPr lang="en-US" sz="1800" b="1" dirty="0">
                  <a:solidFill>
                    <a:srgbClr val="00B050"/>
                  </a:solidFill>
                  <a:latin typeface="Arial Narrow" pitchFamily="34" charset="0"/>
                </a:rPr>
                <a:t>200</a:t>
              </a:r>
              <a:r>
                <a:rPr lang="en-US" sz="1800" b="1" dirty="0">
                  <a:solidFill>
                    <a:srgbClr val="22228B"/>
                  </a:solidFill>
                  <a:latin typeface="Arial Narrow" pitchFamily="34" charset="0"/>
                </a:rPr>
                <a:t>	100	70	60	50	40	</a:t>
              </a:r>
              <a:r>
                <a:rPr lang="en-US" sz="1800" b="1" dirty="0" smtClean="0">
                  <a:solidFill>
                    <a:srgbClr val="FF0000"/>
                  </a:solidFill>
                  <a:latin typeface="Arial Narrow" pitchFamily="34" charset="0"/>
                </a:rPr>
                <a:t>20</a:t>
              </a:r>
              <a:r>
                <a:rPr lang="en-US" sz="1800" b="1" dirty="0" smtClean="0">
                  <a:solidFill>
                    <a:srgbClr val="22228B"/>
                  </a:solidFill>
                  <a:latin typeface="Arial Narrow" pitchFamily="34" charset="0"/>
                </a:rPr>
                <a:t>	</a:t>
              </a:r>
              <a:r>
                <a:rPr lang="en-US" sz="1800" b="1" i="1" dirty="0" smtClean="0">
                  <a:solidFill>
                    <a:srgbClr val="22228B"/>
                  </a:solidFill>
                  <a:latin typeface="Arial Narrow" pitchFamily="34" charset="0"/>
                </a:rPr>
                <a:t>10</a:t>
              </a:r>
              <a:endParaRPr lang="en-US" sz="1800" b="1" dirty="0">
                <a:solidFill>
                  <a:srgbClr val="22228B"/>
                </a:solidFill>
                <a:latin typeface="Arial Narrow" pitchFamily="34" charset="0"/>
              </a:endParaRPr>
            </a:p>
            <a:p>
              <a:pPr algn="l" defTabSz="857250"/>
              <a:r>
                <a:rPr lang="en-US" sz="1800" b="1" dirty="0" smtClean="0">
                  <a:solidFill>
                    <a:srgbClr val="22228B"/>
                  </a:solidFill>
                  <a:latin typeface="Arial Narrow" pitchFamily="34" charset="0"/>
                </a:rPr>
                <a:t>typical size (</a:t>
              </a:r>
              <a:r>
                <a:rPr lang="en-US" sz="1800" b="1" dirty="0">
                  <a:solidFill>
                    <a:srgbClr val="22228B"/>
                  </a:solidFill>
                  <a:latin typeface="Arial Narrow" pitchFamily="34" charset="0"/>
                </a:rPr>
                <a:t>MB) 	0.256	4	16	64	2,000	8,000	</a:t>
              </a:r>
              <a:r>
                <a:rPr lang="en-US" sz="1800" b="1" dirty="0" smtClean="0">
                  <a:solidFill>
                    <a:srgbClr val="22228B"/>
                  </a:solidFill>
                  <a:latin typeface="Arial Narrow" pitchFamily="34" charset="0"/>
                </a:rPr>
                <a:t>16.000	</a:t>
              </a:r>
              <a:r>
                <a:rPr lang="en-US" sz="1800" b="1" i="1" dirty="0" smtClean="0">
                  <a:solidFill>
                    <a:srgbClr val="22228B"/>
                  </a:solidFill>
                  <a:latin typeface="Arial Narrow" pitchFamily="34" charset="0"/>
                </a:rPr>
                <a:t>62,500</a:t>
              </a:r>
              <a:endParaRPr lang="en-US" sz="1800" b="1" dirty="0">
                <a:solidFill>
                  <a:srgbClr val="22228B"/>
                </a:solidFill>
                <a:latin typeface="Arial Narrow" pitchFamily="34" charset="0"/>
              </a:endParaRPr>
            </a:p>
          </p:txBody>
        </p:sp>
        <p:sp>
          <p:nvSpPr>
            <p:cNvPr id="195589" name="Rectangle 5"/>
            <p:cNvSpPr>
              <a:spLocks noChangeArrowheads="1"/>
            </p:cNvSpPr>
            <p:nvPr/>
          </p:nvSpPr>
          <p:spPr bwMode="auto">
            <a:xfrm>
              <a:off x="6797407" y="2240977"/>
              <a:ext cx="750242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b="1" dirty="0">
                  <a:solidFill>
                    <a:srgbClr val="FF0000"/>
                  </a:solidFill>
                  <a:latin typeface="Arial Narrow" pitchFamily="34" charset="0"/>
                </a:rPr>
                <a:t>DRAM</a:t>
              </a:r>
            </a:p>
          </p:txBody>
        </p:sp>
      </p:grp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0" y="2432853"/>
            <a:ext cx="73987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FF0000"/>
                </a:solidFill>
                <a:latin typeface="Arial Narrow" pitchFamily="34" charset="0"/>
              </a:rPr>
              <a:t>SRAM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76200" y="2772578"/>
            <a:ext cx="8893175" cy="896143"/>
          </a:xfrm>
          <a:prstGeom prst="rect">
            <a:avLst/>
          </a:prstGeom>
          <a:noFill/>
          <a:ln w="285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defTabSz="857250">
              <a:lnSpc>
                <a:spcPct val="10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Arial Narrow" pitchFamily="34" charset="0"/>
              </a:rPr>
              <a:t>Metric		1985	1990	1995	2000	2005	2010	2015	</a:t>
            </a:r>
            <a:r>
              <a:rPr lang="en-US" sz="2000" b="1" i="1" dirty="0" smtClean="0">
                <a:solidFill>
                  <a:srgbClr val="000000"/>
                </a:solidFill>
                <a:latin typeface="Arial Narrow" pitchFamily="34" charset="0"/>
              </a:rPr>
              <a:t>2015:1985</a:t>
            </a:r>
          </a:p>
          <a:p>
            <a:pPr algn="l" defTabSz="857250"/>
            <a:r>
              <a:rPr lang="en-US" sz="1800" b="1" dirty="0" smtClean="0">
                <a:solidFill>
                  <a:srgbClr val="22228B"/>
                </a:solidFill>
                <a:latin typeface="Arial Narrow" pitchFamily="34" charset="0"/>
              </a:rPr>
              <a:t/>
            </a:r>
            <a:br>
              <a:rPr lang="en-US" sz="1800" b="1" dirty="0" smtClean="0">
                <a:solidFill>
                  <a:srgbClr val="22228B"/>
                </a:solidFill>
                <a:latin typeface="Arial Narrow" pitchFamily="34" charset="0"/>
              </a:rPr>
            </a:br>
            <a:r>
              <a:rPr lang="en-US" sz="1800" b="1" dirty="0" smtClean="0">
                <a:solidFill>
                  <a:srgbClr val="22228B"/>
                </a:solidFill>
                <a:latin typeface="Arial Narrow" pitchFamily="34" charset="0"/>
              </a:rPr>
              <a:t>access </a:t>
            </a:r>
            <a:r>
              <a:rPr lang="en-US" sz="1800" b="1" dirty="0">
                <a:solidFill>
                  <a:srgbClr val="22228B"/>
                </a:solidFill>
                <a:latin typeface="Arial Narrow" pitchFamily="34" charset="0"/>
              </a:rPr>
              <a:t>(ns)	</a:t>
            </a:r>
            <a:r>
              <a:rPr lang="en-US" sz="1800" b="1" dirty="0">
                <a:solidFill>
                  <a:srgbClr val="00B050"/>
                </a:solidFill>
                <a:latin typeface="Arial Narrow" pitchFamily="34" charset="0"/>
              </a:rPr>
              <a:t>150</a:t>
            </a:r>
            <a:r>
              <a:rPr lang="en-US" sz="1800" b="1" dirty="0">
                <a:solidFill>
                  <a:srgbClr val="22228B"/>
                </a:solidFill>
                <a:latin typeface="Arial Narrow" pitchFamily="34" charset="0"/>
              </a:rPr>
              <a:t>	35	15	3	2	1.5	</a:t>
            </a:r>
            <a:r>
              <a:rPr lang="en-US" sz="1800" b="1" i="1" dirty="0" smtClean="0">
                <a:solidFill>
                  <a:srgbClr val="FF0000"/>
                </a:solidFill>
                <a:latin typeface="Arial Narrow" pitchFamily="34" charset="0"/>
              </a:rPr>
              <a:t>1.3</a:t>
            </a:r>
            <a:r>
              <a:rPr lang="en-US" sz="1800" b="1" i="1" dirty="0" smtClean="0">
                <a:solidFill>
                  <a:srgbClr val="22228B"/>
                </a:solidFill>
                <a:latin typeface="Arial Narrow" pitchFamily="34" charset="0"/>
              </a:rPr>
              <a:t>	</a:t>
            </a:r>
            <a:r>
              <a:rPr lang="en-US" sz="1800" b="1" i="1" dirty="0" smtClean="0">
                <a:solidFill>
                  <a:srgbClr val="002060"/>
                </a:solidFill>
                <a:latin typeface="Arial Narrow" pitchFamily="34" charset="0"/>
              </a:rPr>
              <a:t>115</a:t>
            </a:r>
            <a:endParaRPr lang="en-US" sz="18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6200" y="4003675"/>
            <a:ext cx="8893175" cy="422275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22228B"/>
              </a:solidFill>
              <a:latin typeface="Arial Narrow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6200" y="4003675"/>
            <a:ext cx="8893175" cy="2139560"/>
          </a:xfrm>
          <a:prstGeom prst="rect">
            <a:avLst/>
          </a:prstGeom>
          <a:noFill/>
          <a:ln w="285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defTabSz="857250">
              <a:lnSpc>
                <a:spcPct val="10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Arial Narrow" pitchFamily="34" charset="0"/>
              </a:rPr>
              <a:t>Metric		1985	1990	1995	2000	2005	2010	2015	</a:t>
            </a:r>
            <a:r>
              <a:rPr lang="en-US" sz="2000" b="1" i="1" dirty="0" smtClean="0">
                <a:solidFill>
                  <a:srgbClr val="000000"/>
                </a:solidFill>
                <a:latin typeface="Arial Narrow" pitchFamily="34" charset="0"/>
              </a:rPr>
              <a:t>2015:1985</a:t>
            </a:r>
            <a:endParaRPr lang="en-US" sz="2000" b="1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l" defTabSz="857250">
              <a:lnSpc>
                <a:spcPct val="100000"/>
              </a:lnSpc>
            </a:pPr>
            <a:endParaRPr lang="en-US" sz="1600" b="1" dirty="0" smtClean="0">
              <a:solidFill>
                <a:srgbClr val="22228B"/>
              </a:solidFill>
              <a:latin typeface="Arial Narrow" pitchFamily="34" charset="0"/>
            </a:endParaRPr>
          </a:p>
          <a:p>
            <a:pPr algn="l" defTabSz="857250"/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CPU	 	80286	80386	Pentium	P-4	Core 2	Core i7(n)Core i7(h)	</a:t>
            </a:r>
          </a:p>
          <a:p>
            <a:pPr algn="l" defTabSz="857250"/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Clock rate (MHz) 	6	20	150	3,300	2,000	2,500	3,000	500</a:t>
            </a:r>
          </a:p>
          <a:p>
            <a:pPr algn="l" defTabSz="857250"/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Cycle time (ns)	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166</a:t>
            </a:r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	50	6	0.30	0.50	0.4	</a:t>
            </a: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0.33</a:t>
            </a:r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	500</a:t>
            </a:r>
          </a:p>
          <a:p>
            <a:pPr algn="l" defTabSz="857250"/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Cores		1  	1	1	1	2	4	4	4</a:t>
            </a:r>
          </a:p>
          <a:p>
            <a:pPr algn="l" defTabSz="857250"/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Effective cycle 	166	50	6	0.30	0.25	0.10	0.08	2,075</a:t>
            </a:r>
          </a:p>
          <a:p>
            <a:pPr algn="l" defTabSz="857250"/>
            <a:r>
              <a:rPr lang="en-US" b="1" dirty="0" smtClean="0">
                <a:solidFill>
                  <a:srgbClr val="22228B"/>
                </a:solidFill>
                <a:latin typeface="Arial Narrow" pitchFamily="34" charset="0"/>
              </a:rPr>
              <a:t>time (ns)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3698875"/>
            <a:ext cx="58189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1" dirty="0" smtClean="0">
                <a:solidFill>
                  <a:srgbClr val="FF0000"/>
                </a:solidFill>
                <a:latin typeface="Arial Narrow" pitchFamily="34" charset="0"/>
              </a:rPr>
              <a:t>CPU</a:t>
            </a:r>
            <a:endParaRPr lang="en-US" sz="18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9800" y="6267069"/>
            <a:ext cx="231775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(n) Nehalem processor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(h) </a:t>
            </a:r>
            <a:r>
              <a:rPr lang="en-US" dirty="0" err="1" smtClean="0">
                <a:solidFill>
                  <a:srgbClr val="002060"/>
                </a:solidFill>
                <a:latin typeface="Calibri" pitchFamily="34" charset="0"/>
              </a:rPr>
              <a:t>Haswell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 processor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" y="6267069"/>
            <a:ext cx="363080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Inflection point in computer history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when designers hit the “Power Wall”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4191000" y="6324600"/>
            <a:ext cx="228600" cy="152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4343400" y="3962400"/>
            <a:ext cx="685800" cy="23622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CPU-Memory gap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40287" y="5856052"/>
            <a:ext cx="2262158" cy="4801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Similar cycle times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(Memory not a bottleneck)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05357" y="5833353"/>
            <a:ext cx="2034531" cy="4801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Disparate improvement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(Memory bottleneck)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4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00000 to 00011</a:t>
            </a:r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(4 bytes)</a:t>
            </a:r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47115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tag (2 bits)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00000 to 00011</a:t>
            </a:r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(4 bytes)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48138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48140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tag (2 bits)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49159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00000 to 00011</a:t>
            </a:r>
          </a:p>
        </p:txBody>
      </p:sp>
      <p:sp>
        <p:nvSpPr>
          <p:cNvPr id="49160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Data from 00100 to 00111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49162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49164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00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00100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00111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50183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00000 to 00011</a:t>
            </a:r>
          </a:p>
        </p:txBody>
      </p:sp>
      <p:sp>
        <p:nvSpPr>
          <p:cNvPr id="50184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00100 to 00111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50186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50187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50188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00111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51207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Data from 01000 to 01011</a:t>
            </a:r>
          </a:p>
        </p:txBody>
      </p:sp>
      <p:sp>
        <p:nvSpPr>
          <p:cNvPr id="51208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00100 to 00111</a:t>
            </a:r>
          </a:p>
        </p:txBody>
      </p:sp>
      <p:sp>
        <p:nvSpPr>
          <p:cNvPr id="51209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51210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01</a:t>
            </a:r>
          </a:p>
        </p:txBody>
      </p:sp>
      <p:sp>
        <p:nvSpPr>
          <p:cNvPr id="51211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51212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01000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01001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52231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Data from 01000 to 01011</a:t>
            </a:r>
          </a:p>
        </p:txBody>
      </p:sp>
      <p:sp>
        <p:nvSpPr>
          <p:cNvPr id="52232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00100 to 00111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52234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01</a:t>
            </a:r>
          </a:p>
        </p:txBody>
      </p:sp>
      <p:sp>
        <p:nvSpPr>
          <p:cNvPr id="52235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52236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01000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01001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10000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53255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Data from 10000 to 10011</a:t>
            </a:r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00100 to 00111</a:t>
            </a:r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53258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3259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53260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01000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01001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10000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10011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54279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Data from 10000 to 10011</a:t>
            </a:r>
          </a:p>
        </p:txBody>
      </p:sp>
      <p:sp>
        <p:nvSpPr>
          <p:cNvPr id="54280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00100 to 00111</a:t>
            </a: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54284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01000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01001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482"/>
                </a:solidFill>
              </a:rPr>
              <a:t>10000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10011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00000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962025" y="1693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1725613" y="1693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2427288" y="16938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55303" name="Rectangle 6"/>
          <p:cNvSpPr>
            <a:spLocks noChangeArrowheads="1"/>
          </p:cNvSpPr>
          <p:nvPr/>
        </p:nvSpPr>
        <p:spPr bwMode="auto">
          <a:xfrm>
            <a:off x="2811463" y="2236788"/>
            <a:ext cx="48085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Data from 00000 to 00011</a:t>
            </a:r>
          </a:p>
        </p:txBody>
      </p:sp>
      <p:sp>
        <p:nvSpPr>
          <p:cNvPr id="55304" name="Rectangle 7"/>
          <p:cNvSpPr>
            <a:spLocks noChangeArrowheads="1"/>
          </p:cNvSpPr>
          <p:nvPr/>
        </p:nvSpPr>
        <p:spPr bwMode="auto">
          <a:xfrm>
            <a:off x="2798763" y="2681288"/>
            <a:ext cx="48212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Data from 00100 to 00111</a:t>
            </a:r>
          </a:p>
        </p:txBody>
      </p:sp>
      <p:sp>
        <p:nvSpPr>
          <p:cNvPr id="55305" name="Text Box 8"/>
          <p:cNvSpPr txBox="1">
            <a:spLocks noChangeArrowheads="1"/>
          </p:cNvSpPr>
          <p:nvPr/>
        </p:nvSpPr>
        <p:spPr bwMode="auto">
          <a:xfrm>
            <a:off x="989013" y="22272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55306" name="Rectangle 9"/>
          <p:cNvSpPr>
            <a:spLocks noChangeArrowheads="1"/>
          </p:cNvSpPr>
          <p:nvPr/>
        </p:nvSpPr>
        <p:spPr bwMode="auto">
          <a:xfrm>
            <a:off x="1693863" y="22352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FF0000"/>
                </a:solidFill>
              </a:rPr>
              <a:t>00</a:t>
            </a:r>
          </a:p>
        </p:txBody>
      </p:sp>
      <p:sp>
        <p:nvSpPr>
          <p:cNvPr id="55307" name="Text Box 10"/>
          <p:cNvSpPr txBox="1">
            <a:spLocks noChangeArrowheads="1"/>
          </p:cNvSpPr>
          <p:nvPr/>
        </p:nvSpPr>
        <p:spPr bwMode="auto">
          <a:xfrm>
            <a:off x="989013" y="2684463"/>
            <a:ext cx="4254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s=1</a:t>
            </a:r>
          </a:p>
        </p:txBody>
      </p:sp>
      <p:sp>
        <p:nvSpPr>
          <p:cNvPr id="55308" name="Rectangle 11"/>
          <p:cNvSpPr>
            <a:spLocks noChangeArrowheads="1"/>
          </p:cNvSpPr>
          <p:nvPr/>
        </p:nvSpPr>
        <p:spPr bwMode="auto">
          <a:xfrm>
            <a:off x="1681163" y="2679700"/>
            <a:ext cx="1112837" cy="33655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>
                <a:solidFill>
                  <a:srgbClr val="000066"/>
                </a:solidFill>
              </a:rPr>
              <a:t>00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indent="-23812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marL="1146175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same cache (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(2,1,4,5)</a:t>
            </a: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563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0066"/>
              </a:solidFill>
            </a:endParaRPr>
          </a:p>
          <a:p>
            <a:pPr marL="739775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Derive the miss rate for the following access pattern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00111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01000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66"/>
                </a:solidFill>
              </a:rPr>
              <a:t>01001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482"/>
                </a:solidFill>
              </a:rPr>
              <a:t>10000 Miss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0482"/>
                </a:solidFill>
              </a:rPr>
              <a:t>10011 Hit</a:t>
            </a:r>
          </a:p>
          <a:p>
            <a:pPr lvl="2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FF0000"/>
                </a:solidFill>
              </a:rPr>
              <a:t>00000 Miss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sizing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Typically 8 to 64 bytes</a:t>
            </a:r>
          </a:p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Advantages and disadvantages of large block size?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dirty="0" smtClean="0"/>
              <a:t>Higher hit rates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dirty="0" smtClean="0"/>
              <a:t>Memory latency on miss for loading line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dirty="0" smtClean="0"/>
              <a:t>Inefficiency in loading data not subsequently used (consider instruction access)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/>
              <a:t>Fast memory can better keep up with CPU speeds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/>
              <a:t>Cost more per byte and thus will have less capacity</a:t>
            </a:r>
          </a:p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Use smaller, faster, SRAM-based memories closer to CPU</a:t>
            </a:r>
          </a:p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Leads to an approach for organizing memory and storage systems in a </a:t>
            </a:r>
            <a:r>
              <a:rPr lang="en-US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memory hierarchy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en-US" altLang="en-US" sz="2000" dirty="0"/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400" dirty="0"/>
              <a:t>For each level of the hierarchy k, the faster, smaller device at level k serves as a cache for the larger, slower device at level k+1</a:t>
            </a:r>
            <a:r>
              <a:rPr lang="en-US" altLang="en-US" sz="2400" dirty="0" smtClean="0"/>
              <a:t>.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400" dirty="0" smtClean="0"/>
              <a:t>Faster memory holds more frequently accessed blocks of main memory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400" dirty="0" smtClean="0"/>
              <a:t>Managed automatically in hardware.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endParaRPr lang="en-US" altLang="en-US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38188" lvl="1" indent="-238125" eaLnBrk="1" hangingPunct="1">
              <a:buClrTx/>
              <a:defRPr/>
            </a:pPr>
            <a:endParaRPr lang="en-US" altLang="en-US" dirty="0" smtClean="0"/>
          </a:p>
          <a:p>
            <a:endParaRPr lang="en-US" dirty="0" smtClean="0"/>
          </a:p>
        </p:txBody>
      </p:sp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Addressing CPU-Memory Gap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42"/>
          <p:cNvSpPr txBox="1">
            <a:spLocks noChangeArrowheads="1"/>
          </p:cNvSpPr>
          <p:nvPr/>
        </p:nvSpPr>
        <p:spPr bwMode="auto">
          <a:xfrm>
            <a:off x="4799013" y="87471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58371" name="Text Box 43"/>
          <p:cNvSpPr txBox="1">
            <a:spLocks noChangeArrowheads="1"/>
          </p:cNvSpPr>
          <p:nvPr/>
        </p:nvSpPr>
        <p:spPr bwMode="auto">
          <a:xfrm>
            <a:off x="4684713" y="114141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58372" name="Text Box 44"/>
          <p:cNvSpPr txBox="1">
            <a:spLocks noChangeArrowheads="1"/>
          </p:cNvSpPr>
          <p:nvPr/>
        </p:nvSpPr>
        <p:spPr bwMode="auto">
          <a:xfrm>
            <a:off x="5422900" y="1149350"/>
            <a:ext cx="5048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sp>
        <p:nvSpPr>
          <p:cNvPr id="58373" name="Text Box 45"/>
          <p:cNvSpPr txBox="1">
            <a:spLocks noChangeArrowheads="1"/>
          </p:cNvSpPr>
          <p:nvPr/>
        </p:nvSpPr>
        <p:spPr bwMode="auto">
          <a:xfrm>
            <a:off x="3509963" y="3351213"/>
            <a:ext cx="1822450" cy="227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Access pattern: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0010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0110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	…</a:t>
            </a:r>
          </a:p>
        </p:txBody>
      </p:sp>
      <p:sp>
        <p:nvSpPr>
          <p:cNvPr id="58374" name="Text Box 46"/>
          <p:cNvSpPr txBox="1">
            <a:spLocks noChangeArrowheads="1"/>
          </p:cNvSpPr>
          <p:nvPr/>
        </p:nvSpPr>
        <p:spPr bwMode="auto">
          <a:xfrm>
            <a:off x="4133850" y="113665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58375" name="Text Box 47"/>
          <p:cNvSpPr txBox="1">
            <a:spLocks noChangeArrowheads="1"/>
          </p:cNvSpPr>
          <p:nvPr/>
        </p:nvSpPr>
        <p:spPr bwMode="auto">
          <a:xfrm>
            <a:off x="6403975" y="5221288"/>
            <a:ext cx="1270000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Miss rate =</a:t>
            </a:r>
          </a:p>
        </p:txBody>
      </p:sp>
      <p:sp>
        <p:nvSpPr>
          <p:cNvPr id="66608" name="Line 48"/>
          <p:cNvSpPr>
            <a:spLocks noChangeShapeType="1"/>
          </p:cNvSpPr>
          <p:nvPr/>
        </p:nvSpPr>
        <p:spPr bwMode="auto">
          <a:xfrm flipV="1">
            <a:off x="2325688" y="2328863"/>
            <a:ext cx="1916112" cy="1277937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609" name="Line 49"/>
          <p:cNvSpPr>
            <a:spLocks noChangeShapeType="1"/>
          </p:cNvSpPr>
          <p:nvPr/>
        </p:nvSpPr>
        <p:spPr bwMode="auto">
          <a:xfrm>
            <a:off x="2325688" y="2297113"/>
            <a:ext cx="1901825" cy="1587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610" name="Rectangle 50"/>
          <p:cNvSpPr>
            <a:spLocks noChangeArrowheads="1"/>
          </p:cNvSpPr>
          <p:nvPr/>
        </p:nvSpPr>
        <p:spPr bwMode="auto">
          <a:xfrm>
            <a:off x="6089650" y="3403600"/>
            <a:ext cx="2684463" cy="1597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2080" tIns="41040" rIns="82080" bIns="4104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Each access results</a:t>
            </a:r>
            <a:br>
              <a:rPr lang="en-US" altLang="en-US">
                <a:solidFill>
                  <a:srgbClr val="000066"/>
                </a:solidFill>
                <a:latin typeface="Trebuchet MS" pitchFamily="32" charset="0"/>
              </a:rPr>
            </a:b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in a cache miss and a load into cache block </a:t>
            </a:r>
            <a:r>
              <a:rPr lang="en-US" altLang="en-US">
                <a:solidFill>
                  <a:srgbClr val="00CC00"/>
                </a:solidFill>
                <a:latin typeface="Trebuchet MS" pitchFamily="32" charset="0"/>
              </a:rPr>
              <a:t>2</a:t>
            </a: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Only one out of four cache blocks is used.</a:t>
            </a:r>
          </a:p>
        </p:txBody>
      </p:sp>
      <p:sp>
        <p:nvSpPr>
          <p:cNvPr id="58379" name="Text Box 51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58380" name="Rectangle 53"/>
          <p:cNvSpPr>
            <a:spLocks noChangeArrowheads="1"/>
          </p:cNvSpPr>
          <p:nvPr/>
        </p:nvSpPr>
        <p:spPr bwMode="auto">
          <a:xfrm>
            <a:off x="47180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58381" name="Rectangle 54"/>
          <p:cNvSpPr>
            <a:spLocks noChangeArrowheads="1"/>
          </p:cNvSpPr>
          <p:nvPr/>
        </p:nvSpPr>
        <p:spPr bwMode="auto">
          <a:xfrm>
            <a:off x="5461000" y="639286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(2 bits)</a:t>
            </a: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grpSp>
        <p:nvGrpSpPr>
          <p:cNvPr id="58418" name="Group 1"/>
          <p:cNvGrpSpPr>
            <a:grpSpLocks/>
          </p:cNvGrpSpPr>
          <p:nvPr/>
        </p:nvGrpSpPr>
        <p:grpSpPr bwMode="auto">
          <a:xfrm>
            <a:off x="4240213" y="1417638"/>
            <a:ext cx="1939925" cy="1481137"/>
            <a:chOff x="2671" y="893"/>
            <a:chExt cx="1222" cy="933"/>
          </a:xfrm>
        </p:grpSpPr>
        <p:sp>
          <p:nvSpPr>
            <p:cNvPr id="124" name="Rectangle 2"/>
            <p:cNvSpPr>
              <a:spLocks noChangeArrowheads="1"/>
            </p:cNvSpPr>
            <p:nvPr/>
          </p:nvSpPr>
          <p:spPr bwMode="auto">
            <a:xfrm>
              <a:off x="2671" y="893"/>
              <a:ext cx="2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080" tIns="96480" rIns="82080" bIns="41040"/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5pPr>
              <a:lvl6pPr marL="25146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6pPr>
              <a:lvl7pPr marL="29718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7pPr>
              <a:lvl8pPr marL="34290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8pPr>
              <a:lvl9pPr marL="38862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l" eaLnBrk="1" hangingPunct="1">
                <a:lnSpc>
                  <a:spcPct val="87000"/>
                </a:lnSpc>
                <a:spcBef>
                  <a:spcPts val="1250"/>
                </a:spcBef>
                <a:buClrTx/>
                <a:buFontTx/>
                <a:buNone/>
                <a:defRPr/>
              </a:pPr>
              <a:r>
                <a:rPr lang="en-US" altLang="en-US" sz="2000" b="1" smtClean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00</a:t>
              </a:r>
            </a:p>
          </p:txBody>
        </p:sp>
        <p:sp>
          <p:nvSpPr>
            <p:cNvPr id="58422" name="Rectangle 3"/>
            <p:cNvSpPr>
              <a:spLocks noChangeArrowheads="1"/>
            </p:cNvSpPr>
            <p:nvPr/>
          </p:nvSpPr>
          <p:spPr bwMode="auto">
            <a:xfrm>
              <a:off x="2968" y="893"/>
              <a:ext cx="285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8423" name="Rectangle 4"/>
            <p:cNvSpPr>
              <a:spLocks noChangeArrowheads="1"/>
            </p:cNvSpPr>
            <p:nvPr/>
          </p:nvSpPr>
          <p:spPr bwMode="auto">
            <a:xfrm>
              <a:off x="3255" y="893"/>
              <a:ext cx="634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27" name="Rectangle 5"/>
            <p:cNvSpPr>
              <a:spLocks noChangeArrowheads="1"/>
            </p:cNvSpPr>
            <p:nvPr/>
          </p:nvSpPr>
          <p:spPr bwMode="auto">
            <a:xfrm>
              <a:off x="2671" y="1127"/>
              <a:ext cx="2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080" tIns="96480" rIns="82080" bIns="41040"/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5pPr>
              <a:lvl6pPr marL="25146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6pPr>
              <a:lvl7pPr marL="29718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7pPr>
              <a:lvl8pPr marL="34290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8pPr>
              <a:lvl9pPr marL="38862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l" eaLnBrk="1" hangingPunct="1">
                <a:lnSpc>
                  <a:spcPct val="87000"/>
                </a:lnSpc>
                <a:spcBef>
                  <a:spcPts val="1250"/>
                </a:spcBef>
                <a:buClrTx/>
                <a:buFontTx/>
                <a:buNone/>
                <a:defRPr/>
              </a:pPr>
              <a:r>
                <a:rPr lang="en-US" altLang="en-US" sz="2000" b="1" smtClean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01</a:t>
              </a:r>
            </a:p>
            <a:p>
              <a:pPr algn="l" eaLnBrk="1" hangingPunct="1">
                <a:lnSpc>
                  <a:spcPct val="87000"/>
                </a:lnSpc>
                <a:spcBef>
                  <a:spcPts val="1250"/>
                </a:spcBef>
                <a:buClrTx/>
                <a:buFontTx/>
                <a:buNone/>
                <a:defRPr/>
              </a:pPr>
              <a:r>
                <a:rPr lang="en-US" altLang="en-US" sz="2000" b="1" smtClean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10</a:t>
              </a:r>
            </a:p>
          </p:txBody>
        </p:sp>
        <p:sp>
          <p:nvSpPr>
            <p:cNvPr id="58425" name="Rectangle 6"/>
            <p:cNvSpPr>
              <a:spLocks noChangeArrowheads="1"/>
            </p:cNvSpPr>
            <p:nvPr/>
          </p:nvSpPr>
          <p:spPr bwMode="auto">
            <a:xfrm>
              <a:off x="2968" y="1127"/>
              <a:ext cx="285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8426" name="Rectangle 7"/>
            <p:cNvSpPr>
              <a:spLocks noChangeArrowheads="1"/>
            </p:cNvSpPr>
            <p:nvPr/>
          </p:nvSpPr>
          <p:spPr bwMode="auto">
            <a:xfrm>
              <a:off x="3255" y="1127"/>
              <a:ext cx="634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30" name="Rectangle 8"/>
            <p:cNvSpPr>
              <a:spLocks noChangeArrowheads="1"/>
            </p:cNvSpPr>
            <p:nvPr/>
          </p:nvSpPr>
          <p:spPr bwMode="auto">
            <a:xfrm>
              <a:off x="2671" y="1593"/>
              <a:ext cx="2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080" tIns="96480" rIns="82080" bIns="41040"/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5pPr>
              <a:lvl6pPr marL="25146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6pPr>
              <a:lvl7pPr marL="29718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7pPr>
              <a:lvl8pPr marL="34290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8pPr>
              <a:lvl9pPr marL="3886200" indent="-2286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rgbClr val="FFFFFF"/>
                  </a:solidFill>
                  <a:latin typeface="Arial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l" eaLnBrk="1" hangingPunct="1">
                <a:lnSpc>
                  <a:spcPct val="87000"/>
                </a:lnSpc>
                <a:spcBef>
                  <a:spcPts val="1250"/>
                </a:spcBef>
                <a:buClrTx/>
                <a:buFontTx/>
                <a:buNone/>
                <a:defRPr/>
              </a:pPr>
              <a:r>
                <a:rPr lang="en-US" altLang="en-US" sz="2000" b="1" smtClean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11</a:t>
              </a:r>
            </a:p>
          </p:txBody>
        </p:sp>
        <p:sp>
          <p:nvSpPr>
            <p:cNvPr id="58428" name="Rectangle 9"/>
            <p:cNvSpPr>
              <a:spLocks noChangeArrowheads="1"/>
            </p:cNvSpPr>
            <p:nvPr/>
          </p:nvSpPr>
          <p:spPr bwMode="auto">
            <a:xfrm>
              <a:off x="2968" y="1593"/>
              <a:ext cx="285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8429" name="Rectangle 10"/>
            <p:cNvSpPr>
              <a:spLocks noChangeArrowheads="1"/>
            </p:cNvSpPr>
            <p:nvPr/>
          </p:nvSpPr>
          <p:spPr bwMode="auto">
            <a:xfrm>
              <a:off x="3255" y="1593"/>
              <a:ext cx="634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8430" name="Line 11"/>
            <p:cNvSpPr>
              <a:spLocks noChangeShapeType="1"/>
            </p:cNvSpPr>
            <p:nvPr/>
          </p:nvSpPr>
          <p:spPr bwMode="auto">
            <a:xfrm>
              <a:off x="2671" y="893"/>
              <a:ext cx="295" cy="0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1" name="Line 12"/>
            <p:cNvSpPr>
              <a:spLocks noChangeShapeType="1"/>
            </p:cNvSpPr>
            <p:nvPr/>
          </p:nvSpPr>
          <p:spPr bwMode="auto">
            <a:xfrm>
              <a:off x="2968" y="893"/>
              <a:ext cx="285" cy="0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2" name="Line 13"/>
            <p:cNvSpPr>
              <a:spLocks noChangeShapeType="1"/>
            </p:cNvSpPr>
            <p:nvPr/>
          </p:nvSpPr>
          <p:spPr bwMode="auto">
            <a:xfrm>
              <a:off x="3255" y="893"/>
              <a:ext cx="634" cy="0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3" name="Line 14"/>
            <p:cNvSpPr>
              <a:spLocks noChangeShapeType="1"/>
            </p:cNvSpPr>
            <p:nvPr/>
          </p:nvSpPr>
          <p:spPr bwMode="auto">
            <a:xfrm>
              <a:off x="2671" y="1127"/>
              <a:ext cx="295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4" name="Line 15"/>
            <p:cNvSpPr>
              <a:spLocks noChangeShapeType="1"/>
            </p:cNvSpPr>
            <p:nvPr/>
          </p:nvSpPr>
          <p:spPr bwMode="auto">
            <a:xfrm>
              <a:off x="2968" y="1127"/>
              <a:ext cx="285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5" name="Line 16"/>
            <p:cNvSpPr>
              <a:spLocks noChangeShapeType="1"/>
            </p:cNvSpPr>
            <p:nvPr/>
          </p:nvSpPr>
          <p:spPr bwMode="auto">
            <a:xfrm>
              <a:off x="3255" y="1127"/>
              <a:ext cx="634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6" name="Line 17"/>
            <p:cNvSpPr>
              <a:spLocks noChangeShapeType="1"/>
            </p:cNvSpPr>
            <p:nvPr/>
          </p:nvSpPr>
          <p:spPr bwMode="auto">
            <a:xfrm>
              <a:off x="2671" y="1360"/>
              <a:ext cx="295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7" name="Line 18"/>
            <p:cNvSpPr>
              <a:spLocks noChangeShapeType="1"/>
            </p:cNvSpPr>
            <p:nvPr/>
          </p:nvSpPr>
          <p:spPr bwMode="auto">
            <a:xfrm>
              <a:off x="2968" y="1360"/>
              <a:ext cx="285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8" name="Line 19"/>
            <p:cNvSpPr>
              <a:spLocks noChangeShapeType="1"/>
            </p:cNvSpPr>
            <p:nvPr/>
          </p:nvSpPr>
          <p:spPr bwMode="auto">
            <a:xfrm>
              <a:off x="3255" y="1360"/>
              <a:ext cx="634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39" name="Line 20"/>
            <p:cNvSpPr>
              <a:spLocks noChangeShapeType="1"/>
            </p:cNvSpPr>
            <p:nvPr/>
          </p:nvSpPr>
          <p:spPr bwMode="auto">
            <a:xfrm>
              <a:off x="2671" y="1593"/>
              <a:ext cx="295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0" name="Line 21"/>
            <p:cNvSpPr>
              <a:spLocks noChangeShapeType="1"/>
            </p:cNvSpPr>
            <p:nvPr/>
          </p:nvSpPr>
          <p:spPr bwMode="auto">
            <a:xfrm>
              <a:off x="2968" y="1593"/>
              <a:ext cx="285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1" name="Line 22"/>
            <p:cNvSpPr>
              <a:spLocks noChangeShapeType="1"/>
            </p:cNvSpPr>
            <p:nvPr/>
          </p:nvSpPr>
          <p:spPr bwMode="auto">
            <a:xfrm>
              <a:off x="3255" y="1593"/>
              <a:ext cx="634" cy="0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2" name="Line 23"/>
            <p:cNvSpPr>
              <a:spLocks noChangeShapeType="1"/>
            </p:cNvSpPr>
            <p:nvPr/>
          </p:nvSpPr>
          <p:spPr bwMode="auto">
            <a:xfrm>
              <a:off x="2671" y="1827"/>
              <a:ext cx="295" cy="0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3" name="Line 24"/>
            <p:cNvSpPr>
              <a:spLocks noChangeShapeType="1"/>
            </p:cNvSpPr>
            <p:nvPr/>
          </p:nvSpPr>
          <p:spPr bwMode="auto">
            <a:xfrm>
              <a:off x="2968" y="1827"/>
              <a:ext cx="285" cy="0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4" name="Line 25"/>
            <p:cNvSpPr>
              <a:spLocks noChangeShapeType="1"/>
            </p:cNvSpPr>
            <p:nvPr/>
          </p:nvSpPr>
          <p:spPr bwMode="auto">
            <a:xfrm>
              <a:off x="3255" y="1827"/>
              <a:ext cx="634" cy="0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5" name="Line 26"/>
            <p:cNvSpPr>
              <a:spLocks noChangeShapeType="1"/>
            </p:cNvSpPr>
            <p:nvPr/>
          </p:nvSpPr>
          <p:spPr bwMode="auto">
            <a:xfrm>
              <a:off x="2671" y="893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6" name="Line 27"/>
            <p:cNvSpPr>
              <a:spLocks noChangeShapeType="1"/>
            </p:cNvSpPr>
            <p:nvPr/>
          </p:nvSpPr>
          <p:spPr bwMode="auto">
            <a:xfrm>
              <a:off x="2671" y="1127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7" name="Line 28"/>
            <p:cNvSpPr>
              <a:spLocks noChangeShapeType="1"/>
            </p:cNvSpPr>
            <p:nvPr/>
          </p:nvSpPr>
          <p:spPr bwMode="auto">
            <a:xfrm>
              <a:off x="2671" y="1360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8" name="Line 29"/>
            <p:cNvSpPr>
              <a:spLocks noChangeShapeType="1"/>
            </p:cNvSpPr>
            <p:nvPr/>
          </p:nvSpPr>
          <p:spPr bwMode="auto">
            <a:xfrm>
              <a:off x="2671" y="1593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49" name="Line 30"/>
            <p:cNvSpPr>
              <a:spLocks noChangeShapeType="1"/>
            </p:cNvSpPr>
            <p:nvPr/>
          </p:nvSpPr>
          <p:spPr bwMode="auto">
            <a:xfrm>
              <a:off x="2968" y="893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0" name="Line 31"/>
            <p:cNvSpPr>
              <a:spLocks noChangeShapeType="1"/>
            </p:cNvSpPr>
            <p:nvPr/>
          </p:nvSpPr>
          <p:spPr bwMode="auto">
            <a:xfrm>
              <a:off x="2968" y="1127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1" name="Line 32"/>
            <p:cNvSpPr>
              <a:spLocks noChangeShapeType="1"/>
            </p:cNvSpPr>
            <p:nvPr/>
          </p:nvSpPr>
          <p:spPr bwMode="auto">
            <a:xfrm>
              <a:off x="2968" y="1360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2" name="Line 33"/>
            <p:cNvSpPr>
              <a:spLocks noChangeShapeType="1"/>
            </p:cNvSpPr>
            <p:nvPr/>
          </p:nvSpPr>
          <p:spPr bwMode="auto">
            <a:xfrm>
              <a:off x="2968" y="1593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3" name="Line 34"/>
            <p:cNvSpPr>
              <a:spLocks noChangeShapeType="1"/>
            </p:cNvSpPr>
            <p:nvPr/>
          </p:nvSpPr>
          <p:spPr bwMode="auto">
            <a:xfrm>
              <a:off x="3255" y="893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4" name="Line 35"/>
            <p:cNvSpPr>
              <a:spLocks noChangeShapeType="1"/>
            </p:cNvSpPr>
            <p:nvPr/>
          </p:nvSpPr>
          <p:spPr bwMode="auto">
            <a:xfrm>
              <a:off x="3255" y="1127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5" name="Line 36"/>
            <p:cNvSpPr>
              <a:spLocks noChangeShapeType="1"/>
            </p:cNvSpPr>
            <p:nvPr/>
          </p:nvSpPr>
          <p:spPr bwMode="auto">
            <a:xfrm>
              <a:off x="3255" y="1360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6" name="Line 37"/>
            <p:cNvSpPr>
              <a:spLocks noChangeShapeType="1"/>
            </p:cNvSpPr>
            <p:nvPr/>
          </p:nvSpPr>
          <p:spPr bwMode="auto">
            <a:xfrm>
              <a:off x="3255" y="1593"/>
              <a:ext cx="0" cy="231"/>
            </a:xfrm>
            <a:prstGeom prst="line">
              <a:avLst/>
            </a:prstGeom>
            <a:noFill/>
            <a:ln w="1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7" name="Line 38"/>
            <p:cNvSpPr>
              <a:spLocks noChangeShapeType="1"/>
            </p:cNvSpPr>
            <p:nvPr/>
          </p:nvSpPr>
          <p:spPr bwMode="auto">
            <a:xfrm>
              <a:off x="3894" y="893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8" name="Line 39"/>
            <p:cNvSpPr>
              <a:spLocks noChangeShapeType="1"/>
            </p:cNvSpPr>
            <p:nvPr/>
          </p:nvSpPr>
          <p:spPr bwMode="auto">
            <a:xfrm>
              <a:off x="3894" y="1127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59" name="Line 40"/>
            <p:cNvSpPr>
              <a:spLocks noChangeShapeType="1"/>
            </p:cNvSpPr>
            <p:nvPr/>
          </p:nvSpPr>
          <p:spPr bwMode="auto">
            <a:xfrm>
              <a:off x="3894" y="1360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60" name="Line 41"/>
            <p:cNvSpPr>
              <a:spLocks noChangeShapeType="1"/>
            </p:cNvSpPr>
            <p:nvPr/>
          </p:nvSpPr>
          <p:spPr bwMode="auto">
            <a:xfrm>
              <a:off x="3894" y="1593"/>
              <a:ext cx="0" cy="231"/>
            </a:xfrm>
            <a:prstGeom prst="line">
              <a:avLst/>
            </a:prstGeom>
            <a:noFill/>
            <a:ln w="288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673975" y="5221288"/>
            <a:ext cx="688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100%</a:t>
            </a:r>
          </a:p>
        </p:txBody>
      </p:sp>
      <p:sp>
        <p:nvSpPr>
          <p:cNvPr id="59" name="Text Box 5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Identify i</a:t>
            </a:r>
            <a:r>
              <a:rPr lang="en-US" altLang="en-US" sz="3400" b="1" dirty="0" smtClean="0">
                <a:solidFill>
                  <a:srgbClr val="660033"/>
                </a:solidFill>
              </a:rPr>
              <a:t>ssue </a:t>
            </a:r>
            <a:r>
              <a:rPr lang="en-US" altLang="en-US" sz="3400" b="1" dirty="0">
                <a:solidFill>
                  <a:srgbClr val="660033"/>
                </a:solidFill>
              </a:rPr>
              <a:t>#2: </a:t>
            </a:r>
            <a:r>
              <a:rPr lang="en-US" altLang="en-US" sz="3400" b="1" dirty="0" smtClean="0">
                <a:solidFill>
                  <a:srgbClr val="660033"/>
                </a:solidFill>
              </a:rPr>
              <a:t>(</a:t>
            </a:r>
            <a:r>
              <a:rPr lang="en-US" altLang="en-US" sz="3400" b="1" dirty="0" err="1" smtClean="0">
                <a:solidFill>
                  <a:srgbClr val="660033"/>
                </a:solidFill>
              </a:rPr>
              <a:t>S,E,B,m</a:t>
            </a:r>
            <a:r>
              <a:rPr lang="en-US" altLang="en-US" sz="3400" b="1" dirty="0" smtClean="0">
                <a:solidFill>
                  <a:srgbClr val="660033"/>
                </a:solidFill>
              </a:rPr>
              <a:t>) = (4,1,1,4)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08" grpId="0" animBg="1"/>
      <p:bldP spid="66609" grpId="0" animBg="1"/>
      <p:bldP spid="66610" grpId="0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Direct mapping </a:t>
            </a:r>
            <a:r>
              <a:rPr lang="en-US" altLang="en-US" sz="3800" b="1" dirty="0" smtClean="0">
                <a:solidFill>
                  <a:srgbClr val="660033"/>
                </a:solidFill>
              </a:rPr>
              <a:t>and conflict misses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42900" indent="-33337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3425" indent="-2762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direct-mapped cache simple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Each memory address belongs in exactly one block in cache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Indices and offsets can be computed with simple bit operators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But, has problems when multiple blocks map to same entry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Cause thrashing in cache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General causes for cache misses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Types of cache misses: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Cold (compulsory) miss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Cold misses occur because the cache is empty.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Program start-up or context switch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FF0000"/>
                </a:solidFill>
              </a:rPr>
              <a:t>Capacity miss</a:t>
            </a:r>
          </a:p>
          <a:p>
            <a:pPr lvl="2" eaLnBrk="1" hangingPunct="1"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1800" dirty="0" smtClean="0">
                <a:solidFill>
                  <a:srgbClr val="000099"/>
                </a:solidFill>
              </a:rPr>
              <a:t>Occurs when the set of active cache blocks (working set) is larger than the cache.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Conflict miss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Most caches limit blocks at level k+1 to a small subset (sometimes a singleton) of the block positions at level k.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Conflict misses occur when the level k cache is large enough, but multiple data objects all map to the same level k block.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E.g. Referencing blocks 0, 8, 0, 8, 0, 8, ... would miss every time.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</a:rPr>
              <a:t>Set associative caches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3337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Reduces conflict misses</a:t>
            </a:r>
          </a:p>
          <a:p>
            <a:pPr marL="342900" indent="-33337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Each set can store multiple distinct blocks/lines</a:t>
            </a:r>
          </a:p>
          <a:p>
            <a:pPr lvl="1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Each address maps to exactly one set in the cache, but data may be placed in any block within that set.</a:t>
            </a:r>
          </a:p>
          <a:p>
            <a:pPr marL="733425" lvl="1" indent="-27622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</a:rPr>
              <a:t>Larger </a:t>
            </a:r>
            <a:r>
              <a:rPr lang="en-US" sz="2000" b="1" dirty="0">
                <a:solidFill>
                  <a:srgbClr val="000066"/>
                </a:solidFill>
              </a:rPr>
              <a:t>sets and higher </a:t>
            </a:r>
            <a:r>
              <a:rPr lang="en-US" sz="2000" b="1" dirty="0" err="1">
                <a:solidFill>
                  <a:srgbClr val="000066"/>
                </a:solidFill>
              </a:rPr>
              <a:t>associativity</a:t>
            </a:r>
            <a:r>
              <a:rPr lang="en-US" sz="2000" b="1" dirty="0">
                <a:solidFill>
                  <a:srgbClr val="000066"/>
                </a:solidFill>
              </a:rPr>
              <a:t> lead to fewer cache conflicts and lower miss rates, but they also increase the hardware cost.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sz="3600" dirty="0" smtClean="0"/>
              <a:t>E-way Set Associative Cache (E = 2)</a:t>
            </a:r>
            <a:endParaRPr lang="en-US" sz="3600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5046061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E = 2: Two lines per set</a:t>
            </a:r>
          </a:p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short </a:t>
            </a:r>
            <a:r>
              <a:rPr lang="en-US" sz="1800" b="1" dirty="0" err="1" smtClean="0">
                <a:solidFill>
                  <a:srgbClr val="002060"/>
                </a:solidFill>
                <a:latin typeface="Calibri" pitchFamily="34" charset="0"/>
              </a:rPr>
              <a:t>int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="" xmlns:p14="http://schemas.microsoft.com/office/powerpoint/2010/main" val="109118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381000" y="1154668"/>
            <a:ext cx="2675989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E = 2, B = 8 bytes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sz="3600" dirty="0" smtClean="0"/>
              <a:t>2-way Set Associative Cache</a:t>
            </a:r>
            <a:endParaRPr lang="en-US" sz="3600" dirty="0"/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73769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73769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73769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33807"/>
            <a:ext cx="21260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short </a:t>
            </a:r>
            <a:r>
              <a:rPr lang="en-US" sz="1800" b="1" dirty="0" err="1" smtClean="0">
                <a:solidFill>
                  <a:srgbClr val="002060"/>
                </a:solidFill>
                <a:latin typeface="Calibri" pitchFamily="34" charset="0"/>
              </a:rPr>
              <a:t>int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1141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8762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8628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8628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8628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8628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86286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8628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8628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8628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8628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8628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9086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8952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8952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8952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8952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8952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8952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8952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8952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8952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8952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34289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2009193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2009192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92217"/>
            <a:ext cx="152586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82480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39123"/>
            <a:ext cx="102124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52616"/>
            <a:ext cx="169181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86966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66085"/>
            <a:ext cx="13013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88255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="" xmlns:p14="http://schemas.microsoft.com/office/powerpoint/2010/main" val="115573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sz="3600" dirty="0" smtClean="0"/>
              <a:t>2-way Set Associative Cache</a:t>
            </a:r>
            <a:endParaRPr lang="en-US" sz="3600" dirty="0"/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short </a:t>
            </a:r>
            <a:r>
              <a:rPr lang="en-US" sz="1800" b="1" dirty="0" err="1" smtClean="0">
                <a:solidFill>
                  <a:srgbClr val="002060"/>
                </a:solidFill>
                <a:latin typeface="Calibri" pitchFamily="34" charset="0"/>
              </a:rPr>
              <a:t>int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30834" y="1981200"/>
            <a:ext cx="152586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short </a:t>
            </a:r>
            <a:r>
              <a:rPr lang="en-US" sz="1800" b="1" dirty="0" err="1" smtClean="0">
                <a:solidFill>
                  <a:srgbClr val="002060"/>
                </a:solidFill>
                <a:latin typeface="Calibri" pitchFamily="34" charset="0"/>
              </a:rPr>
              <a:t>int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5765" y="5547187"/>
            <a:ext cx="7952946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Replacement policies: random, least recently used (LRU), …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1000" y="1154668"/>
            <a:ext cx="2675989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E = 2, B = 8 bytes</a:t>
            </a:r>
          </a:p>
        </p:txBody>
      </p:sp>
    </p:spTree>
    <p:extLst>
      <p:ext uri="{BB962C8B-B14F-4D97-AF65-F5344CB8AC3E}">
        <p14:creationId xmlns="" xmlns:p14="http://schemas.microsoft.com/office/powerpoint/2010/main" val="382537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 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2571569"/>
            <a:ext cx="5475287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 dirty="0" smtClean="0">
                <a:solidFill>
                  <a:srgbClr val="002060"/>
                </a:solidFill>
                <a:latin typeface="Calibri"/>
                <a:cs typeface="Calibri"/>
              </a:rPr>
              <a:t>Address 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trace (</a:t>
            </a:r>
            <a:r>
              <a:rPr lang="en-US" sz="2000" b="1" dirty="0" smtClean="0">
                <a:solidFill>
                  <a:srgbClr val="002060"/>
                </a:solidFill>
                <a:latin typeface="Calibri"/>
                <a:cs typeface="Calibri"/>
              </a:rPr>
              <a:t>reads, one byte per read)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	0	[00</a:t>
            </a:r>
            <a:r>
              <a:rPr lang="en-US" sz="2000" b="1" u="sng" dirty="0">
                <a:solidFill>
                  <a:srgbClr val="002060"/>
                </a:solidFill>
                <a:latin typeface="Calibri"/>
                <a:cs typeface="Calibri"/>
              </a:rPr>
              <a:t>0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0</a:t>
            </a:r>
            <a:r>
              <a:rPr lang="en-US" sz="2000" b="1" baseline="-25000" dirty="0">
                <a:solidFill>
                  <a:srgbClr val="002060"/>
                </a:solidFill>
                <a:latin typeface="Calibri"/>
                <a:cs typeface="Calibri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	1	[00</a:t>
            </a:r>
            <a:r>
              <a:rPr lang="en-US" sz="2000" b="1" u="sng" dirty="0">
                <a:solidFill>
                  <a:srgbClr val="002060"/>
                </a:solidFill>
                <a:latin typeface="Calibri"/>
                <a:cs typeface="Calibri"/>
              </a:rPr>
              <a:t>0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1</a:t>
            </a:r>
            <a:r>
              <a:rPr lang="en-US" sz="2000" b="1" baseline="-25000" dirty="0">
                <a:solidFill>
                  <a:srgbClr val="002060"/>
                </a:solidFill>
                <a:latin typeface="Calibri"/>
                <a:cs typeface="Calibri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	7	[01</a:t>
            </a:r>
            <a:r>
              <a:rPr lang="en-US" sz="2000" b="1" u="sng" dirty="0">
                <a:solidFill>
                  <a:srgbClr val="002060"/>
                </a:solidFill>
                <a:latin typeface="Calibri"/>
                <a:cs typeface="Calibri"/>
              </a:rPr>
              <a:t>1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1</a:t>
            </a:r>
            <a:r>
              <a:rPr lang="en-US" sz="2000" b="1" baseline="-25000" dirty="0">
                <a:solidFill>
                  <a:srgbClr val="002060"/>
                </a:solidFill>
                <a:latin typeface="Calibri"/>
                <a:cs typeface="Calibri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	8	[10</a:t>
            </a:r>
            <a:r>
              <a:rPr lang="en-US" sz="2000" b="1" u="sng" dirty="0">
                <a:solidFill>
                  <a:srgbClr val="002060"/>
                </a:solidFill>
                <a:latin typeface="Calibri"/>
                <a:cs typeface="Calibri"/>
              </a:rPr>
              <a:t>0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0</a:t>
            </a:r>
            <a:r>
              <a:rPr lang="en-US" sz="2000" b="1" baseline="-25000" dirty="0">
                <a:solidFill>
                  <a:srgbClr val="002060"/>
                </a:solidFill>
                <a:latin typeface="Calibri"/>
                <a:cs typeface="Calibri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	0	[00</a:t>
            </a:r>
            <a:r>
              <a:rPr lang="en-US" sz="2000" b="1" u="sng" dirty="0">
                <a:solidFill>
                  <a:srgbClr val="002060"/>
                </a:solidFill>
                <a:latin typeface="Calibri"/>
                <a:cs typeface="Calibri"/>
              </a:rPr>
              <a:t>0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0</a:t>
            </a:r>
            <a:r>
              <a:rPr lang="en-US" sz="2000" b="1" baseline="-25000" dirty="0">
                <a:solidFill>
                  <a:srgbClr val="002060"/>
                </a:solidFill>
                <a:latin typeface="Calibri"/>
                <a:cs typeface="Calibri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045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 dirty="0" err="1">
                <a:solidFill>
                  <a:srgbClr val="002060"/>
                </a:solidFill>
                <a:latin typeface="Calibri"/>
                <a:cs typeface="Calibri"/>
              </a:rPr>
              <a:t>v</a:t>
            </a:r>
            <a:endParaRPr lang="en-US" sz="2000" b="1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T</a:t>
            </a:r>
            <a:r>
              <a:rPr lang="en-US" sz="2000" b="1" dirty="0" smtClean="0">
                <a:solidFill>
                  <a:srgbClr val="002060"/>
                </a:solidFill>
                <a:latin typeface="Calibri"/>
                <a:cs typeface="Calibri"/>
              </a:rPr>
              <a:t>ag</a:t>
            </a:r>
            <a:endParaRPr lang="en-US" sz="2000" b="1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 dirty="0" smtClean="0">
                <a:solidFill>
                  <a:srgbClr val="002060"/>
                </a:solidFill>
                <a:latin typeface="Calibri"/>
                <a:cs typeface="Calibri"/>
              </a:rPr>
              <a:t>Block</a:t>
            </a:r>
            <a:endParaRPr lang="en-US" sz="2000" b="1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b="1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b="1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b="1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b="1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b="1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b="1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2114" y="2984698"/>
            <a:ext cx="658834" cy="2898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3955" y="3276600"/>
            <a:ext cx="471283" cy="2898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2114" y="3581400"/>
            <a:ext cx="658834" cy="2898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2114" y="3886200"/>
            <a:ext cx="658834" cy="2898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solidFill>
                    <a:srgbClr val="002060"/>
                  </a:solidFill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3955" y="4191000"/>
            <a:ext cx="471283" cy="2898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30860" y="5181600"/>
            <a:ext cx="65152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30860" y="6031468"/>
            <a:ext cx="65152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Set 1</a:t>
            </a: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3275779" y="1589222"/>
            <a:ext cx="54752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M=16 byte </a:t>
            </a:r>
            <a:r>
              <a:rPr lang="en-US" sz="2000" b="1" dirty="0" smtClean="0">
                <a:solidFill>
                  <a:srgbClr val="002060"/>
                </a:solidFill>
                <a:latin typeface="Calibri"/>
                <a:cs typeface="Calibri"/>
              </a:rPr>
              <a:t>addresses </a:t>
            </a:r>
            <a:endParaRPr lang="en-US" sz="2000" b="1" dirty="0">
              <a:solidFill>
                <a:srgbClr val="002060"/>
              </a:solidFill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S=2 sets, E=2</a:t>
            </a:r>
            <a:r>
              <a:rPr lang="en-US" sz="2000" b="1" dirty="0" smtClean="0">
                <a:solidFill>
                  <a:srgbClr val="002060"/>
                </a:solidFill>
                <a:latin typeface="Calibri"/>
                <a:cs typeface="Calibri"/>
              </a:rPr>
              <a:t> blocks/set, B=2 bytes/block, </a:t>
            </a:r>
            <a:endParaRPr lang="en-US" sz="2000" b="1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2220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/>
      <p:bldP spid="202779" grpId="0"/>
      <p:bldP spid="202784" grpId="0"/>
      <p:bldP spid="202785" grpId="0"/>
      <p:bldP spid="202790" grpId="0"/>
      <p:bldP spid="20279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04813" y="134938"/>
            <a:ext cx="8716962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</a:rPr>
              <a:t>2-way set associative cache implementation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24113" y="1071563"/>
            <a:ext cx="6238875" cy="5105400"/>
            <a:chOff x="1527" y="675"/>
            <a:chExt cx="3930" cy="3216"/>
          </a:xfrm>
        </p:grpSpPr>
        <p:sp>
          <p:nvSpPr>
            <p:cNvPr id="11269" name="Rectangle 3"/>
            <p:cNvSpPr>
              <a:spLocks noChangeArrowheads="1"/>
            </p:cNvSpPr>
            <p:nvPr/>
          </p:nvSpPr>
          <p:spPr bwMode="auto">
            <a:xfrm>
              <a:off x="3015" y="1734"/>
              <a:ext cx="666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Text Box 4"/>
            <p:cNvSpPr txBox="1">
              <a:spLocks noChangeArrowheads="1"/>
            </p:cNvSpPr>
            <p:nvPr/>
          </p:nvSpPr>
          <p:spPr bwMode="auto">
            <a:xfrm>
              <a:off x="1854" y="1683"/>
              <a:ext cx="237" cy="4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0</a:t>
              </a:r>
            </a:p>
            <a:p>
              <a:pPr>
                <a:lnSpc>
                  <a:spcPct val="100000"/>
                </a:lnSpc>
                <a:spcBef>
                  <a:spcPts val="138"/>
                </a:spcBef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...</a:t>
              </a:r>
            </a:p>
            <a:p>
              <a:pPr>
                <a:lnSpc>
                  <a:spcPct val="100000"/>
                </a:lnSpc>
                <a:spcBef>
                  <a:spcPts val="138"/>
                </a:spcBef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2</a:t>
              </a:r>
              <a:r>
                <a:rPr lang="en-US" sz="1400" baseline="40000">
                  <a:solidFill>
                    <a:srgbClr val="000066"/>
                  </a:solidFill>
                  <a:latin typeface="Trebuchet MS" pitchFamily="32" charset="0"/>
                </a:rPr>
                <a:t>s</a:t>
              </a:r>
            </a:p>
          </p:txBody>
        </p:sp>
        <p:sp>
          <p:nvSpPr>
            <p:cNvPr id="11271" name="Text Box 5"/>
            <p:cNvSpPr txBox="1">
              <a:spLocks noChangeArrowheads="1"/>
            </p:cNvSpPr>
            <p:nvPr/>
          </p:nvSpPr>
          <p:spPr bwMode="auto">
            <a:xfrm>
              <a:off x="1786" y="1539"/>
              <a:ext cx="38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Index</a:t>
              </a:r>
            </a:p>
          </p:txBody>
        </p:sp>
        <p:sp>
          <p:nvSpPr>
            <p:cNvPr id="11272" name="Rectangle 6"/>
            <p:cNvSpPr>
              <a:spLocks noChangeArrowheads="1"/>
            </p:cNvSpPr>
            <p:nvPr/>
          </p:nvSpPr>
          <p:spPr bwMode="auto">
            <a:xfrm>
              <a:off x="2487" y="1734"/>
              <a:ext cx="522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Text Box 7"/>
            <p:cNvSpPr txBox="1">
              <a:spLocks noChangeArrowheads="1"/>
            </p:cNvSpPr>
            <p:nvPr/>
          </p:nvSpPr>
          <p:spPr bwMode="auto">
            <a:xfrm>
              <a:off x="2594" y="1539"/>
              <a:ext cx="27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Tag</a:t>
              </a:r>
            </a:p>
          </p:txBody>
        </p:sp>
        <p:sp>
          <p:nvSpPr>
            <p:cNvPr id="11274" name="Text Box 8"/>
            <p:cNvSpPr txBox="1">
              <a:spLocks noChangeArrowheads="1"/>
            </p:cNvSpPr>
            <p:nvPr/>
          </p:nvSpPr>
          <p:spPr bwMode="auto">
            <a:xfrm>
              <a:off x="3166" y="1539"/>
              <a:ext cx="343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Data</a:t>
              </a:r>
            </a:p>
          </p:txBody>
        </p:sp>
        <p:sp>
          <p:nvSpPr>
            <p:cNvPr id="11275" name="Rectangle 9"/>
            <p:cNvSpPr>
              <a:spLocks noChangeArrowheads="1"/>
            </p:cNvSpPr>
            <p:nvPr/>
          </p:nvSpPr>
          <p:spPr bwMode="auto">
            <a:xfrm>
              <a:off x="2247" y="1734"/>
              <a:ext cx="234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Text Box 10"/>
            <p:cNvSpPr txBox="1">
              <a:spLocks noChangeArrowheads="1"/>
            </p:cNvSpPr>
            <p:nvPr/>
          </p:nvSpPr>
          <p:spPr bwMode="auto">
            <a:xfrm>
              <a:off x="2155" y="1539"/>
              <a:ext cx="356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Valid</a:t>
              </a:r>
            </a:p>
          </p:txBody>
        </p:sp>
        <p:sp>
          <p:nvSpPr>
            <p:cNvPr id="11277" name="Rectangle 11"/>
            <p:cNvSpPr>
              <a:spLocks noChangeArrowheads="1"/>
            </p:cNvSpPr>
            <p:nvPr/>
          </p:nvSpPr>
          <p:spPr bwMode="auto">
            <a:xfrm>
              <a:off x="3255" y="870"/>
              <a:ext cx="1050" cy="186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2"/>
            <p:cNvSpPr>
              <a:spLocks noChangeArrowheads="1"/>
            </p:cNvSpPr>
            <p:nvPr/>
          </p:nvSpPr>
          <p:spPr bwMode="auto">
            <a:xfrm>
              <a:off x="4311" y="870"/>
              <a:ext cx="474" cy="186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3"/>
            <p:cNvSpPr>
              <a:spLocks noChangeArrowheads="1"/>
            </p:cNvSpPr>
            <p:nvPr/>
          </p:nvSpPr>
          <p:spPr bwMode="auto">
            <a:xfrm>
              <a:off x="3015" y="1878"/>
              <a:ext cx="666" cy="138"/>
            </a:xfrm>
            <a:prstGeom prst="rect">
              <a:avLst/>
            </a:prstGeom>
            <a:solidFill>
              <a:srgbClr val="DDDDDD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2487" y="1878"/>
              <a:ext cx="522" cy="138"/>
            </a:xfrm>
            <a:prstGeom prst="rect">
              <a:avLst/>
            </a:prstGeom>
            <a:solidFill>
              <a:srgbClr val="DDDDDD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5"/>
            <p:cNvSpPr>
              <a:spLocks noChangeArrowheads="1"/>
            </p:cNvSpPr>
            <p:nvPr/>
          </p:nvSpPr>
          <p:spPr bwMode="auto">
            <a:xfrm>
              <a:off x="2247" y="1878"/>
              <a:ext cx="234" cy="138"/>
            </a:xfrm>
            <a:prstGeom prst="rect">
              <a:avLst/>
            </a:prstGeom>
            <a:solidFill>
              <a:srgbClr val="DDDDDD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6"/>
            <p:cNvSpPr>
              <a:spLocks noChangeArrowheads="1"/>
            </p:cNvSpPr>
            <p:nvPr/>
          </p:nvSpPr>
          <p:spPr bwMode="auto">
            <a:xfrm>
              <a:off x="3015" y="2022"/>
              <a:ext cx="666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17"/>
            <p:cNvSpPr>
              <a:spLocks noChangeArrowheads="1"/>
            </p:cNvSpPr>
            <p:nvPr/>
          </p:nvSpPr>
          <p:spPr bwMode="auto">
            <a:xfrm>
              <a:off x="2487" y="2022"/>
              <a:ext cx="522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Rectangle 18"/>
            <p:cNvSpPr>
              <a:spLocks noChangeArrowheads="1"/>
            </p:cNvSpPr>
            <p:nvPr/>
          </p:nvSpPr>
          <p:spPr bwMode="auto">
            <a:xfrm>
              <a:off x="2247" y="2022"/>
              <a:ext cx="234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Text Box 19"/>
            <p:cNvSpPr txBox="1">
              <a:spLocks noChangeArrowheads="1"/>
            </p:cNvSpPr>
            <p:nvPr/>
          </p:nvSpPr>
          <p:spPr bwMode="auto">
            <a:xfrm>
              <a:off x="3767" y="675"/>
              <a:ext cx="925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Address (m bits)</a:t>
              </a:r>
            </a:p>
          </p:txBody>
        </p:sp>
        <p:sp>
          <p:nvSpPr>
            <p:cNvPr id="11286" name="Line 20"/>
            <p:cNvSpPr>
              <a:spLocks noChangeShapeType="1"/>
            </p:cNvSpPr>
            <p:nvPr/>
          </p:nvSpPr>
          <p:spPr bwMode="auto">
            <a:xfrm>
              <a:off x="1671" y="1494"/>
              <a:ext cx="0" cy="426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21"/>
            <p:cNvSpPr>
              <a:spLocks noChangeShapeType="1"/>
            </p:cNvSpPr>
            <p:nvPr/>
          </p:nvSpPr>
          <p:spPr bwMode="auto">
            <a:xfrm>
              <a:off x="1671" y="1926"/>
              <a:ext cx="18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2"/>
            <p:cNvSpPr>
              <a:spLocks noChangeShapeType="1"/>
            </p:cNvSpPr>
            <p:nvPr/>
          </p:nvSpPr>
          <p:spPr bwMode="auto">
            <a:xfrm>
              <a:off x="3831" y="1062"/>
              <a:ext cx="0" cy="33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3"/>
            <p:cNvSpPr>
              <a:spLocks noChangeShapeType="1"/>
            </p:cNvSpPr>
            <p:nvPr/>
          </p:nvSpPr>
          <p:spPr bwMode="auto">
            <a:xfrm>
              <a:off x="1527" y="2406"/>
              <a:ext cx="1098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4"/>
            <p:cNvSpPr>
              <a:spLocks noChangeShapeType="1"/>
            </p:cNvSpPr>
            <p:nvPr/>
          </p:nvSpPr>
          <p:spPr bwMode="auto">
            <a:xfrm>
              <a:off x="2775" y="1926"/>
              <a:ext cx="0" cy="37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Text Box 25"/>
            <p:cNvSpPr txBox="1">
              <a:spLocks noChangeArrowheads="1"/>
            </p:cNvSpPr>
            <p:nvPr/>
          </p:nvSpPr>
          <p:spPr bwMode="auto">
            <a:xfrm>
              <a:off x="2692" y="2327"/>
              <a:ext cx="171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=</a:t>
              </a:r>
            </a:p>
          </p:txBody>
        </p:sp>
        <p:sp>
          <p:nvSpPr>
            <p:cNvPr id="11292" name="Oval 26"/>
            <p:cNvSpPr>
              <a:spLocks noChangeArrowheads="1"/>
            </p:cNvSpPr>
            <p:nvPr/>
          </p:nvSpPr>
          <p:spPr bwMode="auto">
            <a:xfrm>
              <a:off x="2631" y="2310"/>
              <a:ext cx="282" cy="234"/>
            </a:xfrm>
            <a:prstGeom prst="ellips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Line 27"/>
            <p:cNvSpPr>
              <a:spLocks noChangeShapeType="1"/>
            </p:cNvSpPr>
            <p:nvPr/>
          </p:nvSpPr>
          <p:spPr bwMode="auto">
            <a:xfrm>
              <a:off x="2343" y="1926"/>
              <a:ext cx="0" cy="61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AutoShape 28"/>
            <p:cNvSpPr>
              <a:spLocks noChangeArrowheads="1"/>
            </p:cNvSpPr>
            <p:nvPr/>
          </p:nvSpPr>
          <p:spPr bwMode="auto">
            <a:xfrm rot="5400000">
              <a:off x="2567" y="2766"/>
              <a:ext cx="282" cy="234"/>
            </a:xfrm>
            <a:prstGeom prst="flowChartDelay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Text Box 29"/>
            <p:cNvSpPr txBox="1">
              <a:spLocks noChangeArrowheads="1"/>
            </p:cNvSpPr>
            <p:nvPr/>
          </p:nvSpPr>
          <p:spPr bwMode="auto">
            <a:xfrm>
              <a:off x="2459" y="3555"/>
              <a:ext cx="263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Hit</a:t>
              </a:r>
            </a:p>
          </p:txBody>
        </p:sp>
        <p:sp>
          <p:nvSpPr>
            <p:cNvPr id="11296" name="Line 30"/>
            <p:cNvSpPr>
              <a:spLocks noChangeShapeType="1"/>
            </p:cNvSpPr>
            <p:nvPr/>
          </p:nvSpPr>
          <p:spPr bwMode="auto">
            <a:xfrm flipV="1">
              <a:off x="4455" y="1200"/>
              <a:ext cx="186" cy="54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31"/>
            <p:cNvSpPr>
              <a:spLocks noChangeShapeType="1"/>
            </p:cNvSpPr>
            <p:nvPr/>
          </p:nvSpPr>
          <p:spPr bwMode="auto">
            <a:xfrm flipV="1">
              <a:off x="3726" y="1200"/>
              <a:ext cx="186" cy="54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Text Box 32"/>
            <p:cNvSpPr txBox="1">
              <a:spLocks noChangeArrowheads="1"/>
            </p:cNvSpPr>
            <p:nvPr/>
          </p:nvSpPr>
          <p:spPr bwMode="auto">
            <a:xfrm>
              <a:off x="4392" y="1059"/>
              <a:ext cx="15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s</a:t>
              </a:r>
            </a:p>
          </p:txBody>
        </p:sp>
        <p:sp>
          <p:nvSpPr>
            <p:cNvPr id="11299" name="Text Box 33"/>
            <p:cNvSpPr txBox="1">
              <a:spLocks noChangeArrowheads="1"/>
            </p:cNvSpPr>
            <p:nvPr/>
          </p:nvSpPr>
          <p:spPr bwMode="auto">
            <a:xfrm>
              <a:off x="3519" y="1059"/>
              <a:ext cx="15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t</a:t>
              </a:r>
            </a:p>
          </p:txBody>
        </p:sp>
        <p:sp>
          <p:nvSpPr>
            <p:cNvPr id="11300" name="Text Box 34"/>
            <p:cNvSpPr txBox="1">
              <a:spLocks noChangeArrowheads="1"/>
            </p:cNvSpPr>
            <p:nvPr/>
          </p:nvSpPr>
          <p:spPr bwMode="auto">
            <a:xfrm>
              <a:off x="3678" y="858"/>
              <a:ext cx="27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Tag</a:t>
              </a:r>
            </a:p>
          </p:txBody>
        </p:sp>
        <p:sp>
          <p:nvSpPr>
            <p:cNvPr id="11301" name="Rectangle 35"/>
            <p:cNvSpPr>
              <a:spLocks noChangeArrowheads="1"/>
            </p:cNvSpPr>
            <p:nvPr/>
          </p:nvSpPr>
          <p:spPr bwMode="auto">
            <a:xfrm>
              <a:off x="4791" y="1734"/>
              <a:ext cx="666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Rectangle 36"/>
            <p:cNvSpPr>
              <a:spLocks noChangeArrowheads="1"/>
            </p:cNvSpPr>
            <p:nvPr/>
          </p:nvSpPr>
          <p:spPr bwMode="auto">
            <a:xfrm>
              <a:off x="4791" y="1878"/>
              <a:ext cx="666" cy="138"/>
            </a:xfrm>
            <a:prstGeom prst="rect">
              <a:avLst/>
            </a:prstGeom>
            <a:solidFill>
              <a:srgbClr val="DDDDDD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7"/>
            <p:cNvSpPr>
              <a:spLocks noChangeArrowheads="1"/>
            </p:cNvSpPr>
            <p:nvPr/>
          </p:nvSpPr>
          <p:spPr bwMode="auto">
            <a:xfrm>
              <a:off x="4791" y="2022"/>
              <a:ext cx="666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38"/>
            <p:cNvSpPr>
              <a:spLocks noChangeArrowheads="1"/>
            </p:cNvSpPr>
            <p:nvPr/>
          </p:nvSpPr>
          <p:spPr bwMode="auto">
            <a:xfrm>
              <a:off x="4791" y="870"/>
              <a:ext cx="138" cy="186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Line 39"/>
            <p:cNvSpPr>
              <a:spLocks noChangeShapeType="1"/>
            </p:cNvSpPr>
            <p:nvPr/>
          </p:nvSpPr>
          <p:spPr bwMode="auto">
            <a:xfrm>
              <a:off x="1671" y="1494"/>
              <a:ext cx="287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Line 40"/>
            <p:cNvSpPr>
              <a:spLocks noChangeShapeType="1"/>
            </p:cNvSpPr>
            <p:nvPr/>
          </p:nvSpPr>
          <p:spPr bwMode="auto">
            <a:xfrm>
              <a:off x="4551" y="1062"/>
              <a:ext cx="0" cy="426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Line 41"/>
            <p:cNvSpPr>
              <a:spLocks noChangeShapeType="1"/>
            </p:cNvSpPr>
            <p:nvPr/>
          </p:nvSpPr>
          <p:spPr bwMode="auto">
            <a:xfrm>
              <a:off x="1527" y="1398"/>
              <a:ext cx="2298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Line 42"/>
            <p:cNvSpPr>
              <a:spLocks noChangeShapeType="1"/>
            </p:cNvSpPr>
            <p:nvPr/>
          </p:nvSpPr>
          <p:spPr bwMode="auto">
            <a:xfrm>
              <a:off x="1527" y="1398"/>
              <a:ext cx="0" cy="100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Line 43"/>
            <p:cNvSpPr>
              <a:spLocks noChangeShapeType="1"/>
            </p:cNvSpPr>
            <p:nvPr/>
          </p:nvSpPr>
          <p:spPr bwMode="auto">
            <a:xfrm>
              <a:off x="2775" y="2550"/>
              <a:ext cx="0" cy="186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Line 44"/>
            <p:cNvSpPr>
              <a:spLocks noChangeShapeType="1"/>
            </p:cNvSpPr>
            <p:nvPr/>
          </p:nvSpPr>
          <p:spPr bwMode="auto">
            <a:xfrm>
              <a:off x="2343" y="2550"/>
              <a:ext cx="2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Line 45"/>
            <p:cNvSpPr>
              <a:spLocks noChangeShapeType="1"/>
            </p:cNvSpPr>
            <p:nvPr/>
          </p:nvSpPr>
          <p:spPr bwMode="auto">
            <a:xfrm>
              <a:off x="2631" y="2550"/>
              <a:ext cx="0" cy="186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Line 46"/>
            <p:cNvSpPr>
              <a:spLocks noChangeShapeType="1"/>
            </p:cNvSpPr>
            <p:nvPr/>
          </p:nvSpPr>
          <p:spPr bwMode="auto">
            <a:xfrm>
              <a:off x="2707" y="3030"/>
              <a:ext cx="0" cy="234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Line 47"/>
            <p:cNvSpPr>
              <a:spLocks noChangeShapeType="1"/>
            </p:cNvSpPr>
            <p:nvPr/>
          </p:nvSpPr>
          <p:spPr bwMode="auto">
            <a:xfrm>
              <a:off x="4839" y="966"/>
              <a:ext cx="234" cy="0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Line 48"/>
            <p:cNvSpPr>
              <a:spLocks noChangeShapeType="1"/>
            </p:cNvSpPr>
            <p:nvPr/>
          </p:nvSpPr>
          <p:spPr bwMode="auto">
            <a:xfrm>
              <a:off x="4887" y="3510"/>
              <a:ext cx="0" cy="37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Text Box 49"/>
            <p:cNvSpPr txBox="1">
              <a:spLocks noChangeArrowheads="1"/>
            </p:cNvSpPr>
            <p:nvPr/>
          </p:nvSpPr>
          <p:spPr bwMode="auto">
            <a:xfrm>
              <a:off x="4541" y="3314"/>
              <a:ext cx="695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 2-to-1 mux</a:t>
              </a:r>
            </a:p>
          </p:txBody>
        </p:sp>
        <p:sp>
          <p:nvSpPr>
            <p:cNvPr id="11316" name="Line 50"/>
            <p:cNvSpPr>
              <a:spLocks noChangeShapeType="1"/>
            </p:cNvSpPr>
            <p:nvPr/>
          </p:nvSpPr>
          <p:spPr bwMode="auto">
            <a:xfrm>
              <a:off x="3399" y="1926"/>
              <a:ext cx="0" cy="1242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Line 51"/>
            <p:cNvSpPr>
              <a:spLocks noChangeShapeType="1"/>
            </p:cNvSpPr>
            <p:nvPr/>
          </p:nvSpPr>
          <p:spPr bwMode="auto">
            <a:xfrm>
              <a:off x="5127" y="1926"/>
              <a:ext cx="0" cy="1386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Text Box 52"/>
            <p:cNvSpPr txBox="1">
              <a:spLocks noChangeArrowheads="1"/>
            </p:cNvSpPr>
            <p:nvPr/>
          </p:nvSpPr>
          <p:spPr bwMode="auto">
            <a:xfrm>
              <a:off x="4462" y="3699"/>
              <a:ext cx="343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Data</a:t>
              </a:r>
            </a:p>
          </p:txBody>
        </p:sp>
        <p:sp>
          <p:nvSpPr>
            <p:cNvPr id="11319" name="AutoShape 53"/>
            <p:cNvSpPr>
              <a:spLocks noChangeArrowheads="1"/>
            </p:cNvSpPr>
            <p:nvPr/>
          </p:nvSpPr>
          <p:spPr bwMode="auto">
            <a:xfrm>
              <a:off x="4407" y="3318"/>
              <a:ext cx="954" cy="186"/>
            </a:xfrm>
            <a:prstGeom prst="roundRect">
              <a:avLst>
                <a:gd name="adj" fmla="val 16667"/>
              </a:avLst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Line 54"/>
            <p:cNvSpPr>
              <a:spLocks noChangeShapeType="1"/>
            </p:cNvSpPr>
            <p:nvPr/>
          </p:nvSpPr>
          <p:spPr bwMode="auto">
            <a:xfrm flipV="1">
              <a:off x="3288" y="2352"/>
              <a:ext cx="186" cy="54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Line 55"/>
            <p:cNvSpPr>
              <a:spLocks noChangeShapeType="1"/>
            </p:cNvSpPr>
            <p:nvPr/>
          </p:nvSpPr>
          <p:spPr bwMode="auto">
            <a:xfrm flipV="1">
              <a:off x="5031" y="2352"/>
              <a:ext cx="186" cy="54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Text Box 56"/>
            <p:cNvSpPr txBox="1">
              <a:spLocks noChangeArrowheads="1"/>
            </p:cNvSpPr>
            <p:nvPr/>
          </p:nvSpPr>
          <p:spPr bwMode="auto">
            <a:xfrm>
              <a:off x="3211" y="2211"/>
              <a:ext cx="20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2</a:t>
              </a:r>
              <a:r>
                <a:rPr lang="en-US" sz="1400" baseline="40000">
                  <a:solidFill>
                    <a:srgbClr val="000066"/>
                  </a:solidFill>
                  <a:latin typeface="Trebuchet MS" pitchFamily="32" charset="0"/>
                </a:rPr>
                <a:t>n</a:t>
              </a:r>
            </a:p>
          </p:txBody>
        </p:sp>
        <p:sp>
          <p:nvSpPr>
            <p:cNvPr id="11323" name="Line 57"/>
            <p:cNvSpPr>
              <a:spLocks noChangeShapeType="1"/>
            </p:cNvSpPr>
            <p:nvPr/>
          </p:nvSpPr>
          <p:spPr bwMode="auto">
            <a:xfrm flipV="1">
              <a:off x="4791" y="3696"/>
              <a:ext cx="186" cy="54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Rectangle 58"/>
            <p:cNvSpPr>
              <a:spLocks noChangeArrowheads="1"/>
            </p:cNvSpPr>
            <p:nvPr/>
          </p:nvSpPr>
          <p:spPr bwMode="auto">
            <a:xfrm>
              <a:off x="4263" y="1734"/>
              <a:ext cx="522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Text Box 59"/>
            <p:cNvSpPr txBox="1">
              <a:spLocks noChangeArrowheads="1"/>
            </p:cNvSpPr>
            <p:nvPr/>
          </p:nvSpPr>
          <p:spPr bwMode="auto">
            <a:xfrm>
              <a:off x="4371" y="1539"/>
              <a:ext cx="27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Tag</a:t>
              </a:r>
            </a:p>
          </p:txBody>
        </p:sp>
        <p:sp>
          <p:nvSpPr>
            <p:cNvPr id="11326" name="Rectangle 60"/>
            <p:cNvSpPr>
              <a:spLocks noChangeArrowheads="1"/>
            </p:cNvSpPr>
            <p:nvPr/>
          </p:nvSpPr>
          <p:spPr bwMode="auto">
            <a:xfrm>
              <a:off x="4023" y="1734"/>
              <a:ext cx="234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Text Box 61"/>
            <p:cNvSpPr txBox="1">
              <a:spLocks noChangeArrowheads="1"/>
            </p:cNvSpPr>
            <p:nvPr/>
          </p:nvSpPr>
          <p:spPr bwMode="auto">
            <a:xfrm>
              <a:off x="3930" y="1539"/>
              <a:ext cx="356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Valid</a:t>
              </a:r>
            </a:p>
          </p:txBody>
        </p:sp>
        <p:sp>
          <p:nvSpPr>
            <p:cNvPr id="11328" name="Rectangle 62"/>
            <p:cNvSpPr>
              <a:spLocks noChangeArrowheads="1"/>
            </p:cNvSpPr>
            <p:nvPr/>
          </p:nvSpPr>
          <p:spPr bwMode="auto">
            <a:xfrm>
              <a:off x="4263" y="1878"/>
              <a:ext cx="522" cy="138"/>
            </a:xfrm>
            <a:prstGeom prst="rect">
              <a:avLst/>
            </a:prstGeom>
            <a:solidFill>
              <a:srgbClr val="DDDDDD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3"/>
            <p:cNvSpPr>
              <a:spLocks noChangeArrowheads="1"/>
            </p:cNvSpPr>
            <p:nvPr/>
          </p:nvSpPr>
          <p:spPr bwMode="auto">
            <a:xfrm>
              <a:off x="4023" y="1878"/>
              <a:ext cx="234" cy="138"/>
            </a:xfrm>
            <a:prstGeom prst="rect">
              <a:avLst/>
            </a:prstGeom>
            <a:solidFill>
              <a:srgbClr val="DDDDDD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4"/>
            <p:cNvSpPr>
              <a:spLocks noChangeArrowheads="1"/>
            </p:cNvSpPr>
            <p:nvPr/>
          </p:nvSpPr>
          <p:spPr bwMode="auto">
            <a:xfrm>
              <a:off x="4263" y="2022"/>
              <a:ext cx="522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5"/>
            <p:cNvSpPr>
              <a:spLocks noChangeArrowheads="1"/>
            </p:cNvSpPr>
            <p:nvPr/>
          </p:nvSpPr>
          <p:spPr bwMode="auto">
            <a:xfrm>
              <a:off x="4023" y="2022"/>
              <a:ext cx="234" cy="138"/>
            </a:xfrm>
            <a:prstGeom prst="rect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Line 66"/>
            <p:cNvSpPr>
              <a:spLocks noChangeShapeType="1"/>
            </p:cNvSpPr>
            <p:nvPr/>
          </p:nvSpPr>
          <p:spPr bwMode="auto">
            <a:xfrm>
              <a:off x="2738" y="3558"/>
              <a:ext cx="0" cy="28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3" name="Text Box 67"/>
            <p:cNvSpPr txBox="1">
              <a:spLocks noChangeArrowheads="1"/>
            </p:cNvSpPr>
            <p:nvPr/>
          </p:nvSpPr>
          <p:spPr bwMode="auto">
            <a:xfrm>
              <a:off x="4942" y="1539"/>
              <a:ext cx="343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Data</a:t>
              </a:r>
            </a:p>
          </p:txBody>
        </p:sp>
        <p:sp>
          <p:nvSpPr>
            <p:cNvPr id="11334" name="Text Box 68"/>
            <p:cNvSpPr txBox="1">
              <a:spLocks noChangeArrowheads="1"/>
            </p:cNvSpPr>
            <p:nvPr/>
          </p:nvSpPr>
          <p:spPr bwMode="auto">
            <a:xfrm>
              <a:off x="4939" y="2211"/>
              <a:ext cx="20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2</a:t>
              </a:r>
              <a:r>
                <a:rPr lang="en-US" sz="1400" baseline="40000">
                  <a:solidFill>
                    <a:srgbClr val="000066"/>
                  </a:solidFill>
                  <a:latin typeface="Trebuchet MS" pitchFamily="32" charset="0"/>
                </a:rPr>
                <a:t>n</a:t>
              </a:r>
            </a:p>
          </p:txBody>
        </p:sp>
        <p:sp>
          <p:nvSpPr>
            <p:cNvPr id="11335" name="Text Box 69"/>
            <p:cNvSpPr txBox="1">
              <a:spLocks noChangeArrowheads="1"/>
            </p:cNvSpPr>
            <p:nvPr/>
          </p:nvSpPr>
          <p:spPr bwMode="auto">
            <a:xfrm>
              <a:off x="4699" y="3555"/>
              <a:ext cx="20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2</a:t>
              </a:r>
              <a:r>
                <a:rPr lang="en-US" sz="1400" baseline="40000">
                  <a:solidFill>
                    <a:srgbClr val="000066"/>
                  </a:solidFill>
                  <a:latin typeface="Trebuchet MS" pitchFamily="32" charset="0"/>
                </a:rPr>
                <a:t>n</a:t>
              </a:r>
            </a:p>
          </p:txBody>
        </p:sp>
        <p:sp>
          <p:nvSpPr>
            <p:cNvPr id="11336" name="Line 70"/>
            <p:cNvSpPr>
              <a:spLocks noChangeShapeType="1"/>
            </p:cNvSpPr>
            <p:nvPr/>
          </p:nvSpPr>
          <p:spPr bwMode="auto">
            <a:xfrm>
              <a:off x="4551" y="1926"/>
              <a:ext cx="0" cy="37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7" name="Text Box 71"/>
            <p:cNvSpPr txBox="1">
              <a:spLocks noChangeArrowheads="1"/>
            </p:cNvSpPr>
            <p:nvPr/>
          </p:nvSpPr>
          <p:spPr bwMode="auto">
            <a:xfrm>
              <a:off x="4469" y="2327"/>
              <a:ext cx="171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=</a:t>
              </a:r>
            </a:p>
          </p:txBody>
        </p:sp>
        <p:sp>
          <p:nvSpPr>
            <p:cNvPr id="11338" name="Oval 72"/>
            <p:cNvSpPr>
              <a:spLocks noChangeArrowheads="1"/>
            </p:cNvSpPr>
            <p:nvPr/>
          </p:nvSpPr>
          <p:spPr bwMode="auto">
            <a:xfrm>
              <a:off x="4407" y="2310"/>
              <a:ext cx="282" cy="234"/>
            </a:xfrm>
            <a:prstGeom prst="ellips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Line 73"/>
            <p:cNvSpPr>
              <a:spLocks noChangeShapeType="1"/>
            </p:cNvSpPr>
            <p:nvPr/>
          </p:nvSpPr>
          <p:spPr bwMode="auto">
            <a:xfrm>
              <a:off x="4119" y="1926"/>
              <a:ext cx="0" cy="61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AutoShape 74"/>
            <p:cNvSpPr>
              <a:spLocks noChangeArrowheads="1"/>
            </p:cNvSpPr>
            <p:nvPr/>
          </p:nvSpPr>
          <p:spPr bwMode="auto">
            <a:xfrm rot="5400000">
              <a:off x="4343" y="2766"/>
              <a:ext cx="282" cy="234"/>
            </a:xfrm>
            <a:prstGeom prst="flowChartDelay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Line 75"/>
            <p:cNvSpPr>
              <a:spLocks noChangeShapeType="1"/>
            </p:cNvSpPr>
            <p:nvPr/>
          </p:nvSpPr>
          <p:spPr bwMode="auto">
            <a:xfrm>
              <a:off x="4551" y="2550"/>
              <a:ext cx="0" cy="186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Line 76"/>
            <p:cNvSpPr>
              <a:spLocks noChangeShapeType="1"/>
            </p:cNvSpPr>
            <p:nvPr/>
          </p:nvSpPr>
          <p:spPr bwMode="auto">
            <a:xfrm>
              <a:off x="4119" y="2550"/>
              <a:ext cx="2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3" name="Line 77"/>
            <p:cNvSpPr>
              <a:spLocks noChangeShapeType="1"/>
            </p:cNvSpPr>
            <p:nvPr/>
          </p:nvSpPr>
          <p:spPr bwMode="auto">
            <a:xfrm>
              <a:off x="4407" y="2550"/>
              <a:ext cx="0" cy="186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4" name="Line 78"/>
            <p:cNvSpPr>
              <a:spLocks noChangeShapeType="1"/>
            </p:cNvSpPr>
            <p:nvPr/>
          </p:nvSpPr>
          <p:spPr bwMode="auto">
            <a:xfrm>
              <a:off x="4472" y="3025"/>
              <a:ext cx="0" cy="9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Line 79"/>
            <p:cNvSpPr>
              <a:spLocks noChangeShapeType="1"/>
            </p:cNvSpPr>
            <p:nvPr/>
          </p:nvSpPr>
          <p:spPr bwMode="auto">
            <a:xfrm>
              <a:off x="2775" y="3126"/>
              <a:ext cx="170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6" name="AutoShape 80"/>
            <p:cNvSpPr>
              <a:spLocks noChangeArrowheads="1"/>
            </p:cNvSpPr>
            <p:nvPr/>
          </p:nvSpPr>
          <p:spPr bwMode="auto">
            <a:xfrm rot="5400000" flipH="1">
              <a:off x="2570" y="3249"/>
              <a:ext cx="330" cy="282"/>
            </a:xfrm>
            <a:prstGeom prst="moon">
              <a:avLst>
                <a:gd name="adj" fmla="val 80653"/>
              </a:avLst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Line 81"/>
            <p:cNvSpPr>
              <a:spLocks noChangeShapeType="1"/>
            </p:cNvSpPr>
            <p:nvPr/>
          </p:nvSpPr>
          <p:spPr bwMode="auto">
            <a:xfrm>
              <a:off x="2775" y="3126"/>
              <a:ext cx="0" cy="13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Text Box 82"/>
            <p:cNvSpPr txBox="1">
              <a:spLocks noChangeArrowheads="1"/>
            </p:cNvSpPr>
            <p:nvPr/>
          </p:nvSpPr>
          <p:spPr bwMode="auto">
            <a:xfrm>
              <a:off x="4330" y="858"/>
              <a:ext cx="38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Index</a:t>
              </a:r>
            </a:p>
          </p:txBody>
        </p:sp>
        <p:sp>
          <p:nvSpPr>
            <p:cNvPr id="11349" name="Text Box 83"/>
            <p:cNvSpPr txBox="1">
              <a:spLocks noChangeArrowheads="1"/>
            </p:cNvSpPr>
            <p:nvPr/>
          </p:nvSpPr>
          <p:spPr bwMode="auto">
            <a:xfrm>
              <a:off x="5030" y="800"/>
              <a:ext cx="407" cy="3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Block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66"/>
                  </a:solidFill>
                  <a:latin typeface="Trebuchet MS" pitchFamily="32" charset="0"/>
                </a:rPr>
                <a:t>offset</a:t>
              </a:r>
            </a:p>
          </p:txBody>
        </p:sp>
        <p:sp>
          <p:nvSpPr>
            <p:cNvPr id="2" name="Line 84"/>
            <p:cNvSpPr>
              <a:spLocks noChangeShapeType="1"/>
            </p:cNvSpPr>
            <p:nvPr/>
          </p:nvSpPr>
          <p:spPr bwMode="auto">
            <a:xfrm>
              <a:off x="3399" y="3174"/>
              <a:ext cx="1290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Line 85"/>
            <p:cNvSpPr>
              <a:spLocks noChangeShapeType="1"/>
            </p:cNvSpPr>
            <p:nvPr/>
          </p:nvSpPr>
          <p:spPr bwMode="auto">
            <a:xfrm>
              <a:off x="4695" y="3174"/>
              <a:ext cx="0" cy="138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50" name="Text Box 86"/>
          <p:cNvSpPr txBox="1">
            <a:spLocks noChangeArrowheads="1"/>
          </p:cNvSpPr>
          <p:nvPr/>
        </p:nvSpPr>
        <p:spPr bwMode="auto">
          <a:xfrm>
            <a:off x="290513" y="1220788"/>
            <a:ext cx="4279900" cy="5400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33375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comparators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needed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9"/>
          <p:cNvGrpSpPr/>
          <p:nvPr/>
        </p:nvGrpSpPr>
        <p:grpSpPr>
          <a:xfrm>
            <a:off x="2868715" y="2007037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3097315" y="3947321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80"/>
          <p:cNvGrpSpPr/>
          <p:nvPr/>
        </p:nvGrpSpPr>
        <p:grpSpPr>
          <a:xfrm>
            <a:off x="2868715" y="2575721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2868715" y="3150037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2868715" y="4216837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353839" y="5491397"/>
            <a:ext cx="236154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</a:rPr>
              <a:t>Cache size:</a:t>
            </a:r>
          </a:p>
          <a:p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</a:rPr>
              <a:t>C = S x E x B data bytes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07003" y="4637602"/>
            <a:ext cx="5892876" cy="2017987"/>
            <a:chOff x="4041754" y="4670653"/>
            <a:chExt cx="5892876" cy="2017987"/>
          </a:xfrm>
        </p:grpSpPr>
        <p:sp>
          <p:nvSpPr>
            <p:cNvPr id="99" name="Trapezoid 98"/>
            <p:cNvSpPr/>
            <p:nvPr/>
          </p:nvSpPr>
          <p:spPr bwMode="auto">
            <a:xfrm>
              <a:off x="4245290" y="4670653"/>
              <a:ext cx="3523449" cy="865914"/>
            </a:xfrm>
            <a:prstGeom prst="trapezoid">
              <a:avLst>
                <a:gd name="adj" fmla="val 135061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4245290" y="5536567"/>
              <a:ext cx="35234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743534" y="5650867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206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016139" y="5650867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206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276934" y="5650867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206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7191334" y="5650867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2060"/>
                  </a:solidFill>
                  <a:latin typeface="Calibri" pitchFamily="34" charset="0"/>
                </a:rPr>
                <a:t>B-1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549539" y="5650867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6683690" y="5802473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Rectangle 71"/>
            <p:cNvSpPr/>
            <p:nvPr/>
          </p:nvSpPr>
          <p:spPr bwMode="auto">
            <a:xfrm>
              <a:off x="4840944" y="5650867"/>
              <a:ext cx="7179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206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4371934" y="5663211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2060"/>
                  </a:solidFill>
                  <a:latin typeface="Calibri" pitchFamily="34" charset="0"/>
                </a:rPr>
                <a:t>v</a:t>
              </a:r>
            </a:p>
          </p:txBody>
        </p:sp>
        <p:sp>
          <p:nvSpPr>
            <p:cNvPr id="77" name="AutoShape 16"/>
            <p:cNvSpPr>
              <a:spLocks/>
            </p:cNvSpPr>
            <p:nvPr/>
          </p:nvSpPr>
          <p:spPr bwMode="auto">
            <a:xfrm rot="16200000" flipV="1">
              <a:off x="6594611" y="5294556"/>
              <a:ext cx="228600" cy="1905000"/>
            </a:xfrm>
            <a:prstGeom prst="leftBrace">
              <a:avLst>
                <a:gd name="adj1" fmla="val 136972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136201" y="6347008"/>
              <a:ext cx="4798429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002060"/>
                  </a:solidFill>
                  <a:latin typeface="Calibri" pitchFamily="34" charset="0"/>
                </a:rPr>
                <a:t>B  bytes per block (also referred to as cache line)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041754" y="6297357"/>
              <a:ext cx="952313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002060"/>
                  </a:solidFill>
                  <a:latin typeface="Calibri" pitchFamily="34" charset="0"/>
                </a:rPr>
                <a:t>valid bit</a:t>
              </a: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 rot="5400000" flipH="1" flipV="1">
              <a:off x="4383672" y="6119617"/>
              <a:ext cx="3048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360745" y="247650"/>
            <a:ext cx="8707437" cy="771525"/>
          </a:xfrm>
        </p:spPr>
        <p:txBody>
          <a:bodyPr/>
          <a:lstStyle/>
          <a:p>
            <a:r>
              <a:rPr lang="en-US" smtClean="0"/>
              <a:t>General Cache Organization (S, E, B)</a:t>
            </a:r>
            <a:endParaRPr lang="en-US" dirty="0"/>
          </a:p>
        </p:txBody>
      </p:sp>
      <p:grpSp>
        <p:nvGrpSpPr>
          <p:cNvPr id="74" name="Group 73"/>
          <p:cNvGrpSpPr/>
          <p:nvPr/>
        </p:nvGrpSpPr>
        <p:grpSpPr>
          <a:xfrm>
            <a:off x="2868715" y="1250638"/>
            <a:ext cx="5219884" cy="2805170"/>
            <a:chOff x="4003466" y="1283689"/>
            <a:chExt cx="5219884" cy="2805170"/>
          </a:xfrm>
        </p:grpSpPr>
        <p:sp>
          <p:nvSpPr>
            <p:cNvPr id="8" name="AutoShape 16"/>
            <p:cNvSpPr>
              <a:spLocks/>
            </p:cNvSpPr>
            <p:nvPr/>
          </p:nvSpPr>
          <p:spPr bwMode="auto">
            <a:xfrm rot="5400000">
              <a:off x="6213267" y="-534746"/>
              <a:ext cx="228600" cy="4648201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93277" y="1283689"/>
              <a:ext cx="166071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002060"/>
                  </a:solidFill>
                  <a:latin typeface="Calibri" pitchFamily="34" charset="0"/>
                </a:rPr>
                <a:t>E blocks per set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528928" y="3747227"/>
              <a:ext cx="69442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002060"/>
                  </a:solidFill>
                  <a:latin typeface="Calibri" pitchFamily="34" charset="0"/>
                </a:rPr>
                <a:t>block</a:t>
              </a:r>
            </a:p>
          </p:txBody>
        </p:sp>
        <p:cxnSp>
          <p:nvCxnSpPr>
            <p:cNvPr id="62" name="Straight Connector 61"/>
            <p:cNvCxnSpPr>
              <a:endCxn id="63" idx="1"/>
            </p:cNvCxnSpPr>
            <p:nvPr/>
          </p:nvCxnSpPr>
          <p:spPr bwMode="auto">
            <a:xfrm>
              <a:off x="7918315" y="3394953"/>
              <a:ext cx="610613" cy="52309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1590620" y="1995773"/>
            <a:ext cx="1278095" cy="2732865"/>
            <a:chOff x="2725371" y="2028824"/>
            <a:chExt cx="1278095" cy="2732865"/>
          </a:xfrm>
        </p:grpSpPr>
        <p:sp>
          <p:nvSpPr>
            <p:cNvPr id="54" name="AutoShape 16"/>
            <p:cNvSpPr>
              <a:spLocks/>
            </p:cNvSpPr>
            <p:nvPr/>
          </p:nvSpPr>
          <p:spPr bwMode="auto">
            <a:xfrm>
              <a:off x="3622466" y="2028824"/>
              <a:ext cx="228600" cy="2732865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725371" y="3205494"/>
              <a:ext cx="723275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002060"/>
                  </a:solidFill>
                  <a:latin typeface="Calibri" pitchFamily="34" charset="0"/>
                </a:rPr>
                <a:t>S sets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071402" y="3845064"/>
              <a:ext cx="470000" cy="341632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800" b="1" dirty="0" smtClean="0">
                  <a:solidFill>
                    <a:srgbClr val="002060"/>
                  </a:solidFill>
                  <a:latin typeface="Calibri" pitchFamily="34" charset="0"/>
                </a:rPr>
                <a:t>set</a:t>
              </a:r>
            </a:p>
          </p:txBody>
        </p:sp>
        <p:cxnSp>
          <p:nvCxnSpPr>
            <p:cNvPr id="59" name="Straight Connector 58"/>
            <p:cNvCxnSpPr>
              <a:stCxn id="88" idx="1"/>
              <a:endCxn id="61" idx="3"/>
            </p:cNvCxnSpPr>
            <p:nvPr/>
          </p:nvCxnSpPr>
          <p:spPr bwMode="auto">
            <a:xfrm flipH="1">
              <a:off x="3541402" y="3418313"/>
              <a:ext cx="462064" cy="59756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35000" y="960438"/>
            <a:ext cx="8154988" cy="574516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176588" y="6172200"/>
            <a:ext cx="2995612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Remote Secondary Storage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767013" y="5495925"/>
            <a:ext cx="390842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Local Secondary Storage (HD,Flash)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505200" y="4813300"/>
            <a:ext cx="250983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Main Memory (off chip)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629025" y="3168650"/>
            <a:ext cx="1916113" cy="642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Level 2 Cache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(per-core unified)</a:t>
            </a:r>
            <a:r>
              <a:rPr lang="ar-SA" sz="1800">
                <a:solidFill>
                  <a:srgbClr val="000066"/>
                </a:solidFill>
                <a:latin typeface="Arial" charset="0"/>
                <a:cs typeface="Arial" charset="0"/>
              </a:rPr>
              <a:t>‏</a:t>
            </a:r>
            <a:endParaRPr lang="en-US" sz="18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875088" y="2362200"/>
            <a:ext cx="1651000" cy="642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Level 1 Cache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(per-core split)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129088" y="1668463"/>
            <a:ext cx="1143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Registers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3740150" y="2286000"/>
            <a:ext cx="1974850" cy="25400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3200400" y="3122613"/>
            <a:ext cx="3106738" cy="158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2078038" y="4645025"/>
            <a:ext cx="5237162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1611313" y="5286375"/>
            <a:ext cx="6161087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1162050" y="6019800"/>
            <a:ext cx="7081838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3495675" y="1827213"/>
            <a:ext cx="4889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L0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3051175" y="2462213"/>
            <a:ext cx="4889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L1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2568575" y="3148013"/>
            <a:ext cx="4889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L2</a:t>
            </a:r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2022475" y="3910013"/>
            <a:ext cx="4889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L3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501775" y="4659313"/>
            <a:ext cx="4889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L4</a:t>
            </a:r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942975" y="5434013"/>
            <a:ext cx="4889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L5</a:t>
            </a:r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 flipV="1">
            <a:off x="635000" y="1501775"/>
            <a:ext cx="1588" cy="1720850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696913" y="1852613"/>
            <a:ext cx="1816100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Smaller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Faster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More Expensive</a:t>
            </a:r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635000" y="3619500"/>
            <a:ext cx="1588" cy="1676400"/>
          </a:xfrm>
          <a:prstGeom prst="line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747713" y="3643313"/>
            <a:ext cx="1054100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Larger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Slower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Cheaper</a:t>
            </a: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3357563" y="4124325"/>
            <a:ext cx="2551112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Level 3 Cache (shared)</a:t>
            </a:r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2662238" y="3910013"/>
            <a:ext cx="4119562" cy="158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5867400" y="2362200"/>
            <a:ext cx="3001962" cy="639763"/>
            <a:chOff x="3409" y="1408"/>
            <a:chExt cx="1891" cy="403"/>
          </a:xfrm>
        </p:grpSpPr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3518" y="1408"/>
              <a:ext cx="1782" cy="4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200" b="1">
                  <a:solidFill>
                    <a:srgbClr val="FF0000"/>
                  </a:solidFill>
                </a:rPr>
                <a:t>L1 cache holds cache lines retrieved from the L2 cache memory.</a:t>
              </a:r>
            </a:p>
          </p:txBody>
        </p:sp>
        <p:sp>
          <p:nvSpPr>
            <p:cNvPr id="33" name="AutoShape 24"/>
            <p:cNvSpPr>
              <a:spLocks/>
            </p:cNvSpPr>
            <p:nvPr/>
          </p:nvSpPr>
          <p:spPr bwMode="auto">
            <a:xfrm>
              <a:off x="3409" y="1425"/>
              <a:ext cx="39" cy="382"/>
            </a:xfrm>
            <a:prstGeom prst="rightBrace">
              <a:avLst>
                <a:gd name="adj1" fmla="val 81624"/>
                <a:gd name="adj2" fmla="val 50000"/>
              </a:avLst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5791200" y="1600200"/>
            <a:ext cx="2919412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FF0000"/>
                </a:solidFill>
              </a:rPr>
              <a:t>CPU registers hold words retrieved from L1 cache.</a:t>
            </a:r>
          </a:p>
        </p:txBody>
      </p:sp>
      <p:sp>
        <p:nvSpPr>
          <p:cNvPr id="35" name="AutoShape 26"/>
          <p:cNvSpPr>
            <a:spLocks/>
          </p:cNvSpPr>
          <p:nvPr/>
        </p:nvSpPr>
        <p:spPr bwMode="auto">
          <a:xfrm>
            <a:off x="5600700" y="1557338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36" name="Group 27"/>
          <p:cNvGrpSpPr>
            <a:grpSpLocks/>
          </p:cNvGrpSpPr>
          <p:nvPr/>
        </p:nvGrpSpPr>
        <p:grpSpPr bwMode="auto">
          <a:xfrm>
            <a:off x="6400800" y="3200400"/>
            <a:ext cx="2852737" cy="604838"/>
            <a:chOff x="3673" y="1828"/>
            <a:chExt cx="1797" cy="381"/>
          </a:xfrm>
        </p:grpSpPr>
        <p:sp>
          <p:nvSpPr>
            <p:cNvPr id="37" name="Text Box 28"/>
            <p:cNvSpPr txBox="1">
              <a:spLocks noChangeArrowheads="1"/>
            </p:cNvSpPr>
            <p:nvPr/>
          </p:nvSpPr>
          <p:spPr bwMode="auto">
            <a:xfrm>
              <a:off x="3820" y="1875"/>
              <a:ext cx="1650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L2 cache holds cache lines retrieved from </a:t>
              </a:r>
              <a:r>
                <a:rPr lang="en-US" altLang="en-US" sz="1200" b="1" dirty="0" smtClean="0">
                  <a:solidFill>
                    <a:srgbClr val="FF0000"/>
                  </a:solidFill>
                </a:rPr>
                <a:t>L3</a:t>
              </a:r>
              <a:endParaRPr lang="en-US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AutoShape 29"/>
            <p:cNvSpPr>
              <a:spLocks/>
            </p:cNvSpPr>
            <p:nvPr/>
          </p:nvSpPr>
          <p:spPr bwMode="auto">
            <a:xfrm>
              <a:off x="3673" y="1828"/>
              <a:ext cx="39" cy="381"/>
            </a:xfrm>
            <a:prstGeom prst="rightBrace">
              <a:avLst>
                <a:gd name="adj1" fmla="val 81410"/>
                <a:gd name="adj2" fmla="val 50000"/>
              </a:avLst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40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Arial" charset="0"/>
                <a:ea typeface="DejaVu LGC Sans" charset="0"/>
                <a:cs typeface="DejaVu LGC Sans" charset="0"/>
              </a:rPr>
              <a:t>M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emory hierarchy example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idx="1"/>
          </p:nvPr>
        </p:nvSpPr>
        <p:spPr>
          <a:xfrm>
            <a:off x="290513" y="1220788"/>
            <a:ext cx="8297862" cy="395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Bits in virtual address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used to determine set and block offset in line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sets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s = # address bits used to select set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s = log</a:t>
            </a:r>
            <a:r>
              <a:rPr lang="en-US" altLang="en-US" sz="2000" b="1" baseline="-25000" dirty="0" smtClean="0">
                <a:solidFill>
                  <a:srgbClr val="000066"/>
                </a:solidFill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</a:rPr>
              <a:t>S</a:t>
            </a:r>
          </a:p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 bytes per block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/>
              <a:t>b = # address bits used to select byte in block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/>
              <a:t>b = log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B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Unique tag identifies block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45043" y="1998626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5643" y="1998626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s bits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997643" y="1998626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55965" y="1658664"/>
            <a:ext cx="181081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word:</a:t>
            </a:r>
          </a:p>
        </p:txBody>
      </p:sp>
      <p:sp>
        <p:nvSpPr>
          <p:cNvPr id="19" name="AutoShape 16"/>
          <p:cNvSpPr>
            <a:spLocks/>
          </p:cNvSpPr>
          <p:nvPr/>
        </p:nvSpPr>
        <p:spPr bwMode="auto">
          <a:xfrm rot="16200000" flipV="1">
            <a:off x="6626043" y="1967492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0" name="AutoShape 16"/>
          <p:cNvSpPr>
            <a:spLocks/>
          </p:cNvSpPr>
          <p:nvPr/>
        </p:nvSpPr>
        <p:spPr bwMode="auto">
          <a:xfrm rot="16200000" flipV="1">
            <a:off x="7502344" y="2078976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1" name="AutoShape 16"/>
          <p:cNvSpPr>
            <a:spLocks/>
          </p:cNvSpPr>
          <p:nvPr/>
        </p:nvSpPr>
        <p:spPr bwMode="auto">
          <a:xfrm rot="16200000" flipV="1">
            <a:off x="8188143" y="2155175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02337" y="2510952"/>
            <a:ext cx="48538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67838" y="2509742"/>
            <a:ext cx="705257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set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index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40760" y="2509742"/>
            <a:ext cx="738664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block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offset</a:t>
            </a:r>
          </a:p>
        </p:txBody>
      </p:sp>
      <p:sp>
        <p:nvSpPr>
          <p:cNvPr id="27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General </a:t>
            </a:r>
            <a:r>
              <a:rPr lang="en-US" altLang="en-US" sz="3800" b="1" dirty="0">
                <a:solidFill>
                  <a:srgbClr val="660033"/>
                </a:solidFill>
              </a:rPr>
              <a:t>Cache Organization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6245043" y="1723201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235643" y="1723201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s bits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997643" y="1723201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5965" y="1383239"/>
            <a:ext cx="181081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word:</a:t>
            </a:r>
          </a:p>
        </p:txBody>
      </p:sp>
      <p:sp>
        <p:nvSpPr>
          <p:cNvPr id="9" name="AutoShape 16"/>
          <p:cNvSpPr>
            <a:spLocks/>
          </p:cNvSpPr>
          <p:nvPr/>
        </p:nvSpPr>
        <p:spPr bwMode="auto">
          <a:xfrm rot="16200000" flipV="1">
            <a:off x="6626043" y="1692067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" name="AutoShape 16"/>
          <p:cNvSpPr>
            <a:spLocks/>
          </p:cNvSpPr>
          <p:nvPr/>
        </p:nvSpPr>
        <p:spPr bwMode="auto">
          <a:xfrm rot="16200000" flipV="1">
            <a:off x="7502344" y="1803551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" name="AutoShape 16"/>
          <p:cNvSpPr>
            <a:spLocks/>
          </p:cNvSpPr>
          <p:nvPr/>
        </p:nvSpPr>
        <p:spPr bwMode="auto">
          <a:xfrm rot="16200000" flipV="1">
            <a:off x="8188143" y="1879750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2337" y="2235527"/>
            <a:ext cx="48538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67838" y="2234317"/>
            <a:ext cx="705257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set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index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0760" y="2234317"/>
            <a:ext cx="738664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block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offset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Determining tag size</a:t>
            </a:r>
          </a:p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 Total size of main memory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/>
              <a:t>2</a:t>
            </a:r>
            <a:r>
              <a:rPr lang="en-US" altLang="en-US" baseline="30000" dirty="0"/>
              <a:t>m </a:t>
            </a:r>
            <a:r>
              <a:rPr lang="en-US" altLang="en-US" dirty="0"/>
              <a:t>addresses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/>
              <a:t>m = # address bits = log</a:t>
            </a:r>
            <a:r>
              <a:rPr lang="en-US" altLang="en-US" baseline="-25000" dirty="0"/>
              <a:t>2</a:t>
            </a:r>
            <a:r>
              <a:rPr lang="en-US" altLang="en-US" dirty="0"/>
              <a:t>M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/>
              <a:t>x86-64</a:t>
            </a:r>
          </a:p>
          <a:p>
            <a:pPr lvl="2" eaLnBrk="1" hangingPunct="1"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2000" dirty="0"/>
              <a:t>m = 64</a:t>
            </a:r>
          </a:p>
          <a:p>
            <a:pPr lvl="2" eaLnBrk="1" hangingPunct="1"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2000" dirty="0"/>
              <a:t>M = 2</a:t>
            </a:r>
            <a:r>
              <a:rPr lang="en-US" altLang="en-US" sz="2000" baseline="30000" dirty="0"/>
              <a:t>64</a:t>
            </a:r>
            <a:r>
              <a:rPr lang="en-US" altLang="en-US" sz="2000" dirty="0"/>
              <a:t> </a:t>
            </a:r>
          </a:p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Tag consists of bits not used in set index and block offset</a:t>
            </a:r>
          </a:p>
          <a:p>
            <a:pPr lvl="1" eaLnBrk="1" hangingPunct="1">
              <a:buClr>
                <a:srgbClr val="660033"/>
              </a:buClr>
              <a:defRPr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m – s - b</a:t>
            </a:r>
            <a:endParaRPr lang="en-US" altLang="en-US" dirty="0" smtClean="0"/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/>
              <a:t>Tag uniquely identifies data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General </a:t>
            </a:r>
            <a:r>
              <a:rPr lang="en-US" altLang="en-US" sz="3800" b="1" dirty="0">
                <a:solidFill>
                  <a:srgbClr val="660033"/>
                </a:solidFill>
              </a:rPr>
              <a:t>Cache Organization</a:t>
            </a:r>
          </a:p>
        </p:txBody>
      </p:sp>
    </p:spTree>
    <p:extLst>
      <p:ext uri="{BB962C8B-B14F-4D97-AF65-F5344CB8AC3E}">
        <p14:creationId xmlns:p14="http://schemas.microsoft.com/office/powerpoint/2010/main" xmlns="" val="986778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104"/>
          <p:cNvSpPr txBox="1"/>
          <p:nvPr/>
        </p:nvSpPr>
        <p:spPr>
          <a:xfrm>
            <a:off x="6531347" y="531674"/>
            <a:ext cx="2415982" cy="15881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 algn="l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 algn="l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 algn="l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 algn="l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b="1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61" name="Content Placeholder 60"/>
          <p:cNvSpPr>
            <a:spLocks noGrp="1"/>
          </p:cNvSpPr>
          <p:nvPr>
            <p:ph idx="1"/>
          </p:nvPr>
        </p:nvSpPr>
        <p:spPr>
          <a:xfrm>
            <a:off x="290513" y="1026228"/>
            <a:ext cx="8297862" cy="5214937"/>
          </a:xfrm>
        </p:spPr>
        <p:txBody>
          <a:bodyPr/>
          <a:lstStyle/>
          <a:p>
            <a:r>
              <a:rPr lang="en-US" dirty="0" smtClean="0"/>
              <a:t>Address bits determine location in cache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115297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254103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194387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242839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31274" y="1519738"/>
            <a:ext cx="150393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E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0817" y="3419509"/>
            <a:ext cx="111318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 = 2</a:t>
            </a:r>
            <a:r>
              <a:rPr lang="en-US" sz="1800" b="1" baseline="30000" dirty="0" smtClean="0">
                <a:solidFill>
                  <a:srgbClr val="002060"/>
                </a:solidFill>
                <a:latin typeface="Calibri" pitchFamily="34" charset="0"/>
              </a:rPr>
              <a:t>s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822787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397103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463903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dirty="0" smtClean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884668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750582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86488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86488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86488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864882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864882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6016488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864882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86488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44639" y="6282772"/>
            <a:ext cx="9523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719589" y="6313105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508571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550006"/>
            <a:ext cx="38341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 = 2</a:t>
            </a:r>
            <a:r>
              <a:rPr lang="en-US" sz="1800" b="1" baseline="30000" dirty="0" smtClean="0">
                <a:solidFill>
                  <a:srgbClr val="002060"/>
                </a:solidFill>
                <a:latin typeface="Calibri" pitchFamily="34" charset="0"/>
              </a:rPr>
              <a:t>b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3028456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3028456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3028456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688494"/>
            <a:ext cx="181081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997322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3108806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185005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540782"/>
            <a:ext cx="48538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539572"/>
            <a:ext cx="705257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set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539572"/>
            <a:ext cx="738664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block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62230" y="3459473"/>
            <a:ext cx="5796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27980" y="2690334"/>
            <a:ext cx="1734379" cy="4614717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230060"/>
            <a:ext cx="2015295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  <a:latin typeface="Calibri" pitchFamily="34" charset="0"/>
              </a:rPr>
              <a:t>data begins at this 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7815398" y="6448459"/>
            <a:ext cx="1141412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auto">
          <a:xfrm>
            <a:off x="5546860" y="6453221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33"/>
          <p:cNvSpPr>
            <a:spLocks noChangeArrowheads="1"/>
          </p:cNvSpPr>
          <p:nvPr/>
        </p:nvSpPr>
        <p:spPr bwMode="auto">
          <a:xfrm>
            <a:off x="6681923" y="6451634"/>
            <a:ext cx="1141412" cy="227012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35"/>
          <p:cNvSpPr>
            <a:spLocks noChangeArrowheads="1"/>
          </p:cNvSpPr>
          <p:nvPr/>
        </p:nvSpPr>
        <p:spPr bwMode="auto">
          <a:xfrm>
            <a:off x="4411798" y="6456396"/>
            <a:ext cx="1143000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20"/>
          <p:cNvSpPr>
            <a:spLocks noChangeArrowheads="1"/>
          </p:cNvSpPr>
          <p:nvPr/>
        </p:nvSpPr>
        <p:spPr bwMode="auto">
          <a:xfrm>
            <a:off x="7934491" y="5515994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6801016" y="5516197"/>
            <a:ext cx="1141413" cy="227013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Rectangle 12"/>
          <p:cNvSpPr>
            <a:spLocks noChangeArrowheads="1"/>
          </p:cNvSpPr>
          <p:nvPr/>
        </p:nvSpPr>
        <p:spPr bwMode="auto">
          <a:xfrm>
            <a:off x="847725" y="5473700"/>
            <a:ext cx="1141413" cy="228600"/>
          </a:xfrm>
          <a:prstGeom prst="rect">
            <a:avLst/>
          </a:prstGeom>
          <a:solidFill>
            <a:srgbClr val="00CC00"/>
          </a:solidFill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</a:rPr>
              <a:t>Practice problem</a:t>
            </a:r>
            <a:endParaRPr lang="en-US" sz="3800" b="1" dirty="0">
              <a:solidFill>
                <a:srgbClr val="660033"/>
              </a:solidFill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90513" y="1045684"/>
            <a:ext cx="8367104" cy="3219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33375" algn="l" eaLnBrk="1" hangingPunct="1">
              <a:lnSpc>
                <a:spcPct val="85000"/>
              </a:lnSpc>
              <a:spcBef>
                <a:spcPts val="1125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Assume 8 block cache with 16 bytes per block</a:t>
            </a:r>
          </a:p>
          <a:p>
            <a:pPr marL="733425" lvl="1" indent="-276225" algn="l" eaLnBrk="1" hangingPunct="1">
              <a:spcBef>
                <a:spcPts val="500"/>
              </a:spcBef>
              <a:buClr>
                <a:srgbClr val="660033"/>
              </a:buClr>
              <a:buFont typeface="Wingdings" charset="2"/>
              <a:buChar char="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600" b="1" dirty="0" smtClean="0">
                <a:solidFill>
                  <a:srgbClr val="000066"/>
                </a:solidFill>
              </a:rPr>
              <a:t>Find where the data </a:t>
            </a:r>
            <a:r>
              <a:rPr lang="en-US" sz="1600" b="1" dirty="0">
                <a:solidFill>
                  <a:srgbClr val="000066"/>
                </a:solidFill>
              </a:rPr>
              <a:t>from this address </a:t>
            </a:r>
            <a:r>
              <a:rPr lang="en-US" sz="1600" b="1" dirty="0" smtClean="0">
                <a:solidFill>
                  <a:srgbClr val="000066"/>
                </a:solidFill>
              </a:rPr>
              <a:t>goes 1100000110011</a:t>
            </a:r>
          </a:p>
          <a:p>
            <a:pPr marL="733425" lvl="1" indent="-276225" algn="l" eaLnBrk="1" hangingPunct="1">
              <a:spcBef>
                <a:spcPts val="500"/>
              </a:spcBef>
              <a:buClr>
                <a:srgbClr val="660033"/>
              </a:buClr>
              <a:buFont typeface="Wingdings" charset="2"/>
              <a:buChar char="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600" b="1" dirty="0" smtClean="0">
                <a:solidFill>
                  <a:srgbClr val="000066"/>
                </a:solidFill>
              </a:rPr>
              <a:t>B=16 </a:t>
            </a:r>
            <a:r>
              <a:rPr lang="en-US" sz="1600" b="1" dirty="0">
                <a:solidFill>
                  <a:srgbClr val="000066"/>
                </a:solidFill>
              </a:rPr>
              <a:t>bytes, so the</a:t>
            </a:r>
            <a:r>
              <a:rPr lang="en-US" sz="1600" b="1" dirty="0">
                <a:solidFill>
                  <a:srgbClr val="33CCCC"/>
                </a:solidFill>
              </a:rPr>
              <a:t> </a:t>
            </a:r>
            <a:r>
              <a:rPr lang="en-US" sz="1600" b="1" dirty="0" smtClean="0">
                <a:solidFill>
                  <a:srgbClr val="3333FF"/>
                </a:solidFill>
              </a:rPr>
              <a:t>lowest 4 bits are the block offset</a:t>
            </a:r>
            <a:r>
              <a:rPr lang="en-US" sz="1600" b="1" dirty="0" smtClean="0">
                <a:solidFill>
                  <a:srgbClr val="000066"/>
                </a:solidFill>
              </a:rPr>
              <a:t>: 110000011 </a:t>
            </a:r>
            <a:r>
              <a:rPr lang="en-US" sz="1600" b="1" dirty="0" smtClean="0">
                <a:solidFill>
                  <a:srgbClr val="3333FF"/>
                </a:solidFill>
              </a:rPr>
              <a:t>0011</a:t>
            </a:r>
            <a:endParaRPr lang="en-US" sz="1600" b="1" dirty="0">
              <a:solidFill>
                <a:srgbClr val="000066"/>
              </a:solidFill>
            </a:endParaRPr>
          </a:p>
          <a:p>
            <a:pPr marL="733425" lvl="1" indent="-276225" algn="l" eaLnBrk="1" hangingPunct="1">
              <a:spcBef>
                <a:spcPts val="500"/>
              </a:spcBef>
              <a:buClr>
                <a:srgbClr val="660033"/>
              </a:buClr>
              <a:buFont typeface="Wingdings" charset="2"/>
              <a:buChar char="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600" b="1" dirty="0">
                <a:solidFill>
                  <a:srgbClr val="000066"/>
                </a:solidFill>
              </a:rPr>
              <a:t>Set index</a:t>
            </a:r>
          </a:p>
          <a:p>
            <a:pPr marL="1076325" lvl="2" algn="l" eaLnBrk="1" hangingPunct="1">
              <a:lnSpc>
                <a:spcPct val="9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400" b="1" dirty="0">
                <a:solidFill>
                  <a:srgbClr val="000099"/>
                </a:solidFill>
              </a:rPr>
              <a:t>1-way (i.e. direct mapped) cache</a:t>
            </a:r>
          </a:p>
          <a:p>
            <a:pPr marL="1419225" lvl="3" algn="l" eaLnBrk="1" hangingPunct="1">
              <a:spcBef>
                <a:spcPts val="350"/>
              </a:spcBef>
              <a:buClr>
                <a:srgbClr val="000066"/>
              </a:buClr>
              <a:buFont typeface="Arial" charset="0"/>
              <a:buChar char="»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400" b="1" dirty="0">
                <a:solidFill>
                  <a:srgbClr val="000066"/>
                </a:solidFill>
              </a:rPr>
              <a:t>8 sets so next three bits (</a:t>
            </a:r>
            <a:r>
              <a:rPr lang="en-US" sz="1400" b="1" dirty="0">
                <a:solidFill>
                  <a:srgbClr val="00CC00"/>
                </a:solidFill>
              </a:rPr>
              <a:t>011</a:t>
            </a:r>
            <a:r>
              <a:rPr lang="en-US" sz="1400" b="1" dirty="0">
                <a:solidFill>
                  <a:srgbClr val="000066"/>
                </a:solidFill>
              </a:rPr>
              <a:t>) are the set index</a:t>
            </a:r>
            <a:r>
              <a:rPr lang="en-US" sz="1400" b="1" dirty="0" smtClean="0">
                <a:solidFill>
                  <a:srgbClr val="000066"/>
                </a:solidFill>
              </a:rPr>
              <a:t>. 110000 </a:t>
            </a:r>
            <a:r>
              <a:rPr lang="en-US" sz="1400" b="1" dirty="0" smtClean="0">
                <a:solidFill>
                  <a:srgbClr val="00CC00"/>
                </a:solidFill>
              </a:rPr>
              <a:t>011</a:t>
            </a:r>
            <a:r>
              <a:rPr lang="en-US" sz="1400" b="1" dirty="0" smtClean="0">
                <a:solidFill>
                  <a:srgbClr val="009900"/>
                </a:solidFill>
              </a:rPr>
              <a:t> </a:t>
            </a:r>
            <a:r>
              <a:rPr lang="en-US" sz="1400" b="1" dirty="0" smtClean="0">
                <a:solidFill>
                  <a:srgbClr val="3333FF"/>
                </a:solidFill>
              </a:rPr>
              <a:t>0011</a:t>
            </a:r>
            <a:r>
              <a:rPr lang="en-US" sz="1400" b="1" dirty="0" smtClean="0">
                <a:solidFill>
                  <a:srgbClr val="000066"/>
                </a:solidFill>
              </a:rPr>
              <a:t>.</a:t>
            </a:r>
            <a:endParaRPr lang="en-US" sz="1400" b="1" dirty="0">
              <a:solidFill>
                <a:srgbClr val="000066"/>
              </a:solidFill>
            </a:endParaRPr>
          </a:p>
          <a:p>
            <a:pPr marL="1076325" lvl="2" algn="l" eaLnBrk="1" hangingPunct="1">
              <a:lnSpc>
                <a:spcPct val="9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400" b="1" dirty="0">
                <a:solidFill>
                  <a:srgbClr val="000099"/>
                </a:solidFill>
              </a:rPr>
              <a:t>2-way cache</a:t>
            </a:r>
          </a:p>
          <a:p>
            <a:pPr marL="1419225" lvl="3" algn="l" eaLnBrk="1" hangingPunct="1">
              <a:spcBef>
                <a:spcPts val="350"/>
              </a:spcBef>
              <a:buClr>
                <a:srgbClr val="000066"/>
              </a:buClr>
              <a:buFont typeface="Arial" charset="0"/>
              <a:buChar char="»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400" b="1" dirty="0">
                <a:solidFill>
                  <a:srgbClr val="000066"/>
                </a:solidFill>
              </a:rPr>
              <a:t>4 sets so next two bits (</a:t>
            </a:r>
            <a:r>
              <a:rPr lang="en-US" sz="1400" b="1" dirty="0">
                <a:solidFill>
                  <a:srgbClr val="00CC00"/>
                </a:solidFill>
              </a:rPr>
              <a:t>11</a:t>
            </a:r>
            <a:r>
              <a:rPr lang="en-US" sz="1400" b="1" dirty="0">
                <a:solidFill>
                  <a:srgbClr val="000066"/>
                </a:solidFill>
              </a:rPr>
              <a:t>) are the set index</a:t>
            </a:r>
            <a:r>
              <a:rPr lang="en-US" sz="1400" b="1" dirty="0" smtClean="0">
                <a:solidFill>
                  <a:srgbClr val="000066"/>
                </a:solidFill>
              </a:rPr>
              <a:t>. 1100000 </a:t>
            </a:r>
            <a:r>
              <a:rPr lang="en-US" sz="1400" b="1" dirty="0" smtClean="0">
                <a:solidFill>
                  <a:srgbClr val="00CC00"/>
                </a:solidFill>
              </a:rPr>
              <a:t>11</a:t>
            </a:r>
            <a:r>
              <a:rPr lang="en-US" sz="1400" b="1" dirty="0" smtClean="0">
                <a:solidFill>
                  <a:srgbClr val="009900"/>
                </a:solidFill>
              </a:rPr>
              <a:t> </a:t>
            </a:r>
            <a:r>
              <a:rPr lang="en-US" sz="1400" b="1" dirty="0" smtClean="0">
                <a:solidFill>
                  <a:srgbClr val="3333FF"/>
                </a:solidFill>
              </a:rPr>
              <a:t>0011</a:t>
            </a:r>
            <a:r>
              <a:rPr lang="en-US" sz="1400" b="1" dirty="0" smtClean="0">
                <a:solidFill>
                  <a:srgbClr val="000066"/>
                </a:solidFill>
              </a:rPr>
              <a:t>.</a:t>
            </a:r>
            <a:endParaRPr lang="en-US" sz="1400" b="1" dirty="0">
              <a:solidFill>
                <a:srgbClr val="000066"/>
              </a:solidFill>
            </a:endParaRPr>
          </a:p>
          <a:p>
            <a:pPr marL="1076325" lvl="2" algn="l" eaLnBrk="1" hangingPunct="1">
              <a:lnSpc>
                <a:spcPct val="9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400" b="1" dirty="0">
                <a:solidFill>
                  <a:srgbClr val="000099"/>
                </a:solidFill>
              </a:rPr>
              <a:t>4-way cache</a:t>
            </a:r>
          </a:p>
          <a:p>
            <a:pPr marL="1419225" lvl="3" algn="l" eaLnBrk="1" hangingPunct="1">
              <a:spcBef>
                <a:spcPts val="350"/>
              </a:spcBef>
              <a:buClr>
                <a:srgbClr val="000066"/>
              </a:buClr>
              <a:buFont typeface="Arial" charset="0"/>
              <a:buChar char="»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1400" b="1" dirty="0">
                <a:solidFill>
                  <a:srgbClr val="000066"/>
                </a:solidFill>
              </a:rPr>
              <a:t>2 sets so the next one bit (</a:t>
            </a:r>
            <a:r>
              <a:rPr lang="en-US" sz="1400" b="1" dirty="0">
                <a:solidFill>
                  <a:srgbClr val="00CC00"/>
                </a:solidFill>
              </a:rPr>
              <a:t>1</a:t>
            </a:r>
            <a:r>
              <a:rPr lang="en-US" sz="1400" b="1" dirty="0">
                <a:solidFill>
                  <a:srgbClr val="000066"/>
                </a:solidFill>
              </a:rPr>
              <a:t>) is the set index</a:t>
            </a:r>
            <a:r>
              <a:rPr lang="en-US" sz="1400" b="1" dirty="0" smtClean="0">
                <a:solidFill>
                  <a:srgbClr val="000066"/>
                </a:solidFill>
              </a:rPr>
              <a:t>. 11000001 </a:t>
            </a:r>
            <a:r>
              <a:rPr lang="en-US" sz="1400" b="1" dirty="0" smtClean="0">
                <a:solidFill>
                  <a:srgbClr val="00CC00"/>
                </a:solidFill>
              </a:rPr>
              <a:t>1</a:t>
            </a:r>
            <a:r>
              <a:rPr lang="en-US" sz="1400" b="1" dirty="0" smtClean="0">
                <a:solidFill>
                  <a:srgbClr val="009900"/>
                </a:solidFill>
              </a:rPr>
              <a:t> </a:t>
            </a:r>
            <a:r>
              <a:rPr lang="en-US" sz="1400" b="1" dirty="0" smtClean="0">
                <a:solidFill>
                  <a:srgbClr val="3333FF"/>
                </a:solidFill>
              </a:rPr>
              <a:t>0011</a:t>
            </a:r>
            <a:r>
              <a:rPr lang="en-US" sz="1400" b="1" dirty="0" smtClean="0">
                <a:solidFill>
                  <a:srgbClr val="000066"/>
                </a:solidFill>
              </a:rPr>
              <a:t>.</a:t>
            </a:r>
            <a:endParaRPr lang="en-US" sz="1400" b="1" dirty="0">
              <a:solidFill>
                <a:srgbClr val="000066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545197" y="4687626"/>
            <a:ext cx="287556" cy="1997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0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1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2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3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4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5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6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7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409229" y="4481315"/>
            <a:ext cx="500756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 Set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2143411" y="4785550"/>
            <a:ext cx="18472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Trebuchet MS" pitchFamily="32" charset="0"/>
              </a:rPr>
              <a:t>1-way </a:t>
            </a:r>
            <a:r>
              <a:rPr lang="en-US" sz="1400" b="1" dirty="0" err="1">
                <a:solidFill>
                  <a:srgbClr val="000066"/>
                </a:solidFill>
                <a:latin typeface="Trebuchet MS" pitchFamily="32" charset="0"/>
              </a:rPr>
              <a:t>associativity</a:t>
            </a:r>
            <a:endParaRPr lang="en-US" sz="1400" b="1" dirty="0">
              <a:solidFill>
                <a:srgbClr val="000066"/>
              </a:solidFill>
              <a:latin typeface="Trebuchet MS" pitchFamily="32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Trebuchet MS" pitchFamily="32" charset="0"/>
              </a:rPr>
              <a:t>8 sets, 1 block each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4441739" y="5649150"/>
            <a:ext cx="1924223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4-way associativity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2 sets, 4 blocks each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847725" y="6389688"/>
            <a:ext cx="1141413" cy="227012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847725" y="6159500"/>
            <a:ext cx="1141413" cy="230188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847725" y="5930900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Rectangle 11"/>
          <p:cNvSpPr>
            <a:spLocks noChangeArrowheads="1"/>
          </p:cNvSpPr>
          <p:nvPr/>
        </p:nvSpPr>
        <p:spPr bwMode="auto">
          <a:xfrm>
            <a:off x="847725" y="5702300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3"/>
          <p:cNvSpPr>
            <a:spLocks noChangeArrowheads="1"/>
          </p:cNvSpPr>
          <p:nvPr/>
        </p:nvSpPr>
        <p:spPr bwMode="auto">
          <a:xfrm>
            <a:off x="847725" y="5246688"/>
            <a:ext cx="1141413" cy="227012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4"/>
          <p:cNvSpPr>
            <a:spLocks noChangeArrowheads="1"/>
          </p:cNvSpPr>
          <p:nvPr/>
        </p:nvSpPr>
        <p:spPr bwMode="auto">
          <a:xfrm>
            <a:off x="847725" y="5018088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Rectangle 15"/>
          <p:cNvSpPr>
            <a:spLocks noChangeArrowheads="1"/>
          </p:cNvSpPr>
          <p:nvPr/>
        </p:nvSpPr>
        <p:spPr bwMode="auto">
          <a:xfrm>
            <a:off x="847725" y="4789488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7034025" y="4199736"/>
            <a:ext cx="1924223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Trebuchet MS" pitchFamily="32" charset="0"/>
              </a:rPr>
              <a:t>2-way </a:t>
            </a:r>
            <a:r>
              <a:rPr lang="en-US" sz="1400" b="1" dirty="0" err="1">
                <a:solidFill>
                  <a:srgbClr val="000066"/>
                </a:solidFill>
                <a:latin typeface="Trebuchet MS" pitchFamily="32" charset="0"/>
              </a:rPr>
              <a:t>associativity</a:t>
            </a:r>
            <a:endParaRPr lang="en-US" sz="1400" b="1" dirty="0">
              <a:solidFill>
                <a:srgbClr val="000066"/>
              </a:solidFill>
              <a:latin typeface="Trebuchet MS" pitchFamily="32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Trebuchet MS" pitchFamily="32" charset="0"/>
              </a:rPr>
              <a:t>4 sets, 2 blocks each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6493560" y="4748622"/>
            <a:ext cx="287556" cy="10332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0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1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2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3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6356004" y="4514153"/>
            <a:ext cx="500756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 Set</a:t>
            </a:r>
          </a:p>
        </p:txBody>
      </p:sp>
      <p:sp>
        <p:nvSpPr>
          <p:cNvPr id="13331" name="Rectangle 18"/>
          <p:cNvSpPr>
            <a:spLocks noChangeArrowheads="1"/>
          </p:cNvSpPr>
          <p:nvPr/>
        </p:nvSpPr>
        <p:spPr bwMode="auto">
          <a:xfrm>
            <a:off x="7927975" y="5506538"/>
            <a:ext cx="1141413" cy="228600"/>
          </a:xfrm>
          <a:prstGeom prst="rect">
            <a:avLst/>
          </a:prstGeom>
          <a:solidFill>
            <a:srgbClr val="00CC00"/>
          </a:solidFill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9"/>
          <p:cNvSpPr>
            <a:spLocks noChangeArrowheads="1"/>
          </p:cNvSpPr>
          <p:nvPr/>
        </p:nvSpPr>
        <p:spPr bwMode="auto">
          <a:xfrm>
            <a:off x="7927975" y="5290638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Rectangle 20"/>
          <p:cNvSpPr>
            <a:spLocks noChangeArrowheads="1"/>
          </p:cNvSpPr>
          <p:nvPr/>
        </p:nvSpPr>
        <p:spPr bwMode="auto">
          <a:xfrm>
            <a:off x="7927975" y="5062038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Rectangle 21"/>
          <p:cNvSpPr>
            <a:spLocks noChangeArrowheads="1"/>
          </p:cNvSpPr>
          <p:nvPr/>
        </p:nvSpPr>
        <p:spPr bwMode="auto">
          <a:xfrm>
            <a:off x="7927975" y="4833438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Rectangle 22"/>
          <p:cNvSpPr>
            <a:spLocks noChangeArrowheads="1"/>
          </p:cNvSpPr>
          <p:nvPr/>
        </p:nvSpPr>
        <p:spPr bwMode="auto">
          <a:xfrm>
            <a:off x="6794500" y="5517854"/>
            <a:ext cx="1141413" cy="228600"/>
          </a:xfrm>
          <a:prstGeom prst="rect">
            <a:avLst/>
          </a:prstGeom>
          <a:solidFill>
            <a:srgbClr val="00CC00"/>
          </a:solidFill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Rectangle 23"/>
          <p:cNvSpPr>
            <a:spLocks noChangeArrowheads="1"/>
          </p:cNvSpPr>
          <p:nvPr/>
        </p:nvSpPr>
        <p:spPr bwMode="auto">
          <a:xfrm>
            <a:off x="6794500" y="5289254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24"/>
          <p:cNvSpPr>
            <a:spLocks noChangeArrowheads="1"/>
          </p:cNvSpPr>
          <p:nvPr/>
        </p:nvSpPr>
        <p:spPr bwMode="auto">
          <a:xfrm>
            <a:off x="6794500" y="5062241"/>
            <a:ext cx="1141413" cy="227013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Rectangle 25"/>
          <p:cNvSpPr>
            <a:spLocks noChangeArrowheads="1"/>
          </p:cNvSpPr>
          <p:nvPr/>
        </p:nvSpPr>
        <p:spPr bwMode="auto">
          <a:xfrm>
            <a:off x="6794500" y="4833641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Text Box 26"/>
          <p:cNvSpPr txBox="1">
            <a:spLocks noChangeArrowheads="1"/>
          </p:cNvSpPr>
          <p:nvPr/>
        </p:nvSpPr>
        <p:spPr bwMode="auto">
          <a:xfrm>
            <a:off x="4104372" y="6217351"/>
            <a:ext cx="287556" cy="5510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0</a:t>
            </a:r>
          </a:p>
          <a:p>
            <a:pPr>
              <a:lnSpc>
                <a:spcPct val="100000"/>
              </a:lnSpc>
              <a:spcBef>
                <a:spcPts val="1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1</a:t>
            </a:r>
          </a:p>
        </p:txBody>
      </p:sp>
      <p:sp>
        <p:nvSpPr>
          <p:cNvPr id="13340" name="Text Box 27"/>
          <p:cNvSpPr txBox="1">
            <a:spLocks noChangeArrowheads="1"/>
          </p:cNvSpPr>
          <p:nvPr/>
        </p:nvSpPr>
        <p:spPr bwMode="auto">
          <a:xfrm>
            <a:off x="3941416" y="5908478"/>
            <a:ext cx="500756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Trebuchet MS" pitchFamily="32" charset="0"/>
              </a:rPr>
              <a:t> Set</a:t>
            </a:r>
          </a:p>
        </p:txBody>
      </p:sp>
      <p:sp>
        <p:nvSpPr>
          <p:cNvPr id="13341" name="Rectangle 28"/>
          <p:cNvSpPr>
            <a:spLocks noChangeArrowheads="1"/>
          </p:cNvSpPr>
          <p:nvPr/>
        </p:nvSpPr>
        <p:spPr bwMode="auto">
          <a:xfrm>
            <a:off x="7808913" y="6446838"/>
            <a:ext cx="1141412" cy="228600"/>
          </a:xfrm>
          <a:prstGeom prst="rect">
            <a:avLst/>
          </a:prstGeom>
          <a:solidFill>
            <a:srgbClr val="00CC00"/>
          </a:solidFill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Rectangle 29"/>
          <p:cNvSpPr>
            <a:spLocks noChangeArrowheads="1"/>
          </p:cNvSpPr>
          <p:nvPr/>
        </p:nvSpPr>
        <p:spPr bwMode="auto">
          <a:xfrm>
            <a:off x="7808913" y="6218238"/>
            <a:ext cx="1141412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Rectangle 30"/>
          <p:cNvSpPr>
            <a:spLocks noChangeArrowheads="1"/>
          </p:cNvSpPr>
          <p:nvPr/>
        </p:nvSpPr>
        <p:spPr bwMode="auto">
          <a:xfrm>
            <a:off x="5540375" y="6451600"/>
            <a:ext cx="1141413" cy="228600"/>
          </a:xfrm>
          <a:prstGeom prst="rect">
            <a:avLst/>
          </a:prstGeom>
          <a:solidFill>
            <a:srgbClr val="00CC00"/>
          </a:solidFill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Rectangle 31"/>
          <p:cNvSpPr>
            <a:spLocks noChangeArrowheads="1"/>
          </p:cNvSpPr>
          <p:nvPr/>
        </p:nvSpPr>
        <p:spPr bwMode="auto">
          <a:xfrm>
            <a:off x="5540375" y="6223000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Rectangle 32"/>
          <p:cNvSpPr>
            <a:spLocks noChangeArrowheads="1"/>
          </p:cNvSpPr>
          <p:nvPr/>
        </p:nvSpPr>
        <p:spPr bwMode="auto">
          <a:xfrm>
            <a:off x="6675438" y="6448425"/>
            <a:ext cx="1141412" cy="228600"/>
          </a:xfrm>
          <a:prstGeom prst="rect">
            <a:avLst/>
          </a:prstGeom>
          <a:solidFill>
            <a:srgbClr val="00CC00"/>
          </a:solidFill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33"/>
          <p:cNvSpPr>
            <a:spLocks noChangeArrowheads="1"/>
          </p:cNvSpPr>
          <p:nvPr/>
        </p:nvSpPr>
        <p:spPr bwMode="auto">
          <a:xfrm>
            <a:off x="6675438" y="6221413"/>
            <a:ext cx="1141412" cy="227012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Rectangle 34"/>
          <p:cNvSpPr>
            <a:spLocks noChangeArrowheads="1"/>
          </p:cNvSpPr>
          <p:nvPr/>
        </p:nvSpPr>
        <p:spPr bwMode="auto">
          <a:xfrm>
            <a:off x="4405313" y="6454775"/>
            <a:ext cx="1143000" cy="228600"/>
          </a:xfrm>
          <a:prstGeom prst="rect">
            <a:avLst/>
          </a:prstGeom>
          <a:solidFill>
            <a:srgbClr val="00CC00"/>
          </a:solidFill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35"/>
          <p:cNvSpPr>
            <a:spLocks noChangeArrowheads="1"/>
          </p:cNvSpPr>
          <p:nvPr/>
        </p:nvSpPr>
        <p:spPr bwMode="auto">
          <a:xfrm>
            <a:off x="4405313" y="6226175"/>
            <a:ext cx="1143000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844483" y="5480185"/>
            <a:ext cx="1141413" cy="228600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 animBg="1"/>
      <p:bldP spid="13331" grpId="0" animBg="1"/>
      <p:bldP spid="13335" grpId="0" animBg="1"/>
      <p:bldP spid="13341" grpId="0" animBg="1"/>
      <p:bldP spid="13343" grpId="0" animBg="1"/>
      <p:bldP spid="13345" grpId="0" animBg="1"/>
      <p:bldP spid="1334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7" name="Group 3"/>
          <p:cNvGraphicFramePr>
            <a:graphicFrameLocks noGrp="1"/>
          </p:cNvGraphicFramePr>
          <p:nvPr/>
        </p:nvGraphicFramePr>
        <p:xfrm>
          <a:off x="290513" y="3454400"/>
          <a:ext cx="7524750" cy="2290764"/>
        </p:xfrm>
        <a:graphic>
          <a:graphicData uri="http://schemas.openxmlformats.org/drawingml/2006/table">
            <a:tbl>
              <a:tblPr/>
              <a:tblGrid>
                <a:gridCol w="952500"/>
                <a:gridCol w="717550"/>
                <a:gridCol w="835025"/>
                <a:gridCol w="836612"/>
                <a:gridCol w="839788"/>
                <a:gridCol w="836612"/>
                <a:gridCol w="833438"/>
                <a:gridCol w="836612"/>
                <a:gridCol w="836613"/>
              </a:tblGrid>
              <a:tr h="561975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Cache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m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C 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E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S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s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t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1024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4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1024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8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4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1024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DejaVu Sans" charset="0"/>
                      </a:endParaRPr>
                    </a:p>
                  </a:txBody>
                  <a:tcPr marL="45720" marR="45720" marT="220176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84" name="Text Box 125"/>
          <p:cNvSpPr txBox="1">
            <a:spLocks noChangeArrowheads="1"/>
          </p:cNvSpPr>
          <p:nvPr/>
        </p:nvSpPr>
        <p:spPr bwMode="auto">
          <a:xfrm>
            <a:off x="3052763" y="2419028"/>
            <a:ext cx="2889250" cy="830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Cache size = C = S * E * B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 dirty="0">
              <a:solidFill>
                <a:srgbClr val="00206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# of tag bits = m - (</a:t>
            </a:r>
            <a:r>
              <a:rPr lang="en-US" altLang="en-US" b="1" dirty="0" err="1">
                <a:solidFill>
                  <a:srgbClr val="002060"/>
                </a:solidFill>
              </a:rPr>
              <a:t>s+b</a:t>
            </a:r>
            <a:r>
              <a:rPr lang="en-US" altLang="en-US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altLang="en-US" sz="3800" b="1" dirty="0" smtClean="0">
                <a:solidFill>
                  <a:srgbClr val="660033"/>
                </a:solidFill>
              </a:rPr>
              <a:t>6.9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table gives the parameters for a number of different caches.  Cache and block sizes given in bytes.  For each cache, derive the missing values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468906" y="4020114"/>
          <a:ext cx="3343275" cy="574486"/>
        </p:xfrm>
        <a:graphic>
          <a:graphicData uri="http://schemas.openxmlformats.org/drawingml/2006/table">
            <a:tbl>
              <a:tblPr/>
              <a:tblGrid>
                <a:gridCol w="836612"/>
                <a:gridCol w="833438"/>
                <a:gridCol w="836612"/>
                <a:gridCol w="836613"/>
              </a:tblGrid>
              <a:tr h="574486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256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8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22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470761" y="4593643"/>
          <a:ext cx="3343275" cy="570214"/>
        </p:xfrm>
        <a:graphic>
          <a:graphicData uri="http://schemas.openxmlformats.org/drawingml/2006/table">
            <a:tbl>
              <a:tblPr/>
              <a:tblGrid>
                <a:gridCol w="836612"/>
                <a:gridCol w="833438"/>
                <a:gridCol w="836612"/>
                <a:gridCol w="836613"/>
              </a:tblGrid>
              <a:tr h="570214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5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24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469834" y="5172582"/>
          <a:ext cx="3343275" cy="573530"/>
        </p:xfrm>
        <a:graphic>
          <a:graphicData uri="http://schemas.openxmlformats.org/drawingml/2006/table">
            <a:tbl>
              <a:tblPr/>
              <a:tblGrid>
                <a:gridCol w="836612"/>
                <a:gridCol w="833438"/>
                <a:gridCol w="836612"/>
                <a:gridCol w="836613"/>
              </a:tblGrid>
              <a:tr h="573530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5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27</a:t>
                      </a:r>
                    </a:p>
                  </a:txBody>
                  <a:tcPr marL="45720" marR="45720" marT="28116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following code that runs on a system with a cache of the form (S,E,B)=(512,1,32) where block size is given in bytes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many integers can fit into a single block/line?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Assuming sequential allocation of the integer array, what is the maximum number of integers from the array that are stored in the cache at any point in time?</a:t>
            </a: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957263" y="2714625"/>
            <a:ext cx="9207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2130425" y="2455982"/>
            <a:ext cx="3353225" cy="920422"/>
          </a:xfrm>
          <a:prstGeom prst="rect">
            <a:avLst/>
          </a:prstGeom>
          <a:solidFill>
            <a:srgbClr val="FFFF66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0066"/>
                </a:solidFill>
                <a:latin typeface="Courier New" pitchFamily="49" charset="0"/>
              </a:rPr>
              <a:t>array[N];</a:t>
            </a:r>
            <a:endParaRPr lang="en-US" altLang="en-US" b="1" dirty="0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</a:rPr>
              <a:t>for </a:t>
            </a:r>
            <a:r>
              <a:rPr lang="en-US" altLang="en-US" b="1" dirty="0" smtClean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altLang="en-US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b="1" dirty="0" smtClean="0">
                <a:solidFill>
                  <a:srgbClr val="000066"/>
                </a:solidFill>
                <a:latin typeface="Courier New" pitchFamily="49" charset="0"/>
              </a:rPr>
              <a:t> = 0</a:t>
            </a: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</a:rPr>
              <a:t>; </a:t>
            </a:r>
            <a:r>
              <a:rPr lang="en-US" altLang="en-US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b="1" dirty="0" smtClean="0">
                <a:solidFill>
                  <a:srgbClr val="000066"/>
                </a:solidFill>
                <a:latin typeface="Courier New" pitchFamily="49" charset="0"/>
              </a:rPr>
              <a:t> &lt; N; </a:t>
            </a:r>
            <a:r>
              <a:rPr lang="en-US" altLang="en-US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000066"/>
                </a:solidFill>
                <a:latin typeface="Courier New" pitchFamily="49" charset="0"/>
              </a:rPr>
              <a:t>	sum </a:t>
            </a: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</a:rPr>
              <a:t>+= array[</a:t>
            </a:r>
            <a:r>
              <a:rPr lang="en-US" altLang="en-US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861922" y="5839935"/>
            <a:ext cx="2823850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 smtClean="0">
                <a:solidFill>
                  <a:srgbClr val="000066"/>
                </a:solidFill>
              </a:rPr>
              <a:t># </a:t>
            </a:r>
            <a:r>
              <a:rPr lang="en-US" altLang="en-US" b="1" dirty="0">
                <a:solidFill>
                  <a:srgbClr val="000066"/>
                </a:solidFill>
              </a:rPr>
              <a:t>integers = 8*512 = 4096</a:t>
            </a: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Practice problem 6.11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984424" y="3976248"/>
            <a:ext cx="1958228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</a:rPr>
              <a:t>B=32 (8 integers</a:t>
            </a:r>
            <a:r>
              <a:rPr lang="en-US" altLang="en-US" b="1" dirty="0" smtClean="0">
                <a:solidFill>
                  <a:srgbClr val="000066"/>
                </a:solidFill>
              </a:rPr>
              <a:t>)</a:t>
            </a:r>
            <a:endParaRPr lang="en-US" altLang="en-US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</a:rPr>
              <a:t>6.12</a:t>
            </a:r>
            <a:endParaRPr lang="en-US" sz="3800" b="1" dirty="0">
              <a:solidFill>
                <a:srgbClr val="660033"/>
              </a:solidFill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8799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a 2-way set associative cache (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(8,2,4,13)</a:t>
            </a: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Excluding the overhead of the tags and valid bits, what is the capacity of this cache? </a:t>
            </a:r>
            <a:endParaRPr 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</a:t>
            </a:r>
            <a:r>
              <a:rPr lang="en-US" sz="2000" b="1" dirty="0" smtClean="0">
                <a:solidFill>
                  <a:srgbClr val="000066"/>
                </a:solidFill>
              </a:rPr>
              <a:t>64 bytes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Draw a figure of this cache</a:t>
            </a: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Draw a diagram that shows the parts of the address that are used to determine the cache tag, cache set index, and cache block offset 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514600" y="33528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514600" y="35814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2514600" y="38100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514600" y="40386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2514600" y="42672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2514600" y="44958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2514600" y="47244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0"/>
          <p:cNvSpPr>
            <a:spLocks noChangeArrowheads="1"/>
          </p:cNvSpPr>
          <p:nvPr/>
        </p:nvSpPr>
        <p:spPr bwMode="auto">
          <a:xfrm>
            <a:off x="2514600" y="49530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032000" y="3352800"/>
            <a:ext cx="473075" cy="1819275"/>
            <a:chOff x="1264" y="2000"/>
            <a:chExt cx="298" cy="1146"/>
          </a:xfrm>
        </p:grpSpPr>
        <p:sp>
          <p:nvSpPr>
            <p:cNvPr id="26663" name="Rectangle 12"/>
            <p:cNvSpPr>
              <a:spLocks noChangeArrowheads="1"/>
            </p:cNvSpPr>
            <p:nvPr/>
          </p:nvSpPr>
          <p:spPr bwMode="auto">
            <a:xfrm>
              <a:off x="1264" y="2000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4" name="Rectangle 13"/>
            <p:cNvSpPr>
              <a:spLocks noChangeArrowheads="1"/>
            </p:cNvSpPr>
            <p:nvPr/>
          </p:nvSpPr>
          <p:spPr bwMode="auto">
            <a:xfrm>
              <a:off x="1264" y="2144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5" name="Rectangle 14"/>
            <p:cNvSpPr>
              <a:spLocks noChangeArrowheads="1"/>
            </p:cNvSpPr>
            <p:nvPr/>
          </p:nvSpPr>
          <p:spPr bwMode="auto">
            <a:xfrm>
              <a:off x="1264" y="2288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6" name="Rectangle 15"/>
            <p:cNvSpPr>
              <a:spLocks noChangeArrowheads="1"/>
            </p:cNvSpPr>
            <p:nvPr/>
          </p:nvSpPr>
          <p:spPr bwMode="auto">
            <a:xfrm>
              <a:off x="1264" y="2432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7" name="Rectangle 16"/>
            <p:cNvSpPr>
              <a:spLocks noChangeArrowheads="1"/>
            </p:cNvSpPr>
            <p:nvPr/>
          </p:nvSpPr>
          <p:spPr bwMode="auto">
            <a:xfrm>
              <a:off x="1264" y="2576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8" name="Rectangle 17"/>
            <p:cNvSpPr>
              <a:spLocks noChangeArrowheads="1"/>
            </p:cNvSpPr>
            <p:nvPr/>
          </p:nvSpPr>
          <p:spPr bwMode="auto">
            <a:xfrm>
              <a:off x="1264" y="2720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9" name="Rectangle 18"/>
            <p:cNvSpPr>
              <a:spLocks noChangeArrowheads="1"/>
            </p:cNvSpPr>
            <p:nvPr/>
          </p:nvSpPr>
          <p:spPr bwMode="auto">
            <a:xfrm>
              <a:off x="1264" y="2864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0" name="Rectangle 19"/>
            <p:cNvSpPr>
              <a:spLocks noChangeArrowheads="1"/>
            </p:cNvSpPr>
            <p:nvPr/>
          </p:nvSpPr>
          <p:spPr bwMode="auto">
            <a:xfrm>
              <a:off x="1264" y="3008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7" name="Rectangle 20"/>
          <p:cNvSpPr>
            <a:spLocks noChangeArrowheads="1"/>
          </p:cNvSpPr>
          <p:nvPr/>
        </p:nvSpPr>
        <p:spPr bwMode="auto">
          <a:xfrm>
            <a:off x="4775200" y="33528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21"/>
          <p:cNvSpPr>
            <a:spLocks noChangeArrowheads="1"/>
          </p:cNvSpPr>
          <p:nvPr/>
        </p:nvSpPr>
        <p:spPr bwMode="auto">
          <a:xfrm>
            <a:off x="4775200" y="35814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22"/>
          <p:cNvSpPr>
            <a:spLocks noChangeArrowheads="1"/>
          </p:cNvSpPr>
          <p:nvPr/>
        </p:nvSpPr>
        <p:spPr bwMode="auto">
          <a:xfrm>
            <a:off x="4775200" y="38100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23"/>
          <p:cNvSpPr>
            <a:spLocks noChangeArrowheads="1"/>
          </p:cNvSpPr>
          <p:nvPr/>
        </p:nvSpPr>
        <p:spPr bwMode="auto">
          <a:xfrm>
            <a:off x="4775200" y="40386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Rectangle 24"/>
          <p:cNvSpPr>
            <a:spLocks noChangeArrowheads="1"/>
          </p:cNvSpPr>
          <p:nvPr/>
        </p:nvSpPr>
        <p:spPr bwMode="auto">
          <a:xfrm>
            <a:off x="4775200" y="42672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25"/>
          <p:cNvSpPr>
            <a:spLocks noChangeArrowheads="1"/>
          </p:cNvSpPr>
          <p:nvPr/>
        </p:nvSpPr>
        <p:spPr bwMode="auto">
          <a:xfrm>
            <a:off x="4775200" y="44958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26"/>
          <p:cNvSpPr>
            <a:spLocks noChangeArrowheads="1"/>
          </p:cNvSpPr>
          <p:nvPr/>
        </p:nvSpPr>
        <p:spPr bwMode="auto">
          <a:xfrm>
            <a:off x="4775200" y="47244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27"/>
          <p:cNvSpPr>
            <a:spLocks noChangeArrowheads="1"/>
          </p:cNvSpPr>
          <p:nvPr/>
        </p:nvSpPr>
        <p:spPr bwMode="auto">
          <a:xfrm>
            <a:off x="4775200" y="4953000"/>
            <a:ext cx="1638300" cy="2286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292600" y="3352800"/>
            <a:ext cx="473075" cy="1819275"/>
            <a:chOff x="2688" y="2000"/>
            <a:chExt cx="298" cy="1146"/>
          </a:xfrm>
        </p:grpSpPr>
        <p:sp>
          <p:nvSpPr>
            <p:cNvPr id="26655" name="Rectangle 29"/>
            <p:cNvSpPr>
              <a:spLocks noChangeArrowheads="1"/>
            </p:cNvSpPr>
            <p:nvPr/>
          </p:nvSpPr>
          <p:spPr bwMode="auto">
            <a:xfrm>
              <a:off x="2688" y="2000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0"/>
            <p:cNvSpPr>
              <a:spLocks noChangeArrowheads="1"/>
            </p:cNvSpPr>
            <p:nvPr/>
          </p:nvSpPr>
          <p:spPr bwMode="auto">
            <a:xfrm>
              <a:off x="2688" y="2144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1"/>
            <p:cNvSpPr>
              <a:spLocks noChangeArrowheads="1"/>
            </p:cNvSpPr>
            <p:nvPr/>
          </p:nvSpPr>
          <p:spPr bwMode="auto">
            <a:xfrm>
              <a:off x="2688" y="2288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8" name="Rectangle 32"/>
            <p:cNvSpPr>
              <a:spLocks noChangeArrowheads="1"/>
            </p:cNvSpPr>
            <p:nvPr/>
          </p:nvSpPr>
          <p:spPr bwMode="auto">
            <a:xfrm>
              <a:off x="2688" y="2432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Rectangle 33"/>
            <p:cNvSpPr>
              <a:spLocks noChangeArrowheads="1"/>
            </p:cNvSpPr>
            <p:nvPr/>
          </p:nvSpPr>
          <p:spPr bwMode="auto">
            <a:xfrm>
              <a:off x="2688" y="2576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Rectangle 34"/>
            <p:cNvSpPr>
              <a:spLocks noChangeArrowheads="1"/>
            </p:cNvSpPr>
            <p:nvPr/>
          </p:nvSpPr>
          <p:spPr bwMode="auto">
            <a:xfrm>
              <a:off x="2688" y="2720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Rectangle 35"/>
            <p:cNvSpPr>
              <a:spLocks noChangeArrowheads="1"/>
            </p:cNvSpPr>
            <p:nvPr/>
          </p:nvSpPr>
          <p:spPr bwMode="auto">
            <a:xfrm>
              <a:off x="2688" y="2864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Rectangle 36"/>
            <p:cNvSpPr>
              <a:spLocks noChangeArrowheads="1"/>
            </p:cNvSpPr>
            <p:nvPr/>
          </p:nvSpPr>
          <p:spPr bwMode="auto">
            <a:xfrm>
              <a:off x="2688" y="3008"/>
              <a:ext cx="298" cy="138"/>
            </a:xfrm>
            <a:prstGeom prst="rect">
              <a:avLst/>
            </a:prstGeom>
            <a:noFill/>
            <a:ln w="19080" cap="sq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46" name="Text Box 37"/>
          <p:cNvSpPr txBox="1">
            <a:spLocks noChangeArrowheads="1"/>
          </p:cNvSpPr>
          <p:nvPr/>
        </p:nvSpPr>
        <p:spPr bwMode="auto">
          <a:xfrm>
            <a:off x="1993900" y="3076575"/>
            <a:ext cx="40798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6647" name="Text Box 38"/>
          <p:cNvSpPr txBox="1">
            <a:spLocks noChangeArrowheads="1"/>
          </p:cNvSpPr>
          <p:nvPr/>
        </p:nvSpPr>
        <p:spPr bwMode="auto">
          <a:xfrm>
            <a:off x="2843213" y="3084513"/>
            <a:ext cx="7397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sp>
        <p:nvSpPr>
          <p:cNvPr id="26648" name="Text Box 39"/>
          <p:cNvSpPr txBox="1">
            <a:spLocks noChangeArrowheads="1"/>
          </p:cNvSpPr>
          <p:nvPr/>
        </p:nvSpPr>
        <p:spPr bwMode="auto">
          <a:xfrm>
            <a:off x="4254500" y="3068638"/>
            <a:ext cx="407988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6649" name="Text Box 40"/>
          <p:cNvSpPr txBox="1">
            <a:spLocks noChangeArrowheads="1"/>
          </p:cNvSpPr>
          <p:nvPr/>
        </p:nvSpPr>
        <p:spPr bwMode="auto">
          <a:xfrm>
            <a:off x="5103813" y="3076575"/>
            <a:ext cx="73977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sp>
        <p:nvSpPr>
          <p:cNvPr id="26650" name="Text Box 41"/>
          <p:cNvSpPr txBox="1">
            <a:spLocks noChangeArrowheads="1"/>
          </p:cNvSpPr>
          <p:nvPr/>
        </p:nvSpPr>
        <p:spPr bwMode="auto">
          <a:xfrm>
            <a:off x="1373188" y="3089275"/>
            <a:ext cx="40005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Set</a:t>
            </a:r>
          </a:p>
        </p:txBody>
      </p:sp>
      <p:sp>
        <p:nvSpPr>
          <p:cNvPr id="26651" name="Text Box 42"/>
          <p:cNvSpPr txBox="1">
            <a:spLocks noChangeArrowheads="1"/>
          </p:cNvSpPr>
          <p:nvPr/>
        </p:nvSpPr>
        <p:spPr bwMode="auto">
          <a:xfrm>
            <a:off x="1597025" y="3348038"/>
            <a:ext cx="252413" cy="1804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0</a:t>
            </a:r>
          </a:p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1</a:t>
            </a:r>
          </a:p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2</a:t>
            </a:r>
          </a:p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3</a:t>
            </a:r>
          </a:p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4</a:t>
            </a:r>
          </a:p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5</a:t>
            </a:r>
          </a:p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6</a:t>
            </a:r>
          </a:p>
          <a:p>
            <a:pPr algn="l">
              <a:lnSpc>
                <a:spcPct val="11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>
                <a:solidFill>
                  <a:srgbClr val="000066"/>
                </a:solidFill>
                <a:latin typeface="Trebuchet MS" pitchFamily="32" charset="0"/>
              </a:rPr>
              <a:t>7</a:t>
            </a:r>
          </a:p>
        </p:txBody>
      </p:sp>
      <p:sp>
        <p:nvSpPr>
          <p:cNvPr id="26652" name="Rectangle 43"/>
          <p:cNvSpPr>
            <a:spLocks noChangeArrowheads="1"/>
          </p:cNvSpPr>
          <p:nvPr/>
        </p:nvSpPr>
        <p:spPr bwMode="auto">
          <a:xfrm>
            <a:off x="2654300" y="6248400"/>
            <a:ext cx="739775" cy="306388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</a:rPr>
              <a:t>t (8 bits)</a:t>
            </a:r>
          </a:p>
        </p:txBody>
      </p:sp>
      <p:sp>
        <p:nvSpPr>
          <p:cNvPr id="26653" name="Rectangle 44"/>
          <p:cNvSpPr>
            <a:spLocks noChangeArrowheads="1"/>
          </p:cNvSpPr>
          <p:nvPr/>
        </p:nvSpPr>
        <p:spPr bwMode="auto">
          <a:xfrm>
            <a:off x="3409950" y="6248400"/>
            <a:ext cx="779462" cy="306388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s (3 bits)</a:t>
            </a:r>
          </a:p>
        </p:txBody>
      </p:sp>
      <p:sp>
        <p:nvSpPr>
          <p:cNvPr id="26654" name="Rectangle 45"/>
          <p:cNvSpPr>
            <a:spLocks noChangeArrowheads="1"/>
          </p:cNvSpPr>
          <p:nvPr/>
        </p:nvSpPr>
        <p:spPr bwMode="auto">
          <a:xfrm>
            <a:off x="4191000" y="6248400"/>
            <a:ext cx="788987" cy="306388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b (2 bits)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  <p:bldP spid="26635" grpId="0" animBg="1"/>
      <p:bldP spid="26637" grpId="0" animBg="1"/>
      <p:bldP spid="26638" grpId="0" animBg="1"/>
      <p:bldP spid="26639" grpId="0" animBg="1"/>
      <p:bldP spid="26640" grpId="0" animBg="1"/>
      <p:bldP spid="26641" grpId="0" animBg="1"/>
      <p:bldP spid="26642" grpId="0" animBg="1"/>
      <p:bldP spid="26643" grpId="0" animBg="1"/>
      <p:bldP spid="26644" grpId="0" animBg="1"/>
      <p:bldP spid="26646" grpId="0"/>
      <p:bldP spid="26647" grpId="0"/>
      <p:bldP spid="26648" grpId="0"/>
      <p:bldP spid="26649" grpId="0"/>
      <p:bldP spid="26650" grpId="0"/>
      <p:bldP spid="26651" grpId="0"/>
      <p:bldP spid="26652" grpId="0" animBg="1"/>
      <p:bldP spid="26653" grpId="0" animBg="1"/>
      <p:bldP spid="2665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290513" y="914400"/>
            <a:ext cx="8307387" cy="55514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a 2-way set associative cache  (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(8,2,4,13)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Note: Invalid cache lines are left blank</a:t>
            </a: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an access to 0x0E34.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is the block offset of this address in hex?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is the set index of this address in hex?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is the cache tag of this address in hex?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Does this access hit or miss in the cache?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value is returned if it is a hit? </a:t>
            </a:r>
          </a:p>
          <a:p>
            <a:pPr marL="385763" indent="-376238" algn="l" eaLnBrk="1" hangingPunct="1">
              <a:lnSpc>
                <a:spcPct val="8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b="1" dirty="0">
              <a:solidFill>
                <a:srgbClr val="000066"/>
              </a:solidFill>
            </a:endParaRP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</a:rPr>
              <a:t>6.13</a:t>
            </a:r>
            <a:endParaRPr lang="en-US" sz="3800" b="1" dirty="0">
              <a:solidFill>
                <a:srgbClr val="660033"/>
              </a:solidFill>
            </a:endParaRP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2032000" y="1524000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2589213" y="1531938"/>
            <a:ext cx="77169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1589088" y="1536700"/>
            <a:ext cx="412626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Set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1725613" y="1752600"/>
            <a:ext cx="289195" cy="3037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1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2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3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4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5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6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680" name="Text Box 44"/>
          <p:cNvSpPr txBox="1">
            <a:spLocks noChangeArrowheads="1"/>
          </p:cNvSpPr>
          <p:nvPr/>
        </p:nvSpPr>
        <p:spPr bwMode="auto">
          <a:xfrm>
            <a:off x="3949700" y="1524000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28681" name="Text Box 45"/>
          <p:cNvSpPr txBox="1">
            <a:spLocks noChangeArrowheads="1"/>
          </p:cNvSpPr>
          <p:nvPr/>
        </p:nvSpPr>
        <p:spPr bwMode="auto">
          <a:xfrm>
            <a:off x="4506913" y="1531938"/>
            <a:ext cx="77169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sp>
        <p:nvSpPr>
          <p:cNvPr id="28682" name="Rectangle 83"/>
          <p:cNvSpPr>
            <a:spLocks noChangeArrowheads="1"/>
          </p:cNvSpPr>
          <p:nvPr/>
        </p:nvSpPr>
        <p:spPr bwMode="auto">
          <a:xfrm>
            <a:off x="6691313" y="647541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t (8 bits)</a:t>
            </a:r>
          </a:p>
        </p:txBody>
      </p:sp>
      <p:sp>
        <p:nvSpPr>
          <p:cNvPr id="28683" name="Rectangle 84"/>
          <p:cNvSpPr>
            <a:spLocks noChangeArrowheads="1"/>
          </p:cNvSpPr>
          <p:nvPr/>
        </p:nvSpPr>
        <p:spPr bwMode="auto">
          <a:xfrm>
            <a:off x="7445375" y="647541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s (3 bits)</a:t>
            </a:r>
          </a:p>
        </p:txBody>
      </p:sp>
      <p:sp>
        <p:nvSpPr>
          <p:cNvPr id="28684" name="Rectangle 85"/>
          <p:cNvSpPr>
            <a:spLocks noChangeArrowheads="1"/>
          </p:cNvSpPr>
          <p:nvPr/>
        </p:nvSpPr>
        <p:spPr bwMode="auto">
          <a:xfrm>
            <a:off x="8226425" y="6475413"/>
            <a:ext cx="788988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b (2 bits)</a:t>
            </a:r>
          </a:p>
        </p:txBody>
      </p:sp>
      <p:graphicFrame>
        <p:nvGraphicFramePr>
          <p:cNvPr id="87" name="Group 7"/>
          <p:cNvGraphicFramePr>
            <a:graphicFrameLocks noGrp="1"/>
          </p:cNvGraphicFramePr>
          <p:nvPr/>
        </p:nvGraphicFramePr>
        <p:xfrm>
          <a:off x="2174875" y="1835150"/>
          <a:ext cx="1444625" cy="2813048"/>
        </p:xfrm>
        <a:graphic>
          <a:graphicData uri="http://schemas.openxmlformats.org/drawingml/2006/table">
            <a:tbl>
              <a:tblPr/>
              <a:tblGrid>
                <a:gridCol w="334963"/>
                <a:gridCol w="1109662"/>
              </a:tblGrid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09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86 30 3F 10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45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60 4F E0 23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EB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06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C7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06 78 07 C5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71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0B DE 18 4B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91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A0 B7 26 2D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46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8" name="Group 46"/>
          <p:cNvGraphicFramePr>
            <a:graphicFrameLocks noGrp="1"/>
          </p:cNvGraphicFramePr>
          <p:nvPr/>
        </p:nvGraphicFramePr>
        <p:xfrm>
          <a:off x="4092575" y="1835150"/>
          <a:ext cx="1470025" cy="2813048"/>
        </p:xfrm>
        <a:graphic>
          <a:graphicData uri="http://schemas.openxmlformats.org/drawingml/2006/table">
            <a:tbl>
              <a:tblPr/>
              <a:tblGrid>
                <a:gridCol w="340852"/>
                <a:gridCol w="1129173"/>
              </a:tblGrid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38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00 BC 0B 37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0B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12 08 7B AD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05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40 67 C2 3B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6E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F0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DE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12 C0 88 37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324600" y="5257800"/>
            <a:ext cx="108876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00 = 0x0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172200" y="5562600"/>
            <a:ext cx="121700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101 = 0x5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019800" y="5867400"/>
            <a:ext cx="1960921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01110001 = 0x71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67400" y="6172200"/>
            <a:ext cx="69121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= Hit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181600" y="6516368"/>
            <a:ext cx="934871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= 0x0B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90513" y="914400"/>
            <a:ext cx="8307387" cy="55514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a 2-way set associative cache  (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(8,2,4,13)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Note: Invalid cache lines are left blank</a:t>
            </a: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an access to 0x0DD5.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is the block offset of this address in hex?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is the set index of this address in hex?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is the cache tag of this address in hex?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Does this access hit or miss in the cache? 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What value is returned if it is a hit?</a:t>
            </a:r>
          </a:p>
          <a:p>
            <a:pPr marL="385763" indent="-376238" algn="l" eaLnBrk="1" hangingPunct="1">
              <a:lnSpc>
                <a:spcPct val="8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b="1" dirty="0">
              <a:solidFill>
                <a:srgbClr val="000066"/>
              </a:solidFill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</a:rPr>
              <a:t>6.14</a:t>
            </a:r>
            <a:endParaRPr lang="en-US" sz="3800" b="1" dirty="0">
              <a:solidFill>
                <a:srgbClr val="660033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032000" y="1524000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2589213" y="1531938"/>
            <a:ext cx="77169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1589088" y="1536700"/>
            <a:ext cx="412626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Set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725613" y="1752600"/>
            <a:ext cx="289195" cy="3006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1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2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3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4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5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6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30728" name="Text Box 44"/>
          <p:cNvSpPr txBox="1">
            <a:spLocks noChangeArrowheads="1"/>
          </p:cNvSpPr>
          <p:nvPr/>
        </p:nvSpPr>
        <p:spPr bwMode="auto">
          <a:xfrm>
            <a:off x="3949700" y="1524000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0729" name="Text Box 45"/>
          <p:cNvSpPr txBox="1">
            <a:spLocks noChangeArrowheads="1"/>
          </p:cNvSpPr>
          <p:nvPr/>
        </p:nvSpPr>
        <p:spPr bwMode="auto">
          <a:xfrm>
            <a:off x="4506913" y="1531938"/>
            <a:ext cx="77169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sp>
        <p:nvSpPr>
          <p:cNvPr id="30730" name="Rectangle 83"/>
          <p:cNvSpPr>
            <a:spLocks noChangeArrowheads="1"/>
          </p:cNvSpPr>
          <p:nvPr/>
        </p:nvSpPr>
        <p:spPr bwMode="auto">
          <a:xfrm>
            <a:off x="6691313" y="647541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t (8 bits)</a:t>
            </a:r>
          </a:p>
        </p:txBody>
      </p:sp>
      <p:sp>
        <p:nvSpPr>
          <p:cNvPr id="30731" name="Rectangle 84"/>
          <p:cNvSpPr>
            <a:spLocks noChangeArrowheads="1"/>
          </p:cNvSpPr>
          <p:nvPr/>
        </p:nvSpPr>
        <p:spPr bwMode="auto">
          <a:xfrm>
            <a:off x="7445375" y="6475413"/>
            <a:ext cx="779463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s (3 bits)</a:t>
            </a:r>
          </a:p>
        </p:txBody>
      </p:sp>
      <p:sp>
        <p:nvSpPr>
          <p:cNvPr id="30732" name="Rectangle 85"/>
          <p:cNvSpPr>
            <a:spLocks noChangeArrowheads="1"/>
          </p:cNvSpPr>
          <p:nvPr/>
        </p:nvSpPr>
        <p:spPr bwMode="auto">
          <a:xfrm>
            <a:off x="8226425" y="6475413"/>
            <a:ext cx="788988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b (2 bits)</a:t>
            </a:r>
          </a:p>
        </p:txBody>
      </p:sp>
      <p:graphicFrame>
        <p:nvGraphicFramePr>
          <p:cNvPr id="87" name="Group 7"/>
          <p:cNvGraphicFramePr>
            <a:graphicFrameLocks noGrp="1"/>
          </p:cNvGraphicFramePr>
          <p:nvPr/>
        </p:nvGraphicFramePr>
        <p:xfrm>
          <a:off x="2174875" y="1835150"/>
          <a:ext cx="1444625" cy="2813048"/>
        </p:xfrm>
        <a:graphic>
          <a:graphicData uri="http://schemas.openxmlformats.org/drawingml/2006/table">
            <a:tbl>
              <a:tblPr/>
              <a:tblGrid>
                <a:gridCol w="334963"/>
                <a:gridCol w="1109662"/>
              </a:tblGrid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09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86 30 3F 10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45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60 4F E0 23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EB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06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C7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06 78 07 C5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71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0B DE 18 4B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91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A0 B7 26 2D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46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8" name="Group 46"/>
          <p:cNvGraphicFramePr>
            <a:graphicFrameLocks noGrp="1"/>
          </p:cNvGraphicFramePr>
          <p:nvPr/>
        </p:nvGraphicFramePr>
        <p:xfrm>
          <a:off x="4092575" y="1835150"/>
          <a:ext cx="1470025" cy="2813048"/>
        </p:xfrm>
        <a:graphic>
          <a:graphicData uri="http://schemas.openxmlformats.org/drawingml/2006/table">
            <a:tbl>
              <a:tblPr/>
              <a:tblGrid>
                <a:gridCol w="340852"/>
                <a:gridCol w="1129173"/>
              </a:tblGrid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38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00 BC 0B 37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0B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12 08 7B AD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05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40 67 C2 3B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6E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F0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DE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12 C0 88 37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248400" y="5257800"/>
            <a:ext cx="108876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01 = 0x1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096000" y="5562600"/>
            <a:ext cx="121700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101 = 0x5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019800" y="5867400"/>
            <a:ext cx="197381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01101110 = 0x6E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15000" y="6172200"/>
            <a:ext cx="231345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Miss (invalid block)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290513" y="1220788"/>
            <a:ext cx="8307387" cy="4003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a 2-way set associative cache  (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(8,2,4,13)</a:t>
            </a:r>
          </a:p>
          <a:p>
            <a:pPr marL="735013" lvl="1" indent="-239713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66"/>
                </a:solidFill>
              </a:rPr>
              <a:t>Note: Invalid cache lines are left blank</a:t>
            </a: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76238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 all hex memory addresses that will hit in Set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</a:rPr>
              <a:t>6.16</a:t>
            </a:r>
            <a:endParaRPr lang="en-US" sz="3800" b="1" dirty="0">
              <a:solidFill>
                <a:srgbClr val="660033"/>
              </a:solidFill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468688" y="63547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t (8 bits)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4224338" y="6354763"/>
            <a:ext cx="779462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s (3 bits)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5005388" y="6354763"/>
            <a:ext cx="788987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</a:rPr>
              <a:t>b (2 bits)</a:t>
            </a: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2032000" y="1916113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2589213" y="1924050"/>
            <a:ext cx="77169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589088" y="1928813"/>
            <a:ext cx="412626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Set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1725613" y="2144713"/>
            <a:ext cx="289195" cy="3006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1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2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3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4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5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6</a:t>
            </a:r>
          </a:p>
          <a:p>
            <a:pPr algn="l">
              <a:lnSpc>
                <a:spcPct val="15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32779" name="Text Box 47"/>
          <p:cNvSpPr txBox="1">
            <a:spLocks noChangeArrowheads="1"/>
          </p:cNvSpPr>
          <p:nvPr/>
        </p:nvSpPr>
        <p:spPr bwMode="auto">
          <a:xfrm>
            <a:off x="3949700" y="1916113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2780" name="Text Box 48"/>
          <p:cNvSpPr txBox="1">
            <a:spLocks noChangeArrowheads="1"/>
          </p:cNvSpPr>
          <p:nvPr/>
        </p:nvSpPr>
        <p:spPr bwMode="auto">
          <a:xfrm>
            <a:off x="4506913" y="1924050"/>
            <a:ext cx="77169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Data0-3</a:t>
            </a:r>
          </a:p>
        </p:txBody>
      </p:sp>
      <p:graphicFrame>
        <p:nvGraphicFramePr>
          <p:cNvPr id="87" name="Group 7"/>
          <p:cNvGraphicFramePr>
            <a:graphicFrameLocks noGrp="1"/>
          </p:cNvGraphicFramePr>
          <p:nvPr/>
        </p:nvGraphicFramePr>
        <p:xfrm>
          <a:off x="2174875" y="2292350"/>
          <a:ext cx="1444625" cy="2813048"/>
        </p:xfrm>
        <a:graphic>
          <a:graphicData uri="http://schemas.openxmlformats.org/drawingml/2006/table">
            <a:tbl>
              <a:tblPr/>
              <a:tblGrid>
                <a:gridCol w="334963"/>
                <a:gridCol w="1109662"/>
              </a:tblGrid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09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86 30 3F 10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45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60 4F E0 23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EB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06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C7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06 78 07 C5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71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0B DE 18 4B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91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A0 B7 26 2D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46</a:t>
                      </a: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8" name="Group 46"/>
          <p:cNvGraphicFramePr>
            <a:graphicFrameLocks noGrp="1"/>
          </p:cNvGraphicFramePr>
          <p:nvPr/>
        </p:nvGraphicFramePr>
        <p:xfrm>
          <a:off x="4092575" y="2292350"/>
          <a:ext cx="1470025" cy="2813048"/>
        </p:xfrm>
        <a:graphic>
          <a:graphicData uri="http://schemas.openxmlformats.org/drawingml/2006/table">
            <a:tbl>
              <a:tblPr/>
              <a:tblGrid>
                <a:gridCol w="340852"/>
                <a:gridCol w="1129173"/>
              </a:tblGrid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00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38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00 BC 0B 37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0B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32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12 08 7B AD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05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40 67 C2 3B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6E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F0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itchFamily="49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6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DE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  <a:ea typeface="AR PL ShanHeiSun Uni" charset="0"/>
                          <a:cs typeface="AR PL ShanHeiSun Uni" charset="0"/>
                        </a:rPr>
                        <a:t>12 C0 88 37</a:t>
                      </a:r>
                    </a:p>
                  </a:txBody>
                  <a:tcPr marL="9144" marR="9144" marT="10972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371600" y="5791200"/>
            <a:ext cx="515410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00110010011xx = 0x64C, 0x64D, 0x64E, 0x64F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807015" y="4753393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00715" y="4753393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3030071" y="4243604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800777" y="644002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194477" y="644002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569216" y="644002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3115236" y="6009651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</a:rPr>
              <a:t>Hierarchy requires Locality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  <p:sp>
        <p:nvSpPr>
          <p:cNvPr id="1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to make this work is for programs to exhibit locality</a:t>
            </a:r>
          </a:p>
          <a:p>
            <a:pPr lvl="1" eaLnBrk="1" hangingPunct="1"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000066"/>
                </a:solidFill>
              </a:rPr>
              <a:t>Data needed in the near future kept in fast memory near CPU</a:t>
            </a: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dirty="0" smtClean="0">
                <a:solidFill>
                  <a:srgbClr val="000066"/>
                </a:solidFill>
              </a:rPr>
              <a:t>Pr</a:t>
            </a:r>
            <a:r>
              <a:rPr lang="en-US" altLang="en-US" sz="2000" b="1" dirty="0" smtClean="0">
                <a:solidFill>
                  <a:srgbClr val="000066"/>
                </a:solidFill>
              </a:rPr>
              <a:t>ograms designed to reuse data and instructions near those they have used recently, or that were recently referenced themselves.</a:t>
            </a:r>
          </a:p>
          <a:p>
            <a:pPr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Kinds of Locality:</a:t>
            </a: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Temporal locality:</a:t>
            </a:r>
            <a:r>
              <a:rPr lang="en-US" altLang="en-US" sz="2000" b="1" dirty="0" smtClean="0">
                <a:solidFill>
                  <a:srgbClr val="000066"/>
                </a:solidFill>
              </a:rPr>
              <a:t>  Recently referenced items are likely to be referenced in the near future.</a:t>
            </a: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endParaRPr lang="en-US" altLang="en-US" sz="2000" b="1" dirty="0" smtClean="0">
              <a:solidFill>
                <a:srgbClr val="000066"/>
              </a:solidFill>
            </a:endParaRP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defRPr/>
            </a:pPr>
            <a:endParaRPr lang="en-US" altLang="en-US" sz="2000" b="1" dirty="0" smtClean="0">
              <a:solidFill>
                <a:srgbClr val="FF0000"/>
              </a:solidFill>
            </a:endParaRP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endParaRPr lang="en-US" altLang="en-US" sz="2000" b="1" dirty="0" smtClean="0">
              <a:solidFill>
                <a:srgbClr val="FF0000"/>
              </a:solidFill>
            </a:endParaRPr>
          </a:p>
          <a:p>
            <a:pPr lvl="1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FF0000"/>
                </a:solidFill>
              </a:rPr>
              <a:t>Spatial locality:</a:t>
            </a:r>
            <a:r>
              <a:rPr lang="en-US" altLang="en-US" sz="2000" b="1" dirty="0" smtClean="0">
                <a:solidFill>
                  <a:srgbClr val="000066"/>
                </a:solidFill>
              </a:rPr>
              <a:t>  Items with nearby addresses tend to be referenced close together in time.</a:t>
            </a:r>
          </a:p>
          <a:p>
            <a:pPr algn="l" eaLnBrk="1" hangingPunct="1"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6238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the following set associative cache:   (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S,E,B,m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= (2,2,1,4)</a:t>
            </a:r>
          </a:p>
          <a:p>
            <a:pPr marL="735013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</a:rPr>
              <a:t>Derive values for number of address bits used for the tag (t), the index (s) and the block offset (b)</a:t>
            </a:r>
          </a:p>
          <a:p>
            <a:pPr marL="1146175" lvl="2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99"/>
                </a:solidFill>
              </a:rPr>
              <a:t>s = 1</a:t>
            </a:r>
          </a:p>
          <a:p>
            <a:pPr marL="1146175" lvl="2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99"/>
                </a:solidFill>
              </a:rPr>
              <a:t>b = 0</a:t>
            </a:r>
          </a:p>
          <a:p>
            <a:pPr marL="1146175" lvl="2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0099"/>
                </a:solidFill>
              </a:rPr>
              <a:t>t = 3</a:t>
            </a:r>
          </a:p>
          <a:p>
            <a:pPr marL="735013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</a:rPr>
              <a:t>Draw a diagram of which bits of the address are used for the tag, the set index and the block offset</a:t>
            </a:r>
          </a:p>
          <a:p>
            <a:pPr marL="736600" lvl="1" indent="-238125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</a:endParaRPr>
          </a:p>
          <a:p>
            <a:pPr marL="735013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</a:rPr>
              <a:t>Draw a diagram of the cache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</a:rPr>
              <a:t>Practice problem</a:t>
            </a:r>
            <a:endParaRPr lang="en-US" sz="3800" b="1" dirty="0">
              <a:solidFill>
                <a:srgbClr val="660033"/>
              </a:solidFill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289659" y="4330162"/>
            <a:ext cx="786434" cy="288413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</a:rPr>
              <a:t>t (3 bits)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3036888" y="5183188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916363" y="5191125"/>
            <a:ext cx="51521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graphicFrame>
        <p:nvGraphicFramePr>
          <p:cNvPr id="2" name="Group 6"/>
          <p:cNvGraphicFramePr>
            <a:graphicFrameLocks noGrp="1"/>
          </p:cNvGraphicFramePr>
          <p:nvPr/>
        </p:nvGraphicFramePr>
        <p:xfrm>
          <a:off x="2895600" y="5453063"/>
          <a:ext cx="1654175" cy="558800"/>
        </p:xfrm>
        <a:graphic>
          <a:graphicData uri="http://schemas.openxmlformats.org/drawingml/2006/table">
            <a:tbl>
              <a:tblPr/>
              <a:tblGrid>
                <a:gridCol w="726962"/>
                <a:gridCol w="927213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 bits</a:t>
                      </a:r>
                    </a:p>
                  </a:txBody>
                  <a:tcPr marL="82080" marR="82080" marT="228528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 byte</a:t>
                      </a:r>
                    </a:p>
                  </a:txBody>
                  <a:tcPr marL="82080" marR="82080" marT="228528" marB="41040" horzOverflow="overflow">
                    <a:lnL>
                      <a:noFill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4689475" y="5191125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5568950" y="5200650"/>
            <a:ext cx="51521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graphicFrame>
        <p:nvGraphicFramePr>
          <p:cNvPr id="17425" name="Group 17"/>
          <p:cNvGraphicFramePr>
            <a:graphicFrameLocks noGrp="1"/>
          </p:cNvGraphicFramePr>
          <p:nvPr/>
        </p:nvGraphicFramePr>
        <p:xfrm>
          <a:off x="4643438" y="5461000"/>
          <a:ext cx="1681162" cy="558800"/>
        </p:xfrm>
        <a:graphic>
          <a:graphicData uri="http://schemas.openxmlformats.org/drawingml/2006/table">
            <a:tbl>
              <a:tblPr/>
              <a:tblGrid>
                <a:gridCol w="708038"/>
                <a:gridCol w="973124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 bits</a:t>
                      </a:r>
                    </a:p>
                  </a:txBody>
                  <a:tcPr marL="82080" marR="82080" marT="228528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 byte</a:t>
                      </a:r>
                    </a:p>
                  </a:txBody>
                  <a:tcPr marL="82080" marR="82080" marT="228528" marB="41040" horzOverflow="overflow">
                    <a:lnL>
                      <a:noFill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1" name="Text Box 26"/>
          <p:cNvSpPr txBox="1">
            <a:spLocks noChangeArrowheads="1"/>
          </p:cNvSpPr>
          <p:nvPr/>
        </p:nvSpPr>
        <p:spPr bwMode="auto">
          <a:xfrm>
            <a:off x="3036888" y="5948363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17432" name="Text Box 27"/>
          <p:cNvSpPr txBox="1">
            <a:spLocks noChangeArrowheads="1"/>
          </p:cNvSpPr>
          <p:nvPr/>
        </p:nvSpPr>
        <p:spPr bwMode="auto">
          <a:xfrm>
            <a:off x="3916363" y="5957888"/>
            <a:ext cx="51521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graphicFrame>
        <p:nvGraphicFramePr>
          <p:cNvPr id="17436" name="Group 28"/>
          <p:cNvGraphicFramePr>
            <a:graphicFrameLocks noGrp="1"/>
          </p:cNvGraphicFramePr>
          <p:nvPr/>
        </p:nvGraphicFramePr>
        <p:xfrm>
          <a:off x="2895600" y="6218238"/>
          <a:ext cx="1676399" cy="558800"/>
        </p:xfrm>
        <a:graphic>
          <a:graphicData uri="http://schemas.openxmlformats.org/drawingml/2006/table">
            <a:tbl>
              <a:tblPr/>
              <a:tblGrid>
                <a:gridCol w="726497"/>
                <a:gridCol w="949902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 bits</a:t>
                      </a:r>
                    </a:p>
                  </a:txBody>
                  <a:tcPr marL="82080" marR="82080" marT="228528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 byte</a:t>
                      </a:r>
                    </a:p>
                  </a:txBody>
                  <a:tcPr marL="82080" marR="82080" marT="228528" marB="41040" horzOverflow="overflow">
                    <a:lnL>
                      <a:noFill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0" name="Text Box 37"/>
          <p:cNvSpPr txBox="1">
            <a:spLocks noChangeArrowheads="1"/>
          </p:cNvSpPr>
          <p:nvPr/>
        </p:nvSpPr>
        <p:spPr bwMode="auto">
          <a:xfrm>
            <a:off x="4676775" y="5943600"/>
            <a:ext cx="421411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17441" name="Text Box 38"/>
          <p:cNvSpPr txBox="1">
            <a:spLocks noChangeArrowheads="1"/>
          </p:cNvSpPr>
          <p:nvPr/>
        </p:nvSpPr>
        <p:spPr bwMode="auto">
          <a:xfrm>
            <a:off x="5556250" y="5951538"/>
            <a:ext cx="515218" cy="282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b="1">
                <a:solidFill>
                  <a:srgbClr val="000066"/>
                </a:solidFill>
                <a:latin typeface="Trebuchet MS" pitchFamily="32" charset="0"/>
              </a:rPr>
              <a:t>Data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4629150" y="6211888"/>
          <a:ext cx="1695450" cy="558800"/>
        </p:xfrm>
        <a:graphic>
          <a:graphicData uri="http://schemas.openxmlformats.org/drawingml/2006/table">
            <a:tbl>
              <a:tblPr/>
              <a:tblGrid>
                <a:gridCol w="719230"/>
                <a:gridCol w="97622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3 bits</a:t>
                      </a:r>
                    </a:p>
                  </a:txBody>
                  <a:tcPr marL="82080" marR="82080" marT="228528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 byte</a:t>
                      </a:r>
                    </a:p>
                  </a:txBody>
                  <a:tcPr marL="82080" marR="82080" marT="228528" marB="41040" horzOverflow="overflow">
                    <a:lnL>
                      <a:noFill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9" name="Text Box 48"/>
          <p:cNvSpPr txBox="1">
            <a:spLocks noChangeArrowheads="1"/>
          </p:cNvSpPr>
          <p:nvPr/>
        </p:nvSpPr>
        <p:spPr bwMode="auto">
          <a:xfrm>
            <a:off x="2382838" y="5576888"/>
            <a:ext cx="9207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450" name="Text Box 49"/>
          <p:cNvSpPr txBox="1">
            <a:spLocks noChangeArrowheads="1"/>
          </p:cNvSpPr>
          <p:nvPr/>
        </p:nvSpPr>
        <p:spPr bwMode="auto">
          <a:xfrm>
            <a:off x="2336800" y="5576888"/>
            <a:ext cx="9207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451" name="Text Box 50"/>
          <p:cNvSpPr txBox="1">
            <a:spLocks noChangeArrowheads="1"/>
          </p:cNvSpPr>
          <p:nvPr/>
        </p:nvSpPr>
        <p:spPr bwMode="auto">
          <a:xfrm>
            <a:off x="2209800" y="5465763"/>
            <a:ext cx="503238" cy="315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</a:rPr>
              <a:t>s=0</a:t>
            </a: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3049565" y="4330162"/>
            <a:ext cx="727122" cy="288413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17453" name="Text Box 52"/>
          <p:cNvSpPr txBox="1">
            <a:spLocks noChangeArrowheads="1"/>
          </p:cNvSpPr>
          <p:nvPr/>
        </p:nvSpPr>
        <p:spPr bwMode="auto">
          <a:xfrm>
            <a:off x="2209800" y="6230938"/>
            <a:ext cx="503238" cy="315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</a:rPr>
              <a:t>s=1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/>
      <p:bldP spid="17414" grpId="0"/>
      <p:bldP spid="17422" grpId="0"/>
      <p:bldP spid="17423" grpId="0"/>
      <p:bldP spid="17431" grpId="0"/>
      <p:bldP spid="17432" grpId="0"/>
      <p:bldP spid="17440" grpId="0"/>
      <p:bldP spid="17441" grpId="0"/>
      <p:bldP spid="17449" grpId="0"/>
      <p:bldP spid="17450" grpId="0"/>
      <p:bldP spid="17451" grpId="0"/>
      <p:bldP spid="17452" grpId="0" animBg="1"/>
      <p:bldP spid="1745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2200" cy="77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</a:rPr>
              <a:t>Extra</a:t>
            </a:r>
          </a:p>
        </p:txBody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2625" cy="5219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Memory speed over time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3538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In 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1985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algn="l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memory access took about as long as a CPU instruction</a:t>
            </a:r>
          </a:p>
          <a:p>
            <a:pPr marL="722313" lvl="1" indent="-230188" algn="l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Memory was not a bottleneck to performance</a:t>
            </a:r>
          </a:p>
          <a:p>
            <a:pPr marL="381000" indent="-363538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Today</a:t>
            </a:r>
          </a:p>
          <a:p>
            <a:pPr marL="722313" lvl="1" indent="-230188" algn="l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CPUs are about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500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times faster than in 1980</a:t>
            </a:r>
          </a:p>
          <a:p>
            <a:pPr marL="722313" lvl="1" indent="-230188" algn="l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DRAM Memory is about 10 times faster than in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1980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20663" y="2362200"/>
            <a:ext cx="8836025" cy="2014538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>
                <a:solidFill>
                  <a:srgbClr val="000066"/>
                </a:solidFill>
              </a:rPr>
              <a:t>		Tran.	Access				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>
                <a:solidFill>
                  <a:srgbClr val="000066"/>
                </a:solidFill>
              </a:rPr>
              <a:t>		per bit	 time	Persist?	Sensitive?	Cost	Applications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altLang="en-US">
              <a:solidFill>
                <a:srgbClr val="000066"/>
              </a:solidFill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>
                <a:solidFill>
                  <a:srgbClr val="000066"/>
                </a:solidFill>
              </a:rPr>
              <a:t>SRAM	6	1X	Yes	No		100x	cache memories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altLang="en-US">
              <a:solidFill>
                <a:srgbClr val="000066"/>
              </a:solidFill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>
                <a:solidFill>
                  <a:srgbClr val="000066"/>
                </a:solidFill>
              </a:rPr>
              <a:t>DRAM	1	10X	No	Yes		1X	Main memories,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>
                <a:solidFill>
                  <a:srgbClr val="000066"/>
                </a:solidFill>
              </a:rPr>
              <a:t>								frame buffers</a:t>
            </a:r>
          </a:p>
        </p:txBody>
      </p:sp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457200" y="3124200"/>
            <a:ext cx="83058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SRAM </a:t>
            </a:r>
            <a:r>
              <a:rPr lang="en-US" altLang="en-US" sz="3800" b="1" dirty="0" err="1">
                <a:solidFill>
                  <a:srgbClr val="660033"/>
                </a:solidFill>
              </a:rPr>
              <a:t>vs</a:t>
            </a:r>
            <a:r>
              <a:rPr lang="en-US" altLang="en-US" sz="3800" b="1" dirty="0">
                <a:solidFill>
                  <a:srgbClr val="660033"/>
                </a:solidFill>
              </a:rPr>
              <a:t> DRAM Summary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4300" y="1143000"/>
            <a:ext cx="8982075" cy="4948238"/>
            <a:chOff x="72" y="720"/>
            <a:chExt cx="5658" cy="3117"/>
          </a:xfrm>
        </p:grpSpPr>
        <p:sp>
          <p:nvSpPr>
            <p:cNvPr id="20485" name="Rectangle 3"/>
            <p:cNvSpPr>
              <a:spLocks noChangeArrowheads="1"/>
            </p:cNvSpPr>
            <p:nvPr/>
          </p:nvSpPr>
          <p:spPr bwMode="auto">
            <a:xfrm>
              <a:off x="4819" y="1344"/>
              <a:ext cx="906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Hardware</a:t>
              </a:r>
            </a:p>
          </p:txBody>
        </p:sp>
        <p:sp>
          <p:nvSpPr>
            <p:cNvPr id="20486" name="Rectangle 4"/>
            <p:cNvSpPr>
              <a:spLocks noChangeArrowheads="1"/>
            </p:cNvSpPr>
            <p:nvPr/>
          </p:nvSpPr>
          <p:spPr bwMode="auto">
            <a:xfrm>
              <a:off x="3715" y="1344"/>
              <a:ext cx="1098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487" name="Rectangle 5"/>
            <p:cNvSpPr>
              <a:spLocks noChangeArrowheads="1"/>
            </p:cNvSpPr>
            <p:nvPr/>
          </p:nvSpPr>
          <p:spPr bwMode="auto">
            <a:xfrm>
              <a:off x="2422" y="1344"/>
              <a:ext cx="1290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On-Chip TLB</a:t>
              </a:r>
            </a:p>
          </p:txBody>
        </p:sp>
        <p:sp>
          <p:nvSpPr>
            <p:cNvPr id="20488" name="Rectangle 6"/>
            <p:cNvSpPr>
              <a:spLocks noChangeArrowheads="1"/>
            </p:cNvSpPr>
            <p:nvPr/>
          </p:nvSpPr>
          <p:spPr bwMode="auto">
            <a:xfrm>
              <a:off x="1224" y="1344"/>
              <a:ext cx="1192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Address translations</a:t>
              </a:r>
            </a:p>
          </p:txBody>
        </p:sp>
        <p:sp>
          <p:nvSpPr>
            <p:cNvPr id="20489" name="Rectangle 7"/>
            <p:cNvSpPr>
              <a:spLocks noChangeArrowheads="1"/>
            </p:cNvSpPr>
            <p:nvPr/>
          </p:nvSpPr>
          <p:spPr bwMode="auto">
            <a:xfrm>
              <a:off x="72" y="1344"/>
              <a:ext cx="1145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TLB</a:t>
              </a:r>
            </a:p>
          </p:txBody>
        </p:sp>
        <p:sp>
          <p:nvSpPr>
            <p:cNvPr id="20490" name="Rectangle 8"/>
            <p:cNvSpPr>
              <a:spLocks noChangeArrowheads="1"/>
            </p:cNvSpPr>
            <p:nvPr/>
          </p:nvSpPr>
          <p:spPr bwMode="auto">
            <a:xfrm>
              <a:off x="4819" y="3100"/>
              <a:ext cx="906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Web browser</a:t>
              </a:r>
            </a:p>
          </p:txBody>
        </p:sp>
        <p:sp>
          <p:nvSpPr>
            <p:cNvPr id="20491" name="Rectangle 9"/>
            <p:cNvSpPr>
              <a:spLocks noChangeArrowheads="1"/>
            </p:cNvSpPr>
            <p:nvPr/>
          </p:nvSpPr>
          <p:spPr bwMode="auto">
            <a:xfrm>
              <a:off x="3715" y="3100"/>
              <a:ext cx="1098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10,000,000</a:t>
              </a:r>
            </a:p>
          </p:txBody>
        </p:sp>
        <p:sp>
          <p:nvSpPr>
            <p:cNvPr id="20492" name="Rectangle 10"/>
            <p:cNvSpPr>
              <a:spLocks noChangeArrowheads="1"/>
            </p:cNvSpPr>
            <p:nvPr/>
          </p:nvSpPr>
          <p:spPr bwMode="auto">
            <a:xfrm>
              <a:off x="2422" y="3100"/>
              <a:ext cx="1290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Local disk</a:t>
              </a:r>
            </a:p>
          </p:txBody>
        </p:sp>
        <p:sp>
          <p:nvSpPr>
            <p:cNvPr id="20493" name="Rectangle 11"/>
            <p:cNvSpPr>
              <a:spLocks noChangeArrowheads="1"/>
            </p:cNvSpPr>
            <p:nvPr/>
          </p:nvSpPr>
          <p:spPr bwMode="auto">
            <a:xfrm>
              <a:off x="1224" y="3100"/>
              <a:ext cx="1192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Web pages</a:t>
              </a:r>
            </a:p>
          </p:txBody>
        </p:sp>
        <p:sp>
          <p:nvSpPr>
            <p:cNvPr id="20494" name="Rectangle 12"/>
            <p:cNvSpPr>
              <a:spLocks noChangeArrowheads="1"/>
            </p:cNvSpPr>
            <p:nvPr/>
          </p:nvSpPr>
          <p:spPr bwMode="auto">
            <a:xfrm>
              <a:off x="72" y="3100"/>
              <a:ext cx="1145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Browser cache</a:t>
              </a:r>
            </a:p>
          </p:txBody>
        </p:sp>
        <p:sp>
          <p:nvSpPr>
            <p:cNvPr id="20495" name="Rectangle 13"/>
            <p:cNvSpPr>
              <a:spLocks noChangeArrowheads="1"/>
            </p:cNvSpPr>
            <p:nvPr/>
          </p:nvSpPr>
          <p:spPr bwMode="auto">
            <a:xfrm>
              <a:off x="72" y="3469"/>
              <a:ext cx="1145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Web cache</a:t>
              </a:r>
            </a:p>
          </p:txBody>
        </p:sp>
        <p:sp>
          <p:nvSpPr>
            <p:cNvPr id="20496" name="Rectangle 14"/>
            <p:cNvSpPr>
              <a:spLocks noChangeArrowheads="1"/>
            </p:cNvSpPr>
            <p:nvPr/>
          </p:nvSpPr>
          <p:spPr bwMode="auto">
            <a:xfrm>
              <a:off x="72" y="2731"/>
              <a:ext cx="1145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Network buffer cache</a:t>
              </a:r>
            </a:p>
          </p:txBody>
        </p:sp>
        <p:sp>
          <p:nvSpPr>
            <p:cNvPr id="20497" name="Rectangle 15"/>
            <p:cNvSpPr>
              <a:spLocks noChangeArrowheads="1"/>
            </p:cNvSpPr>
            <p:nvPr/>
          </p:nvSpPr>
          <p:spPr bwMode="auto">
            <a:xfrm>
              <a:off x="72" y="2503"/>
              <a:ext cx="1145" cy="222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Buffer cache</a:t>
              </a:r>
            </a:p>
          </p:txBody>
        </p:sp>
        <p:sp>
          <p:nvSpPr>
            <p:cNvPr id="20498" name="Rectangle 16"/>
            <p:cNvSpPr>
              <a:spLocks noChangeArrowheads="1"/>
            </p:cNvSpPr>
            <p:nvPr/>
          </p:nvSpPr>
          <p:spPr bwMode="auto">
            <a:xfrm>
              <a:off x="72" y="2137"/>
              <a:ext cx="1145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Virtual Memory</a:t>
              </a:r>
            </a:p>
          </p:txBody>
        </p:sp>
        <p:sp>
          <p:nvSpPr>
            <p:cNvPr id="20499" name="Rectangle 17"/>
            <p:cNvSpPr>
              <a:spLocks noChangeArrowheads="1"/>
            </p:cNvSpPr>
            <p:nvPr/>
          </p:nvSpPr>
          <p:spPr bwMode="auto">
            <a:xfrm>
              <a:off x="72" y="1926"/>
              <a:ext cx="1145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L2 cache</a:t>
              </a:r>
            </a:p>
          </p:txBody>
        </p:sp>
        <p:sp>
          <p:nvSpPr>
            <p:cNvPr id="20500" name="Rectangle 18"/>
            <p:cNvSpPr>
              <a:spLocks noChangeArrowheads="1"/>
            </p:cNvSpPr>
            <p:nvPr/>
          </p:nvSpPr>
          <p:spPr bwMode="auto">
            <a:xfrm>
              <a:off x="72" y="1713"/>
              <a:ext cx="1145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L1 cache</a:t>
              </a:r>
            </a:p>
          </p:txBody>
        </p:sp>
        <p:sp>
          <p:nvSpPr>
            <p:cNvPr id="20501" name="Rectangle 19"/>
            <p:cNvSpPr>
              <a:spLocks noChangeArrowheads="1"/>
            </p:cNvSpPr>
            <p:nvPr/>
          </p:nvSpPr>
          <p:spPr bwMode="auto">
            <a:xfrm>
              <a:off x="72" y="1123"/>
              <a:ext cx="1145" cy="215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Registers</a:t>
              </a:r>
            </a:p>
          </p:txBody>
        </p:sp>
        <p:sp>
          <p:nvSpPr>
            <p:cNvPr id="20502" name="Rectangle 20"/>
            <p:cNvSpPr>
              <a:spLocks noChangeArrowheads="1"/>
            </p:cNvSpPr>
            <p:nvPr/>
          </p:nvSpPr>
          <p:spPr bwMode="auto">
            <a:xfrm>
              <a:off x="72" y="720"/>
              <a:ext cx="1145" cy="39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FF0000"/>
                  </a:solidFill>
                </a:rPr>
                <a:t>Cache Type</a:t>
              </a:r>
            </a:p>
          </p:txBody>
        </p:sp>
        <p:sp>
          <p:nvSpPr>
            <p:cNvPr id="20503" name="Rectangle 21"/>
            <p:cNvSpPr>
              <a:spLocks noChangeArrowheads="1"/>
            </p:cNvSpPr>
            <p:nvPr/>
          </p:nvSpPr>
          <p:spPr bwMode="auto">
            <a:xfrm>
              <a:off x="1224" y="3469"/>
              <a:ext cx="1192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Web pages</a:t>
              </a:r>
            </a:p>
          </p:txBody>
        </p:sp>
        <p:sp>
          <p:nvSpPr>
            <p:cNvPr id="20504" name="Rectangle 22"/>
            <p:cNvSpPr>
              <a:spLocks noChangeArrowheads="1"/>
            </p:cNvSpPr>
            <p:nvPr/>
          </p:nvSpPr>
          <p:spPr bwMode="auto">
            <a:xfrm>
              <a:off x="1224" y="2731"/>
              <a:ext cx="1192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Parts of files</a:t>
              </a:r>
            </a:p>
          </p:txBody>
        </p:sp>
        <p:sp>
          <p:nvSpPr>
            <p:cNvPr id="20505" name="Rectangle 23"/>
            <p:cNvSpPr>
              <a:spLocks noChangeArrowheads="1"/>
            </p:cNvSpPr>
            <p:nvPr/>
          </p:nvSpPr>
          <p:spPr bwMode="auto">
            <a:xfrm>
              <a:off x="1224" y="2503"/>
              <a:ext cx="1192" cy="222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Parts of files</a:t>
              </a:r>
            </a:p>
          </p:txBody>
        </p:sp>
        <p:sp>
          <p:nvSpPr>
            <p:cNvPr id="20506" name="Rectangle 24"/>
            <p:cNvSpPr>
              <a:spLocks noChangeArrowheads="1"/>
            </p:cNvSpPr>
            <p:nvPr/>
          </p:nvSpPr>
          <p:spPr bwMode="auto">
            <a:xfrm>
              <a:off x="1224" y="2137"/>
              <a:ext cx="1192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4-KB page</a:t>
              </a:r>
            </a:p>
          </p:txBody>
        </p:sp>
        <p:sp>
          <p:nvSpPr>
            <p:cNvPr id="20507" name="Rectangle 25"/>
            <p:cNvSpPr>
              <a:spLocks noChangeArrowheads="1"/>
            </p:cNvSpPr>
            <p:nvPr/>
          </p:nvSpPr>
          <p:spPr bwMode="auto">
            <a:xfrm>
              <a:off x="1224" y="1926"/>
              <a:ext cx="1192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32-byte block</a:t>
              </a:r>
            </a:p>
          </p:txBody>
        </p:sp>
        <p:sp>
          <p:nvSpPr>
            <p:cNvPr id="20508" name="Rectangle 26"/>
            <p:cNvSpPr>
              <a:spLocks noChangeArrowheads="1"/>
            </p:cNvSpPr>
            <p:nvPr/>
          </p:nvSpPr>
          <p:spPr bwMode="auto">
            <a:xfrm>
              <a:off x="1224" y="1713"/>
              <a:ext cx="1192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32-byte block</a:t>
              </a:r>
            </a:p>
          </p:txBody>
        </p:sp>
        <p:sp>
          <p:nvSpPr>
            <p:cNvPr id="20509" name="Rectangle 27"/>
            <p:cNvSpPr>
              <a:spLocks noChangeArrowheads="1"/>
            </p:cNvSpPr>
            <p:nvPr/>
          </p:nvSpPr>
          <p:spPr bwMode="auto">
            <a:xfrm>
              <a:off x="1224" y="1123"/>
              <a:ext cx="1192" cy="215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4-byte word</a:t>
              </a:r>
            </a:p>
          </p:txBody>
        </p:sp>
        <p:sp>
          <p:nvSpPr>
            <p:cNvPr id="20510" name="Rectangle 28"/>
            <p:cNvSpPr>
              <a:spLocks noChangeArrowheads="1"/>
            </p:cNvSpPr>
            <p:nvPr/>
          </p:nvSpPr>
          <p:spPr bwMode="auto">
            <a:xfrm>
              <a:off x="1224" y="720"/>
              <a:ext cx="1192" cy="39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FF0000"/>
                  </a:solidFill>
                </a:rPr>
                <a:t>What Cached</a:t>
              </a:r>
            </a:p>
          </p:txBody>
        </p:sp>
        <p:sp>
          <p:nvSpPr>
            <p:cNvPr id="20511" name="Rectangle 29"/>
            <p:cNvSpPr>
              <a:spLocks noChangeArrowheads="1"/>
            </p:cNvSpPr>
            <p:nvPr/>
          </p:nvSpPr>
          <p:spPr bwMode="auto">
            <a:xfrm>
              <a:off x="4819" y="3469"/>
              <a:ext cx="906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Web proxy server</a:t>
              </a:r>
            </a:p>
          </p:txBody>
        </p:sp>
        <p:sp>
          <p:nvSpPr>
            <p:cNvPr id="20512" name="Rectangle 30"/>
            <p:cNvSpPr>
              <a:spLocks noChangeArrowheads="1"/>
            </p:cNvSpPr>
            <p:nvPr/>
          </p:nvSpPr>
          <p:spPr bwMode="auto">
            <a:xfrm>
              <a:off x="3715" y="3469"/>
              <a:ext cx="1098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1,000,000,000</a:t>
              </a:r>
            </a:p>
          </p:txBody>
        </p:sp>
        <p:sp>
          <p:nvSpPr>
            <p:cNvPr id="20513" name="Rectangle 31"/>
            <p:cNvSpPr>
              <a:spLocks noChangeArrowheads="1"/>
            </p:cNvSpPr>
            <p:nvPr/>
          </p:nvSpPr>
          <p:spPr bwMode="auto">
            <a:xfrm>
              <a:off x="2422" y="3469"/>
              <a:ext cx="1290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Remote server disks</a:t>
              </a:r>
            </a:p>
          </p:txBody>
        </p:sp>
        <p:sp>
          <p:nvSpPr>
            <p:cNvPr id="20514" name="Rectangle 32"/>
            <p:cNvSpPr>
              <a:spLocks noChangeArrowheads="1"/>
            </p:cNvSpPr>
            <p:nvPr/>
          </p:nvSpPr>
          <p:spPr bwMode="auto">
            <a:xfrm>
              <a:off x="4819" y="2503"/>
              <a:ext cx="906" cy="222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OS</a:t>
              </a:r>
            </a:p>
          </p:txBody>
        </p:sp>
        <p:sp>
          <p:nvSpPr>
            <p:cNvPr id="20515" name="Rectangle 33"/>
            <p:cNvSpPr>
              <a:spLocks noChangeArrowheads="1"/>
            </p:cNvSpPr>
            <p:nvPr/>
          </p:nvSpPr>
          <p:spPr bwMode="auto">
            <a:xfrm>
              <a:off x="3715" y="2503"/>
              <a:ext cx="1098" cy="222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20516" name="Rectangle 34"/>
            <p:cNvSpPr>
              <a:spLocks noChangeArrowheads="1"/>
            </p:cNvSpPr>
            <p:nvPr/>
          </p:nvSpPr>
          <p:spPr bwMode="auto">
            <a:xfrm>
              <a:off x="2422" y="2503"/>
              <a:ext cx="1290" cy="222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Main memory</a:t>
              </a:r>
            </a:p>
          </p:txBody>
        </p:sp>
        <p:sp>
          <p:nvSpPr>
            <p:cNvPr id="20517" name="Rectangle 35"/>
            <p:cNvSpPr>
              <a:spLocks noChangeArrowheads="1"/>
            </p:cNvSpPr>
            <p:nvPr/>
          </p:nvSpPr>
          <p:spPr bwMode="auto">
            <a:xfrm>
              <a:off x="4819" y="1713"/>
              <a:ext cx="906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Hardware</a:t>
              </a:r>
            </a:p>
          </p:txBody>
        </p:sp>
        <p:sp>
          <p:nvSpPr>
            <p:cNvPr id="20518" name="Rectangle 36"/>
            <p:cNvSpPr>
              <a:spLocks noChangeArrowheads="1"/>
            </p:cNvSpPr>
            <p:nvPr/>
          </p:nvSpPr>
          <p:spPr bwMode="auto">
            <a:xfrm>
              <a:off x="3715" y="1713"/>
              <a:ext cx="1098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20519" name="Rectangle 37"/>
            <p:cNvSpPr>
              <a:spLocks noChangeArrowheads="1"/>
            </p:cNvSpPr>
            <p:nvPr/>
          </p:nvSpPr>
          <p:spPr bwMode="auto">
            <a:xfrm>
              <a:off x="2422" y="1713"/>
              <a:ext cx="1290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On-Chip L1</a:t>
              </a:r>
            </a:p>
          </p:txBody>
        </p:sp>
        <p:sp>
          <p:nvSpPr>
            <p:cNvPr id="20520" name="Rectangle 38"/>
            <p:cNvSpPr>
              <a:spLocks noChangeArrowheads="1"/>
            </p:cNvSpPr>
            <p:nvPr/>
          </p:nvSpPr>
          <p:spPr bwMode="auto">
            <a:xfrm>
              <a:off x="4819" y="1926"/>
              <a:ext cx="906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Hardware</a:t>
              </a:r>
            </a:p>
          </p:txBody>
        </p:sp>
        <p:sp>
          <p:nvSpPr>
            <p:cNvPr id="20521" name="Rectangle 39"/>
            <p:cNvSpPr>
              <a:spLocks noChangeArrowheads="1"/>
            </p:cNvSpPr>
            <p:nvPr/>
          </p:nvSpPr>
          <p:spPr bwMode="auto">
            <a:xfrm>
              <a:off x="3715" y="1926"/>
              <a:ext cx="1098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20522" name="Rectangle 40"/>
            <p:cNvSpPr>
              <a:spLocks noChangeArrowheads="1"/>
            </p:cNvSpPr>
            <p:nvPr/>
          </p:nvSpPr>
          <p:spPr bwMode="auto">
            <a:xfrm>
              <a:off x="2422" y="1926"/>
              <a:ext cx="1290" cy="20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Off-Chip L2</a:t>
              </a:r>
            </a:p>
          </p:txBody>
        </p:sp>
        <p:sp>
          <p:nvSpPr>
            <p:cNvPr id="20523" name="Rectangle 41"/>
            <p:cNvSpPr>
              <a:spLocks noChangeArrowheads="1"/>
            </p:cNvSpPr>
            <p:nvPr/>
          </p:nvSpPr>
          <p:spPr bwMode="auto">
            <a:xfrm>
              <a:off x="4819" y="2731"/>
              <a:ext cx="906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AFS/NFS client</a:t>
              </a:r>
            </a:p>
          </p:txBody>
        </p:sp>
        <p:sp>
          <p:nvSpPr>
            <p:cNvPr id="20524" name="Rectangle 42"/>
            <p:cNvSpPr>
              <a:spLocks noChangeArrowheads="1"/>
            </p:cNvSpPr>
            <p:nvPr/>
          </p:nvSpPr>
          <p:spPr bwMode="auto">
            <a:xfrm>
              <a:off x="3715" y="2731"/>
              <a:ext cx="1098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10,000,000</a:t>
              </a:r>
            </a:p>
          </p:txBody>
        </p:sp>
        <p:sp>
          <p:nvSpPr>
            <p:cNvPr id="20525" name="Rectangle 43"/>
            <p:cNvSpPr>
              <a:spLocks noChangeArrowheads="1"/>
            </p:cNvSpPr>
            <p:nvPr/>
          </p:nvSpPr>
          <p:spPr bwMode="auto">
            <a:xfrm>
              <a:off x="2422" y="2731"/>
              <a:ext cx="1290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Local disk</a:t>
              </a:r>
            </a:p>
          </p:txBody>
        </p:sp>
        <p:sp>
          <p:nvSpPr>
            <p:cNvPr id="20526" name="Rectangle 44"/>
            <p:cNvSpPr>
              <a:spLocks noChangeArrowheads="1"/>
            </p:cNvSpPr>
            <p:nvPr/>
          </p:nvSpPr>
          <p:spPr bwMode="auto">
            <a:xfrm>
              <a:off x="4819" y="2137"/>
              <a:ext cx="906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Hardware+OS</a:t>
              </a:r>
            </a:p>
          </p:txBody>
        </p:sp>
        <p:sp>
          <p:nvSpPr>
            <p:cNvPr id="20527" name="Rectangle 45"/>
            <p:cNvSpPr>
              <a:spLocks noChangeArrowheads="1"/>
            </p:cNvSpPr>
            <p:nvPr/>
          </p:nvSpPr>
          <p:spPr bwMode="auto">
            <a:xfrm>
              <a:off x="3715" y="2137"/>
              <a:ext cx="1098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20528" name="Rectangle 46"/>
            <p:cNvSpPr>
              <a:spLocks noChangeArrowheads="1"/>
            </p:cNvSpPr>
            <p:nvPr/>
          </p:nvSpPr>
          <p:spPr bwMode="auto">
            <a:xfrm>
              <a:off x="2422" y="2137"/>
              <a:ext cx="1290" cy="363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Main memory</a:t>
              </a:r>
            </a:p>
          </p:txBody>
        </p:sp>
        <p:sp>
          <p:nvSpPr>
            <p:cNvPr id="20529" name="Rectangle 47"/>
            <p:cNvSpPr>
              <a:spLocks noChangeArrowheads="1"/>
            </p:cNvSpPr>
            <p:nvPr/>
          </p:nvSpPr>
          <p:spPr bwMode="auto">
            <a:xfrm>
              <a:off x="4819" y="1123"/>
              <a:ext cx="906" cy="215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Compiler</a:t>
              </a:r>
            </a:p>
          </p:txBody>
        </p:sp>
        <p:sp>
          <p:nvSpPr>
            <p:cNvPr id="20530" name="Rectangle 48"/>
            <p:cNvSpPr>
              <a:spLocks noChangeArrowheads="1"/>
            </p:cNvSpPr>
            <p:nvPr/>
          </p:nvSpPr>
          <p:spPr bwMode="auto">
            <a:xfrm>
              <a:off x="3715" y="1123"/>
              <a:ext cx="1098" cy="215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r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531" name="Rectangle 49"/>
            <p:cNvSpPr>
              <a:spLocks noChangeArrowheads="1"/>
            </p:cNvSpPr>
            <p:nvPr/>
          </p:nvSpPr>
          <p:spPr bwMode="auto">
            <a:xfrm>
              <a:off x="2422" y="1123"/>
              <a:ext cx="1290" cy="215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</a:rPr>
                <a:t> CPU registers</a:t>
              </a:r>
            </a:p>
          </p:txBody>
        </p:sp>
        <p:sp>
          <p:nvSpPr>
            <p:cNvPr id="20532" name="Rectangle 50"/>
            <p:cNvSpPr>
              <a:spLocks noChangeArrowheads="1"/>
            </p:cNvSpPr>
            <p:nvPr/>
          </p:nvSpPr>
          <p:spPr bwMode="auto">
            <a:xfrm>
              <a:off x="4819" y="720"/>
              <a:ext cx="906" cy="39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FF0000"/>
                  </a:solidFill>
                </a:rPr>
                <a:t>Managed By</a:t>
              </a:r>
            </a:p>
          </p:txBody>
        </p:sp>
        <p:sp>
          <p:nvSpPr>
            <p:cNvPr id="20533" name="Rectangle 51"/>
            <p:cNvSpPr>
              <a:spLocks noChangeArrowheads="1"/>
            </p:cNvSpPr>
            <p:nvPr/>
          </p:nvSpPr>
          <p:spPr bwMode="auto">
            <a:xfrm>
              <a:off x="3715" y="720"/>
              <a:ext cx="1098" cy="39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FF0000"/>
                  </a:solidFill>
                </a:rPr>
                <a:t>Latency (cycles)</a:t>
              </a:r>
            </a:p>
          </p:txBody>
        </p:sp>
        <p:sp>
          <p:nvSpPr>
            <p:cNvPr id="20534" name="Rectangle 52"/>
            <p:cNvSpPr>
              <a:spLocks noChangeArrowheads="1"/>
            </p:cNvSpPr>
            <p:nvPr/>
          </p:nvSpPr>
          <p:spPr bwMode="auto">
            <a:xfrm>
              <a:off x="2422" y="720"/>
              <a:ext cx="1290" cy="397"/>
            </a:xfrm>
            <a:prstGeom prst="rect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FF0000"/>
                  </a:solidFill>
                </a:rPr>
                <a:t>Where Cached</a:t>
              </a:r>
            </a:p>
          </p:txBody>
        </p:sp>
        <p:sp>
          <p:nvSpPr>
            <p:cNvPr id="20535" name="Line 53"/>
            <p:cNvSpPr>
              <a:spLocks noChangeShapeType="1"/>
            </p:cNvSpPr>
            <p:nvPr/>
          </p:nvSpPr>
          <p:spPr bwMode="auto">
            <a:xfrm>
              <a:off x="72" y="720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6" name="Line 54"/>
            <p:cNvSpPr>
              <a:spLocks noChangeShapeType="1"/>
            </p:cNvSpPr>
            <p:nvPr/>
          </p:nvSpPr>
          <p:spPr bwMode="auto">
            <a:xfrm>
              <a:off x="72" y="1123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7" name="Line 55"/>
            <p:cNvSpPr>
              <a:spLocks noChangeShapeType="1"/>
            </p:cNvSpPr>
            <p:nvPr/>
          </p:nvSpPr>
          <p:spPr bwMode="auto">
            <a:xfrm>
              <a:off x="72" y="1344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8" name="Line 56"/>
            <p:cNvSpPr>
              <a:spLocks noChangeShapeType="1"/>
            </p:cNvSpPr>
            <p:nvPr/>
          </p:nvSpPr>
          <p:spPr bwMode="auto">
            <a:xfrm>
              <a:off x="72" y="2731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9" name="Line 57"/>
            <p:cNvSpPr>
              <a:spLocks noChangeShapeType="1"/>
            </p:cNvSpPr>
            <p:nvPr/>
          </p:nvSpPr>
          <p:spPr bwMode="auto">
            <a:xfrm>
              <a:off x="72" y="3838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0" name="Line 58"/>
            <p:cNvSpPr>
              <a:spLocks noChangeShapeType="1"/>
            </p:cNvSpPr>
            <p:nvPr/>
          </p:nvSpPr>
          <p:spPr bwMode="auto">
            <a:xfrm>
              <a:off x="72" y="720"/>
              <a:ext cx="0" cy="397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1" name="Line 59"/>
            <p:cNvSpPr>
              <a:spLocks noChangeShapeType="1"/>
            </p:cNvSpPr>
            <p:nvPr/>
          </p:nvSpPr>
          <p:spPr bwMode="auto">
            <a:xfrm>
              <a:off x="3715" y="720"/>
              <a:ext cx="0" cy="3112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2" name="Line 60"/>
            <p:cNvSpPr>
              <a:spLocks noChangeShapeType="1"/>
            </p:cNvSpPr>
            <p:nvPr/>
          </p:nvSpPr>
          <p:spPr bwMode="auto">
            <a:xfrm>
              <a:off x="4819" y="720"/>
              <a:ext cx="0" cy="3112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Line 61"/>
            <p:cNvSpPr>
              <a:spLocks noChangeShapeType="1"/>
            </p:cNvSpPr>
            <p:nvPr/>
          </p:nvSpPr>
          <p:spPr bwMode="auto">
            <a:xfrm>
              <a:off x="5731" y="720"/>
              <a:ext cx="0" cy="3112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4" name="Line 62"/>
            <p:cNvSpPr>
              <a:spLocks noChangeShapeType="1"/>
            </p:cNvSpPr>
            <p:nvPr/>
          </p:nvSpPr>
          <p:spPr bwMode="auto">
            <a:xfrm>
              <a:off x="72" y="720"/>
              <a:ext cx="0" cy="3112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5" name="Line 63"/>
            <p:cNvSpPr>
              <a:spLocks noChangeShapeType="1"/>
            </p:cNvSpPr>
            <p:nvPr/>
          </p:nvSpPr>
          <p:spPr bwMode="auto">
            <a:xfrm>
              <a:off x="72" y="2137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6" name="Line 64"/>
            <p:cNvSpPr>
              <a:spLocks noChangeShapeType="1"/>
            </p:cNvSpPr>
            <p:nvPr/>
          </p:nvSpPr>
          <p:spPr bwMode="auto">
            <a:xfrm>
              <a:off x="72" y="1926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7" name="Line 65"/>
            <p:cNvSpPr>
              <a:spLocks noChangeShapeType="1"/>
            </p:cNvSpPr>
            <p:nvPr/>
          </p:nvSpPr>
          <p:spPr bwMode="auto">
            <a:xfrm>
              <a:off x="72" y="3100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8" name="Line 66"/>
            <p:cNvSpPr>
              <a:spLocks noChangeShapeType="1"/>
            </p:cNvSpPr>
            <p:nvPr/>
          </p:nvSpPr>
          <p:spPr bwMode="auto">
            <a:xfrm>
              <a:off x="72" y="2503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9" name="Line 67"/>
            <p:cNvSpPr>
              <a:spLocks noChangeShapeType="1"/>
            </p:cNvSpPr>
            <p:nvPr/>
          </p:nvSpPr>
          <p:spPr bwMode="auto">
            <a:xfrm>
              <a:off x="2422" y="720"/>
              <a:ext cx="0" cy="3112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50" name="Line 68"/>
            <p:cNvSpPr>
              <a:spLocks noChangeShapeType="1"/>
            </p:cNvSpPr>
            <p:nvPr/>
          </p:nvSpPr>
          <p:spPr bwMode="auto">
            <a:xfrm>
              <a:off x="1224" y="720"/>
              <a:ext cx="0" cy="3112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51" name="Line 69"/>
            <p:cNvSpPr>
              <a:spLocks noChangeShapeType="1"/>
            </p:cNvSpPr>
            <p:nvPr/>
          </p:nvSpPr>
          <p:spPr bwMode="auto">
            <a:xfrm>
              <a:off x="72" y="3469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52" name="Line 70"/>
            <p:cNvSpPr>
              <a:spLocks noChangeShapeType="1"/>
            </p:cNvSpPr>
            <p:nvPr/>
          </p:nvSpPr>
          <p:spPr bwMode="auto">
            <a:xfrm>
              <a:off x="72" y="1713"/>
              <a:ext cx="5653" cy="0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4" name="Line 71"/>
          <p:cNvSpPr>
            <a:spLocks noChangeShapeType="1"/>
          </p:cNvSpPr>
          <p:nvPr/>
        </p:nvSpPr>
        <p:spPr bwMode="auto">
          <a:xfrm>
            <a:off x="114300" y="1782763"/>
            <a:ext cx="8991600" cy="1587"/>
          </a:xfrm>
          <a:prstGeom prst="line">
            <a:avLst/>
          </a:prstGeom>
          <a:noFill/>
          <a:ln w="2844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Examples of Caching in the Hierarchy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31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Byte-addressable machine</a:t>
            </a:r>
          </a:p>
          <a:p>
            <a:pPr lvl="1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m = 16 bits</a:t>
            </a:r>
          </a:p>
          <a:p>
            <a:pPr lvl="1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Cache = (</a:t>
            </a:r>
            <a:r>
              <a:rPr lang="en-US" altLang="en-US" b="1" dirty="0" err="1" smtClean="0">
                <a:solidFill>
                  <a:srgbClr val="000066"/>
                </a:solidFill>
              </a:rPr>
              <a:t>S,E,B,m</a:t>
            </a:r>
            <a:r>
              <a:rPr lang="en-US" altLang="en-US" b="1" dirty="0" smtClean="0">
                <a:solidFill>
                  <a:srgbClr val="000066"/>
                </a:solidFill>
              </a:rPr>
              <a:t>) = (?, 1, 1, 16)</a:t>
            </a:r>
          </a:p>
          <a:p>
            <a:pPr lvl="2" algn="l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defRPr/>
            </a:pPr>
            <a:r>
              <a:rPr lang="en-US" altLang="en-US" sz="1600" b="1" dirty="0" smtClean="0">
                <a:solidFill>
                  <a:srgbClr val="000099"/>
                </a:solidFill>
              </a:rPr>
              <a:t>Direct mapped, Block size = 1</a:t>
            </a:r>
          </a:p>
          <a:p>
            <a:pPr lvl="1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b="1" dirty="0" smtClean="0">
                <a:solidFill>
                  <a:srgbClr val="000066"/>
                </a:solidFill>
              </a:rPr>
              <a:t>s = 5 (5 LSB of address gives index)</a:t>
            </a:r>
          </a:p>
          <a:p>
            <a:pPr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many blocks does the cache hold?</a:t>
            </a:r>
          </a:p>
          <a:p>
            <a:pPr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many bits of storage are required to build the cache (data plus </a:t>
            </a:r>
            <a:r>
              <a:rPr lang="en-US" altLang="en-US" sz="2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 overhead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including tags, etc.)?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3430588" y="3607435"/>
            <a:ext cx="406400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32</a:t>
            </a:r>
          </a:p>
        </p:txBody>
      </p:sp>
      <p:sp>
        <p:nvSpPr>
          <p:cNvPr id="82949" name="Text Box 4"/>
          <p:cNvSpPr txBox="1">
            <a:spLocks noChangeArrowheads="1"/>
          </p:cNvSpPr>
          <p:nvPr/>
        </p:nvSpPr>
        <p:spPr bwMode="auto">
          <a:xfrm>
            <a:off x="3282950" y="5288598"/>
            <a:ext cx="1790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solidFill>
                  <a:srgbClr val="000066"/>
                </a:solidFill>
                <a:latin typeface="Trebuchet MS" pitchFamily="32" charset="0"/>
              </a:rPr>
              <a:t>(11 + 8 + 1) * 32</a:t>
            </a:r>
          </a:p>
        </p:txBody>
      </p:sp>
      <p:sp>
        <p:nvSpPr>
          <p:cNvPr id="82950" name="Line 5"/>
          <p:cNvSpPr>
            <a:spLocks noChangeShapeType="1"/>
          </p:cNvSpPr>
          <p:nvPr/>
        </p:nvSpPr>
        <p:spPr bwMode="auto">
          <a:xfrm flipV="1">
            <a:off x="3733800" y="5641023"/>
            <a:ext cx="1588" cy="374650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1" name="Text Box 6"/>
          <p:cNvSpPr txBox="1">
            <a:spLocks noChangeArrowheads="1"/>
          </p:cNvSpPr>
          <p:nvPr/>
        </p:nvSpPr>
        <p:spPr bwMode="auto">
          <a:xfrm>
            <a:off x="3535363" y="6112510"/>
            <a:ext cx="40798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82952" name="Line 7"/>
          <p:cNvSpPr>
            <a:spLocks noChangeShapeType="1"/>
          </p:cNvSpPr>
          <p:nvPr/>
        </p:nvSpPr>
        <p:spPr bwMode="auto">
          <a:xfrm flipV="1">
            <a:off x="4132263" y="5648960"/>
            <a:ext cx="1587" cy="374650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3" name="Text Box 8"/>
          <p:cNvSpPr txBox="1">
            <a:spLocks noChangeArrowheads="1"/>
          </p:cNvSpPr>
          <p:nvPr/>
        </p:nvSpPr>
        <p:spPr bwMode="auto">
          <a:xfrm>
            <a:off x="3932238" y="6120448"/>
            <a:ext cx="493712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Byte</a:t>
            </a:r>
          </a:p>
        </p:txBody>
      </p:sp>
      <p:sp>
        <p:nvSpPr>
          <p:cNvPr id="82954" name="Line 9"/>
          <p:cNvSpPr>
            <a:spLocks noChangeShapeType="1"/>
          </p:cNvSpPr>
          <p:nvPr/>
        </p:nvSpPr>
        <p:spPr bwMode="auto">
          <a:xfrm flipV="1">
            <a:off x="4564063" y="5634673"/>
            <a:ext cx="1587" cy="37623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5" name="Text Box 10"/>
          <p:cNvSpPr txBox="1">
            <a:spLocks noChangeArrowheads="1"/>
          </p:cNvSpPr>
          <p:nvPr/>
        </p:nvSpPr>
        <p:spPr bwMode="auto">
          <a:xfrm>
            <a:off x="4367213" y="6107748"/>
            <a:ext cx="5222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Valid</a:t>
            </a:r>
          </a:p>
        </p:txBody>
      </p:sp>
      <p:sp>
        <p:nvSpPr>
          <p:cNvPr id="13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Practice problem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49" grpId="0"/>
      <p:bldP spid="82950" grpId="0" animBg="1"/>
      <p:bldP spid="82951" grpId="0"/>
      <p:bldP spid="82952" grpId="0" animBg="1"/>
      <p:bldP spid="82953" grpId="0"/>
      <p:bldP spid="82954" grpId="0" animBg="1"/>
      <p:bldP spid="8295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4799013" y="982663"/>
            <a:ext cx="78581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Cache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4684713" y="1249363"/>
            <a:ext cx="40798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Tag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5195888" y="1257300"/>
            <a:ext cx="59213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Data1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70425" y="3733800"/>
            <a:ext cx="744538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b = 1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s = 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t = 2</a:t>
            </a:r>
          </a:p>
        </p:txBody>
      </p:sp>
      <p:sp>
        <p:nvSpPr>
          <p:cNvPr id="41989" name="Freeform 5"/>
          <p:cNvSpPr>
            <a:spLocks noChangeArrowheads="1"/>
          </p:cNvSpPr>
          <p:nvPr/>
        </p:nvSpPr>
        <p:spPr bwMode="auto">
          <a:xfrm>
            <a:off x="3973513" y="4279900"/>
            <a:ext cx="479425" cy="12700"/>
          </a:xfrm>
          <a:custGeom>
            <a:avLst/>
            <a:gdLst>
              <a:gd name="T0" fmla="*/ 2147483647 w 332"/>
              <a:gd name="T1" fmla="*/ 0 h 9"/>
              <a:gd name="T2" fmla="*/ 2147483647 w 332"/>
              <a:gd name="T3" fmla="*/ 0 h 9"/>
              <a:gd name="T4" fmla="*/ 0 w 332"/>
              <a:gd name="T5" fmla="*/ 2147483647 h 9"/>
              <a:gd name="T6" fmla="*/ 0 60000 65536"/>
              <a:gd name="T7" fmla="*/ 0 60000 65536"/>
              <a:gd name="T8" fmla="*/ 0 60000 65536"/>
              <a:gd name="T9" fmla="*/ 0 w 332"/>
              <a:gd name="T10" fmla="*/ 0 h 9"/>
              <a:gd name="T11" fmla="*/ 332 w 332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" h="9">
                <a:moveTo>
                  <a:pt x="332" y="0"/>
                </a:moveTo>
                <a:lnTo>
                  <a:pt x="10" y="0"/>
                </a:lnTo>
                <a:lnTo>
                  <a:pt x="0" y="9"/>
                </a:lnTo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990" name="Group 6"/>
          <p:cNvGraphicFramePr>
            <a:graphicFrameLocks noGrp="1"/>
          </p:cNvGraphicFramePr>
          <p:nvPr/>
        </p:nvGraphicFramePr>
        <p:xfrm>
          <a:off x="4311650" y="1525588"/>
          <a:ext cx="2311400" cy="1101726"/>
        </p:xfrm>
        <a:graphic>
          <a:graphicData uri="http://schemas.openxmlformats.org/drawingml/2006/table">
            <a:tbl>
              <a:tblPr/>
              <a:tblGrid>
                <a:gridCol w="296863"/>
                <a:gridCol w="506412"/>
                <a:gridCol w="765175"/>
                <a:gridCol w="742950"/>
              </a:tblGrid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 algn="l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7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L="82080" marR="82080" marT="275400" marB="4104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88" name="Text Box 37"/>
          <p:cNvSpPr txBox="1">
            <a:spLocks noChangeArrowheads="1"/>
          </p:cNvSpPr>
          <p:nvPr/>
        </p:nvSpPr>
        <p:spPr bwMode="auto">
          <a:xfrm>
            <a:off x="5956300" y="1266825"/>
            <a:ext cx="5921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Data0</a:t>
            </a:r>
          </a:p>
        </p:txBody>
      </p:sp>
      <p:sp>
        <p:nvSpPr>
          <p:cNvPr id="36889" name="Text Box 38"/>
          <p:cNvSpPr txBox="1">
            <a:spLocks noChangeArrowheads="1"/>
          </p:cNvSpPr>
          <p:nvPr/>
        </p:nvSpPr>
        <p:spPr bwMode="auto">
          <a:xfrm>
            <a:off x="4133850" y="1244600"/>
            <a:ext cx="56356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300">
                <a:solidFill>
                  <a:srgbClr val="000066"/>
                </a:solidFill>
                <a:latin typeface="Trebuchet MS" pitchFamily="32" charset="0"/>
              </a:rPr>
              <a:t>Index</a:t>
            </a:r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3859213" y="4953000"/>
            <a:ext cx="5246687" cy="979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Tag = 2 MSB of address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Index = Bit 1 of address = log</a:t>
            </a:r>
            <a:r>
              <a:rPr lang="en-US" altLang="en-US" baseline="-25000">
                <a:solidFill>
                  <a:srgbClr val="000066"/>
                </a:solidFill>
                <a:latin typeface="Trebuchet MS" pitchFamily="32" charset="0"/>
              </a:rPr>
              <a:t>2</a:t>
            </a: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(# of cache lines)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Block offset = LSB of address = log</a:t>
            </a:r>
            <a:r>
              <a:rPr lang="en-US" altLang="en-US" baseline="-25000">
                <a:solidFill>
                  <a:srgbClr val="000066"/>
                </a:solidFill>
                <a:latin typeface="Trebuchet MS" pitchFamily="32" charset="0"/>
              </a:rPr>
              <a:t>2</a:t>
            </a: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(# blocks/line)</a:t>
            </a:r>
          </a:p>
        </p:txBody>
      </p:sp>
      <p:sp>
        <p:nvSpPr>
          <p:cNvPr id="36892" name="Text Box 41"/>
          <p:cNvSpPr txBox="1">
            <a:spLocks noChangeArrowheads="1"/>
          </p:cNvSpPr>
          <p:nvPr/>
        </p:nvSpPr>
        <p:spPr bwMode="auto">
          <a:xfrm>
            <a:off x="769938" y="973138"/>
            <a:ext cx="1536700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Main memory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4756150" y="6392863"/>
            <a:ext cx="7397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t (2 bits)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5507038" y="6392863"/>
            <a:ext cx="688975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s (1 bit)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6200775" y="6392863"/>
            <a:ext cx="698500" cy="306387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</a:rPr>
              <a:t>b (1 bit)</a:t>
            </a:r>
          </a:p>
        </p:txBody>
      </p:sp>
      <p:graphicFrame>
        <p:nvGraphicFramePr>
          <p:cNvPr id="112" name="Table 111"/>
          <p:cNvGraphicFramePr>
            <a:graphicFrameLocks noGrp="1"/>
          </p:cNvGraphicFramePr>
          <p:nvPr/>
        </p:nvGraphicFramePr>
        <p:xfrm>
          <a:off x="838200" y="1397000"/>
          <a:ext cx="1447800" cy="53643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7800"/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0000   0x00</a:t>
                      </a:r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0001   0x11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0010   0x22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0011   0x33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0100   0x44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0101   0x55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0110   0x66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0111   0x77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1000   0x88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1001   0x99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1010   0xAA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1011   0xBB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1100   0xCC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1101   0xDD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1110   0xEE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  <a:tr h="33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1111   0xFF</a:t>
                      </a:r>
                      <a:endParaRPr lang="en-US" sz="1600" dirty="0" smtClean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36932" name="Text Box 4"/>
          <p:cNvSpPr txBox="1">
            <a:spLocks noChangeArrowheads="1"/>
          </p:cNvSpPr>
          <p:nvPr/>
        </p:nvSpPr>
        <p:spPr bwMode="auto">
          <a:xfrm>
            <a:off x="3187700" y="2889250"/>
            <a:ext cx="4918075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080" tIns="41040" rIns="82080" bIns="4104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Partition the address to identify which pieces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are used for the tag, the index, and the block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66"/>
                </a:solidFill>
                <a:latin typeface="Trebuchet MS" pitchFamily="32" charset="0"/>
              </a:rPr>
              <a:t>offset</a:t>
            </a:r>
          </a:p>
        </p:txBody>
      </p:sp>
      <p:sp>
        <p:nvSpPr>
          <p:cNvPr id="19" name="Text Box 40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b="1" dirty="0">
                <a:solidFill>
                  <a:srgbClr val="660033"/>
                </a:solidFill>
              </a:rPr>
              <a:t>Direct-mapped cache B=2 </a:t>
            </a:r>
            <a:br>
              <a:rPr lang="en-US" altLang="en-US" sz="3400" b="1" dirty="0">
                <a:solidFill>
                  <a:srgbClr val="660033"/>
                </a:solidFill>
              </a:rPr>
            </a:br>
            <a:r>
              <a:rPr lang="en-US" altLang="en-US" sz="3400" b="1" dirty="0">
                <a:solidFill>
                  <a:srgbClr val="660033"/>
                </a:solidFill>
              </a:rPr>
              <a:t>(</a:t>
            </a:r>
            <a:r>
              <a:rPr lang="en-US" altLang="en-US" sz="3400" b="1" dirty="0" err="1">
                <a:solidFill>
                  <a:srgbClr val="660033"/>
                </a:solidFill>
              </a:rPr>
              <a:t>S,E,B,m</a:t>
            </a:r>
            <a:r>
              <a:rPr lang="en-US" altLang="en-US" sz="3400" b="1" dirty="0">
                <a:solidFill>
                  <a:srgbClr val="660033"/>
                </a:solidFill>
              </a:rPr>
              <a:t>) = (2,1,2,4)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 animBg="1"/>
      <p:bldP spid="42023" grpId="0"/>
      <p:bldP spid="42026" grpId="0" animBg="1"/>
      <p:bldP spid="42027" grpId="0" animBg="1"/>
      <p:bldP spid="420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 marL="735013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endParaRPr lang="en-US" alt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Give an example of spatial locality for data access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Reference array elements in succession (stride-1 pattern)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Give an example of temporal locality for data access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Reference </a:t>
            </a:r>
            <a:r>
              <a:rPr lang="en-US" altLang="en-US" sz="1800" b="1" dirty="0" smtClean="0">
                <a:solidFill>
                  <a:srgbClr val="003300"/>
                </a:solidFill>
                <a:latin typeface="Courier New" pitchFamily="49" charset="0"/>
              </a:rPr>
              <a:t>sum </a:t>
            </a:r>
            <a:r>
              <a:rPr lang="en-US" altLang="en-US" sz="1800" b="1" dirty="0" smtClean="0">
                <a:solidFill>
                  <a:srgbClr val="000099"/>
                </a:solidFill>
              </a:rPr>
              <a:t>each iteration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Give an example of spatial locality for instruction access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Reference instructions in sequence</a:t>
            </a:r>
          </a:p>
          <a:p>
            <a:pPr lvl="1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defRPr/>
            </a:pPr>
            <a:r>
              <a:rPr lang="en-US" altLang="en-US" sz="2000" b="1" dirty="0" smtClean="0">
                <a:solidFill>
                  <a:srgbClr val="000066"/>
                </a:solidFill>
              </a:rPr>
              <a:t>Give an example of temporal locality for instruction access</a:t>
            </a:r>
          </a:p>
          <a:p>
            <a:pPr lvl="2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defRPr/>
            </a:pPr>
            <a:r>
              <a:rPr lang="en-US" altLang="en-US" sz="1800" b="1" dirty="0" smtClean="0">
                <a:solidFill>
                  <a:srgbClr val="000099"/>
                </a:solidFill>
              </a:rPr>
              <a:t>Cycle through loop repeatedly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2441575" y="1676400"/>
            <a:ext cx="3044825" cy="1074310"/>
          </a:xfrm>
          <a:prstGeom prst="rect">
            <a:avLst/>
          </a:prstGeom>
          <a:noFill/>
          <a:ln w="25560" cap="sq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for (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 = 0;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 &lt; n;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	sum += a[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return sum;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Locality </a:t>
            </a:r>
            <a:r>
              <a:rPr lang="en-US" altLang="en-US" sz="3800" b="1" dirty="0" smtClean="0">
                <a:solidFill>
                  <a:srgbClr val="660033"/>
                </a:solidFill>
              </a:rPr>
              <a:t>in code</a:t>
            </a:r>
            <a:endParaRPr lang="en-US" altLang="en-US" sz="38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254250" y="1663700"/>
            <a:ext cx="4432300" cy="2562225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int sumarrayrows(int a[M][N])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int i, j, 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for (i = 0; i &lt; M; i++)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    sum += a[i][j];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return sum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254250" y="4252913"/>
            <a:ext cx="4432300" cy="2562225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int sumarraycols(int a[M][N])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int i, j, sum = 0;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>
              <a:solidFill>
                <a:srgbClr val="000066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for (i = 0; i &lt; M; i++)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        sum += a[i][j];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    return sum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</a:rPr>
              <a:t>Locality example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6238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>
                <a:solidFill>
                  <a:srgbClr val="FFFFFF"/>
                </a:solidFill>
                <a:latin typeface="Arial" charset="0"/>
                <a:ea typeface="AR PL ShanHeiSun Uni" charset="0"/>
                <a:cs typeface="AR PL ShanHeiSun Uni" charset="0"/>
              </a:defRPr>
            </a:lvl9pPr>
          </a:lstStyle>
          <a:p>
            <a:pPr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Which function has better locality?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19552</TotalTime>
  <Words>5678</Words>
  <Application>Microsoft Office PowerPoint</Application>
  <PresentationFormat>On-screen Show (4:3)</PresentationFormat>
  <Paragraphs>2133</Paragraphs>
  <Slides>76</Slides>
  <Notes>75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Slide 1</vt:lpstr>
      <vt:lpstr>Memory</vt:lpstr>
      <vt:lpstr>Random-Access Memory (RAM)</vt:lpstr>
      <vt:lpstr>CPU-Memory gap</vt:lpstr>
      <vt:lpstr>Addressing CPU-Memory Gap</vt:lpstr>
      <vt:lpstr>Memory hierarchy example</vt:lpstr>
      <vt:lpstr>Hierarchy requires Locality</vt:lpstr>
      <vt:lpstr>Locality in code</vt:lpstr>
      <vt:lpstr>Locality example</vt:lpstr>
      <vt:lpstr>Practice problem 6.7</vt:lpstr>
      <vt:lpstr>Practice problem 6.7</vt:lpstr>
      <vt:lpstr>Practice problem 6.8</vt:lpstr>
      <vt:lpstr>General Cache Operation</vt:lpstr>
      <vt:lpstr>Direct mapped caches</vt:lpstr>
      <vt:lpstr>Simple Direct Mapped Cache</vt:lpstr>
      <vt:lpstr>Simple Direct Mapped Cache</vt:lpstr>
      <vt:lpstr>Simple direct-mapped cache example (S=4)</vt:lpstr>
      <vt:lpstr>Simple direct-mapped cache example (S=4)</vt:lpstr>
      <vt:lpstr>Simple direct-mapped cache example (S=4)</vt:lpstr>
      <vt:lpstr>Simple direct-mapped cache example (S=4)</vt:lpstr>
      <vt:lpstr>Simple direct-mapped cache example (S=4)</vt:lpstr>
      <vt:lpstr>Simple direct-mapped cache example (S=4)</vt:lpstr>
      <vt:lpstr>Simple direct-mapped cache example (S=4)</vt:lpstr>
      <vt:lpstr>Simple direct-mapped cache example (S=4)</vt:lpstr>
      <vt:lpstr>Identify issue #1: (S=4)</vt:lpstr>
      <vt:lpstr>Block size and spatial locality</vt:lpstr>
      <vt:lpstr>Example: Direct Mapped Cache (B=8)</vt:lpstr>
      <vt:lpstr>Example: Direct Mapped Cache (B=8)</vt:lpstr>
      <vt:lpstr>Example: Direct Mapped Cache (B=8)</vt:lpstr>
      <vt:lpstr>Direct-mapped cache (B=2)</vt:lpstr>
      <vt:lpstr>Direct-mapped cache (B=2)</vt:lpstr>
      <vt:lpstr>Direct-mapped cache (B=2)</vt:lpstr>
      <vt:lpstr>Direct-mapped cache (B=2)</vt:lpstr>
      <vt:lpstr>Direct-mapped cache (B=2)</vt:lpstr>
      <vt:lpstr>Direct-mapped cache (B=2)</vt:lpstr>
      <vt:lpstr>Direct-mapped cache (B=2)</vt:lpstr>
      <vt:lpstr>Practice problem</vt:lpstr>
      <vt:lpstr>Practice problem</vt:lpstr>
      <vt:lpstr>Practice problem</vt:lpstr>
      <vt:lpstr>Practice problem</vt:lpstr>
      <vt:lpstr>Practice problem</vt:lpstr>
      <vt:lpstr>Practice problem</vt:lpstr>
      <vt:lpstr>Practice problem</vt:lpstr>
      <vt:lpstr>Practice problem</vt:lpstr>
      <vt:lpstr>Practice problem</vt:lpstr>
      <vt:lpstr>Practice problem</vt:lpstr>
      <vt:lpstr>Practice problem</vt:lpstr>
      <vt:lpstr>Practice problem</vt:lpstr>
      <vt:lpstr>Block sizing</vt:lpstr>
      <vt:lpstr>Identify issue #2: (S,E,B,m) = (4,1,1,4)</vt:lpstr>
      <vt:lpstr>Direct mapping and conflict misses</vt:lpstr>
      <vt:lpstr>General causes for cache misses</vt:lpstr>
      <vt:lpstr>Slide 53</vt:lpstr>
      <vt:lpstr>E-way Set Associative Cache (E = 2)</vt:lpstr>
      <vt:lpstr>2-way Set Associative Cache</vt:lpstr>
      <vt:lpstr>2-way Set Associative Cache</vt:lpstr>
      <vt:lpstr>2-way Set Associative Cache Simulation</vt:lpstr>
      <vt:lpstr>Slide 58</vt:lpstr>
      <vt:lpstr>General Cache Organization (S, E, B)</vt:lpstr>
      <vt:lpstr>General Cache Organization</vt:lpstr>
      <vt:lpstr>General Cache Organization</vt:lpstr>
      <vt:lpstr>Cache Read</vt:lpstr>
      <vt:lpstr>Slide 63</vt:lpstr>
      <vt:lpstr>Practice problem 6.9</vt:lpstr>
      <vt:lpstr>Practice problem 6.11</vt:lpstr>
      <vt:lpstr>Slide 66</vt:lpstr>
      <vt:lpstr>Slide 67</vt:lpstr>
      <vt:lpstr>Slide 68</vt:lpstr>
      <vt:lpstr>Slide 69</vt:lpstr>
      <vt:lpstr>Slide 70</vt:lpstr>
      <vt:lpstr>Slide 71</vt:lpstr>
      <vt:lpstr>Memory speed over time</vt:lpstr>
      <vt:lpstr>SRAM vs DRAM Summary</vt:lpstr>
      <vt:lpstr>Examples of Caching in the Hierarchy</vt:lpstr>
      <vt:lpstr>Practice problem</vt:lpstr>
      <vt:lpstr>Direct-mapped cache B=2  (S,E,B,m) = (2,1,2,4)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Memory Hierarchy</dc:title>
  <dc:creator>Randal E. Bryant and David R. O'Hallaron</dc:creator>
  <cp:lastModifiedBy>wuchang</cp:lastModifiedBy>
  <cp:revision>450</cp:revision>
  <cp:lastPrinted>2001-10-04T12:22:59Z</cp:lastPrinted>
  <dcterms:created xsi:type="dcterms:W3CDTF">1998-08-11T09:18:51Z</dcterms:created>
  <dcterms:modified xsi:type="dcterms:W3CDTF">2018-02-22T19:42:05Z</dcterms:modified>
</cp:coreProperties>
</file>