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50"/>
  </p:notesMasterIdLst>
  <p:sldIdLst>
    <p:sldId id="256" r:id="rId3"/>
    <p:sldId id="438" r:id="rId4"/>
    <p:sldId id="439" r:id="rId5"/>
    <p:sldId id="402" r:id="rId6"/>
    <p:sldId id="403" r:id="rId7"/>
    <p:sldId id="405" r:id="rId8"/>
    <p:sldId id="406" r:id="rId9"/>
    <p:sldId id="407" r:id="rId10"/>
    <p:sldId id="408" r:id="rId11"/>
    <p:sldId id="409" r:id="rId12"/>
    <p:sldId id="414" r:id="rId13"/>
    <p:sldId id="418" r:id="rId14"/>
    <p:sldId id="415" r:id="rId15"/>
    <p:sldId id="416" r:id="rId16"/>
    <p:sldId id="417" r:id="rId17"/>
    <p:sldId id="419" r:id="rId18"/>
    <p:sldId id="420" r:id="rId19"/>
    <p:sldId id="421" r:id="rId20"/>
    <p:sldId id="423" r:id="rId21"/>
    <p:sldId id="424" r:id="rId22"/>
    <p:sldId id="425" r:id="rId23"/>
    <p:sldId id="426" r:id="rId24"/>
    <p:sldId id="446" r:id="rId25"/>
    <p:sldId id="449" r:id="rId26"/>
    <p:sldId id="427" r:id="rId27"/>
    <p:sldId id="336" r:id="rId28"/>
    <p:sldId id="447" r:id="rId29"/>
    <p:sldId id="443" r:id="rId30"/>
    <p:sldId id="444" r:id="rId31"/>
    <p:sldId id="445" r:id="rId32"/>
    <p:sldId id="453" r:id="rId33"/>
    <p:sldId id="456" r:id="rId34"/>
    <p:sldId id="454" r:id="rId35"/>
    <p:sldId id="457" r:id="rId36"/>
    <p:sldId id="450" r:id="rId37"/>
    <p:sldId id="430" r:id="rId38"/>
    <p:sldId id="458" r:id="rId39"/>
    <p:sldId id="431" r:id="rId40"/>
    <p:sldId id="432" r:id="rId41"/>
    <p:sldId id="433" r:id="rId42"/>
    <p:sldId id="434" r:id="rId43"/>
    <p:sldId id="284" r:id="rId44"/>
    <p:sldId id="448" r:id="rId45"/>
    <p:sldId id="440" r:id="rId46"/>
    <p:sldId id="441" r:id="rId47"/>
    <p:sldId id="442" r:id="rId48"/>
    <p:sldId id="429" r:id="rId49"/>
  </p:sldIdLst>
  <p:sldSz cx="9144000" cy="6858000" type="screen4x3"/>
  <p:notesSz cx="6858000" cy="91440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DejaVu Sans" charset="0"/>
        <a:cs typeface="DejaVu Sans" charset="0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DejaVu Sans" charset="0"/>
        <a:cs typeface="DejaVu Sans" charset="0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DejaVu Sans" charset="0"/>
        <a:cs typeface="DejaVu Sans" charset="0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DejaVu Sans" charset="0"/>
        <a:cs typeface="DejaVu Sans" charset="0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DejaVu Sans" charset="0"/>
        <a:cs typeface="DejaVu Sans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DejaVu Sans" charset="0"/>
        <a:cs typeface="DejaVu Sans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DejaVu Sans" charset="0"/>
        <a:cs typeface="DejaVu Sans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DejaVu Sans" charset="0"/>
        <a:cs typeface="DejaVu Sans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DejaVu Sans" charset="0"/>
        <a:cs typeface="DejaVu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888" y="-3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8" d="100"/>
        <a:sy n="78" d="100"/>
      </p:scale>
      <p:origin x="0" y="4476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15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16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4438" cy="411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 smtClean="0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2709863" y="8710613"/>
            <a:ext cx="1441450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7480" tIns="44280" rIns="87480" bIns="4428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9pPr>
          </a:lstStyle>
          <a:p>
            <a:pPr algn="ctr">
              <a:lnSpc>
                <a:spcPct val="90000"/>
              </a:lnSpc>
              <a:buClrTx/>
              <a:buFontTx/>
              <a:buNone/>
              <a:defRPr/>
            </a:pPr>
            <a:r>
              <a:rPr lang="en-US" altLang="en-US" sz="1200" smtClean="0">
                <a:solidFill>
                  <a:srgbClr val="000066"/>
                </a:solidFill>
                <a:latin typeface="Century Gothic" pitchFamily="32" charset="0"/>
                <a:ea typeface="+mn-ea"/>
              </a:rPr>
              <a:t>Page </a:t>
            </a:r>
            <a:fld id="{8CC4AD0D-C8B3-4B81-A2B1-F4722F9A7F31}" type="slidenum">
              <a:rPr lang="en-US" altLang="en-US" sz="1200" smtClean="0">
                <a:solidFill>
                  <a:srgbClr val="000066"/>
                </a:solidFill>
                <a:latin typeface="Century Gothic" pitchFamily="32" charset="0"/>
                <a:ea typeface="+mn-ea"/>
              </a:rPr>
              <a:pPr algn="ctr">
                <a:lnSpc>
                  <a:spcPct val="90000"/>
                </a:lnSpc>
                <a:buClrTx/>
                <a:buFontTx/>
                <a:buNone/>
                <a:defRPr/>
              </a:pPr>
              <a:t>‹#›</a:t>
            </a:fld>
            <a:endParaRPr lang="en-US" altLang="en-US" sz="1200" smtClean="0">
              <a:solidFill>
                <a:srgbClr val="000066"/>
              </a:solidFill>
              <a:latin typeface="Century Gothic" pitchFamily="32" charset="0"/>
              <a:ea typeface="+mn-ea"/>
            </a:endParaRPr>
          </a:p>
        </p:txBody>
      </p:sp>
      <p:sp>
        <p:nvSpPr>
          <p:cNvPr id="64519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49775" cy="3411538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xmlns="" val="7948138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65539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654050"/>
            <a:ext cx="4651375" cy="3489325"/>
          </a:xfrm>
          <a:solidFill>
            <a:srgbClr val="FFFFFF"/>
          </a:solidFill>
          <a:ln/>
        </p:spPr>
      </p:sp>
      <p:sp>
        <p:nvSpPr>
          <p:cNvPr id="77827" name="Text Box 2"/>
          <p:cNvSpPr txBox="1">
            <a:spLocks noChangeArrowheads="1"/>
          </p:cNvSpPr>
          <p:nvPr/>
        </p:nvSpPr>
        <p:spPr bwMode="auto">
          <a:xfrm>
            <a:off x="930177" y="4360333"/>
            <a:ext cx="5009555" cy="4142619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77828" name="Text Box 3"/>
          <p:cNvSpPr txBox="1">
            <a:spLocks noChangeArrowheads="1"/>
          </p:cNvSpPr>
          <p:nvPr/>
        </p:nvSpPr>
        <p:spPr bwMode="auto">
          <a:xfrm>
            <a:off x="3865067" y="8722179"/>
            <a:ext cx="3004839" cy="43542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5131" tIns="44268" rIns="85131" bIns="44268" anchor="b"/>
          <a:lstStyle/>
          <a:p>
            <a:pPr algn="r">
              <a:buClrTx/>
              <a:tabLst>
                <a:tab pos="0" algn="l"/>
                <a:tab pos="432465" algn="l"/>
                <a:tab pos="864931" algn="l"/>
                <a:tab pos="1297396" algn="l"/>
                <a:tab pos="1729862" algn="l"/>
                <a:tab pos="2162327" algn="l"/>
                <a:tab pos="2594793" algn="l"/>
                <a:tab pos="3027258" algn="l"/>
                <a:tab pos="3459724" algn="l"/>
                <a:tab pos="3892189" algn="l"/>
                <a:tab pos="4324655" algn="l"/>
                <a:tab pos="4757120" algn="l"/>
                <a:tab pos="5189586" algn="l"/>
                <a:tab pos="5622051" algn="l"/>
                <a:tab pos="6054517" algn="l"/>
                <a:tab pos="6486982" algn="l"/>
                <a:tab pos="6919448" algn="l"/>
                <a:tab pos="7351913" algn="l"/>
                <a:tab pos="7784379" algn="l"/>
                <a:tab pos="8216844" algn="l"/>
                <a:tab pos="8649310" algn="l"/>
              </a:tabLst>
            </a:pPr>
            <a:fld id="{11921EB5-A711-4DE7-9B82-033326B32E99}" type="slidenum">
              <a:rPr lang="en-US" sz="110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pPr algn="r">
                <a:buClrTx/>
                <a:tabLst>
                  <a:tab pos="0" algn="l"/>
                  <a:tab pos="432465" algn="l"/>
                  <a:tab pos="864931" algn="l"/>
                  <a:tab pos="1297396" algn="l"/>
                  <a:tab pos="1729862" algn="l"/>
                  <a:tab pos="2162327" algn="l"/>
                  <a:tab pos="2594793" algn="l"/>
                  <a:tab pos="3027258" algn="l"/>
                  <a:tab pos="3459724" algn="l"/>
                  <a:tab pos="3892189" algn="l"/>
                  <a:tab pos="4324655" algn="l"/>
                  <a:tab pos="4757120" algn="l"/>
                  <a:tab pos="5189586" algn="l"/>
                  <a:tab pos="5622051" algn="l"/>
                  <a:tab pos="6054517" algn="l"/>
                  <a:tab pos="6486982" algn="l"/>
                  <a:tab pos="6919448" algn="l"/>
                  <a:tab pos="7351913" algn="l"/>
                  <a:tab pos="7784379" algn="l"/>
                  <a:tab pos="8216844" algn="l"/>
                  <a:tab pos="8649310" algn="l"/>
                </a:tabLst>
              </a:pPr>
              <a:t>11</a:t>
            </a:fld>
            <a:endParaRPr lang="en-US" sz="1100" dirty="0">
              <a:solidFill>
                <a:srgbClr val="000066"/>
              </a:solidFill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654050"/>
            <a:ext cx="4651375" cy="3489325"/>
          </a:xfrm>
          <a:solidFill>
            <a:srgbClr val="FFFFFF"/>
          </a:solidFill>
          <a:ln/>
        </p:spPr>
      </p:sp>
      <p:sp>
        <p:nvSpPr>
          <p:cNvPr id="78851" name="Text Box 2"/>
          <p:cNvSpPr txBox="1">
            <a:spLocks noChangeArrowheads="1"/>
          </p:cNvSpPr>
          <p:nvPr/>
        </p:nvSpPr>
        <p:spPr bwMode="auto">
          <a:xfrm>
            <a:off x="930177" y="4360333"/>
            <a:ext cx="5009555" cy="4142619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78852" name="Text Box 3"/>
          <p:cNvSpPr txBox="1">
            <a:spLocks noChangeArrowheads="1"/>
          </p:cNvSpPr>
          <p:nvPr/>
        </p:nvSpPr>
        <p:spPr bwMode="auto">
          <a:xfrm>
            <a:off x="3865067" y="8722179"/>
            <a:ext cx="3004839" cy="43542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5131" tIns="44268" rIns="85131" bIns="44268" anchor="b"/>
          <a:lstStyle/>
          <a:p>
            <a:pPr algn="r">
              <a:buClrTx/>
              <a:tabLst>
                <a:tab pos="0" algn="l"/>
                <a:tab pos="432465" algn="l"/>
                <a:tab pos="864931" algn="l"/>
                <a:tab pos="1297396" algn="l"/>
                <a:tab pos="1729862" algn="l"/>
                <a:tab pos="2162327" algn="l"/>
                <a:tab pos="2594793" algn="l"/>
                <a:tab pos="3027258" algn="l"/>
                <a:tab pos="3459724" algn="l"/>
                <a:tab pos="3892189" algn="l"/>
                <a:tab pos="4324655" algn="l"/>
                <a:tab pos="4757120" algn="l"/>
                <a:tab pos="5189586" algn="l"/>
                <a:tab pos="5622051" algn="l"/>
                <a:tab pos="6054517" algn="l"/>
                <a:tab pos="6486982" algn="l"/>
                <a:tab pos="6919448" algn="l"/>
                <a:tab pos="7351913" algn="l"/>
                <a:tab pos="7784379" algn="l"/>
                <a:tab pos="8216844" algn="l"/>
                <a:tab pos="8649310" algn="l"/>
              </a:tabLst>
            </a:pPr>
            <a:fld id="{73982D88-A45A-4EEE-8831-F56252792CC4}" type="slidenum">
              <a:rPr lang="en-US" sz="110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pPr algn="r">
                <a:buClrTx/>
                <a:tabLst>
                  <a:tab pos="0" algn="l"/>
                  <a:tab pos="432465" algn="l"/>
                  <a:tab pos="864931" algn="l"/>
                  <a:tab pos="1297396" algn="l"/>
                  <a:tab pos="1729862" algn="l"/>
                  <a:tab pos="2162327" algn="l"/>
                  <a:tab pos="2594793" algn="l"/>
                  <a:tab pos="3027258" algn="l"/>
                  <a:tab pos="3459724" algn="l"/>
                  <a:tab pos="3892189" algn="l"/>
                  <a:tab pos="4324655" algn="l"/>
                  <a:tab pos="4757120" algn="l"/>
                  <a:tab pos="5189586" algn="l"/>
                  <a:tab pos="5622051" algn="l"/>
                  <a:tab pos="6054517" algn="l"/>
                  <a:tab pos="6486982" algn="l"/>
                  <a:tab pos="6919448" algn="l"/>
                  <a:tab pos="7351913" algn="l"/>
                  <a:tab pos="7784379" algn="l"/>
                  <a:tab pos="8216844" algn="l"/>
                  <a:tab pos="8649310" algn="l"/>
                </a:tabLst>
              </a:pPr>
              <a:t>12</a:t>
            </a:fld>
            <a:endParaRPr lang="en-US" sz="1100" dirty="0">
              <a:solidFill>
                <a:srgbClr val="000066"/>
              </a:solidFill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654050"/>
            <a:ext cx="4651375" cy="3489325"/>
          </a:xfrm>
          <a:solidFill>
            <a:srgbClr val="FFFFFF"/>
          </a:solidFill>
          <a:ln/>
        </p:spPr>
      </p:sp>
      <p:sp>
        <p:nvSpPr>
          <p:cNvPr id="81923" name="Text Box 2"/>
          <p:cNvSpPr txBox="1">
            <a:spLocks noChangeArrowheads="1"/>
          </p:cNvSpPr>
          <p:nvPr/>
        </p:nvSpPr>
        <p:spPr bwMode="auto">
          <a:xfrm>
            <a:off x="930177" y="4360333"/>
            <a:ext cx="5009555" cy="4142619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81924" name="Text Box 3"/>
          <p:cNvSpPr txBox="1">
            <a:spLocks noChangeArrowheads="1"/>
          </p:cNvSpPr>
          <p:nvPr/>
        </p:nvSpPr>
        <p:spPr bwMode="auto">
          <a:xfrm>
            <a:off x="3865067" y="8722179"/>
            <a:ext cx="3004839" cy="43542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5131" tIns="44268" rIns="85131" bIns="44268" anchor="b"/>
          <a:lstStyle/>
          <a:p>
            <a:pPr algn="r">
              <a:buClrTx/>
              <a:tabLst>
                <a:tab pos="0" algn="l"/>
                <a:tab pos="432465" algn="l"/>
                <a:tab pos="864931" algn="l"/>
                <a:tab pos="1297396" algn="l"/>
                <a:tab pos="1729862" algn="l"/>
                <a:tab pos="2162327" algn="l"/>
                <a:tab pos="2594793" algn="l"/>
                <a:tab pos="3027258" algn="l"/>
                <a:tab pos="3459724" algn="l"/>
                <a:tab pos="3892189" algn="l"/>
                <a:tab pos="4324655" algn="l"/>
                <a:tab pos="4757120" algn="l"/>
                <a:tab pos="5189586" algn="l"/>
                <a:tab pos="5622051" algn="l"/>
                <a:tab pos="6054517" algn="l"/>
                <a:tab pos="6486982" algn="l"/>
                <a:tab pos="6919448" algn="l"/>
                <a:tab pos="7351913" algn="l"/>
                <a:tab pos="7784379" algn="l"/>
                <a:tab pos="8216844" algn="l"/>
                <a:tab pos="8649310" algn="l"/>
              </a:tabLst>
            </a:pPr>
            <a:fld id="{F1110E18-6671-4FCB-9292-E8015BBD7A12}" type="slidenum">
              <a:rPr lang="en-US" sz="110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pPr algn="r">
                <a:buClrTx/>
                <a:tabLst>
                  <a:tab pos="0" algn="l"/>
                  <a:tab pos="432465" algn="l"/>
                  <a:tab pos="864931" algn="l"/>
                  <a:tab pos="1297396" algn="l"/>
                  <a:tab pos="1729862" algn="l"/>
                  <a:tab pos="2162327" algn="l"/>
                  <a:tab pos="2594793" algn="l"/>
                  <a:tab pos="3027258" algn="l"/>
                  <a:tab pos="3459724" algn="l"/>
                  <a:tab pos="3892189" algn="l"/>
                  <a:tab pos="4324655" algn="l"/>
                  <a:tab pos="4757120" algn="l"/>
                  <a:tab pos="5189586" algn="l"/>
                  <a:tab pos="5622051" algn="l"/>
                  <a:tab pos="6054517" algn="l"/>
                  <a:tab pos="6486982" algn="l"/>
                  <a:tab pos="6919448" algn="l"/>
                  <a:tab pos="7351913" algn="l"/>
                  <a:tab pos="7784379" algn="l"/>
                  <a:tab pos="8216844" algn="l"/>
                  <a:tab pos="8649310" algn="l"/>
                </a:tabLst>
              </a:pPr>
              <a:t>13</a:t>
            </a:fld>
            <a:endParaRPr lang="en-US" sz="1100" dirty="0">
              <a:solidFill>
                <a:srgbClr val="000066"/>
              </a:solidFill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654050"/>
            <a:ext cx="4651375" cy="3489325"/>
          </a:xfrm>
          <a:solidFill>
            <a:srgbClr val="FFFFFF"/>
          </a:solidFill>
          <a:ln/>
        </p:spPr>
      </p:sp>
      <p:sp>
        <p:nvSpPr>
          <p:cNvPr id="82947" name="Text Box 2"/>
          <p:cNvSpPr txBox="1">
            <a:spLocks noChangeArrowheads="1"/>
          </p:cNvSpPr>
          <p:nvPr/>
        </p:nvSpPr>
        <p:spPr bwMode="auto">
          <a:xfrm>
            <a:off x="930177" y="4360333"/>
            <a:ext cx="5009555" cy="4142619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82948" name="Text Box 3"/>
          <p:cNvSpPr txBox="1">
            <a:spLocks noChangeArrowheads="1"/>
          </p:cNvSpPr>
          <p:nvPr/>
        </p:nvSpPr>
        <p:spPr bwMode="auto">
          <a:xfrm>
            <a:off x="3865067" y="8722179"/>
            <a:ext cx="3004839" cy="43542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5131" tIns="44268" rIns="85131" bIns="44268" anchor="b"/>
          <a:lstStyle/>
          <a:p>
            <a:pPr algn="r">
              <a:buClrTx/>
              <a:tabLst>
                <a:tab pos="0" algn="l"/>
                <a:tab pos="432465" algn="l"/>
                <a:tab pos="864931" algn="l"/>
                <a:tab pos="1297396" algn="l"/>
                <a:tab pos="1729862" algn="l"/>
                <a:tab pos="2162327" algn="l"/>
                <a:tab pos="2594793" algn="l"/>
                <a:tab pos="3027258" algn="l"/>
                <a:tab pos="3459724" algn="l"/>
                <a:tab pos="3892189" algn="l"/>
                <a:tab pos="4324655" algn="l"/>
                <a:tab pos="4757120" algn="l"/>
                <a:tab pos="5189586" algn="l"/>
                <a:tab pos="5622051" algn="l"/>
                <a:tab pos="6054517" algn="l"/>
                <a:tab pos="6486982" algn="l"/>
                <a:tab pos="6919448" algn="l"/>
                <a:tab pos="7351913" algn="l"/>
                <a:tab pos="7784379" algn="l"/>
                <a:tab pos="8216844" algn="l"/>
                <a:tab pos="8649310" algn="l"/>
              </a:tabLst>
            </a:pPr>
            <a:fld id="{06E4C230-5440-4101-B25D-B2C1D74F03CA}" type="slidenum">
              <a:rPr lang="en-US" sz="110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pPr algn="r">
                <a:buClrTx/>
                <a:tabLst>
                  <a:tab pos="0" algn="l"/>
                  <a:tab pos="432465" algn="l"/>
                  <a:tab pos="864931" algn="l"/>
                  <a:tab pos="1297396" algn="l"/>
                  <a:tab pos="1729862" algn="l"/>
                  <a:tab pos="2162327" algn="l"/>
                  <a:tab pos="2594793" algn="l"/>
                  <a:tab pos="3027258" algn="l"/>
                  <a:tab pos="3459724" algn="l"/>
                  <a:tab pos="3892189" algn="l"/>
                  <a:tab pos="4324655" algn="l"/>
                  <a:tab pos="4757120" algn="l"/>
                  <a:tab pos="5189586" algn="l"/>
                  <a:tab pos="5622051" algn="l"/>
                  <a:tab pos="6054517" algn="l"/>
                  <a:tab pos="6486982" algn="l"/>
                  <a:tab pos="6919448" algn="l"/>
                  <a:tab pos="7351913" algn="l"/>
                  <a:tab pos="7784379" algn="l"/>
                  <a:tab pos="8216844" algn="l"/>
                  <a:tab pos="8649310" algn="l"/>
                </a:tabLst>
              </a:pPr>
              <a:t>14</a:t>
            </a:fld>
            <a:endParaRPr lang="en-US" sz="1100" dirty="0">
              <a:solidFill>
                <a:srgbClr val="000066"/>
              </a:solidFill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654050"/>
            <a:ext cx="4651375" cy="3489325"/>
          </a:xfrm>
          <a:solidFill>
            <a:srgbClr val="FFFFFF"/>
          </a:solidFill>
          <a:ln/>
        </p:spPr>
      </p:sp>
      <p:sp>
        <p:nvSpPr>
          <p:cNvPr id="83971" name="Text Box 2"/>
          <p:cNvSpPr txBox="1">
            <a:spLocks noChangeArrowheads="1"/>
          </p:cNvSpPr>
          <p:nvPr/>
        </p:nvSpPr>
        <p:spPr bwMode="auto">
          <a:xfrm>
            <a:off x="930177" y="4360333"/>
            <a:ext cx="5009555" cy="4142619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654050"/>
            <a:ext cx="4651375" cy="3489325"/>
          </a:xfrm>
          <a:solidFill>
            <a:srgbClr val="FFFFFF"/>
          </a:solidFill>
          <a:ln/>
        </p:spPr>
      </p:sp>
      <p:sp>
        <p:nvSpPr>
          <p:cNvPr id="81923" name="Text Box 2"/>
          <p:cNvSpPr txBox="1">
            <a:spLocks noChangeArrowheads="1"/>
          </p:cNvSpPr>
          <p:nvPr/>
        </p:nvSpPr>
        <p:spPr bwMode="auto">
          <a:xfrm>
            <a:off x="930177" y="4360333"/>
            <a:ext cx="5009555" cy="4142619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81924" name="Text Box 3"/>
          <p:cNvSpPr txBox="1">
            <a:spLocks noChangeArrowheads="1"/>
          </p:cNvSpPr>
          <p:nvPr/>
        </p:nvSpPr>
        <p:spPr bwMode="auto">
          <a:xfrm>
            <a:off x="3865067" y="8722179"/>
            <a:ext cx="3004839" cy="43542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5131" tIns="44268" rIns="85131" bIns="44268" anchor="b"/>
          <a:lstStyle/>
          <a:p>
            <a:pPr algn="r">
              <a:buClrTx/>
              <a:tabLst>
                <a:tab pos="0" algn="l"/>
                <a:tab pos="432465" algn="l"/>
                <a:tab pos="864931" algn="l"/>
                <a:tab pos="1297396" algn="l"/>
                <a:tab pos="1729862" algn="l"/>
                <a:tab pos="2162327" algn="l"/>
                <a:tab pos="2594793" algn="l"/>
                <a:tab pos="3027258" algn="l"/>
                <a:tab pos="3459724" algn="l"/>
                <a:tab pos="3892189" algn="l"/>
                <a:tab pos="4324655" algn="l"/>
                <a:tab pos="4757120" algn="l"/>
                <a:tab pos="5189586" algn="l"/>
                <a:tab pos="5622051" algn="l"/>
                <a:tab pos="6054517" algn="l"/>
                <a:tab pos="6486982" algn="l"/>
                <a:tab pos="6919448" algn="l"/>
                <a:tab pos="7351913" algn="l"/>
                <a:tab pos="7784379" algn="l"/>
                <a:tab pos="8216844" algn="l"/>
                <a:tab pos="8649310" algn="l"/>
              </a:tabLst>
            </a:pPr>
            <a:fld id="{F1110E18-6671-4FCB-9292-E8015BBD7A12}" type="slidenum">
              <a:rPr lang="en-US" sz="110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pPr algn="r">
                <a:buClrTx/>
                <a:tabLst>
                  <a:tab pos="0" algn="l"/>
                  <a:tab pos="432465" algn="l"/>
                  <a:tab pos="864931" algn="l"/>
                  <a:tab pos="1297396" algn="l"/>
                  <a:tab pos="1729862" algn="l"/>
                  <a:tab pos="2162327" algn="l"/>
                  <a:tab pos="2594793" algn="l"/>
                  <a:tab pos="3027258" algn="l"/>
                  <a:tab pos="3459724" algn="l"/>
                  <a:tab pos="3892189" algn="l"/>
                  <a:tab pos="4324655" algn="l"/>
                  <a:tab pos="4757120" algn="l"/>
                  <a:tab pos="5189586" algn="l"/>
                  <a:tab pos="5622051" algn="l"/>
                  <a:tab pos="6054517" algn="l"/>
                  <a:tab pos="6486982" algn="l"/>
                  <a:tab pos="6919448" algn="l"/>
                  <a:tab pos="7351913" algn="l"/>
                  <a:tab pos="7784379" algn="l"/>
                  <a:tab pos="8216844" algn="l"/>
                  <a:tab pos="8649310" algn="l"/>
                </a:tabLst>
              </a:pPr>
              <a:t>16</a:t>
            </a:fld>
            <a:endParaRPr lang="en-US" sz="1100" dirty="0">
              <a:solidFill>
                <a:srgbClr val="000066"/>
              </a:solidFill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654050"/>
            <a:ext cx="4651375" cy="3489325"/>
          </a:xfrm>
          <a:solidFill>
            <a:srgbClr val="FFFFFF"/>
          </a:solidFill>
          <a:ln/>
        </p:spPr>
      </p:sp>
      <p:sp>
        <p:nvSpPr>
          <p:cNvPr id="79875" name="Text Box 2"/>
          <p:cNvSpPr txBox="1">
            <a:spLocks noChangeArrowheads="1"/>
          </p:cNvSpPr>
          <p:nvPr/>
        </p:nvSpPr>
        <p:spPr bwMode="auto">
          <a:xfrm>
            <a:off x="930177" y="4360333"/>
            <a:ext cx="5009555" cy="4142619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79876" name="Text Box 3"/>
          <p:cNvSpPr txBox="1">
            <a:spLocks noChangeArrowheads="1"/>
          </p:cNvSpPr>
          <p:nvPr/>
        </p:nvSpPr>
        <p:spPr bwMode="auto">
          <a:xfrm>
            <a:off x="3865067" y="8722179"/>
            <a:ext cx="3004839" cy="43542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5131" tIns="44268" rIns="85131" bIns="44268" anchor="b"/>
          <a:lstStyle/>
          <a:p>
            <a:pPr algn="r">
              <a:buClrTx/>
              <a:tabLst>
                <a:tab pos="0" algn="l"/>
                <a:tab pos="432465" algn="l"/>
                <a:tab pos="864931" algn="l"/>
                <a:tab pos="1297396" algn="l"/>
                <a:tab pos="1729862" algn="l"/>
                <a:tab pos="2162327" algn="l"/>
                <a:tab pos="2594793" algn="l"/>
                <a:tab pos="3027258" algn="l"/>
                <a:tab pos="3459724" algn="l"/>
                <a:tab pos="3892189" algn="l"/>
                <a:tab pos="4324655" algn="l"/>
                <a:tab pos="4757120" algn="l"/>
                <a:tab pos="5189586" algn="l"/>
                <a:tab pos="5622051" algn="l"/>
                <a:tab pos="6054517" algn="l"/>
                <a:tab pos="6486982" algn="l"/>
                <a:tab pos="6919448" algn="l"/>
                <a:tab pos="7351913" algn="l"/>
                <a:tab pos="7784379" algn="l"/>
                <a:tab pos="8216844" algn="l"/>
                <a:tab pos="8649310" algn="l"/>
              </a:tabLst>
            </a:pPr>
            <a:fld id="{AFFC5F7B-EEB0-447B-888E-546684C0B6EA}" type="slidenum">
              <a:rPr lang="en-US" sz="110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pPr algn="r">
                <a:buClrTx/>
                <a:tabLst>
                  <a:tab pos="0" algn="l"/>
                  <a:tab pos="432465" algn="l"/>
                  <a:tab pos="864931" algn="l"/>
                  <a:tab pos="1297396" algn="l"/>
                  <a:tab pos="1729862" algn="l"/>
                  <a:tab pos="2162327" algn="l"/>
                  <a:tab pos="2594793" algn="l"/>
                  <a:tab pos="3027258" algn="l"/>
                  <a:tab pos="3459724" algn="l"/>
                  <a:tab pos="3892189" algn="l"/>
                  <a:tab pos="4324655" algn="l"/>
                  <a:tab pos="4757120" algn="l"/>
                  <a:tab pos="5189586" algn="l"/>
                  <a:tab pos="5622051" algn="l"/>
                  <a:tab pos="6054517" algn="l"/>
                  <a:tab pos="6486982" algn="l"/>
                  <a:tab pos="6919448" algn="l"/>
                  <a:tab pos="7351913" algn="l"/>
                  <a:tab pos="7784379" algn="l"/>
                  <a:tab pos="8216844" algn="l"/>
                  <a:tab pos="8649310" algn="l"/>
                </a:tabLst>
              </a:pPr>
              <a:t>17</a:t>
            </a:fld>
            <a:endParaRPr lang="en-US" sz="1100" dirty="0">
              <a:solidFill>
                <a:srgbClr val="000066"/>
              </a:solidFill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654050"/>
            <a:ext cx="4651375" cy="3489325"/>
          </a:xfrm>
          <a:solidFill>
            <a:srgbClr val="FFFFFF"/>
          </a:solidFill>
          <a:ln/>
        </p:spPr>
      </p:sp>
      <p:sp>
        <p:nvSpPr>
          <p:cNvPr id="80899" name="Text Box 2"/>
          <p:cNvSpPr txBox="1">
            <a:spLocks noChangeArrowheads="1"/>
          </p:cNvSpPr>
          <p:nvPr/>
        </p:nvSpPr>
        <p:spPr bwMode="auto">
          <a:xfrm>
            <a:off x="930177" y="4360333"/>
            <a:ext cx="5009555" cy="4142619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80900" name="Text Box 3"/>
          <p:cNvSpPr txBox="1">
            <a:spLocks noChangeArrowheads="1"/>
          </p:cNvSpPr>
          <p:nvPr/>
        </p:nvSpPr>
        <p:spPr bwMode="auto">
          <a:xfrm>
            <a:off x="3865067" y="8722179"/>
            <a:ext cx="3004839" cy="43542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5131" tIns="44268" rIns="85131" bIns="44268" anchor="b"/>
          <a:lstStyle/>
          <a:p>
            <a:pPr algn="r">
              <a:buClrTx/>
              <a:tabLst>
                <a:tab pos="0" algn="l"/>
                <a:tab pos="432465" algn="l"/>
                <a:tab pos="864931" algn="l"/>
                <a:tab pos="1297396" algn="l"/>
                <a:tab pos="1729862" algn="l"/>
                <a:tab pos="2162327" algn="l"/>
                <a:tab pos="2594793" algn="l"/>
                <a:tab pos="3027258" algn="l"/>
                <a:tab pos="3459724" algn="l"/>
                <a:tab pos="3892189" algn="l"/>
                <a:tab pos="4324655" algn="l"/>
                <a:tab pos="4757120" algn="l"/>
                <a:tab pos="5189586" algn="l"/>
                <a:tab pos="5622051" algn="l"/>
                <a:tab pos="6054517" algn="l"/>
                <a:tab pos="6486982" algn="l"/>
                <a:tab pos="6919448" algn="l"/>
                <a:tab pos="7351913" algn="l"/>
                <a:tab pos="7784379" algn="l"/>
                <a:tab pos="8216844" algn="l"/>
                <a:tab pos="8649310" algn="l"/>
              </a:tabLst>
            </a:pPr>
            <a:fld id="{579A27EF-46F5-4E6A-B30C-2818B499BF54}" type="slidenum">
              <a:rPr lang="en-US" sz="110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pPr algn="r">
                <a:buClrTx/>
                <a:tabLst>
                  <a:tab pos="0" algn="l"/>
                  <a:tab pos="432465" algn="l"/>
                  <a:tab pos="864931" algn="l"/>
                  <a:tab pos="1297396" algn="l"/>
                  <a:tab pos="1729862" algn="l"/>
                  <a:tab pos="2162327" algn="l"/>
                  <a:tab pos="2594793" algn="l"/>
                  <a:tab pos="3027258" algn="l"/>
                  <a:tab pos="3459724" algn="l"/>
                  <a:tab pos="3892189" algn="l"/>
                  <a:tab pos="4324655" algn="l"/>
                  <a:tab pos="4757120" algn="l"/>
                  <a:tab pos="5189586" algn="l"/>
                  <a:tab pos="5622051" algn="l"/>
                  <a:tab pos="6054517" algn="l"/>
                  <a:tab pos="6486982" algn="l"/>
                  <a:tab pos="6919448" algn="l"/>
                  <a:tab pos="7351913" algn="l"/>
                  <a:tab pos="7784379" algn="l"/>
                  <a:tab pos="8216844" algn="l"/>
                  <a:tab pos="8649310" algn="l"/>
                </a:tabLst>
              </a:pPr>
              <a:t>18</a:t>
            </a:fld>
            <a:endParaRPr lang="en-US" sz="1100" dirty="0">
              <a:solidFill>
                <a:srgbClr val="000066"/>
              </a:solidFill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2950" cy="3416300"/>
          </a:xfrm>
          <a:solidFill>
            <a:srgbClr val="FFFFFF"/>
          </a:solidFill>
          <a:ln/>
        </p:spPr>
      </p:sp>
      <p:sp>
        <p:nvSpPr>
          <p:cNvPr id="91139" name="Text Box 2"/>
          <p:cNvSpPr txBox="1">
            <a:spLocks noChangeArrowheads="1"/>
          </p:cNvSpPr>
          <p:nvPr/>
        </p:nvSpPr>
        <p:spPr bwMode="auto">
          <a:xfrm>
            <a:off x="913805" y="4343704"/>
            <a:ext cx="5030391" cy="41138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2950" cy="3416300"/>
          </a:xfrm>
          <a:solidFill>
            <a:srgbClr val="FFFFFF"/>
          </a:solidFill>
          <a:ln/>
        </p:spPr>
      </p:sp>
      <p:sp>
        <p:nvSpPr>
          <p:cNvPr id="92163" name="Text Box 2"/>
          <p:cNvSpPr txBox="1">
            <a:spLocks noChangeArrowheads="1"/>
          </p:cNvSpPr>
          <p:nvPr/>
        </p:nvSpPr>
        <p:spPr bwMode="auto">
          <a:xfrm>
            <a:off x="913805" y="4343704"/>
            <a:ext cx="5030391" cy="41138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2950" cy="3416300"/>
          </a:xfrm>
          <a:solidFill>
            <a:srgbClr val="FFFFFF"/>
          </a:solidFill>
          <a:ln/>
        </p:spPr>
      </p:sp>
      <p:sp>
        <p:nvSpPr>
          <p:cNvPr id="92163" name="Text Box 2"/>
          <p:cNvSpPr txBox="1">
            <a:spLocks noChangeArrowheads="1"/>
          </p:cNvSpPr>
          <p:nvPr/>
        </p:nvSpPr>
        <p:spPr bwMode="auto">
          <a:xfrm>
            <a:off x="913805" y="4343704"/>
            <a:ext cx="5030391" cy="41138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2950" cy="3416300"/>
          </a:xfrm>
          <a:solidFill>
            <a:srgbClr val="FFFFFF"/>
          </a:solidFill>
          <a:ln/>
        </p:spPr>
      </p:sp>
      <p:sp>
        <p:nvSpPr>
          <p:cNvPr id="92163" name="Text Box 2"/>
          <p:cNvSpPr txBox="1">
            <a:spLocks noChangeArrowheads="1"/>
          </p:cNvSpPr>
          <p:nvPr/>
        </p:nvSpPr>
        <p:spPr bwMode="auto">
          <a:xfrm>
            <a:off x="913805" y="4343704"/>
            <a:ext cx="5030391" cy="41138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2950" cy="3416300"/>
          </a:xfrm>
          <a:solidFill>
            <a:srgbClr val="FFFFFF"/>
          </a:solidFill>
          <a:ln/>
        </p:spPr>
      </p:sp>
      <p:sp>
        <p:nvSpPr>
          <p:cNvPr id="75779" name="Text Box 2"/>
          <p:cNvSpPr txBox="1">
            <a:spLocks noChangeArrowheads="1"/>
          </p:cNvSpPr>
          <p:nvPr/>
        </p:nvSpPr>
        <p:spPr bwMode="auto">
          <a:xfrm>
            <a:off x="913805" y="4343704"/>
            <a:ext cx="5030391" cy="41138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2950" cy="3416300"/>
          </a:xfrm>
          <a:solidFill>
            <a:srgbClr val="FFFFFF"/>
          </a:solidFill>
          <a:ln/>
        </p:spPr>
      </p:sp>
      <p:sp>
        <p:nvSpPr>
          <p:cNvPr id="75779" name="Text Box 2"/>
          <p:cNvSpPr txBox="1">
            <a:spLocks noChangeArrowheads="1"/>
          </p:cNvSpPr>
          <p:nvPr/>
        </p:nvSpPr>
        <p:spPr bwMode="auto">
          <a:xfrm>
            <a:off x="913805" y="4343704"/>
            <a:ext cx="5030391" cy="41138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2950" cy="3416300"/>
          </a:xfrm>
          <a:solidFill>
            <a:srgbClr val="FFFFFF"/>
          </a:solidFill>
          <a:ln/>
        </p:spPr>
      </p:sp>
      <p:sp>
        <p:nvSpPr>
          <p:cNvPr id="92163" name="Text Box 2"/>
          <p:cNvSpPr txBox="1">
            <a:spLocks noChangeArrowheads="1"/>
          </p:cNvSpPr>
          <p:nvPr/>
        </p:nvSpPr>
        <p:spPr bwMode="auto">
          <a:xfrm>
            <a:off x="913805" y="4343704"/>
            <a:ext cx="5030391" cy="41138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4" name="Notes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Load a[2:3] into xmm0, Load a[0:1] into xmm1</a:t>
            </a:r>
            <a:br>
              <a:rPr lang="en-US" dirty="0" smtClean="0"/>
            </a:br>
            <a:r>
              <a:rPr lang="en-US" dirty="0" smtClean="0"/>
              <a:t>Add b[2:3] into xmm0, Add</a:t>
            </a:r>
            <a:r>
              <a:rPr lang="en-US" baseline="0" dirty="0" smtClean="0"/>
              <a:t> b[0:1] into xmm1</a:t>
            </a:r>
          </a:p>
          <a:p>
            <a:r>
              <a:rPr lang="en-US" baseline="0" dirty="0" smtClean="0"/>
              <a:t>Store c[2:3], Store c[0:1]</a:t>
            </a:r>
          </a:p>
          <a:p>
            <a:endParaRPr lang="en-US" baseline="0" dirty="0" smtClean="0"/>
          </a:p>
          <a:p>
            <a:r>
              <a:rPr lang="en-US" baseline="0" dirty="0" smtClean="0"/>
              <a:t>Load a[0:3] into ymm1</a:t>
            </a:r>
          </a:p>
          <a:p>
            <a:r>
              <a:rPr lang="en-US" baseline="0" dirty="0" smtClean="0"/>
              <a:t>Load b[0:3] into ymm0</a:t>
            </a:r>
          </a:p>
          <a:p>
            <a:r>
              <a:rPr lang="en-US" baseline="0" dirty="0" smtClean="0"/>
              <a:t>Add</a:t>
            </a:r>
          </a:p>
          <a:p>
            <a:r>
              <a:rPr lang="en-US" baseline="0" dirty="0" smtClean="0"/>
              <a:t>Store c[0:3]</a:t>
            </a:r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2950" cy="3416300"/>
          </a:xfrm>
          <a:solidFill>
            <a:srgbClr val="FFFFFF"/>
          </a:solidFill>
          <a:ln/>
        </p:spPr>
      </p:sp>
      <p:sp>
        <p:nvSpPr>
          <p:cNvPr id="75779" name="Text Box 2"/>
          <p:cNvSpPr txBox="1">
            <a:spLocks noChangeArrowheads="1"/>
          </p:cNvSpPr>
          <p:nvPr/>
        </p:nvSpPr>
        <p:spPr bwMode="auto">
          <a:xfrm>
            <a:off x="913805" y="4343704"/>
            <a:ext cx="5030391" cy="41138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1"/>
          <p:cNvSpPr txBox="1">
            <a:spLocks noChangeArrowheads="1"/>
          </p:cNvSpPr>
          <p:nvPr/>
        </p:nvSpPr>
        <p:spPr bwMode="auto">
          <a:xfrm>
            <a:off x="1117700" y="675823"/>
            <a:ext cx="4473773" cy="337759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86019" name="Text Box 2"/>
          <p:cNvSpPr txBox="1">
            <a:spLocks noChangeArrowheads="1"/>
          </p:cNvSpPr>
          <p:nvPr/>
        </p:nvSpPr>
        <p:spPr bwMode="auto">
          <a:xfrm>
            <a:off x="671215" y="4278690"/>
            <a:ext cx="5368230" cy="40519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ext Box 1"/>
          <p:cNvSpPr txBox="1">
            <a:spLocks noChangeArrowheads="1"/>
          </p:cNvSpPr>
          <p:nvPr/>
        </p:nvSpPr>
        <p:spPr bwMode="auto">
          <a:xfrm>
            <a:off x="1117700" y="675823"/>
            <a:ext cx="4473773" cy="337759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87043" name="Text Box 2"/>
          <p:cNvSpPr txBox="1">
            <a:spLocks noChangeArrowheads="1"/>
          </p:cNvSpPr>
          <p:nvPr/>
        </p:nvSpPr>
        <p:spPr bwMode="auto">
          <a:xfrm>
            <a:off x="671215" y="4278690"/>
            <a:ext cx="5368230" cy="40519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ext Box 1"/>
          <p:cNvSpPr txBox="1">
            <a:spLocks noChangeArrowheads="1"/>
          </p:cNvSpPr>
          <p:nvPr/>
        </p:nvSpPr>
        <p:spPr bwMode="auto">
          <a:xfrm>
            <a:off x="1117700" y="675823"/>
            <a:ext cx="4473773" cy="337759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88067" name="Text Box 2"/>
          <p:cNvSpPr txBox="1">
            <a:spLocks noChangeArrowheads="1"/>
          </p:cNvSpPr>
          <p:nvPr/>
        </p:nvSpPr>
        <p:spPr bwMode="auto">
          <a:xfrm>
            <a:off x="671215" y="4278690"/>
            <a:ext cx="5368230" cy="40519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2950" cy="3416300"/>
          </a:xfrm>
          <a:solidFill>
            <a:srgbClr val="FFFFFF"/>
          </a:solidFill>
          <a:ln/>
        </p:spPr>
      </p:sp>
      <p:sp>
        <p:nvSpPr>
          <p:cNvPr id="65539" name="Text Box 2"/>
          <p:cNvSpPr txBox="1">
            <a:spLocks noChangeArrowheads="1"/>
          </p:cNvSpPr>
          <p:nvPr/>
        </p:nvSpPr>
        <p:spPr bwMode="auto">
          <a:xfrm>
            <a:off x="913805" y="4343704"/>
            <a:ext cx="5030391" cy="41138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2950" cy="3416300"/>
          </a:xfrm>
          <a:solidFill>
            <a:srgbClr val="FFFFFF"/>
          </a:solidFill>
          <a:ln/>
        </p:spPr>
      </p:sp>
      <p:sp>
        <p:nvSpPr>
          <p:cNvPr id="96259" name="Text Box 2"/>
          <p:cNvSpPr txBox="1">
            <a:spLocks noChangeArrowheads="1"/>
          </p:cNvSpPr>
          <p:nvPr/>
        </p:nvSpPr>
        <p:spPr bwMode="auto">
          <a:xfrm>
            <a:off x="913805" y="4343704"/>
            <a:ext cx="5030391" cy="41138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94211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2950" cy="3416300"/>
          </a:xfrm>
          <a:solidFill>
            <a:srgbClr val="FFFFFF"/>
          </a:solidFill>
          <a:ln/>
        </p:spPr>
      </p:sp>
      <p:sp>
        <p:nvSpPr>
          <p:cNvPr id="57347" name="Text Box 2"/>
          <p:cNvSpPr txBox="1">
            <a:spLocks noChangeArrowheads="1"/>
          </p:cNvSpPr>
          <p:nvPr/>
        </p:nvSpPr>
        <p:spPr bwMode="auto">
          <a:xfrm>
            <a:off x="913805" y="4343704"/>
            <a:ext cx="5030391" cy="41138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649" y="692453"/>
            <a:ext cx="4482703" cy="3415393"/>
          </a:xfrm>
          <a:solidFill>
            <a:srgbClr val="FFFFFF"/>
          </a:solidFill>
          <a:ln/>
        </p:spPr>
      </p:sp>
      <p:sp>
        <p:nvSpPr>
          <p:cNvPr id="58371" name="Text Box 2"/>
          <p:cNvSpPr txBox="1">
            <a:spLocks noChangeArrowheads="1"/>
          </p:cNvSpPr>
          <p:nvPr/>
        </p:nvSpPr>
        <p:spPr bwMode="auto">
          <a:xfrm>
            <a:off x="913805" y="4343704"/>
            <a:ext cx="5030391" cy="41138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649" y="692453"/>
            <a:ext cx="4482703" cy="3415393"/>
          </a:xfrm>
          <a:solidFill>
            <a:srgbClr val="FFFFFF"/>
          </a:solidFill>
          <a:ln/>
        </p:spPr>
      </p:sp>
      <p:sp>
        <p:nvSpPr>
          <p:cNvPr id="60419" name="Text Box 2"/>
          <p:cNvSpPr txBox="1">
            <a:spLocks noChangeArrowheads="1"/>
          </p:cNvSpPr>
          <p:nvPr/>
        </p:nvSpPr>
        <p:spPr bwMode="auto">
          <a:xfrm>
            <a:off x="913805" y="4343704"/>
            <a:ext cx="5030391" cy="41138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2950" cy="3416300"/>
          </a:xfrm>
          <a:solidFill>
            <a:srgbClr val="FFFFFF"/>
          </a:solidFill>
          <a:ln/>
        </p:spPr>
      </p:sp>
      <p:sp>
        <p:nvSpPr>
          <p:cNvPr id="66563" name="Text Box 2"/>
          <p:cNvSpPr txBox="1">
            <a:spLocks noChangeArrowheads="1"/>
          </p:cNvSpPr>
          <p:nvPr/>
        </p:nvSpPr>
        <p:spPr bwMode="auto">
          <a:xfrm>
            <a:off x="913805" y="4343704"/>
            <a:ext cx="5030391" cy="41138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2950" cy="3416300"/>
          </a:xfrm>
          <a:solidFill>
            <a:srgbClr val="FFFFFF"/>
          </a:solidFill>
          <a:ln/>
        </p:spPr>
      </p:sp>
      <p:sp>
        <p:nvSpPr>
          <p:cNvPr id="93187" name="Text Box 2"/>
          <p:cNvSpPr txBox="1">
            <a:spLocks noChangeArrowheads="1"/>
          </p:cNvSpPr>
          <p:nvPr/>
        </p:nvSpPr>
        <p:spPr bwMode="auto">
          <a:xfrm>
            <a:off x="913805" y="4343704"/>
            <a:ext cx="5030391" cy="41138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1"/>
          <p:cNvSpPr txBox="1">
            <a:spLocks noChangeArrowheads="1"/>
          </p:cNvSpPr>
          <p:nvPr/>
        </p:nvSpPr>
        <p:spPr bwMode="auto">
          <a:xfrm>
            <a:off x="1114724" y="675822"/>
            <a:ext cx="4573488" cy="3451678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68611" name="Text Box 2"/>
          <p:cNvSpPr txBox="1">
            <a:spLocks noChangeArrowheads="1"/>
          </p:cNvSpPr>
          <p:nvPr/>
        </p:nvSpPr>
        <p:spPr bwMode="auto">
          <a:xfrm>
            <a:off x="897434" y="4354286"/>
            <a:ext cx="5082480" cy="412598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654050"/>
            <a:ext cx="4651375" cy="3489325"/>
          </a:xfrm>
          <a:solidFill>
            <a:srgbClr val="FFFFFF"/>
          </a:solidFill>
          <a:ln/>
        </p:spPr>
      </p:sp>
      <p:sp>
        <p:nvSpPr>
          <p:cNvPr id="70659" name="Text Box 2"/>
          <p:cNvSpPr txBox="1">
            <a:spLocks noChangeArrowheads="1"/>
          </p:cNvSpPr>
          <p:nvPr/>
        </p:nvSpPr>
        <p:spPr bwMode="auto">
          <a:xfrm>
            <a:off x="930177" y="4360333"/>
            <a:ext cx="5009555" cy="4142619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70660" name="Text Box 3"/>
          <p:cNvSpPr txBox="1">
            <a:spLocks noChangeArrowheads="1"/>
          </p:cNvSpPr>
          <p:nvPr/>
        </p:nvSpPr>
        <p:spPr bwMode="auto">
          <a:xfrm>
            <a:off x="3865067" y="8722179"/>
            <a:ext cx="3004839" cy="43542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5131" tIns="44268" rIns="85131" bIns="44268" anchor="b"/>
          <a:lstStyle/>
          <a:p>
            <a:pPr algn="r">
              <a:buClrTx/>
              <a:tabLst>
                <a:tab pos="0" algn="l"/>
                <a:tab pos="432465" algn="l"/>
                <a:tab pos="864931" algn="l"/>
                <a:tab pos="1297396" algn="l"/>
                <a:tab pos="1729862" algn="l"/>
                <a:tab pos="2162327" algn="l"/>
                <a:tab pos="2594793" algn="l"/>
                <a:tab pos="3027258" algn="l"/>
                <a:tab pos="3459724" algn="l"/>
                <a:tab pos="3892189" algn="l"/>
                <a:tab pos="4324655" algn="l"/>
                <a:tab pos="4757120" algn="l"/>
                <a:tab pos="5189586" algn="l"/>
                <a:tab pos="5622051" algn="l"/>
                <a:tab pos="6054517" algn="l"/>
                <a:tab pos="6486982" algn="l"/>
                <a:tab pos="6919448" algn="l"/>
                <a:tab pos="7351913" algn="l"/>
                <a:tab pos="7784379" algn="l"/>
                <a:tab pos="8216844" algn="l"/>
                <a:tab pos="8649310" algn="l"/>
              </a:tabLst>
            </a:pPr>
            <a:fld id="{70345ADF-A2EC-41F2-A69D-1CB783FF21E8}" type="slidenum">
              <a:rPr lang="en-US" sz="110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pPr algn="r">
                <a:buClrTx/>
                <a:tabLst>
                  <a:tab pos="0" algn="l"/>
                  <a:tab pos="432465" algn="l"/>
                  <a:tab pos="864931" algn="l"/>
                  <a:tab pos="1297396" algn="l"/>
                  <a:tab pos="1729862" algn="l"/>
                  <a:tab pos="2162327" algn="l"/>
                  <a:tab pos="2594793" algn="l"/>
                  <a:tab pos="3027258" algn="l"/>
                  <a:tab pos="3459724" algn="l"/>
                  <a:tab pos="3892189" algn="l"/>
                  <a:tab pos="4324655" algn="l"/>
                  <a:tab pos="4757120" algn="l"/>
                  <a:tab pos="5189586" algn="l"/>
                  <a:tab pos="5622051" algn="l"/>
                  <a:tab pos="6054517" algn="l"/>
                  <a:tab pos="6486982" algn="l"/>
                  <a:tab pos="6919448" algn="l"/>
                  <a:tab pos="7351913" algn="l"/>
                  <a:tab pos="7784379" algn="l"/>
                  <a:tab pos="8216844" algn="l"/>
                  <a:tab pos="8649310" algn="l"/>
                </a:tabLst>
              </a:pPr>
              <a:t>7</a:t>
            </a:fld>
            <a:endParaRPr lang="en-US" sz="1100" dirty="0">
              <a:solidFill>
                <a:srgbClr val="000066"/>
              </a:solidFill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654050"/>
            <a:ext cx="4651375" cy="3489325"/>
          </a:xfrm>
          <a:solidFill>
            <a:srgbClr val="FFFFFF"/>
          </a:solidFill>
          <a:ln/>
        </p:spPr>
      </p:sp>
      <p:sp>
        <p:nvSpPr>
          <p:cNvPr id="76803" name="Text Box 2"/>
          <p:cNvSpPr txBox="1">
            <a:spLocks noChangeArrowheads="1"/>
          </p:cNvSpPr>
          <p:nvPr/>
        </p:nvSpPr>
        <p:spPr bwMode="auto">
          <a:xfrm>
            <a:off x="930177" y="4360333"/>
            <a:ext cx="5009555" cy="4142619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76804" name="Text Box 3"/>
          <p:cNvSpPr txBox="1">
            <a:spLocks noChangeArrowheads="1"/>
          </p:cNvSpPr>
          <p:nvPr/>
        </p:nvSpPr>
        <p:spPr bwMode="auto">
          <a:xfrm>
            <a:off x="3865067" y="8722179"/>
            <a:ext cx="3004839" cy="43542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5131" tIns="44268" rIns="85131" bIns="44268" anchor="b"/>
          <a:lstStyle/>
          <a:p>
            <a:pPr algn="r">
              <a:buClrTx/>
              <a:tabLst>
                <a:tab pos="0" algn="l"/>
                <a:tab pos="432465" algn="l"/>
                <a:tab pos="864931" algn="l"/>
                <a:tab pos="1297396" algn="l"/>
                <a:tab pos="1729862" algn="l"/>
                <a:tab pos="2162327" algn="l"/>
                <a:tab pos="2594793" algn="l"/>
                <a:tab pos="3027258" algn="l"/>
                <a:tab pos="3459724" algn="l"/>
                <a:tab pos="3892189" algn="l"/>
                <a:tab pos="4324655" algn="l"/>
                <a:tab pos="4757120" algn="l"/>
                <a:tab pos="5189586" algn="l"/>
                <a:tab pos="5622051" algn="l"/>
                <a:tab pos="6054517" algn="l"/>
                <a:tab pos="6486982" algn="l"/>
                <a:tab pos="6919448" algn="l"/>
                <a:tab pos="7351913" algn="l"/>
                <a:tab pos="7784379" algn="l"/>
                <a:tab pos="8216844" algn="l"/>
                <a:tab pos="8649310" algn="l"/>
              </a:tabLst>
            </a:pPr>
            <a:fld id="{B8D7FC16-82EE-402C-82FB-90CB68446B62}" type="slidenum">
              <a:rPr lang="en-US" sz="110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pPr algn="r">
                <a:buClrTx/>
                <a:tabLst>
                  <a:tab pos="0" algn="l"/>
                  <a:tab pos="432465" algn="l"/>
                  <a:tab pos="864931" algn="l"/>
                  <a:tab pos="1297396" algn="l"/>
                  <a:tab pos="1729862" algn="l"/>
                  <a:tab pos="2162327" algn="l"/>
                  <a:tab pos="2594793" algn="l"/>
                  <a:tab pos="3027258" algn="l"/>
                  <a:tab pos="3459724" algn="l"/>
                  <a:tab pos="3892189" algn="l"/>
                  <a:tab pos="4324655" algn="l"/>
                  <a:tab pos="4757120" algn="l"/>
                  <a:tab pos="5189586" algn="l"/>
                  <a:tab pos="5622051" algn="l"/>
                  <a:tab pos="6054517" algn="l"/>
                  <a:tab pos="6486982" algn="l"/>
                  <a:tab pos="6919448" algn="l"/>
                  <a:tab pos="7351913" algn="l"/>
                  <a:tab pos="7784379" algn="l"/>
                  <a:tab pos="8216844" algn="l"/>
                  <a:tab pos="8649310" algn="l"/>
                </a:tabLst>
              </a:pPr>
              <a:t>8</a:t>
            </a:fld>
            <a:endParaRPr lang="en-US" sz="1100" dirty="0">
              <a:solidFill>
                <a:srgbClr val="000066"/>
              </a:solidFill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2950" cy="3416300"/>
          </a:xfrm>
          <a:solidFill>
            <a:srgbClr val="FFFFFF"/>
          </a:solidFill>
          <a:ln/>
        </p:spPr>
      </p:sp>
      <p:sp>
        <p:nvSpPr>
          <p:cNvPr id="71683" name="Text Box 2"/>
          <p:cNvSpPr txBox="1">
            <a:spLocks noChangeArrowheads="1"/>
          </p:cNvSpPr>
          <p:nvPr/>
        </p:nvSpPr>
        <p:spPr bwMode="auto">
          <a:xfrm>
            <a:off x="913805" y="4343704"/>
            <a:ext cx="5030391" cy="41138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2950" cy="3416300"/>
          </a:xfrm>
          <a:solidFill>
            <a:srgbClr val="FFFFFF"/>
          </a:solidFill>
          <a:ln/>
        </p:spPr>
      </p:sp>
      <p:sp>
        <p:nvSpPr>
          <p:cNvPr id="72707" name="Text Box 2"/>
          <p:cNvSpPr txBox="1">
            <a:spLocks noChangeArrowheads="1"/>
          </p:cNvSpPr>
          <p:nvPr/>
        </p:nvSpPr>
        <p:spPr bwMode="auto">
          <a:xfrm>
            <a:off x="913805" y="4343704"/>
            <a:ext cx="5030391" cy="41138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0388" y="247650"/>
            <a:ext cx="2206625" cy="6192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67475" cy="6192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542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4963"/>
            <a:ext cx="4037013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365125"/>
            <a:ext cx="2055813" cy="57610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65125"/>
            <a:ext cx="6016625" cy="57610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5112" cy="5219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8025" y="1220788"/>
            <a:ext cx="4075113" cy="5219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302625" cy="5219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12200" cy="776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79375" y="6389688"/>
            <a:ext cx="1201738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tIns="46800" rIns="45720" bIns="46800" anchor="ctr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9pPr>
          </a:lstStyle>
          <a:p>
            <a:pPr algn="ctr">
              <a:lnSpc>
                <a:spcPct val="90000"/>
              </a:lnSpc>
              <a:buClrTx/>
              <a:buFontTx/>
              <a:buNone/>
              <a:defRPr/>
            </a:pPr>
            <a:r>
              <a:rPr lang="en-US" altLang="en-US" sz="1400" smtClean="0">
                <a:solidFill>
                  <a:srgbClr val="660033"/>
                </a:solidFill>
                <a:latin typeface="Arial" charset="0"/>
                <a:ea typeface="+mn-ea"/>
              </a:rPr>
              <a:t>– </a:t>
            </a:r>
            <a:fld id="{F3B7D282-9910-4778-B31F-76A9CDE18797}" type="slidenum">
              <a:rPr lang="en-US" altLang="en-US" sz="1400" smtClean="0">
                <a:solidFill>
                  <a:srgbClr val="660033"/>
                </a:solidFill>
                <a:latin typeface="Arial" charset="0"/>
                <a:ea typeface="+mn-ea"/>
              </a:rPr>
              <a:pPr algn="ctr">
                <a:lnSpc>
                  <a:spcPct val="90000"/>
                </a:lnSpc>
                <a:buClrTx/>
                <a:buFontTx/>
                <a:buNone/>
                <a:defRPr/>
              </a:pPr>
              <a:t>‹#›</a:t>
            </a:fld>
            <a:r>
              <a:rPr lang="en-US" altLang="en-US" sz="1400" smtClean="0">
                <a:solidFill>
                  <a:srgbClr val="660033"/>
                </a:solidFill>
                <a:latin typeface="Arial" charset="0"/>
                <a:ea typeface="+mn-ea"/>
              </a:rPr>
              <a:t> –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+mj-lt"/>
          <a:ea typeface="DejaVu Sans" charset="0"/>
          <a:cs typeface="+mj-cs"/>
        </a:defRPr>
      </a:lvl1pPr>
      <a:lvl2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2pPr>
      <a:lvl3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3pPr>
      <a:lvl4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4pPr>
      <a:lvl5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5pPr>
      <a:lvl6pPr marL="25146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cs typeface="DejaVu Sans" charset="0"/>
        </a:defRPr>
      </a:lvl6pPr>
      <a:lvl7pPr marL="29718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cs typeface="DejaVu Sans" charset="0"/>
        </a:defRPr>
      </a:lvl7pPr>
      <a:lvl8pPr marL="34290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cs typeface="DejaVu Sans" charset="0"/>
        </a:defRPr>
      </a:lvl8pPr>
      <a:lvl9pPr marL="38862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cs typeface="DejaVu Sans" charset="0"/>
        </a:defRPr>
      </a:lvl9pPr>
    </p:titleStyle>
    <p:bodyStyle>
      <a:lvl1pPr marL="342900" indent="-342900" algn="l" defTabSz="457200" rtl="0" eaLnBrk="0" fontAlgn="base" hangingPunct="0">
        <a:lnSpc>
          <a:spcPct val="95000"/>
        </a:lnSpc>
        <a:spcBef>
          <a:spcPts val="1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3300"/>
          </a:solidFill>
          <a:latin typeface="+mn-lt"/>
          <a:ea typeface="DejaVu Sans" charset="0"/>
          <a:cs typeface="+mn-cs"/>
        </a:defRPr>
      </a:lvl1pPr>
      <a:lvl2pPr marL="742950" indent="-285750" algn="l" defTabSz="457200" rtl="0" eaLnBrk="0" fontAlgn="base" hangingPunct="0">
        <a:spcBef>
          <a:spcPts val="6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66"/>
          </a:solidFill>
          <a:latin typeface="+mn-lt"/>
          <a:ea typeface="DejaVu Sans" charset="0"/>
          <a:cs typeface="+mn-cs"/>
        </a:defRPr>
      </a:lvl2pPr>
      <a:lvl3pPr marL="1143000" indent="-228600" algn="l" defTabSz="457200" rtl="0" eaLnBrk="0" fontAlgn="base" hangingPunct="0">
        <a:lnSpc>
          <a:spcPct val="107000"/>
        </a:lnSpc>
        <a:spcBef>
          <a:spcPts val="2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b="1">
          <a:solidFill>
            <a:srgbClr val="000099"/>
          </a:solidFill>
          <a:latin typeface="+mn-lt"/>
          <a:ea typeface="DejaVu Sans" charset="0"/>
          <a:cs typeface="+mn-cs"/>
        </a:defRPr>
      </a:lvl3pPr>
      <a:lvl4pPr marL="1600200" indent="-22860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b="1">
          <a:solidFill>
            <a:srgbClr val="000066"/>
          </a:solidFill>
          <a:latin typeface="+mn-lt"/>
          <a:ea typeface="DejaVu Sans" charset="0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DejaVu Sans" charset="0"/>
          <a:cs typeface="+mn-cs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cs typeface="+mn-cs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cs typeface="+mn-cs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cs typeface="+mn-cs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65125"/>
            <a:ext cx="7767638" cy="1138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4838" cy="4521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+mj-lt"/>
          <a:ea typeface="DejaVu Sans" charset="0"/>
          <a:cs typeface="+mj-cs"/>
        </a:defRPr>
      </a:lvl1pPr>
      <a:lvl2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2pPr>
      <a:lvl3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3pPr>
      <a:lvl4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4pPr>
      <a:lvl5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5pPr>
      <a:lvl6pPr marL="25146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cs typeface="DejaVu Sans" charset="0"/>
        </a:defRPr>
      </a:lvl6pPr>
      <a:lvl7pPr marL="29718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cs typeface="DejaVu Sans" charset="0"/>
        </a:defRPr>
      </a:lvl7pPr>
      <a:lvl8pPr marL="34290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cs typeface="DejaVu Sans" charset="0"/>
        </a:defRPr>
      </a:lvl8pPr>
      <a:lvl9pPr marL="38862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cs typeface="DejaVu Sans" charset="0"/>
        </a:defRPr>
      </a:lvl9pPr>
    </p:titleStyle>
    <p:bodyStyle>
      <a:lvl1pPr marL="342900" indent="-342900" algn="l" defTabSz="457200" rtl="0" eaLnBrk="0" fontAlgn="base" hangingPunct="0">
        <a:lnSpc>
          <a:spcPct val="95000"/>
        </a:lnSpc>
        <a:spcBef>
          <a:spcPts val="1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3300"/>
          </a:solidFill>
          <a:latin typeface="+mn-lt"/>
          <a:ea typeface="DejaVu Sans" charset="0"/>
          <a:cs typeface="+mn-cs"/>
        </a:defRPr>
      </a:lvl1pPr>
      <a:lvl2pPr marL="742950" indent="-285750" algn="l" defTabSz="457200" rtl="0" eaLnBrk="0" fontAlgn="base" hangingPunct="0">
        <a:spcBef>
          <a:spcPts val="6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66"/>
          </a:solidFill>
          <a:latin typeface="+mn-lt"/>
          <a:ea typeface="DejaVu Sans" charset="0"/>
          <a:cs typeface="+mn-cs"/>
        </a:defRPr>
      </a:lvl2pPr>
      <a:lvl3pPr marL="1143000" indent="-228600" algn="l" defTabSz="457200" rtl="0" eaLnBrk="0" fontAlgn="base" hangingPunct="0">
        <a:lnSpc>
          <a:spcPct val="107000"/>
        </a:lnSpc>
        <a:spcBef>
          <a:spcPts val="2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b="1">
          <a:solidFill>
            <a:srgbClr val="000099"/>
          </a:solidFill>
          <a:latin typeface="+mn-lt"/>
          <a:ea typeface="DejaVu Sans" charset="0"/>
          <a:cs typeface="+mn-cs"/>
        </a:defRPr>
      </a:lvl3pPr>
      <a:lvl4pPr marL="1600200" indent="-22860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b="1">
          <a:solidFill>
            <a:srgbClr val="000066"/>
          </a:solidFill>
          <a:latin typeface="+mn-lt"/>
          <a:ea typeface="DejaVu Sans" charset="0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DejaVu Sans" charset="0"/>
          <a:cs typeface="+mn-cs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cs typeface="+mn-cs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cs typeface="+mn-cs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cs typeface="+mn-cs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TQ_hJ63YCTw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thefengs.com/wuchang/courses/cs201/class/13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8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8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8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8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ctr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 smtClean="0">
                <a:solidFill>
                  <a:srgbClr val="660033"/>
                </a:solidFill>
                <a:latin typeface="Arial" charset="0"/>
              </a:rPr>
              <a:t>Program Optimization II</a:t>
            </a:r>
            <a:endParaRPr lang="en-US" altLang="en-US" sz="3800" b="1" dirty="0">
              <a:solidFill>
                <a:srgbClr val="660033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</a:rPr>
              <a:t>SSE (Streaming SIMD Extensions)</a:t>
            </a: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1475" eaLnBrk="1" hangingPunct="1">
              <a:lnSpc>
                <a:spcPct val="8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Larger, independent registers</a:t>
            </a:r>
          </a:p>
          <a:p>
            <a:pPr marL="730250" lvl="1" indent="-238125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</a:rPr>
              <a:t>128-bit data registers separate from FPU</a:t>
            </a:r>
          </a:p>
          <a:p>
            <a:pPr lvl="2" indent="-234950" eaLnBrk="1" hangingPunct="1">
              <a:lnSpc>
                <a:spcPct val="9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b="1" dirty="0" smtClean="0">
                <a:solidFill>
                  <a:srgbClr val="000099"/>
                </a:solidFill>
                <a:latin typeface="Arial" charset="0"/>
              </a:rPr>
              <a:t>8 new hardware registers (XMM0-XMM7)</a:t>
            </a:r>
          </a:p>
          <a:p>
            <a:pPr lvl="2" indent="-234950" eaLnBrk="1" hangingPunct="1">
              <a:lnSpc>
                <a:spcPct val="97000"/>
              </a:lnSpc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>
                <a:latin typeface="Arial" charset="0"/>
              </a:rPr>
              <a:t>Eventually, expanded to 16 registers (SSE3)</a:t>
            </a:r>
          </a:p>
          <a:p>
            <a:pPr lvl="2" indent="-234950" eaLnBrk="1" hangingPunct="1">
              <a:lnSpc>
                <a:spcPct val="9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b="1" dirty="0" smtClean="0">
                <a:solidFill>
                  <a:srgbClr val="000099"/>
                </a:solidFill>
                <a:latin typeface="Arial" charset="0"/>
              </a:rPr>
              <a:t>New status register for flags (MXCSR)</a:t>
            </a:r>
          </a:p>
          <a:p>
            <a:pPr marL="730250" lvl="1" indent="-238125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</a:rPr>
              <a:t>Vectored floating point operations</a:t>
            </a:r>
          </a:p>
          <a:p>
            <a:pPr marL="730250" lvl="1" indent="-238125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</a:rPr>
              <a:t>Streaming support (</a:t>
            </a:r>
            <a:r>
              <a:rPr lang="en-US" sz="2000" b="1" dirty="0" err="1" smtClean="0">
                <a:solidFill>
                  <a:srgbClr val="000066"/>
                </a:solidFill>
                <a:latin typeface="Arial" charset="0"/>
              </a:rPr>
              <a:t>prefetching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</a:rPr>
              <a:t> and cache control for data)</a:t>
            </a:r>
          </a:p>
          <a:p>
            <a:pPr marL="730250" lvl="1" indent="-238125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</a:rPr>
              <a:t>Permutation operations (shuffling, interleaving)</a:t>
            </a:r>
          </a:p>
          <a:p>
            <a:pPr marL="730250" lvl="1" indent="-238125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</a:rPr>
              <a:t>Horizontal operations (min, max)</a:t>
            </a:r>
          </a:p>
          <a:p>
            <a:pPr marL="730250" lvl="1" indent="-238125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</a:rPr>
              <a:t>Video encoding accelerators (sum of absolute differences)</a:t>
            </a:r>
          </a:p>
          <a:p>
            <a:pPr marL="730250" lvl="1" indent="-238125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</a:rPr>
              <a:t>Graphics building blocks (dot product)</a:t>
            </a:r>
          </a:p>
          <a:p>
            <a:pPr marL="385763" indent="-371475" eaLnBrk="1" hangingPunct="1">
              <a:lnSpc>
                <a:spcPct val="8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All x86-64 CPUs support SSE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942975" y="3200400"/>
            <a:ext cx="3505200" cy="3810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%xmm0</a:t>
            </a:r>
          </a:p>
        </p:txBody>
      </p:sp>
      <p:sp>
        <p:nvSpPr>
          <p:cNvPr id="24581" name="Rectangle 4"/>
          <p:cNvSpPr>
            <a:spLocks noChangeArrowheads="1"/>
          </p:cNvSpPr>
          <p:nvPr/>
        </p:nvSpPr>
        <p:spPr bwMode="auto">
          <a:xfrm>
            <a:off x="942975" y="3657600"/>
            <a:ext cx="3505200" cy="3810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%xmm1</a:t>
            </a:r>
          </a:p>
        </p:txBody>
      </p:sp>
      <p:sp>
        <p:nvSpPr>
          <p:cNvPr id="24582" name="Rectangle 5"/>
          <p:cNvSpPr>
            <a:spLocks noChangeArrowheads="1"/>
          </p:cNvSpPr>
          <p:nvPr/>
        </p:nvSpPr>
        <p:spPr bwMode="auto">
          <a:xfrm>
            <a:off x="942975" y="4114800"/>
            <a:ext cx="3505200" cy="3810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%xmm2</a:t>
            </a:r>
          </a:p>
        </p:txBody>
      </p:sp>
      <p:sp>
        <p:nvSpPr>
          <p:cNvPr id="24583" name="Rectangle 6"/>
          <p:cNvSpPr>
            <a:spLocks noChangeArrowheads="1"/>
          </p:cNvSpPr>
          <p:nvPr/>
        </p:nvSpPr>
        <p:spPr bwMode="auto">
          <a:xfrm>
            <a:off x="942975" y="4572000"/>
            <a:ext cx="3505200" cy="3810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%xmm3</a:t>
            </a:r>
          </a:p>
        </p:txBody>
      </p:sp>
      <p:sp>
        <p:nvSpPr>
          <p:cNvPr id="24584" name="Rectangle 7"/>
          <p:cNvSpPr>
            <a:spLocks noChangeArrowheads="1"/>
          </p:cNvSpPr>
          <p:nvPr/>
        </p:nvSpPr>
        <p:spPr bwMode="auto">
          <a:xfrm>
            <a:off x="942975" y="5029200"/>
            <a:ext cx="3505200" cy="3810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%xmm4</a:t>
            </a:r>
          </a:p>
        </p:txBody>
      </p:sp>
      <p:sp>
        <p:nvSpPr>
          <p:cNvPr id="24585" name="Rectangle 8"/>
          <p:cNvSpPr>
            <a:spLocks noChangeArrowheads="1"/>
          </p:cNvSpPr>
          <p:nvPr/>
        </p:nvSpPr>
        <p:spPr bwMode="auto">
          <a:xfrm>
            <a:off x="942975" y="5486400"/>
            <a:ext cx="3505200" cy="3810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%xmm5</a:t>
            </a:r>
          </a:p>
        </p:txBody>
      </p:sp>
      <p:sp>
        <p:nvSpPr>
          <p:cNvPr id="24586" name="Rectangle 9"/>
          <p:cNvSpPr>
            <a:spLocks noChangeArrowheads="1"/>
          </p:cNvSpPr>
          <p:nvPr/>
        </p:nvSpPr>
        <p:spPr bwMode="auto">
          <a:xfrm>
            <a:off x="942975" y="5943600"/>
            <a:ext cx="3505200" cy="3810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%xmm6</a:t>
            </a:r>
          </a:p>
        </p:txBody>
      </p:sp>
      <p:sp>
        <p:nvSpPr>
          <p:cNvPr id="24587" name="Rectangle 10"/>
          <p:cNvSpPr>
            <a:spLocks noChangeArrowheads="1"/>
          </p:cNvSpPr>
          <p:nvPr/>
        </p:nvSpPr>
        <p:spPr bwMode="auto">
          <a:xfrm>
            <a:off x="942975" y="6400800"/>
            <a:ext cx="3505200" cy="3810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%xmm7</a:t>
            </a:r>
          </a:p>
        </p:txBody>
      </p:sp>
      <p:sp>
        <p:nvSpPr>
          <p:cNvPr id="24588" name="Rectangle 11"/>
          <p:cNvSpPr>
            <a:spLocks noChangeArrowheads="1"/>
          </p:cNvSpPr>
          <p:nvPr/>
        </p:nvSpPr>
        <p:spPr bwMode="auto">
          <a:xfrm>
            <a:off x="4905375" y="3200400"/>
            <a:ext cx="3505200" cy="3810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%xmm8</a:t>
            </a:r>
          </a:p>
        </p:txBody>
      </p:sp>
      <p:sp>
        <p:nvSpPr>
          <p:cNvPr id="24589" name="Rectangle 12"/>
          <p:cNvSpPr>
            <a:spLocks noChangeArrowheads="1"/>
          </p:cNvSpPr>
          <p:nvPr/>
        </p:nvSpPr>
        <p:spPr bwMode="auto">
          <a:xfrm>
            <a:off x="4905375" y="3657600"/>
            <a:ext cx="3505200" cy="3810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%xmm9</a:t>
            </a:r>
          </a:p>
        </p:txBody>
      </p:sp>
      <p:sp>
        <p:nvSpPr>
          <p:cNvPr id="24590" name="Rectangle 13"/>
          <p:cNvSpPr>
            <a:spLocks noChangeArrowheads="1"/>
          </p:cNvSpPr>
          <p:nvPr/>
        </p:nvSpPr>
        <p:spPr bwMode="auto">
          <a:xfrm>
            <a:off x="4905375" y="4114800"/>
            <a:ext cx="3505200" cy="3810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%xmm10</a:t>
            </a:r>
          </a:p>
        </p:txBody>
      </p:sp>
      <p:sp>
        <p:nvSpPr>
          <p:cNvPr id="24591" name="Rectangle 14"/>
          <p:cNvSpPr>
            <a:spLocks noChangeArrowheads="1"/>
          </p:cNvSpPr>
          <p:nvPr/>
        </p:nvSpPr>
        <p:spPr bwMode="auto">
          <a:xfrm>
            <a:off x="4905375" y="4572000"/>
            <a:ext cx="3505200" cy="3810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%xmm11</a:t>
            </a:r>
          </a:p>
        </p:txBody>
      </p:sp>
      <p:sp>
        <p:nvSpPr>
          <p:cNvPr id="24592" name="Rectangle 15"/>
          <p:cNvSpPr>
            <a:spLocks noChangeArrowheads="1"/>
          </p:cNvSpPr>
          <p:nvPr/>
        </p:nvSpPr>
        <p:spPr bwMode="auto">
          <a:xfrm>
            <a:off x="4905375" y="5029200"/>
            <a:ext cx="3505200" cy="3810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%xmm12</a:t>
            </a:r>
          </a:p>
        </p:txBody>
      </p:sp>
      <p:sp>
        <p:nvSpPr>
          <p:cNvPr id="24593" name="Rectangle 16"/>
          <p:cNvSpPr>
            <a:spLocks noChangeArrowheads="1"/>
          </p:cNvSpPr>
          <p:nvPr/>
        </p:nvSpPr>
        <p:spPr bwMode="auto">
          <a:xfrm>
            <a:off x="4905375" y="5486400"/>
            <a:ext cx="3505200" cy="3810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%xmm13</a:t>
            </a:r>
          </a:p>
        </p:txBody>
      </p:sp>
      <p:sp>
        <p:nvSpPr>
          <p:cNvPr id="24594" name="Rectangle 17"/>
          <p:cNvSpPr>
            <a:spLocks noChangeArrowheads="1"/>
          </p:cNvSpPr>
          <p:nvPr/>
        </p:nvSpPr>
        <p:spPr bwMode="auto">
          <a:xfrm>
            <a:off x="4905375" y="5943600"/>
            <a:ext cx="3505200" cy="3810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%xmm14</a:t>
            </a:r>
          </a:p>
        </p:txBody>
      </p:sp>
      <p:sp>
        <p:nvSpPr>
          <p:cNvPr id="24595" name="Rectangle 18"/>
          <p:cNvSpPr>
            <a:spLocks noChangeArrowheads="1"/>
          </p:cNvSpPr>
          <p:nvPr/>
        </p:nvSpPr>
        <p:spPr bwMode="auto">
          <a:xfrm>
            <a:off x="4905375" y="6400800"/>
            <a:ext cx="3505200" cy="3810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%xmm15</a:t>
            </a:r>
          </a:p>
        </p:txBody>
      </p:sp>
      <p:sp>
        <p:nvSpPr>
          <p:cNvPr id="24596" name="Text Box 19"/>
          <p:cNvSpPr txBox="1">
            <a:spLocks noChangeArrowheads="1"/>
          </p:cNvSpPr>
          <p:nvPr/>
        </p:nvSpPr>
        <p:spPr bwMode="auto">
          <a:xfrm>
            <a:off x="2592388" y="3211513"/>
            <a:ext cx="18923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alibri" pitchFamily="32" charset="0"/>
              </a:rPr>
              <a:t>Argument #1</a:t>
            </a:r>
          </a:p>
        </p:txBody>
      </p:sp>
      <p:sp>
        <p:nvSpPr>
          <p:cNvPr id="24597" name="Text Box 20"/>
          <p:cNvSpPr txBox="1">
            <a:spLocks noChangeArrowheads="1"/>
          </p:cNvSpPr>
          <p:nvPr/>
        </p:nvSpPr>
        <p:spPr bwMode="auto">
          <a:xfrm>
            <a:off x="2590800" y="3668713"/>
            <a:ext cx="18923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alibri" pitchFamily="32" charset="0"/>
              </a:rPr>
              <a:t>Argument #2</a:t>
            </a:r>
          </a:p>
        </p:txBody>
      </p:sp>
      <p:sp>
        <p:nvSpPr>
          <p:cNvPr id="24598" name="Text Box 21"/>
          <p:cNvSpPr txBox="1">
            <a:spLocks noChangeArrowheads="1"/>
          </p:cNvSpPr>
          <p:nvPr/>
        </p:nvSpPr>
        <p:spPr bwMode="auto">
          <a:xfrm>
            <a:off x="2590800" y="4125913"/>
            <a:ext cx="18923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alibri" pitchFamily="32" charset="0"/>
              </a:rPr>
              <a:t>Argument #3</a:t>
            </a:r>
          </a:p>
        </p:txBody>
      </p:sp>
      <p:sp>
        <p:nvSpPr>
          <p:cNvPr id="24599" name="Text Box 22"/>
          <p:cNvSpPr txBox="1">
            <a:spLocks noChangeArrowheads="1"/>
          </p:cNvSpPr>
          <p:nvPr/>
        </p:nvSpPr>
        <p:spPr bwMode="auto">
          <a:xfrm>
            <a:off x="2590800" y="4583113"/>
            <a:ext cx="18923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alibri" pitchFamily="32" charset="0"/>
              </a:rPr>
              <a:t>Argument #4</a:t>
            </a:r>
          </a:p>
        </p:txBody>
      </p:sp>
      <p:sp>
        <p:nvSpPr>
          <p:cNvPr id="24600" name="Text Box 23"/>
          <p:cNvSpPr txBox="1">
            <a:spLocks noChangeArrowheads="1"/>
          </p:cNvSpPr>
          <p:nvPr/>
        </p:nvSpPr>
        <p:spPr bwMode="auto">
          <a:xfrm>
            <a:off x="2590800" y="5040313"/>
            <a:ext cx="18923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alibri" pitchFamily="32" charset="0"/>
              </a:rPr>
              <a:t>Argument #5</a:t>
            </a:r>
          </a:p>
        </p:txBody>
      </p:sp>
      <p:sp>
        <p:nvSpPr>
          <p:cNvPr id="24601" name="Text Box 24"/>
          <p:cNvSpPr txBox="1">
            <a:spLocks noChangeArrowheads="1"/>
          </p:cNvSpPr>
          <p:nvPr/>
        </p:nvSpPr>
        <p:spPr bwMode="auto">
          <a:xfrm>
            <a:off x="2590800" y="5497513"/>
            <a:ext cx="18923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alibri" pitchFamily="32" charset="0"/>
              </a:rPr>
              <a:t>Argument #6</a:t>
            </a:r>
          </a:p>
        </p:txBody>
      </p:sp>
      <p:sp>
        <p:nvSpPr>
          <p:cNvPr id="24602" name="Text Box 25"/>
          <p:cNvSpPr txBox="1">
            <a:spLocks noChangeArrowheads="1"/>
          </p:cNvSpPr>
          <p:nvPr/>
        </p:nvSpPr>
        <p:spPr bwMode="auto">
          <a:xfrm>
            <a:off x="2590800" y="5954713"/>
            <a:ext cx="18923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alibri" pitchFamily="32" charset="0"/>
              </a:rPr>
              <a:t>Argument #7</a:t>
            </a:r>
          </a:p>
        </p:txBody>
      </p:sp>
      <p:sp>
        <p:nvSpPr>
          <p:cNvPr id="24603" name="Text Box 26"/>
          <p:cNvSpPr txBox="1">
            <a:spLocks noChangeArrowheads="1"/>
          </p:cNvSpPr>
          <p:nvPr/>
        </p:nvSpPr>
        <p:spPr bwMode="auto">
          <a:xfrm>
            <a:off x="2590800" y="6411913"/>
            <a:ext cx="18923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alibri" pitchFamily="32" charset="0"/>
              </a:rPr>
              <a:t>Argument #8</a:t>
            </a:r>
          </a:p>
        </p:txBody>
      </p:sp>
      <p:sp>
        <p:nvSpPr>
          <p:cNvPr id="24604" name="AutoShape 27"/>
          <p:cNvSpPr>
            <a:spLocks/>
          </p:cNvSpPr>
          <p:nvPr/>
        </p:nvSpPr>
        <p:spPr bwMode="auto">
          <a:xfrm rot="5400000">
            <a:off x="2593975" y="1271588"/>
            <a:ext cx="228600" cy="3505200"/>
          </a:xfrm>
          <a:prstGeom prst="leftBrace">
            <a:avLst>
              <a:gd name="adj1" fmla="val 75034"/>
              <a:gd name="adj2" fmla="val 50000"/>
            </a:avLst>
          </a:prstGeom>
          <a:noFill/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5" name="Text Box 28"/>
          <p:cNvSpPr txBox="1">
            <a:spLocks noChangeArrowheads="1"/>
          </p:cNvSpPr>
          <p:nvPr/>
        </p:nvSpPr>
        <p:spPr bwMode="auto">
          <a:xfrm>
            <a:off x="2209800" y="2514600"/>
            <a:ext cx="108585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262699"/>
                </a:solidFill>
                <a:latin typeface="Calibri" pitchFamily="32" charset="0"/>
              </a:rPr>
              <a:t>128 bit</a:t>
            </a:r>
          </a:p>
        </p:txBody>
      </p:sp>
      <p:sp>
        <p:nvSpPr>
          <p:cNvPr id="34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latin typeface="Arial" charset="0"/>
              </a:rPr>
              <a:t>SSE3 register set</a:t>
            </a:r>
            <a:endParaRPr lang="en-US" sz="3800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36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304800" y="914400"/>
            <a:ext cx="8302625" cy="7604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85763" indent="-37147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Parameter passing</a:t>
            </a:r>
            <a:endParaRPr lang="en-US" sz="2000" b="1" dirty="0" smtClean="0">
              <a:solidFill>
                <a:srgbClr val="000066"/>
              </a:solidFill>
              <a:latin typeface="Arial" charset="0"/>
            </a:endParaRPr>
          </a:p>
          <a:p>
            <a:pPr lvl="1" indent="-233363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</a:rPr>
              <a:t>All caller saved, start from first register</a:t>
            </a:r>
          </a:p>
          <a:p>
            <a:pPr lvl="1" indent="-233363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</a:rPr>
              <a:t>Floating point return value (</a:t>
            </a: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%xmm0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</a:rPr>
              <a:t>)</a:t>
            </a:r>
            <a:endParaRPr lang="en-US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385763" indent="-37147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Used f</a:t>
            </a: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or vectored integer and floating point operations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3"/>
          <p:cNvSpPr>
            <a:spLocks noChangeArrowheads="1"/>
          </p:cNvSpPr>
          <p:nvPr/>
        </p:nvSpPr>
        <p:spPr bwMode="auto">
          <a:xfrm>
            <a:off x="3703637" y="1752600"/>
            <a:ext cx="3048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4008437" y="1752600"/>
            <a:ext cx="3048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Rectangle 5"/>
          <p:cNvSpPr>
            <a:spLocks noChangeArrowheads="1"/>
          </p:cNvSpPr>
          <p:nvPr/>
        </p:nvSpPr>
        <p:spPr bwMode="auto">
          <a:xfrm>
            <a:off x="4313237" y="1752600"/>
            <a:ext cx="3048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Rectangle 6"/>
          <p:cNvSpPr>
            <a:spLocks noChangeArrowheads="1"/>
          </p:cNvSpPr>
          <p:nvPr/>
        </p:nvSpPr>
        <p:spPr bwMode="auto">
          <a:xfrm>
            <a:off x="4618037" y="1752600"/>
            <a:ext cx="3048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8" name="Rectangle 7"/>
          <p:cNvSpPr>
            <a:spLocks noChangeArrowheads="1"/>
          </p:cNvSpPr>
          <p:nvPr/>
        </p:nvSpPr>
        <p:spPr bwMode="auto">
          <a:xfrm>
            <a:off x="4922837" y="1752600"/>
            <a:ext cx="3048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Rectangle 8"/>
          <p:cNvSpPr>
            <a:spLocks noChangeArrowheads="1"/>
          </p:cNvSpPr>
          <p:nvPr/>
        </p:nvSpPr>
        <p:spPr bwMode="auto">
          <a:xfrm>
            <a:off x="5227637" y="1752600"/>
            <a:ext cx="3048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Rectangle 9"/>
          <p:cNvSpPr>
            <a:spLocks noChangeArrowheads="1"/>
          </p:cNvSpPr>
          <p:nvPr/>
        </p:nvSpPr>
        <p:spPr bwMode="auto">
          <a:xfrm>
            <a:off x="5532437" y="1752600"/>
            <a:ext cx="3048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Rectangle 10"/>
          <p:cNvSpPr>
            <a:spLocks noChangeArrowheads="1"/>
          </p:cNvSpPr>
          <p:nvPr/>
        </p:nvSpPr>
        <p:spPr bwMode="auto">
          <a:xfrm>
            <a:off x="5837237" y="1752600"/>
            <a:ext cx="3048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Rectangle 11"/>
          <p:cNvSpPr>
            <a:spLocks noChangeArrowheads="1"/>
          </p:cNvSpPr>
          <p:nvPr/>
        </p:nvSpPr>
        <p:spPr bwMode="auto">
          <a:xfrm>
            <a:off x="6142037" y="1752600"/>
            <a:ext cx="3048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Rectangle 12"/>
          <p:cNvSpPr>
            <a:spLocks noChangeArrowheads="1"/>
          </p:cNvSpPr>
          <p:nvPr/>
        </p:nvSpPr>
        <p:spPr bwMode="auto">
          <a:xfrm>
            <a:off x="6446837" y="1752600"/>
            <a:ext cx="3048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Rectangle 13"/>
          <p:cNvSpPr>
            <a:spLocks noChangeArrowheads="1"/>
          </p:cNvSpPr>
          <p:nvPr/>
        </p:nvSpPr>
        <p:spPr bwMode="auto">
          <a:xfrm>
            <a:off x="6751637" y="1752600"/>
            <a:ext cx="3048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Rectangle 14"/>
          <p:cNvSpPr>
            <a:spLocks noChangeArrowheads="1"/>
          </p:cNvSpPr>
          <p:nvPr/>
        </p:nvSpPr>
        <p:spPr bwMode="auto">
          <a:xfrm>
            <a:off x="7056437" y="1752600"/>
            <a:ext cx="3048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Rectangle 15"/>
          <p:cNvSpPr>
            <a:spLocks noChangeArrowheads="1"/>
          </p:cNvSpPr>
          <p:nvPr/>
        </p:nvSpPr>
        <p:spPr bwMode="auto">
          <a:xfrm>
            <a:off x="7361237" y="1752600"/>
            <a:ext cx="3048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Rectangle 16"/>
          <p:cNvSpPr>
            <a:spLocks noChangeArrowheads="1"/>
          </p:cNvSpPr>
          <p:nvPr/>
        </p:nvSpPr>
        <p:spPr bwMode="auto">
          <a:xfrm>
            <a:off x="7666037" y="1752600"/>
            <a:ext cx="3048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8" name="Rectangle 17"/>
          <p:cNvSpPr>
            <a:spLocks noChangeArrowheads="1"/>
          </p:cNvSpPr>
          <p:nvPr/>
        </p:nvSpPr>
        <p:spPr bwMode="auto">
          <a:xfrm>
            <a:off x="7970837" y="1752600"/>
            <a:ext cx="3048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9" name="Rectangle 18"/>
          <p:cNvSpPr>
            <a:spLocks noChangeArrowheads="1"/>
          </p:cNvSpPr>
          <p:nvPr/>
        </p:nvSpPr>
        <p:spPr bwMode="auto">
          <a:xfrm>
            <a:off x="8275637" y="1752600"/>
            <a:ext cx="3048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0" name="Rectangle 19"/>
          <p:cNvSpPr>
            <a:spLocks noChangeArrowheads="1"/>
          </p:cNvSpPr>
          <p:nvPr/>
        </p:nvSpPr>
        <p:spPr bwMode="auto">
          <a:xfrm>
            <a:off x="3703637" y="2133600"/>
            <a:ext cx="6096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1" name="Rectangle 20"/>
          <p:cNvSpPr>
            <a:spLocks noChangeArrowheads="1"/>
          </p:cNvSpPr>
          <p:nvPr/>
        </p:nvSpPr>
        <p:spPr bwMode="auto">
          <a:xfrm>
            <a:off x="4313237" y="2133600"/>
            <a:ext cx="6096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2" name="Rectangle 21"/>
          <p:cNvSpPr>
            <a:spLocks noChangeArrowheads="1"/>
          </p:cNvSpPr>
          <p:nvPr/>
        </p:nvSpPr>
        <p:spPr bwMode="auto">
          <a:xfrm>
            <a:off x="4922837" y="2133600"/>
            <a:ext cx="6096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3" name="Rectangle 22"/>
          <p:cNvSpPr>
            <a:spLocks noChangeArrowheads="1"/>
          </p:cNvSpPr>
          <p:nvPr/>
        </p:nvSpPr>
        <p:spPr bwMode="auto">
          <a:xfrm>
            <a:off x="5532437" y="2133600"/>
            <a:ext cx="6096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4" name="Rectangle 23"/>
          <p:cNvSpPr>
            <a:spLocks noChangeArrowheads="1"/>
          </p:cNvSpPr>
          <p:nvPr/>
        </p:nvSpPr>
        <p:spPr bwMode="auto">
          <a:xfrm>
            <a:off x="6142037" y="2133600"/>
            <a:ext cx="6096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5" name="Rectangle 24"/>
          <p:cNvSpPr>
            <a:spLocks noChangeArrowheads="1"/>
          </p:cNvSpPr>
          <p:nvPr/>
        </p:nvSpPr>
        <p:spPr bwMode="auto">
          <a:xfrm>
            <a:off x="6751637" y="2133600"/>
            <a:ext cx="6096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6" name="Rectangle 25"/>
          <p:cNvSpPr>
            <a:spLocks noChangeArrowheads="1"/>
          </p:cNvSpPr>
          <p:nvPr/>
        </p:nvSpPr>
        <p:spPr bwMode="auto">
          <a:xfrm>
            <a:off x="7361237" y="2133600"/>
            <a:ext cx="6096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7" name="Rectangle 26"/>
          <p:cNvSpPr>
            <a:spLocks noChangeArrowheads="1"/>
          </p:cNvSpPr>
          <p:nvPr/>
        </p:nvSpPr>
        <p:spPr bwMode="auto">
          <a:xfrm>
            <a:off x="7970837" y="2133600"/>
            <a:ext cx="6096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8" name="Rectangle 27"/>
          <p:cNvSpPr>
            <a:spLocks noChangeArrowheads="1"/>
          </p:cNvSpPr>
          <p:nvPr/>
        </p:nvSpPr>
        <p:spPr bwMode="auto">
          <a:xfrm>
            <a:off x="3703637" y="2514600"/>
            <a:ext cx="12192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9" name="Rectangle 28"/>
          <p:cNvSpPr>
            <a:spLocks noChangeArrowheads="1"/>
          </p:cNvSpPr>
          <p:nvPr/>
        </p:nvSpPr>
        <p:spPr bwMode="auto">
          <a:xfrm>
            <a:off x="4922837" y="2514600"/>
            <a:ext cx="12192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30" name="Rectangle 29"/>
          <p:cNvSpPr>
            <a:spLocks noChangeArrowheads="1"/>
          </p:cNvSpPr>
          <p:nvPr/>
        </p:nvSpPr>
        <p:spPr bwMode="auto">
          <a:xfrm>
            <a:off x="6142037" y="2514600"/>
            <a:ext cx="12192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31" name="Rectangle 30"/>
          <p:cNvSpPr>
            <a:spLocks noChangeArrowheads="1"/>
          </p:cNvSpPr>
          <p:nvPr/>
        </p:nvSpPr>
        <p:spPr bwMode="auto">
          <a:xfrm>
            <a:off x="7361237" y="2514600"/>
            <a:ext cx="12192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32" name="Rectangle 31"/>
          <p:cNvSpPr>
            <a:spLocks noChangeArrowheads="1"/>
          </p:cNvSpPr>
          <p:nvPr/>
        </p:nvSpPr>
        <p:spPr bwMode="auto">
          <a:xfrm>
            <a:off x="4038600" y="3810000"/>
            <a:ext cx="12192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33" name="Rectangle 32"/>
          <p:cNvSpPr>
            <a:spLocks noChangeArrowheads="1"/>
          </p:cNvSpPr>
          <p:nvPr/>
        </p:nvSpPr>
        <p:spPr bwMode="auto">
          <a:xfrm>
            <a:off x="5257800" y="3810000"/>
            <a:ext cx="12192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34" name="Rectangle 33"/>
          <p:cNvSpPr>
            <a:spLocks noChangeArrowheads="1"/>
          </p:cNvSpPr>
          <p:nvPr/>
        </p:nvSpPr>
        <p:spPr bwMode="auto">
          <a:xfrm>
            <a:off x="6477000" y="3810000"/>
            <a:ext cx="12192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35" name="Rectangle 34"/>
          <p:cNvSpPr>
            <a:spLocks noChangeArrowheads="1"/>
          </p:cNvSpPr>
          <p:nvPr/>
        </p:nvSpPr>
        <p:spPr bwMode="auto">
          <a:xfrm>
            <a:off x="7696200" y="3810000"/>
            <a:ext cx="12192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36" name="Rectangle 35"/>
          <p:cNvSpPr>
            <a:spLocks noChangeArrowheads="1"/>
          </p:cNvSpPr>
          <p:nvPr/>
        </p:nvSpPr>
        <p:spPr bwMode="auto">
          <a:xfrm>
            <a:off x="4038600" y="4191000"/>
            <a:ext cx="24384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37" name="Rectangle 36"/>
          <p:cNvSpPr>
            <a:spLocks noChangeArrowheads="1"/>
          </p:cNvSpPr>
          <p:nvPr/>
        </p:nvSpPr>
        <p:spPr bwMode="auto">
          <a:xfrm>
            <a:off x="6477000" y="4191000"/>
            <a:ext cx="24384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38" name="AutoShape 37"/>
          <p:cNvSpPr>
            <a:spLocks/>
          </p:cNvSpPr>
          <p:nvPr/>
        </p:nvSpPr>
        <p:spPr bwMode="auto">
          <a:xfrm rot="5400000">
            <a:off x="6040437" y="-862012"/>
            <a:ext cx="228600" cy="4876800"/>
          </a:xfrm>
          <a:prstGeom prst="leftBrace">
            <a:avLst>
              <a:gd name="adj1" fmla="val 74963"/>
              <a:gd name="adj2" fmla="val 50000"/>
            </a:avLst>
          </a:prstGeom>
          <a:noFill/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25639" name="Text Box 38"/>
          <p:cNvSpPr txBox="1">
            <a:spLocks noChangeArrowheads="1"/>
          </p:cNvSpPr>
          <p:nvPr/>
        </p:nvSpPr>
        <p:spPr bwMode="auto">
          <a:xfrm>
            <a:off x="5943600" y="1143000"/>
            <a:ext cx="108585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262699"/>
                </a:solidFill>
                <a:latin typeface="Calibri" pitchFamily="32" charset="0"/>
              </a:rPr>
              <a:t>128 bit</a:t>
            </a:r>
          </a:p>
        </p:txBody>
      </p:sp>
      <p:sp>
        <p:nvSpPr>
          <p:cNvPr id="25640" name="Rectangle 39"/>
          <p:cNvSpPr>
            <a:spLocks noChangeArrowheads="1"/>
          </p:cNvSpPr>
          <p:nvPr/>
        </p:nvSpPr>
        <p:spPr bwMode="auto">
          <a:xfrm>
            <a:off x="4038600" y="5486400"/>
            <a:ext cx="1219200" cy="304800"/>
          </a:xfrm>
          <a:prstGeom prst="rect">
            <a:avLst/>
          </a:prstGeom>
          <a:solidFill>
            <a:srgbClr val="F2F2F2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41" name="Rectangle 40"/>
          <p:cNvSpPr>
            <a:spLocks noChangeArrowheads="1"/>
          </p:cNvSpPr>
          <p:nvPr/>
        </p:nvSpPr>
        <p:spPr bwMode="auto">
          <a:xfrm>
            <a:off x="5257800" y="5486400"/>
            <a:ext cx="1219200" cy="304800"/>
          </a:xfrm>
          <a:prstGeom prst="rect">
            <a:avLst/>
          </a:prstGeom>
          <a:solidFill>
            <a:srgbClr val="F2F2F2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42" name="Rectangle 41"/>
          <p:cNvSpPr>
            <a:spLocks noChangeArrowheads="1"/>
          </p:cNvSpPr>
          <p:nvPr/>
        </p:nvSpPr>
        <p:spPr bwMode="auto">
          <a:xfrm>
            <a:off x="6477000" y="5486400"/>
            <a:ext cx="1219200" cy="304800"/>
          </a:xfrm>
          <a:prstGeom prst="rect">
            <a:avLst/>
          </a:prstGeom>
          <a:solidFill>
            <a:srgbClr val="F2F2F2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43" name="Rectangle 42"/>
          <p:cNvSpPr>
            <a:spLocks noChangeArrowheads="1"/>
          </p:cNvSpPr>
          <p:nvPr/>
        </p:nvSpPr>
        <p:spPr bwMode="auto">
          <a:xfrm>
            <a:off x="7696200" y="5486400"/>
            <a:ext cx="12192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44" name="Rectangle 43"/>
          <p:cNvSpPr>
            <a:spLocks noChangeArrowheads="1"/>
          </p:cNvSpPr>
          <p:nvPr/>
        </p:nvSpPr>
        <p:spPr bwMode="auto">
          <a:xfrm>
            <a:off x="4038600" y="5867400"/>
            <a:ext cx="2438400" cy="304800"/>
          </a:xfrm>
          <a:prstGeom prst="rect">
            <a:avLst/>
          </a:prstGeom>
          <a:solidFill>
            <a:srgbClr val="F2F2F2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45" name="Rectangle 44"/>
          <p:cNvSpPr>
            <a:spLocks noChangeArrowheads="1"/>
          </p:cNvSpPr>
          <p:nvPr/>
        </p:nvSpPr>
        <p:spPr bwMode="auto">
          <a:xfrm>
            <a:off x="6477000" y="5867400"/>
            <a:ext cx="24384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46" name="Text Box 45"/>
          <p:cNvSpPr txBox="1">
            <a:spLocks noChangeArrowheads="1"/>
          </p:cNvSpPr>
          <p:nvPr/>
        </p:nvSpPr>
        <p:spPr bwMode="auto">
          <a:xfrm>
            <a:off x="8213725" y="1154113"/>
            <a:ext cx="665162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262699"/>
                </a:solidFill>
                <a:latin typeface="Calibri" pitchFamily="32" charset="0"/>
              </a:rPr>
              <a:t>LSB</a:t>
            </a:r>
          </a:p>
        </p:txBody>
      </p:sp>
      <p:sp>
        <p:nvSpPr>
          <p:cNvPr id="48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latin typeface="Arial" charset="0"/>
              </a:rPr>
              <a:t>SIMD support</a:t>
            </a:r>
            <a:endParaRPr lang="en-US" sz="3800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50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85763" indent="-37147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Integer </a:t>
            </a: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vectors:</a:t>
            </a:r>
          </a:p>
          <a:p>
            <a:pPr marL="730250" lvl="1" indent="-238125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16-way </a:t>
            </a: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char</a:t>
            </a:r>
            <a:endParaRPr lang="en-US" sz="2000" b="1" dirty="0">
              <a:solidFill>
                <a:srgbClr val="000066"/>
              </a:solidFill>
              <a:latin typeface="Courier New" pitchFamily="49" charset="0"/>
              <a:cs typeface="Courier New" pitchFamily="49" charset="0"/>
            </a:endParaRPr>
          </a:p>
          <a:p>
            <a:pPr marL="730250" lvl="1" indent="-238125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8-way 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short</a:t>
            </a:r>
          </a:p>
          <a:p>
            <a:pPr marL="730250" lvl="1" indent="-238125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4-way </a:t>
            </a:r>
            <a:r>
              <a:rPr lang="en-US" sz="2000" b="1" dirty="0" err="1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int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731838" lvl="1" indent="-238125" eaLnBrk="1" hangingPunct="1"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lang="en-US" sz="2000" b="1" dirty="0">
              <a:solidFill>
                <a:srgbClr val="000066"/>
              </a:solidFill>
              <a:latin typeface="Arial" charset="0"/>
            </a:endParaRPr>
          </a:p>
          <a:p>
            <a:pPr marL="385763" indent="-37147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Floating point vectors:</a:t>
            </a:r>
          </a:p>
          <a:p>
            <a:pPr marL="730250" lvl="1" indent="-238125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4-way single (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)</a:t>
            </a:r>
          </a:p>
          <a:p>
            <a:pPr marL="730250" lvl="1" indent="-238125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2-way 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double</a:t>
            </a:r>
          </a:p>
          <a:p>
            <a:pPr marL="731838" lvl="1" indent="-238125" eaLnBrk="1" hangingPunct="1"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lang="en-US" sz="2000" b="1" dirty="0">
              <a:solidFill>
                <a:srgbClr val="000066"/>
              </a:solidFill>
              <a:latin typeface="Arial" charset="0"/>
            </a:endParaRPr>
          </a:p>
          <a:p>
            <a:pPr marL="385763" indent="-37147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Floating point scalars:</a:t>
            </a:r>
          </a:p>
          <a:p>
            <a:pPr marL="730250" lvl="1" indent="-238125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float</a:t>
            </a:r>
            <a:endParaRPr lang="en-US" sz="2000" b="1" dirty="0">
              <a:solidFill>
                <a:srgbClr val="000066"/>
              </a:solidFill>
              <a:latin typeface="Courier New" pitchFamily="49" charset="0"/>
              <a:cs typeface="Courier New" pitchFamily="49" charset="0"/>
            </a:endParaRPr>
          </a:p>
          <a:p>
            <a:pPr marL="730250" lvl="1" indent="-238125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double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3" name="Group 3"/>
          <p:cNvGraphicFramePr>
            <a:graphicFrameLocks noGrp="1"/>
          </p:cNvGraphicFramePr>
          <p:nvPr/>
        </p:nvGraphicFramePr>
        <p:xfrm>
          <a:off x="2514600" y="1143001"/>
          <a:ext cx="4575175" cy="1496357"/>
        </p:xfrm>
        <a:graphic>
          <a:graphicData uri="http://schemas.openxmlformats.org/drawingml/2006/table">
            <a:tbl>
              <a:tblPr/>
              <a:tblGrid>
                <a:gridCol w="1524000"/>
                <a:gridCol w="1527175"/>
                <a:gridCol w="1524000"/>
              </a:tblGrid>
              <a:tr h="62694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Single</a:t>
                      </a:r>
                    </a:p>
                  </a:txBody>
                  <a:tcPr marL="90000" marR="90000" marT="51825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Double</a:t>
                      </a:r>
                    </a:p>
                  </a:txBody>
                  <a:tcPr marL="90000" marR="90000" marT="51825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Effect</a:t>
                      </a:r>
                    </a:p>
                  </a:txBody>
                  <a:tcPr marL="90000" marR="90000" marT="51825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8119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5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pitchFamily="49" charset="0"/>
                          <a:cs typeface="Courier New" pitchFamily="49" charset="0"/>
                        </a:rPr>
                        <a:t>movss</a:t>
                      </a:r>
                    </a:p>
                  </a:txBody>
                  <a:tcPr marL="90000" marR="90000" marT="56350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5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pitchFamily="49" charset="0"/>
                          <a:cs typeface="Courier New" pitchFamily="49" charset="0"/>
                        </a:rPr>
                        <a:t>movsd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56350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D ← S</a:t>
                      </a:r>
                    </a:p>
                  </a:txBody>
                  <a:tcPr marL="90000" marR="90000" marT="51825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6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</a:rPr>
              <a:t>SSE3 </a:t>
            </a:r>
            <a:r>
              <a:rPr lang="en-US" sz="3800" b="1" dirty="0" smtClean="0">
                <a:solidFill>
                  <a:srgbClr val="660033"/>
                </a:solidFill>
                <a:latin typeface="Arial" charset="0"/>
              </a:rPr>
              <a:t>Scalar Instructions</a:t>
            </a:r>
            <a:endParaRPr lang="en-US" sz="3800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8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85763" indent="-37147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Moves</a:t>
            </a:r>
          </a:p>
          <a:p>
            <a:pPr marL="385763" indent="-37147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lvl="1" indent="-233363" eaLnBrk="1" hangingPunct="1"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b="1" dirty="0">
              <a:solidFill>
                <a:srgbClr val="000066"/>
              </a:solidFill>
              <a:latin typeface="Arial" charset="0"/>
            </a:endParaRPr>
          </a:p>
          <a:p>
            <a:pPr marL="730250" lvl="1" indent="-238125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sz="2000" b="1" dirty="0" smtClean="0">
              <a:solidFill>
                <a:srgbClr val="000066"/>
              </a:solidFill>
              <a:latin typeface="Arial" charset="0"/>
            </a:endParaRPr>
          </a:p>
          <a:p>
            <a:pPr marL="730250" lvl="1" indent="-238125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</a:rPr>
              <a:t>Moves a 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</a:rPr>
              <a:t>scalar value to/from low part of register</a:t>
            </a:r>
          </a:p>
          <a:p>
            <a:pPr lvl="2" indent="-234950" eaLnBrk="1" hangingPunct="1">
              <a:lnSpc>
                <a:spcPct val="9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b="1" dirty="0" smtClean="0">
                <a:solidFill>
                  <a:srgbClr val="000099"/>
                </a:solidFill>
                <a:latin typeface="Arial" charset="0"/>
              </a:rPr>
              <a:t>Move a scalar, single-precision float</a:t>
            </a:r>
          </a:p>
          <a:p>
            <a:pPr lvl="2" indent="-234950" eaLnBrk="1" hangingPunct="1">
              <a:lnSpc>
                <a:spcPct val="9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b="1" dirty="0" smtClean="0">
                <a:solidFill>
                  <a:srgbClr val="000099"/>
                </a:solidFill>
                <a:latin typeface="Arial" charset="0"/>
              </a:rPr>
              <a:t>Move a scalar, double-precision float</a:t>
            </a:r>
            <a:endParaRPr lang="en-US" sz="2000" b="1" dirty="0" smtClean="0">
              <a:solidFill>
                <a:srgbClr val="000066"/>
              </a:solidFill>
              <a:latin typeface="Arial" charset="0"/>
            </a:endParaRPr>
          </a:p>
          <a:p>
            <a:pPr lvl="1" indent="-233363" eaLnBrk="1" hangingPunct="1">
              <a:spcBef>
                <a:spcPts val="625"/>
              </a:spcBef>
              <a:buClr>
                <a:srgbClr val="660033"/>
              </a:buCl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				</a:t>
            </a:r>
            <a:endParaRPr lang="en-US" sz="2000" b="1" dirty="0">
              <a:solidFill>
                <a:srgbClr val="000066"/>
              </a:solidFill>
              <a:latin typeface="Courier New" pitchFamily="49" charset="0"/>
              <a:cs typeface="Courier New" pitchFamily="49" charset="0"/>
            </a:endParaRPr>
          </a:p>
          <a:p>
            <a:pPr marL="385763" indent="-37147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7" name="Group 3"/>
          <p:cNvGraphicFramePr>
            <a:graphicFrameLocks noGrp="1"/>
          </p:cNvGraphicFramePr>
          <p:nvPr/>
        </p:nvGraphicFramePr>
        <p:xfrm>
          <a:off x="1828800" y="2743200"/>
          <a:ext cx="6089650" cy="3173946"/>
        </p:xfrm>
        <a:graphic>
          <a:graphicData uri="http://schemas.openxmlformats.org/drawingml/2006/table">
            <a:tbl>
              <a:tblPr/>
              <a:tblGrid>
                <a:gridCol w="2028825"/>
                <a:gridCol w="2032000"/>
                <a:gridCol w="2028825"/>
              </a:tblGrid>
              <a:tr h="6889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Single</a:t>
                      </a:r>
                    </a:p>
                  </a:txBody>
                  <a:tcPr marL="90000" marR="90000" marT="131472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Double</a:t>
                      </a:r>
                    </a:p>
                  </a:txBody>
                  <a:tcPr marL="90000" marR="90000" marT="131472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Effect</a:t>
                      </a:r>
                    </a:p>
                  </a:txBody>
                  <a:tcPr marL="90000" marR="90000" marT="131472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5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pitchFamily="49" charset="0"/>
                          <a:cs typeface="Courier New" pitchFamily="49" charset="0"/>
                        </a:rPr>
                        <a:t>addss</a:t>
                      </a:r>
                    </a:p>
                  </a:txBody>
                  <a:tcPr marL="90000" marR="90000" marT="129456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5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pitchFamily="49" charset="0"/>
                          <a:cs typeface="Courier New" pitchFamily="49" charset="0"/>
                        </a:rPr>
                        <a:t>addsd</a:t>
                      </a:r>
                    </a:p>
                  </a:txBody>
                  <a:tcPr marL="90000" marR="90000" marT="129456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D ← D + S</a:t>
                      </a:r>
                    </a:p>
                  </a:txBody>
                  <a:tcPr marL="90000" marR="90000" marT="131472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5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pitchFamily="49" charset="0"/>
                          <a:cs typeface="Courier New" pitchFamily="49" charset="0"/>
                        </a:rPr>
                        <a:t>subss</a:t>
                      </a:r>
                    </a:p>
                  </a:txBody>
                  <a:tcPr marL="90000" marR="90000" marT="129456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5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pitchFamily="49" charset="0"/>
                          <a:cs typeface="Courier New" pitchFamily="49" charset="0"/>
                        </a:rPr>
                        <a:t>subsd</a:t>
                      </a:r>
                    </a:p>
                  </a:txBody>
                  <a:tcPr marL="90000" marR="90000" marT="129456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D ← D – S</a:t>
                      </a:r>
                    </a:p>
                  </a:txBody>
                  <a:tcPr marL="90000" marR="90000" marT="131472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5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pitchFamily="49" charset="0"/>
                          <a:cs typeface="Courier New" pitchFamily="49" charset="0"/>
                        </a:rPr>
                        <a:t>mulss</a:t>
                      </a:r>
                    </a:p>
                  </a:txBody>
                  <a:tcPr marL="90000" marR="90000" marT="129456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5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pitchFamily="49" charset="0"/>
                          <a:cs typeface="Courier New" pitchFamily="49" charset="0"/>
                        </a:rPr>
                        <a:t>mulsd</a:t>
                      </a:r>
                    </a:p>
                  </a:txBody>
                  <a:tcPr marL="90000" marR="90000" marT="129456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D ← D x S</a:t>
                      </a:r>
                    </a:p>
                  </a:txBody>
                  <a:tcPr marL="90000" marR="90000" marT="131472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5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pitchFamily="49" charset="0"/>
                          <a:cs typeface="Courier New" pitchFamily="49" charset="0"/>
                        </a:rPr>
                        <a:t>divss</a:t>
                      </a:r>
                    </a:p>
                  </a:txBody>
                  <a:tcPr marL="90000" marR="90000" marT="129456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5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pitchFamily="49" charset="0"/>
                          <a:cs typeface="Courier New" pitchFamily="49" charset="0"/>
                        </a:rPr>
                        <a:t>divsd</a:t>
                      </a:r>
                    </a:p>
                  </a:txBody>
                  <a:tcPr marL="90000" marR="90000" marT="129456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D ← D / S</a:t>
                      </a:r>
                    </a:p>
                  </a:txBody>
                  <a:tcPr marL="90000" marR="90000" marT="131472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5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pitchFamily="49" charset="0"/>
                          <a:cs typeface="Courier New" pitchFamily="49" charset="0"/>
                        </a:rPr>
                        <a:t>maxss</a:t>
                      </a:r>
                    </a:p>
                  </a:txBody>
                  <a:tcPr marL="90000" marR="90000" marT="129456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5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pitchFamily="49" charset="0"/>
                          <a:cs typeface="Courier New" pitchFamily="49" charset="0"/>
                        </a:rPr>
                        <a:t>maxsd</a:t>
                      </a:r>
                    </a:p>
                  </a:txBody>
                  <a:tcPr marL="90000" marR="90000" marT="129456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D ← max(D,S)</a:t>
                      </a:r>
                    </a:p>
                  </a:txBody>
                  <a:tcPr marL="90000" marR="90000" marT="131472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5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pitchFamily="49" charset="0"/>
                          <a:cs typeface="Courier New" pitchFamily="49" charset="0"/>
                        </a:rPr>
                        <a:t>minss</a:t>
                      </a:r>
                    </a:p>
                  </a:txBody>
                  <a:tcPr marL="90000" marR="90000" marT="129456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5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pitchFamily="49" charset="0"/>
                          <a:cs typeface="Courier New" pitchFamily="49" charset="0"/>
                        </a:rPr>
                        <a:t>minsd</a:t>
                      </a:r>
                    </a:p>
                  </a:txBody>
                  <a:tcPr marL="90000" marR="90000" marT="129456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D ← min(D,S)</a:t>
                      </a:r>
                    </a:p>
                  </a:txBody>
                  <a:tcPr marL="90000" marR="90000" marT="131472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5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pitchFamily="49" charset="0"/>
                          <a:cs typeface="Courier New" pitchFamily="49" charset="0"/>
                        </a:rPr>
                        <a:t>sqrtss</a:t>
                      </a:r>
                    </a:p>
                  </a:txBody>
                  <a:tcPr marL="90000" marR="90000" marT="129456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5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pitchFamily="49" charset="0"/>
                          <a:cs typeface="Courier New" pitchFamily="49" charset="0"/>
                        </a:rPr>
                        <a:t>sqrtsd</a:t>
                      </a:r>
                    </a:p>
                  </a:txBody>
                  <a:tcPr marL="90000" marR="90000" marT="129456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D ←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sqrt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(S)</a:t>
                      </a:r>
                    </a:p>
                  </a:txBody>
                  <a:tcPr marL="90000" marR="90000" marT="131472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sp>
        <p:nvSpPr>
          <p:cNvPr id="6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</a:rPr>
              <a:t>SSE3 </a:t>
            </a:r>
            <a:r>
              <a:rPr lang="en-US" sz="3800" b="1" dirty="0" smtClean="0">
                <a:solidFill>
                  <a:srgbClr val="660033"/>
                </a:solidFill>
                <a:latin typeface="Arial" charset="0"/>
              </a:rPr>
              <a:t>Basic Scalar </a:t>
            </a:r>
            <a:r>
              <a:rPr lang="en-US" sz="3800" b="1" dirty="0">
                <a:solidFill>
                  <a:srgbClr val="660033"/>
                </a:solidFill>
                <a:latin typeface="Arial" charset="0"/>
              </a:rPr>
              <a:t>Instructions</a:t>
            </a:r>
          </a:p>
        </p:txBody>
      </p:sp>
      <p:sp>
        <p:nvSpPr>
          <p:cNvPr id="8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284163" indent="-269875" eaLnBrk="1" hangingPunct="1">
              <a:buClrTx/>
              <a:tabLst>
                <a:tab pos="284163" algn="l"/>
                <a:tab pos="741363" algn="l"/>
                <a:tab pos="1198563" algn="l"/>
                <a:tab pos="1655763" algn="l"/>
                <a:tab pos="2112963" algn="l"/>
                <a:tab pos="2570163" algn="l"/>
                <a:tab pos="3027363" algn="l"/>
                <a:tab pos="3484563" algn="l"/>
                <a:tab pos="3941763" algn="l"/>
                <a:tab pos="4398963" algn="l"/>
                <a:tab pos="4856163" algn="l"/>
                <a:tab pos="5313363" algn="l"/>
                <a:tab pos="5770563" algn="l"/>
                <a:tab pos="6227763" algn="l"/>
                <a:tab pos="6684963" algn="l"/>
                <a:tab pos="7142163" algn="l"/>
                <a:tab pos="7599363" algn="l"/>
                <a:tab pos="8056563" algn="l"/>
                <a:tab pos="8513763" algn="l"/>
                <a:tab pos="8970963" algn="l"/>
                <a:tab pos="9428163" algn="l"/>
              </a:tabLst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Arithmetic</a:t>
            </a:r>
          </a:p>
          <a:p>
            <a:pPr marL="457200" lvl="1" indent="-173038" eaLnBrk="1" hangingPunct="1">
              <a:buClr>
                <a:srgbClr val="660033"/>
              </a:buClr>
              <a:buFont typeface="Wingdings" pitchFamily="2" charset="2"/>
              <a:buChar char="§"/>
              <a:tabLst>
                <a:tab pos="284163" algn="l"/>
                <a:tab pos="741363" algn="l"/>
                <a:tab pos="1198563" algn="l"/>
                <a:tab pos="1655763" algn="l"/>
                <a:tab pos="2112963" algn="l"/>
                <a:tab pos="2570163" algn="l"/>
                <a:tab pos="3027363" algn="l"/>
                <a:tab pos="3484563" algn="l"/>
                <a:tab pos="3941763" algn="l"/>
                <a:tab pos="4398963" algn="l"/>
                <a:tab pos="4856163" algn="l"/>
                <a:tab pos="5313363" algn="l"/>
                <a:tab pos="5770563" algn="l"/>
                <a:tab pos="6227763" algn="l"/>
                <a:tab pos="6684963" algn="l"/>
                <a:tab pos="7142163" algn="l"/>
                <a:tab pos="7599363" algn="l"/>
                <a:tab pos="8056563" algn="l"/>
                <a:tab pos="8513763" algn="l"/>
                <a:tab pos="8970963" algn="l"/>
                <a:tab pos="9428163" algn="l"/>
              </a:tabLst>
              <a:defRPr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addss</a:t>
            </a:r>
            <a:r>
              <a:rPr lang="en-US" dirty="0" smtClean="0">
                <a:latin typeface="Arial" charset="0"/>
              </a:rPr>
              <a:t> = add, scalar, single-precision float</a:t>
            </a:r>
          </a:p>
          <a:p>
            <a:pPr marL="457200" lvl="1" indent="-173038" eaLnBrk="1" hangingPunct="1">
              <a:buClr>
                <a:srgbClr val="660033"/>
              </a:buClr>
              <a:buFont typeface="Wingdings" pitchFamily="2" charset="2"/>
              <a:buChar char="§"/>
              <a:tabLst>
                <a:tab pos="284163" algn="l"/>
                <a:tab pos="741363" algn="l"/>
                <a:tab pos="1198563" algn="l"/>
                <a:tab pos="1655763" algn="l"/>
                <a:tab pos="2112963" algn="l"/>
                <a:tab pos="2570163" algn="l"/>
                <a:tab pos="3027363" algn="l"/>
                <a:tab pos="3484563" algn="l"/>
                <a:tab pos="3941763" algn="l"/>
                <a:tab pos="4398963" algn="l"/>
                <a:tab pos="4856163" algn="l"/>
                <a:tab pos="5313363" algn="l"/>
                <a:tab pos="5770563" algn="l"/>
                <a:tab pos="6227763" algn="l"/>
                <a:tab pos="6684963" algn="l"/>
                <a:tab pos="7142163" algn="l"/>
                <a:tab pos="7599363" algn="l"/>
                <a:tab pos="8056563" algn="l"/>
                <a:tab pos="8513763" algn="l"/>
                <a:tab pos="8970963" algn="l"/>
                <a:tab pos="9428163" algn="l"/>
              </a:tabLst>
              <a:defRPr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addsd</a:t>
            </a:r>
            <a:r>
              <a:rPr lang="en-US" dirty="0" smtClean="0">
                <a:latin typeface="Arial" charset="0"/>
              </a:rPr>
              <a:t> = add, scalar, double-precision float </a:t>
            </a: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685800" y="4383188"/>
            <a:ext cx="7543800" cy="744538"/>
          </a:xfrm>
          <a:prstGeom prst="rect">
            <a:avLst/>
          </a:prstGeom>
          <a:solidFill>
            <a:srgbClr val="E6E6E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Rectangle 7"/>
          <p:cNvSpPr>
            <a:spLocks noChangeArrowheads="1"/>
          </p:cNvSpPr>
          <p:nvPr/>
        </p:nvSpPr>
        <p:spPr bwMode="auto">
          <a:xfrm>
            <a:off x="550774" y="3163988"/>
            <a:ext cx="7390462" cy="3541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</a:rPr>
              <a:t>0000000000000000 &lt;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</a:rPr>
              <a:t>ipf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</a:rPr>
              <a:t>&gt;: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</a:rPr>
              <a:t>   0:	test   %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</a:rPr>
              <a:t>edx,%edx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</a:rPr>
              <a:t>				; check n &gt; 0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</a:rPr>
              <a:t>   2:	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</a:rPr>
              <a:t>jle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</a:rPr>
              <a:t>    24 &lt;ipf+0x24&gt;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</a:rPr>
              <a:t>   4:	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</a:rPr>
              <a:t>mov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</a:rPr>
              <a:t>    $0x0,%eax				; 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</a:rPr>
              <a:t>i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</a:rPr>
              <a:t> = 0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</a:rPr>
              <a:t>   9:	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</a:rPr>
              <a:t>xorps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</a:rPr>
              <a:t>  %xmm0,%xmm0				; result = 0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</a:rPr>
              <a:t>   c:	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</a:rPr>
              <a:t>movss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</a:rPr>
              <a:t>  (%rdi,%rax,4),%xmm1		; get x[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</a:rPr>
              <a:t>i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</a:rPr>
              <a:t>]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</a:rPr>
              <a:t>  11:	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</a:rPr>
              <a:t>mulss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</a:rPr>
              <a:t>  (%rsi,%rax,4),%xmm1		; x[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</a:rPr>
              <a:t>i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</a:rPr>
              <a:t>]*y[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</a:rPr>
              <a:t>i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</a:rPr>
              <a:t>]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</a:rPr>
              <a:t>  16:	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</a:rPr>
              <a:t>addss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</a:rPr>
              <a:t>  %xmm1,%xmm0				; result += x[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</a:rPr>
              <a:t>i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</a:rPr>
              <a:t>]*y[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</a:rPr>
              <a:t>i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</a:rPr>
              <a:t>]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</a:rPr>
              <a:t>  1a:	add    $0x1,%rax				; 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</a:rPr>
              <a:t>i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</a:rPr>
              <a:t>++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</a:rPr>
              <a:t>  1e:	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</a:rPr>
              <a:t>cmp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</a:rPr>
              <a:t>    %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</a:rPr>
              <a:t>eax,%edx</a:t>
            </a:r>
            <a:endParaRPr lang="en-US" sz="1600" b="1" dirty="0" smtClean="0">
              <a:solidFill>
                <a:srgbClr val="002060"/>
              </a:solidFill>
              <a:latin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</a:rPr>
              <a:t>  20:	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</a:rPr>
              <a:t>jg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</a:rPr>
              <a:t>     c &lt;ipf+0xc&gt;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</a:rPr>
              <a:t>  22:	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</a:rPr>
              <a:t>repz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</a:rPr>
              <a:t>retq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</a:rPr>
              <a:t>  24:	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</a:rPr>
              <a:t>xorps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</a:rPr>
              <a:t>  %xmm0,%xmm0				; return 0 if n &lt;= 0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</a:rPr>
              <a:t>  27:	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</a:rPr>
              <a:t>retq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2060"/>
                </a:solidFill>
                <a:latin typeface="Calibri" pitchFamily="32" charset="0"/>
              </a:rPr>
              <a:t>	</a:t>
            </a:r>
            <a:r>
              <a:rPr lang="en-US" sz="1600" b="1" dirty="0">
                <a:solidFill>
                  <a:srgbClr val="002060"/>
                </a:solidFill>
                <a:latin typeface="Calibri" pitchFamily="32" charset="0"/>
              </a:rPr>
              <a:t>	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</a:endParaRPr>
          </a:p>
        </p:txBody>
      </p:sp>
      <p:sp>
        <p:nvSpPr>
          <p:cNvPr id="30727" name="Rectangle 6"/>
          <p:cNvSpPr>
            <a:spLocks noChangeArrowheads="1"/>
          </p:cNvSpPr>
          <p:nvPr/>
        </p:nvSpPr>
        <p:spPr bwMode="auto">
          <a:xfrm>
            <a:off x="5334000" y="381000"/>
            <a:ext cx="3657600" cy="2551637"/>
          </a:xfrm>
          <a:prstGeom prst="rect">
            <a:avLst/>
          </a:prstGeom>
          <a:solidFill>
            <a:srgbClr val="F6F5BD"/>
          </a:solidFill>
          <a:ln w="12600" cap="sq">
            <a:solidFill>
              <a:srgbClr val="000066"/>
            </a:solidFill>
            <a:miter lim="800000"/>
            <a:headEnd/>
            <a:tailEnd/>
          </a:ln>
        </p:spPr>
        <p:txBody>
          <a:bodyPr wrap="square"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</a:rPr>
              <a:t>float 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</a:rPr>
              <a:t>ipf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</a:rPr>
              <a:t> (float x[], 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</a:rPr>
              <a:t>           float y[], 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</a:rPr>
              <a:t>           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</a:rPr>
              <a:t>int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</a:rPr>
              <a:t> n)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</a:rPr>
              <a:t>int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</a:rPr>
              <a:t> float result = 0.0;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</a:rPr>
              <a:t>  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</a:rPr>
              <a:t> for (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</a:rPr>
              <a:t> = 0; 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</a:rPr>
              <a:t> &lt; n; 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</a:rPr>
              <a:t>++)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</a:rPr>
              <a:t>   result += x[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</a:rPr>
              <a:t>]*y[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</a:rPr>
              <a:t>];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</a:rPr>
              <a:t> return result;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8" name="Text Box 4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latin typeface="Arial" charset="0"/>
              </a:rPr>
              <a:t>FP </a:t>
            </a:r>
            <a:r>
              <a:rPr lang="en-US" sz="3800" b="1" dirty="0">
                <a:solidFill>
                  <a:srgbClr val="660033"/>
                </a:solidFill>
                <a:latin typeface="Arial" charset="0"/>
              </a:rPr>
              <a:t>Code Example</a:t>
            </a:r>
          </a:p>
        </p:txBody>
      </p:sp>
      <p:sp>
        <p:nvSpPr>
          <p:cNvPr id="10" name="Text Box 5"/>
          <p:cNvSpPr txBox="1">
            <a:spLocks noGrp="1" noChangeArrowheads="1"/>
          </p:cNvSpPr>
          <p:nvPr>
            <p:ph idx="1"/>
          </p:nvPr>
        </p:nvSpPr>
        <p:spPr bwMode="auto">
          <a:xfrm>
            <a:off x="290513" y="1220788"/>
            <a:ext cx="4814887" cy="52197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284163" indent="-26987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284163" algn="l"/>
                <a:tab pos="741363" algn="l"/>
                <a:tab pos="1198563" algn="l"/>
                <a:tab pos="1655763" algn="l"/>
                <a:tab pos="2112963" algn="l"/>
                <a:tab pos="2570163" algn="l"/>
                <a:tab pos="3027363" algn="l"/>
                <a:tab pos="3484563" algn="l"/>
                <a:tab pos="3941763" algn="l"/>
                <a:tab pos="4398963" algn="l"/>
                <a:tab pos="4856163" algn="l"/>
                <a:tab pos="5313363" algn="l"/>
                <a:tab pos="5770563" algn="l"/>
                <a:tab pos="6227763" algn="l"/>
                <a:tab pos="6684963" algn="l"/>
                <a:tab pos="7142163" algn="l"/>
                <a:tab pos="7599363" algn="l"/>
                <a:tab pos="8056563" algn="l"/>
                <a:tab pos="8513763" algn="l"/>
                <a:tab pos="8970963" algn="l"/>
                <a:tab pos="9428163" algn="l"/>
              </a:tabLst>
              <a:defRPr/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Compute inner product of two vectors</a:t>
            </a:r>
          </a:p>
          <a:p>
            <a:pPr marL="457200" lvl="1" indent="-173038" eaLnBrk="1" hangingPunct="1">
              <a:spcBef>
                <a:spcPts val="625"/>
              </a:spcBef>
              <a:buClr>
                <a:srgbClr val="660033"/>
              </a:buClr>
              <a:buFont typeface="Wingdings" pitchFamily="2" charset="2"/>
              <a:buChar char="§"/>
              <a:tabLst>
                <a:tab pos="284163" algn="l"/>
                <a:tab pos="741363" algn="l"/>
                <a:tab pos="1198563" algn="l"/>
                <a:tab pos="1655763" algn="l"/>
                <a:tab pos="2112963" algn="l"/>
                <a:tab pos="2570163" algn="l"/>
                <a:tab pos="3027363" algn="l"/>
                <a:tab pos="3484563" algn="l"/>
                <a:tab pos="3941763" algn="l"/>
                <a:tab pos="4398963" algn="l"/>
                <a:tab pos="4856163" algn="l"/>
                <a:tab pos="5313363" algn="l"/>
                <a:tab pos="5770563" algn="l"/>
                <a:tab pos="6227763" algn="l"/>
                <a:tab pos="6684963" algn="l"/>
                <a:tab pos="7142163" algn="l"/>
                <a:tab pos="7599363" algn="l"/>
                <a:tab pos="8056563" algn="l"/>
                <a:tab pos="8513763" algn="l"/>
                <a:tab pos="8970963" algn="l"/>
                <a:tab pos="9428163" algn="l"/>
              </a:tabLst>
              <a:defRPr/>
            </a:pP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Single precision arithmetic</a:t>
            </a:r>
          </a:p>
          <a:p>
            <a:pPr marL="457200" lvl="1" indent="-173038" eaLnBrk="1" hangingPunct="1">
              <a:spcBef>
                <a:spcPts val="625"/>
              </a:spcBef>
              <a:buClr>
                <a:srgbClr val="660033"/>
              </a:buClr>
              <a:buFont typeface="Wingdings" pitchFamily="2" charset="2"/>
              <a:buChar char="§"/>
              <a:tabLst>
                <a:tab pos="284163" algn="l"/>
                <a:tab pos="741363" algn="l"/>
                <a:tab pos="1198563" algn="l"/>
                <a:tab pos="1655763" algn="l"/>
                <a:tab pos="2112963" algn="l"/>
                <a:tab pos="2570163" algn="l"/>
                <a:tab pos="3027363" algn="l"/>
                <a:tab pos="3484563" algn="l"/>
                <a:tab pos="3941763" algn="l"/>
                <a:tab pos="4398963" algn="l"/>
                <a:tab pos="4856163" algn="l"/>
                <a:tab pos="5313363" algn="l"/>
                <a:tab pos="5770563" algn="l"/>
                <a:tab pos="6227763" algn="l"/>
                <a:tab pos="6684963" algn="l"/>
                <a:tab pos="7142163" algn="l"/>
                <a:tab pos="7599363" algn="l"/>
                <a:tab pos="8056563" algn="l"/>
                <a:tab pos="8513763" algn="l"/>
                <a:tab pos="8970963" algn="l"/>
                <a:tab pos="9428163" algn="l"/>
              </a:tabLst>
              <a:defRPr/>
            </a:pP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Uses 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</a:rPr>
              <a:t>SSE3 scalar 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instructions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3" name="Group 3"/>
          <p:cNvGraphicFramePr>
            <a:graphicFrameLocks noGrp="1"/>
          </p:cNvGraphicFramePr>
          <p:nvPr/>
        </p:nvGraphicFramePr>
        <p:xfrm>
          <a:off x="2514600" y="1143001"/>
          <a:ext cx="4575175" cy="1496357"/>
        </p:xfrm>
        <a:graphic>
          <a:graphicData uri="http://schemas.openxmlformats.org/drawingml/2006/table">
            <a:tbl>
              <a:tblPr/>
              <a:tblGrid>
                <a:gridCol w="1524000"/>
                <a:gridCol w="1527175"/>
                <a:gridCol w="1524000"/>
              </a:tblGrid>
              <a:tr h="62694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Single</a:t>
                      </a:r>
                    </a:p>
                  </a:txBody>
                  <a:tcPr marL="90000" marR="90000" marT="51825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Double</a:t>
                      </a:r>
                    </a:p>
                  </a:txBody>
                  <a:tcPr marL="90000" marR="90000" marT="51825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Effect</a:t>
                      </a:r>
                    </a:p>
                  </a:txBody>
                  <a:tcPr marL="90000" marR="90000" marT="51825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8119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5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pitchFamily="49" charset="0"/>
                          <a:cs typeface="Courier New" pitchFamily="49" charset="0"/>
                        </a:rPr>
                        <a:t>movss</a:t>
                      </a:r>
                    </a:p>
                  </a:txBody>
                  <a:tcPr marL="90000" marR="90000" marT="56350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5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pitchFamily="49" charset="0"/>
                          <a:cs typeface="Courier New" pitchFamily="49" charset="0"/>
                        </a:rPr>
                        <a:t>movsd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56350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5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D ← S</a:t>
                      </a:r>
                    </a:p>
                  </a:txBody>
                  <a:tcPr marL="90000" marR="90000" marT="51825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6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</a:rPr>
              <a:t>SSE3 </a:t>
            </a:r>
            <a:r>
              <a:rPr lang="en-US" sz="3800" b="1" dirty="0" smtClean="0">
                <a:solidFill>
                  <a:srgbClr val="660033"/>
                </a:solidFill>
                <a:latin typeface="Arial" charset="0"/>
              </a:rPr>
              <a:t>Scalar Instructions revisited</a:t>
            </a:r>
            <a:endParaRPr lang="en-US" sz="3800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8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85763" indent="-37147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Moves</a:t>
            </a: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385763" indent="-37147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lvl="1" indent="-233363" eaLnBrk="1" hangingPunct="1"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b="1" dirty="0">
              <a:solidFill>
                <a:srgbClr val="000066"/>
              </a:solidFill>
              <a:latin typeface="Arial" charset="0"/>
            </a:endParaRPr>
          </a:p>
          <a:p>
            <a:pPr marL="730250" lvl="1" indent="-238125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sz="2000" b="1" dirty="0" smtClean="0">
              <a:solidFill>
                <a:srgbClr val="000066"/>
              </a:solidFill>
              <a:latin typeface="Arial" charset="0"/>
            </a:endParaRPr>
          </a:p>
          <a:p>
            <a:pPr marL="730250" lvl="1" indent="-238125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</a:rPr>
              <a:t>Move a single value to/from low part of register</a:t>
            </a:r>
          </a:p>
          <a:p>
            <a:pPr lvl="2" indent="-234950" eaLnBrk="1" hangingPunct="1">
              <a:lnSpc>
                <a:spcPct val="9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b="1" dirty="0" smtClean="0">
                <a:solidFill>
                  <a:srgbClr val="000099"/>
                </a:solidFill>
                <a:latin typeface="Arial" charset="0"/>
              </a:rPr>
              <a:t>Move a single, single-precision float</a:t>
            </a:r>
          </a:p>
          <a:p>
            <a:pPr lvl="2" indent="-234950" eaLnBrk="1" hangingPunct="1">
              <a:lnSpc>
                <a:spcPct val="9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b="1" dirty="0" smtClean="0">
                <a:solidFill>
                  <a:srgbClr val="000099"/>
                </a:solidFill>
                <a:latin typeface="Arial" charset="0"/>
              </a:rPr>
              <a:t>Move a single, double-precision float</a:t>
            </a:r>
          </a:p>
          <a:p>
            <a:pPr marL="730250" lvl="1" indent="-238125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</a:rPr>
              <a:t>Packed versions to move a vector (128-bits) to/from register</a:t>
            </a:r>
          </a:p>
          <a:p>
            <a:pPr marL="730250" lvl="1" indent="-238125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				</a:t>
            </a:r>
            <a:r>
              <a:rPr lang="en-US" sz="2000" b="1" dirty="0" err="1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movaps</a:t>
            </a: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movapd</a:t>
            </a:r>
            <a:endParaRPr lang="en-US" sz="2000" b="1" dirty="0" smtClean="0">
              <a:solidFill>
                <a:srgbClr val="000066"/>
              </a:solidFill>
              <a:latin typeface="Arial" charset="0"/>
            </a:endParaRPr>
          </a:p>
          <a:p>
            <a:pPr lvl="2" indent="-234950" eaLnBrk="1" hangingPunct="1">
              <a:lnSpc>
                <a:spcPct val="9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b="1" dirty="0" smtClean="0">
                <a:solidFill>
                  <a:srgbClr val="000099"/>
                </a:solidFill>
                <a:latin typeface="Arial" charset="0"/>
              </a:rPr>
              <a:t>Move aligned vector of single-precision floats</a:t>
            </a:r>
          </a:p>
          <a:p>
            <a:pPr lvl="2" indent="-234950" eaLnBrk="1" hangingPunct="1">
              <a:lnSpc>
                <a:spcPct val="9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b="1" dirty="0" smtClean="0">
                <a:solidFill>
                  <a:srgbClr val="000099"/>
                </a:solidFill>
                <a:latin typeface="Arial" charset="0"/>
              </a:rPr>
              <a:t>Move aligned vector of double-precision floats</a:t>
            </a:r>
            <a:endParaRPr lang="en-US" sz="2000" b="1" dirty="0" smtClean="0">
              <a:solidFill>
                <a:srgbClr val="000066"/>
              </a:solidFill>
              <a:latin typeface="Arial" charset="0"/>
            </a:endParaRPr>
          </a:p>
          <a:p>
            <a:pPr lvl="1" indent="-233363" eaLnBrk="1" hangingPunct="1">
              <a:spcBef>
                <a:spcPts val="625"/>
              </a:spcBef>
              <a:buClr>
                <a:srgbClr val="660033"/>
              </a:buCl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				</a:t>
            </a:r>
            <a:endParaRPr lang="en-US" sz="2000" b="1" dirty="0">
              <a:solidFill>
                <a:srgbClr val="000066"/>
              </a:solidFill>
              <a:latin typeface="Courier New" pitchFamily="49" charset="0"/>
              <a:cs typeface="Courier New" pitchFamily="49" charset="0"/>
            </a:endParaRPr>
          </a:p>
          <a:p>
            <a:pPr marL="385763" indent="-37147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ChangeArrowheads="1"/>
          </p:cNvSpPr>
          <p:nvPr/>
        </p:nvSpPr>
        <p:spPr bwMode="auto">
          <a:xfrm>
            <a:off x="609600" y="1447800"/>
            <a:ext cx="2819400" cy="4343400"/>
          </a:xfrm>
          <a:prstGeom prst="rect">
            <a:avLst/>
          </a:prstGeom>
          <a:solidFill>
            <a:srgbClr val="E6E6E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8" name="Rectangle 3"/>
          <p:cNvSpPr>
            <a:spLocks noChangeArrowheads="1"/>
          </p:cNvSpPr>
          <p:nvPr/>
        </p:nvSpPr>
        <p:spPr bwMode="auto">
          <a:xfrm>
            <a:off x="6099175" y="2162175"/>
            <a:ext cx="1552575" cy="642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 b="1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addps</a:t>
            </a:r>
          </a:p>
        </p:txBody>
      </p:sp>
      <p:sp>
        <p:nvSpPr>
          <p:cNvPr id="26629" name="Rectangle 4"/>
          <p:cNvSpPr>
            <a:spLocks noChangeArrowheads="1"/>
          </p:cNvSpPr>
          <p:nvPr/>
        </p:nvSpPr>
        <p:spPr bwMode="auto">
          <a:xfrm>
            <a:off x="1098550" y="2325688"/>
            <a:ext cx="1552575" cy="642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 b="1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addss</a:t>
            </a:r>
          </a:p>
        </p:txBody>
      </p:sp>
      <p:sp>
        <p:nvSpPr>
          <p:cNvPr id="26630" name="Rectangle 5"/>
          <p:cNvSpPr>
            <a:spLocks noChangeArrowheads="1"/>
          </p:cNvSpPr>
          <p:nvPr/>
        </p:nvSpPr>
        <p:spPr bwMode="auto">
          <a:xfrm>
            <a:off x="6099175" y="4219575"/>
            <a:ext cx="1552575" cy="642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 b="1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addpd</a:t>
            </a:r>
          </a:p>
        </p:txBody>
      </p:sp>
      <p:sp>
        <p:nvSpPr>
          <p:cNvPr id="26631" name="Rectangle 6"/>
          <p:cNvSpPr>
            <a:spLocks noChangeArrowheads="1"/>
          </p:cNvSpPr>
          <p:nvPr/>
        </p:nvSpPr>
        <p:spPr bwMode="auto">
          <a:xfrm>
            <a:off x="1098550" y="4383088"/>
            <a:ext cx="1552575" cy="642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 b="1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addsd</a:t>
            </a:r>
          </a:p>
        </p:txBody>
      </p:sp>
      <p:sp>
        <p:nvSpPr>
          <p:cNvPr id="26632" name="AutoShape 7"/>
          <p:cNvSpPr>
            <a:spLocks noChangeArrowheads="1"/>
          </p:cNvSpPr>
          <p:nvPr/>
        </p:nvSpPr>
        <p:spPr bwMode="auto">
          <a:xfrm>
            <a:off x="7010400" y="1741487"/>
            <a:ext cx="304800" cy="533400"/>
          </a:xfrm>
          <a:prstGeom prst="downArrow">
            <a:avLst>
              <a:gd name="adj1" fmla="val 50000"/>
              <a:gd name="adj2" fmla="val 49997"/>
            </a:avLst>
          </a:prstGeom>
          <a:solidFill>
            <a:srgbClr val="BFBFB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Text Box 8"/>
          <p:cNvSpPr txBox="1">
            <a:spLocks noChangeArrowheads="1"/>
          </p:cNvSpPr>
          <p:nvPr/>
        </p:nvSpPr>
        <p:spPr bwMode="auto">
          <a:xfrm>
            <a:off x="6324600" y="1371600"/>
            <a:ext cx="1676400" cy="642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C00000"/>
                </a:solidFill>
                <a:latin typeface="Calibri" pitchFamily="32" charset="0"/>
              </a:rPr>
              <a:t>packed (vector)</a:t>
            </a:r>
          </a:p>
        </p:txBody>
      </p:sp>
      <p:sp>
        <p:nvSpPr>
          <p:cNvPr id="26634" name="AutoShape 9"/>
          <p:cNvSpPr>
            <a:spLocks noChangeArrowheads="1"/>
          </p:cNvSpPr>
          <p:nvPr/>
        </p:nvSpPr>
        <p:spPr bwMode="auto">
          <a:xfrm>
            <a:off x="1981200" y="1893888"/>
            <a:ext cx="304800" cy="533400"/>
          </a:xfrm>
          <a:prstGeom prst="downArrow">
            <a:avLst>
              <a:gd name="adj1" fmla="val 50000"/>
              <a:gd name="adj2" fmla="val 49997"/>
            </a:avLst>
          </a:prstGeom>
          <a:solidFill>
            <a:srgbClr val="BFBFB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Text Box 10"/>
          <p:cNvSpPr txBox="1">
            <a:spLocks noChangeArrowheads="1"/>
          </p:cNvSpPr>
          <p:nvPr/>
        </p:nvSpPr>
        <p:spPr bwMode="auto">
          <a:xfrm>
            <a:off x="1143000" y="1524000"/>
            <a:ext cx="1981200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C00000"/>
                </a:solidFill>
                <a:latin typeface="Calibri" pitchFamily="32" charset="0"/>
              </a:rPr>
              <a:t>single slot (scalar)</a:t>
            </a:r>
          </a:p>
        </p:txBody>
      </p:sp>
      <p:sp>
        <p:nvSpPr>
          <p:cNvPr id="26636" name="AutoShape 11"/>
          <p:cNvSpPr>
            <a:spLocks noChangeArrowheads="1"/>
          </p:cNvSpPr>
          <p:nvPr/>
        </p:nvSpPr>
        <p:spPr bwMode="auto">
          <a:xfrm flipV="1">
            <a:off x="7297738" y="2743200"/>
            <a:ext cx="304800" cy="533400"/>
          </a:xfrm>
          <a:prstGeom prst="downArrow">
            <a:avLst>
              <a:gd name="adj1" fmla="val 50000"/>
              <a:gd name="adj2" fmla="val 49997"/>
            </a:avLst>
          </a:prstGeom>
          <a:solidFill>
            <a:srgbClr val="BFBFB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7" name="AutoShape 12"/>
          <p:cNvSpPr>
            <a:spLocks noChangeArrowheads="1"/>
          </p:cNvSpPr>
          <p:nvPr/>
        </p:nvSpPr>
        <p:spPr bwMode="auto">
          <a:xfrm flipV="1">
            <a:off x="7297738" y="4789487"/>
            <a:ext cx="304800" cy="533400"/>
          </a:xfrm>
          <a:prstGeom prst="downArrow">
            <a:avLst>
              <a:gd name="adj1" fmla="val 50000"/>
              <a:gd name="adj2" fmla="val 49997"/>
            </a:avLst>
          </a:prstGeom>
          <a:solidFill>
            <a:srgbClr val="BFBFB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Text Box 13"/>
          <p:cNvSpPr txBox="1">
            <a:spLocks noChangeArrowheads="1"/>
          </p:cNvSpPr>
          <p:nvPr/>
        </p:nvSpPr>
        <p:spPr bwMode="auto">
          <a:xfrm>
            <a:off x="6611938" y="3265487"/>
            <a:ext cx="1676400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C00000"/>
                </a:solidFill>
                <a:latin typeface="Calibri" pitchFamily="32" charset="0"/>
              </a:rPr>
              <a:t>single precision</a:t>
            </a:r>
          </a:p>
        </p:txBody>
      </p:sp>
      <p:sp>
        <p:nvSpPr>
          <p:cNvPr id="26639" name="Text Box 14"/>
          <p:cNvSpPr txBox="1">
            <a:spLocks noChangeArrowheads="1"/>
          </p:cNvSpPr>
          <p:nvPr/>
        </p:nvSpPr>
        <p:spPr bwMode="auto">
          <a:xfrm>
            <a:off x="6519863" y="5322887"/>
            <a:ext cx="1862137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C00000"/>
                </a:solidFill>
                <a:latin typeface="Calibri" pitchFamily="32" charset="0"/>
              </a:rPr>
              <a:t>double precision</a:t>
            </a:r>
          </a:p>
        </p:txBody>
      </p:sp>
      <p:sp>
        <p:nvSpPr>
          <p:cNvPr id="17" name="Text Box 2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</a:rPr>
              <a:t>SSE3 </a:t>
            </a:r>
            <a:r>
              <a:rPr lang="en-US" sz="3800" b="1" dirty="0" smtClean="0">
                <a:solidFill>
                  <a:srgbClr val="660033"/>
                </a:solidFill>
                <a:latin typeface="Arial" charset="0"/>
              </a:rPr>
              <a:t>Basic Instructions revisited</a:t>
            </a:r>
            <a:endParaRPr lang="en-US" sz="3800" b="1" dirty="0">
              <a:solidFill>
                <a:srgbClr val="660033"/>
              </a:solidFill>
              <a:latin typeface="Arial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3810000" y="3352800"/>
            <a:ext cx="1981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AutoShape 11"/>
          <p:cNvSpPr>
            <a:spLocks noChangeArrowheads="1"/>
          </p:cNvSpPr>
          <p:nvPr/>
        </p:nvSpPr>
        <p:spPr bwMode="auto">
          <a:xfrm flipV="1">
            <a:off x="2286000" y="2830513"/>
            <a:ext cx="304800" cy="533400"/>
          </a:xfrm>
          <a:prstGeom prst="downArrow">
            <a:avLst>
              <a:gd name="adj1" fmla="val 50000"/>
              <a:gd name="adj2" fmla="val 49997"/>
            </a:avLst>
          </a:prstGeom>
          <a:solidFill>
            <a:srgbClr val="BFBFB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AutoShape 12"/>
          <p:cNvSpPr>
            <a:spLocks noChangeArrowheads="1"/>
          </p:cNvSpPr>
          <p:nvPr/>
        </p:nvSpPr>
        <p:spPr bwMode="auto">
          <a:xfrm flipV="1">
            <a:off x="2286000" y="4876800"/>
            <a:ext cx="304800" cy="533400"/>
          </a:xfrm>
          <a:prstGeom prst="downArrow">
            <a:avLst>
              <a:gd name="adj1" fmla="val 50000"/>
              <a:gd name="adj2" fmla="val 49997"/>
            </a:avLst>
          </a:prstGeom>
          <a:solidFill>
            <a:srgbClr val="BFBFB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1600200" y="3352800"/>
            <a:ext cx="1676400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C00000"/>
                </a:solidFill>
                <a:latin typeface="Calibri" pitchFamily="32" charset="0"/>
              </a:rPr>
              <a:t>single precision</a:t>
            </a: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1508125" y="5410200"/>
            <a:ext cx="1862137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C00000"/>
                </a:solidFill>
                <a:latin typeface="Calibri" pitchFamily="32" charset="0"/>
              </a:rPr>
              <a:t>double precision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  <p:bldP spid="26630" grpId="0"/>
      <p:bldP spid="26632" grpId="0" animBg="1"/>
      <p:bldP spid="26633" grpId="0"/>
      <p:bldP spid="26636" grpId="0" animBg="1"/>
      <p:bldP spid="26637" grpId="0" animBg="1"/>
      <p:bldP spid="26638" grpId="0"/>
      <p:bldP spid="26639" grpId="0"/>
      <p:bldP spid="19" grpId="0" animBg="1"/>
      <p:bldP spid="20" grpId="0" animBg="1"/>
      <p:bldP spid="21" grpId="0"/>
      <p:bldP spid="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152400" y="4114800"/>
            <a:ext cx="8747125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85763" indent="-37147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Single precision 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4-way vector add:  </a:t>
            </a:r>
            <a:r>
              <a:rPr lang="en-US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addps</a:t>
            </a: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 %xmm0 %xmm1</a:t>
            </a:r>
          </a:p>
          <a:p>
            <a:pPr marL="385763" indent="-37147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652" name="Rectangle 3"/>
          <p:cNvSpPr>
            <a:spLocks noChangeArrowheads="1"/>
          </p:cNvSpPr>
          <p:nvPr/>
        </p:nvSpPr>
        <p:spPr bwMode="auto">
          <a:xfrm>
            <a:off x="1295400" y="4953000"/>
            <a:ext cx="12192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Rectangle 4"/>
          <p:cNvSpPr>
            <a:spLocks noChangeArrowheads="1"/>
          </p:cNvSpPr>
          <p:nvPr/>
        </p:nvSpPr>
        <p:spPr bwMode="auto">
          <a:xfrm>
            <a:off x="2514600" y="4953000"/>
            <a:ext cx="12192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Rectangle 5"/>
          <p:cNvSpPr>
            <a:spLocks noChangeArrowheads="1"/>
          </p:cNvSpPr>
          <p:nvPr/>
        </p:nvSpPr>
        <p:spPr bwMode="auto">
          <a:xfrm>
            <a:off x="3733800" y="4953000"/>
            <a:ext cx="12192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Rectangle 6"/>
          <p:cNvSpPr>
            <a:spLocks noChangeArrowheads="1"/>
          </p:cNvSpPr>
          <p:nvPr/>
        </p:nvSpPr>
        <p:spPr bwMode="auto">
          <a:xfrm>
            <a:off x="4953000" y="4953000"/>
            <a:ext cx="12192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Rectangle 7"/>
          <p:cNvSpPr>
            <a:spLocks noChangeArrowheads="1"/>
          </p:cNvSpPr>
          <p:nvPr/>
        </p:nvSpPr>
        <p:spPr bwMode="auto">
          <a:xfrm>
            <a:off x="1295400" y="2057400"/>
            <a:ext cx="1219200" cy="304800"/>
          </a:xfrm>
          <a:prstGeom prst="rect">
            <a:avLst/>
          </a:prstGeom>
          <a:solidFill>
            <a:srgbClr val="F2F2F2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8"/>
          <p:cNvSpPr>
            <a:spLocks noChangeArrowheads="1"/>
          </p:cNvSpPr>
          <p:nvPr/>
        </p:nvSpPr>
        <p:spPr bwMode="auto">
          <a:xfrm>
            <a:off x="2514600" y="2057400"/>
            <a:ext cx="1219200" cy="304800"/>
          </a:xfrm>
          <a:prstGeom prst="rect">
            <a:avLst/>
          </a:prstGeom>
          <a:solidFill>
            <a:srgbClr val="F2F2F2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Rectangle 9"/>
          <p:cNvSpPr>
            <a:spLocks noChangeArrowheads="1"/>
          </p:cNvSpPr>
          <p:nvPr/>
        </p:nvSpPr>
        <p:spPr bwMode="auto">
          <a:xfrm>
            <a:off x="3733800" y="2057400"/>
            <a:ext cx="1219200" cy="304800"/>
          </a:xfrm>
          <a:prstGeom prst="rect">
            <a:avLst/>
          </a:prstGeom>
          <a:solidFill>
            <a:srgbClr val="F2F2F2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Rectangle 10"/>
          <p:cNvSpPr>
            <a:spLocks noChangeArrowheads="1"/>
          </p:cNvSpPr>
          <p:nvPr/>
        </p:nvSpPr>
        <p:spPr bwMode="auto">
          <a:xfrm>
            <a:off x="4953000" y="2057400"/>
            <a:ext cx="12192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Rectangle 11"/>
          <p:cNvSpPr>
            <a:spLocks noChangeArrowheads="1"/>
          </p:cNvSpPr>
          <p:nvPr/>
        </p:nvSpPr>
        <p:spPr bwMode="auto">
          <a:xfrm>
            <a:off x="1295400" y="6172200"/>
            <a:ext cx="12192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Rectangle 12"/>
          <p:cNvSpPr>
            <a:spLocks noChangeArrowheads="1"/>
          </p:cNvSpPr>
          <p:nvPr/>
        </p:nvSpPr>
        <p:spPr bwMode="auto">
          <a:xfrm>
            <a:off x="2514600" y="6172200"/>
            <a:ext cx="12192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Rectangle 13"/>
          <p:cNvSpPr>
            <a:spLocks noChangeArrowheads="1"/>
          </p:cNvSpPr>
          <p:nvPr/>
        </p:nvSpPr>
        <p:spPr bwMode="auto">
          <a:xfrm>
            <a:off x="3733800" y="6172200"/>
            <a:ext cx="12192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Rectangle 14"/>
          <p:cNvSpPr>
            <a:spLocks noChangeArrowheads="1"/>
          </p:cNvSpPr>
          <p:nvPr/>
        </p:nvSpPr>
        <p:spPr bwMode="auto">
          <a:xfrm>
            <a:off x="4953000" y="6172200"/>
            <a:ext cx="12192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Oval 15"/>
          <p:cNvSpPr>
            <a:spLocks noChangeArrowheads="1"/>
          </p:cNvSpPr>
          <p:nvPr/>
        </p:nvSpPr>
        <p:spPr bwMode="auto">
          <a:xfrm>
            <a:off x="3581400" y="5562600"/>
            <a:ext cx="301625" cy="304800"/>
          </a:xfrm>
          <a:prstGeom prst="ellipse">
            <a:avLst/>
          </a:prstGeom>
          <a:solidFill>
            <a:srgbClr val="F1C7C7"/>
          </a:solidFill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lIns="45720" tIns="46800" rIns="45720" bIns="46800" anchor="ctr" anchorCtr="1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66"/>
                </a:solidFill>
                <a:latin typeface="Courier New" pitchFamily="49" charset="0"/>
              </a:rPr>
              <a:t>+</a:t>
            </a:r>
          </a:p>
        </p:txBody>
      </p:sp>
      <p:sp>
        <p:nvSpPr>
          <p:cNvPr id="27668" name="Rectangle 19"/>
          <p:cNvSpPr>
            <a:spLocks noChangeArrowheads="1"/>
          </p:cNvSpPr>
          <p:nvPr/>
        </p:nvSpPr>
        <p:spPr bwMode="auto">
          <a:xfrm>
            <a:off x="6596063" y="4872038"/>
            <a:ext cx="109537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%xmm0</a:t>
            </a:r>
          </a:p>
        </p:txBody>
      </p:sp>
      <p:sp>
        <p:nvSpPr>
          <p:cNvPr id="27669" name="Rectangle 20"/>
          <p:cNvSpPr>
            <a:spLocks noChangeArrowheads="1"/>
          </p:cNvSpPr>
          <p:nvPr/>
        </p:nvSpPr>
        <p:spPr bwMode="auto">
          <a:xfrm>
            <a:off x="6596063" y="6091238"/>
            <a:ext cx="109537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%xmm1</a:t>
            </a:r>
          </a:p>
        </p:txBody>
      </p:sp>
      <p:sp>
        <p:nvSpPr>
          <p:cNvPr id="27670" name="Rectangle 21"/>
          <p:cNvSpPr>
            <a:spLocks noChangeArrowheads="1"/>
          </p:cNvSpPr>
          <p:nvPr/>
        </p:nvSpPr>
        <p:spPr bwMode="auto">
          <a:xfrm>
            <a:off x="1295400" y="3352800"/>
            <a:ext cx="1219200" cy="304800"/>
          </a:xfrm>
          <a:prstGeom prst="rect">
            <a:avLst/>
          </a:prstGeom>
          <a:solidFill>
            <a:srgbClr val="F2F2F2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1" name="Rectangle 22"/>
          <p:cNvSpPr>
            <a:spLocks noChangeArrowheads="1"/>
          </p:cNvSpPr>
          <p:nvPr/>
        </p:nvSpPr>
        <p:spPr bwMode="auto">
          <a:xfrm>
            <a:off x="2514600" y="3352800"/>
            <a:ext cx="1219200" cy="304800"/>
          </a:xfrm>
          <a:prstGeom prst="rect">
            <a:avLst/>
          </a:prstGeom>
          <a:solidFill>
            <a:srgbClr val="F2F2F2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2" name="Rectangle 23"/>
          <p:cNvSpPr>
            <a:spLocks noChangeArrowheads="1"/>
          </p:cNvSpPr>
          <p:nvPr/>
        </p:nvSpPr>
        <p:spPr bwMode="auto">
          <a:xfrm>
            <a:off x="3733800" y="3352800"/>
            <a:ext cx="1219200" cy="304800"/>
          </a:xfrm>
          <a:prstGeom prst="rect">
            <a:avLst/>
          </a:prstGeom>
          <a:solidFill>
            <a:srgbClr val="F2F2F2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3" name="Rectangle 24"/>
          <p:cNvSpPr>
            <a:spLocks noChangeArrowheads="1"/>
          </p:cNvSpPr>
          <p:nvPr/>
        </p:nvSpPr>
        <p:spPr bwMode="auto">
          <a:xfrm>
            <a:off x="4953000" y="3352800"/>
            <a:ext cx="1219200" cy="304800"/>
          </a:xfrm>
          <a:prstGeom prst="rect">
            <a:avLst/>
          </a:prstGeom>
          <a:solidFill>
            <a:srgbClr val="D6D6F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4" name="Oval 25"/>
          <p:cNvSpPr>
            <a:spLocks noChangeArrowheads="1"/>
          </p:cNvSpPr>
          <p:nvPr/>
        </p:nvSpPr>
        <p:spPr bwMode="auto">
          <a:xfrm>
            <a:off x="5029200" y="2743200"/>
            <a:ext cx="301625" cy="304800"/>
          </a:xfrm>
          <a:prstGeom prst="ellipse">
            <a:avLst/>
          </a:prstGeom>
          <a:solidFill>
            <a:srgbClr val="F1C7C7"/>
          </a:solidFill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lIns="45720" tIns="46800" rIns="45720" bIns="46800" anchor="ctr" anchorCtr="1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dirty="0">
                <a:solidFill>
                  <a:srgbClr val="000066"/>
                </a:solidFill>
                <a:latin typeface="Courier New" pitchFamily="49" charset="0"/>
              </a:rPr>
              <a:t>+</a:t>
            </a:r>
          </a:p>
        </p:txBody>
      </p:sp>
      <p:sp>
        <p:nvSpPr>
          <p:cNvPr id="27678" name="Rectangle 29"/>
          <p:cNvSpPr>
            <a:spLocks noChangeArrowheads="1"/>
          </p:cNvSpPr>
          <p:nvPr/>
        </p:nvSpPr>
        <p:spPr bwMode="auto">
          <a:xfrm>
            <a:off x="6519863" y="1981200"/>
            <a:ext cx="109537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%xmm0</a:t>
            </a:r>
          </a:p>
        </p:txBody>
      </p:sp>
      <p:sp>
        <p:nvSpPr>
          <p:cNvPr id="27679" name="Rectangle 30"/>
          <p:cNvSpPr>
            <a:spLocks noChangeArrowheads="1"/>
          </p:cNvSpPr>
          <p:nvPr/>
        </p:nvSpPr>
        <p:spPr bwMode="auto">
          <a:xfrm>
            <a:off x="6519863" y="3276600"/>
            <a:ext cx="109537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%xmm1</a:t>
            </a: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152400" y="1447800"/>
            <a:ext cx="8747125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85763" indent="-37147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Courier New" pitchFamily="49" charset="0"/>
              </a:rPr>
              <a:t>Single precision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Courier New" pitchFamily="49" charset="0"/>
              </a:rPr>
              <a:t>scalar add:  </a:t>
            </a:r>
            <a:r>
              <a:rPr lang="en-US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addss</a:t>
            </a: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 %xmm0 %xmm1</a:t>
            </a: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</a:rPr>
              <a:t>SSE3 </a:t>
            </a:r>
            <a:r>
              <a:rPr lang="en-US" sz="3800" b="1" dirty="0" smtClean="0">
                <a:solidFill>
                  <a:srgbClr val="660033"/>
                </a:solidFill>
                <a:latin typeface="Arial" charset="0"/>
              </a:rPr>
              <a:t>Basic Instructions revisited</a:t>
            </a:r>
            <a:endParaRPr lang="en-US" sz="3800" b="1" dirty="0">
              <a:solidFill>
                <a:srgbClr val="660033"/>
              </a:solidFill>
              <a:latin typeface="Arial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 bwMode="auto">
          <a:xfrm>
            <a:off x="5486400" y="2514600"/>
            <a:ext cx="0" cy="685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Straight Arrow Connector 35"/>
          <p:cNvCxnSpPr/>
          <p:nvPr/>
        </p:nvCxnSpPr>
        <p:spPr bwMode="auto">
          <a:xfrm>
            <a:off x="5486400" y="5334000"/>
            <a:ext cx="0" cy="685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Arrow Connector 36"/>
          <p:cNvCxnSpPr/>
          <p:nvPr/>
        </p:nvCxnSpPr>
        <p:spPr bwMode="auto">
          <a:xfrm>
            <a:off x="4419600" y="5334000"/>
            <a:ext cx="0" cy="685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Straight Arrow Connector 37"/>
          <p:cNvCxnSpPr/>
          <p:nvPr/>
        </p:nvCxnSpPr>
        <p:spPr bwMode="auto">
          <a:xfrm>
            <a:off x="3048000" y="5410200"/>
            <a:ext cx="0" cy="685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Straight Arrow Connector 38"/>
          <p:cNvCxnSpPr/>
          <p:nvPr/>
        </p:nvCxnSpPr>
        <p:spPr bwMode="auto">
          <a:xfrm>
            <a:off x="1981200" y="5410200"/>
            <a:ext cx="0" cy="685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7652" grpId="0" animBg="1"/>
      <p:bldP spid="27653" grpId="0" animBg="1"/>
      <p:bldP spid="27654" grpId="0" animBg="1"/>
      <p:bldP spid="27655" grpId="0" animBg="1"/>
      <p:bldP spid="27660" grpId="0" animBg="1"/>
      <p:bldP spid="27661" grpId="0" animBg="1"/>
      <p:bldP spid="27662" grpId="0" animBg="1"/>
      <p:bldP spid="27663" grpId="0" animBg="1"/>
      <p:bldP spid="27664" grpId="0" animBg="1"/>
      <p:bldP spid="27668" grpId="0"/>
      <p:bldP spid="2766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3"/>
          <p:cNvSpPr>
            <a:spLocks noChangeArrowheads="1"/>
          </p:cNvSpPr>
          <p:nvPr/>
        </p:nvSpPr>
        <p:spPr bwMode="auto">
          <a:xfrm>
            <a:off x="990600" y="2438400"/>
            <a:ext cx="6172200" cy="16041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// 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Add two 128-bit vectors containing 4 float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// Microsoft-specific 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compiler intrinsic function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__m128 _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</a:rPr>
              <a:t>mm_add_ps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(__m128 a , __m128 b );</a:t>
            </a: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__m128 a, b, c;</a:t>
            </a: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// intrinsic function</a:t>
            </a: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c = __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</a:rPr>
              <a:t>mm_add_ps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(a, b); </a:t>
            </a:r>
          </a:p>
        </p:txBody>
      </p:sp>
      <p:sp>
        <p:nvSpPr>
          <p:cNvPr id="37894" name="Rectangle 5"/>
          <p:cNvSpPr>
            <a:spLocks noChangeArrowheads="1"/>
          </p:cNvSpPr>
          <p:nvPr/>
        </p:nvSpPr>
        <p:spPr bwMode="auto">
          <a:xfrm>
            <a:off x="2286000" y="4343400"/>
            <a:ext cx="304800" cy="304800"/>
          </a:xfrm>
          <a:prstGeom prst="rect">
            <a:avLst/>
          </a:prstGeom>
          <a:solidFill>
            <a:srgbClr val="FF0000">
              <a:alpha val="50195"/>
            </a:srgbClr>
          </a:solidFill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lIns="45720" tIns="46800" rIns="45720" bIns="46800" anchor="ctr"/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1</a:t>
            </a:r>
          </a:p>
        </p:txBody>
      </p:sp>
      <p:sp>
        <p:nvSpPr>
          <p:cNvPr id="37895" name="Rectangle 6"/>
          <p:cNvSpPr>
            <a:spLocks noChangeArrowheads="1"/>
          </p:cNvSpPr>
          <p:nvPr/>
        </p:nvSpPr>
        <p:spPr bwMode="auto">
          <a:xfrm>
            <a:off x="2590800" y="4343400"/>
            <a:ext cx="304800" cy="304800"/>
          </a:xfrm>
          <a:prstGeom prst="rect">
            <a:avLst/>
          </a:prstGeom>
          <a:solidFill>
            <a:srgbClr val="00FF00">
              <a:alpha val="50195"/>
            </a:srgbClr>
          </a:solidFill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lIns="45720" tIns="46800" rIns="45720" bIns="46800" anchor="ctr"/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2</a:t>
            </a:r>
          </a:p>
        </p:txBody>
      </p:sp>
      <p:sp>
        <p:nvSpPr>
          <p:cNvPr id="37896" name="Rectangle 7"/>
          <p:cNvSpPr>
            <a:spLocks noChangeArrowheads="1"/>
          </p:cNvSpPr>
          <p:nvPr/>
        </p:nvSpPr>
        <p:spPr bwMode="auto">
          <a:xfrm>
            <a:off x="2895600" y="4343400"/>
            <a:ext cx="304800" cy="304800"/>
          </a:xfrm>
          <a:prstGeom prst="rect">
            <a:avLst/>
          </a:prstGeom>
          <a:solidFill>
            <a:srgbClr val="0000FF">
              <a:alpha val="50195"/>
            </a:srgbClr>
          </a:solidFill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lIns="45720" tIns="46800" rIns="45720" bIns="46800" anchor="ctr"/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3</a:t>
            </a:r>
          </a:p>
        </p:txBody>
      </p:sp>
      <p:sp>
        <p:nvSpPr>
          <p:cNvPr id="37897" name="Rectangle 8"/>
          <p:cNvSpPr>
            <a:spLocks noChangeArrowheads="1"/>
          </p:cNvSpPr>
          <p:nvPr/>
        </p:nvSpPr>
        <p:spPr bwMode="auto">
          <a:xfrm>
            <a:off x="3200400" y="4343400"/>
            <a:ext cx="304800" cy="304800"/>
          </a:xfrm>
          <a:prstGeom prst="rect">
            <a:avLst/>
          </a:prstGeom>
          <a:solidFill>
            <a:srgbClr val="FFFF00">
              <a:alpha val="50195"/>
            </a:srgbClr>
          </a:solidFill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lIns="45720" tIns="46800" rIns="45720" bIns="46800" anchor="ctr"/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4</a:t>
            </a:r>
          </a:p>
        </p:txBody>
      </p:sp>
      <p:sp>
        <p:nvSpPr>
          <p:cNvPr id="37898" name="Text Box 9"/>
          <p:cNvSpPr txBox="1">
            <a:spLocks noChangeArrowheads="1"/>
          </p:cNvSpPr>
          <p:nvPr/>
        </p:nvSpPr>
        <p:spPr bwMode="auto">
          <a:xfrm>
            <a:off x="1979613" y="4344988"/>
            <a:ext cx="2286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45720" tIns="46800" rIns="45720" bIns="46800">
            <a:spAutoFit/>
          </a:bodyPr>
          <a:lstStyle/>
          <a:p>
            <a:pPr algn="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a</a:t>
            </a:r>
          </a:p>
        </p:txBody>
      </p:sp>
      <p:sp>
        <p:nvSpPr>
          <p:cNvPr id="37899" name="Text Box 10"/>
          <p:cNvSpPr txBox="1">
            <a:spLocks noChangeArrowheads="1"/>
          </p:cNvSpPr>
          <p:nvPr/>
        </p:nvSpPr>
        <p:spPr bwMode="auto">
          <a:xfrm>
            <a:off x="4494213" y="4343400"/>
            <a:ext cx="2286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45720" tIns="46800" rIns="45720" bIns="46800">
            <a:spAutoFit/>
          </a:bodyPr>
          <a:lstStyle/>
          <a:p>
            <a:pPr algn="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b</a:t>
            </a:r>
          </a:p>
        </p:txBody>
      </p:sp>
      <p:sp>
        <p:nvSpPr>
          <p:cNvPr id="37900" name="Rectangle 11"/>
          <p:cNvSpPr>
            <a:spLocks noChangeArrowheads="1"/>
          </p:cNvSpPr>
          <p:nvPr/>
        </p:nvSpPr>
        <p:spPr bwMode="auto">
          <a:xfrm>
            <a:off x="4876800" y="4343400"/>
            <a:ext cx="304800" cy="304800"/>
          </a:xfrm>
          <a:prstGeom prst="rect">
            <a:avLst/>
          </a:prstGeom>
          <a:solidFill>
            <a:srgbClr val="FF0000">
              <a:alpha val="50195"/>
            </a:srgbClr>
          </a:solidFill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lIns="45720" tIns="46800" rIns="45720" bIns="46800" anchor="ctr"/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2</a:t>
            </a:r>
          </a:p>
        </p:txBody>
      </p:sp>
      <p:sp>
        <p:nvSpPr>
          <p:cNvPr id="37901" name="Rectangle 12"/>
          <p:cNvSpPr>
            <a:spLocks noChangeArrowheads="1"/>
          </p:cNvSpPr>
          <p:nvPr/>
        </p:nvSpPr>
        <p:spPr bwMode="auto">
          <a:xfrm>
            <a:off x="5181600" y="4343400"/>
            <a:ext cx="304800" cy="304800"/>
          </a:xfrm>
          <a:prstGeom prst="rect">
            <a:avLst/>
          </a:prstGeom>
          <a:solidFill>
            <a:srgbClr val="00FF00">
              <a:alpha val="50195"/>
            </a:srgbClr>
          </a:solidFill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lIns="45720" tIns="46800" rIns="45720" bIns="46800" anchor="ctr"/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4</a:t>
            </a:r>
          </a:p>
        </p:txBody>
      </p:sp>
      <p:sp>
        <p:nvSpPr>
          <p:cNvPr id="37902" name="Rectangle 13"/>
          <p:cNvSpPr>
            <a:spLocks noChangeArrowheads="1"/>
          </p:cNvSpPr>
          <p:nvPr/>
        </p:nvSpPr>
        <p:spPr bwMode="auto">
          <a:xfrm>
            <a:off x="5486400" y="4343400"/>
            <a:ext cx="304800" cy="304800"/>
          </a:xfrm>
          <a:prstGeom prst="rect">
            <a:avLst/>
          </a:prstGeom>
          <a:solidFill>
            <a:srgbClr val="0000FF">
              <a:alpha val="50195"/>
            </a:srgbClr>
          </a:solidFill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lIns="45720" tIns="46800" rIns="45720" bIns="46800" anchor="ctr"/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6</a:t>
            </a:r>
          </a:p>
        </p:txBody>
      </p:sp>
      <p:sp>
        <p:nvSpPr>
          <p:cNvPr id="37903" name="Rectangle 14"/>
          <p:cNvSpPr>
            <a:spLocks noChangeArrowheads="1"/>
          </p:cNvSpPr>
          <p:nvPr/>
        </p:nvSpPr>
        <p:spPr bwMode="auto">
          <a:xfrm>
            <a:off x="5791200" y="4343400"/>
            <a:ext cx="304800" cy="304800"/>
          </a:xfrm>
          <a:prstGeom prst="rect">
            <a:avLst/>
          </a:prstGeom>
          <a:solidFill>
            <a:srgbClr val="FFFF00">
              <a:alpha val="50195"/>
            </a:srgbClr>
          </a:solidFill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lIns="45720" tIns="46800" rIns="45720" bIns="46800" anchor="ctr"/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8</a:t>
            </a:r>
          </a:p>
        </p:txBody>
      </p:sp>
      <p:sp>
        <p:nvSpPr>
          <p:cNvPr id="37904" name="Oval 15"/>
          <p:cNvSpPr>
            <a:spLocks noChangeArrowheads="1"/>
          </p:cNvSpPr>
          <p:nvPr/>
        </p:nvSpPr>
        <p:spPr bwMode="auto">
          <a:xfrm>
            <a:off x="3581400" y="5334000"/>
            <a:ext cx="304800" cy="304800"/>
          </a:xfrm>
          <a:prstGeom prst="ellipse">
            <a:avLst/>
          </a:prstGeom>
          <a:solidFill>
            <a:srgbClr val="FF0000">
              <a:alpha val="50195"/>
            </a:srgbClr>
          </a:solidFill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lIns="45720" tIns="46800" rIns="45720" bIns="46800" anchor="ctr"/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+</a:t>
            </a:r>
          </a:p>
        </p:txBody>
      </p:sp>
      <p:sp>
        <p:nvSpPr>
          <p:cNvPr id="37905" name="Oval 16"/>
          <p:cNvSpPr>
            <a:spLocks noChangeArrowheads="1"/>
          </p:cNvSpPr>
          <p:nvPr/>
        </p:nvSpPr>
        <p:spPr bwMode="auto">
          <a:xfrm>
            <a:off x="3886200" y="5334000"/>
            <a:ext cx="304800" cy="304800"/>
          </a:xfrm>
          <a:prstGeom prst="ellipse">
            <a:avLst/>
          </a:prstGeom>
          <a:solidFill>
            <a:srgbClr val="00FF99">
              <a:alpha val="50195"/>
            </a:srgbClr>
          </a:solidFill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lIns="45720" tIns="46800" rIns="45720" bIns="46800" anchor="ctr"/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+</a:t>
            </a:r>
          </a:p>
        </p:txBody>
      </p:sp>
      <p:sp>
        <p:nvSpPr>
          <p:cNvPr id="37906" name="Oval 17"/>
          <p:cNvSpPr>
            <a:spLocks noChangeArrowheads="1"/>
          </p:cNvSpPr>
          <p:nvPr/>
        </p:nvSpPr>
        <p:spPr bwMode="auto">
          <a:xfrm>
            <a:off x="4191000" y="5334000"/>
            <a:ext cx="304800" cy="304800"/>
          </a:xfrm>
          <a:prstGeom prst="ellipse">
            <a:avLst/>
          </a:prstGeom>
          <a:solidFill>
            <a:srgbClr val="3366FF">
              <a:alpha val="50195"/>
            </a:srgbClr>
          </a:solidFill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lIns="45720" tIns="46800" rIns="45720" bIns="46800" anchor="ctr"/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+</a:t>
            </a:r>
          </a:p>
        </p:txBody>
      </p:sp>
      <p:sp>
        <p:nvSpPr>
          <p:cNvPr id="37907" name="Oval 18"/>
          <p:cNvSpPr>
            <a:spLocks noChangeArrowheads="1"/>
          </p:cNvSpPr>
          <p:nvPr/>
        </p:nvSpPr>
        <p:spPr bwMode="auto">
          <a:xfrm>
            <a:off x="4495800" y="5334000"/>
            <a:ext cx="304800" cy="304800"/>
          </a:xfrm>
          <a:prstGeom prst="ellipse">
            <a:avLst/>
          </a:prstGeom>
          <a:solidFill>
            <a:srgbClr val="FFFF00">
              <a:alpha val="50195"/>
            </a:srgbClr>
          </a:solidFill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lIns="45720" tIns="46800" rIns="45720" bIns="46800" anchor="ctr"/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+</a:t>
            </a:r>
          </a:p>
        </p:txBody>
      </p:sp>
      <p:sp>
        <p:nvSpPr>
          <p:cNvPr id="37908" name="Line 19"/>
          <p:cNvSpPr>
            <a:spLocks noChangeShapeType="1"/>
          </p:cNvSpPr>
          <p:nvPr/>
        </p:nvSpPr>
        <p:spPr bwMode="auto">
          <a:xfrm>
            <a:off x="2438400" y="4648200"/>
            <a:ext cx="1295400" cy="685800"/>
          </a:xfrm>
          <a:prstGeom prst="line">
            <a:avLst/>
          </a:prstGeom>
          <a:noFill/>
          <a:ln w="19080" cap="sq">
            <a:solidFill>
              <a:srgbClr val="FF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909" name="Line 20"/>
          <p:cNvSpPr>
            <a:spLocks noChangeShapeType="1"/>
          </p:cNvSpPr>
          <p:nvPr/>
        </p:nvSpPr>
        <p:spPr bwMode="auto">
          <a:xfrm flipH="1">
            <a:off x="3719513" y="4648200"/>
            <a:ext cx="1323975" cy="685800"/>
          </a:xfrm>
          <a:prstGeom prst="line">
            <a:avLst/>
          </a:prstGeom>
          <a:noFill/>
          <a:ln w="19080" cap="sq">
            <a:solidFill>
              <a:srgbClr val="FF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910" name="Line 21"/>
          <p:cNvSpPr>
            <a:spLocks noChangeShapeType="1"/>
          </p:cNvSpPr>
          <p:nvPr/>
        </p:nvSpPr>
        <p:spPr bwMode="auto">
          <a:xfrm>
            <a:off x="2743200" y="4648200"/>
            <a:ext cx="1295400" cy="685800"/>
          </a:xfrm>
          <a:prstGeom prst="line">
            <a:avLst/>
          </a:prstGeom>
          <a:noFill/>
          <a:ln w="19080" cap="sq">
            <a:solidFill>
              <a:srgbClr val="00FF99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911" name="Line 22"/>
          <p:cNvSpPr>
            <a:spLocks noChangeShapeType="1"/>
          </p:cNvSpPr>
          <p:nvPr/>
        </p:nvSpPr>
        <p:spPr bwMode="auto">
          <a:xfrm flipH="1">
            <a:off x="4024313" y="4648200"/>
            <a:ext cx="1323975" cy="685800"/>
          </a:xfrm>
          <a:prstGeom prst="line">
            <a:avLst/>
          </a:prstGeom>
          <a:noFill/>
          <a:ln w="19080" cap="sq">
            <a:solidFill>
              <a:srgbClr val="00FF99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912" name="Line 23"/>
          <p:cNvSpPr>
            <a:spLocks noChangeShapeType="1"/>
          </p:cNvSpPr>
          <p:nvPr/>
        </p:nvSpPr>
        <p:spPr bwMode="auto">
          <a:xfrm>
            <a:off x="3048000" y="4648200"/>
            <a:ext cx="1295400" cy="685800"/>
          </a:xfrm>
          <a:prstGeom prst="line">
            <a:avLst/>
          </a:prstGeom>
          <a:noFill/>
          <a:ln w="19080" cap="sq">
            <a:solidFill>
              <a:srgbClr val="3366FF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913" name="Line 24"/>
          <p:cNvSpPr>
            <a:spLocks noChangeShapeType="1"/>
          </p:cNvSpPr>
          <p:nvPr/>
        </p:nvSpPr>
        <p:spPr bwMode="auto">
          <a:xfrm flipH="1">
            <a:off x="4329113" y="4648200"/>
            <a:ext cx="1323975" cy="685800"/>
          </a:xfrm>
          <a:prstGeom prst="line">
            <a:avLst/>
          </a:prstGeom>
          <a:noFill/>
          <a:ln w="19080" cap="sq">
            <a:solidFill>
              <a:srgbClr val="3366FF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914" name="Line 25"/>
          <p:cNvSpPr>
            <a:spLocks noChangeShapeType="1"/>
          </p:cNvSpPr>
          <p:nvPr/>
        </p:nvSpPr>
        <p:spPr bwMode="auto">
          <a:xfrm>
            <a:off x="3352800" y="4648200"/>
            <a:ext cx="1295400" cy="685800"/>
          </a:xfrm>
          <a:prstGeom prst="line">
            <a:avLst/>
          </a:prstGeom>
          <a:noFill/>
          <a:ln w="19080" cap="sq">
            <a:solidFill>
              <a:srgbClr val="FFFF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915" name="Line 26"/>
          <p:cNvSpPr>
            <a:spLocks noChangeShapeType="1"/>
          </p:cNvSpPr>
          <p:nvPr/>
        </p:nvSpPr>
        <p:spPr bwMode="auto">
          <a:xfrm flipH="1">
            <a:off x="4633913" y="4648200"/>
            <a:ext cx="1323975" cy="685800"/>
          </a:xfrm>
          <a:prstGeom prst="line">
            <a:avLst/>
          </a:prstGeom>
          <a:noFill/>
          <a:ln w="19080" cap="sq">
            <a:solidFill>
              <a:srgbClr val="FFFF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916" name="Rectangle 27"/>
          <p:cNvSpPr>
            <a:spLocks noChangeArrowheads="1"/>
          </p:cNvSpPr>
          <p:nvPr/>
        </p:nvSpPr>
        <p:spPr bwMode="auto">
          <a:xfrm>
            <a:off x="3581400" y="6096000"/>
            <a:ext cx="304800" cy="304800"/>
          </a:xfrm>
          <a:prstGeom prst="rect">
            <a:avLst/>
          </a:prstGeom>
          <a:solidFill>
            <a:srgbClr val="FF0000">
              <a:alpha val="50195"/>
            </a:srgbClr>
          </a:solidFill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lIns="45720" tIns="46800" rIns="45720" bIns="46800" anchor="ctr"/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3</a:t>
            </a:r>
          </a:p>
        </p:txBody>
      </p:sp>
      <p:sp>
        <p:nvSpPr>
          <p:cNvPr id="37917" name="Rectangle 28"/>
          <p:cNvSpPr>
            <a:spLocks noChangeArrowheads="1"/>
          </p:cNvSpPr>
          <p:nvPr/>
        </p:nvSpPr>
        <p:spPr bwMode="auto">
          <a:xfrm>
            <a:off x="3886200" y="6096000"/>
            <a:ext cx="304800" cy="304800"/>
          </a:xfrm>
          <a:prstGeom prst="rect">
            <a:avLst/>
          </a:prstGeom>
          <a:solidFill>
            <a:srgbClr val="00FF00">
              <a:alpha val="50195"/>
            </a:srgbClr>
          </a:solidFill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lIns="45720" tIns="46800" rIns="45720" bIns="46800" anchor="ctr"/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6</a:t>
            </a:r>
          </a:p>
        </p:txBody>
      </p:sp>
      <p:sp>
        <p:nvSpPr>
          <p:cNvPr id="37918" name="Rectangle 29"/>
          <p:cNvSpPr>
            <a:spLocks noChangeArrowheads="1"/>
          </p:cNvSpPr>
          <p:nvPr/>
        </p:nvSpPr>
        <p:spPr bwMode="auto">
          <a:xfrm>
            <a:off x="4191000" y="6096000"/>
            <a:ext cx="304800" cy="304800"/>
          </a:xfrm>
          <a:prstGeom prst="rect">
            <a:avLst/>
          </a:prstGeom>
          <a:solidFill>
            <a:srgbClr val="0000FF">
              <a:alpha val="50195"/>
            </a:srgbClr>
          </a:solidFill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lIns="45720" tIns="46800" rIns="45720" bIns="46800" anchor="ctr"/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9</a:t>
            </a:r>
          </a:p>
        </p:txBody>
      </p:sp>
      <p:sp>
        <p:nvSpPr>
          <p:cNvPr id="37919" name="Rectangle 30"/>
          <p:cNvSpPr>
            <a:spLocks noChangeArrowheads="1"/>
          </p:cNvSpPr>
          <p:nvPr/>
        </p:nvSpPr>
        <p:spPr bwMode="auto">
          <a:xfrm>
            <a:off x="4495800" y="6096000"/>
            <a:ext cx="304800" cy="304800"/>
          </a:xfrm>
          <a:prstGeom prst="rect">
            <a:avLst/>
          </a:prstGeom>
          <a:solidFill>
            <a:srgbClr val="FFFF00">
              <a:alpha val="50195"/>
            </a:srgbClr>
          </a:solidFill>
          <a:ln w="19080" cap="sq">
            <a:solidFill>
              <a:srgbClr val="003300"/>
            </a:solidFill>
            <a:miter lim="800000"/>
            <a:headEnd/>
            <a:tailEnd/>
          </a:ln>
        </p:spPr>
        <p:txBody>
          <a:bodyPr wrap="none" lIns="45720" tIns="46800" rIns="45720" bIns="46800" anchor="ctr"/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12</a:t>
            </a:r>
          </a:p>
        </p:txBody>
      </p:sp>
      <p:sp>
        <p:nvSpPr>
          <p:cNvPr id="37920" name="Line 31"/>
          <p:cNvSpPr>
            <a:spLocks noChangeShapeType="1"/>
          </p:cNvSpPr>
          <p:nvPr/>
        </p:nvSpPr>
        <p:spPr bwMode="auto">
          <a:xfrm>
            <a:off x="3733800" y="5638800"/>
            <a:ext cx="1588" cy="457200"/>
          </a:xfrm>
          <a:prstGeom prst="line">
            <a:avLst/>
          </a:prstGeom>
          <a:noFill/>
          <a:ln w="19080" cap="sq">
            <a:solidFill>
              <a:srgbClr val="FF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921" name="Line 32"/>
          <p:cNvSpPr>
            <a:spLocks noChangeShapeType="1"/>
          </p:cNvSpPr>
          <p:nvPr/>
        </p:nvSpPr>
        <p:spPr bwMode="auto">
          <a:xfrm>
            <a:off x="4038600" y="5638800"/>
            <a:ext cx="1588" cy="457200"/>
          </a:xfrm>
          <a:prstGeom prst="line">
            <a:avLst/>
          </a:prstGeom>
          <a:noFill/>
          <a:ln w="19080" cap="sq">
            <a:solidFill>
              <a:srgbClr val="00FF99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922" name="Line 33"/>
          <p:cNvSpPr>
            <a:spLocks noChangeShapeType="1"/>
          </p:cNvSpPr>
          <p:nvPr/>
        </p:nvSpPr>
        <p:spPr bwMode="auto">
          <a:xfrm>
            <a:off x="4343400" y="5638800"/>
            <a:ext cx="1588" cy="457200"/>
          </a:xfrm>
          <a:prstGeom prst="line">
            <a:avLst/>
          </a:prstGeom>
          <a:noFill/>
          <a:ln w="19080" cap="sq">
            <a:solidFill>
              <a:srgbClr val="3366FF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923" name="Line 34"/>
          <p:cNvSpPr>
            <a:spLocks noChangeShapeType="1"/>
          </p:cNvSpPr>
          <p:nvPr/>
        </p:nvSpPr>
        <p:spPr bwMode="auto">
          <a:xfrm>
            <a:off x="4648200" y="5638800"/>
            <a:ext cx="1588" cy="457200"/>
          </a:xfrm>
          <a:prstGeom prst="line">
            <a:avLst/>
          </a:prstGeom>
          <a:noFill/>
          <a:ln w="19080" cap="sq">
            <a:solidFill>
              <a:srgbClr val="FFFF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latin typeface="Arial" charset="0"/>
              </a:rPr>
              <a:t>SIMD in C via libraries and </a:t>
            </a:r>
            <a:r>
              <a:rPr lang="en-US" sz="3800" b="1" dirty="0" err="1" smtClean="0">
                <a:solidFill>
                  <a:srgbClr val="660033"/>
                </a:solidFill>
                <a:latin typeface="Arial" charset="0"/>
              </a:rPr>
              <a:t>intrinsics</a:t>
            </a:r>
            <a:endParaRPr lang="en-US" sz="3800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39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1475"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Call into libraries compiled with SSE support</a:t>
            </a:r>
          </a:p>
          <a:p>
            <a:pPr marL="385763" indent="-371475"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Rely 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on </a:t>
            </a: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compiler </a:t>
            </a:r>
            <a:r>
              <a:rPr lang="en-US" sz="20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intrinsics</a:t>
            </a:r>
            <a:endParaRPr lang="en-US" sz="2000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730250" lvl="1" indent="-238125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b="1" dirty="0" smtClean="0">
                <a:solidFill>
                  <a:srgbClr val="000066"/>
                </a:solidFill>
                <a:latin typeface="Arial" charset="0"/>
              </a:rPr>
              <a:t>Macros embed in-line assembly into program</a:t>
            </a:r>
            <a:endParaRPr lang="en-US" sz="2000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2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Achievable Performance so far</a:t>
            </a:r>
          </a:p>
        </p:txBody>
      </p:sp>
      <p:sp>
        <p:nvSpPr>
          <p:cNvPr id="798753" name="Rectangle 33"/>
          <p:cNvSpPr>
            <a:spLocks noGrp="1" noChangeArrowheads="1"/>
          </p:cNvSpPr>
          <p:nvPr>
            <p:ph type="body" idx="1"/>
          </p:nvPr>
        </p:nvSpPr>
        <p:spPr>
          <a:xfrm>
            <a:off x="290513" y="4603750"/>
            <a:ext cx="8307387" cy="18732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42X improvement over original,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unoptimized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code via unrolling and multiple accumulators</a:t>
            </a:r>
          </a:p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Limited only by throughput of functional units</a:t>
            </a:r>
          </a:p>
          <a:p>
            <a:pPr marL="730250" lvl="1" indent="-238125" eaLnBrk="1" hangingPunct="1">
              <a:lnSpc>
                <a:spcPct val="90000"/>
              </a:lnSpc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>
                <a:latin typeface="Arial" charset="0"/>
              </a:rPr>
              <a:t>Each FP multiply unit can issue 1 operation per cycle</a:t>
            </a:r>
          </a:p>
          <a:p>
            <a:pPr marL="730250" lvl="1" indent="-238125" eaLnBrk="1" hangingPunct="1">
              <a:lnSpc>
                <a:spcPct val="90000"/>
              </a:lnSpc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>
                <a:latin typeface="Arial" charset="0"/>
              </a:rPr>
              <a:t>2 FP multiplication units in Intel Core </a:t>
            </a:r>
            <a:r>
              <a:rPr lang="en-US" dirty="0" err="1" smtClean="0">
                <a:latin typeface="Arial" charset="0"/>
              </a:rPr>
              <a:t>Haswell</a:t>
            </a:r>
            <a:r>
              <a:rPr lang="en-US" dirty="0" smtClean="0">
                <a:latin typeface="Arial" charset="0"/>
              </a:rPr>
              <a:t> CPU (2013)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eaLnBrk="1" hangingPunct="1"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45699833"/>
              </p:ext>
            </p:extLst>
          </p:nvPr>
        </p:nvGraphicFramePr>
        <p:xfrm>
          <a:off x="357016" y="1168527"/>
          <a:ext cx="7796385" cy="1939925"/>
        </p:xfrm>
        <a:graphic>
          <a:graphicData uri="http://schemas.openxmlformats.org/drawingml/2006/table">
            <a:tbl>
              <a:tblPr/>
              <a:tblGrid>
                <a:gridCol w="2418937"/>
                <a:gridCol w="1344362"/>
                <a:gridCol w="1344362"/>
                <a:gridCol w="1344362"/>
                <a:gridCol w="1344362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Best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Throughput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 bwMode="auto">
          <a:xfrm flipV="1">
            <a:off x="7772400" y="3066003"/>
            <a:ext cx="0" cy="60960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6953414" y="3581400"/>
            <a:ext cx="21905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alibri" pitchFamily="34" charset="0"/>
              </a:rPr>
              <a:t>2 </a:t>
            </a:r>
            <a:r>
              <a:rPr lang="en-US" sz="1800" dirty="0" err="1" smtClean="0">
                <a:solidFill>
                  <a:schemeClr val="tx1"/>
                </a:solidFill>
                <a:latin typeface="Calibri" pitchFamily="34" charset="0"/>
              </a:rPr>
              <a:t>func</a:t>
            </a:r>
            <a:r>
              <a:rPr lang="en-US" sz="1800" dirty="0" smtClean="0">
                <a:solidFill>
                  <a:schemeClr val="tx1"/>
                </a:solidFill>
                <a:latin typeface="Calibri" pitchFamily="34" charset="0"/>
              </a:rPr>
              <a:t>.</a:t>
            </a:r>
            <a:r>
              <a:rPr lang="en-US" sz="18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Calibri" pitchFamily="34" charset="0"/>
              </a:rPr>
              <a:t>units for FP *</a:t>
            </a:r>
          </a:p>
          <a:p>
            <a:r>
              <a:rPr lang="en-US" sz="1800" dirty="0" smtClean="0">
                <a:solidFill>
                  <a:schemeClr val="tx1"/>
                </a:solidFill>
                <a:latin typeface="Calibri" pitchFamily="34" charset="0"/>
              </a:rPr>
              <a:t>2 </a:t>
            </a:r>
            <a:r>
              <a:rPr lang="en-US" sz="1800" dirty="0" err="1" smtClean="0">
                <a:solidFill>
                  <a:schemeClr val="tx1"/>
                </a:solidFill>
                <a:latin typeface="Calibri" pitchFamily="34" charset="0"/>
              </a:rPr>
              <a:t>func</a:t>
            </a:r>
            <a:r>
              <a:rPr lang="en-US" sz="1800" dirty="0" smtClean="0">
                <a:solidFill>
                  <a:schemeClr val="tx1"/>
                </a:solidFill>
                <a:latin typeface="Calibri" pitchFamily="34" charset="0"/>
              </a:rPr>
              <a:t>. units for load</a:t>
            </a:r>
          </a:p>
        </p:txBody>
      </p:sp>
    </p:spTree>
    <p:extLst>
      <p:ext uri="{BB962C8B-B14F-4D97-AF65-F5344CB8AC3E}">
        <p14:creationId xmlns:p14="http://schemas.microsoft.com/office/powerpoint/2010/main" xmlns="" val="374511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latin typeface="Arial" charset="0"/>
              </a:rPr>
              <a:t>SIMD </a:t>
            </a:r>
            <a:r>
              <a:rPr lang="en-US" sz="3800" b="1" dirty="0">
                <a:solidFill>
                  <a:srgbClr val="660033"/>
                </a:solidFill>
                <a:latin typeface="Arial" charset="0"/>
              </a:rPr>
              <a:t>in </a:t>
            </a:r>
            <a:r>
              <a:rPr lang="en-US" sz="3800" b="1" dirty="0" smtClean="0">
                <a:solidFill>
                  <a:srgbClr val="660033"/>
                </a:solidFill>
                <a:latin typeface="Arial" charset="0"/>
              </a:rPr>
              <a:t>C via </a:t>
            </a:r>
            <a:r>
              <a:rPr lang="en-US" sz="3800" b="1" dirty="0" err="1" smtClean="0">
                <a:solidFill>
                  <a:srgbClr val="660033"/>
                </a:solidFill>
                <a:latin typeface="Arial" charset="0"/>
              </a:rPr>
              <a:t>gcc</a:t>
            </a:r>
            <a:endParaRPr lang="en-US" sz="3800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147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gcc</a:t>
            </a: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beyond 4.1.1 supports auto-</a:t>
            </a:r>
            <a:r>
              <a:rPr lang="en-US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vectorization</a:t>
            </a:r>
            <a:endParaRPr lang="en-US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730250" lvl="1" indent="-238125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</a:rPr>
              <a:t>Use –O3 or -</a:t>
            </a:r>
            <a:r>
              <a:rPr lang="en-US" sz="2000" b="1" dirty="0" err="1" smtClean="0">
                <a:solidFill>
                  <a:srgbClr val="000066"/>
                </a:solidFill>
                <a:latin typeface="Arial" charset="0"/>
              </a:rPr>
              <a:t>ftree-vectorize</a:t>
            </a:r>
            <a:endParaRPr lang="en-US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385763" indent="-37147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Issues</a:t>
            </a:r>
          </a:p>
          <a:p>
            <a:pPr marL="730250" lvl="1" indent="-238125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</a:rPr>
              <a:t>Memory aliasing</a:t>
            </a:r>
          </a:p>
          <a:p>
            <a:pPr lvl="2" indent="-234950" eaLnBrk="1" hangingPunct="1">
              <a:lnSpc>
                <a:spcPct val="9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b="1" dirty="0" smtClean="0">
                <a:solidFill>
                  <a:srgbClr val="000099"/>
                </a:solidFill>
                <a:latin typeface="Arial" charset="0"/>
              </a:rPr>
              <a:t>Compiler can’t auto-</a:t>
            </a:r>
            <a:r>
              <a:rPr lang="en-US" sz="1800" b="1" dirty="0" err="1" smtClean="0">
                <a:solidFill>
                  <a:srgbClr val="000099"/>
                </a:solidFill>
                <a:latin typeface="Arial" charset="0"/>
              </a:rPr>
              <a:t>vectorize</a:t>
            </a:r>
            <a:r>
              <a:rPr lang="en-US" sz="1800" b="1" dirty="0" smtClean="0">
                <a:solidFill>
                  <a:srgbClr val="000099"/>
                </a:solidFill>
                <a:latin typeface="Arial" charset="0"/>
              </a:rPr>
              <a:t> unless vectors are known not to overlap</a:t>
            </a:r>
          </a:p>
          <a:p>
            <a:pPr marL="730250" lvl="1" indent="-238125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</a:rPr>
              <a:t>Alignment (earlier implementations)</a:t>
            </a:r>
          </a:p>
          <a:p>
            <a:pPr lvl="2" indent="-234950" eaLnBrk="1" hangingPunct="1">
              <a:lnSpc>
                <a:spcPct val="9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b="1" dirty="0" smtClean="0">
                <a:solidFill>
                  <a:srgbClr val="000099"/>
                </a:solidFill>
                <a:latin typeface="Arial" charset="0"/>
              </a:rPr>
              <a:t>Vector loads and stores need data aligned on 16-byte boundaries before using</a:t>
            </a:r>
            <a:r>
              <a:rPr lang="en-US" dirty="0" smtClean="0">
                <a:latin typeface="Arial" charset="0"/>
              </a:rPr>
              <a:t> instructions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movaps</a:t>
            </a:r>
            <a:r>
              <a:rPr lang="en-US" dirty="0" smtClean="0">
                <a:latin typeface="Arial" charset="0"/>
              </a:rPr>
              <a:t> 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movapd</a:t>
            </a:r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Text Box 3"/>
          <p:cNvSpPr txBox="1">
            <a:spLocks noChangeArrowheads="1"/>
          </p:cNvSpPr>
          <p:nvPr/>
        </p:nvSpPr>
        <p:spPr bwMode="auto">
          <a:xfrm>
            <a:off x="381000" y="1981200"/>
            <a:ext cx="5247590" cy="24213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void 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add_scalar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(double *a, double *b, double *c)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c[0] = a[0] + b[0];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c[1] = a[1] + b[1];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c[2] = a[2] + b[2];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c[3] = a[3] + b[3];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int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main() {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double f[4],g[4],h[4];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…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add_scalar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(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f,g,h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);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}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</a:endParaRPr>
          </a:p>
        </p:txBody>
      </p:sp>
      <p:grpSp>
        <p:nvGrpSpPr>
          <p:cNvPr id="2" name="Group 9"/>
          <p:cNvGrpSpPr/>
          <p:nvPr/>
        </p:nvGrpSpPr>
        <p:grpSpPr>
          <a:xfrm>
            <a:off x="4114800" y="3048000"/>
            <a:ext cx="4764746" cy="3003003"/>
            <a:chOff x="4114800" y="3048000"/>
            <a:chExt cx="4764746" cy="3003003"/>
          </a:xfrm>
        </p:grpSpPr>
        <p:sp>
          <p:nvSpPr>
            <p:cNvPr id="7" name="Text Box 3"/>
            <p:cNvSpPr txBox="1">
              <a:spLocks noChangeArrowheads="1"/>
            </p:cNvSpPr>
            <p:nvPr/>
          </p:nvSpPr>
          <p:spPr bwMode="auto">
            <a:xfrm>
              <a:off x="5791200" y="3048000"/>
              <a:ext cx="3088346" cy="300300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45720" tIns="46800" rIns="45720" bIns="46800">
              <a:spAutoFit/>
            </a:bodyPr>
            <a:lstStyle/>
            <a:p>
              <a:pPr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 b="1" dirty="0" err="1" smtClean="0">
                  <a:solidFill>
                    <a:srgbClr val="000066"/>
                  </a:solidFill>
                  <a:latin typeface="Courier New" pitchFamily="49" charset="0"/>
                </a:rPr>
                <a:t>add_scalar</a:t>
              </a: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:</a:t>
              </a:r>
            </a:p>
            <a:p>
              <a:pPr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		</a:t>
              </a:r>
              <a:r>
                <a:rPr lang="en-US" sz="1400" b="1" dirty="0" err="1" smtClean="0">
                  <a:solidFill>
                    <a:srgbClr val="000066"/>
                  </a:solidFill>
                  <a:latin typeface="Courier New" pitchFamily="49" charset="0"/>
                </a:rPr>
                <a:t>movsd</a:t>
              </a: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	(%</a:t>
              </a:r>
              <a:r>
                <a:rPr lang="en-US" sz="1400" b="1" dirty="0" err="1" smtClean="0">
                  <a:solidFill>
                    <a:srgbClr val="000066"/>
                  </a:solidFill>
                  <a:latin typeface="Courier New" pitchFamily="49" charset="0"/>
                </a:rPr>
                <a:t>rdi</a:t>
              </a: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), %xmm0</a:t>
              </a:r>
            </a:p>
            <a:p>
              <a:pPr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		</a:t>
              </a:r>
              <a:r>
                <a:rPr lang="en-US" sz="1400" b="1" dirty="0" err="1" smtClean="0">
                  <a:solidFill>
                    <a:srgbClr val="000066"/>
                  </a:solidFill>
                  <a:latin typeface="Courier New" pitchFamily="49" charset="0"/>
                </a:rPr>
                <a:t>addsd</a:t>
              </a: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	(%</a:t>
              </a:r>
              <a:r>
                <a:rPr lang="en-US" sz="1400" b="1" dirty="0" err="1" smtClean="0">
                  <a:solidFill>
                    <a:srgbClr val="000066"/>
                  </a:solidFill>
                  <a:latin typeface="Courier New" pitchFamily="49" charset="0"/>
                </a:rPr>
                <a:t>rsi</a:t>
              </a: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), %xmm0</a:t>
              </a:r>
            </a:p>
            <a:p>
              <a:pPr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		</a:t>
              </a:r>
              <a:r>
                <a:rPr lang="en-US" sz="1400" b="1" dirty="0" err="1" smtClean="0">
                  <a:solidFill>
                    <a:srgbClr val="000066"/>
                  </a:solidFill>
                  <a:latin typeface="Courier New" pitchFamily="49" charset="0"/>
                </a:rPr>
                <a:t>movsd</a:t>
              </a: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	%xmm0, (%</a:t>
              </a:r>
              <a:r>
                <a:rPr lang="en-US" sz="1400" b="1" dirty="0" err="1" smtClean="0">
                  <a:solidFill>
                    <a:srgbClr val="000066"/>
                  </a:solidFill>
                  <a:latin typeface="Courier New" pitchFamily="49" charset="0"/>
                </a:rPr>
                <a:t>rdx</a:t>
              </a: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)</a:t>
              </a:r>
            </a:p>
            <a:p>
              <a:pPr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		</a:t>
              </a:r>
              <a:r>
                <a:rPr lang="en-US" sz="1400" b="1" dirty="0" err="1" smtClean="0">
                  <a:solidFill>
                    <a:srgbClr val="000066"/>
                  </a:solidFill>
                  <a:latin typeface="Courier New" pitchFamily="49" charset="0"/>
                </a:rPr>
                <a:t>movsd</a:t>
              </a: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	8(%</a:t>
              </a:r>
              <a:r>
                <a:rPr lang="en-US" sz="1400" b="1" dirty="0" err="1" smtClean="0">
                  <a:solidFill>
                    <a:srgbClr val="000066"/>
                  </a:solidFill>
                  <a:latin typeface="Courier New" pitchFamily="49" charset="0"/>
                </a:rPr>
                <a:t>rdi</a:t>
              </a: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), %xmm0</a:t>
              </a:r>
            </a:p>
            <a:p>
              <a:pPr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		</a:t>
              </a:r>
              <a:r>
                <a:rPr lang="en-US" sz="1400" b="1" dirty="0" err="1" smtClean="0">
                  <a:solidFill>
                    <a:srgbClr val="000066"/>
                  </a:solidFill>
                  <a:latin typeface="Courier New" pitchFamily="49" charset="0"/>
                </a:rPr>
                <a:t>addsd</a:t>
              </a: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	8(%</a:t>
              </a:r>
              <a:r>
                <a:rPr lang="en-US" sz="1400" b="1" dirty="0" err="1" smtClean="0">
                  <a:solidFill>
                    <a:srgbClr val="000066"/>
                  </a:solidFill>
                  <a:latin typeface="Courier New" pitchFamily="49" charset="0"/>
                </a:rPr>
                <a:t>rsi</a:t>
              </a: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), %xmm0</a:t>
              </a:r>
            </a:p>
            <a:p>
              <a:pPr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		</a:t>
              </a:r>
              <a:r>
                <a:rPr lang="en-US" sz="1400" b="1" dirty="0" err="1" smtClean="0">
                  <a:solidFill>
                    <a:srgbClr val="000066"/>
                  </a:solidFill>
                  <a:latin typeface="Courier New" pitchFamily="49" charset="0"/>
                </a:rPr>
                <a:t>movsd</a:t>
              </a: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	%xmm0, 8(%</a:t>
              </a:r>
              <a:r>
                <a:rPr lang="en-US" sz="1400" b="1" dirty="0" err="1" smtClean="0">
                  <a:solidFill>
                    <a:srgbClr val="000066"/>
                  </a:solidFill>
                  <a:latin typeface="Courier New" pitchFamily="49" charset="0"/>
                </a:rPr>
                <a:t>rdx</a:t>
              </a: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)</a:t>
              </a:r>
            </a:p>
            <a:p>
              <a:pPr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		</a:t>
              </a:r>
              <a:r>
                <a:rPr lang="en-US" sz="1400" b="1" dirty="0" err="1" smtClean="0">
                  <a:solidFill>
                    <a:srgbClr val="000066"/>
                  </a:solidFill>
                  <a:latin typeface="Courier New" pitchFamily="49" charset="0"/>
                </a:rPr>
                <a:t>movsd</a:t>
              </a: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	16(%</a:t>
              </a:r>
              <a:r>
                <a:rPr lang="en-US" sz="1400" b="1" dirty="0" err="1" smtClean="0">
                  <a:solidFill>
                    <a:srgbClr val="000066"/>
                  </a:solidFill>
                  <a:latin typeface="Courier New" pitchFamily="49" charset="0"/>
                </a:rPr>
                <a:t>rdi</a:t>
              </a: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), %xmm0</a:t>
              </a:r>
            </a:p>
            <a:p>
              <a:pPr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		</a:t>
              </a:r>
              <a:r>
                <a:rPr lang="en-US" sz="1400" b="1" dirty="0" err="1" smtClean="0">
                  <a:solidFill>
                    <a:srgbClr val="000066"/>
                  </a:solidFill>
                  <a:latin typeface="Courier New" pitchFamily="49" charset="0"/>
                </a:rPr>
                <a:t>addsd</a:t>
              </a: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	16(%</a:t>
              </a:r>
              <a:r>
                <a:rPr lang="en-US" sz="1400" b="1" dirty="0" err="1" smtClean="0">
                  <a:solidFill>
                    <a:srgbClr val="000066"/>
                  </a:solidFill>
                  <a:latin typeface="Courier New" pitchFamily="49" charset="0"/>
                </a:rPr>
                <a:t>rsi</a:t>
              </a: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), %xmm0</a:t>
              </a:r>
            </a:p>
            <a:p>
              <a:pPr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		</a:t>
              </a:r>
              <a:r>
                <a:rPr lang="en-US" sz="1400" b="1" dirty="0" err="1" smtClean="0">
                  <a:solidFill>
                    <a:srgbClr val="000066"/>
                  </a:solidFill>
                  <a:latin typeface="Courier New" pitchFamily="49" charset="0"/>
                </a:rPr>
                <a:t>movsd</a:t>
              </a: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	%xmm0, 16(%</a:t>
              </a:r>
              <a:r>
                <a:rPr lang="en-US" sz="1400" b="1" dirty="0" err="1" smtClean="0">
                  <a:solidFill>
                    <a:srgbClr val="000066"/>
                  </a:solidFill>
                  <a:latin typeface="Courier New" pitchFamily="49" charset="0"/>
                </a:rPr>
                <a:t>rdx</a:t>
              </a: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)</a:t>
              </a:r>
            </a:p>
            <a:p>
              <a:pPr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		</a:t>
              </a:r>
              <a:r>
                <a:rPr lang="en-US" sz="1400" b="1" dirty="0" err="1" smtClean="0">
                  <a:solidFill>
                    <a:srgbClr val="000066"/>
                  </a:solidFill>
                  <a:latin typeface="Courier New" pitchFamily="49" charset="0"/>
                </a:rPr>
                <a:t>movsd</a:t>
              </a: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	24(%</a:t>
              </a:r>
              <a:r>
                <a:rPr lang="en-US" sz="1400" b="1" dirty="0" err="1" smtClean="0">
                  <a:solidFill>
                    <a:srgbClr val="000066"/>
                  </a:solidFill>
                  <a:latin typeface="Courier New" pitchFamily="49" charset="0"/>
                </a:rPr>
                <a:t>rdi</a:t>
              </a: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), %xmm0</a:t>
              </a:r>
            </a:p>
            <a:p>
              <a:pPr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		</a:t>
              </a:r>
              <a:r>
                <a:rPr lang="en-US" sz="1400" b="1" dirty="0" err="1" smtClean="0">
                  <a:solidFill>
                    <a:srgbClr val="000066"/>
                  </a:solidFill>
                  <a:latin typeface="Courier New" pitchFamily="49" charset="0"/>
                </a:rPr>
                <a:t>addsd</a:t>
              </a: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	24(%</a:t>
              </a:r>
              <a:r>
                <a:rPr lang="en-US" sz="1400" b="1" dirty="0" err="1" smtClean="0">
                  <a:solidFill>
                    <a:srgbClr val="000066"/>
                  </a:solidFill>
                  <a:latin typeface="Courier New" pitchFamily="49" charset="0"/>
                </a:rPr>
                <a:t>rsi</a:t>
              </a: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), %xmm0</a:t>
              </a:r>
            </a:p>
            <a:p>
              <a:pPr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		</a:t>
              </a:r>
              <a:r>
                <a:rPr lang="en-US" sz="1400" b="1" dirty="0" err="1" smtClean="0">
                  <a:solidFill>
                    <a:srgbClr val="000066"/>
                  </a:solidFill>
                  <a:latin typeface="Courier New" pitchFamily="49" charset="0"/>
                </a:rPr>
                <a:t>movsd</a:t>
              </a: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	%xmm0, 24(%</a:t>
              </a:r>
              <a:r>
                <a:rPr lang="en-US" sz="1400" b="1" dirty="0" err="1" smtClean="0">
                  <a:solidFill>
                    <a:srgbClr val="000066"/>
                  </a:solidFill>
                  <a:latin typeface="Courier New" pitchFamily="49" charset="0"/>
                </a:rPr>
                <a:t>rdx</a:t>
              </a: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)</a:t>
              </a:r>
            </a:p>
            <a:p>
              <a:pPr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		ret</a:t>
              </a:r>
            </a:p>
            <a:p>
              <a:pPr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endParaRPr lang="en-US" sz="1400" b="1" dirty="0" smtClean="0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 bwMode="auto">
            <a:xfrm>
              <a:off x="4114800" y="3200400"/>
              <a:ext cx="1524000" cy="11430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0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latin typeface="Arial" charset="0"/>
              </a:rPr>
              <a:t>Scalar FP addition example</a:t>
            </a:r>
            <a:endParaRPr lang="en-US" sz="3800" b="1" dirty="0">
              <a:solidFill>
                <a:srgbClr val="660033"/>
              </a:solidFill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Text Box 3"/>
          <p:cNvSpPr txBox="1">
            <a:spLocks noChangeArrowheads="1"/>
          </p:cNvSpPr>
          <p:nvPr/>
        </p:nvSpPr>
        <p:spPr bwMode="auto">
          <a:xfrm>
            <a:off x="304800" y="3505200"/>
            <a:ext cx="8684429" cy="280910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void 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add_vector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(double * restrict a, double * restrict b, double * restrict c) {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  __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builtin_assume_aligned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(a,16);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__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builtin_assume_aligned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(b,16);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__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builtin_assume_aligned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(c,16);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c[0] = a[0] + b[0];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c[1] = a[1] + b[1];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c[2] = a[2] + b[2];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c[3] = a[3] + b[3];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int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main() {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double f[4],g[4],h[4];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…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add_vector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(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f,g,h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);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}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207429" y="2895600"/>
            <a:ext cx="5257800" cy="48769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Compiled with: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gcc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-std=gnu99 -O3 -march=corei7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3886200" y="3810000"/>
            <a:ext cx="5562600" cy="2362200"/>
            <a:chOff x="3581400" y="4495800"/>
            <a:chExt cx="5562600" cy="2362200"/>
          </a:xfrm>
        </p:grpSpPr>
        <p:cxnSp>
          <p:nvCxnSpPr>
            <p:cNvPr id="12" name="Straight Arrow Connector 11"/>
            <p:cNvCxnSpPr/>
            <p:nvPr/>
          </p:nvCxnSpPr>
          <p:spPr bwMode="auto">
            <a:xfrm>
              <a:off x="3581400" y="4495800"/>
              <a:ext cx="914400" cy="685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Text Box 3"/>
            <p:cNvSpPr txBox="1">
              <a:spLocks noChangeArrowheads="1"/>
            </p:cNvSpPr>
            <p:nvPr/>
          </p:nvSpPr>
          <p:spPr bwMode="auto">
            <a:xfrm>
              <a:off x="3581400" y="5212292"/>
              <a:ext cx="5562600" cy="16457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45720" tIns="46800" rIns="45720" bIns="46800">
              <a:spAutoFit/>
            </a:bodyPr>
            <a:lstStyle/>
            <a:p>
              <a:pPr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 b="1" dirty="0" err="1" smtClean="0">
                  <a:solidFill>
                    <a:srgbClr val="000066"/>
                  </a:solidFill>
                  <a:latin typeface="Courier New" pitchFamily="49" charset="0"/>
                </a:rPr>
                <a:t>add_vector</a:t>
              </a: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:</a:t>
              </a:r>
            </a:p>
            <a:p>
              <a:pPr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		</a:t>
              </a:r>
              <a:r>
                <a:rPr lang="en-US" sz="1400" b="1" dirty="0" err="1" smtClean="0">
                  <a:solidFill>
                    <a:srgbClr val="000066"/>
                  </a:solidFill>
                  <a:latin typeface="Courier New" pitchFamily="49" charset="0"/>
                </a:rPr>
                <a:t>movapd</a:t>
              </a: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	16(%</a:t>
              </a:r>
              <a:r>
                <a:rPr lang="en-US" sz="1400" b="1" dirty="0" err="1" smtClean="0">
                  <a:solidFill>
                    <a:srgbClr val="000066"/>
                  </a:solidFill>
                  <a:latin typeface="Courier New" pitchFamily="49" charset="0"/>
                </a:rPr>
                <a:t>rdi</a:t>
              </a: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), %xmm0		; a[2:3]</a:t>
              </a:r>
            </a:p>
            <a:p>
              <a:pPr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		</a:t>
              </a:r>
              <a:r>
                <a:rPr lang="en-US" sz="1400" b="1" dirty="0" err="1" smtClean="0">
                  <a:solidFill>
                    <a:srgbClr val="000066"/>
                  </a:solidFill>
                  <a:latin typeface="Courier New" pitchFamily="49" charset="0"/>
                </a:rPr>
                <a:t>movapd</a:t>
              </a: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	(%</a:t>
              </a:r>
              <a:r>
                <a:rPr lang="en-US" sz="1400" b="1" dirty="0" err="1" smtClean="0">
                  <a:solidFill>
                    <a:srgbClr val="000066"/>
                  </a:solidFill>
                  <a:latin typeface="Courier New" pitchFamily="49" charset="0"/>
                </a:rPr>
                <a:t>rdi</a:t>
              </a: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), %xmm1		; a[0:1]</a:t>
              </a:r>
            </a:p>
            <a:p>
              <a:pPr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		</a:t>
              </a:r>
              <a:r>
                <a:rPr lang="en-US" sz="1400" b="1" dirty="0" err="1" smtClean="0">
                  <a:solidFill>
                    <a:srgbClr val="000066"/>
                  </a:solidFill>
                  <a:latin typeface="Courier New" pitchFamily="49" charset="0"/>
                </a:rPr>
                <a:t>addpd</a:t>
              </a: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	16(%</a:t>
              </a:r>
              <a:r>
                <a:rPr lang="en-US" sz="1400" b="1" dirty="0" err="1" smtClean="0">
                  <a:solidFill>
                    <a:srgbClr val="000066"/>
                  </a:solidFill>
                  <a:latin typeface="Courier New" pitchFamily="49" charset="0"/>
                </a:rPr>
                <a:t>rsi</a:t>
              </a: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), %xmm0		; += b[2:3]</a:t>
              </a:r>
            </a:p>
            <a:p>
              <a:pPr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		</a:t>
              </a:r>
              <a:r>
                <a:rPr lang="en-US" sz="1400" b="1" dirty="0" err="1" smtClean="0">
                  <a:solidFill>
                    <a:srgbClr val="000066"/>
                  </a:solidFill>
                  <a:latin typeface="Courier New" pitchFamily="49" charset="0"/>
                </a:rPr>
                <a:t>addpd</a:t>
              </a: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	(%</a:t>
              </a:r>
              <a:r>
                <a:rPr lang="en-US" sz="1400" b="1" dirty="0" err="1" smtClean="0">
                  <a:solidFill>
                    <a:srgbClr val="000066"/>
                  </a:solidFill>
                  <a:latin typeface="Courier New" pitchFamily="49" charset="0"/>
                </a:rPr>
                <a:t>rsi</a:t>
              </a: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), %xmm1		; += b[0:1]</a:t>
              </a:r>
            </a:p>
            <a:p>
              <a:pPr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		</a:t>
              </a:r>
              <a:r>
                <a:rPr lang="en-US" sz="1400" b="1" dirty="0" err="1" smtClean="0">
                  <a:solidFill>
                    <a:srgbClr val="000066"/>
                  </a:solidFill>
                  <a:latin typeface="Courier New" pitchFamily="49" charset="0"/>
                </a:rPr>
                <a:t>movapd</a:t>
              </a: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	%xmm0, 16(%</a:t>
              </a:r>
              <a:r>
                <a:rPr lang="en-US" sz="1400" b="1" dirty="0" err="1" smtClean="0">
                  <a:solidFill>
                    <a:srgbClr val="000066"/>
                  </a:solidFill>
                  <a:latin typeface="Courier New" pitchFamily="49" charset="0"/>
                </a:rPr>
                <a:t>rdx</a:t>
              </a: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)		; store c[2:3]</a:t>
              </a:r>
            </a:p>
            <a:p>
              <a:pPr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		</a:t>
              </a:r>
              <a:r>
                <a:rPr lang="en-US" sz="1400" b="1" dirty="0" err="1" smtClean="0">
                  <a:solidFill>
                    <a:srgbClr val="000066"/>
                  </a:solidFill>
                  <a:latin typeface="Courier New" pitchFamily="49" charset="0"/>
                </a:rPr>
                <a:t>movapd</a:t>
              </a: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	%xmm1, (%</a:t>
              </a:r>
              <a:r>
                <a:rPr lang="en-US" sz="1400" b="1" dirty="0" err="1" smtClean="0">
                  <a:solidFill>
                    <a:srgbClr val="000066"/>
                  </a:solidFill>
                  <a:latin typeface="Courier New" pitchFamily="49" charset="0"/>
                </a:rPr>
                <a:t>rdx</a:t>
              </a: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)		; store c[0:1]</a:t>
              </a:r>
            </a:p>
            <a:p>
              <a:pPr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 b="1" dirty="0" smtClean="0">
                  <a:solidFill>
                    <a:srgbClr val="000066"/>
                  </a:solidFill>
                  <a:latin typeface="Courier New" pitchFamily="49" charset="0"/>
                </a:rPr>
                <a:t>		ret</a:t>
              </a:r>
            </a:p>
          </p:txBody>
        </p:sp>
      </p:grpSp>
      <p:sp>
        <p:nvSpPr>
          <p:cNvPr id="16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err="1" smtClean="0">
                <a:solidFill>
                  <a:srgbClr val="660033"/>
                </a:solidFill>
                <a:latin typeface="Arial" charset="0"/>
              </a:rPr>
              <a:t>Vectorizing</a:t>
            </a:r>
            <a:r>
              <a:rPr lang="en-US" sz="3800" b="1" dirty="0" smtClean="0">
                <a:solidFill>
                  <a:srgbClr val="660033"/>
                </a:solidFill>
                <a:latin typeface="Arial" charset="0"/>
              </a:rPr>
              <a:t> Scalar FP addition example</a:t>
            </a:r>
            <a:endParaRPr lang="en-US" sz="3800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18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147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“restrict” keyword to denote non-overlapping addresses (Must use C99)</a:t>
            </a:r>
          </a:p>
          <a:p>
            <a:pPr marL="385763" indent="-37147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__</a:t>
            </a:r>
            <a:r>
              <a:rPr lang="en-US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builtin_assume_aligned</a:t>
            </a: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to denote memory alignment on 16 byte boundaries</a:t>
            </a: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549722" y="6442075"/>
            <a:ext cx="5901680" cy="343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</a:rPr>
              <a:t>http://</a:t>
            </a:r>
            <a:r>
              <a:rPr lang="en-US" sz="1800" b="1" dirty="0" smtClean="0">
                <a:solidFill>
                  <a:srgbClr val="000066"/>
                </a:solidFill>
                <a:latin typeface="Arial" charset="0"/>
              </a:rPr>
              <a:t>thefengs.com/wuchang/courses/cs201/class/13</a:t>
            </a:r>
            <a:endParaRPr lang="en-US" sz="1800" b="1" dirty="0">
              <a:solidFill>
                <a:srgbClr val="000066"/>
              </a:solidFill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97"/>
          <p:cNvSpPr>
            <a:spLocks noChangeArrowheads="1"/>
          </p:cNvSpPr>
          <p:nvPr/>
        </p:nvSpPr>
        <p:spPr bwMode="auto">
          <a:xfrm>
            <a:off x="1295400" y="2286000"/>
            <a:ext cx="18288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53" name="Rectangle 4"/>
          <p:cNvSpPr>
            <a:spLocks noChangeArrowheads="1"/>
          </p:cNvSpPr>
          <p:nvPr/>
        </p:nvSpPr>
        <p:spPr bwMode="auto">
          <a:xfrm>
            <a:off x="1295400" y="228600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54" name="Rectangle 4"/>
          <p:cNvSpPr>
            <a:spLocks noChangeArrowheads="1"/>
          </p:cNvSpPr>
          <p:nvPr/>
        </p:nvSpPr>
        <p:spPr bwMode="auto">
          <a:xfrm>
            <a:off x="2209800" y="228600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3124200" y="228600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56" name="Rectangle 4"/>
          <p:cNvSpPr>
            <a:spLocks noChangeArrowheads="1"/>
          </p:cNvSpPr>
          <p:nvPr/>
        </p:nvSpPr>
        <p:spPr bwMode="auto">
          <a:xfrm>
            <a:off x="4038600" y="228600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57" name="Rectangle 4"/>
          <p:cNvSpPr>
            <a:spLocks noChangeArrowheads="1"/>
          </p:cNvSpPr>
          <p:nvPr/>
        </p:nvSpPr>
        <p:spPr bwMode="auto">
          <a:xfrm>
            <a:off x="4953000" y="228600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58" name="Rectangle 4"/>
          <p:cNvSpPr>
            <a:spLocks noChangeArrowheads="1"/>
          </p:cNvSpPr>
          <p:nvPr/>
        </p:nvSpPr>
        <p:spPr bwMode="auto">
          <a:xfrm>
            <a:off x="5867400" y="228600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59" name="Rectangle 4"/>
          <p:cNvSpPr>
            <a:spLocks noChangeArrowheads="1"/>
          </p:cNvSpPr>
          <p:nvPr/>
        </p:nvSpPr>
        <p:spPr bwMode="auto">
          <a:xfrm>
            <a:off x="6781800" y="228600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60" name="Rectangle 4"/>
          <p:cNvSpPr>
            <a:spLocks noChangeArrowheads="1"/>
          </p:cNvSpPr>
          <p:nvPr/>
        </p:nvSpPr>
        <p:spPr bwMode="auto">
          <a:xfrm>
            <a:off x="7696200" y="228600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74" name="Rectangle 4"/>
          <p:cNvSpPr>
            <a:spLocks noChangeArrowheads="1"/>
          </p:cNvSpPr>
          <p:nvPr/>
        </p:nvSpPr>
        <p:spPr bwMode="auto">
          <a:xfrm>
            <a:off x="1295400" y="3200400"/>
            <a:ext cx="18288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75" name="Rectangle 4"/>
          <p:cNvSpPr>
            <a:spLocks noChangeArrowheads="1"/>
          </p:cNvSpPr>
          <p:nvPr/>
        </p:nvSpPr>
        <p:spPr bwMode="auto">
          <a:xfrm>
            <a:off x="3106057" y="3200400"/>
            <a:ext cx="18288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76" name="Rectangle 4"/>
          <p:cNvSpPr>
            <a:spLocks noChangeArrowheads="1"/>
          </p:cNvSpPr>
          <p:nvPr/>
        </p:nvSpPr>
        <p:spPr bwMode="auto">
          <a:xfrm>
            <a:off x="4916714" y="3200400"/>
            <a:ext cx="18288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77" name="Rectangle 4"/>
          <p:cNvSpPr>
            <a:spLocks noChangeArrowheads="1"/>
          </p:cNvSpPr>
          <p:nvPr/>
        </p:nvSpPr>
        <p:spPr bwMode="auto">
          <a:xfrm>
            <a:off x="6727371" y="3200400"/>
            <a:ext cx="18288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79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latin typeface="Arial" charset="0"/>
              </a:rPr>
              <a:t>AVX (Advanced Vector Extensions)</a:t>
            </a:r>
            <a:endParaRPr lang="en-US" sz="3800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81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1475" eaLnBrk="1" hangingPunct="1">
              <a:lnSpc>
                <a:spcPct val="8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256-bit registers</a:t>
            </a:r>
          </a:p>
          <a:p>
            <a:pPr marL="730250" lvl="1" indent="-238125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</a:rPr>
              <a:t>16 registers (YMM0-YMM15)</a:t>
            </a:r>
            <a:endParaRPr lang="en-US" sz="1800" b="1" dirty="0" smtClean="0">
              <a:solidFill>
                <a:srgbClr val="000099"/>
              </a:solidFill>
              <a:latin typeface="Arial" charset="0"/>
            </a:endParaRPr>
          </a:p>
          <a:p>
            <a:pPr lvl="2" indent="-234950" eaLnBrk="1" hangingPunct="1">
              <a:lnSpc>
                <a:spcPct val="97000"/>
              </a:lnSpc>
              <a:spcBef>
                <a:spcPts val="225"/>
              </a:spcBef>
              <a:buClr>
                <a:srgbClr val="005400"/>
              </a:buClr>
              <a:buSzPct val="90000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b="1" dirty="0" smtClean="0">
                <a:solidFill>
                  <a:srgbClr val="000099"/>
                </a:solidFill>
                <a:latin typeface="Arial" charset="0"/>
              </a:rPr>
              <a:t>8 32-bit integers or 8 32-bit single-precision floats</a:t>
            </a:r>
          </a:p>
          <a:p>
            <a:pPr lvl="2" indent="-234950" eaLnBrk="1" hangingPunct="1">
              <a:lnSpc>
                <a:spcPct val="97000"/>
              </a:lnSpc>
              <a:spcBef>
                <a:spcPts val="225"/>
              </a:spcBef>
              <a:buClr>
                <a:srgbClr val="005400"/>
              </a:buClr>
              <a:buSzPct val="90000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sz="1800" b="1" dirty="0" smtClean="0">
              <a:solidFill>
                <a:srgbClr val="000099"/>
              </a:solidFill>
              <a:latin typeface="Arial" charset="0"/>
            </a:endParaRPr>
          </a:p>
          <a:p>
            <a:pPr lvl="2" indent="-234950" eaLnBrk="1" hangingPunct="1">
              <a:lnSpc>
                <a:spcPct val="97000"/>
              </a:lnSpc>
              <a:spcBef>
                <a:spcPts val="225"/>
              </a:spcBef>
              <a:buClr>
                <a:srgbClr val="005400"/>
              </a:buClr>
              <a:buSzPct val="90000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sz="1800" b="1" dirty="0" smtClean="0">
              <a:solidFill>
                <a:srgbClr val="000099"/>
              </a:solidFill>
              <a:latin typeface="Arial" charset="0"/>
            </a:endParaRPr>
          </a:p>
          <a:p>
            <a:pPr lvl="2" indent="-234950" eaLnBrk="1" hangingPunct="1">
              <a:lnSpc>
                <a:spcPct val="97000"/>
              </a:lnSpc>
              <a:spcBef>
                <a:spcPts val="225"/>
              </a:spcBef>
              <a:buClr>
                <a:srgbClr val="005400"/>
              </a:buClr>
              <a:buSzPct val="90000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b="1" dirty="0" smtClean="0">
                <a:solidFill>
                  <a:srgbClr val="000099"/>
                </a:solidFill>
                <a:latin typeface="Arial" charset="0"/>
              </a:rPr>
              <a:t>4 64-bit integers or 4 64-bit double-precision floats</a:t>
            </a:r>
          </a:p>
          <a:p>
            <a:pPr marL="730250" lvl="1" indent="-238125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>
                <a:latin typeface="Arial" charset="0"/>
              </a:rPr>
              <a:t/>
            </a:r>
            <a:br>
              <a:rPr lang="en-US" dirty="0" smtClean="0">
                <a:latin typeface="Arial" charset="0"/>
              </a:rPr>
            </a:br>
            <a:endParaRPr lang="en-US" sz="1800" b="1" dirty="0" smtClean="0">
              <a:solidFill>
                <a:srgbClr val="000099"/>
              </a:solidFill>
              <a:latin typeface="Arial" charset="0"/>
            </a:endParaRPr>
          </a:p>
          <a:p>
            <a:pPr marL="730250" lvl="1" indent="-23812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</a:rPr>
              <a:t>“Gather support” to load data 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</a:rPr>
              <a:t>from unaligned 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</a:rPr>
              <a:t>memory</a:t>
            </a:r>
          </a:p>
          <a:p>
            <a:pPr marL="1130300" lvl="2" indent="-23812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r>
              <a:rPr lang="en-US" dirty="0" err="1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vmovupd</a:t>
            </a:r>
            <a:r>
              <a:rPr lang="en-US" dirty="0" smtClean="0">
                <a:solidFill>
                  <a:srgbClr val="000066"/>
                </a:solidFill>
                <a:latin typeface="Arial" charset="0"/>
              </a:rPr>
              <a:t>, </a:t>
            </a:r>
            <a:r>
              <a:rPr lang="en-US" dirty="0" err="1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vmovups</a:t>
            </a:r>
            <a:endParaRPr lang="en-US" sz="1800" b="1" dirty="0" smtClean="0">
              <a:solidFill>
                <a:srgbClr val="000066"/>
              </a:solidFill>
              <a:latin typeface="Courier New" pitchFamily="49" charset="0"/>
              <a:cs typeface="Courier New" pitchFamily="49" charset="0"/>
            </a:endParaRPr>
          </a:p>
          <a:p>
            <a:pPr marL="730250" lvl="1" indent="-23812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</a:rPr>
              <a:t>3-operand FMA operations (fused multiply-add operations) at full precision (</a:t>
            </a:r>
            <a:r>
              <a:rPr lang="en-US" sz="2000" b="1" dirty="0" err="1" smtClean="0">
                <a:solidFill>
                  <a:srgbClr val="000066"/>
                </a:solidFill>
                <a:latin typeface="Arial" charset="0"/>
              </a:rPr>
              <a:t>a+b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</a:rPr>
              <a:t>*c)</a:t>
            </a:r>
          </a:p>
          <a:p>
            <a:pPr marL="730250" lvl="1" indent="-23812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</a:rPr>
              <a:t>Dot products, matrix multiply, Horner’s rule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latin typeface="Arial" charset="0"/>
              </a:rPr>
              <a:t>AVX (Advanced Vector Extensions)</a:t>
            </a:r>
            <a:endParaRPr lang="en-US" sz="3800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81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1475" eaLnBrk="1" hangingPunct="1">
              <a:lnSpc>
                <a:spcPct val="8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VEX (vector extensions) instruction coding scheme to accommodate new instructions using previous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opcodes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"v"</a:t>
            </a:r>
            <a:endParaRPr lang="en-US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0" name="Rectangle 1"/>
          <p:cNvSpPr>
            <a:spLocks noChangeArrowheads="1"/>
          </p:cNvSpPr>
          <p:nvPr/>
        </p:nvSpPr>
        <p:spPr bwMode="auto">
          <a:xfrm>
            <a:off x="533400" y="2971800"/>
            <a:ext cx="1524000" cy="3276600"/>
          </a:xfrm>
          <a:prstGeom prst="rect">
            <a:avLst/>
          </a:prstGeom>
          <a:solidFill>
            <a:srgbClr val="E6E6E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2971800" y="3429000"/>
            <a:ext cx="1552575" cy="642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 b="1" dirty="0" err="1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addps</a:t>
            </a:r>
            <a:endParaRPr lang="en-US" sz="3600" b="1" dirty="0">
              <a:solidFill>
                <a:srgbClr val="00006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2" name="Rectangle 4"/>
          <p:cNvSpPr>
            <a:spLocks noChangeArrowheads="1"/>
          </p:cNvSpPr>
          <p:nvPr/>
        </p:nvSpPr>
        <p:spPr bwMode="auto">
          <a:xfrm>
            <a:off x="533400" y="3429000"/>
            <a:ext cx="1552575" cy="642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 b="1" dirty="0" err="1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addss</a:t>
            </a:r>
            <a:endParaRPr lang="en-US" sz="3600" b="1" dirty="0">
              <a:solidFill>
                <a:srgbClr val="00006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2971800" y="5141912"/>
            <a:ext cx="1552575" cy="642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 b="1" dirty="0" err="1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addpd</a:t>
            </a:r>
            <a:endParaRPr lang="en-US" sz="3600" b="1" dirty="0">
              <a:solidFill>
                <a:srgbClr val="00006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" name="Rectangle 6"/>
          <p:cNvSpPr>
            <a:spLocks noChangeArrowheads="1"/>
          </p:cNvSpPr>
          <p:nvPr/>
        </p:nvSpPr>
        <p:spPr bwMode="auto">
          <a:xfrm>
            <a:off x="488950" y="5105400"/>
            <a:ext cx="1552575" cy="642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 b="1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addsd</a:t>
            </a:r>
          </a:p>
        </p:txBody>
      </p:sp>
      <p:sp>
        <p:nvSpPr>
          <p:cNvPr id="35" name="AutoShape 7"/>
          <p:cNvSpPr>
            <a:spLocks noChangeArrowheads="1"/>
          </p:cNvSpPr>
          <p:nvPr/>
        </p:nvSpPr>
        <p:spPr bwMode="auto">
          <a:xfrm>
            <a:off x="3883025" y="3008312"/>
            <a:ext cx="304800" cy="533400"/>
          </a:xfrm>
          <a:prstGeom prst="downArrow">
            <a:avLst>
              <a:gd name="adj1" fmla="val 50000"/>
              <a:gd name="adj2" fmla="val 49997"/>
            </a:avLst>
          </a:prstGeom>
          <a:solidFill>
            <a:srgbClr val="BFBFB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Text Box 8"/>
          <p:cNvSpPr txBox="1">
            <a:spLocks noChangeArrowheads="1"/>
          </p:cNvSpPr>
          <p:nvPr/>
        </p:nvSpPr>
        <p:spPr bwMode="auto">
          <a:xfrm>
            <a:off x="2971800" y="2667000"/>
            <a:ext cx="2590800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C00000"/>
                </a:solidFill>
                <a:latin typeface="Calibri" pitchFamily="32" charset="0"/>
              </a:rPr>
              <a:t>packed </a:t>
            </a:r>
            <a:r>
              <a:rPr lang="en-US" sz="1800" b="1" dirty="0" smtClean="0">
                <a:solidFill>
                  <a:srgbClr val="C00000"/>
                </a:solidFill>
                <a:latin typeface="Calibri" pitchFamily="32" charset="0"/>
              </a:rPr>
              <a:t>(128-bits)</a:t>
            </a:r>
            <a:endParaRPr lang="en-US" sz="1800" b="1" dirty="0">
              <a:solidFill>
                <a:srgbClr val="C00000"/>
              </a:solidFill>
              <a:latin typeface="Calibri" pitchFamily="32" charset="0"/>
            </a:endParaRPr>
          </a:p>
        </p:txBody>
      </p:sp>
      <p:sp>
        <p:nvSpPr>
          <p:cNvPr id="39" name="AutoShape 11"/>
          <p:cNvSpPr>
            <a:spLocks noChangeArrowheads="1"/>
          </p:cNvSpPr>
          <p:nvPr/>
        </p:nvSpPr>
        <p:spPr bwMode="auto">
          <a:xfrm flipV="1">
            <a:off x="4114800" y="4072732"/>
            <a:ext cx="304800" cy="533400"/>
          </a:xfrm>
          <a:prstGeom prst="downArrow">
            <a:avLst>
              <a:gd name="adj1" fmla="val 50000"/>
              <a:gd name="adj2" fmla="val 49997"/>
            </a:avLst>
          </a:prstGeom>
          <a:solidFill>
            <a:srgbClr val="BFBFB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AutoShape 12"/>
          <p:cNvSpPr>
            <a:spLocks noChangeArrowheads="1"/>
          </p:cNvSpPr>
          <p:nvPr/>
        </p:nvSpPr>
        <p:spPr bwMode="auto">
          <a:xfrm flipV="1">
            <a:off x="4130675" y="5681662"/>
            <a:ext cx="304800" cy="533400"/>
          </a:xfrm>
          <a:prstGeom prst="downArrow">
            <a:avLst>
              <a:gd name="adj1" fmla="val 50000"/>
              <a:gd name="adj2" fmla="val 49997"/>
            </a:avLst>
          </a:prstGeom>
          <a:solidFill>
            <a:srgbClr val="BFBFB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Text Box 13"/>
          <p:cNvSpPr txBox="1">
            <a:spLocks noChangeArrowheads="1"/>
          </p:cNvSpPr>
          <p:nvPr/>
        </p:nvSpPr>
        <p:spPr bwMode="auto">
          <a:xfrm>
            <a:off x="3429000" y="4595019"/>
            <a:ext cx="1676400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C00000"/>
                </a:solidFill>
                <a:latin typeface="Calibri" pitchFamily="32" charset="0"/>
              </a:rPr>
              <a:t>single precision</a:t>
            </a:r>
          </a:p>
        </p:txBody>
      </p:sp>
      <p:sp>
        <p:nvSpPr>
          <p:cNvPr id="42" name="Text Box 14"/>
          <p:cNvSpPr txBox="1">
            <a:spLocks noChangeArrowheads="1"/>
          </p:cNvSpPr>
          <p:nvPr/>
        </p:nvSpPr>
        <p:spPr bwMode="auto">
          <a:xfrm>
            <a:off x="3352800" y="6215062"/>
            <a:ext cx="1862137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C00000"/>
                </a:solidFill>
                <a:latin typeface="Calibri" pitchFamily="32" charset="0"/>
              </a:rPr>
              <a:t>double precision</a:t>
            </a:r>
          </a:p>
        </p:txBody>
      </p:sp>
      <p:cxnSp>
        <p:nvCxnSpPr>
          <p:cNvPr id="43" name="Straight Arrow Connector 42"/>
          <p:cNvCxnSpPr/>
          <p:nvPr/>
        </p:nvCxnSpPr>
        <p:spPr bwMode="auto">
          <a:xfrm>
            <a:off x="2133600" y="4800600"/>
            <a:ext cx="685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Rectangle 3"/>
          <p:cNvSpPr>
            <a:spLocks noChangeArrowheads="1"/>
          </p:cNvSpPr>
          <p:nvPr/>
        </p:nvSpPr>
        <p:spPr bwMode="auto">
          <a:xfrm>
            <a:off x="6629400" y="3452019"/>
            <a:ext cx="1845675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 b="1" dirty="0" err="1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vaddps</a:t>
            </a:r>
            <a:endParaRPr lang="en-US" sz="3600" b="1" dirty="0">
              <a:solidFill>
                <a:srgbClr val="00006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0" name="Rectangle 5"/>
          <p:cNvSpPr>
            <a:spLocks noChangeArrowheads="1"/>
          </p:cNvSpPr>
          <p:nvPr/>
        </p:nvSpPr>
        <p:spPr bwMode="auto">
          <a:xfrm>
            <a:off x="6629400" y="5164931"/>
            <a:ext cx="1845675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 b="1" dirty="0" err="1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vaddpd</a:t>
            </a:r>
            <a:endParaRPr lang="en-US" sz="3600" b="1" dirty="0">
              <a:solidFill>
                <a:srgbClr val="000066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51" name="Straight Arrow Connector 50"/>
          <p:cNvCxnSpPr/>
          <p:nvPr/>
        </p:nvCxnSpPr>
        <p:spPr bwMode="auto">
          <a:xfrm>
            <a:off x="5562600" y="4724400"/>
            <a:ext cx="685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Text Box 8"/>
          <p:cNvSpPr txBox="1">
            <a:spLocks noChangeArrowheads="1"/>
          </p:cNvSpPr>
          <p:nvPr/>
        </p:nvSpPr>
        <p:spPr bwMode="auto">
          <a:xfrm>
            <a:off x="6172200" y="2690019"/>
            <a:ext cx="2590800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C00000"/>
                </a:solidFill>
                <a:latin typeface="Calibri" pitchFamily="32" charset="0"/>
              </a:rPr>
              <a:t>packed </a:t>
            </a:r>
            <a:r>
              <a:rPr lang="en-US" sz="1800" b="1" dirty="0" smtClean="0">
                <a:solidFill>
                  <a:srgbClr val="C00000"/>
                </a:solidFill>
                <a:latin typeface="Calibri" pitchFamily="32" charset="0"/>
              </a:rPr>
              <a:t>(256-bits)</a:t>
            </a:r>
            <a:endParaRPr lang="en-US" sz="1800" b="1" dirty="0">
              <a:solidFill>
                <a:srgbClr val="C00000"/>
              </a:solidFill>
              <a:latin typeface="Calibri" pitchFamily="32" charset="0"/>
            </a:endParaRPr>
          </a:p>
        </p:txBody>
      </p:sp>
      <p:sp>
        <p:nvSpPr>
          <p:cNvPr id="78" name="AutoShape 7"/>
          <p:cNvSpPr>
            <a:spLocks noChangeArrowheads="1"/>
          </p:cNvSpPr>
          <p:nvPr/>
        </p:nvSpPr>
        <p:spPr bwMode="auto">
          <a:xfrm>
            <a:off x="7848600" y="3048000"/>
            <a:ext cx="304800" cy="533400"/>
          </a:xfrm>
          <a:prstGeom prst="downArrow">
            <a:avLst>
              <a:gd name="adj1" fmla="val 50000"/>
              <a:gd name="adj2" fmla="val 49997"/>
            </a:avLst>
          </a:prstGeom>
          <a:solidFill>
            <a:srgbClr val="BFBFB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3" grpId="0"/>
      <p:bldP spid="35" grpId="0" animBg="1"/>
      <p:bldP spid="36" grpId="0"/>
      <p:bldP spid="39" grpId="0" animBg="1"/>
      <p:bldP spid="40" grpId="0" animBg="1"/>
      <p:bldP spid="41" grpId="0"/>
      <p:bldP spid="42" grpId="0"/>
      <p:bldP spid="49" grpId="0"/>
      <p:bldP spid="50" grpId="0"/>
      <p:bldP spid="52" grpId="0"/>
      <p:bldP spid="7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28600" y="5490409"/>
            <a:ext cx="3505200" cy="48769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Compiled with</a:t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“-march=core-avx2”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200400" y="5257800"/>
            <a:ext cx="5943600" cy="125790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add_vector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:                                                                     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vmovupd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(%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), %ymm1   		; a[0:3]                                                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  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vmovupd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(%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rsi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), %ymm0			; b[0:3]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  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vaddpd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%ymm0, %ymm1, %ymm0	; add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  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vmovupd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%ymm0, (%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rdx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)			; store c[0:3]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ret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200400" y="3581400"/>
            <a:ext cx="5562600" cy="164570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add_vector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: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movapd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16(%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), %xmm0		; a[2:3]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movapd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(%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), %xmm1		; a[0:1]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addpd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16(%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rsi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), %xmm0		; += b[2:3]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addpd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(%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rsi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), %xmm1		; += b[0:1]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movapd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%xmm0, 16(%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rdx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)		; store c[2:3]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movapd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%xmm1, (%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rdx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)		; store c[0:1]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ret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28600" y="3962400"/>
            <a:ext cx="3200400" cy="48769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Compiled with</a:t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“-march=corei7”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59571" y="2057400"/>
            <a:ext cx="8684429" cy="183960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void 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add_vector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(double * restrict a, double * restrict b, double * restrict c) {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  __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builtin_assume_aligned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(a,16);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__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builtin_assume_aligned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(b,16);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__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builtin_assume_aligned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(c,16);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c[0] = a[0] + b[0];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c[1] = a[1] + b[1];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c[2] = a[2] + b[2];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c[3] = a[3] + b[3];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}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</a:endParaRPr>
          </a:p>
        </p:txBody>
      </p:sp>
      <p:sp>
        <p:nvSpPr>
          <p:cNvPr id="14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latin typeface="Arial" charset="0"/>
              </a:rPr>
              <a:t>SSE vs. AVX FP addition example</a:t>
            </a:r>
            <a:endParaRPr lang="en-US" sz="3800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16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147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SSE: 4 doubles need 2 loads</a:t>
            </a:r>
            <a:b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AVX: 4 doubles load as single vector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549722" y="6553200"/>
            <a:ext cx="5901680" cy="343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</a:rPr>
              <a:t>http://</a:t>
            </a:r>
            <a:r>
              <a:rPr lang="en-US" sz="1800" b="1" dirty="0" smtClean="0">
                <a:solidFill>
                  <a:srgbClr val="000066"/>
                </a:solidFill>
                <a:latin typeface="Arial" charset="0"/>
              </a:rPr>
              <a:t>thefengs.com/wuchang/courses/cs201/class/13</a:t>
            </a:r>
            <a:endParaRPr lang="en-US" sz="1800" b="1" dirty="0">
              <a:solidFill>
                <a:srgbClr val="000066"/>
              </a:solidFill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3" name="Rectangle 33"/>
          <p:cNvSpPr>
            <a:spLocks noGrp="1" noChangeArrowheads="1"/>
          </p:cNvSpPr>
          <p:nvPr>
            <p:ph type="body" idx="1"/>
          </p:nvPr>
        </p:nvSpPr>
        <p:spPr>
          <a:xfrm>
            <a:off x="290513" y="4603750"/>
            <a:ext cx="8307387" cy="1873250"/>
          </a:xfrm>
        </p:spPr>
        <p:txBody>
          <a:bodyPr/>
          <a:lstStyle/>
          <a:p>
            <a:pPr marL="385763" indent="-371475" eaLnBrk="1" hangingPunct="1">
              <a:lnSpc>
                <a:spcPct val="85000"/>
              </a:lnSpc>
              <a:buClrTx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With use of parallel operations on multiple data elements via AVX</a:t>
            </a: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</p:txBody>
      </p:sp>
      <p:graphicFrame>
        <p:nvGraphicFramePr>
          <p:cNvPr id="7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40276137"/>
              </p:ext>
            </p:extLst>
          </p:nvPr>
        </p:nvGraphicFramePr>
        <p:xfrm>
          <a:off x="357016" y="1168527"/>
          <a:ext cx="7796385" cy="2939923"/>
        </p:xfrm>
        <a:graphic>
          <a:graphicData uri="http://schemas.openxmlformats.org/drawingml/2006/table">
            <a:tbl>
              <a:tblPr/>
              <a:tblGrid>
                <a:gridCol w="2418937"/>
                <a:gridCol w="1344362"/>
                <a:gridCol w="1344362"/>
                <a:gridCol w="1344362"/>
                <a:gridCol w="1344362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Scalar Best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Vector Best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0.06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0.24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0.25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0.16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Throughput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Vec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 Throughput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0.06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0.25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Using Vector Instructions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9102" y="2590800"/>
            <a:ext cx="8763000" cy="762000"/>
          </a:xfrm>
          <a:prstGeom prst="rect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%zmm0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4416302" y="2732314"/>
            <a:ext cx="4495800" cy="544286"/>
          </a:xfrm>
          <a:prstGeom prst="rect">
            <a:avLst/>
          </a:prstGeom>
          <a:solidFill>
            <a:schemeClr val="accent1">
              <a:alpha val="29000"/>
            </a:schemeClr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%ymm0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7007102" y="2819400"/>
            <a:ext cx="1905000" cy="381000"/>
          </a:xfrm>
          <a:prstGeom prst="rect">
            <a:avLst/>
          </a:prstGeom>
          <a:solidFill>
            <a:srgbClr val="D9D9D9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%xmm0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902" y="2286000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511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63902" y="2286000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255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683502" y="2286000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4702" y="2286000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127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latin typeface="Arial" charset="0"/>
              </a:rPr>
              <a:t>AVX-512 (Knights Landing)</a:t>
            </a:r>
            <a:endParaRPr lang="en-US" sz="3800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14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1475" eaLnBrk="1" hangingPunct="1">
              <a:lnSpc>
                <a:spcPct val="8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512-bit registers</a:t>
            </a:r>
          </a:p>
          <a:p>
            <a:pPr marL="730250" lvl="1" indent="-238125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</a:rPr>
              <a:t>16 registers (ZMM0-ZMM15)</a:t>
            </a:r>
          </a:p>
          <a:p>
            <a:pPr lvl="2" indent="-234950" eaLnBrk="1" hangingPunct="1">
              <a:lnSpc>
                <a:spcPct val="9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b="1" dirty="0" smtClean="0">
                <a:solidFill>
                  <a:srgbClr val="000099"/>
                </a:solidFill>
                <a:latin typeface="Arial" charset="0"/>
              </a:rPr>
              <a:t>Capacity for a vector of 8 doubles or 8 long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360" tIns="44280" rIns="90360" bIns="44280"/>
          <a:lstStyle/>
          <a:p>
            <a:pPr marL="744538" lvl="1" indent="-231775" eaLnBrk="1" hangingPunct="1">
              <a:spcBef>
                <a:spcPts val="625"/>
              </a:spcBef>
              <a:buClrTx/>
              <a:buSzPct val="75000"/>
              <a:buFontTx/>
              <a:buNone/>
              <a:tabLst>
                <a:tab pos="744538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</a:rPr>
              <a:t>mov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</a:rPr>
              <a:t>   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</a:rPr>
              <a:t>eax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</a:rPr>
              <a:t>, 1</a:t>
            </a:r>
          </a:p>
          <a:p>
            <a:pPr marL="744538" lvl="1" indent="-231775" eaLnBrk="1" hangingPunct="1">
              <a:spcBef>
                <a:spcPts val="625"/>
              </a:spcBef>
              <a:buClrTx/>
              <a:buSzPct val="75000"/>
              <a:buFontTx/>
              <a:buNone/>
              <a:tabLst>
                <a:tab pos="744538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</a:rPr>
              <a:t>cpuid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</a:rPr>
              <a:t>    		</a:t>
            </a: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</a:rPr>
              <a:t>		; 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</a:rPr>
              <a:t>supported since Pentium</a:t>
            </a:r>
          </a:p>
          <a:p>
            <a:pPr marL="744538" lvl="1" indent="-231775" eaLnBrk="1" hangingPunct="1">
              <a:spcBef>
                <a:spcPts val="625"/>
              </a:spcBef>
              <a:buClrTx/>
              <a:buSzPct val="75000"/>
              <a:buFontTx/>
              <a:buNone/>
              <a:tabLst>
                <a:tab pos="744538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</a:rPr>
              <a:t>test  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</a:rPr>
              <a:t>edx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</a:rPr>
              <a:t>, 00800000h	; 00800000h (bit 23) MMX</a:t>
            </a:r>
          </a:p>
          <a:p>
            <a:pPr marL="744538" lvl="1" indent="-231775" eaLnBrk="1" hangingPunct="1">
              <a:spcBef>
                <a:spcPts val="625"/>
              </a:spcBef>
              <a:buClrTx/>
              <a:buSzPct val="75000"/>
              <a:buFontTx/>
              <a:buNone/>
              <a:tabLst>
                <a:tab pos="744538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</a:rPr>
              <a:t>         				; 02000000h (bit 25) SSE</a:t>
            </a:r>
          </a:p>
          <a:p>
            <a:pPr marL="744538" lvl="1" indent="-231775" eaLnBrk="1" hangingPunct="1">
              <a:spcBef>
                <a:spcPts val="625"/>
              </a:spcBef>
              <a:buClrTx/>
              <a:buSzPct val="75000"/>
              <a:buFontTx/>
              <a:buNone/>
              <a:tabLst>
                <a:tab pos="744538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</a:rPr>
              <a:t>         				; 04000000h (bit 26) SSE2</a:t>
            </a:r>
          </a:p>
          <a:p>
            <a:pPr marL="744538" lvl="1" indent="-231775" eaLnBrk="1" hangingPunct="1">
              <a:spcBef>
                <a:spcPts val="625"/>
              </a:spcBef>
              <a:buClrTx/>
              <a:buSzPct val="75000"/>
              <a:buFontTx/>
              <a:buNone/>
              <a:tabLst>
                <a:tab pos="744538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</a:rPr>
              <a:t>jnz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</a:rPr>
              <a:t>   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</a:rPr>
              <a:t>HasMMX</a:t>
            </a:r>
            <a:endParaRPr lang="en-US" sz="2000" b="1" dirty="0">
              <a:solidFill>
                <a:srgbClr val="000066"/>
              </a:solidFill>
              <a:latin typeface="Courier New" pitchFamily="49" charset="0"/>
            </a:endParaRP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</a:rPr>
              <a:t>Detecting if it is supported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Text Box 2"/>
          <p:cNvSpPr txBox="1">
            <a:spLocks noChangeArrowheads="1"/>
          </p:cNvSpPr>
          <p:nvPr/>
        </p:nvSpPr>
        <p:spPr bwMode="auto">
          <a:xfrm>
            <a:off x="280988" y="963613"/>
            <a:ext cx="8307387" cy="5572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360" tIns="44280" rIns="90360" bIns="44280"/>
          <a:lstStyle/>
          <a:p>
            <a:pPr marL="744538" lvl="1" indent="-231775" eaLnBrk="1" hangingPunct="1">
              <a:spcBef>
                <a:spcPts val="625"/>
              </a:spcBef>
              <a:buClrTx/>
              <a:buSzPct val="75000"/>
              <a:buFontTx/>
              <a:buNone/>
              <a:tabLst>
                <a:tab pos="744538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200" b="1">
                <a:solidFill>
                  <a:srgbClr val="000066"/>
                </a:solidFill>
                <a:latin typeface="Courier New" pitchFamily="49" charset="0"/>
              </a:rPr>
              <a:t>#include &lt;stdio.h&gt;</a:t>
            </a:r>
          </a:p>
          <a:p>
            <a:pPr marL="744538" lvl="1" indent="-231775" eaLnBrk="1" hangingPunct="1">
              <a:spcBef>
                <a:spcPts val="625"/>
              </a:spcBef>
              <a:buClrTx/>
              <a:buSzPct val="75000"/>
              <a:buFontTx/>
              <a:buNone/>
              <a:tabLst>
                <a:tab pos="744538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200" b="1">
                <a:solidFill>
                  <a:srgbClr val="000066"/>
                </a:solidFill>
                <a:latin typeface="Courier New" pitchFamily="49" charset="0"/>
              </a:rPr>
              <a:t>#include &lt;string.h&gt;</a:t>
            </a:r>
          </a:p>
          <a:p>
            <a:pPr marL="744538" lvl="1" indent="-231775" eaLnBrk="1" hangingPunct="1">
              <a:spcBef>
                <a:spcPts val="625"/>
              </a:spcBef>
              <a:buClrTx/>
              <a:buSzPct val="75000"/>
              <a:buFontTx/>
              <a:buNone/>
              <a:tabLst>
                <a:tab pos="744538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200" b="1">
                <a:solidFill>
                  <a:srgbClr val="000066"/>
                </a:solidFill>
                <a:latin typeface="Courier New" pitchFamily="49" charset="0"/>
              </a:rPr>
              <a:t>#define cpuid(func,ax,bx,cx,dx)\</a:t>
            </a:r>
          </a:p>
          <a:p>
            <a:pPr marL="744538" lvl="1" indent="-231775" eaLnBrk="1" hangingPunct="1">
              <a:spcBef>
                <a:spcPts val="625"/>
              </a:spcBef>
              <a:buClrTx/>
              <a:buSzPct val="75000"/>
              <a:buFontTx/>
              <a:buNone/>
              <a:tabLst>
                <a:tab pos="744538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200" b="1">
                <a:solidFill>
                  <a:srgbClr val="000066"/>
                </a:solidFill>
                <a:latin typeface="Courier New" pitchFamily="49" charset="0"/>
              </a:rPr>
              <a:t>        __asm__ __volatile__ ("cpuid":\</a:t>
            </a:r>
          </a:p>
          <a:p>
            <a:pPr marL="744538" lvl="1" indent="-231775" eaLnBrk="1" hangingPunct="1">
              <a:spcBef>
                <a:spcPts val="625"/>
              </a:spcBef>
              <a:buClrTx/>
              <a:buSzPct val="75000"/>
              <a:buFontTx/>
              <a:buNone/>
              <a:tabLst>
                <a:tab pos="744538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200" b="1">
                <a:solidFill>
                  <a:srgbClr val="000066"/>
                </a:solidFill>
                <a:latin typeface="Courier New" pitchFamily="49" charset="0"/>
              </a:rPr>
              <a:t>        "=a" (ax), "=b" (bx), "=c" (cx), "=d" (dx) : "a" (func));</a:t>
            </a:r>
          </a:p>
          <a:p>
            <a:pPr marL="744538" lvl="1" indent="-231775" eaLnBrk="1" hangingPunct="1">
              <a:spcBef>
                <a:spcPts val="625"/>
              </a:spcBef>
              <a:buClrTx/>
              <a:buSzPct val="75000"/>
              <a:buFontTx/>
              <a:buNone/>
              <a:tabLst>
                <a:tab pos="744538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endParaRPr lang="en-US" sz="1200" b="1">
              <a:solidFill>
                <a:srgbClr val="000066"/>
              </a:solidFill>
              <a:latin typeface="Courier New" pitchFamily="49" charset="0"/>
            </a:endParaRPr>
          </a:p>
          <a:p>
            <a:pPr marL="744538" lvl="1" indent="-231775" eaLnBrk="1" hangingPunct="1">
              <a:spcBef>
                <a:spcPts val="625"/>
              </a:spcBef>
              <a:buClrTx/>
              <a:buSzPct val="75000"/>
              <a:buFontTx/>
              <a:buNone/>
              <a:tabLst>
                <a:tab pos="744538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200" b="1">
                <a:solidFill>
                  <a:srgbClr val="000066"/>
                </a:solidFill>
                <a:latin typeface="Courier New" pitchFamily="49" charset="0"/>
              </a:rPr>
              <a:t>int main(int argc, char* argv[]) {</a:t>
            </a:r>
            <a:br>
              <a:rPr lang="en-US" sz="1200" b="1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200" b="1">
                <a:solidFill>
                  <a:srgbClr val="000066"/>
                </a:solidFill>
                <a:latin typeface="Courier New" pitchFamily="49" charset="0"/>
              </a:rPr>
              <a:t>        int a, b, c, d, i;</a:t>
            </a:r>
            <a:br>
              <a:rPr lang="en-US" sz="1200" b="1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200" b="1">
                <a:solidFill>
                  <a:srgbClr val="000066"/>
                </a:solidFill>
                <a:latin typeface="Courier New" pitchFamily="49" charset="0"/>
              </a:rPr>
              <a:t>        char x[13];</a:t>
            </a:r>
            <a:br>
              <a:rPr lang="en-US" sz="1200" b="1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200" b="1">
                <a:solidFill>
                  <a:srgbClr val="000066"/>
                </a:solidFill>
                <a:latin typeface="Courier New" pitchFamily="49" charset="0"/>
              </a:rPr>
              <a:t>        int* q;</a:t>
            </a:r>
            <a:br>
              <a:rPr lang="en-US" sz="1200" b="1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200" b="1">
                <a:solidFill>
                  <a:srgbClr val="000066"/>
                </a:solidFill>
                <a:latin typeface="Courier New" pitchFamily="49" charset="0"/>
              </a:rPr>
              <a:t>        for (i=0; i &lt; 13; i++)  x[i]=0;</a:t>
            </a:r>
            <a:br>
              <a:rPr lang="en-US" sz="1200" b="1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200" b="1">
                <a:solidFill>
                  <a:srgbClr val="000066"/>
                </a:solidFill>
                <a:latin typeface="Courier New" pitchFamily="49" charset="0"/>
              </a:rPr>
              <a:t>        q=(int ) x;</a:t>
            </a:r>
            <a:br>
              <a:rPr lang="en-US" sz="1200" b="1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200" b="1">
                <a:solidFill>
                  <a:srgbClr val="000066"/>
                </a:solidFill>
                <a:latin typeface="Courier New" pitchFamily="49" charset="0"/>
              </a:rPr>
              <a:t>		 /* 12 char string returned in 3 registers */</a:t>
            </a:r>
            <a:br>
              <a:rPr lang="en-US" sz="1200" b="1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200" b="1">
                <a:solidFill>
                  <a:srgbClr val="000066"/>
                </a:solidFill>
                <a:latin typeface="Courier New" pitchFamily="49" charset="0"/>
              </a:rPr>
              <a:t>        cpuid(0,a,q[0],q[2],q[1]);</a:t>
            </a:r>
            <a:br>
              <a:rPr lang="en-US" sz="1200" b="1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200" b="1">
                <a:solidFill>
                  <a:srgbClr val="000066"/>
                </a:solidFill>
                <a:latin typeface="Courier New" pitchFamily="49" charset="0"/>
              </a:rPr>
              <a:t>        printf("str: %s\n", x);</a:t>
            </a:r>
            <a:br>
              <a:rPr lang="en-US" sz="1200" b="1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200" b="1">
                <a:solidFill>
                  <a:srgbClr val="000066"/>
                </a:solidFill>
                <a:latin typeface="Courier New" pitchFamily="49" charset="0"/>
              </a:rPr>
              <a:t>        /* Bits returned in all 4 registers */</a:t>
            </a:r>
            <a:br>
              <a:rPr lang="en-US" sz="1200" b="1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200" b="1">
                <a:solidFill>
                  <a:srgbClr val="000066"/>
                </a:solidFill>
                <a:latin typeface="Courier New" pitchFamily="49" charset="0"/>
              </a:rPr>
              <a:t>        cpuid(1,a,b,c,d);</a:t>
            </a:r>
            <a:br>
              <a:rPr lang="en-US" sz="1200" b="1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200" b="1">
                <a:solidFill>
                  <a:srgbClr val="000066"/>
                </a:solidFill>
                <a:latin typeface="Courier New" pitchFamily="49" charset="0"/>
              </a:rPr>
              <a:t>        printf("a: %08x, b: %08x, c: %08x, d: %08x\n",a,b,c,d);</a:t>
            </a:r>
            <a:br>
              <a:rPr lang="en-US" sz="1200" b="1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200" b="1">
                <a:solidFill>
                  <a:srgbClr val="000066"/>
                </a:solidFill>
                <a:latin typeface="Courier New" pitchFamily="49" charset="0"/>
              </a:rPr>
              <a:t>        printf(" bh * 8 = cache line size\n");</a:t>
            </a:r>
            <a:br>
              <a:rPr lang="en-US" sz="1200" b="1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200" b="1">
                <a:solidFill>
                  <a:srgbClr val="000066"/>
                </a:solidFill>
                <a:latin typeface="Courier New" pitchFamily="49" charset="0"/>
              </a:rPr>
              <a:t>        printf(" bit 0 of c = SSE3 supported\n");</a:t>
            </a:r>
            <a:br>
              <a:rPr lang="en-US" sz="1200" b="1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200" b="1">
                <a:solidFill>
                  <a:srgbClr val="000066"/>
                </a:solidFill>
                <a:latin typeface="Courier New" pitchFamily="49" charset="0"/>
              </a:rPr>
              <a:t>        printf(" bit 25 of c = AES supported\n");</a:t>
            </a:r>
            <a:br>
              <a:rPr lang="en-US" sz="1200" b="1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200" b="1">
                <a:solidFill>
                  <a:srgbClr val="000066"/>
                </a:solidFill>
                <a:latin typeface="Courier New" pitchFamily="49" charset="0"/>
              </a:rPr>
              <a:t>        printf(" bit 0 of d = On-board FPU\n");</a:t>
            </a:r>
            <a:br>
              <a:rPr lang="en-US" sz="1200" b="1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200" b="1">
                <a:solidFill>
                  <a:srgbClr val="000066"/>
                </a:solidFill>
                <a:latin typeface="Courier New" pitchFamily="49" charset="0"/>
              </a:rPr>
              <a:t>        printf(" bit 4 of d = Time-stamp counter\n");</a:t>
            </a:r>
            <a:br>
              <a:rPr lang="en-US" sz="1200" b="1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200" b="1">
                <a:solidFill>
                  <a:srgbClr val="000066"/>
                </a:solidFill>
                <a:latin typeface="Courier New" pitchFamily="49" charset="0"/>
              </a:rPr>
              <a:t>        printf(" bit 26 of d = SSE2 supported\n");</a:t>
            </a:r>
            <a:br>
              <a:rPr lang="en-US" sz="1200" b="1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200" b="1">
                <a:solidFill>
                  <a:srgbClr val="000066"/>
                </a:solidFill>
                <a:latin typeface="Courier New" pitchFamily="49" charset="0"/>
              </a:rPr>
              <a:t>        printf(" bit 25 of d = SSE supported\n");</a:t>
            </a:r>
            <a:br>
              <a:rPr lang="en-US" sz="1200" b="1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200" b="1">
                <a:solidFill>
                  <a:srgbClr val="000066"/>
                </a:solidFill>
                <a:latin typeface="Courier New" pitchFamily="49" charset="0"/>
              </a:rPr>
              <a:t>        printf(" bit 23 of d = MMX supported\n");</a:t>
            </a:r>
          </a:p>
          <a:p>
            <a:pPr marL="744538" lvl="1" indent="-231775" eaLnBrk="1" hangingPunct="1">
              <a:spcBef>
                <a:spcPts val="625"/>
              </a:spcBef>
              <a:buClrTx/>
              <a:buSzPct val="75000"/>
              <a:buFontTx/>
              <a:buNone/>
              <a:tabLst>
                <a:tab pos="744538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200" b="1">
                <a:solidFill>
                  <a:srgbClr val="000066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33796" name="Text Box 3"/>
          <p:cNvSpPr txBox="1">
            <a:spLocks noChangeArrowheads="1"/>
          </p:cNvSpPr>
          <p:nvPr/>
        </p:nvSpPr>
        <p:spPr bwMode="auto">
          <a:xfrm>
            <a:off x="1260520" y="6351588"/>
            <a:ext cx="6786474" cy="343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</a:rPr>
              <a:t>http://</a:t>
            </a:r>
            <a:r>
              <a:rPr lang="en-US" sz="1800" b="1" dirty="0" smtClean="0">
                <a:solidFill>
                  <a:srgbClr val="000066"/>
                </a:solidFill>
                <a:latin typeface="Arial" charset="0"/>
              </a:rPr>
              <a:t>thefengs.com/wuchang/courses/cs201/class/13/cpuid.c</a:t>
            </a:r>
            <a:endParaRPr lang="en-US" sz="1800" b="1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6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latin typeface="Arial" charset="0"/>
              </a:rPr>
              <a:t>Detecting if it is supported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video resolutions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8K resolution</a:t>
            </a:r>
          </a:p>
          <a:p>
            <a:pPr marL="730250" lvl="1" indent="-238125" eaLnBrk="1" hangingPunct="1">
              <a:lnSpc>
                <a:spcPct val="90000"/>
              </a:lnSpc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>
                <a:latin typeface="Arial" charset="0"/>
              </a:rPr>
              <a:t>7680x4320 at 60 frames per second</a:t>
            </a:r>
          </a:p>
          <a:p>
            <a:pPr marL="730250" lvl="1" indent="-238125" eaLnBrk="1" hangingPunct="1">
              <a:lnSpc>
                <a:spcPct val="90000"/>
              </a:lnSpc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>
                <a:latin typeface="Arial" charset="0"/>
              </a:rPr>
              <a:t>Operations on pixel data requires massive parallelism</a:t>
            </a:r>
          </a:p>
          <a:p>
            <a:pPr marL="730250" lvl="1" indent="-238125" eaLnBrk="1" hangingPunct="1">
              <a:lnSpc>
                <a:spcPct val="90000"/>
              </a:lnSpc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>
                <a:latin typeface="Arial" charset="0"/>
              </a:rPr>
              <a:t>Is our best achievable performance adequate?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Box 2"/>
          <p:cNvSpPr txBox="1">
            <a:spLocks noChangeArrowheads="1"/>
          </p:cNvSpPr>
          <p:nvPr/>
        </p:nvSpPr>
        <p:spPr bwMode="auto">
          <a:xfrm>
            <a:off x="228600" y="1143000"/>
            <a:ext cx="8501063" cy="4656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mashimaro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&lt;~&gt; 10:43AM % cat /proc/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cpuinfo</a:t>
            </a:r>
            <a:r>
              <a:rPr lang="en-US" sz="140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smtClean="0">
                <a:solidFill>
                  <a:srgbClr val="000066"/>
                </a:solidFill>
                <a:latin typeface="Courier New" pitchFamily="49" charset="0"/>
              </a:rPr>
              <a:t>processor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	: 7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vendor_id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	: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GenuineIntel</a:t>
            </a:r>
            <a:endParaRPr lang="en-US" sz="1400" dirty="0" smtClean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model name	: Intel(R) Core(TM) i7-4770 CPU @ 3.40GHz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microcode	: 0x17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cpu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MHz		: 800.000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cache size	: 8192 KB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siblings	: 8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core id		: 3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cpu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cores	: 4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cpuid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level	: 13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flags		: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fpu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vme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de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pse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tsc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msr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pae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mce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cx8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apic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sep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mtrr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pge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mca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cmov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pat pse36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clflush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dts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acpi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mmx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fxsr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sse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sse2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ss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ht tm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pbe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syscall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nx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pdpe1gb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rdtscp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lm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constant_tsc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arch_perfmon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pebs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bts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rep_good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nopl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xtopology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nonstop_tsc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aperfmperf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eagerfpu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pni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pclmulqdq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dtes64 monitor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ds_cpl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vmx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smx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est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tm2 ssse3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fma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cx16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xtpr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pdcm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pcid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sse4_1 sse4_2 x2apic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movbe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popcnt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tsc_deadline_timer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aes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xsave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avx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f16c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rdrand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lahf_lm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abm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ida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arat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epb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xsaveopt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pln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pts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dtherm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tpr_shadow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vnmi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flexpriority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ept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vpid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fsgsbase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tsc_adjust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bmi1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hle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avx2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smep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bmi2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erms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invpcid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rtm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bogomips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	: 6784.28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clflush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 size	: 64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</a:rPr>
              <a:t>cache_alignment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	: 64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address sizes	: 39 bits physical, 48 bits virtual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</a:rPr>
              <a:t>power management:</a:t>
            </a:r>
            <a:endParaRPr lang="en-US" sz="1400" dirty="0">
              <a:solidFill>
                <a:srgbClr val="000066"/>
              </a:solidFill>
              <a:latin typeface="Courier New" pitchFamily="49" charset="0"/>
            </a:endParaRP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</a:rPr>
              <a:t>Detecting if it is supported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Vector version of a fused-multiply-add function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5334000"/>
            <a:ext cx="4419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n-NO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for (int i = 0; i &lt; c-&gt;length; i++) {</a:t>
            </a:r>
          </a:p>
          <a:p>
            <a:r>
              <a:rPr lang="nn-NO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a[i] += b[i] * c[i]; </a:t>
            </a:r>
          </a:p>
          <a:p>
            <a:r>
              <a:rPr lang="nn-NO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1752600"/>
            <a:ext cx="7467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doubleVector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length;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double * data;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7200" y="2743200"/>
            <a:ext cx="8534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scalar_fma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doubleVector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 a,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   const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doubleVector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 b,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      const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doubleVector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 c) {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length = a-&gt;length;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if (b-&gt;length != length || c-&gt;length != length) return 0;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scalar_fma_asm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(a-&gt;data, b-&gt;data, c-&gt;data, length);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return 1;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1905000" y="4800600"/>
            <a:ext cx="0" cy="457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embedded assembly to implement a </a:t>
            </a:r>
            <a:r>
              <a:rPr lang="en-US" dirty="0" err="1" smtClean="0"/>
              <a:t>vectorized</a:t>
            </a:r>
            <a:r>
              <a:rPr lang="en-US" dirty="0" smtClean="0"/>
              <a:t> version of a fused-multiply-add routine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2362200"/>
            <a:ext cx="64008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n-NO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for (int i = 0; i &lt; c-&gt;length; i++) {</a:t>
            </a:r>
          </a:p>
          <a:p>
            <a:r>
              <a:rPr lang="nn-NO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a[i] += b[i] * c[i]; </a:t>
            </a:r>
          </a:p>
          <a:p>
            <a:r>
              <a:rPr lang="nn-NO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62000" y="4077831"/>
            <a:ext cx="6629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scalar_fma_asm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1: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movsd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rdi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), %xmm0				; a[]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movsd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rsi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), %xmm1				; b[]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movsd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), %xmm2				; c[]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vfmadd231sd %xmm1, %xmm2,  %xmm0	; a[] += b[]*c[]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movsd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%xmm0,  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rdi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				; store a[]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addq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$8, 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rdi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			; a++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addq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$8, 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rsi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			; b++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addq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$8, 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			;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c++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loop 1b							; loop 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ecx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=length)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4800" y="3395246"/>
            <a:ext cx="8153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scalar_fma_asm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(double a[], double b[], double c[], length);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513" y="1220788"/>
            <a:ext cx="8624887" cy="5219700"/>
          </a:xfrm>
        </p:spPr>
        <p:txBody>
          <a:bodyPr/>
          <a:lstStyle/>
          <a:p>
            <a:pPr marL="385763" indent="-377825" eaLnBrk="1" hangingPunct="1"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DejaVu Sans" charset="0"/>
              </a:rPr>
              <a:t>Implement the equivalent function using AVX2 (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cs typeface="DejaVu Sans" charset="0"/>
              </a:rPr>
              <a:t>Haswell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DejaVu Sans" charset="0"/>
              </a:rPr>
              <a:t>)</a:t>
            </a:r>
          </a:p>
          <a:p>
            <a:pPr marL="736600" lvl="1" indent="-239713" eaLnBrk="1" hangingPunct="1">
              <a:buClr>
                <a:srgbClr val="660033"/>
              </a:buClr>
              <a:buSzPct val="7500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dirty="0" smtClean="0">
              <a:cs typeface="DejaVu Sans" charset="0"/>
            </a:endParaRPr>
          </a:p>
          <a:p>
            <a:pPr marL="736600" lvl="1" indent="-239713" eaLnBrk="1" hangingPunct="1">
              <a:buClr>
                <a:srgbClr val="660033"/>
              </a:buClr>
              <a:buSzPct val="7500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dirty="0" smtClean="0">
              <a:cs typeface="DejaVu Sans" charset="0"/>
            </a:endParaRPr>
          </a:p>
          <a:p>
            <a:pPr marL="736600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cs typeface="DejaVu Sans" charset="0"/>
              </a:rPr>
              <a:t>Implement in </a:t>
            </a:r>
            <a:r>
              <a:rPr lang="en-US" dirty="0" err="1" smtClean="0">
                <a:cs typeface="DejaVu Sans" charset="0"/>
              </a:rPr>
              <a:t>submission.c</a:t>
            </a:r>
            <a:endParaRPr lang="en-US" dirty="0" smtClean="0">
              <a:cs typeface="DejaVu Sans" charset="0"/>
            </a:endParaRPr>
          </a:p>
          <a:p>
            <a:pPr marL="736600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cs typeface="DejaVu Sans" charset="0"/>
              </a:rPr>
              <a:t>Run on </a:t>
            </a:r>
            <a:r>
              <a:rPr lang="en-US" dirty="0" err="1" smtClean="0">
                <a:cs typeface="DejaVu Sans" charset="0"/>
              </a:rPr>
              <a:t>linuxlab</a:t>
            </a:r>
            <a:r>
              <a:rPr lang="en-US" dirty="0" smtClean="0">
                <a:cs typeface="DejaVu Sans" charset="0"/>
              </a:rPr>
              <a:t> machines</a:t>
            </a:r>
          </a:p>
          <a:p>
            <a:pPr marL="736600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cs typeface="DejaVu Sans" charset="0"/>
              </a:rPr>
              <a:t>Can mix embedded assembly with C code</a:t>
            </a:r>
          </a:p>
          <a:p>
            <a:pPr marL="385763" indent="-377825" eaLnBrk="1" hangingPunct="1"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DejaVu Sans" charset="0"/>
              </a:rPr>
              <a:t>AVX-2 FMA instructions</a:t>
            </a:r>
            <a:b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DejaVu Sans" charset="0"/>
              </a:rPr>
            </a:b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DejaVu Sans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vfmadd231sd</a:t>
            </a: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  <a:cs typeface="DejaVu Sans" charset="0"/>
            </a:endParaRPr>
          </a:p>
          <a:p>
            <a:pPr marL="736600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cs typeface="DejaVu Sans" charset="0"/>
              </a:rPr>
              <a:t>Fused multiply add, operand order 2-3-1, scalar, double</a:t>
            </a:r>
          </a:p>
          <a:p>
            <a:pPr marL="336550" indent="-239713" eaLnBrk="1" hangingPunct="1">
              <a:buClr>
                <a:srgbClr val="660033"/>
              </a:buClr>
              <a:buSzPct val="7500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vfmadd231pd</a:t>
            </a:r>
            <a:endParaRPr lang="en-US" dirty="0" smtClean="0">
              <a:cs typeface="DejaVu Sans" charset="0"/>
            </a:endParaRPr>
          </a:p>
          <a:p>
            <a:pPr marL="736600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cs typeface="DejaVu Sans" charset="0"/>
              </a:rPr>
              <a:t>Fused multiply add, operand order 2-3-1, vector, double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2000" y="1600200"/>
            <a:ext cx="6629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vector_fma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doubleVector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 a,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const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doubleVector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 b,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const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doubleVector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 c);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66800" y="6248400"/>
            <a:ext cx="7848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https://software.intel.com/sites/default/files/4f/5b/36945</a:t>
            </a:r>
            <a:endParaRPr lang="en-US" sz="16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513" y="1220788"/>
            <a:ext cx="8624887" cy="5219700"/>
          </a:xfrm>
        </p:spPr>
        <p:txBody>
          <a:bodyPr/>
          <a:lstStyle/>
          <a:p>
            <a:pPr marL="385763" indent="-377825" eaLnBrk="1" hangingPunct="1"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DejaVu Sans" charset="0"/>
              </a:rPr>
              <a:t>Loading data into registers</a:t>
            </a:r>
          </a:p>
          <a:p>
            <a:pPr marL="385763" indent="-377825" eaLnBrk="1" hangingPunct="1"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nn-NO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movsd</a:t>
            </a:r>
            <a:endParaRPr lang="en-US" dirty="0" smtClean="0">
              <a:cs typeface="DejaVu Sans" charset="0"/>
            </a:endParaRPr>
          </a:p>
          <a:p>
            <a:pPr marL="736600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cs typeface="DejaVu Sans" charset="0"/>
              </a:rPr>
              <a:t>Move scalar double </a:t>
            </a:r>
          </a:p>
          <a:p>
            <a:pPr marL="336550" indent="-239713" eaLnBrk="1" hangingPunct="1">
              <a:buClr>
                <a:srgbClr val="660033"/>
              </a:buClr>
              <a:buSzPct val="7500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nn-NO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vmovupd</a:t>
            </a:r>
            <a:endParaRPr lang="en-US" dirty="0" smtClean="0">
              <a:cs typeface="DejaVu Sans" charset="0"/>
            </a:endParaRPr>
          </a:p>
          <a:p>
            <a:pPr marL="736600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cs typeface="DejaVu Sans" charset="0"/>
              </a:rPr>
              <a:t>Move packed double vector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Still not enough parallelism?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5763" indent="-377825" eaLnBrk="1" hangingPunct="1"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/>
              <a:t>GP-GPU</a:t>
            </a: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  <a:cs typeface="DejaVu Sans" charset="0"/>
            </a:endParaRPr>
          </a:p>
          <a:p>
            <a:pPr marL="736600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cs typeface="DejaVu Sans" charset="0"/>
              </a:rPr>
              <a:t>Use graphics card computational engines for general purpose computing tasks</a:t>
            </a:r>
          </a:p>
          <a:p>
            <a:pPr marL="736600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/>
              <a:t>Basis for deep learning, self-driving cars, VR applications</a:t>
            </a:r>
          </a:p>
          <a:p>
            <a:pPr marL="1136650" lvl="2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/>
              <a:t>GTC 2016 keynote </a:t>
            </a:r>
            <a:r>
              <a:rPr lang="en-US" dirty="0" smtClean="0">
                <a:hlinkClick r:id="rId2"/>
              </a:rPr>
              <a:t>https://www.youtube.com/watch?v=TQ_hJ63YCTw</a:t>
            </a: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4495800"/>
            <a:ext cx="3657600" cy="178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3325957"/>
            <a:ext cx="4983201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95400" y="4038600"/>
            <a:ext cx="2743200" cy="2563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Text Box 3"/>
          <p:cNvSpPr txBox="1">
            <a:spLocks noChangeArrowheads="1"/>
          </p:cNvSpPr>
          <p:nvPr/>
        </p:nvSpPr>
        <p:spPr bwMode="auto">
          <a:xfrm>
            <a:off x="1411288" y="5715000"/>
            <a:ext cx="7046912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66"/>
                </a:solidFill>
              </a:rPr>
              <a:t>http://software.intel.com/file/24917</a:t>
            </a:r>
          </a:p>
        </p:txBody>
      </p:sp>
      <p:sp>
        <p:nvSpPr>
          <p:cNvPr id="6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</a:rPr>
              <a:t>AES</a:t>
            </a:r>
          </a:p>
        </p:txBody>
      </p:sp>
      <p:sp>
        <p:nvSpPr>
          <p:cNvPr id="8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42900" indent="-330200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AES-NI announced 2008</a:t>
            </a:r>
          </a:p>
          <a:p>
            <a:pPr marL="730250" lvl="1" indent="-23812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Added to Intel </a:t>
            </a:r>
            <a:r>
              <a:rPr lang="en-US" sz="2000" b="1" dirty="0" err="1">
                <a:solidFill>
                  <a:srgbClr val="000066"/>
                </a:solidFill>
                <a:latin typeface="Arial" charset="0"/>
              </a:rPr>
              <a:t>Westmere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 processors and beyond (2010)</a:t>
            </a:r>
          </a:p>
          <a:p>
            <a:pPr marL="730250" lvl="1" indent="-23812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Separate from MMX/SSE/AVX</a:t>
            </a:r>
          </a:p>
          <a:p>
            <a:pPr marL="730250" lvl="1" indent="-23812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AESENC/AESDEC performs one round of an AES encryption/decryption flow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One single byte substitution step, one row-wise permutation step, one column-wise mixing step, addition of the round key (order depends on whether one is encrypting or decrypting)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Speed up from 28 cycles per byte to 3.5 cycles per byte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10 rounds per block for 128-bit keys, 12 rounds per block for 192-bit keys, 14 rounds per block for 256-bit keys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Software support from security vendors widespread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Code profiling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Profiling code</a:t>
            </a: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223838" indent="-2159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sz="28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Measuring performance</a:t>
            </a:r>
          </a:p>
          <a:p>
            <a:pPr marL="552450" lvl="1" indent="-219075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sz="24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Time code execution</a:t>
            </a:r>
          </a:p>
          <a:p>
            <a:pPr marL="831850" lvl="2" indent="-1587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sz="2000" dirty="0">
                <a:solidFill>
                  <a:srgbClr val="000099"/>
                </a:solidFill>
                <a:ea typeface="DejaVu Sans" charset="0"/>
                <a:cs typeface="DejaVu Sans" charset="0"/>
              </a:rPr>
              <a:t>Most modern machines have built in cycle counters </a:t>
            </a:r>
          </a:p>
          <a:p>
            <a:pPr marL="831850" lvl="2" indent="-1587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sz="2000" dirty="0" err="1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rdtsc</a:t>
            </a:r>
            <a:r>
              <a:rPr lang="en-US" sz="2000" dirty="0">
                <a:solidFill>
                  <a:srgbClr val="000099"/>
                </a:solidFill>
                <a:ea typeface="DejaVu Sans" charset="0"/>
                <a:cs typeface="DejaVu Sans" charset="0"/>
              </a:rPr>
              <a:t> from prior lecture</a:t>
            </a:r>
          </a:p>
          <a:p>
            <a:pPr marL="831850" lvl="2" indent="-1587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sz="2000" dirty="0">
                <a:solidFill>
                  <a:srgbClr val="000099"/>
                </a:solidFill>
                <a:ea typeface="DejaVu Sans" charset="0"/>
                <a:cs typeface="DejaVu Sans" charset="0"/>
              </a:rPr>
              <a:t>Using them to get reliable measurements is tricky</a:t>
            </a:r>
          </a:p>
          <a:p>
            <a:pPr marL="552450" lvl="1" indent="-219075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sz="24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Profile procedure calling frequencies</a:t>
            </a:r>
          </a:p>
          <a:p>
            <a:pPr marL="831850" lvl="2" indent="-1587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sz="2000" dirty="0">
                <a:solidFill>
                  <a:srgbClr val="000099"/>
                </a:solidFill>
                <a:ea typeface="DejaVu Sans" charset="0"/>
                <a:cs typeface="DejaVu Sans" charset="0"/>
              </a:rPr>
              <a:t>Unix tool </a:t>
            </a:r>
            <a:r>
              <a:rPr lang="en-US" sz="2000" dirty="0" err="1">
                <a:solidFill>
                  <a:srgbClr val="000099"/>
                </a:solidFill>
                <a:ea typeface="DejaVu Sans" charset="0"/>
                <a:cs typeface="DejaVu Sans" charset="0"/>
              </a:rPr>
              <a:t>gprof</a:t>
            </a:r>
            <a:endParaRPr lang="en-US" sz="2000" dirty="0">
              <a:solidFill>
                <a:srgbClr val="000099"/>
              </a:solidFill>
              <a:ea typeface="DejaVu Sans" charset="0"/>
              <a:cs typeface="DejaVu Sans" charset="0"/>
            </a:endParaRPr>
          </a:p>
          <a:p>
            <a:pPr marL="223838" indent="-2159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endParaRPr lang="en-US" sz="2800" dirty="0">
              <a:solidFill>
                <a:srgbClr val="000099"/>
              </a:solidFill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290513" y="1066800"/>
            <a:ext cx="8299450" cy="52165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7825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Task</a:t>
            </a:r>
          </a:p>
          <a:p>
            <a:pPr marL="736600" lvl="1" indent="-239713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Count word frequencies in text document</a:t>
            </a:r>
          </a:p>
          <a:p>
            <a:pPr marL="736600" lvl="1" indent="-239713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Produce sorted list of words from most frequent to least</a:t>
            </a:r>
          </a:p>
          <a:p>
            <a:pPr marL="385763" indent="-377825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Steps</a:t>
            </a:r>
          </a:p>
          <a:p>
            <a:pPr marL="736600" lvl="1" indent="-239713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Convert strings to lowercase</a:t>
            </a:r>
          </a:p>
          <a:p>
            <a:pPr marL="736600" lvl="1" indent="-239713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Apply hash function</a:t>
            </a:r>
          </a:p>
          <a:p>
            <a:pPr marL="736600" lvl="1" indent="-239713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Read words and insert into hash table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solidFill>
                  <a:srgbClr val="000099"/>
                </a:solidFill>
                <a:ea typeface="DejaVu Sans" charset="0"/>
                <a:cs typeface="DejaVu Sans" charset="0"/>
              </a:rPr>
              <a:t>Mostly list operations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solidFill>
                  <a:srgbClr val="000099"/>
                </a:solidFill>
                <a:ea typeface="DejaVu Sans" charset="0"/>
                <a:cs typeface="DejaVu Sans" charset="0"/>
              </a:rPr>
              <a:t>Maintain counter for each unique word</a:t>
            </a:r>
          </a:p>
          <a:p>
            <a:pPr marL="736600" lvl="1" indent="-239713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Sort results</a:t>
            </a:r>
          </a:p>
          <a:p>
            <a:pPr marL="385763" indent="-377825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Data Set</a:t>
            </a:r>
          </a:p>
          <a:p>
            <a:pPr marL="736600" lvl="1" indent="-239713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Collected works of Shakespeare</a:t>
            </a:r>
          </a:p>
          <a:p>
            <a:pPr marL="736600" lvl="1" indent="-239713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946,596 total words, 26,596 unique</a:t>
            </a:r>
          </a:p>
          <a:p>
            <a:pPr marL="736600" lvl="1" indent="-239713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Initial implementation: 9.2 seconds</a:t>
            </a:r>
          </a:p>
        </p:txBody>
      </p:sp>
      <p:graphicFrame>
        <p:nvGraphicFramePr>
          <p:cNvPr id="36867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80911360"/>
              </p:ext>
            </p:extLst>
          </p:nvPr>
        </p:nvGraphicFramePr>
        <p:xfrm>
          <a:off x="6248400" y="2895600"/>
          <a:ext cx="2441575" cy="3852430"/>
        </p:xfrm>
        <a:graphic>
          <a:graphicData uri="http://schemas.openxmlformats.org/drawingml/2006/table">
            <a:tbl>
              <a:tblPr/>
              <a:tblGrid>
                <a:gridCol w="1219200"/>
                <a:gridCol w="1222375"/>
              </a:tblGrid>
              <a:tr h="36238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7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29,801</a:t>
                      </a:r>
                    </a:p>
                  </a:txBody>
                  <a:tcPr marL="90000" marR="90000" marT="174168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7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the</a:t>
                      </a:r>
                    </a:p>
                  </a:txBody>
                  <a:tcPr marL="90000" marR="90000" marT="174168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38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7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27,529</a:t>
                      </a:r>
                    </a:p>
                  </a:txBody>
                  <a:tcPr marL="90000" marR="90000" marT="174168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7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and</a:t>
                      </a:r>
                    </a:p>
                  </a:txBody>
                  <a:tcPr marL="90000" marR="90000" marT="174168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38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7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21,029</a:t>
                      </a:r>
                    </a:p>
                  </a:txBody>
                  <a:tcPr marL="90000" marR="90000" marT="174168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7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I</a:t>
                      </a:r>
                    </a:p>
                  </a:txBody>
                  <a:tcPr marL="90000" marR="90000" marT="174168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38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7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20,957</a:t>
                      </a:r>
                    </a:p>
                  </a:txBody>
                  <a:tcPr marL="90000" marR="90000" marT="174168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7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to</a:t>
                      </a:r>
                    </a:p>
                  </a:txBody>
                  <a:tcPr marL="90000" marR="90000" marT="174168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38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7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18,514</a:t>
                      </a:r>
                    </a:p>
                  </a:txBody>
                  <a:tcPr marL="90000" marR="90000" marT="174168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7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of</a:t>
                      </a:r>
                    </a:p>
                  </a:txBody>
                  <a:tcPr marL="90000" marR="90000" marT="174168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38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7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15,370</a:t>
                      </a:r>
                    </a:p>
                  </a:txBody>
                  <a:tcPr marL="90000" marR="90000" marT="174168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7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174168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38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7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14010</a:t>
                      </a:r>
                    </a:p>
                  </a:txBody>
                  <a:tcPr marL="90000" marR="90000" marT="174168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7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you</a:t>
                      </a:r>
                    </a:p>
                  </a:txBody>
                  <a:tcPr marL="90000" marR="90000" marT="174168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38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7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12,936</a:t>
                      </a:r>
                    </a:p>
                  </a:txBody>
                  <a:tcPr marL="90000" marR="90000" marT="174168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7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my</a:t>
                      </a:r>
                    </a:p>
                  </a:txBody>
                  <a:tcPr marL="90000" marR="90000" marT="174168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38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7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11,722</a:t>
                      </a:r>
                    </a:p>
                  </a:txBody>
                  <a:tcPr marL="90000" marR="90000" marT="174168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7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in</a:t>
                      </a:r>
                    </a:p>
                  </a:txBody>
                  <a:tcPr marL="90000" marR="90000" marT="174168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38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7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11,519</a:t>
                      </a:r>
                    </a:p>
                  </a:txBody>
                  <a:tcPr marL="90000" marR="90000" marT="174168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7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that</a:t>
                      </a:r>
                    </a:p>
                  </a:txBody>
                  <a:tcPr marL="90000" marR="90000" marT="174168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940" name="Rectangle 76"/>
          <p:cNvSpPr>
            <a:spLocks noChangeArrowheads="1"/>
          </p:cNvSpPr>
          <p:nvPr/>
        </p:nvSpPr>
        <p:spPr bwMode="auto">
          <a:xfrm>
            <a:off x="5334000" y="2438400"/>
            <a:ext cx="3810000" cy="3715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114300" lvl="1" indent="0">
              <a:spcBef>
                <a:spcPts val="675"/>
              </a:spcBef>
              <a:buClrTx/>
              <a:buFontTx/>
              <a:buNone/>
              <a:tabLst>
                <a:tab pos="114300" algn="l"/>
                <a:tab pos="571500" algn="l"/>
                <a:tab pos="1028700" algn="l"/>
                <a:tab pos="1485900" algn="l"/>
                <a:tab pos="1943100" algn="l"/>
                <a:tab pos="2400300" algn="l"/>
                <a:tab pos="2857500" algn="l"/>
                <a:tab pos="3314700" algn="l"/>
                <a:tab pos="3771900" algn="l"/>
                <a:tab pos="4229100" algn="l"/>
                <a:tab pos="4686300" algn="l"/>
                <a:tab pos="5143500" algn="l"/>
                <a:tab pos="5600700" algn="l"/>
                <a:tab pos="6057900" algn="l"/>
                <a:tab pos="6515100" algn="l"/>
                <a:tab pos="6972300" algn="l"/>
                <a:tab pos="7429500" algn="l"/>
                <a:tab pos="7886700" algn="l"/>
                <a:tab pos="8343900" algn="l"/>
                <a:tab pos="8801100" algn="l"/>
                <a:tab pos="9258300" algn="l"/>
              </a:tabLst>
            </a:pPr>
            <a:r>
              <a:rPr lang="en-US" sz="1800" dirty="0" smtClean="0">
                <a:solidFill>
                  <a:srgbClr val="A50021"/>
                </a:solidFill>
                <a:ea typeface="DejaVu Sans" charset="0"/>
                <a:cs typeface="DejaVu Sans" charset="0"/>
              </a:rPr>
              <a:t>Shakespeare’s most </a:t>
            </a:r>
            <a:r>
              <a:rPr lang="en-US" sz="1800" dirty="0">
                <a:solidFill>
                  <a:srgbClr val="A50021"/>
                </a:solidFill>
                <a:ea typeface="DejaVu Sans" charset="0"/>
                <a:cs typeface="DejaVu Sans" charset="0"/>
              </a:rPr>
              <a:t>frequent words</a:t>
            </a:r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Profiling Code Example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</a:rPr>
              <a:t>Motivation for SIMD</a:t>
            </a: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147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Multimedia, graphics, scientific, and security applications</a:t>
            </a:r>
          </a:p>
          <a:p>
            <a:pPr marL="730250" lvl="1" indent="-23812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Require a single operation across large amounts of 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</a:rPr>
              <a:t>data (both integer and floating point)</a:t>
            </a:r>
            <a:endParaRPr lang="en-US" sz="2000" b="1" dirty="0">
              <a:solidFill>
                <a:srgbClr val="000066"/>
              </a:solidFill>
              <a:latin typeface="Arial" charset="0"/>
            </a:endParaRP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Frame differencing for video encoding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Image Fade-in/Fade-out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Sprite overlay in game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Matrix computations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b="1" dirty="0" smtClean="0">
                <a:solidFill>
                  <a:srgbClr val="000099"/>
                </a:solidFill>
                <a:latin typeface="Arial" charset="0"/>
              </a:rPr>
              <a:t>Encryption/decryption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>
                <a:latin typeface="Arial" charset="0"/>
              </a:rPr>
              <a:t>Neural networks</a:t>
            </a:r>
            <a:endParaRPr lang="en-US" sz="1800" b="1" dirty="0">
              <a:solidFill>
                <a:srgbClr val="000099"/>
              </a:solidFill>
              <a:latin typeface="Arial" charset="0"/>
            </a:endParaRPr>
          </a:p>
          <a:p>
            <a:pPr marL="730250" lvl="1" indent="-23812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Algorithm characteristics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Access data in a regular pattern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Operate on short data types (8-bit, 16-bit, 32-bit)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Have an operating paradigm that has data streaming  through fixed processing stages</a:t>
            </a:r>
          </a:p>
          <a:p>
            <a:pPr lvl="3" eaLnBrk="1" hangingPunct="1">
              <a:spcBef>
                <a:spcPts val="450"/>
              </a:spcBef>
              <a:buClr>
                <a:srgbClr val="000066"/>
              </a:buClr>
              <a:buFont typeface="Arial" charset="0"/>
              <a:buChar char="»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b="1" dirty="0">
                <a:solidFill>
                  <a:srgbClr val="000066"/>
                </a:solidFill>
                <a:latin typeface="Arial" charset="0"/>
              </a:rPr>
              <a:t>Data-flow operation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7825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Augments program with timing functions</a:t>
            </a:r>
          </a:p>
          <a:p>
            <a:pPr marL="736600" lvl="1" indent="-239713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Computes approximate time spent in each function</a:t>
            </a:r>
          </a:p>
          <a:p>
            <a:pPr marL="736600" lvl="1" indent="-239713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Method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solidFill>
                  <a:srgbClr val="000099"/>
                </a:solidFill>
                <a:ea typeface="DejaVu Sans" charset="0"/>
                <a:cs typeface="DejaVu Sans" charset="0"/>
              </a:rPr>
              <a:t>Periodically (~ every 10ms) interrupt program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solidFill>
                  <a:srgbClr val="000099"/>
                </a:solidFill>
                <a:ea typeface="DejaVu Sans" charset="0"/>
                <a:cs typeface="DejaVu Sans" charset="0"/>
              </a:rPr>
              <a:t>Determine what function is currently executing</a:t>
            </a:r>
          </a:p>
          <a:p>
            <a:pPr marL="736600" lvl="1" indent="-239713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Keeps </a:t>
            </a: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counter per </a:t>
            </a: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function tracking number </a:t>
            </a: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of times </a:t>
            </a: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called</a:t>
            </a:r>
            <a:endParaRPr lang="en-US" sz="2000" dirty="0" smtClean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marL="739775" lvl="1" indent="-239713" algn="l" eaLnBrk="1" hangingPunct="1">
              <a:lnSpc>
                <a:spcPct val="100000"/>
              </a:lnSpc>
              <a:spcBef>
                <a:spcPts val="625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gcc</a:t>
            </a:r>
            <a:r>
              <a:rPr lang="en-US" sz="20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sz="20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–O2 –pg </a:t>
            </a:r>
            <a:r>
              <a:rPr lang="en-US" sz="20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prog.c</a:t>
            </a:r>
            <a:r>
              <a:rPr lang="en-US" sz="20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–o </a:t>
            </a:r>
            <a:r>
              <a:rPr lang="en-US" sz="20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prog</a:t>
            </a:r>
            <a:endParaRPr lang="en-US" sz="2000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marL="739775" lvl="1" indent="-239713" algn="l" eaLnBrk="1" hangingPunct="1">
              <a:lnSpc>
                <a:spcPct val="100000"/>
              </a:lnSpc>
              <a:spcBef>
                <a:spcPts val="625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./</a:t>
            </a:r>
            <a:r>
              <a:rPr lang="en-US" sz="20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prog</a:t>
            </a:r>
            <a:endParaRPr lang="en-US" sz="2000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solidFill>
                  <a:srgbClr val="000099"/>
                </a:solidFill>
                <a:ea typeface="DejaVu Sans" charset="0"/>
                <a:cs typeface="DejaVu Sans" charset="0"/>
              </a:rPr>
              <a:t>Executes in normal fashion, but also generates file </a:t>
            </a:r>
            <a:r>
              <a:rPr lang="en-US" dirty="0" err="1">
                <a:solidFill>
                  <a:srgbClr val="000099"/>
                </a:solidFill>
                <a:latin typeface="Courier New" pitchFamily="49" charset="0"/>
                <a:ea typeface="DejaVu Sans" charset="0"/>
                <a:cs typeface="DejaVu Sans" charset="0"/>
              </a:rPr>
              <a:t>gmon.out</a:t>
            </a:r>
            <a:endParaRPr lang="en-US" dirty="0">
              <a:solidFill>
                <a:srgbClr val="000099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marL="739775" lvl="1" indent="-239713" algn="l" eaLnBrk="1" hangingPunct="1">
              <a:lnSpc>
                <a:spcPct val="100000"/>
              </a:lnSpc>
              <a:spcBef>
                <a:spcPts val="625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gprof</a:t>
            </a:r>
            <a:r>
              <a:rPr lang="en-US" sz="20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prog</a:t>
            </a:r>
            <a:endParaRPr lang="en-US" sz="2000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solidFill>
                  <a:srgbClr val="000099"/>
                </a:solidFill>
                <a:ea typeface="DejaVu Sans" charset="0"/>
                <a:cs typeface="DejaVu Sans" charset="0"/>
              </a:rPr>
              <a:t>Generates profile information based on </a:t>
            </a:r>
            <a:r>
              <a:rPr lang="en-US" dirty="0" err="1">
                <a:solidFill>
                  <a:srgbClr val="000099"/>
                </a:solidFill>
                <a:latin typeface="Courier New" pitchFamily="49" charset="0"/>
                <a:ea typeface="DejaVu Sans" charset="0"/>
                <a:cs typeface="DejaVu Sans" charset="0"/>
              </a:rPr>
              <a:t>gmon.out</a:t>
            </a:r>
            <a:endParaRPr lang="en-US" dirty="0">
              <a:solidFill>
                <a:srgbClr val="000099"/>
              </a:solidFill>
              <a:latin typeface="Courier New" pitchFamily="49" charset="0"/>
              <a:ea typeface="DejaVu Sans" charset="0"/>
              <a:cs typeface="DejaVu Sans" charset="0"/>
            </a:endParaRPr>
          </a:p>
        </p:txBody>
      </p:sp>
      <p:sp>
        <p:nvSpPr>
          <p:cNvPr id="6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 err="1">
                <a:solidFill>
                  <a:srgbClr val="660033"/>
                </a:solidFill>
                <a:ea typeface="DejaVu Sans" charset="0"/>
                <a:cs typeface="DejaVu Sans" charset="0"/>
              </a:rPr>
              <a:t>gprof</a:t>
            </a:r>
            <a:endParaRPr lang="en-US" sz="3800" dirty="0">
              <a:solidFill>
                <a:srgbClr val="660033"/>
              </a:solidFill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257175" y="1219200"/>
            <a:ext cx="8328946" cy="1566752"/>
          </a:xfrm>
          <a:prstGeom prst="rect">
            <a:avLst/>
          </a:prstGeom>
          <a:solidFill>
            <a:srgbClr val="FFCCFF"/>
          </a:solidFill>
          <a:ln w="381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%   cumulative   self              self     total          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time   seconds   seconds    calls  ms/call  ms/call  name   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86.60      8.21     8.21        1  8210.00  8210.00  sort_words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5.80      8.76     0.55   946596     0.00     0.00  lower1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4.75      9.21     0.45   946596     0.00     0.00  find_ele_rec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1.27      9.33     0.12   946596     0.00     0.00  h_add</a:t>
            </a:r>
          </a:p>
        </p:txBody>
      </p:sp>
      <p:sp>
        <p:nvSpPr>
          <p:cNvPr id="6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Profiling Results</a:t>
            </a:r>
          </a:p>
        </p:txBody>
      </p:sp>
      <p:sp>
        <p:nvSpPr>
          <p:cNvPr id="8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290513" y="2971800"/>
            <a:ext cx="8299450" cy="34655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7825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Call Statistics</a:t>
            </a:r>
          </a:p>
          <a:p>
            <a:pPr marL="736600" lvl="1" indent="-239713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Number of calls and cumulative time for each function</a:t>
            </a:r>
          </a:p>
          <a:p>
            <a:pPr marL="385763" indent="-377825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Performance Limiter</a:t>
            </a:r>
          </a:p>
          <a:p>
            <a:pPr marL="736600" lvl="1" indent="-239713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Using inefficient sorting algorithm</a:t>
            </a:r>
          </a:p>
          <a:p>
            <a:pPr marL="736600" lvl="1" indent="-239713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Single call uses 87% of CPU time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539801" y="6024822"/>
            <a:ext cx="5914440" cy="6485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+mj-lt"/>
                <a:ea typeface="DejaVu Sans" charset="0"/>
                <a:cs typeface="DejaVu Sans" charset="0"/>
                <a:hlinkClick r:id="rId3"/>
              </a:rPr>
              <a:t>http://</a:t>
            </a:r>
            <a:r>
              <a:rPr lang="en-US" sz="1800" b="1" dirty="0" smtClean="0">
                <a:solidFill>
                  <a:srgbClr val="000066"/>
                </a:solidFill>
                <a:latin typeface="+mj-lt"/>
                <a:ea typeface="DejaVu Sans" charset="0"/>
                <a:cs typeface="DejaVu Sans" charset="0"/>
                <a:hlinkClick r:id="rId3"/>
              </a:rPr>
              <a:t>thefengs.com/wuchang/courses/cs201/class/13</a:t>
            </a:r>
            <a:endParaRPr lang="en-US" sz="1800" b="1" dirty="0" smtClean="0">
              <a:solidFill>
                <a:srgbClr val="000066"/>
              </a:solidFill>
              <a:latin typeface="+mj-lt"/>
              <a:ea typeface="DejaVu Sans" charset="0"/>
              <a:cs typeface="DejaVu Sans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+mj-lt"/>
              </a:rPr>
              <a:t>make run | less</a:t>
            </a:r>
            <a:endParaRPr lang="en-US" sz="1800" b="1" dirty="0">
              <a:solidFill>
                <a:srgbClr val="000066"/>
              </a:solidFill>
              <a:latin typeface="+mj-lt"/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685800" y="365125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>
                <a:solidFill>
                  <a:srgbClr val="660033"/>
                </a:solidFill>
                <a:latin typeface="Arial" charset="0"/>
              </a:rPr>
              <a:t>Extra slides</a:t>
            </a:r>
          </a:p>
        </p:txBody>
      </p:sp>
      <p:sp>
        <p:nvSpPr>
          <p:cNvPr id="31747" name="Text Box 2"/>
          <p:cNvSpPr txBox="1">
            <a:spLocks noChangeArrowheads="1"/>
          </p:cNvSpPr>
          <p:nvPr/>
        </p:nvSpPr>
        <p:spPr bwMode="auto">
          <a:xfrm>
            <a:off x="1371600" y="2590800"/>
            <a:ext cx="6400800" cy="1754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ea typeface="AR PL ShanHeiSun Uni" charset="0"/>
                <a:cs typeface="AR PL ShanHeiSun Uni" charset="0"/>
              </a:rPr>
              <a:t>Exam practice</a:t>
            </a:r>
            <a:endParaRPr lang="en-US" sz="3800" b="1" dirty="0">
              <a:solidFill>
                <a:srgbClr val="660033"/>
              </a:solidFill>
              <a:ea typeface="AR PL ShanHeiSun Uni" charset="0"/>
              <a:cs typeface="AR PL ShanHeiSun Uni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Chapter 5 Problems</a:t>
            </a:r>
          </a:p>
          <a:p>
            <a:pPr marL="738188" lvl="1" indent="-241300" eaLnBrk="1" hangingPunct="1">
              <a:buClr>
                <a:srgbClr val="660033"/>
              </a:buCl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AR PL ShanHeiSun Uni" charset="0"/>
                <a:cs typeface="AR PL ShanHeiSun Uni" charset="0"/>
              </a:rPr>
              <a:t>5.1 	Memory aliasing</a:t>
            </a:r>
          </a:p>
          <a:p>
            <a:pPr marL="738188" lvl="1" indent="-241300" eaLnBrk="1" hangingPunct="1">
              <a:buClr>
                <a:srgbClr val="660033"/>
              </a:buCl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AR PL ShanHeiSun Uni" charset="0"/>
                <a:cs typeface="AR PL ShanHeiSun Uni" charset="0"/>
              </a:rPr>
              <a:t>5.2 	Performance ranges</a:t>
            </a:r>
          </a:p>
          <a:p>
            <a:pPr marL="738188" lvl="1" indent="-241300" eaLnBrk="1" hangingPunct="1">
              <a:buClr>
                <a:srgbClr val="660033"/>
              </a:buCl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AR PL ShanHeiSun Uni" charset="0"/>
                <a:cs typeface="AR PL ShanHeiSun Uni" charset="0"/>
              </a:rPr>
              <a:t>5.4 	Memory access and accumulators</a:t>
            </a:r>
          </a:p>
          <a:p>
            <a:pPr marL="738188" lvl="1" indent="-241300" eaLnBrk="1" hangingPunct="1">
              <a:buClr>
                <a:srgbClr val="660033"/>
              </a:buCl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AR PL ShanHeiSun Uni" charset="0"/>
                <a:cs typeface="AR PL ShanHeiSun Uni" charset="0"/>
              </a:rPr>
              <a:t>5.7	 Loop unrolling</a:t>
            </a:r>
          </a:p>
          <a:p>
            <a:pPr marL="738188" lvl="1" indent="-241300" eaLnBrk="1" hangingPunct="1">
              <a:buClr>
                <a:srgbClr val="660033"/>
              </a:buCl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AR PL ShanHeiSun Uni" charset="0"/>
                <a:cs typeface="AR PL ShanHeiSun Uni" charset="0"/>
              </a:rPr>
              <a:t>5.8 	</a:t>
            </a:r>
            <a:r>
              <a:rPr lang="en-US" dirty="0" err="1" smtClean="0">
                <a:ea typeface="AR PL ShanHeiSun Uni" charset="0"/>
                <a:cs typeface="AR PL ShanHeiSun Uni" charset="0"/>
              </a:rPr>
              <a:t>Reassociation</a:t>
            </a:r>
            <a:endParaRPr lang="en-US" dirty="0" smtClean="0">
              <a:ea typeface="AR PL ShanHeiSun Uni" charset="0"/>
              <a:cs typeface="AR PL ShanHeiSun Uni" charset="0"/>
            </a:endParaRPr>
          </a:p>
          <a:p>
            <a:pPr marL="738188" lvl="1" indent="-241300" eaLnBrk="1" hangingPunct="1">
              <a:buClr>
                <a:srgbClr val="660033"/>
              </a:buCl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AR PL ShanHeiSun Uni" charset="0"/>
                <a:cs typeface="AR PL ShanHeiSun Uni" charset="0"/>
              </a:rPr>
              <a:t>5.9	Conditional move</a:t>
            </a:r>
          </a:p>
          <a:p>
            <a:pPr marL="738188" lvl="1" indent="-241300" eaLnBrk="1" hangingPunct="1">
              <a:buClr>
                <a:srgbClr val="660033"/>
              </a:buCl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AR PL ShanHeiSun Uni" charset="0"/>
                <a:cs typeface="AR PL ShanHeiSun Uni" charset="0"/>
              </a:rPr>
              <a:t>5.10	Data dependencies</a:t>
            </a:r>
          </a:p>
          <a:p>
            <a:pPr marL="738188" lvl="1" indent="-241300" eaLnBrk="1" hangingPunct="1">
              <a:buClr>
                <a:srgbClr val="660033"/>
              </a:buCl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AR PL ShanHeiSun Uni" charset="0"/>
                <a:cs typeface="AR PL ShanHeiSun Uni" charset="0"/>
              </a:rPr>
              <a:t>5.11 	Reducing memory access</a:t>
            </a:r>
          </a:p>
          <a:p>
            <a:pPr marL="738188" lvl="1" indent="-241300" eaLnBrk="1" hangingPunct="1">
              <a:buClr>
                <a:srgbClr val="660033"/>
              </a:buCl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AR PL ShanHeiSun Uni" charset="0"/>
                <a:cs typeface="AR PL ShanHeiSun Uni" charset="0"/>
              </a:rPr>
              <a:t>5.12 	Reducing memory access</a:t>
            </a:r>
          </a:p>
          <a:p>
            <a:pPr marL="738188" lvl="1" indent="-241300" eaLnBrk="1" hangingPunct="1">
              <a:buClr>
                <a:srgbClr val="660033"/>
              </a:buCl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AR PL ShanHeiSun Uni" charset="0"/>
                <a:cs typeface="AR PL ShanHeiSun Uni" charset="0"/>
              </a:rPr>
              <a:t>5.14 	Unrolling</a:t>
            </a:r>
          </a:p>
          <a:p>
            <a:pPr marL="738188" lvl="1" indent="-241300" eaLnBrk="1" hangingPunct="1">
              <a:buClr>
                <a:srgbClr val="660033"/>
              </a:buCl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AR PL ShanHeiSun Uni" charset="0"/>
                <a:cs typeface="AR PL ShanHeiSun Uni" charset="0"/>
              </a:rPr>
              <a:t>5.15 	Unrolling with parallel accumulation</a:t>
            </a:r>
          </a:p>
          <a:p>
            <a:pPr marL="738188" lvl="1" indent="-241300" eaLnBrk="1" hangingPunct="1">
              <a:buClr>
                <a:srgbClr val="660033"/>
              </a:buCl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AR PL ShanHeiSun Uni" charset="0"/>
                <a:cs typeface="AR PL ShanHeiSun Uni" charset="0"/>
              </a:rPr>
              <a:t>5.16 	Unrolling with </a:t>
            </a:r>
            <a:r>
              <a:rPr lang="en-US" dirty="0" err="1" smtClean="0">
                <a:ea typeface="AR PL ShanHeiSun Uni" charset="0"/>
                <a:cs typeface="AR PL ShanHeiSun Uni" charset="0"/>
              </a:rPr>
              <a:t>reassociation</a:t>
            </a:r>
            <a:endParaRPr lang="en-US" dirty="0" smtClean="0">
              <a:ea typeface="AR PL ShanHeiSun Uni" charset="0"/>
              <a:cs typeface="AR PL ShanHeiSun Uni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latin typeface="Arial" charset="0"/>
              </a:rPr>
              <a:t>Floating Point history</a:t>
            </a:r>
            <a:endParaRPr lang="en-US" sz="3800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5729287" cy="5224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1475" eaLnBrk="1" hangingPunct="1">
              <a:lnSpc>
                <a:spcPct val="8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Floating </a:t>
            </a:r>
            <a:r>
              <a:rPr lang="en-US" sz="28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Point Unit (X87 FPU)</a:t>
            </a:r>
          </a:p>
          <a:p>
            <a:pPr marL="730250" lvl="1" indent="-238125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Hardware to add, multiply, and divide IEEE floating point numbers</a:t>
            </a:r>
          </a:p>
          <a:p>
            <a:pPr marL="730250" lvl="1" indent="-238125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8 80-bit registers organized as a stack (st0-st7)</a:t>
            </a:r>
          </a:p>
          <a:p>
            <a:pPr marL="730250" lvl="1" indent="-238125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Operands pushed onto stack and operators can pop results off into memory</a:t>
            </a:r>
          </a:p>
          <a:p>
            <a:pPr marL="385763" indent="-371475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History</a:t>
            </a:r>
          </a:p>
          <a:p>
            <a:pPr marL="730250" lvl="1" indent="-238125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8086: first computer to implement IEEE FP</a:t>
            </a:r>
          </a:p>
          <a:p>
            <a:pPr lvl="2" indent="-234950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separate 8087 FPU (floating point unit)</a:t>
            </a:r>
          </a:p>
          <a:p>
            <a:pPr lvl="2" indent="-234950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drove the design of floating point instructions</a:t>
            </a:r>
          </a:p>
          <a:p>
            <a:pPr marL="730250" lvl="1" indent="-238125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486: merged FPU and Integer Unit onto one chip</a:t>
            </a: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381000" y="304800"/>
            <a:ext cx="6324600" cy="555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2347913" y="4114800"/>
            <a:ext cx="6796087" cy="426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Rectangle 5"/>
          <p:cNvSpPr>
            <a:spLocks noChangeArrowheads="1"/>
          </p:cNvSpPr>
          <p:nvPr/>
        </p:nvSpPr>
        <p:spPr bwMode="auto">
          <a:xfrm>
            <a:off x="6934200" y="1447800"/>
            <a:ext cx="1676400" cy="99060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Instruction</a:t>
            </a: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decoder and</a:t>
            </a: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sequencer</a:t>
            </a:r>
          </a:p>
        </p:txBody>
      </p:sp>
      <p:sp>
        <p:nvSpPr>
          <p:cNvPr id="4103" name="Rectangle 6"/>
          <p:cNvSpPr>
            <a:spLocks noChangeArrowheads="1"/>
          </p:cNvSpPr>
          <p:nvPr/>
        </p:nvSpPr>
        <p:spPr bwMode="auto">
          <a:xfrm>
            <a:off x="7924800" y="3733800"/>
            <a:ext cx="1143000" cy="60960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FPU</a:t>
            </a:r>
          </a:p>
        </p:txBody>
      </p:sp>
      <p:sp>
        <p:nvSpPr>
          <p:cNvPr id="4104" name="Rectangle 7"/>
          <p:cNvSpPr>
            <a:spLocks noChangeArrowheads="1"/>
          </p:cNvSpPr>
          <p:nvPr/>
        </p:nvSpPr>
        <p:spPr bwMode="auto">
          <a:xfrm>
            <a:off x="6477000" y="3733800"/>
            <a:ext cx="1143000" cy="60960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Integer</a:t>
            </a: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Unit</a:t>
            </a:r>
          </a:p>
        </p:txBody>
      </p:sp>
      <p:sp>
        <p:nvSpPr>
          <p:cNvPr id="4105" name="Line 8"/>
          <p:cNvSpPr>
            <a:spLocks noChangeShapeType="1"/>
          </p:cNvSpPr>
          <p:nvPr/>
        </p:nvSpPr>
        <p:spPr bwMode="auto">
          <a:xfrm>
            <a:off x="7086600" y="4343400"/>
            <a:ext cx="1588" cy="533400"/>
          </a:xfrm>
          <a:prstGeom prst="line">
            <a:avLst/>
          </a:prstGeom>
          <a:noFill/>
          <a:ln w="25560" cap="sq">
            <a:solidFill>
              <a:srgbClr val="000066"/>
            </a:solidFill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06" name="Line 9"/>
          <p:cNvSpPr>
            <a:spLocks noChangeShapeType="1"/>
          </p:cNvSpPr>
          <p:nvPr/>
        </p:nvSpPr>
        <p:spPr bwMode="auto">
          <a:xfrm>
            <a:off x="8534400" y="4343400"/>
            <a:ext cx="1588" cy="533400"/>
          </a:xfrm>
          <a:prstGeom prst="line">
            <a:avLst/>
          </a:prstGeom>
          <a:noFill/>
          <a:ln w="25560" cap="sq">
            <a:solidFill>
              <a:srgbClr val="000066"/>
            </a:solidFill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07" name="Line 10"/>
          <p:cNvSpPr>
            <a:spLocks noChangeShapeType="1"/>
          </p:cNvSpPr>
          <p:nvPr/>
        </p:nvSpPr>
        <p:spPr bwMode="auto">
          <a:xfrm>
            <a:off x="7086600" y="3048000"/>
            <a:ext cx="1447800" cy="1588"/>
          </a:xfrm>
          <a:prstGeom prst="line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8" name="Line 11"/>
          <p:cNvSpPr>
            <a:spLocks noChangeShapeType="1"/>
          </p:cNvSpPr>
          <p:nvPr/>
        </p:nvSpPr>
        <p:spPr bwMode="auto">
          <a:xfrm>
            <a:off x="7772400" y="2438400"/>
            <a:ext cx="1588" cy="609600"/>
          </a:xfrm>
          <a:prstGeom prst="line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9" name="Line 12"/>
          <p:cNvSpPr>
            <a:spLocks noChangeShapeType="1"/>
          </p:cNvSpPr>
          <p:nvPr/>
        </p:nvSpPr>
        <p:spPr bwMode="auto">
          <a:xfrm>
            <a:off x="7086600" y="3048000"/>
            <a:ext cx="1588" cy="685800"/>
          </a:xfrm>
          <a:prstGeom prst="line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0" name="Line 13"/>
          <p:cNvSpPr>
            <a:spLocks noChangeShapeType="1"/>
          </p:cNvSpPr>
          <p:nvPr/>
        </p:nvSpPr>
        <p:spPr bwMode="auto">
          <a:xfrm>
            <a:off x="8534400" y="3048000"/>
            <a:ext cx="1588" cy="685800"/>
          </a:xfrm>
          <a:prstGeom prst="line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1" name="Rectangle 14"/>
          <p:cNvSpPr>
            <a:spLocks noChangeArrowheads="1"/>
          </p:cNvSpPr>
          <p:nvPr/>
        </p:nvSpPr>
        <p:spPr bwMode="auto">
          <a:xfrm>
            <a:off x="6858000" y="4876800"/>
            <a:ext cx="1905000" cy="99060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Memory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609600" y="228600"/>
            <a:ext cx="6692900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</a:rPr>
              <a:t>FPU Data Register Stack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528763" y="1752600"/>
            <a:ext cx="5634037" cy="596900"/>
            <a:chOff x="865" y="1199"/>
            <a:chExt cx="3549" cy="376"/>
          </a:xfrm>
        </p:grpSpPr>
        <p:sp>
          <p:nvSpPr>
            <p:cNvPr id="5139" name="Rectangle 4"/>
            <p:cNvSpPr>
              <a:spLocks noChangeArrowheads="1"/>
            </p:cNvSpPr>
            <p:nvPr/>
          </p:nvSpPr>
          <p:spPr bwMode="auto">
            <a:xfrm>
              <a:off x="912" y="1392"/>
              <a:ext cx="183" cy="183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Arial" charset="0"/>
                </a:rPr>
                <a:t>s</a:t>
              </a:r>
            </a:p>
          </p:txBody>
        </p:sp>
        <p:sp>
          <p:nvSpPr>
            <p:cNvPr id="5140" name="Rectangle 5"/>
            <p:cNvSpPr>
              <a:spLocks noChangeArrowheads="1"/>
            </p:cNvSpPr>
            <p:nvPr/>
          </p:nvSpPr>
          <p:spPr bwMode="auto">
            <a:xfrm>
              <a:off x="1104" y="1392"/>
              <a:ext cx="567" cy="183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Arial" charset="0"/>
                </a:rPr>
                <a:t>exp</a:t>
              </a:r>
            </a:p>
          </p:txBody>
        </p:sp>
        <p:sp>
          <p:nvSpPr>
            <p:cNvPr id="5141" name="Rectangle 6"/>
            <p:cNvSpPr>
              <a:spLocks noChangeArrowheads="1"/>
            </p:cNvSpPr>
            <p:nvPr/>
          </p:nvSpPr>
          <p:spPr bwMode="auto">
            <a:xfrm>
              <a:off x="1680" y="1392"/>
              <a:ext cx="2686" cy="183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Arial" charset="0"/>
                </a:rPr>
                <a:t>frac</a:t>
              </a:r>
            </a:p>
          </p:txBody>
        </p:sp>
        <p:sp>
          <p:nvSpPr>
            <p:cNvPr id="5142" name="Text Box 7"/>
            <p:cNvSpPr txBox="1">
              <a:spLocks noChangeArrowheads="1"/>
            </p:cNvSpPr>
            <p:nvPr/>
          </p:nvSpPr>
          <p:spPr bwMode="auto">
            <a:xfrm>
              <a:off x="4239" y="1199"/>
              <a:ext cx="175" cy="1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 b="1">
                  <a:solidFill>
                    <a:srgbClr val="000066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5143" name="Text Box 8"/>
            <p:cNvSpPr txBox="1">
              <a:spLocks noChangeArrowheads="1"/>
            </p:cNvSpPr>
            <p:nvPr/>
          </p:nvSpPr>
          <p:spPr bwMode="auto">
            <a:xfrm>
              <a:off x="1633" y="1200"/>
              <a:ext cx="238" cy="1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 b="1">
                  <a:solidFill>
                    <a:srgbClr val="000066"/>
                  </a:solidFill>
                  <a:latin typeface="Arial" charset="0"/>
                </a:rPr>
                <a:t>63</a:t>
              </a:r>
            </a:p>
          </p:txBody>
        </p:sp>
        <p:sp>
          <p:nvSpPr>
            <p:cNvPr id="5144" name="Text Box 9"/>
            <p:cNvSpPr txBox="1">
              <a:spLocks noChangeArrowheads="1"/>
            </p:cNvSpPr>
            <p:nvPr/>
          </p:nvSpPr>
          <p:spPr bwMode="auto">
            <a:xfrm>
              <a:off x="1488" y="1200"/>
              <a:ext cx="238" cy="1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 b="1">
                  <a:solidFill>
                    <a:srgbClr val="000066"/>
                  </a:solidFill>
                  <a:latin typeface="Arial" charset="0"/>
                </a:rPr>
                <a:t>64</a:t>
              </a:r>
            </a:p>
          </p:txBody>
        </p:sp>
        <p:sp>
          <p:nvSpPr>
            <p:cNvPr id="5145" name="Text Box 10"/>
            <p:cNvSpPr txBox="1">
              <a:spLocks noChangeArrowheads="1"/>
            </p:cNvSpPr>
            <p:nvPr/>
          </p:nvSpPr>
          <p:spPr bwMode="auto">
            <a:xfrm>
              <a:off x="1057" y="1200"/>
              <a:ext cx="238" cy="1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 b="1">
                  <a:solidFill>
                    <a:srgbClr val="000066"/>
                  </a:solidFill>
                  <a:latin typeface="Arial" charset="0"/>
                </a:rPr>
                <a:t>78</a:t>
              </a:r>
            </a:p>
          </p:txBody>
        </p:sp>
        <p:sp>
          <p:nvSpPr>
            <p:cNvPr id="5146" name="Text Box 11"/>
            <p:cNvSpPr txBox="1">
              <a:spLocks noChangeArrowheads="1"/>
            </p:cNvSpPr>
            <p:nvPr/>
          </p:nvSpPr>
          <p:spPr bwMode="auto">
            <a:xfrm>
              <a:off x="865" y="1200"/>
              <a:ext cx="238" cy="1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 b="1">
                  <a:solidFill>
                    <a:srgbClr val="000066"/>
                  </a:solidFill>
                  <a:latin typeface="Arial" charset="0"/>
                </a:rPr>
                <a:t>79</a:t>
              </a:r>
            </a:p>
          </p:txBody>
        </p:sp>
      </p:grp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6351588" y="4191000"/>
            <a:ext cx="1935162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Arial" charset="0"/>
              </a:rPr>
              <a:t>stack grows down</a:t>
            </a: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2286000" y="5410200"/>
            <a:ext cx="4483100" cy="1281113"/>
            <a:chOff x="2782" y="2832"/>
            <a:chExt cx="2824" cy="807"/>
          </a:xfrm>
        </p:grpSpPr>
        <p:sp>
          <p:nvSpPr>
            <p:cNvPr id="5128" name="Rectangle 15"/>
            <p:cNvSpPr>
              <a:spLocks noChangeArrowheads="1"/>
            </p:cNvSpPr>
            <p:nvPr/>
          </p:nvSpPr>
          <p:spPr bwMode="auto">
            <a:xfrm>
              <a:off x="3695" y="2832"/>
              <a:ext cx="1343" cy="183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" name="Text Box 16"/>
            <p:cNvSpPr txBox="1">
              <a:spLocks noChangeArrowheads="1"/>
            </p:cNvSpPr>
            <p:nvPr/>
          </p:nvSpPr>
          <p:spPr bwMode="auto">
            <a:xfrm>
              <a:off x="2782" y="3408"/>
              <a:ext cx="613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Arial" charset="0"/>
                </a:rPr>
                <a:t>“Top” </a:t>
              </a:r>
            </a:p>
          </p:txBody>
        </p:sp>
        <p:sp>
          <p:nvSpPr>
            <p:cNvPr id="5130" name="Line 17"/>
            <p:cNvSpPr>
              <a:spLocks noChangeShapeType="1"/>
            </p:cNvSpPr>
            <p:nvPr/>
          </p:nvSpPr>
          <p:spPr bwMode="auto">
            <a:xfrm>
              <a:off x="3502" y="3504"/>
              <a:ext cx="183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1" name="Rectangle 18"/>
            <p:cNvSpPr>
              <a:spLocks noChangeArrowheads="1"/>
            </p:cNvSpPr>
            <p:nvPr/>
          </p:nvSpPr>
          <p:spPr bwMode="auto">
            <a:xfrm>
              <a:off x="3694" y="3024"/>
              <a:ext cx="1341" cy="183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2" name="Rectangle 19"/>
            <p:cNvSpPr>
              <a:spLocks noChangeArrowheads="1"/>
            </p:cNvSpPr>
            <p:nvPr/>
          </p:nvSpPr>
          <p:spPr bwMode="auto">
            <a:xfrm>
              <a:off x="3694" y="3216"/>
              <a:ext cx="1341" cy="183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3" name="Rectangle 20"/>
            <p:cNvSpPr>
              <a:spLocks noChangeArrowheads="1"/>
            </p:cNvSpPr>
            <p:nvPr/>
          </p:nvSpPr>
          <p:spPr bwMode="auto">
            <a:xfrm>
              <a:off x="3694" y="3408"/>
              <a:ext cx="1341" cy="183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4" name="Line 21"/>
            <p:cNvSpPr>
              <a:spLocks noChangeShapeType="1"/>
            </p:cNvSpPr>
            <p:nvPr/>
          </p:nvSpPr>
          <p:spPr bwMode="auto">
            <a:xfrm>
              <a:off x="3502" y="2832"/>
              <a:ext cx="1711" cy="0"/>
            </a:xfrm>
            <a:prstGeom prst="line">
              <a:avLst/>
            </a:prstGeom>
            <a:noFill/>
            <a:ln w="5724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5" name="Rectangle 22"/>
            <p:cNvSpPr>
              <a:spLocks noChangeArrowheads="1"/>
            </p:cNvSpPr>
            <p:nvPr/>
          </p:nvSpPr>
          <p:spPr bwMode="auto">
            <a:xfrm>
              <a:off x="5032" y="3408"/>
              <a:ext cx="574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 b="1">
                  <a:solidFill>
                    <a:srgbClr val="003300"/>
                  </a:solidFill>
                  <a:latin typeface="Courier New" pitchFamily="49" charset="0"/>
                </a:rPr>
                <a:t>%st(0)</a:t>
              </a:r>
            </a:p>
          </p:txBody>
        </p:sp>
        <p:sp>
          <p:nvSpPr>
            <p:cNvPr id="5136" name="Rectangle 23"/>
            <p:cNvSpPr>
              <a:spLocks noChangeArrowheads="1"/>
            </p:cNvSpPr>
            <p:nvPr/>
          </p:nvSpPr>
          <p:spPr bwMode="auto">
            <a:xfrm>
              <a:off x="5032" y="3216"/>
              <a:ext cx="574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 b="1">
                  <a:solidFill>
                    <a:srgbClr val="003300"/>
                  </a:solidFill>
                  <a:latin typeface="Courier New" pitchFamily="49" charset="0"/>
                </a:rPr>
                <a:t>%st(1)</a:t>
              </a:r>
            </a:p>
          </p:txBody>
        </p:sp>
        <p:sp>
          <p:nvSpPr>
            <p:cNvPr id="5137" name="Rectangle 24"/>
            <p:cNvSpPr>
              <a:spLocks noChangeArrowheads="1"/>
            </p:cNvSpPr>
            <p:nvPr/>
          </p:nvSpPr>
          <p:spPr bwMode="auto">
            <a:xfrm>
              <a:off x="5032" y="3024"/>
              <a:ext cx="574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 b="1">
                  <a:solidFill>
                    <a:srgbClr val="003300"/>
                  </a:solidFill>
                  <a:latin typeface="Courier New" pitchFamily="49" charset="0"/>
                </a:rPr>
                <a:t>%st(2)</a:t>
              </a:r>
            </a:p>
          </p:txBody>
        </p:sp>
        <p:sp>
          <p:nvSpPr>
            <p:cNvPr id="5138" name="Rectangle 25"/>
            <p:cNvSpPr>
              <a:spLocks noChangeArrowheads="1"/>
            </p:cNvSpPr>
            <p:nvPr/>
          </p:nvSpPr>
          <p:spPr bwMode="auto">
            <a:xfrm>
              <a:off x="5032" y="2832"/>
              <a:ext cx="574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 b="1">
                  <a:solidFill>
                    <a:srgbClr val="003300"/>
                  </a:solidFill>
                  <a:latin typeface="Courier New" pitchFamily="49" charset="0"/>
                </a:rPr>
                <a:t>%st(3)</a:t>
              </a:r>
            </a:p>
          </p:txBody>
        </p:sp>
      </p:grpSp>
      <p:sp>
        <p:nvSpPr>
          <p:cNvPr id="28" name="Rectangle 12"/>
          <p:cNvSpPr>
            <a:spLocks noChangeArrowheads="1"/>
          </p:cNvSpPr>
          <p:nvPr/>
        </p:nvSpPr>
        <p:spPr bwMode="auto">
          <a:xfrm>
            <a:off x="457200" y="1371600"/>
            <a:ext cx="7924800" cy="3581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147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FPU register format (extended precision)</a:t>
            </a:r>
          </a:p>
          <a:p>
            <a:pPr marL="385763" indent="-37147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lang="en-US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385763" indent="-37147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FPU </a:t>
            </a: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registers</a:t>
            </a:r>
          </a:p>
          <a:p>
            <a:pPr marL="730250" lvl="1" indent="-238125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8 registers</a:t>
            </a:r>
          </a:p>
          <a:p>
            <a:pPr marL="730250" lvl="1" indent="-238125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Logically forms shallow stack</a:t>
            </a:r>
          </a:p>
          <a:p>
            <a:pPr marL="730250" lvl="1" indent="-238125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Top called 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</a:rPr>
              <a:t>%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</a:rPr>
              <a:t>st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</a:rPr>
              <a:t>(0)</a:t>
            </a:r>
          </a:p>
          <a:p>
            <a:pPr marL="730250" lvl="1" indent="-238125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When push too many, bottom values 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</a:rPr>
              <a:t>disappear</a:t>
            </a:r>
          </a:p>
          <a:p>
            <a:pPr marL="385763" indent="-37147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Stack operation similar to Reverse Polish Notation</a:t>
            </a:r>
          </a:p>
          <a:p>
            <a:pPr marL="730250" lvl="1" indent="-23812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</a:rPr>
              <a:t>a b + = push a, push b, add (pop a &amp; b, add, push result)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latin typeface="Arial" charset="0"/>
              </a:rPr>
              <a:t>Example calculation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147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x = (a-b)/(-b+c)</a:t>
            </a:r>
          </a:p>
          <a:p>
            <a:pPr marL="730250" lvl="1" indent="-23812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b="1">
                <a:solidFill>
                  <a:srgbClr val="000066"/>
                </a:solidFill>
                <a:latin typeface="Arial" charset="0"/>
              </a:rPr>
              <a:t>load c</a:t>
            </a:r>
          </a:p>
          <a:p>
            <a:pPr marL="730250" lvl="1" indent="-23812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b="1">
                <a:solidFill>
                  <a:srgbClr val="000066"/>
                </a:solidFill>
                <a:latin typeface="Arial" charset="0"/>
              </a:rPr>
              <a:t>load b</a:t>
            </a:r>
          </a:p>
          <a:p>
            <a:pPr marL="730250" lvl="1" indent="-23812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b="1">
                <a:solidFill>
                  <a:srgbClr val="000066"/>
                </a:solidFill>
                <a:latin typeface="Arial" charset="0"/>
              </a:rPr>
              <a:t>neg</a:t>
            </a:r>
          </a:p>
          <a:p>
            <a:pPr marL="730250" lvl="1" indent="-23812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b="1">
                <a:solidFill>
                  <a:srgbClr val="000066"/>
                </a:solidFill>
                <a:latin typeface="Arial" charset="0"/>
              </a:rPr>
              <a:t>addp</a:t>
            </a:r>
          </a:p>
          <a:p>
            <a:pPr marL="730250" lvl="1" indent="-23812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b="1">
                <a:solidFill>
                  <a:srgbClr val="000066"/>
                </a:solidFill>
                <a:latin typeface="Arial" charset="0"/>
              </a:rPr>
              <a:t>load b</a:t>
            </a:r>
          </a:p>
          <a:p>
            <a:pPr marL="730250" lvl="1" indent="-23812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b="1">
                <a:solidFill>
                  <a:srgbClr val="000066"/>
                </a:solidFill>
                <a:latin typeface="Arial" charset="0"/>
              </a:rPr>
              <a:t>load a</a:t>
            </a:r>
          </a:p>
          <a:p>
            <a:pPr marL="730250" lvl="1" indent="-23812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b="1">
                <a:solidFill>
                  <a:srgbClr val="000066"/>
                </a:solidFill>
                <a:latin typeface="Arial" charset="0"/>
              </a:rPr>
              <a:t>subp</a:t>
            </a:r>
          </a:p>
          <a:p>
            <a:pPr marL="730250" lvl="1" indent="-23812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b="1">
                <a:solidFill>
                  <a:srgbClr val="000066"/>
                </a:solidFill>
                <a:latin typeface="Arial" charset="0"/>
              </a:rPr>
              <a:t>divp</a:t>
            </a:r>
          </a:p>
          <a:p>
            <a:pPr marL="730250" lvl="1" indent="-23812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b="1">
                <a:solidFill>
                  <a:srgbClr val="000066"/>
                </a:solidFill>
                <a:latin typeface="Arial" charset="0"/>
              </a:rPr>
              <a:t>storep x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Text Box 3"/>
          <p:cNvSpPr txBox="1">
            <a:spLocks noChangeArrowheads="1"/>
          </p:cNvSpPr>
          <p:nvPr/>
        </p:nvSpPr>
        <p:spPr bwMode="auto">
          <a:xfrm>
            <a:off x="1600200" y="6096000"/>
            <a:ext cx="5914440" cy="343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</a:rPr>
              <a:t>http://</a:t>
            </a:r>
            <a:r>
              <a:rPr lang="en-US" sz="1800" b="1" dirty="0" smtClean="0">
                <a:solidFill>
                  <a:srgbClr val="000066"/>
                </a:solidFill>
                <a:latin typeface="Arial" charset="0"/>
              </a:rPr>
              <a:t>thefengs.com/wuchang/courses/cs201/class/13</a:t>
            </a:r>
            <a:endParaRPr lang="en-US" sz="1800" b="1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724400" y="3810000"/>
            <a:ext cx="3505200" cy="293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Compiled with “-march=core-avx2”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724400" y="4191000"/>
            <a:ext cx="4419600" cy="1451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fma_vector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:                                                                     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vmovupd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(%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rdx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), %ymm1                                                   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vmovupd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(%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), %ymm0                                                   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vmovupd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(%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rsi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), %ymm2                                                   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vfmadd132pd     %ymm2, %ymm1, %ymm0                                     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vmovupd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%ymm0, (%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rdx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)                                                   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ret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533400" y="4191000"/>
            <a:ext cx="3088346" cy="222740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fma_vector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:                                                                     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movapd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16(%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), %xmm0                                                 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movapd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(%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), %xmm1                                                   </a:t>
            </a:r>
          </a:p>
          <a:p>
            <a:pPr lvl="1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mulpd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 16(%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rsi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), %xmm0                                                 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mulpd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 (%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rsi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), %xmm1                                                   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addpd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 16(%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rdx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), %xmm0                                                 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addpd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 (%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rdx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), %xmm1                                                   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movapd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%xmm0, 16(%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rdx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)                                                 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movapd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%xmm1, (%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rdx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)                                                   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ret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 b="1" dirty="0" smtClean="0">
              <a:solidFill>
                <a:srgbClr val="000066"/>
              </a:solidFill>
              <a:latin typeface="Courier New" pitchFamily="49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57200" y="3810000"/>
            <a:ext cx="3200400" cy="293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Compiled with “-march=corei7”</a:t>
            </a:r>
          </a:p>
        </p:txBody>
      </p:sp>
      <p:sp>
        <p:nvSpPr>
          <p:cNvPr id="14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latin typeface="Arial" charset="0"/>
              </a:rPr>
              <a:t>AVX FMA example</a:t>
            </a:r>
            <a:endParaRPr lang="en-US" sz="3800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228600" y="1447800"/>
            <a:ext cx="8686800" cy="222740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void 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fma_vector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(double * restrict a, double * restrict b, double * restrict c) {                                                                               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int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;                                                                        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__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builtin_assume_aligned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(a,16);                                   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__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builtin_assume_aligned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(b,16);                                   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__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builtin_assume_aligned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(c,16);                                   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                                                                              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c[0] = c[0] + a[0] * b[0];                                                          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c[1] = c[1] + a[1] * b[1];                                                          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c[2] = c[2] + a[2] * b[2];                                                          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c[3] = c[3] + a[3] * b[3];                                                          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} 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</a:rPr>
              <a:t>Natural fit for SIMD instructions</a:t>
            </a: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147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Single Instruction, Multiple Data</a:t>
            </a:r>
          </a:p>
          <a:p>
            <a:pPr marL="730250" lvl="1" indent="-23812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Also known as vector instructions</a:t>
            </a:r>
          </a:p>
          <a:p>
            <a:pPr marL="730250" lvl="1" indent="-23812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Before SIMD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One instruction per data location</a:t>
            </a:r>
          </a:p>
          <a:p>
            <a:pPr marL="730250" lvl="1" indent="-23812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With SIMD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One instruction over multiple sequential data locations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Execution </a:t>
            </a:r>
            <a:r>
              <a:rPr lang="en-US" sz="1800" b="1" dirty="0" smtClean="0">
                <a:solidFill>
                  <a:srgbClr val="000099"/>
                </a:solidFill>
                <a:latin typeface="Arial" charset="0"/>
              </a:rPr>
              <a:t>units and registers 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must support “wide” parallel execution</a:t>
            </a:r>
          </a:p>
          <a:p>
            <a:pPr marL="385763" indent="-37147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Examples in many processors</a:t>
            </a:r>
          </a:p>
          <a:p>
            <a:pPr marL="730250" lvl="1" indent="-23812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Intel x86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MMX, SSE, AVX</a:t>
            </a:r>
          </a:p>
          <a:p>
            <a:pPr marL="730250" lvl="1" indent="-23812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AMD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3DNow!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ChangeArrowheads="1"/>
          </p:cNvSpPr>
          <p:nvPr/>
        </p:nvSpPr>
        <p:spPr bwMode="auto">
          <a:xfrm>
            <a:off x="4687888" y="5867400"/>
            <a:ext cx="1255712" cy="490538"/>
          </a:xfrm>
          <a:prstGeom prst="rect">
            <a:avLst/>
          </a:prstGeom>
          <a:gradFill rotWithShape="0">
            <a:gsLst>
              <a:gs pos="0">
                <a:srgbClr val="DDDDDD"/>
              </a:gs>
              <a:gs pos="100000">
                <a:srgbClr val="B2B2B2"/>
              </a:gs>
            </a:gsLst>
            <a:lin ang="2700000" scaled="1"/>
          </a:gra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3163888" y="5867400"/>
            <a:ext cx="1255712" cy="490538"/>
          </a:xfrm>
          <a:prstGeom prst="rect">
            <a:avLst/>
          </a:prstGeom>
          <a:gradFill rotWithShape="0">
            <a:gsLst>
              <a:gs pos="0">
                <a:srgbClr val="DDDDDD"/>
              </a:gs>
              <a:gs pos="100000">
                <a:srgbClr val="B2B2B2"/>
              </a:gs>
            </a:gsLst>
            <a:lin ang="2700000" scaled="1"/>
          </a:gra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AutoShape 4"/>
          <p:cNvSpPr>
            <a:spLocks noChangeArrowheads="1"/>
          </p:cNvSpPr>
          <p:nvPr/>
        </p:nvSpPr>
        <p:spPr bwMode="auto">
          <a:xfrm>
            <a:off x="3255963" y="4795838"/>
            <a:ext cx="762000" cy="4572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009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1060450" y="5415287"/>
            <a:ext cx="3076781" cy="41210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2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for (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=0; </a:t>
            </a:r>
            <a:r>
              <a:rPr lang="en-US" sz="1800" b="1" dirty="0" err="1" smtClean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&lt;64;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+=4)</a:t>
            </a:r>
            <a:r>
              <a:rPr lang="ar-SA" sz="18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‏</a:t>
            </a:r>
            <a:endParaRPr lang="en-US" sz="18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</p:txBody>
      </p:sp>
      <p:sp>
        <p:nvSpPr>
          <p:cNvPr id="15367" name="Rectangle 6"/>
          <p:cNvSpPr>
            <a:spLocks noChangeArrowheads="1"/>
          </p:cNvSpPr>
          <p:nvPr/>
        </p:nvSpPr>
        <p:spPr bwMode="auto">
          <a:xfrm>
            <a:off x="1639888" y="5842000"/>
            <a:ext cx="1255712" cy="490538"/>
          </a:xfrm>
          <a:prstGeom prst="rect">
            <a:avLst/>
          </a:prstGeom>
          <a:gradFill rotWithShape="0">
            <a:gsLst>
              <a:gs pos="0">
                <a:srgbClr val="DDDDDD"/>
              </a:gs>
              <a:gs pos="100000">
                <a:srgbClr val="B2B2B2"/>
              </a:gs>
            </a:gsLst>
            <a:lin ang="2700000" scaled="1"/>
          </a:gra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Text Box 7"/>
          <p:cNvSpPr txBox="1">
            <a:spLocks noChangeArrowheads="1"/>
          </p:cNvSpPr>
          <p:nvPr/>
        </p:nvSpPr>
        <p:spPr bwMode="auto">
          <a:xfrm>
            <a:off x="1643063" y="5934075"/>
            <a:ext cx="42957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A[i:i+3] = A[i:i+3] + B[i:i+3]</a:t>
            </a:r>
          </a:p>
        </p:txBody>
      </p:sp>
      <p:sp>
        <p:nvSpPr>
          <p:cNvPr id="15369" name="Text Box 8"/>
          <p:cNvSpPr txBox="1">
            <a:spLocks noChangeArrowheads="1"/>
          </p:cNvSpPr>
          <p:nvPr/>
        </p:nvSpPr>
        <p:spPr bwMode="auto">
          <a:xfrm>
            <a:off x="1071563" y="2832100"/>
            <a:ext cx="3884612" cy="173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for (i=0; i&lt;64; i+=4)</a:t>
            </a:r>
            <a:r>
              <a:rPr lang="ar-SA" sz="1800" b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‏</a:t>
            </a:r>
            <a:r>
              <a:rPr lang="en-US" sz="18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 A[i+0] = A[i+0] + B[i+0]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 A[i+1] = A[i+1] + B[i+1]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 A[i+2] = A[i+2] + B[i+2]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 A[i+3] = A[i+3] + B[i+3]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}</a:t>
            </a:r>
          </a:p>
        </p:txBody>
      </p:sp>
      <p:sp>
        <p:nvSpPr>
          <p:cNvPr id="15370" name="Text Box 9"/>
          <p:cNvSpPr txBox="1">
            <a:spLocks noChangeArrowheads="1"/>
          </p:cNvSpPr>
          <p:nvPr/>
        </p:nvSpPr>
        <p:spPr bwMode="auto">
          <a:xfrm>
            <a:off x="1054100" y="1524000"/>
            <a:ext cx="3884613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for (i=0; i&lt;64; i+=1)</a:t>
            </a:r>
            <a:r>
              <a:rPr lang="ar-SA" sz="1800" b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‏</a:t>
            </a:r>
            <a:endParaRPr lang="en-US" sz="1800" b="1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 A[i+0] = A[i+0] + B[i+0]</a:t>
            </a:r>
          </a:p>
        </p:txBody>
      </p:sp>
      <p:sp>
        <p:nvSpPr>
          <p:cNvPr id="15371" name="AutoShape 10"/>
          <p:cNvSpPr>
            <a:spLocks noChangeArrowheads="1"/>
          </p:cNvSpPr>
          <p:nvPr/>
        </p:nvSpPr>
        <p:spPr bwMode="auto">
          <a:xfrm>
            <a:off x="3200400" y="2209800"/>
            <a:ext cx="762000" cy="4572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009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3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eaLnBrk="1" hangingPunct="1">
              <a:lnSpc>
                <a:spcPct val="85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</a:rPr>
              <a:t>Example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/>
      <p:bldP spid="15363" grpId="0" animBg="1"/>
      <p:bldP spid="15365" grpId="0" animBg="1"/>
      <p:bldP spid="15366" grpId="0"/>
      <p:bldP spid="15367" grpId="0" animBg="1"/>
      <p:bldP spid="15368" grpId="0"/>
      <p:bldP spid="15369" grpId="0"/>
      <p:bldP spid="1537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85763" indent="-37147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SIMD (single-instruction, multiple data) vector instructions</a:t>
            </a:r>
          </a:p>
          <a:p>
            <a:pPr marL="730250" lvl="1" indent="-238125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</a:rPr>
              <a:t>Wide registers</a:t>
            </a:r>
          </a:p>
          <a:p>
            <a:pPr marL="730250" lvl="1" indent="-238125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</a:rPr>
              <a:t>Parallel 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operation on 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</a:rPr>
              <a:t>vectors 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of integers or floats</a:t>
            </a:r>
          </a:p>
          <a:p>
            <a:pPr marL="730250" lvl="1" indent="-238125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Example:</a:t>
            </a:r>
          </a:p>
          <a:p>
            <a:pPr marL="731838" lvl="1" indent="-238125" eaLnBrk="1" hangingPunct="1"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lang="en-US" sz="2000" b="1" dirty="0">
              <a:solidFill>
                <a:srgbClr val="000066"/>
              </a:solidFill>
              <a:latin typeface="Arial" charset="0"/>
            </a:endParaRPr>
          </a:p>
          <a:p>
            <a:pPr marL="731838" lvl="1" indent="-238125" eaLnBrk="1" hangingPunct="1"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lang="en-US" sz="2000" b="1" dirty="0">
              <a:solidFill>
                <a:srgbClr val="000066"/>
              </a:solidFill>
              <a:latin typeface="Arial" charset="0"/>
            </a:endParaRPr>
          </a:p>
          <a:p>
            <a:pPr marL="385763" indent="-37147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endParaRPr lang="en-US" sz="2000" b="1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17412" name="Rectangle 3"/>
          <p:cNvSpPr>
            <a:spLocks noChangeArrowheads="1"/>
          </p:cNvSpPr>
          <p:nvPr/>
        </p:nvSpPr>
        <p:spPr bwMode="auto">
          <a:xfrm>
            <a:off x="1497013" y="3429000"/>
            <a:ext cx="228600" cy="228600"/>
          </a:xfrm>
          <a:prstGeom prst="rect">
            <a:avLst/>
          </a:prstGeom>
          <a:solidFill>
            <a:srgbClr val="EDEA77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1725613" y="3429000"/>
            <a:ext cx="228600" cy="228600"/>
          </a:xfrm>
          <a:prstGeom prst="rect">
            <a:avLst/>
          </a:prstGeom>
          <a:solidFill>
            <a:srgbClr val="FF9999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Rectangle 5"/>
          <p:cNvSpPr>
            <a:spLocks noChangeArrowheads="1"/>
          </p:cNvSpPr>
          <p:nvPr/>
        </p:nvSpPr>
        <p:spPr bwMode="auto">
          <a:xfrm>
            <a:off x="1954213" y="3429000"/>
            <a:ext cx="228600" cy="228600"/>
          </a:xfrm>
          <a:prstGeom prst="rect">
            <a:avLst/>
          </a:prstGeom>
          <a:solidFill>
            <a:srgbClr val="60C99C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Rectangle 6"/>
          <p:cNvSpPr>
            <a:spLocks noChangeArrowheads="1"/>
          </p:cNvSpPr>
          <p:nvPr/>
        </p:nvSpPr>
        <p:spPr bwMode="auto">
          <a:xfrm>
            <a:off x="2182813" y="3429000"/>
            <a:ext cx="228600" cy="228600"/>
          </a:xfrm>
          <a:prstGeom prst="rect">
            <a:avLst/>
          </a:prstGeom>
          <a:solidFill>
            <a:srgbClr val="8585E0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Text Box 7"/>
          <p:cNvSpPr txBox="1">
            <a:spLocks noChangeArrowheads="1"/>
          </p:cNvSpPr>
          <p:nvPr/>
        </p:nvSpPr>
        <p:spPr bwMode="auto">
          <a:xfrm>
            <a:off x="2520950" y="3367088"/>
            <a:ext cx="3143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+</a:t>
            </a:r>
          </a:p>
        </p:txBody>
      </p:sp>
      <p:sp>
        <p:nvSpPr>
          <p:cNvPr id="17417" name="Text Box 8"/>
          <p:cNvSpPr txBox="1">
            <a:spLocks noChangeArrowheads="1"/>
          </p:cNvSpPr>
          <p:nvPr/>
        </p:nvSpPr>
        <p:spPr bwMode="auto">
          <a:xfrm>
            <a:off x="2505075" y="4875213"/>
            <a:ext cx="3063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x</a:t>
            </a:r>
          </a:p>
        </p:txBody>
      </p:sp>
      <p:sp>
        <p:nvSpPr>
          <p:cNvPr id="17418" name="Rectangle 9"/>
          <p:cNvSpPr>
            <a:spLocks noChangeArrowheads="1"/>
          </p:cNvSpPr>
          <p:nvPr/>
        </p:nvSpPr>
        <p:spPr bwMode="auto">
          <a:xfrm>
            <a:off x="2889250" y="3429000"/>
            <a:ext cx="228600" cy="228600"/>
          </a:xfrm>
          <a:prstGeom prst="rect">
            <a:avLst/>
          </a:prstGeom>
          <a:solidFill>
            <a:srgbClr val="EDEA77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Rectangle 10"/>
          <p:cNvSpPr>
            <a:spLocks noChangeArrowheads="1"/>
          </p:cNvSpPr>
          <p:nvPr/>
        </p:nvSpPr>
        <p:spPr bwMode="auto">
          <a:xfrm>
            <a:off x="3117850" y="3429000"/>
            <a:ext cx="228600" cy="228600"/>
          </a:xfrm>
          <a:prstGeom prst="rect">
            <a:avLst/>
          </a:prstGeom>
          <a:solidFill>
            <a:srgbClr val="FF9999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Rectangle 11"/>
          <p:cNvSpPr>
            <a:spLocks noChangeArrowheads="1"/>
          </p:cNvSpPr>
          <p:nvPr/>
        </p:nvSpPr>
        <p:spPr bwMode="auto">
          <a:xfrm>
            <a:off x="3346450" y="3429000"/>
            <a:ext cx="228600" cy="228600"/>
          </a:xfrm>
          <a:prstGeom prst="rect">
            <a:avLst/>
          </a:prstGeom>
          <a:solidFill>
            <a:srgbClr val="60C99C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Rectangle 12"/>
          <p:cNvSpPr>
            <a:spLocks noChangeArrowheads="1"/>
          </p:cNvSpPr>
          <p:nvPr/>
        </p:nvSpPr>
        <p:spPr bwMode="auto">
          <a:xfrm>
            <a:off x="3575050" y="3429000"/>
            <a:ext cx="228600" cy="228600"/>
          </a:xfrm>
          <a:prstGeom prst="rect">
            <a:avLst/>
          </a:prstGeom>
          <a:solidFill>
            <a:srgbClr val="8585E0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Rectangle 13"/>
          <p:cNvSpPr>
            <a:spLocks noChangeArrowheads="1"/>
          </p:cNvSpPr>
          <p:nvPr/>
        </p:nvSpPr>
        <p:spPr bwMode="auto">
          <a:xfrm>
            <a:off x="1503363" y="4953000"/>
            <a:ext cx="228600" cy="228600"/>
          </a:xfrm>
          <a:prstGeom prst="rect">
            <a:avLst/>
          </a:prstGeom>
          <a:solidFill>
            <a:srgbClr val="EDEA77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Rectangle 14"/>
          <p:cNvSpPr>
            <a:spLocks noChangeArrowheads="1"/>
          </p:cNvSpPr>
          <p:nvPr/>
        </p:nvSpPr>
        <p:spPr bwMode="auto">
          <a:xfrm>
            <a:off x="1731963" y="4953000"/>
            <a:ext cx="228600" cy="228600"/>
          </a:xfrm>
          <a:prstGeom prst="rect">
            <a:avLst/>
          </a:prstGeom>
          <a:solidFill>
            <a:srgbClr val="FF9999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Rectangle 15"/>
          <p:cNvSpPr>
            <a:spLocks noChangeArrowheads="1"/>
          </p:cNvSpPr>
          <p:nvPr/>
        </p:nvSpPr>
        <p:spPr bwMode="auto">
          <a:xfrm>
            <a:off x="1960563" y="4953000"/>
            <a:ext cx="228600" cy="228600"/>
          </a:xfrm>
          <a:prstGeom prst="rect">
            <a:avLst/>
          </a:prstGeom>
          <a:solidFill>
            <a:srgbClr val="60C99C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Rectangle 16"/>
          <p:cNvSpPr>
            <a:spLocks noChangeArrowheads="1"/>
          </p:cNvSpPr>
          <p:nvPr/>
        </p:nvSpPr>
        <p:spPr bwMode="auto">
          <a:xfrm>
            <a:off x="2189163" y="4953000"/>
            <a:ext cx="228600" cy="228600"/>
          </a:xfrm>
          <a:prstGeom prst="rect">
            <a:avLst/>
          </a:prstGeom>
          <a:solidFill>
            <a:srgbClr val="8585E0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6" name="Rectangle 17"/>
          <p:cNvSpPr>
            <a:spLocks noChangeArrowheads="1"/>
          </p:cNvSpPr>
          <p:nvPr/>
        </p:nvSpPr>
        <p:spPr bwMode="auto">
          <a:xfrm>
            <a:off x="2895600" y="4953000"/>
            <a:ext cx="228600" cy="228600"/>
          </a:xfrm>
          <a:prstGeom prst="rect">
            <a:avLst/>
          </a:prstGeom>
          <a:solidFill>
            <a:srgbClr val="EDEA77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7" name="Rectangle 18"/>
          <p:cNvSpPr>
            <a:spLocks noChangeArrowheads="1"/>
          </p:cNvSpPr>
          <p:nvPr/>
        </p:nvSpPr>
        <p:spPr bwMode="auto">
          <a:xfrm>
            <a:off x="3124200" y="4953000"/>
            <a:ext cx="228600" cy="228600"/>
          </a:xfrm>
          <a:prstGeom prst="rect">
            <a:avLst/>
          </a:prstGeom>
          <a:solidFill>
            <a:srgbClr val="FF9999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8" name="Rectangle 19"/>
          <p:cNvSpPr>
            <a:spLocks noChangeArrowheads="1"/>
          </p:cNvSpPr>
          <p:nvPr/>
        </p:nvSpPr>
        <p:spPr bwMode="auto">
          <a:xfrm>
            <a:off x="3352800" y="4953000"/>
            <a:ext cx="228600" cy="228600"/>
          </a:xfrm>
          <a:prstGeom prst="rect">
            <a:avLst/>
          </a:prstGeom>
          <a:solidFill>
            <a:srgbClr val="60C99C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9" name="Rectangle 20"/>
          <p:cNvSpPr>
            <a:spLocks noChangeArrowheads="1"/>
          </p:cNvSpPr>
          <p:nvPr/>
        </p:nvSpPr>
        <p:spPr bwMode="auto">
          <a:xfrm>
            <a:off x="3581400" y="4953000"/>
            <a:ext cx="228600" cy="228600"/>
          </a:xfrm>
          <a:prstGeom prst="rect">
            <a:avLst/>
          </a:prstGeom>
          <a:solidFill>
            <a:srgbClr val="8585E0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0" name="Text Box 21"/>
          <p:cNvSpPr txBox="1">
            <a:spLocks noChangeArrowheads="1"/>
          </p:cNvSpPr>
          <p:nvPr/>
        </p:nvSpPr>
        <p:spPr bwMode="auto">
          <a:xfrm>
            <a:off x="5105400" y="4038600"/>
            <a:ext cx="15938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dirty="0">
                <a:solidFill>
                  <a:srgbClr val="000066"/>
                </a:solidFill>
                <a:latin typeface="Calibri" pitchFamily="32" charset="0"/>
              </a:rPr>
              <a:t>“4-way”</a:t>
            </a:r>
          </a:p>
        </p:txBody>
      </p:sp>
      <p:sp>
        <p:nvSpPr>
          <p:cNvPr id="24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</a:rPr>
              <a:t>General </a:t>
            </a:r>
            <a:r>
              <a:rPr lang="en-US" sz="3800" b="1" dirty="0" smtClean="0">
                <a:solidFill>
                  <a:srgbClr val="660033"/>
                </a:solidFill>
                <a:latin typeface="Arial" charset="0"/>
              </a:rPr>
              <a:t>idea</a:t>
            </a:r>
            <a:endParaRPr lang="en-US" sz="3800" b="1" dirty="0">
              <a:solidFill>
                <a:srgbClr val="660033"/>
              </a:solidFill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6" name="Text Box 13"/>
          <p:cNvSpPr txBox="1">
            <a:spLocks noChangeArrowheads="1"/>
          </p:cNvSpPr>
          <p:nvPr/>
        </p:nvSpPr>
        <p:spPr bwMode="auto">
          <a:xfrm>
            <a:off x="1395412" y="2133600"/>
            <a:ext cx="1932815" cy="264906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alibri" pitchFamily="32" charset="0"/>
              </a:rPr>
              <a:t>386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alibri" pitchFamily="32" charset="0"/>
              </a:rPr>
              <a:t>486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alibri" pitchFamily="32" charset="0"/>
              </a:rPr>
              <a:t>Pentium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alibri" pitchFamily="32" charset="0"/>
              </a:rPr>
              <a:t>Pentium MMX</a:t>
            </a:r>
          </a:p>
          <a:p>
            <a:pPr>
              <a:spcBef>
                <a:spcPts val="160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alibri" pitchFamily="32" charset="0"/>
              </a:rPr>
              <a:t>Pentium </a:t>
            </a:r>
            <a:r>
              <a:rPr lang="en-US" sz="1800" b="1" dirty="0" smtClean="0">
                <a:solidFill>
                  <a:srgbClr val="000066"/>
                </a:solidFill>
                <a:latin typeface="Calibri" pitchFamily="32" charset="0"/>
              </a:rPr>
              <a:t>III (1999)</a:t>
            </a:r>
            <a:endParaRPr lang="en-US" sz="1800" b="1" dirty="0">
              <a:solidFill>
                <a:srgbClr val="000066"/>
              </a:solidFill>
              <a:latin typeface="Calibri" pitchFamily="32" charset="0"/>
            </a:endParaRPr>
          </a:p>
          <a:p>
            <a:pPr>
              <a:spcBef>
                <a:spcPts val="160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alibri" pitchFamily="32" charset="0"/>
              </a:rPr>
              <a:t>Pentium </a:t>
            </a:r>
            <a:r>
              <a:rPr lang="en-US" sz="1800" b="1" dirty="0" smtClean="0">
                <a:solidFill>
                  <a:srgbClr val="000066"/>
                </a:solidFill>
                <a:latin typeface="Calibri" pitchFamily="32" charset="0"/>
              </a:rPr>
              <a:t>4 (2000)</a:t>
            </a:r>
            <a:endParaRPr lang="en-US" sz="1800" b="1" dirty="0">
              <a:solidFill>
                <a:srgbClr val="000066"/>
              </a:solidFill>
              <a:latin typeface="Calibri" pitchFamily="32" charset="0"/>
            </a:endParaRPr>
          </a:p>
          <a:p>
            <a:pPr>
              <a:spcBef>
                <a:spcPts val="160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alibri" pitchFamily="32" charset="0"/>
              </a:rPr>
              <a:t>Pentium </a:t>
            </a:r>
            <a:r>
              <a:rPr lang="en-US" sz="1800" b="1" dirty="0" smtClean="0">
                <a:solidFill>
                  <a:srgbClr val="000066"/>
                </a:solidFill>
                <a:latin typeface="Calibri" pitchFamily="32" charset="0"/>
              </a:rPr>
              <a:t>4E (2004)</a:t>
            </a:r>
            <a:endParaRPr lang="en-US" sz="1800" b="1" dirty="0">
              <a:solidFill>
                <a:srgbClr val="000066"/>
              </a:solidFill>
              <a:latin typeface="Calibri" pitchFamily="32" charset="0"/>
            </a:endParaRPr>
          </a:p>
        </p:txBody>
      </p:sp>
      <p:sp>
        <p:nvSpPr>
          <p:cNvPr id="23554" name="Rectangle 1"/>
          <p:cNvSpPr>
            <a:spLocks noChangeArrowheads="1"/>
          </p:cNvSpPr>
          <p:nvPr/>
        </p:nvSpPr>
        <p:spPr bwMode="auto">
          <a:xfrm>
            <a:off x="3754437" y="1638300"/>
            <a:ext cx="2165350" cy="4724400"/>
          </a:xfrm>
          <a:prstGeom prst="rect">
            <a:avLst/>
          </a:prstGeom>
          <a:solidFill>
            <a:srgbClr val="CFC183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4370404" y="1638300"/>
            <a:ext cx="1524000" cy="3086100"/>
          </a:xfrm>
          <a:prstGeom prst="rect">
            <a:avLst/>
          </a:prstGeom>
          <a:solidFill>
            <a:srgbClr val="DDD3A7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4471987" y="4724400"/>
            <a:ext cx="1484999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i="1" dirty="0">
                <a:solidFill>
                  <a:srgbClr val="321900"/>
                </a:solidFill>
                <a:latin typeface="Calibri" pitchFamily="32" charset="0"/>
              </a:rPr>
              <a:t>x86-64 / em64t</a:t>
            </a:r>
          </a:p>
        </p:txBody>
      </p:sp>
      <p:sp>
        <p:nvSpPr>
          <p:cNvPr id="23558" name="Rectangle 5"/>
          <p:cNvSpPr>
            <a:spLocks noChangeArrowheads="1"/>
          </p:cNvSpPr>
          <p:nvPr/>
        </p:nvSpPr>
        <p:spPr bwMode="auto">
          <a:xfrm>
            <a:off x="4751404" y="1638300"/>
            <a:ext cx="1143000" cy="571500"/>
          </a:xfrm>
          <a:prstGeom prst="rect">
            <a:avLst/>
          </a:prstGeom>
          <a:solidFill>
            <a:srgbClr val="EAE4C8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Text Box 6"/>
          <p:cNvSpPr txBox="1">
            <a:spLocks noChangeArrowheads="1"/>
          </p:cNvSpPr>
          <p:nvPr/>
        </p:nvSpPr>
        <p:spPr bwMode="auto">
          <a:xfrm>
            <a:off x="5240354" y="2133600"/>
            <a:ext cx="755633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i="1" dirty="0" smtClean="0">
                <a:solidFill>
                  <a:srgbClr val="663300"/>
                </a:solidFill>
                <a:latin typeface="Calibri" pitchFamily="32" charset="0"/>
              </a:rPr>
              <a:t>x86-32</a:t>
            </a:r>
            <a:endParaRPr lang="en-US" sz="1600" b="1" i="1" dirty="0">
              <a:solidFill>
                <a:srgbClr val="663300"/>
              </a:solidFill>
              <a:latin typeface="Calibri" pitchFamily="32" charset="0"/>
            </a:endParaRPr>
          </a:p>
        </p:txBody>
      </p:sp>
      <p:sp>
        <p:nvSpPr>
          <p:cNvPr id="23560" name="Text Box 7"/>
          <p:cNvSpPr txBox="1">
            <a:spLocks noChangeArrowheads="1"/>
          </p:cNvSpPr>
          <p:nvPr/>
        </p:nvSpPr>
        <p:spPr bwMode="auto">
          <a:xfrm>
            <a:off x="5240354" y="1524000"/>
            <a:ext cx="755633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i="1" dirty="0">
                <a:solidFill>
                  <a:srgbClr val="8A4500"/>
                </a:solidFill>
                <a:latin typeface="Calibri" pitchFamily="32" charset="0"/>
              </a:rPr>
              <a:t>x86-16</a:t>
            </a:r>
          </a:p>
        </p:txBody>
      </p:sp>
      <p:sp>
        <p:nvSpPr>
          <p:cNvPr id="23561" name="Text Box 8"/>
          <p:cNvSpPr txBox="1">
            <a:spLocks noChangeArrowheads="1"/>
          </p:cNvSpPr>
          <p:nvPr/>
        </p:nvSpPr>
        <p:spPr bwMode="auto">
          <a:xfrm>
            <a:off x="5197492" y="2895600"/>
            <a:ext cx="746125" cy="1797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i="1" dirty="0">
                <a:solidFill>
                  <a:srgbClr val="000066"/>
                </a:solidFill>
                <a:latin typeface="Calibri" pitchFamily="32" charset="0"/>
              </a:rPr>
              <a:t>MMX</a:t>
            </a:r>
          </a:p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b="1" i="1" dirty="0">
              <a:solidFill>
                <a:srgbClr val="000066"/>
              </a:solidFill>
              <a:latin typeface="Calibri" pitchFamily="32" charset="0"/>
            </a:endParaRPr>
          </a:p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i="1" dirty="0">
                <a:solidFill>
                  <a:srgbClr val="000066"/>
                </a:solidFill>
                <a:latin typeface="Calibri" pitchFamily="32" charset="0"/>
              </a:rPr>
              <a:t>SSE</a:t>
            </a:r>
          </a:p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b="1" i="1" dirty="0">
              <a:solidFill>
                <a:srgbClr val="000066"/>
              </a:solidFill>
              <a:latin typeface="Calibri" pitchFamily="32" charset="0"/>
            </a:endParaRPr>
          </a:p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i="1" dirty="0">
                <a:solidFill>
                  <a:srgbClr val="000066"/>
                </a:solidFill>
                <a:latin typeface="Calibri" pitchFamily="32" charset="0"/>
              </a:rPr>
              <a:t>SSE2</a:t>
            </a:r>
          </a:p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b="1" i="1" dirty="0">
              <a:solidFill>
                <a:srgbClr val="000066"/>
              </a:solidFill>
              <a:latin typeface="Calibri" pitchFamily="32" charset="0"/>
            </a:endParaRPr>
          </a:p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i="1" dirty="0">
                <a:solidFill>
                  <a:srgbClr val="000066"/>
                </a:solidFill>
                <a:latin typeface="Calibri" pitchFamily="32" charset="0"/>
              </a:rPr>
              <a:t>SSE3</a:t>
            </a:r>
          </a:p>
        </p:txBody>
      </p:sp>
      <p:sp>
        <p:nvSpPr>
          <p:cNvPr id="23562" name="Rectangle 9"/>
          <p:cNvSpPr>
            <a:spLocks noChangeArrowheads="1"/>
          </p:cNvSpPr>
          <p:nvPr/>
        </p:nvSpPr>
        <p:spPr bwMode="auto">
          <a:xfrm>
            <a:off x="5157787" y="5029200"/>
            <a:ext cx="746125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i="1" dirty="0">
                <a:solidFill>
                  <a:srgbClr val="000066"/>
                </a:solidFill>
                <a:latin typeface="Calibri" pitchFamily="32" charset="0"/>
              </a:rPr>
              <a:t>SSE4</a:t>
            </a:r>
          </a:p>
        </p:txBody>
      </p:sp>
      <p:sp>
        <p:nvSpPr>
          <p:cNvPr id="23563" name="Line 10"/>
          <p:cNvSpPr>
            <a:spLocks noChangeShapeType="1"/>
          </p:cNvSpPr>
          <p:nvPr/>
        </p:nvSpPr>
        <p:spPr bwMode="auto">
          <a:xfrm>
            <a:off x="1471612" y="2209800"/>
            <a:ext cx="2338388" cy="0"/>
          </a:xfrm>
          <a:prstGeom prst="line">
            <a:avLst/>
          </a:prstGeom>
          <a:noFill/>
          <a:ln w="12600" cap="sq">
            <a:solidFill>
              <a:srgbClr val="C0B46C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4" name="Line 11"/>
          <p:cNvSpPr>
            <a:spLocks noChangeShapeType="1"/>
          </p:cNvSpPr>
          <p:nvPr/>
        </p:nvSpPr>
        <p:spPr bwMode="auto">
          <a:xfrm>
            <a:off x="1371600" y="4724400"/>
            <a:ext cx="2438400" cy="1587"/>
          </a:xfrm>
          <a:prstGeom prst="line">
            <a:avLst/>
          </a:prstGeom>
          <a:noFill/>
          <a:ln w="12600" cap="sq">
            <a:solidFill>
              <a:srgbClr val="C0B46C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5" name="Text Box 12"/>
          <p:cNvSpPr txBox="1">
            <a:spLocks noChangeArrowheads="1"/>
          </p:cNvSpPr>
          <p:nvPr/>
        </p:nvSpPr>
        <p:spPr bwMode="auto">
          <a:xfrm>
            <a:off x="1395412" y="1600200"/>
            <a:ext cx="649835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alibri" pitchFamily="32" charset="0"/>
              </a:rPr>
              <a:t>8086</a:t>
            </a:r>
            <a:endParaRPr lang="en-US" sz="1800" b="1" dirty="0">
              <a:solidFill>
                <a:srgbClr val="000066"/>
              </a:solidFill>
              <a:latin typeface="Calibri" pitchFamily="32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alibri" pitchFamily="32" charset="0"/>
              </a:rPr>
              <a:t>286</a:t>
            </a:r>
          </a:p>
        </p:txBody>
      </p:sp>
      <p:sp>
        <p:nvSpPr>
          <p:cNvPr id="23567" name="Text Box 14"/>
          <p:cNvSpPr txBox="1">
            <a:spLocks noChangeArrowheads="1"/>
          </p:cNvSpPr>
          <p:nvPr/>
        </p:nvSpPr>
        <p:spPr bwMode="auto">
          <a:xfrm>
            <a:off x="1395412" y="4724400"/>
            <a:ext cx="2352417" cy="147950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alibri" pitchFamily="32" charset="0"/>
              </a:rPr>
              <a:t>Pentium </a:t>
            </a:r>
            <a:r>
              <a:rPr lang="en-US" sz="1800" b="1" dirty="0" smtClean="0">
                <a:solidFill>
                  <a:srgbClr val="000066"/>
                </a:solidFill>
                <a:latin typeface="Calibri" pitchFamily="32" charset="0"/>
              </a:rPr>
              <a:t>4F</a:t>
            </a:r>
            <a:endParaRPr lang="en-US" sz="1800" b="1" dirty="0">
              <a:solidFill>
                <a:srgbClr val="000066"/>
              </a:solidFill>
              <a:latin typeface="Calibri" pitchFamily="32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alibri" pitchFamily="32" charset="0"/>
              </a:rPr>
              <a:t>Core 2 </a:t>
            </a:r>
            <a:r>
              <a:rPr lang="en-US" sz="1800" b="1" dirty="0" smtClean="0">
                <a:solidFill>
                  <a:srgbClr val="000066"/>
                </a:solidFill>
                <a:latin typeface="Calibri" pitchFamily="32" charset="0"/>
              </a:rPr>
              <a:t>Duo (2007)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alibri" pitchFamily="32" charset="0"/>
              </a:rPr>
              <a:t>Sandy Bridge (2011)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err="1" smtClean="0">
                <a:solidFill>
                  <a:srgbClr val="000066"/>
                </a:solidFill>
                <a:latin typeface="Calibri" pitchFamily="32" charset="0"/>
              </a:rPr>
              <a:t>Haswell</a:t>
            </a:r>
            <a:r>
              <a:rPr lang="en-US" sz="1800" b="1" dirty="0" smtClean="0">
                <a:solidFill>
                  <a:srgbClr val="000066"/>
                </a:solidFill>
                <a:latin typeface="Calibri" pitchFamily="32" charset="0"/>
              </a:rPr>
              <a:t> (2013)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alibri" pitchFamily="32" charset="0"/>
              </a:rPr>
              <a:t>Knights Landing (2016)</a:t>
            </a:r>
            <a:endParaRPr lang="en-US" sz="1800" b="1" dirty="0">
              <a:solidFill>
                <a:srgbClr val="000066"/>
              </a:solidFill>
              <a:latin typeface="Calibri" pitchFamily="32" charset="0"/>
            </a:endParaRPr>
          </a:p>
        </p:txBody>
      </p:sp>
      <p:sp>
        <p:nvSpPr>
          <p:cNvPr id="23569" name="Text Box 18"/>
          <p:cNvSpPr txBox="1">
            <a:spLocks noChangeArrowheads="1"/>
          </p:cNvSpPr>
          <p:nvPr/>
        </p:nvSpPr>
        <p:spPr bwMode="auto">
          <a:xfrm>
            <a:off x="3505200" y="1066800"/>
            <a:ext cx="25082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dirty="0">
                <a:solidFill>
                  <a:srgbClr val="B8AA58"/>
                </a:solidFill>
                <a:latin typeface="Calibri" pitchFamily="32" charset="0"/>
              </a:rPr>
              <a:t>Architectures</a:t>
            </a:r>
          </a:p>
        </p:txBody>
      </p:sp>
      <p:sp>
        <p:nvSpPr>
          <p:cNvPr id="23570" name="Text Box 19"/>
          <p:cNvSpPr txBox="1">
            <a:spLocks noChangeArrowheads="1"/>
          </p:cNvSpPr>
          <p:nvPr/>
        </p:nvSpPr>
        <p:spPr bwMode="auto">
          <a:xfrm>
            <a:off x="1066800" y="1066800"/>
            <a:ext cx="20574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B8AA58"/>
                </a:solidFill>
                <a:latin typeface="Calibri" pitchFamily="32" charset="0"/>
              </a:rPr>
              <a:t>Processors</a:t>
            </a: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5386387" y="5257800"/>
            <a:ext cx="528391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i="1" dirty="0" smtClean="0">
                <a:solidFill>
                  <a:srgbClr val="000066"/>
                </a:solidFill>
                <a:latin typeface="Calibri" pitchFamily="32" charset="0"/>
              </a:rPr>
              <a:t>AVX</a:t>
            </a:r>
            <a:endParaRPr lang="en-US" sz="1600" b="1" i="1" dirty="0">
              <a:solidFill>
                <a:srgbClr val="000066"/>
              </a:solidFill>
              <a:latin typeface="Calibri" pitchFamily="32" charset="0"/>
            </a:endParaRPr>
          </a:p>
        </p:txBody>
      </p:sp>
      <p:sp>
        <p:nvSpPr>
          <p:cNvPr id="26" name="Rectangle 9"/>
          <p:cNvSpPr>
            <a:spLocks noChangeArrowheads="1"/>
          </p:cNvSpPr>
          <p:nvPr/>
        </p:nvSpPr>
        <p:spPr bwMode="auto">
          <a:xfrm>
            <a:off x="6072187" y="2895600"/>
            <a:ext cx="2151849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i="1" dirty="0" err="1" smtClean="0">
                <a:solidFill>
                  <a:srgbClr val="000066"/>
                </a:solidFill>
                <a:latin typeface="Calibri" pitchFamily="32" charset="0"/>
              </a:rPr>
              <a:t>MultiMedia</a:t>
            </a:r>
            <a:r>
              <a:rPr lang="en-US" sz="1600" b="1" i="1" dirty="0" smtClean="0">
                <a:solidFill>
                  <a:srgbClr val="000066"/>
                </a:solidFill>
                <a:latin typeface="Calibri" pitchFamily="32" charset="0"/>
              </a:rPr>
              <a:t> </a:t>
            </a:r>
            <a:r>
              <a:rPr lang="en-US" sz="1600" b="1" i="1" dirty="0" err="1" smtClean="0">
                <a:solidFill>
                  <a:srgbClr val="000066"/>
                </a:solidFill>
                <a:latin typeface="Calibri" pitchFamily="32" charset="0"/>
              </a:rPr>
              <a:t>eXtensions</a:t>
            </a:r>
            <a:endParaRPr lang="en-US" sz="1600" b="1" i="1" dirty="0">
              <a:solidFill>
                <a:srgbClr val="000066"/>
              </a:solidFill>
              <a:latin typeface="Calibri" pitchFamily="32" charset="0"/>
            </a:endParaRPr>
          </a:p>
        </p:txBody>
      </p:sp>
      <p:sp>
        <p:nvSpPr>
          <p:cNvPr id="27" name="Rectangle 9"/>
          <p:cNvSpPr>
            <a:spLocks noChangeArrowheads="1"/>
          </p:cNvSpPr>
          <p:nvPr/>
        </p:nvSpPr>
        <p:spPr bwMode="auto">
          <a:xfrm>
            <a:off x="6072187" y="3352800"/>
            <a:ext cx="2517141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i="1" dirty="0" smtClean="0">
                <a:solidFill>
                  <a:srgbClr val="000066"/>
                </a:solidFill>
                <a:latin typeface="Calibri" pitchFamily="32" charset="0"/>
              </a:rPr>
              <a:t>Streaming SIMD Extensions</a:t>
            </a:r>
            <a:endParaRPr lang="en-US" sz="1600" b="1" i="1" dirty="0">
              <a:solidFill>
                <a:srgbClr val="000066"/>
              </a:solidFill>
              <a:latin typeface="Calibri" pitchFamily="32" charset="0"/>
            </a:endParaRPr>
          </a:p>
        </p:txBody>
      </p:sp>
      <p:sp>
        <p:nvSpPr>
          <p:cNvPr id="28" name="Rectangle 9"/>
          <p:cNvSpPr>
            <a:spLocks noChangeArrowheads="1"/>
          </p:cNvSpPr>
          <p:nvPr/>
        </p:nvSpPr>
        <p:spPr bwMode="auto">
          <a:xfrm>
            <a:off x="6072187" y="5257800"/>
            <a:ext cx="2580107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i="1" dirty="0" smtClean="0">
                <a:solidFill>
                  <a:srgbClr val="000066"/>
                </a:solidFill>
                <a:latin typeface="Calibri" pitchFamily="32" charset="0"/>
              </a:rPr>
              <a:t>Advanced Vector </a:t>
            </a:r>
            <a:r>
              <a:rPr lang="en-US" sz="1600" b="1" i="1" dirty="0" err="1" smtClean="0">
                <a:solidFill>
                  <a:srgbClr val="000066"/>
                </a:solidFill>
                <a:latin typeface="Calibri" pitchFamily="32" charset="0"/>
              </a:rPr>
              <a:t>eXtensions</a:t>
            </a:r>
            <a:endParaRPr lang="en-US" sz="1600" b="1" i="1" dirty="0">
              <a:solidFill>
                <a:srgbClr val="000066"/>
              </a:solidFill>
              <a:latin typeface="Calibri" pitchFamily="32" charset="0"/>
            </a:endParaRPr>
          </a:p>
        </p:txBody>
      </p:sp>
      <p:sp>
        <p:nvSpPr>
          <p:cNvPr id="30" name="Rectangle 9"/>
          <p:cNvSpPr>
            <a:spLocks noChangeArrowheads="1"/>
          </p:cNvSpPr>
          <p:nvPr/>
        </p:nvSpPr>
        <p:spPr bwMode="auto">
          <a:xfrm>
            <a:off x="5287200" y="5486400"/>
            <a:ext cx="632587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i="1" dirty="0" smtClean="0">
                <a:solidFill>
                  <a:srgbClr val="000066"/>
                </a:solidFill>
                <a:latin typeface="Calibri" pitchFamily="32" charset="0"/>
              </a:rPr>
              <a:t>AVX2</a:t>
            </a:r>
            <a:endParaRPr lang="en-US" sz="1600" b="1" i="1" dirty="0">
              <a:solidFill>
                <a:srgbClr val="000066"/>
              </a:solidFill>
              <a:latin typeface="Calibri" pitchFamily="32" charset="0"/>
            </a:endParaRPr>
          </a:p>
        </p:txBody>
      </p:sp>
      <p:sp>
        <p:nvSpPr>
          <p:cNvPr id="31" name="Rectangle 9"/>
          <p:cNvSpPr>
            <a:spLocks noChangeArrowheads="1"/>
          </p:cNvSpPr>
          <p:nvPr/>
        </p:nvSpPr>
        <p:spPr bwMode="auto">
          <a:xfrm>
            <a:off x="5029200" y="5715000"/>
            <a:ext cx="903494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i="1" dirty="0" smtClean="0">
                <a:solidFill>
                  <a:srgbClr val="000066"/>
                </a:solidFill>
                <a:latin typeface="Calibri" pitchFamily="32" charset="0"/>
              </a:rPr>
              <a:t>AVX-512</a:t>
            </a:r>
            <a:endParaRPr lang="en-US" sz="1600" b="1" i="1" dirty="0">
              <a:solidFill>
                <a:srgbClr val="000066"/>
              </a:solidFill>
              <a:latin typeface="Calibri" pitchFamily="32" charset="0"/>
            </a:endParaRPr>
          </a:p>
        </p:txBody>
      </p:sp>
      <p:sp>
        <p:nvSpPr>
          <p:cNvPr id="29" name="Text Box 2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</a:rPr>
              <a:t>Intel Architectures </a:t>
            </a:r>
            <a:r>
              <a:rPr lang="en-US" sz="3800" b="1" dirty="0" smtClean="0">
                <a:solidFill>
                  <a:srgbClr val="660033"/>
                </a:solidFill>
                <a:latin typeface="Arial" charset="0"/>
              </a:rPr>
              <a:t>and SIMD</a:t>
            </a:r>
            <a:endParaRPr lang="en-US" sz="3800" b="1" dirty="0">
              <a:solidFill>
                <a:srgbClr val="660033"/>
              </a:solidFill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3962400"/>
            <a:ext cx="8139113" cy="1125538"/>
            <a:chOff x="528" y="2042"/>
            <a:chExt cx="5127" cy="709"/>
          </a:xfrm>
        </p:grpSpPr>
        <p:sp>
          <p:nvSpPr>
            <p:cNvPr id="18437" name="Rectangle 4"/>
            <p:cNvSpPr>
              <a:spLocks noChangeArrowheads="1"/>
            </p:cNvSpPr>
            <p:nvPr/>
          </p:nvSpPr>
          <p:spPr bwMode="auto">
            <a:xfrm>
              <a:off x="528" y="2044"/>
              <a:ext cx="2535" cy="60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45720" tIns="46800" rIns="45720" bIns="46800">
              <a:spAutoFit/>
            </a:bodyPr>
            <a:lstStyle/>
            <a:p>
              <a:pPr eaLnBrk="1" hangingPunct="1">
                <a:lnSpc>
                  <a:spcPct val="97000"/>
                </a:lnSpc>
                <a:spcBef>
                  <a:spcPts val="225"/>
                </a:spcBef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99"/>
                  </a:solidFill>
                  <a:latin typeface="Arial" charset="0"/>
                </a:rPr>
                <a:t>8 byte additions (PADDB)</a:t>
              </a:r>
            </a:p>
            <a:p>
              <a:pPr eaLnBrk="1" hangingPunct="1">
                <a:lnSpc>
                  <a:spcPct val="97000"/>
                </a:lnSpc>
                <a:spcBef>
                  <a:spcPts val="225"/>
                </a:spcBef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99"/>
                  </a:solidFill>
                  <a:latin typeface="Arial" charset="0"/>
                </a:rPr>
                <a:t>4 short or word additions (PADDW)</a:t>
              </a:r>
            </a:p>
            <a:p>
              <a:pPr eaLnBrk="1" hangingPunct="1">
                <a:lnSpc>
                  <a:spcPct val="97000"/>
                </a:lnSpc>
                <a:spcBef>
                  <a:spcPts val="225"/>
                </a:spcBef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99"/>
                  </a:solidFill>
                  <a:latin typeface="Arial" charset="0"/>
                </a:rPr>
                <a:t>2 int or dword additions (PADDD)</a:t>
              </a:r>
            </a:p>
          </p:txBody>
        </p:sp>
        <p:sp>
          <p:nvSpPr>
            <p:cNvPr id="18438" name="Text Box 5"/>
            <p:cNvSpPr txBox="1">
              <a:spLocks noChangeArrowheads="1"/>
            </p:cNvSpPr>
            <p:nvPr/>
          </p:nvSpPr>
          <p:spPr bwMode="auto">
            <a:xfrm>
              <a:off x="4320" y="2042"/>
              <a:ext cx="142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45720" tIns="46800" rIns="45720" bIns="46800">
              <a:spAutoFit/>
            </a:bodyPr>
            <a:lstStyle/>
            <a:p>
              <a:pPr algn="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Arial" charset="0"/>
                </a:rPr>
                <a:t>+</a:t>
              </a: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4512" y="2053"/>
              <a:ext cx="1143" cy="135"/>
              <a:chOff x="4512" y="2053"/>
              <a:chExt cx="1143" cy="135"/>
            </a:xfrm>
          </p:grpSpPr>
          <p:sp>
            <p:nvSpPr>
              <p:cNvPr id="18462" name="Rectangle 7"/>
              <p:cNvSpPr>
                <a:spLocks noChangeArrowheads="1"/>
              </p:cNvSpPr>
              <p:nvPr/>
            </p:nvSpPr>
            <p:spPr bwMode="auto">
              <a:xfrm>
                <a:off x="4512" y="2053"/>
                <a:ext cx="135" cy="135"/>
              </a:xfrm>
              <a:prstGeom prst="rect">
                <a:avLst/>
              </a:prstGeom>
              <a:solidFill>
                <a:srgbClr val="EDEA77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3" name="Rectangle 8"/>
              <p:cNvSpPr>
                <a:spLocks noChangeArrowheads="1"/>
              </p:cNvSpPr>
              <p:nvPr/>
            </p:nvSpPr>
            <p:spPr bwMode="auto">
              <a:xfrm>
                <a:off x="4656" y="2053"/>
                <a:ext cx="135" cy="135"/>
              </a:xfrm>
              <a:prstGeom prst="rect">
                <a:avLst/>
              </a:prstGeom>
              <a:solidFill>
                <a:srgbClr val="FF9999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4" name="Rectangle 9"/>
              <p:cNvSpPr>
                <a:spLocks noChangeArrowheads="1"/>
              </p:cNvSpPr>
              <p:nvPr/>
            </p:nvSpPr>
            <p:spPr bwMode="auto">
              <a:xfrm>
                <a:off x="4800" y="2053"/>
                <a:ext cx="135" cy="135"/>
              </a:xfrm>
              <a:prstGeom prst="rect">
                <a:avLst/>
              </a:prstGeom>
              <a:solidFill>
                <a:srgbClr val="60C99C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5" name="Rectangle 10"/>
              <p:cNvSpPr>
                <a:spLocks noChangeArrowheads="1"/>
              </p:cNvSpPr>
              <p:nvPr/>
            </p:nvSpPr>
            <p:spPr bwMode="auto">
              <a:xfrm>
                <a:off x="4944" y="2053"/>
                <a:ext cx="135" cy="135"/>
              </a:xfrm>
              <a:prstGeom prst="rect">
                <a:avLst/>
              </a:prstGeom>
              <a:solidFill>
                <a:srgbClr val="8585E0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6" name="Rectangle 11"/>
              <p:cNvSpPr>
                <a:spLocks noChangeArrowheads="1"/>
              </p:cNvSpPr>
              <p:nvPr/>
            </p:nvSpPr>
            <p:spPr bwMode="auto">
              <a:xfrm>
                <a:off x="5088" y="2053"/>
                <a:ext cx="135" cy="135"/>
              </a:xfrm>
              <a:prstGeom prst="rect">
                <a:avLst/>
              </a:prstGeom>
              <a:solidFill>
                <a:srgbClr val="993300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7" name="Rectangle 12"/>
              <p:cNvSpPr>
                <a:spLocks noChangeArrowheads="1"/>
              </p:cNvSpPr>
              <p:nvPr/>
            </p:nvSpPr>
            <p:spPr bwMode="auto">
              <a:xfrm>
                <a:off x="5232" y="2053"/>
                <a:ext cx="135" cy="135"/>
              </a:xfrm>
              <a:prstGeom prst="rect">
                <a:avLst/>
              </a:prstGeom>
              <a:solidFill>
                <a:srgbClr val="FF00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8" name="Rectangle 13"/>
              <p:cNvSpPr>
                <a:spLocks noChangeArrowheads="1"/>
              </p:cNvSpPr>
              <p:nvPr/>
            </p:nvSpPr>
            <p:spPr bwMode="auto">
              <a:xfrm>
                <a:off x="5376" y="2053"/>
                <a:ext cx="135" cy="135"/>
              </a:xfrm>
              <a:prstGeom prst="rect">
                <a:avLst/>
              </a:prstGeom>
              <a:solidFill>
                <a:srgbClr val="C0C0C0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9" name="Rectangle 14"/>
              <p:cNvSpPr>
                <a:spLocks noChangeArrowheads="1"/>
              </p:cNvSpPr>
              <p:nvPr/>
            </p:nvSpPr>
            <p:spPr bwMode="auto">
              <a:xfrm>
                <a:off x="5520" y="2053"/>
                <a:ext cx="135" cy="135"/>
              </a:xfrm>
              <a:prstGeom prst="rect">
                <a:avLst/>
              </a:prstGeom>
              <a:solidFill>
                <a:srgbClr val="333333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8440" name="Rectangle 15"/>
            <p:cNvSpPr>
              <a:spLocks noChangeArrowheads="1"/>
            </p:cNvSpPr>
            <p:nvPr/>
          </p:nvSpPr>
          <p:spPr bwMode="auto">
            <a:xfrm>
              <a:off x="3120" y="2064"/>
              <a:ext cx="135" cy="134"/>
            </a:xfrm>
            <a:prstGeom prst="rect">
              <a:avLst/>
            </a:prstGeom>
            <a:solidFill>
              <a:srgbClr val="EDEA77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1" name="Rectangle 16"/>
            <p:cNvSpPr>
              <a:spLocks noChangeArrowheads="1"/>
            </p:cNvSpPr>
            <p:nvPr/>
          </p:nvSpPr>
          <p:spPr bwMode="auto">
            <a:xfrm>
              <a:off x="3264" y="2064"/>
              <a:ext cx="135" cy="134"/>
            </a:xfrm>
            <a:prstGeom prst="rect">
              <a:avLst/>
            </a:prstGeom>
            <a:solidFill>
              <a:srgbClr val="FF9999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2" name="Rectangle 17"/>
            <p:cNvSpPr>
              <a:spLocks noChangeArrowheads="1"/>
            </p:cNvSpPr>
            <p:nvPr/>
          </p:nvSpPr>
          <p:spPr bwMode="auto">
            <a:xfrm>
              <a:off x="3408" y="2064"/>
              <a:ext cx="135" cy="134"/>
            </a:xfrm>
            <a:prstGeom prst="rect">
              <a:avLst/>
            </a:prstGeom>
            <a:solidFill>
              <a:srgbClr val="60C99C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3" name="Rectangle 18"/>
            <p:cNvSpPr>
              <a:spLocks noChangeArrowheads="1"/>
            </p:cNvSpPr>
            <p:nvPr/>
          </p:nvSpPr>
          <p:spPr bwMode="auto">
            <a:xfrm>
              <a:off x="3552" y="2064"/>
              <a:ext cx="135" cy="134"/>
            </a:xfrm>
            <a:prstGeom prst="rect">
              <a:avLst/>
            </a:prstGeom>
            <a:solidFill>
              <a:srgbClr val="8585E0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4" name="Rectangle 19"/>
            <p:cNvSpPr>
              <a:spLocks noChangeArrowheads="1"/>
            </p:cNvSpPr>
            <p:nvPr/>
          </p:nvSpPr>
          <p:spPr bwMode="auto">
            <a:xfrm>
              <a:off x="3696" y="2064"/>
              <a:ext cx="135" cy="134"/>
            </a:xfrm>
            <a:prstGeom prst="rect">
              <a:avLst/>
            </a:prstGeom>
            <a:solidFill>
              <a:srgbClr val="993300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5" name="Rectangle 20"/>
            <p:cNvSpPr>
              <a:spLocks noChangeArrowheads="1"/>
            </p:cNvSpPr>
            <p:nvPr/>
          </p:nvSpPr>
          <p:spPr bwMode="auto">
            <a:xfrm>
              <a:off x="3840" y="2064"/>
              <a:ext cx="135" cy="134"/>
            </a:xfrm>
            <a:prstGeom prst="rect">
              <a:avLst/>
            </a:prstGeom>
            <a:solidFill>
              <a:srgbClr val="FF00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6" name="Rectangle 21"/>
            <p:cNvSpPr>
              <a:spLocks noChangeArrowheads="1"/>
            </p:cNvSpPr>
            <p:nvPr/>
          </p:nvSpPr>
          <p:spPr bwMode="auto">
            <a:xfrm>
              <a:off x="3984" y="2064"/>
              <a:ext cx="135" cy="134"/>
            </a:xfrm>
            <a:prstGeom prst="rect">
              <a:avLst/>
            </a:prstGeom>
            <a:solidFill>
              <a:srgbClr val="C0C0C0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7" name="Rectangle 22"/>
            <p:cNvSpPr>
              <a:spLocks noChangeArrowheads="1"/>
            </p:cNvSpPr>
            <p:nvPr/>
          </p:nvSpPr>
          <p:spPr bwMode="auto">
            <a:xfrm>
              <a:off x="4128" y="2064"/>
              <a:ext cx="135" cy="134"/>
            </a:xfrm>
            <a:prstGeom prst="rect">
              <a:avLst/>
            </a:prstGeom>
            <a:solidFill>
              <a:srgbClr val="333333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8" name="Rectangle 23"/>
            <p:cNvSpPr>
              <a:spLocks noChangeArrowheads="1"/>
            </p:cNvSpPr>
            <p:nvPr/>
          </p:nvSpPr>
          <p:spPr bwMode="auto">
            <a:xfrm>
              <a:off x="4512" y="2304"/>
              <a:ext cx="279" cy="135"/>
            </a:xfrm>
            <a:prstGeom prst="rect">
              <a:avLst/>
            </a:prstGeom>
            <a:solidFill>
              <a:srgbClr val="EDEA77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9" name="Rectangle 24"/>
            <p:cNvSpPr>
              <a:spLocks noChangeArrowheads="1"/>
            </p:cNvSpPr>
            <p:nvPr/>
          </p:nvSpPr>
          <p:spPr bwMode="auto">
            <a:xfrm>
              <a:off x="4800" y="2304"/>
              <a:ext cx="279" cy="135"/>
            </a:xfrm>
            <a:prstGeom prst="rect">
              <a:avLst/>
            </a:prstGeom>
            <a:solidFill>
              <a:srgbClr val="FF9999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0" name="Rectangle 25"/>
            <p:cNvSpPr>
              <a:spLocks noChangeArrowheads="1"/>
            </p:cNvSpPr>
            <p:nvPr/>
          </p:nvSpPr>
          <p:spPr bwMode="auto">
            <a:xfrm>
              <a:off x="5088" y="2304"/>
              <a:ext cx="279" cy="135"/>
            </a:xfrm>
            <a:prstGeom prst="rect">
              <a:avLst/>
            </a:prstGeom>
            <a:solidFill>
              <a:srgbClr val="60C99C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1" name="Rectangle 26"/>
            <p:cNvSpPr>
              <a:spLocks noChangeArrowheads="1"/>
            </p:cNvSpPr>
            <p:nvPr/>
          </p:nvSpPr>
          <p:spPr bwMode="auto">
            <a:xfrm>
              <a:off x="5376" y="2304"/>
              <a:ext cx="279" cy="135"/>
            </a:xfrm>
            <a:prstGeom prst="rect">
              <a:avLst/>
            </a:prstGeom>
            <a:solidFill>
              <a:srgbClr val="8585E0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2" name="Rectangle 27"/>
            <p:cNvSpPr>
              <a:spLocks noChangeArrowheads="1"/>
            </p:cNvSpPr>
            <p:nvPr/>
          </p:nvSpPr>
          <p:spPr bwMode="auto">
            <a:xfrm>
              <a:off x="3120" y="2304"/>
              <a:ext cx="279" cy="135"/>
            </a:xfrm>
            <a:prstGeom prst="rect">
              <a:avLst/>
            </a:prstGeom>
            <a:solidFill>
              <a:srgbClr val="EDEA77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3" name="Rectangle 28"/>
            <p:cNvSpPr>
              <a:spLocks noChangeArrowheads="1"/>
            </p:cNvSpPr>
            <p:nvPr/>
          </p:nvSpPr>
          <p:spPr bwMode="auto">
            <a:xfrm>
              <a:off x="3408" y="2304"/>
              <a:ext cx="279" cy="135"/>
            </a:xfrm>
            <a:prstGeom prst="rect">
              <a:avLst/>
            </a:prstGeom>
            <a:solidFill>
              <a:srgbClr val="FF9999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4" name="Rectangle 29"/>
            <p:cNvSpPr>
              <a:spLocks noChangeArrowheads="1"/>
            </p:cNvSpPr>
            <p:nvPr/>
          </p:nvSpPr>
          <p:spPr bwMode="auto">
            <a:xfrm>
              <a:off x="3696" y="2304"/>
              <a:ext cx="279" cy="135"/>
            </a:xfrm>
            <a:prstGeom prst="rect">
              <a:avLst/>
            </a:prstGeom>
            <a:solidFill>
              <a:srgbClr val="60C99C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5" name="Rectangle 30"/>
            <p:cNvSpPr>
              <a:spLocks noChangeArrowheads="1"/>
            </p:cNvSpPr>
            <p:nvPr/>
          </p:nvSpPr>
          <p:spPr bwMode="auto">
            <a:xfrm>
              <a:off x="3984" y="2304"/>
              <a:ext cx="279" cy="135"/>
            </a:xfrm>
            <a:prstGeom prst="rect">
              <a:avLst/>
            </a:prstGeom>
            <a:solidFill>
              <a:srgbClr val="8585E0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6" name="Text Box 31"/>
            <p:cNvSpPr txBox="1">
              <a:spLocks noChangeArrowheads="1"/>
            </p:cNvSpPr>
            <p:nvPr/>
          </p:nvSpPr>
          <p:spPr bwMode="auto">
            <a:xfrm>
              <a:off x="4318" y="2282"/>
              <a:ext cx="142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45720" tIns="46800" rIns="45720" bIns="46800">
              <a:spAutoFit/>
            </a:bodyPr>
            <a:lstStyle/>
            <a:p>
              <a:pPr algn="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Arial" charset="0"/>
                </a:rPr>
                <a:t>+</a:t>
              </a:r>
            </a:p>
          </p:txBody>
        </p:sp>
        <p:sp>
          <p:nvSpPr>
            <p:cNvPr id="18457" name="Rectangle 32"/>
            <p:cNvSpPr>
              <a:spLocks noChangeArrowheads="1"/>
            </p:cNvSpPr>
            <p:nvPr/>
          </p:nvSpPr>
          <p:spPr bwMode="auto">
            <a:xfrm>
              <a:off x="4512" y="2542"/>
              <a:ext cx="567" cy="135"/>
            </a:xfrm>
            <a:prstGeom prst="rect">
              <a:avLst/>
            </a:prstGeom>
            <a:solidFill>
              <a:srgbClr val="EDEA77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8" name="Rectangle 33"/>
            <p:cNvSpPr>
              <a:spLocks noChangeArrowheads="1"/>
            </p:cNvSpPr>
            <p:nvPr/>
          </p:nvSpPr>
          <p:spPr bwMode="auto">
            <a:xfrm>
              <a:off x="5088" y="2542"/>
              <a:ext cx="567" cy="135"/>
            </a:xfrm>
            <a:prstGeom prst="rect">
              <a:avLst/>
            </a:prstGeom>
            <a:solidFill>
              <a:srgbClr val="FF9999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9" name="Rectangle 34"/>
            <p:cNvSpPr>
              <a:spLocks noChangeArrowheads="1"/>
            </p:cNvSpPr>
            <p:nvPr/>
          </p:nvSpPr>
          <p:spPr bwMode="auto">
            <a:xfrm>
              <a:off x="3120" y="2542"/>
              <a:ext cx="567" cy="135"/>
            </a:xfrm>
            <a:prstGeom prst="rect">
              <a:avLst/>
            </a:prstGeom>
            <a:solidFill>
              <a:srgbClr val="EDEA77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0" name="Rectangle 35"/>
            <p:cNvSpPr>
              <a:spLocks noChangeArrowheads="1"/>
            </p:cNvSpPr>
            <p:nvPr/>
          </p:nvSpPr>
          <p:spPr bwMode="auto">
            <a:xfrm>
              <a:off x="3696" y="2542"/>
              <a:ext cx="567" cy="135"/>
            </a:xfrm>
            <a:prstGeom prst="rect">
              <a:avLst/>
            </a:prstGeom>
            <a:solidFill>
              <a:srgbClr val="FF9999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1" name="Text Box 36"/>
            <p:cNvSpPr txBox="1">
              <a:spLocks noChangeArrowheads="1"/>
            </p:cNvSpPr>
            <p:nvPr/>
          </p:nvSpPr>
          <p:spPr bwMode="auto">
            <a:xfrm>
              <a:off x="4318" y="2520"/>
              <a:ext cx="142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45720" tIns="46800" rIns="45720" bIns="46800">
              <a:spAutoFit/>
            </a:bodyPr>
            <a:lstStyle/>
            <a:p>
              <a:pPr algn="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Arial" charset="0"/>
                </a:rPr>
                <a:t>+</a:t>
              </a:r>
            </a:p>
          </p:txBody>
        </p:sp>
      </p:grpSp>
      <p:sp>
        <p:nvSpPr>
          <p:cNvPr id="39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</a:rPr>
              <a:t>MMX (</a:t>
            </a:r>
            <a:r>
              <a:rPr lang="en-US" sz="3800" b="1" dirty="0" err="1">
                <a:solidFill>
                  <a:srgbClr val="660033"/>
                </a:solidFill>
                <a:latin typeface="Arial" charset="0"/>
              </a:rPr>
              <a:t>MultiMedia</a:t>
            </a:r>
            <a:r>
              <a:rPr lang="en-US" sz="3800" b="1" dirty="0">
                <a:solidFill>
                  <a:srgbClr val="660033"/>
                </a:solidFill>
                <a:latin typeface="Arial" charset="0"/>
              </a:rPr>
              <a:t> </a:t>
            </a:r>
            <a:r>
              <a:rPr lang="en-US" sz="3800" b="1" dirty="0" err="1">
                <a:solidFill>
                  <a:srgbClr val="660033"/>
                </a:solidFill>
                <a:latin typeface="Arial" charset="0"/>
              </a:rPr>
              <a:t>eXtensions</a:t>
            </a:r>
            <a:r>
              <a:rPr lang="en-US" sz="3800" b="1" dirty="0">
                <a:solidFill>
                  <a:srgbClr val="660033"/>
                </a:solidFill>
                <a:latin typeface="Arial" charset="0"/>
              </a:rPr>
              <a:t>)</a:t>
            </a:r>
          </a:p>
        </p:txBody>
      </p:sp>
      <p:sp>
        <p:nvSpPr>
          <p:cNvPr id="41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1475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Use FPU 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registers for SIMD execution of </a:t>
            </a:r>
            <a:r>
              <a:rPr lang="en-US" sz="2000" b="1" i="1" u="sng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integer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ops</a:t>
            </a:r>
          </a:p>
          <a:p>
            <a:pPr marL="730250" lvl="1" indent="-238125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b="1" dirty="0" smtClean="0">
                <a:solidFill>
                  <a:srgbClr val="000066"/>
                </a:solidFill>
                <a:latin typeface="Arial" charset="0"/>
              </a:rPr>
              <a:t>64-bit registers</a:t>
            </a:r>
          </a:p>
          <a:p>
            <a:pPr marL="730250" lvl="1" indent="-238125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b="1" dirty="0" smtClean="0">
                <a:solidFill>
                  <a:srgbClr val="000066"/>
                </a:solidFill>
                <a:latin typeface="Arial" charset="0"/>
              </a:rPr>
              <a:t>Alias FPU 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</a:rPr>
              <a:t>registers </a:t>
            </a:r>
            <a:r>
              <a:rPr lang="en-US" sz="1800" b="1" dirty="0" smtClean="0">
                <a:solidFill>
                  <a:srgbClr val="000066"/>
                </a:solidFill>
                <a:latin typeface="Arial" charset="0"/>
              </a:rPr>
              <a:t>(st0-st7) as MM0-MM7</a:t>
            </a:r>
            <a:endParaRPr lang="en-US" sz="1800" b="1" dirty="0">
              <a:solidFill>
                <a:srgbClr val="000066"/>
              </a:solidFill>
              <a:latin typeface="Arial" charset="0"/>
            </a:endParaRPr>
          </a:p>
          <a:p>
            <a:pPr marL="730250" lvl="1" indent="-238125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b="1" dirty="0" smtClean="0">
                <a:solidFill>
                  <a:srgbClr val="000066"/>
                </a:solidFill>
                <a:latin typeface="Arial" charset="0"/>
              </a:rPr>
              <a:t>Did not use new registers to avoid adding CPU state (context switching)</a:t>
            </a:r>
            <a:endParaRPr lang="en-US" sz="1800" b="1" dirty="0">
              <a:solidFill>
                <a:srgbClr val="000066"/>
              </a:solidFill>
              <a:latin typeface="Arial" charset="0"/>
            </a:endParaRPr>
          </a:p>
          <a:p>
            <a:pPr marL="730250" lvl="1" indent="-238125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b="1" dirty="0" smtClean="0">
                <a:solidFill>
                  <a:srgbClr val="000066"/>
                </a:solidFill>
                <a:latin typeface="Arial" charset="0"/>
              </a:rPr>
              <a:t>Can’t use 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</a:rPr>
              <a:t>FPU and MMX at the same </a:t>
            </a:r>
            <a:r>
              <a:rPr lang="en-US" sz="1800" b="1" dirty="0" smtClean="0">
                <a:solidFill>
                  <a:srgbClr val="000066"/>
                </a:solidFill>
                <a:latin typeface="Arial" charset="0"/>
              </a:rPr>
              <a:t>time</a:t>
            </a:r>
          </a:p>
          <a:p>
            <a:pPr marL="730250" lvl="1" indent="-238125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>
                <a:latin typeface="Arial" charset="0"/>
              </a:rPr>
              <a:t>Introduction of "packed" register term</a:t>
            </a:r>
            <a:endParaRPr lang="en-US" sz="1800" b="1" dirty="0">
              <a:solidFill>
                <a:srgbClr val="000066"/>
              </a:solidFill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DejaVu Sans"/>
      </a:majorFont>
      <a:minorFont>
        <a:latin typeface="Arial"/>
        <a:ea typeface="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cs typeface="DejaVu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cs typeface="DejaVu San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DejaVu Sans"/>
      </a:majorFont>
      <a:minorFont>
        <a:latin typeface="Arial"/>
        <a:ea typeface="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cs typeface="DejaVu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cs typeface="DejaVu San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24390</TotalTime>
  <Words>2425</Words>
  <Application>Microsoft Office PowerPoint</Application>
  <PresentationFormat>On-screen Show (4:3)</PresentationFormat>
  <Paragraphs>777</Paragraphs>
  <Slides>47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47</vt:i4>
      </vt:variant>
    </vt:vector>
  </HeadingPairs>
  <TitlesOfParts>
    <vt:vector size="49" baseType="lpstr">
      <vt:lpstr>Office Theme</vt:lpstr>
      <vt:lpstr>1_Office Theme</vt:lpstr>
      <vt:lpstr>Program Optimization II</vt:lpstr>
      <vt:lpstr>Achievable Performance so far</vt:lpstr>
      <vt:lpstr>Modern video resolutions</vt:lpstr>
      <vt:lpstr>Motivation for SIMD</vt:lpstr>
      <vt:lpstr>Natural fit for SIMD instructions</vt:lpstr>
      <vt:lpstr>Example</vt:lpstr>
      <vt:lpstr>General idea</vt:lpstr>
      <vt:lpstr>Intel Architectures and SIMD</vt:lpstr>
      <vt:lpstr>MMX (MultiMedia eXtensions)</vt:lpstr>
      <vt:lpstr>SSE (Streaming SIMD Extensions)</vt:lpstr>
      <vt:lpstr>SSE3 register set</vt:lpstr>
      <vt:lpstr>SIMD support</vt:lpstr>
      <vt:lpstr>SSE3 Scalar Instructions</vt:lpstr>
      <vt:lpstr>SSE3 Basic Scalar Instructions</vt:lpstr>
      <vt:lpstr>FP Code Example</vt:lpstr>
      <vt:lpstr>SSE3 Scalar Instructions revisited</vt:lpstr>
      <vt:lpstr>SSE3 Basic Instructions revisited</vt:lpstr>
      <vt:lpstr>SSE3 Basic Instructions revisited</vt:lpstr>
      <vt:lpstr>SIMD in C via libraries and intrinsics</vt:lpstr>
      <vt:lpstr>SIMD in C via gcc</vt:lpstr>
      <vt:lpstr>Scalar FP addition example</vt:lpstr>
      <vt:lpstr>Vectorizing Scalar FP addition example</vt:lpstr>
      <vt:lpstr>AVX (Advanced Vector Extensions)</vt:lpstr>
      <vt:lpstr>AVX (Advanced Vector Extensions)</vt:lpstr>
      <vt:lpstr>SSE vs. AVX FP addition example</vt:lpstr>
      <vt:lpstr>Using Vector Instructions</vt:lpstr>
      <vt:lpstr>AVX-512 (Knights Landing)</vt:lpstr>
      <vt:lpstr>Detecting if it is supported</vt:lpstr>
      <vt:lpstr>Detecting if it is supported</vt:lpstr>
      <vt:lpstr>Detecting if it is supported</vt:lpstr>
      <vt:lpstr>Homework</vt:lpstr>
      <vt:lpstr>Homework</vt:lpstr>
      <vt:lpstr>Homework</vt:lpstr>
      <vt:lpstr>Homework</vt:lpstr>
      <vt:lpstr>Still not enough parallelism?</vt:lpstr>
      <vt:lpstr>AES</vt:lpstr>
      <vt:lpstr>Code profiling</vt:lpstr>
      <vt:lpstr>Profiling code</vt:lpstr>
      <vt:lpstr>Profiling Code Example</vt:lpstr>
      <vt:lpstr>gprof</vt:lpstr>
      <vt:lpstr>Profiling Results</vt:lpstr>
      <vt:lpstr>Slide 42</vt:lpstr>
      <vt:lpstr>Exam practice</vt:lpstr>
      <vt:lpstr>Slide 44</vt:lpstr>
      <vt:lpstr>Slide 45</vt:lpstr>
      <vt:lpstr>Slide 46</vt:lpstr>
      <vt:lpstr>AVX FMA example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 Optimization I</dc:title>
  <dc:creator>Randal E. Bryant and David R. O'Hallaron</dc:creator>
  <cp:lastModifiedBy>wuchang</cp:lastModifiedBy>
  <cp:revision>270</cp:revision>
  <cp:lastPrinted>1998-08-31T18:34:23Z</cp:lastPrinted>
  <dcterms:created xsi:type="dcterms:W3CDTF">1998-08-11T09:19:24Z</dcterms:created>
  <dcterms:modified xsi:type="dcterms:W3CDTF">2018-02-19T14:45:00Z</dcterms:modified>
</cp:coreProperties>
</file>