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353" r:id="rId5"/>
    <p:sldId id="354" r:id="rId6"/>
    <p:sldId id="261" r:id="rId7"/>
    <p:sldId id="263" r:id="rId8"/>
    <p:sldId id="301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356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74" r:id="rId30"/>
    <p:sldId id="317" r:id="rId31"/>
    <p:sldId id="319" r:id="rId32"/>
    <p:sldId id="320" r:id="rId33"/>
    <p:sldId id="321" r:id="rId34"/>
    <p:sldId id="380" r:id="rId35"/>
    <p:sldId id="357" r:id="rId36"/>
    <p:sldId id="358" r:id="rId37"/>
    <p:sldId id="359" r:id="rId38"/>
    <p:sldId id="360" r:id="rId39"/>
    <p:sldId id="361" r:id="rId40"/>
    <p:sldId id="362" r:id="rId41"/>
    <p:sldId id="384" r:id="rId42"/>
    <p:sldId id="363" r:id="rId43"/>
    <p:sldId id="381" r:id="rId44"/>
    <p:sldId id="364" r:id="rId45"/>
    <p:sldId id="365" r:id="rId46"/>
    <p:sldId id="369" r:id="rId47"/>
    <p:sldId id="367" r:id="rId48"/>
    <p:sldId id="368" r:id="rId49"/>
    <p:sldId id="370" r:id="rId50"/>
    <p:sldId id="371" r:id="rId51"/>
    <p:sldId id="382" r:id="rId52"/>
    <p:sldId id="385" r:id="rId53"/>
    <p:sldId id="375" r:id="rId54"/>
    <p:sldId id="383" r:id="rId55"/>
    <p:sldId id="374" r:id="rId56"/>
    <p:sldId id="386" r:id="rId57"/>
    <p:sldId id="376" r:id="rId58"/>
    <p:sldId id="377" r:id="rId59"/>
    <p:sldId id="378" r:id="rId60"/>
    <p:sldId id="379" r:id="rId61"/>
  </p:sldIdLst>
  <p:sldSz cx="9144000" cy="6858000" type="screen4x3"/>
  <p:notesSz cx="6858000" cy="9144000"/>
  <p:defaultTextStyle>
    <a:defPPr>
      <a:defRPr lang="en-GB"/>
    </a:defPPr>
    <a:lvl1pPr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5" autoAdjust="0"/>
    <p:restoredTop sz="94660"/>
  </p:normalViewPr>
  <p:slideViewPr>
    <p:cSldViewPr>
      <p:cViewPr varScale="1">
        <p:scale>
          <a:sx n="79" d="100"/>
          <a:sy n="79" d="100"/>
        </p:scale>
        <p:origin x="-86" y="-16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1263" cy="41068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644775" y="8710613"/>
            <a:ext cx="1570038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t>Page </a:t>
            </a:r>
            <a:fld id="{663C39A4-8111-4495-AA69-EC8A4D7C7CB0}" type="slidenum">
              <a:rPr lang="en-US" sz="1200" b="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 b="0">
              <a:solidFill>
                <a:srgbClr val="000066"/>
              </a:solidFill>
              <a:latin typeface="Century Gothic" pitchFamily="32" charset="0"/>
              <a:ea typeface="DejaVu Sans" charset="0"/>
              <a:cs typeface="DejaVu Sans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6600" cy="340836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1419644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43425" cy="3408363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8800" y="247650"/>
            <a:ext cx="2205038" cy="6189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5887" cy="6189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09025" cy="773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3525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220788"/>
            <a:ext cx="4073525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99450" cy="5216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9025" cy="773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103188" y="6391275"/>
            <a:ext cx="1250951" cy="30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t>– </a:t>
            </a:r>
            <a:fld id="{CCAE9979-01B0-4D64-B72F-C6C16593D890}" type="slidenum"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Program Optimization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47688" y="2590800"/>
            <a:ext cx="3511922" cy="138208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/* Sum neighbors of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i,j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up =  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[(i-1)*n + 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down =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[(i+1)*n + 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left =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*n   + j-1];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right =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*n   + j+1];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sum = up + down + left + right;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297488" y="2590800"/>
            <a:ext cx="3511922" cy="138208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=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*n + j;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up =  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- 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down =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+ 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left =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- 1];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right =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+ 1];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76250" y="4097338"/>
            <a:ext cx="3630613" cy="3317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>
                <a:solidFill>
                  <a:srgbClr val="000066"/>
                </a:solidFill>
                <a:ea typeface="DejaVu Sans" charset="0"/>
                <a:cs typeface="DejaVu Sans" charset="0"/>
              </a:rPr>
              <a:t>3 multiplications: i*n, (i–1)*n, (i+1)*n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26088" y="4097338"/>
            <a:ext cx="2047875" cy="3317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>
                <a:solidFill>
                  <a:srgbClr val="000066"/>
                </a:solidFill>
                <a:ea typeface="DejaVu Sans" charset="0"/>
                <a:cs typeface="DejaVu Sans" charset="0"/>
              </a:rPr>
              <a:t>1 multiplication: i*n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4648200"/>
            <a:ext cx="3962400" cy="1812974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leaq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1(%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),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# i+1</a:t>
            </a: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leaq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-1(%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), %r8  # i-1</a:t>
            </a: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  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  # (i+1)*n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addq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  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n+j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addq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  # (i+1)*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n+j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addq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  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</a:rPr>
              <a:t>, %r8      # (i-1)*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</a:rPr>
              <a:t>n+j</a:t>
            </a:r>
            <a:endParaRPr lang="en-US" sz="14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365625" y="3417888"/>
            <a:ext cx="584200" cy="1587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648200" y="4648200"/>
            <a:ext cx="4380750" cy="1166643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imulq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			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*n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	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n+j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movq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	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n+j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subq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			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n+j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-n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leaq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(%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rsi,%rcx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), %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rcx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#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n+j+n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Share common subexpressions</a:t>
            </a: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l" eaLnBrk="1" hangingPunct="1">
              <a:lnSpc>
                <a:spcPct val="100000"/>
              </a:lnSpc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Reuse computations where possible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Compilers often not very sophisticated in exploiting arithmetic properties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4" grpId="0"/>
      <p:bldP spid="122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081213" y="1905000"/>
            <a:ext cx="4981575" cy="2009775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lower1(char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*s)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strlen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(s);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if (s[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&gt;= 'A' &amp;&amp;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&lt;= 'Z')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-= ('A' - 'a');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Example: S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tring 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to lower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case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Procedure to convert string to lower case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If length of string is n, how does the run-time of this function grow with n?  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Linear, Quadratic, Cubic, Exponential?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36738" y="1295400"/>
            <a:ext cx="4981575" cy="2009775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lower1(char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*s)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strlen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(s);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if (s[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&gt;= 'A' &amp;&amp;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&lt;= 'Z')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-= ('A' - 'a');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Example: String 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to lower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case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strlen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executed every iteration</a:t>
            </a: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strlen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linear in length of string</a:t>
            </a: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Must scan string until finds '\0'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Loop itself is linear in length of string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742950" algn="l"/>
                <a:tab pos="1200150" algn="l"/>
                <a:tab pos="1657350" algn="l"/>
                <a:tab pos="2114550" algn="l"/>
                <a:tab pos="2571750" algn="l"/>
                <a:tab pos="3028950" algn="l"/>
                <a:tab pos="3486150" algn="l"/>
                <a:tab pos="3943350" algn="l"/>
                <a:tab pos="4400550" algn="l"/>
                <a:tab pos="4857750" algn="l"/>
                <a:tab pos="5314950" algn="l"/>
                <a:tab pos="5772150" algn="l"/>
                <a:tab pos="6229350" algn="l"/>
                <a:tab pos="6686550" algn="l"/>
                <a:tab pos="7143750" algn="l"/>
                <a:tab pos="7600950" algn="l"/>
                <a:tab pos="8058150" algn="l"/>
                <a:tab pos="8515350" algn="l"/>
                <a:tab pos="8972550" algn="l"/>
                <a:tab pos="9429750" algn="l"/>
                <a:tab pos="9886950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Overall performance is quadratic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3867150"/>
            <a:ext cx="8307387" cy="2578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9138" y="1143000"/>
            <a:ext cx="5007524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lower2(char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*s)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strlen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(s);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if (s[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&gt;= 'A' &amp;&amp;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&lt;= 'Z')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s[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-= ('A' - 'a');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Example: String 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to lower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case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9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3733800"/>
            <a:ext cx="8299450" cy="2703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ts val="625"/>
              </a:spcBef>
            </a:pPr>
            <a:r>
              <a:rPr lang="en-US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DejaVu Sans" charset="0"/>
                <a:cs typeface="DejaVu Sans" charset="0"/>
              </a:rPr>
              <a:t>Apply code motion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Move call to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strlen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outside of loop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Result of </a:t>
            </a:r>
            <a:r>
              <a:rPr lang="en-US" dirty="0" err="1" smtClean="0">
                <a:latin typeface="Courier New" pitchFamily="49" charset="0"/>
                <a:ea typeface="DejaVu Sans" charset="0"/>
                <a:cs typeface="Courier New" pitchFamily="49" charset="0"/>
              </a:rPr>
              <a:t>strlen</a:t>
            </a:r>
            <a:r>
              <a:rPr lang="en-US" dirty="0" smtClean="0">
                <a:ea typeface="DejaVu Sans" charset="0"/>
                <a:cs typeface="DejaVu Sans" charset="0"/>
              </a:rPr>
              <a:t> does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not change from one iteration to another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Compiler does not know this, though!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889000" y="2122488"/>
          <a:ext cx="7326313" cy="3975100"/>
        </p:xfrm>
        <a:graphic>
          <a:graphicData uri="http://schemas.openxmlformats.org/presentationml/2006/ole">
            <p:oleObj spid="_x0000_s18446" r:id="rId4" imgW="7478203" imgH="4002373" progId="Excel.Sheet.8">
              <p:embed/>
            </p:oleObj>
          </a:graphicData>
        </a:graphic>
      </p:graphicFrame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String to lower case example</a:t>
            </a:r>
          </a:p>
        </p:txBody>
      </p:sp>
      <p:sp>
        <p:nvSpPr>
          <p:cNvPr id="8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DejaVu Sans" charset="0"/>
                <a:cs typeface="DejaVu Sans" charset="0"/>
              </a:rPr>
              <a:t>Quadratic performance of lower1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DejaVu Sans" charset="0"/>
                <a:cs typeface="DejaVu Sans" charset="0"/>
              </a:rPr>
              <a:t>Linear performance of lower2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2209800" y="2971800"/>
            <a:ext cx="3649663" cy="601663"/>
            <a:chOff x="816" y="960"/>
            <a:chExt cx="2299" cy="379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816" y="960"/>
              <a:ext cx="571" cy="187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length</a:t>
              </a:r>
              <a:endPara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816" y="1152"/>
              <a:ext cx="571" cy="187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data</a:t>
              </a:r>
            </a:p>
          </p:txBody>
        </p: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1776" y="1152"/>
              <a:ext cx="1339" cy="187"/>
              <a:chOff x="1776" y="1152"/>
              <a:chExt cx="1339" cy="187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1776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/>
            </p:nvSpPr>
            <p:spPr bwMode="auto">
              <a:xfrm>
                <a:off x="2928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/>
            </p:nvSpPr>
            <p:spPr bwMode="auto">
              <a:xfrm>
                <a:off x="2352" y="1152"/>
                <a:ext cx="571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  <a:r>
                  <a:rPr lang="en-US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 </a:t>
                </a:r>
                <a:r>
                  <a:rPr lang="en-US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  <a:r>
                  <a:rPr lang="en-US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 </a:t>
                </a:r>
                <a:r>
                  <a:rPr lang="en-US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</a:p>
            </p:txBody>
          </p:sp>
        </p:grp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1296" y="1248"/>
              <a:ext cx="47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1776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0</a:t>
              </a: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1968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1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2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2928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dirty="0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length–1</a:t>
              </a:r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76400" y="1219200"/>
            <a:ext cx="4593949" cy="1474419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typedef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struct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size_t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length;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*data;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 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</p:txBody>
      </p:sp>
      <p:sp>
        <p:nvSpPr>
          <p:cNvPr id="2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Vector combine example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290513" y="3886200"/>
            <a:ext cx="8299450" cy="2551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ts val="625"/>
              </a:spcBef>
            </a:pPr>
            <a:r>
              <a:rPr lang="en-US" sz="20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For different data types </a:t>
            </a:r>
            <a:r>
              <a:rPr lang="en-US" sz="2000" kern="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data_t</a:t>
            </a:r>
            <a:endParaRPr lang="en-US" sz="2000" kern="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anose="02070309020205020404" pitchFamily="49" charset="0"/>
              <a:ea typeface="DejaVu Sans" charset="0"/>
              <a:cs typeface="Courier New" panose="02070309020205020404" pitchFamily="49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int</a:t>
            </a: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float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1447800"/>
            <a:ext cx="3649663" cy="601663"/>
            <a:chOff x="816" y="960"/>
            <a:chExt cx="2299" cy="379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816" y="960"/>
              <a:ext cx="571" cy="187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length</a:t>
              </a:r>
              <a:endPara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816" y="1152"/>
              <a:ext cx="571" cy="187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data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776" y="1152"/>
              <a:ext cx="1339" cy="187"/>
              <a:chOff x="1776" y="1152"/>
              <a:chExt cx="1339" cy="187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1776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/>
            </p:nvSpPr>
            <p:spPr bwMode="auto">
              <a:xfrm>
                <a:off x="2928" y="1152"/>
                <a:ext cx="187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/>
            </p:nvSpPr>
            <p:spPr bwMode="auto">
              <a:xfrm>
                <a:off x="2352" y="1152"/>
                <a:ext cx="571" cy="187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dirty="0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  <a:r>
                  <a:rPr lang="en-US" dirty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 </a:t>
                </a:r>
                <a:r>
                  <a:rPr lang="en-US" dirty="0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  <a:r>
                  <a:rPr lang="en-US" dirty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 </a:t>
                </a:r>
                <a:r>
                  <a:rPr lang="en-US" dirty="0">
                    <a:solidFill>
                      <a:srgbClr val="000066"/>
                    </a:solidFill>
                    <a:latin typeface="Symbol" pitchFamily="16" charset="2"/>
                    <a:ea typeface="Symbol" pitchFamily="16" charset="2"/>
                    <a:cs typeface="Symbol" pitchFamily="16" charset="2"/>
                  </a:rPr>
                  <a:t></a:t>
                </a:r>
              </a:p>
            </p:txBody>
          </p:sp>
        </p:grp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1296" y="1248"/>
              <a:ext cx="47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1776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0</a:t>
              </a: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1968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1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2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2928" y="960"/>
              <a:ext cx="187" cy="187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dirty="0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length–1</a:t>
              </a:r>
            </a:p>
          </p:txBody>
        </p:sp>
      </p:grpSp>
      <p:sp>
        <p:nvSpPr>
          <p:cNvPr id="1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Vector combine example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1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2438400"/>
            <a:ext cx="829945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Functions for vector</a:t>
            </a: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744538" lvl="1" indent="-238125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idx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Retrieve vector </a:t>
            </a: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element at index </a:t>
            </a:r>
            <a:r>
              <a:rPr lang="en-US" sz="1600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idx</a:t>
            </a: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, </a:t>
            </a:r>
            <a:r>
              <a:rPr lang="en-US" sz="16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store at 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*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dest</a:t>
            </a:r>
            <a:endParaRPr lang="en-US" sz="1600" dirty="0">
              <a:solidFill>
                <a:srgbClr val="000099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Return 0 if out of bounds, 1 if successful</a:t>
            </a:r>
          </a:p>
          <a:p>
            <a:pPr marL="385763" indent="-377825" algn="l" eaLnBrk="1" hangingPunct="1">
              <a:lnSpc>
                <a:spcPct val="100000"/>
              </a:lnSpc>
              <a:spcBef>
                <a:spcPts val="625"/>
              </a:spcBef>
              <a:buClrTx/>
              <a:buSz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      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v)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Returns length of vector (Note that this is O(1) due to length being stored along with vector)</a:t>
            </a:r>
          </a:p>
          <a:p>
            <a:pPr marL="744538" lvl="1" indent="-238125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v)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Return pointer to start of vector data</a:t>
            </a:r>
          </a:p>
          <a:p>
            <a:pPr marL="744538" lvl="1" indent="-238125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combine(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8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8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Combine vector data, store result </a:t>
            </a:r>
            <a:r>
              <a:rPr lang="en-US" sz="1600" dirty="0" smtClean="0">
                <a:ea typeface="DejaVu Sans" charset="0"/>
                <a:cs typeface="DejaVu Sans" charset="0"/>
              </a:rPr>
              <a:t>at</a:t>
            </a: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  <a:r>
              <a:rPr lang="en-US" sz="1600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*</a:t>
            </a:r>
            <a:r>
              <a:rPr lang="en-US" sz="1600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dest</a:t>
            </a:r>
            <a:endParaRPr lang="en-US" sz="1600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 marL="385763" indent="-377825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Vector sum combine (</a:t>
            </a:r>
            <a:r>
              <a:rPr lang="en-US" sz="3800" dirty="0" smtClean="0">
                <a:solidFill>
                  <a:srgbClr val="660033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combine1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)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77825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Procedure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Compute sum of all elements of integer vector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Store result at destination </a:t>
            </a: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location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Use code motion to speed up loop</a:t>
            </a: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30350" y="990600"/>
            <a:ext cx="5530850" cy="2832100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combine1(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716588" y="2667000"/>
            <a:ext cx="12731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ea typeface="DejaVu Sans" charset="0"/>
                <a:cs typeface="DejaVu Sans" charset="0"/>
              </a:rPr>
              <a:t>1 iteration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Vector sum combine (</a:t>
            </a:r>
            <a:r>
              <a:rPr lang="en-US" sz="3800" dirty="0" smtClean="0">
                <a:solidFill>
                  <a:srgbClr val="660033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combine1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)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4038600"/>
            <a:ext cx="8299450" cy="1636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Inefficiency</a:t>
            </a:r>
          </a:p>
          <a:p>
            <a:pPr marL="552450" lvl="1" indent="-219075" algn="l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Procedure </a:t>
            </a:r>
            <a:r>
              <a:rPr lang="en-US" dirty="0" err="1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vec_length</a:t>
            </a: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 called every iteration</a:t>
            </a:r>
          </a:p>
          <a:p>
            <a:pPr marL="552450" lvl="1" indent="-219075" algn="l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Value does not change from one iteration to next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Compiler doesn’t know this, though!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30350" y="990600"/>
            <a:ext cx="5530850" cy="2832100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combine1(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531938" y="990600"/>
            <a:ext cx="4981575" cy="3106738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combine2(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Code motion (combine2)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4267200"/>
            <a:ext cx="8299450" cy="2170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Code motion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Move call to </a:t>
            </a:r>
            <a:r>
              <a:rPr lang="en-US" sz="2000" dirty="0" err="1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vec_length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out of inner loop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 requires only constant time, but significant overhead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Performance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a typeface="DejaVu Sans" charset="0"/>
                <a:cs typeface="DejaVu Sans" charset="0"/>
              </a:rPr>
              <a:t>Previously covered how programs are compiled and </a:t>
            </a:r>
            <a:r>
              <a:rPr lang="en-US" sz="2400" dirty="0" smtClean="0">
                <a:solidFill>
                  <a:srgbClr val="003300"/>
                </a:solidFill>
                <a:ea typeface="DejaVu Sans" charset="0"/>
                <a:cs typeface="DejaVu Sans" charset="0"/>
              </a:rPr>
              <a:t>executed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a typeface="DejaVu Sans" charset="0"/>
                <a:cs typeface="DejaVu Sans" charset="0"/>
              </a:rPr>
              <a:t>Now, how to optimize execution</a:t>
            </a:r>
            <a:endParaRPr lang="en-US" sz="2400" dirty="0">
              <a:solidFill>
                <a:srgbClr val="0033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Optimization Blocker: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Function calls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Function may have side effects that require its execution on each iteration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736600" lvl="1" indent="-239713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Function can alter global state each time called</a:t>
            </a:r>
          </a:p>
          <a:p>
            <a:pPr marL="736600" lvl="1" indent="-239713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Function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may not return same value for given arguments</a:t>
            </a:r>
          </a:p>
          <a:p>
            <a:pPr lvl="2" indent="-234950" algn="l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Compiler does not know if inner-loop will change result of </a:t>
            </a:r>
            <a:r>
              <a:rPr lang="en-US" dirty="0" err="1">
                <a:solidFill>
                  <a:srgbClr val="000099"/>
                </a:solidFill>
                <a:ea typeface="DejaVu Sans" charset="0"/>
                <a:cs typeface="DejaVu Sans" charset="0"/>
              </a:rPr>
              <a:t>vec_length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()</a:t>
            </a:r>
          </a:p>
          <a:p>
            <a:pPr marL="385763" indent="-377825" algn="l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Why doesn’t compiler look at code for </a:t>
            </a: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or</a:t>
            </a:r>
            <a:r>
              <a:rPr lang="en-US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</a:t>
            </a: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strlen</a:t>
            </a:r>
            <a:r>
              <a:rPr lang="en-US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?</a:t>
            </a:r>
          </a:p>
          <a:p>
            <a:pPr marL="736600" lvl="1" indent="-239713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Cost of </a:t>
            </a:r>
            <a:r>
              <a:rPr lang="en-US" sz="2000" dirty="0" err="1">
                <a:solidFill>
                  <a:srgbClr val="000066"/>
                </a:solidFill>
                <a:ea typeface="DejaVu Sans" charset="0"/>
                <a:cs typeface="DejaVu Sans" charset="0"/>
              </a:rPr>
              <a:t>interprocedural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optimization prohibitive</a:t>
            </a:r>
          </a:p>
          <a:p>
            <a:pPr marL="385763" indent="-377825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Result</a:t>
            </a:r>
          </a:p>
          <a:p>
            <a:pPr marL="736600" lvl="1" indent="-239713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Compiler treats procedure call as a black box</a:t>
            </a:r>
          </a:p>
          <a:p>
            <a:pPr marL="736600" lvl="1" indent="-239713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Weak optimizations in and around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4419600"/>
            <a:ext cx="8305800" cy="2209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Explain how this optimization improves performance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95813" y="990600"/>
            <a:ext cx="4502578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combine3(vec_ptr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*dest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8425" y="990600"/>
            <a:ext cx="4502578" cy="2797859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combine2(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 =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95813" y="990600"/>
            <a:ext cx="4502578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combine3(vec_ptr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*dest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8425" y="990600"/>
            <a:ext cx="4502578" cy="2797859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combine2(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 =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  <a:ea typeface="DejaVu Sans" charset="0"/>
                <a:cs typeface="DejaVu Sans" charset="0"/>
              </a:rPr>
              <a:t>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Reduction in Strength (combine3)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4038600"/>
            <a:ext cx="8299450" cy="2398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Optimization</a:t>
            </a:r>
          </a:p>
          <a:p>
            <a:pPr marL="552450" lvl="1" indent="-219075" algn="l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Procedure calls are expensive!</a:t>
            </a:r>
          </a:p>
          <a:p>
            <a:pPr marL="552450" lvl="1" indent="-219075" algn="l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Avoid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procedure call to retrieve each vector element</a:t>
            </a:r>
          </a:p>
          <a:p>
            <a:pPr marL="831850" lvl="2" indent="-158750" algn="l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Get pointer to start of array before loop</a:t>
            </a:r>
          </a:p>
          <a:p>
            <a:pPr marL="831850" lvl="2" indent="-158750" algn="l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Within loop just do array reference</a:t>
            </a:r>
          </a:p>
          <a:p>
            <a:pPr marL="831850" lvl="2" indent="-158750" algn="l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Not as clean in terms of data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abstraction</a:t>
            </a:r>
            <a:endParaRPr lang="en-US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03213" y="4017963"/>
            <a:ext cx="8281987" cy="2343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What does this optimization do?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594225" y="990600"/>
            <a:ext cx="4502578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combine4(vec_ptr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sum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sum;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3813" y="990600"/>
            <a:ext cx="4502578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combine3(vec_ptr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*dest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0" y="990600"/>
            <a:ext cx="4502578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combine4(vec_ptr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sum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sum;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3813" y="990600"/>
            <a:ext cx="4502578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combine3(vec_ptr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*dest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>
                <a:solidFill>
                  <a:srgbClr val="660033"/>
                </a:solidFill>
                <a:ea typeface="DejaVu Sans" charset="0"/>
                <a:cs typeface="DejaVu Sans" charset="0"/>
              </a:rPr>
              <a:t>Using registers (combine4)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3657600"/>
            <a:ext cx="8299450" cy="2779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Optimization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Memory references are expensive!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Don’t need to store in destination until end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Local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variable 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sum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held in register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Avoids 1 memory read, 1 memory write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per iteration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38163" y="1501775"/>
            <a:ext cx="3814889" cy="1751418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.L18: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movl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(%ecx,%edx,4),%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eax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eax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,(%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edi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incl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edx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cmpl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esi,%edx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jl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.L18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87388" y="1066800"/>
            <a:ext cx="1284624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ombine3</a:t>
            </a:r>
            <a:endParaRPr lang="en-US" dirty="0">
              <a:solidFill>
                <a:srgbClr val="000066"/>
              </a:solidFill>
              <a:latin typeface="Courier New" panose="02070309020205020404" pitchFamily="49" charset="0"/>
              <a:ea typeface="DejaVu Sans" charset="0"/>
              <a:cs typeface="Courier New" panose="02070309020205020404" pitchFamily="49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40313" y="1501775"/>
            <a:ext cx="3814889" cy="1751418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.L24: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(%eax,%edx,4),%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ecx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incl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edx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cmpl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%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esi,%edx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jl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.L24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802188" y="1066800"/>
            <a:ext cx="1284624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ombine4</a:t>
            </a:r>
            <a:endParaRPr lang="en-US" dirty="0">
              <a:solidFill>
                <a:srgbClr val="000066"/>
              </a:solidFill>
              <a:latin typeface="Courier New" panose="02070309020205020404" pitchFamily="49" charset="0"/>
              <a:ea typeface="DejaVu Sans" charset="0"/>
              <a:cs typeface="Courier New" panose="02070309020205020404" pitchFamily="49" charset="0"/>
            </a:endParaRPr>
          </a:p>
        </p:txBody>
      </p:sp>
      <p:sp>
        <p:nvSpPr>
          <p:cNvPr id="1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Detecting Unneeded Memory Refs.</a:t>
            </a:r>
          </a:p>
        </p:txBody>
      </p:sp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3429000"/>
            <a:ext cx="8299450" cy="3008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Performance of inner loop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Combine3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5 instructions in 6 clock cycles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addl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must read and write memory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Combine4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4 instructions in  2 clock cycles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572000" y="4267200"/>
            <a:ext cx="4502578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combine4(vec_ptr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sum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sum;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3813" y="4281488"/>
            <a:ext cx="4502578" cy="2305416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combine3(vec_ptr v, int *dest)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i;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length = vec_length(v);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int *data = get_vec_start(v);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*dest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(i = 0; i &lt; length; i++)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*dest += data[i];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Problem with optimization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eaLnBrk="1" hangingPunct="1">
              <a:buClrTx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Compiler can not perform this optimization since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combine4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not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equivalent to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combine3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223838" indent="-215900" algn="l" eaLnBrk="1" hangingPunct="1">
              <a:lnSpc>
                <a:spcPct val="100000"/>
              </a:lnSpc>
              <a:spcBef>
                <a:spcPts val="625"/>
              </a:spcBef>
              <a:buClrTx/>
              <a:buSz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Example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v: [3, 2, 17]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combine3(v,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(v)+2)	--&gt;	?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combine4(v,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(v)+2)	--&gt;	?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39187" cy="773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Optimization Blocker: Memory </a:t>
            </a:r>
            <a:r>
              <a:rPr lang="en-US" sz="36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Aliasing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combine4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not equivalent to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combine3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due to aliasing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Two different memory references specify single location (e.g. </a:t>
            </a:r>
            <a:r>
              <a:rPr lang="en-US" sz="2000" dirty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dest</a:t>
            </a:r>
            <a:r>
              <a:rPr lang="en-US" sz="2000" dirty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and </a:t>
            </a:r>
            <a:r>
              <a:rPr lang="en-US" sz="2000" dirty="0">
                <a:solidFill>
                  <a:srgbClr val="000066"/>
                </a:solidFill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v[2]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)</a:t>
            </a:r>
          </a:p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In example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v: [3, 2, 17]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combine3(v,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(v)+2)	--&gt;	10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combine4(v,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(v)+2)	--&gt;	22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</a:t>
            </a:r>
          </a:p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Observations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Aliasing is easy to have happen in C via pointers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Programmer must introduce local variables to use registers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Accumulating within loops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Your way of telling compiler not to check for aliasing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Practice problem 5.1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 marL="385763" indent="-377825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dirty="0"/>
              <a:t>What does this procedure do if </a:t>
            </a:r>
            <a:r>
              <a:rPr lang="en-US" dirty="0" err="1"/>
              <a:t>xp</a:t>
            </a:r>
            <a:r>
              <a:rPr lang="en-US" dirty="0"/>
              <a:t> is not the same as </a:t>
            </a:r>
            <a:r>
              <a:rPr lang="en-US" dirty="0" err="1"/>
              <a:t>yp</a:t>
            </a:r>
            <a:r>
              <a:rPr lang="en-US" dirty="0"/>
              <a:t>?  </a:t>
            </a:r>
          </a:p>
          <a:p>
            <a:pPr marL="385763" indent="-377825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</a:p>
          <a:p>
            <a:pPr marL="385763" indent="-377825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dirty="0"/>
          </a:p>
          <a:p>
            <a:pPr marL="385763" indent="-377825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dirty="0"/>
          </a:p>
          <a:p>
            <a:pPr marL="385763" indent="-377825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dirty="0"/>
              <a:t>What does this procedure do if </a:t>
            </a:r>
            <a:r>
              <a:rPr lang="en-US" dirty="0" err="1"/>
              <a:t>xp</a:t>
            </a:r>
            <a:r>
              <a:rPr lang="en-US" dirty="0"/>
              <a:t> and </a:t>
            </a:r>
            <a:r>
              <a:rPr lang="en-US" dirty="0" err="1"/>
              <a:t>yp</a:t>
            </a:r>
            <a:r>
              <a:rPr lang="en-US" dirty="0"/>
              <a:t> point to the same location?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077913" y="2244725"/>
            <a:ext cx="3323987" cy="134793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s(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 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		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-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		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-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   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0638" y="4841875"/>
            <a:ext cx="3128961" cy="134100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s(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 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-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xp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- *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yp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343400" y="2514600"/>
            <a:ext cx="2160207" cy="84241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x+y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*/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x+y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-y = x */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x+y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-x = y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*/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67200" y="5105400"/>
            <a:ext cx="2436564" cy="84241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2x          */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2x – 2x = 0 */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0 – 0 = 0  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*/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91558828"/>
              </p:ext>
            </p:extLst>
          </p:nvPr>
        </p:nvGraphicFramePr>
        <p:xfrm>
          <a:off x="3429000" y="3008163"/>
          <a:ext cx="5410199" cy="3773637"/>
        </p:xfrm>
        <a:graphic>
          <a:graphicData uri="http://schemas.openxmlformats.org/presentationml/2006/ole">
            <p:oleObj spid="_x0000_s21519" r:id="rId4" imgW="5809251" imgH="4008531" progId="Excel.Sheet.8">
              <p:embed/>
            </p:oleObj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686425" y="3362325"/>
            <a:ext cx="1257300" cy="586957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vsum1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Slope = 4.0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162800" y="4343400"/>
            <a:ext cx="1543050" cy="586957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 </a:t>
            </a: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vsum2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Slope = 3.5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Measuring performance</a:t>
            </a:r>
          </a:p>
        </p:txBody>
      </p:sp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Cycles per element (CPE)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Express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performance of program that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operate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on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vectors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n = number of elements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Cycles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= CPE*n +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Overhead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CPE = slope of the line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Optimizing Compilers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DejaVu Sans" charset="0"/>
                <a:cs typeface="DejaVu Sans" charset="0"/>
              </a:rPr>
              <a:t>Provide basic mapping of program to machine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gister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allocation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a typeface="DejaVu Sans" charset="0"/>
                <a:cs typeface="DejaVu Sans" charset="0"/>
              </a:rPr>
              <a:t>C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ode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selection and ordering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El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iminating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minor inefficiencies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Have difficulty improving asymptotic efficiency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a typeface="DejaVu Sans" charset="0"/>
                <a:cs typeface="DejaVu Sans" charset="0"/>
              </a:rPr>
              <a:t>P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rogrammer must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select best overall algorithm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a typeface="DejaVu Sans" charset="0"/>
                <a:cs typeface="DejaVu Sans" charset="0"/>
              </a:rPr>
              <a:t>B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ig-O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savings are often more important than constant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form of combine</a:t>
            </a:r>
            <a:endParaRPr lang="en-US" dirty="0"/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148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Compute sum or product of vector elements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71600" y="1219200"/>
            <a:ext cx="5211106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combine1(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long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IDENT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for (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err="1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OP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2094008"/>
              </p:ext>
            </p:extLst>
          </p:nvPr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371600" y="1219200"/>
            <a:ext cx="5211106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combine1(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long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IDENT;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for (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get_vec_element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&amp;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*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OP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1143000"/>
            <a:ext cx="4872871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combine4(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long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long length 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*d 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t = IDENT;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length;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t = t OP d[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1143000"/>
            <a:ext cx="4872871" cy="2551637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combine4(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vec_ptr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v,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long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long length 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vec_length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*d =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get_vec_start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(v);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data_t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t = IDENT;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length;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t = t OP d[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*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dest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Advanced Optimizations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CPU Design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Superscalar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 Can issue and execute multiple instructions in one cycle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Scheduled dynamically, without programming effort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Takes advantage of instruction-level parallelism most programs have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Intel</a:t>
            </a:r>
            <a:r>
              <a:rPr lang="en-US" altLang="en-US" dirty="0">
                <a:latin typeface="Arial" charset="0"/>
              </a:rPr>
              <a:t>: since Pentium (1993)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15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916895" y="3505200"/>
            <a:ext cx="6096000" cy="3048000"/>
          </a:xfrm>
          <a:prstGeom prst="rect">
            <a:avLst/>
          </a:prstGeom>
          <a:solidFill>
            <a:srgbClr val="FFCCFF"/>
          </a:solidFill>
          <a:ln w="19080" cap="sq">
            <a:solidFill>
              <a:srgbClr val="000066"/>
            </a:solidFill>
            <a:miter lim="800000"/>
            <a:headEnd/>
            <a:tailEnd/>
          </a:ln>
          <a:effectLst>
            <a:outerShdw dist="17819" dir="2700000" algn="ctr" rotWithShape="0">
              <a:srgbClr val="00FF99"/>
            </a:outerShdw>
          </a:effectLst>
        </p:spPr>
        <p:txBody>
          <a:bodyPr wrap="none" lIns="90000" tIns="46800" rIns="90000" bIns="46800" anchor="b" anchorCtr="1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Execution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526495" y="3886200"/>
            <a:ext cx="5181600" cy="838200"/>
          </a:xfrm>
          <a:prstGeom prst="rect">
            <a:avLst/>
          </a:prstGeom>
          <a:solidFill>
            <a:srgbClr val="969696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Functional</a:t>
            </a:r>
          </a:p>
          <a:p>
            <a:pPr algn="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Units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916895" y="1136650"/>
            <a:ext cx="6096000" cy="1987550"/>
          </a:xfrm>
          <a:prstGeom prst="rect">
            <a:avLst/>
          </a:prstGeom>
          <a:solidFill>
            <a:srgbClr val="FFCCFF"/>
          </a:solidFill>
          <a:ln w="19080" cap="sq">
            <a:solidFill>
              <a:srgbClr val="000066"/>
            </a:solidFill>
            <a:miter lim="800000"/>
            <a:headEnd/>
            <a:tailEnd/>
          </a:ln>
          <a:effectLst>
            <a:outerShdw dist="17819" dir="2700000" algn="ctr" rotWithShape="0">
              <a:srgbClr val="00FF99"/>
            </a:outerShdw>
          </a:effectLst>
        </p:spPr>
        <p:txBody>
          <a:bodyPr wrap="none" lIns="90000" tIns="46800" rIns="90000" bIns="46800" anchorCtr="1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Instruction Control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26026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 dirty="0" smtClean="0">
                <a:solidFill>
                  <a:srgbClr val="FFFFFF"/>
                </a:solidFill>
                <a:latin typeface="Arial" charset="0"/>
              </a:rPr>
              <a:t>Branch</a:t>
            </a:r>
            <a:endParaRPr lang="en-US" altLang="en-US" sz="105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8218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 dirty="0" err="1" smtClean="0">
                <a:solidFill>
                  <a:srgbClr val="FFFFFF"/>
                </a:solidFill>
                <a:latin typeface="Arial" charset="0"/>
              </a:rPr>
              <a:t>Arith</a:t>
            </a:r>
            <a:endParaRPr lang="en-US" altLang="en-US" sz="105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44314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 dirty="0" err="1" smtClean="0">
                <a:solidFill>
                  <a:srgbClr val="FFFFFF"/>
                </a:solidFill>
                <a:latin typeface="Arial" charset="0"/>
              </a:rPr>
              <a:t>Arith</a:t>
            </a:r>
            <a:endParaRPr lang="en-US" altLang="en-US" sz="105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50410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FFFFFF"/>
                </a:solidFill>
                <a:latin typeface="Arial" charset="0"/>
              </a:rPr>
              <a:t>Load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56506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FFFFFF"/>
                </a:solidFill>
                <a:latin typeface="Arial" charset="0"/>
              </a:rPr>
              <a:t>Store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6293633" y="1752600"/>
            <a:ext cx="838200" cy="10668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Instruction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Cache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5041095" y="5562600"/>
            <a:ext cx="1143000" cy="6096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Data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Cache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4202895" y="1676400"/>
            <a:ext cx="914400" cy="5334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Fetch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FFFFFF"/>
                </a:solidFill>
                <a:latin typeface="Arial" charset="0"/>
              </a:rPr>
              <a:t>Control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4202895" y="2286000"/>
            <a:ext cx="914400" cy="5334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FFFFFF"/>
                </a:solidFill>
                <a:latin typeface="Arial" charset="0"/>
              </a:rPr>
              <a:t>Instruction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FFFFFF"/>
                </a:solidFill>
                <a:latin typeface="Arial" charset="0"/>
              </a:rPr>
              <a:t>Decode</a:t>
            </a:r>
          </a:p>
        </p:txBody>
      </p:sp>
      <p:sp>
        <p:nvSpPr>
          <p:cNvPr id="9231" name="Line 14"/>
          <p:cNvSpPr>
            <a:spLocks noChangeShapeType="1"/>
          </p:cNvSpPr>
          <p:nvPr/>
        </p:nvSpPr>
        <p:spPr bwMode="auto">
          <a:xfrm>
            <a:off x="5117295" y="1905000"/>
            <a:ext cx="1176338" cy="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 flipH="1" flipV="1">
            <a:off x="5112532" y="2516188"/>
            <a:ext cx="1181100" cy="36512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>
            <a:off x="4660095" y="2819400"/>
            <a:ext cx="1588" cy="990600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4" name="Freeform 17"/>
          <p:cNvSpPr>
            <a:spLocks/>
          </p:cNvSpPr>
          <p:nvPr/>
        </p:nvSpPr>
        <p:spPr bwMode="auto">
          <a:xfrm flipH="1">
            <a:off x="2678895" y="1752600"/>
            <a:ext cx="1524000" cy="2286000"/>
          </a:xfrm>
          <a:custGeom>
            <a:avLst/>
            <a:gdLst>
              <a:gd name="T0" fmla="*/ 0 w 144"/>
              <a:gd name="T1" fmla="*/ 0 h 864"/>
              <a:gd name="T2" fmla="*/ 2147483647 w 144"/>
              <a:gd name="T3" fmla="*/ 0 h 864"/>
              <a:gd name="T4" fmla="*/ 2147483647 w 144"/>
              <a:gd name="T5" fmla="*/ 2147483647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440" cap="sq">
            <a:solidFill>
              <a:srgbClr val="000066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9235" name="Line 18"/>
          <p:cNvSpPr>
            <a:spLocks noChangeShapeType="1"/>
          </p:cNvSpPr>
          <p:nvPr/>
        </p:nvSpPr>
        <p:spPr bwMode="auto">
          <a:xfrm>
            <a:off x="5193495" y="4495800"/>
            <a:ext cx="1588" cy="10668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6" name="Line 19"/>
          <p:cNvSpPr>
            <a:spLocks noChangeShapeType="1"/>
          </p:cNvSpPr>
          <p:nvPr/>
        </p:nvSpPr>
        <p:spPr bwMode="auto">
          <a:xfrm flipV="1">
            <a:off x="5422095" y="4491038"/>
            <a:ext cx="1588" cy="1076325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7" name="Line 20"/>
          <p:cNvSpPr>
            <a:spLocks noChangeShapeType="1"/>
          </p:cNvSpPr>
          <p:nvPr/>
        </p:nvSpPr>
        <p:spPr bwMode="auto">
          <a:xfrm>
            <a:off x="5803095" y="4495800"/>
            <a:ext cx="1588" cy="10668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6031695" y="4495800"/>
            <a:ext cx="1588" cy="1066800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39" name="Text Box 22"/>
          <p:cNvSpPr txBox="1">
            <a:spLocks noChangeArrowheads="1"/>
          </p:cNvSpPr>
          <p:nvPr/>
        </p:nvSpPr>
        <p:spPr bwMode="auto">
          <a:xfrm>
            <a:off x="5107002" y="1524000"/>
            <a:ext cx="100089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Address</a:t>
            </a:r>
          </a:p>
        </p:txBody>
      </p:sp>
      <p:sp>
        <p:nvSpPr>
          <p:cNvPr id="9240" name="Text Box 23"/>
          <p:cNvSpPr txBox="1">
            <a:spLocks noChangeArrowheads="1"/>
          </p:cNvSpPr>
          <p:nvPr/>
        </p:nvSpPr>
        <p:spPr bwMode="auto">
          <a:xfrm>
            <a:off x="5153604" y="2201863"/>
            <a:ext cx="110669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Instructs.</a:t>
            </a:r>
            <a:endParaRPr lang="en-US" altLang="en-US" sz="16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241" name="Text Box 24"/>
          <p:cNvSpPr txBox="1">
            <a:spLocks noChangeArrowheads="1"/>
          </p:cNvSpPr>
          <p:nvPr/>
        </p:nvSpPr>
        <p:spPr bwMode="auto">
          <a:xfrm>
            <a:off x="4690107" y="2859665"/>
            <a:ext cx="126538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>
                <a:solidFill>
                  <a:srgbClr val="000066"/>
                </a:solidFill>
                <a:latin typeface="Arial" charset="0"/>
              </a:rPr>
              <a:t>Operations</a:t>
            </a:r>
          </a:p>
        </p:txBody>
      </p:sp>
      <p:sp>
        <p:nvSpPr>
          <p:cNvPr id="9242" name="Text Box 25"/>
          <p:cNvSpPr txBox="1">
            <a:spLocks noChangeArrowheads="1"/>
          </p:cNvSpPr>
          <p:nvPr/>
        </p:nvSpPr>
        <p:spPr bwMode="auto">
          <a:xfrm>
            <a:off x="2678895" y="3164465"/>
            <a:ext cx="175260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Prediction OK</a:t>
            </a: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?</a:t>
            </a:r>
          </a:p>
        </p:txBody>
      </p:sp>
      <p:sp>
        <p:nvSpPr>
          <p:cNvPr id="9243" name="Text Box 26"/>
          <p:cNvSpPr txBox="1">
            <a:spLocks noChangeArrowheads="1"/>
          </p:cNvSpPr>
          <p:nvPr/>
        </p:nvSpPr>
        <p:spPr bwMode="auto">
          <a:xfrm>
            <a:off x="5947374" y="5165725"/>
            <a:ext cx="467093" cy="2560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Data</a:t>
            </a:r>
          </a:p>
        </p:txBody>
      </p:sp>
      <p:sp>
        <p:nvSpPr>
          <p:cNvPr id="9244" name="Text Box 27"/>
          <p:cNvSpPr txBox="1">
            <a:spLocks noChangeArrowheads="1"/>
          </p:cNvSpPr>
          <p:nvPr/>
        </p:nvSpPr>
        <p:spPr bwMode="auto">
          <a:xfrm>
            <a:off x="5344124" y="5157788"/>
            <a:ext cx="467093" cy="2560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Data</a:t>
            </a:r>
          </a:p>
        </p:txBody>
      </p:sp>
      <p:sp>
        <p:nvSpPr>
          <p:cNvPr id="9245" name="Text Box 28"/>
          <p:cNvSpPr txBox="1">
            <a:spLocks noChangeArrowheads="1"/>
          </p:cNvSpPr>
          <p:nvPr/>
        </p:nvSpPr>
        <p:spPr bwMode="auto">
          <a:xfrm>
            <a:off x="4774827" y="4953000"/>
            <a:ext cx="503962" cy="2560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 dirty="0" err="1">
                <a:solidFill>
                  <a:srgbClr val="000066"/>
                </a:solidFill>
                <a:latin typeface="Arial" charset="0"/>
              </a:rPr>
              <a:t>Addr</a:t>
            </a:r>
            <a:r>
              <a:rPr lang="en-US" altLang="en-US" sz="1050" dirty="0">
                <a:solidFill>
                  <a:srgbClr val="000066"/>
                </a:solidFill>
                <a:latin typeface="Arial" charset="0"/>
              </a:rPr>
              <a:t>.</a:t>
            </a:r>
          </a:p>
        </p:txBody>
      </p:sp>
      <p:sp>
        <p:nvSpPr>
          <p:cNvPr id="9246" name="Text Box 29"/>
          <p:cNvSpPr txBox="1">
            <a:spLocks noChangeArrowheads="1"/>
          </p:cNvSpPr>
          <p:nvPr/>
        </p:nvSpPr>
        <p:spPr bwMode="auto">
          <a:xfrm>
            <a:off x="5413002" y="4937125"/>
            <a:ext cx="503962" cy="2560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Addr.</a:t>
            </a:r>
          </a:p>
        </p:txBody>
      </p:sp>
      <p:sp>
        <p:nvSpPr>
          <p:cNvPr id="9247" name="Line 30"/>
          <p:cNvSpPr>
            <a:spLocks noChangeShapeType="1"/>
          </p:cNvSpPr>
          <p:nvPr/>
        </p:nvSpPr>
        <p:spPr bwMode="auto">
          <a:xfrm>
            <a:off x="29074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48" name="Line 31"/>
          <p:cNvSpPr>
            <a:spLocks noChangeShapeType="1"/>
          </p:cNvSpPr>
          <p:nvPr/>
        </p:nvSpPr>
        <p:spPr bwMode="auto">
          <a:xfrm>
            <a:off x="41266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49" name="Line 32"/>
          <p:cNvSpPr>
            <a:spLocks noChangeShapeType="1"/>
          </p:cNvSpPr>
          <p:nvPr/>
        </p:nvSpPr>
        <p:spPr bwMode="auto">
          <a:xfrm>
            <a:off x="47362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50" name="Line 33"/>
          <p:cNvSpPr>
            <a:spLocks noChangeShapeType="1"/>
          </p:cNvSpPr>
          <p:nvPr/>
        </p:nvSpPr>
        <p:spPr bwMode="auto">
          <a:xfrm>
            <a:off x="53458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51" name="Line 34"/>
          <p:cNvSpPr>
            <a:spLocks noChangeShapeType="1"/>
          </p:cNvSpPr>
          <p:nvPr/>
        </p:nvSpPr>
        <p:spPr bwMode="auto">
          <a:xfrm>
            <a:off x="59554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52" name="Line 35"/>
          <p:cNvSpPr>
            <a:spLocks noChangeShapeType="1"/>
          </p:cNvSpPr>
          <p:nvPr/>
        </p:nvSpPr>
        <p:spPr bwMode="auto">
          <a:xfrm>
            <a:off x="2907495" y="3810000"/>
            <a:ext cx="30480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53" name="Rectangle 36"/>
          <p:cNvSpPr>
            <a:spLocks noChangeArrowheads="1"/>
          </p:cNvSpPr>
          <p:nvPr/>
        </p:nvSpPr>
        <p:spPr bwMode="auto">
          <a:xfrm>
            <a:off x="3212295" y="4038600"/>
            <a:ext cx="533400" cy="4572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 dirty="0" err="1" smtClean="0">
                <a:solidFill>
                  <a:srgbClr val="FFFFFF"/>
                </a:solidFill>
                <a:latin typeface="Arial" charset="0"/>
              </a:rPr>
              <a:t>Arith</a:t>
            </a:r>
            <a:endParaRPr lang="en-US" altLang="en-US" sz="105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54" name="Line 37"/>
          <p:cNvSpPr>
            <a:spLocks noChangeShapeType="1"/>
          </p:cNvSpPr>
          <p:nvPr/>
        </p:nvSpPr>
        <p:spPr bwMode="auto">
          <a:xfrm>
            <a:off x="3517095" y="3810000"/>
            <a:ext cx="1588" cy="228600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55" name="Line 38"/>
          <p:cNvSpPr>
            <a:spLocks noChangeShapeType="1"/>
          </p:cNvSpPr>
          <p:nvPr/>
        </p:nvSpPr>
        <p:spPr bwMode="auto">
          <a:xfrm>
            <a:off x="2221695" y="4876800"/>
            <a:ext cx="3962400" cy="1588"/>
          </a:xfrm>
          <a:prstGeom prst="line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800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831295" y="4495800"/>
            <a:ext cx="3043238" cy="376238"/>
            <a:chOff x="1800" y="2688"/>
            <a:chExt cx="1917" cy="237"/>
          </a:xfrm>
        </p:grpSpPr>
        <p:sp>
          <p:nvSpPr>
            <p:cNvPr id="9268" name="Line 40"/>
            <p:cNvSpPr>
              <a:spLocks noChangeShapeType="1"/>
            </p:cNvSpPr>
            <p:nvPr/>
          </p:nvSpPr>
          <p:spPr bwMode="auto">
            <a:xfrm>
              <a:off x="1800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9269" name="Line 41"/>
            <p:cNvSpPr>
              <a:spLocks noChangeShapeType="1"/>
            </p:cNvSpPr>
            <p:nvPr/>
          </p:nvSpPr>
          <p:spPr bwMode="auto">
            <a:xfrm>
              <a:off x="2567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9270" name="Line 42"/>
            <p:cNvSpPr>
              <a:spLocks noChangeShapeType="1"/>
            </p:cNvSpPr>
            <p:nvPr/>
          </p:nvSpPr>
          <p:spPr bwMode="auto">
            <a:xfrm>
              <a:off x="2950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9271" name="Line 43"/>
            <p:cNvSpPr>
              <a:spLocks noChangeShapeType="1"/>
            </p:cNvSpPr>
            <p:nvPr/>
          </p:nvSpPr>
          <p:spPr bwMode="auto">
            <a:xfrm>
              <a:off x="3334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9272" name="Line 44"/>
            <p:cNvSpPr>
              <a:spLocks noChangeShapeType="1"/>
            </p:cNvSpPr>
            <p:nvPr/>
          </p:nvSpPr>
          <p:spPr bwMode="auto">
            <a:xfrm>
              <a:off x="3718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9273" name="Line 45"/>
            <p:cNvSpPr>
              <a:spLocks noChangeShapeType="1"/>
            </p:cNvSpPr>
            <p:nvPr/>
          </p:nvSpPr>
          <p:spPr bwMode="auto">
            <a:xfrm>
              <a:off x="2184" y="2688"/>
              <a:ext cx="0" cy="237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9257" name="Rectangle 46"/>
          <p:cNvSpPr>
            <a:spLocks noChangeArrowheads="1"/>
          </p:cNvSpPr>
          <p:nvPr/>
        </p:nvSpPr>
        <p:spPr bwMode="auto">
          <a:xfrm>
            <a:off x="3058308" y="4876800"/>
            <a:ext cx="1262182" cy="2560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Operation Results</a:t>
            </a:r>
          </a:p>
        </p:txBody>
      </p:sp>
      <p:sp>
        <p:nvSpPr>
          <p:cNvPr id="9258" name="Rectangle 47"/>
          <p:cNvSpPr>
            <a:spLocks noChangeArrowheads="1"/>
          </p:cNvSpPr>
          <p:nvPr/>
        </p:nvSpPr>
        <p:spPr bwMode="auto">
          <a:xfrm>
            <a:off x="3059895" y="1828800"/>
            <a:ext cx="914400" cy="990600"/>
          </a:xfrm>
          <a:prstGeom prst="rect">
            <a:avLst/>
          </a:prstGeom>
          <a:solidFill>
            <a:srgbClr val="00009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FFFFFF"/>
                </a:solidFill>
                <a:latin typeface="Arial" charset="0"/>
              </a:rPr>
              <a:t>Retirement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FFFFFF"/>
                </a:solidFill>
                <a:latin typeface="Arial" charset="0"/>
              </a:rPr>
              <a:t>Unit</a:t>
            </a:r>
          </a:p>
        </p:txBody>
      </p:sp>
      <p:sp>
        <p:nvSpPr>
          <p:cNvPr id="9259" name="Rectangle 48"/>
          <p:cNvSpPr>
            <a:spLocks noChangeArrowheads="1"/>
          </p:cNvSpPr>
          <p:nvPr/>
        </p:nvSpPr>
        <p:spPr bwMode="auto">
          <a:xfrm>
            <a:off x="3212295" y="2286000"/>
            <a:ext cx="609600" cy="457200"/>
          </a:xfrm>
          <a:prstGeom prst="rect">
            <a:avLst/>
          </a:prstGeom>
          <a:solidFill>
            <a:srgbClr val="C0C0C0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Register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050">
                <a:solidFill>
                  <a:srgbClr val="000066"/>
                </a:solidFill>
                <a:latin typeface="Arial" charset="0"/>
              </a:rPr>
              <a:t>File</a:t>
            </a:r>
          </a:p>
        </p:txBody>
      </p:sp>
      <p:sp>
        <p:nvSpPr>
          <p:cNvPr id="9260" name="Line 49"/>
          <p:cNvSpPr>
            <a:spLocks noChangeShapeType="1"/>
          </p:cNvSpPr>
          <p:nvPr/>
        </p:nvSpPr>
        <p:spPr bwMode="auto">
          <a:xfrm>
            <a:off x="2678895" y="2209800"/>
            <a:ext cx="3810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61" name="Freeform 50"/>
          <p:cNvSpPr>
            <a:spLocks/>
          </p:cNvSpPr>
          <p:nvPr/>
        </p:nvSpPr>
        <p:spPr bwMode="auto">
          <a:xfrm flipH="1">
            <a:off x="2374095" y="2667000"/>
            <a:ext cx="838200" cy="2209800"/>
          </a:xfrm>
          <a:custGeom>
            <a:avLst/>
            <a:gdLst>
              <a:gd name="T0" fmla="*/ 0 w 144"/>
              <a:gd name="T1" fmla="*/ 0 h 864"/>
              <a:gd name="T2" fmla="*/ 2147483647 w 144"/>
              <a:gd name="T3" fmla="*/ 0 h 864"/>
              <a:gd name="T4" fmla="*/ 2147483647 w 144"/>
              <a:gd name="T5" fmla="*/ 2147483647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80" cap="sq">
            <a:solidFill>
              <a:srgbClr val="000066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9262" name="Text Box 51"/>
          <p:cNvSpPr txBox="1">
            <a:spLocks noChangeArrowheads="1"/>
          </p:cNvSpPr>
          <p:nvPr/>
        </p:nvSpPr>
        <p:spPr bwMode="auto">
          <a:xfrm>
            <a:off x="1066800" y="3076574"/>
            <a:ext cx="1002495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Register</a:t>
            </a:r>
          </a:p>
          <a:p>
            <a:pPr algn="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Updates</a:t>
            </a:r>
          </a:p>
        </p:txBody>
      </p:sp>
      <p:sp>
        <p:nvSpPr>
          <p:cNvPr id="9263" name="Line 52"/>
          <p:cNvSpPr>
            <a:spLocks noChangeShapeType="1"/>
          </p:cNvSpPr>
          <p:nvPr/>
        </p:nvSpPr>
        <p:spPr bwMode="auto">
          <a:xfrm>
            <a:off x="3821895" y="2514600"/>
            <a:ext cx="381000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9264" name="Freeform 53"/>
          <p:cNvSpPr>
            <a:spLocks/>
          </p:cNvSpPr>
          <p:nvPr/>
        </p:nvSpPr>
        <p:spPr bwMode="auto">
          <a:xfrm>
            <a:off x="3898095" y="2819400"/>
            <a:ext cx="762000" cy="228600"/>
          </a:xfrm>
          <a:custGeom>
            <a:avLst/>
            <a:gdLst>
              <a:gd name="T0" fmla="*/ 2147483647 w 480"/>
              <a:gd name="T1" fmla="*/ 2147483647 h 144"/>
              <a:gd name="T2" fmla="*/ 0 w 480"/>
              <a:gd name="T3" fmla="*/ 2147483647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440" cap="sq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5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Modern CPU Design</a:t>
            </a:r>
          </a:p>
        </p:txBody>
      </p:sp>
    </p:spTree>
    <p:extLst>
      <p:ext uri="{BB962C8B-B14F-4D97-AF65-F5344CB8AC3E}">
        <p14:creationId xmlns:p14="http://schemas.microsoft.com/office/powerpoint/2010/main" xmlns="" val="155984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2" grpId="0" animBg="1"/>
      <p:bldP spid="9222" grpId="1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 animBg="1"/>
      <p:bldP spid="9238" grpId="0" animBg="1"/>
      <p:bldP spid="9239" grpId="0"/>
      <p:bldP spid="9240" grpId="0"/>
      <p:bldP spid="9241" grpId="0"/>
      <p:bldP spid="9242" grpId="0"/>
      <p:bldP spid="9243" grpId="0"/>
      <p:bldP spid="9244" grpId="0"/>
      <p:bldP spid="9245" grpId="0"/>
      <p:bldP spid="9246" grpId="0"/>
      <p:bldP spid="9247" grpId="0" animBg="1"/>
      <p:bldP spid="9247" grpId="1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7" grpId="0"/>
      <p:bldP spid="9258" grpId="0" animBg="1"/>
      <p:bldP spid="9259" grpId="0" animBg="1"/>
      <p:bldP spid="9260" grpId="0" animBg="1"/>
      <p:bldP spid="9261" grpId="0" animBg="1"/>
      <p:bldP spid="9262" grpId="0"/>
      <p:bldP spid="9263" grpId="0" animBg="1"/>
      <p:bldP spid="926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Intel Core Haswell CPU (2013)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Multiple instructions can execute in parallel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2 load, with address computation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1 store, with address computation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4 integer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2 FP multiply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1 FP add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1 FP divide</a:t>
            </a:r>
          </a:p>
          <a:p>
            <a:pPr eaLnBrk="1" hangingPunct="1">
              <a:buClrTx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Some instructions take &gt; 1 cycle, but can be pipelined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i="1" dirty="0">
                <a:solidFill>
                  <a:srgbClr val="C00000"/>
                </a:solidFill>
                <a:latin typeface="Arial" charset="0"/>
              </a:rPr>
              <a:t>Instruction					Latency		Cycles/Issue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Load/Store					4				1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Integer Multiply			</a:t>
            </a:r>
            <a:r>
              <a:rPr lang="en-US" altLang="en-US" sz="1800" dirty="0" smtClean="0">
                <a:latin typeface="Arial" charset="0"/>
              </a:rPr>
              <a:t>	3</a:t>
            </a:r>
            <a:r>
              <a:rPr lang="en-US" altLang="en-US" sz="1800" dirty="0">
                <a:latin typeface="Arial" charset="0"/>
              </a:rPr>
              <a:t>				1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Integer Divide				3-30			3-30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FP Add						3				1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FP Multiply					5				1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r>
              <a:rPr lang="en-US" altLang="en-US" sz="1800" dirty="0">
                <a:latin typeface="Arial" charset="0"/>
              </a:rPr>
              <a:t>FP Divide					3-15			3-15</a:t>
            </a:r>
          </a:p>
          <a:p>
            <a:pPr marL="334962" lvl="1" indent="0" eaLnBrk="1" hangingPunct="1">
              <a:buClr>
                <a:srgbClr val="660033"/>
              </a:buClr>
              <a:buSzPct val="75000"/>
              <a:defRPr/>
            </a:pPr>
            <a:endParaRPr lang="en-US" altLang="en-US" sz="18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41049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solidFill>
                    <a:schemeClr val="tx1"/>
                  </a:solidFill>
                  <a:latin typeface="Calibri"/>
                  <a:cs typeface="Calibri"/>
                </a:rPr>
                <a:t>Stage 1</a:t>
              </a:r>
              <a:endParaRPr lang="en-US" sz="1800" b="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solidFill>
                    <a:schemeClr val="tx1"/>
                  </a:solidFill>
                  <a:latin typeface="Calibri"/>
                  <a:cs typeface="Calibri"/>
                </a:rPr>
                <a:t>Stage 2</a:t>
              </a:r>
              <a:endParaRPr lang="en-US" sz="1800" b="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solidFill>
                    <a:schemeClr val="tx1"/>
                  </a:solidFill>
                  <a:latin typeface="Calibri"/>
                  <a:cs typeface="Calibri"/>
                </a:rPr>
                <a:t>Stage 3</a:t>
              </a:r>
              <a:endParaRPr lang="en-US" sz="1800" b="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94573172"/>
              </p:ext>
            </p:extLst>
          </p:nvPr>
        </p:nvGraphicFramePr>
        <p:xfrm>
          <a:off x="1143000" y="2895600"/>
          <a:ext cx="6934202" cy="18491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/>
                <a:gridCol w="838200"/>
                <a:gridCol w="838200"/>
                <a:gridCol w="685800"/>
                <a:gridCol w="762000"/>
                <a:gridCol w="838200"/>
                <a:gridCol w="914400"/>
                <a:gridCol w="914402"/>
              </a:tblGrid>
              <a:tr h="28956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Time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 smtClean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1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3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33400" y="966786"/>
            <a:ext cx="5421098" cy="1592144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</a:rPr>
              <a:t>mult_eg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(long a, long b, long c)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	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p1 = a*b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	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p2 = a*c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	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p3 = p1 * p2;</a:t>
            </a:r>
          </a:p>
          <a:p>
            <a:pPr lvl="1"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return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p3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alt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2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4724400"/>
            <a:ext cx="8302625" cy="171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19075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555625" indent="-220663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 marL="835025" indent="-160338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Integer multiply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3 cycle latency, 1 issue per cycle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Computation divided into 3 stages, with partial results passed from stage to stage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Stage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  <a:ea typeface="+mn-ea"/>
              </a:rPr>
              <a:t>i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 can start on new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+mn-ea"/>
              </a:rPr>
              <a:t>computation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once values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+mn-ea"/>
              </a:rPr>
              <a:t>passed to i+1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Complete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+mn-ea"/>
              </a:rPr>
              <a:t>3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multiplications in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+mn-ea"/>
              </a:rPr>
              <a:t>7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+mn-ea"/>
              </a:rPr>
              <a:t>cycles (faster than latency bound)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Functional Units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76600" y="3657600"/>
            <a:ext cx="554959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a*c</a:t>
            </a:r>
          </a:p>
          <a:p>
            <a:endParaRPr lang="en-US" sz="16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0" y="4038600"/>
            <a:ext cx="554959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a*c</a:t>
            </a:r>
          </a:p>
          <a:p>
            <a:endParaRPr lang="en-US" sz="16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4400" y="4419600"/>
            <a:ext cx="554959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0200" y="3657600"/>
            <a:ext cx="801823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p1*p2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24600" y="4038600"/>
            <a:ext cx="801823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p1*p2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239000" y="4419600"/>
            <a:ext cx="801823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p1*p2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38400" y="3657600"/>
            <a:ext cx="554960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/>
                <a:cs typeface="Courier New"/>
              </a:rPr>
              <a:t>a*b</a:t>
            </a:r>
          </a:p>
        </p:txBody>
      </p:sp>
    </p:spTree>
    <p:extLst>
      <p:ext uri="{BB962C8B-B14F-4D97-AF65-F5344CB8AC3E}">
        <p14:creationId xmlns:p14="http://schemas.microsoft.com/office/powerpoint/2010/main" xmlns="" val="150508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combine4</a:t>
            </a: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8113519"/>
              </p:ext>
            </p:extLst>
          </p:nvPr>
        </p:nvGraphicFramePr>
        <p:xfrm>
          <a:off x="1295400" y="3886200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19075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555625" indent="-220663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Is combine4 enough to keep the multiplier busy?</a:t>
            </a:r>
            <a:endParaRPr lang="en-US" alt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Can it exceed the latency bound as in the previous example?</a:t>
            </a: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66800" y="2133600"/>
            <a:ext cx="6818917" cy="1474419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.L519:		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		#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</a:rPr>
              <a:t>	#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</a:rPr>
              <a:t>t = t * d[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addq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$1, 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		#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cmpq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, 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rbp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		#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Compare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length:i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jg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	.L519	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		#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If &gt;,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goto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Loop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791200"/>
            <a:ext cx="7180171" cy="695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ts val="1250"/>
              </a:spcBef>
              <a:buClrTx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Observation: 1 data operation, 3 loop operations per iteration</a:t>
            </a:r>
            <a:endParaRPr lang="en-US" alt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Is there a way to do more computation and less looping?</a:t>
            </a:r>
          </a:p>
        </p:txBody>
      </p:sp>
    </p:spTree>
    <p:extLst>
      <p:ext uri="{BB962C8B-B14F-4D97-AF65-F5344CB8AC3E}">
        <p14:creationId xmlns:p14="http://schemas.microsoft.com/office/powerpoint/2010/main" xmlns="" val="2826663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7" tIns="44450" rIns="90487" bIns="44450"/>
          <a:lstStyle/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Operate under fundamental constraint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Must not cause any change in program behavior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Often prevents it from making optimizations that would only affect behavior under pathological conditions.</a:t>
            </a:r>
            <a:endParaRPr lang="en-US" dirty="0" smtClean="0">
              <a:ea typeface="DejaVu Sans" charset="0"/>
              <a:cs typeface="DejaVu Sans" charset="0"/>
            </a:endParaRPr>
          </a:p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Most analysis performed within procedures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Whole-program analysis too expensive in most cases</a:t>
            </a:r>
          </a:p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Most analysis based on static information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</a:t>
            </a:r>
          </a:p>
        </p:txBody>
      </p:sp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835025" indent="-160338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Perform multiple operations per iteration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+mn-ea"/>
              </a:rPr>
              <a:t>Amortizes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+mn-ea"/>
              </a:rPr>
              <a:t>loop overhead across multiple iterations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+mn-ea"/>
              </a:rPr>
              <a:t>Finish extras at end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sz="1800" kern="0" dirty="0" smtClean="0">
              <a:solidFill>
                <a:srgbClr val="000066"/>
              </a:solidFill>
              <a:latin typeface="Arial" charset="0"/>
              <a:ea typeface="+mn-ea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43000" y="2667000"/>
            <a:ext cx="7162800" cy="3967410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void </a:t>
            </a:r>
            <a:r>
              <a:rPr lang="en-US" altLang="en-US" dirty="0" smtClean="0">
                <a:solidFill>
                  <a:srgbClr val="002060"/>
                </a:solidFill>
                <a:latin typeface="Courier New" pitchFamily="49" charset="0"/>
              </a:rPr>
              <a:t>combine5_2x1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(</a:t>
            </a:r>
            <a:r>
              <a:rPr lang="en-US" alt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vec_ptr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v,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) {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length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vec_length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limit = length-1;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*d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get_vec_start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x = IDENT;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/* Combine 2 elements at a time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0;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limit;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+=2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)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x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(x OP d[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]) OP d[i+1];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  /*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Finish any remaining elements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length;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++)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x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x OP d[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 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x;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}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64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835025" indent="-160338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MxN</a:t>
            </a:r>
            <a:r>
              <a:rPr lang="en-US" alt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 loop unrolling</a:t>
            </a:r>
            <a:endParaRPr lang="en-US" altLang="en-US" sz="2000" kern="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kern="0" dirty="0" smtClean="0">
                <a:solidFill>
                  <a:srgbClr val="FF0000"/>
                </a:solidFill>
                <a:latin typeface="Arial" charset="0"/>
                <a:ea typeface="+mn-ea"/>
              </a:rPr>
              <a:t>M</a:t>
            </a:r>
            <a:r>
              <a:rPr lang="en-US" altLang="en-US" sz="1800" kern="0" dirty="0" smtClean="0">
                <a:solidFill>
                  <a:srgbClr val="000066"/>
                </a:solidFill>
                <a:latin typeface="Arial" charset="0"/>
                <a:ea typeface="+mn-ea"/>
              </a:rPr>
              <a:t> = number of operands per loop iteration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dirty="0" smtClean="0">
                <a:solidFill>
                  <a:srgbClr val="00B050"/>
                </a:solidFill>
                <a:latin typeface="Arial" charset="0"/>
                <a:ea typeface="+mn-ea"/>
              </a:rPr>
              <a:t>N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+mn-ea"/>
              </a:rPr>
              <a:t> = number of independent accumulators used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43000" y="2667000"/>
            <a:ext cx="7162800" cy="3967410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void </a:t>
            </a:r>
            <a:r>
              <a:rPr lang="en-US" altLang="en-US" dirty="0" smtClean="0">
                <a:solidFill>
                  <a:srgbClr val="002060"/>
                </a:solidFill>
                <a:latin typeface="Courier New" pitchFamily="49" charset="0"/>
              </a:rPr>
              <a:t>combine5_</a:t>
            </a:r>
            <a:r>
              <a:rPr lang="en-US" altLang="en-US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en-US" altLang="en-US" dirty="0" smtClean="0">
                <a:solidFill>
                  <a:srgbClr val="002060"/>
                </a:solidFill>
                <a:latin typeface="Courier New" pitchFamily="49" charset="0"/>
              </a:rPr>
              <a:t>x</a:t>
            </a:r>
            <a:r>
              <a:rPr lang="en-US" altLang="en-US" dirty="0" smtClean="0">
                <a:solidFill>
                  <a:srgbClr val="00B050"/>
                </a:solidFill>
                <a:latin typeface="Courier New" pitchFamily="49" charset="0"/>
              </a:rPr>
              <a:t>1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(</a:t>
            </a:r>
            <a:r>
              <a:rPr lang="en-US" alt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vec_ptr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v,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) {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length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vec_length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limit = length-1;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*d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get_vec_start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x = IDENT;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/* Combine 2 elements at a time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0;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limit;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+=2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)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B050"/>
                </a:solidFill>
                <a:latin typeface="Courier New" pitchFamily="49" charset="0"/>
              </a:rPr>
              <a:t>x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(</a:t>
            </a:r>
            <a:r>
              <a:rPr lang="en-US" altLang="en-US" sz="1800" b="1" dirty="0">
                <a:solidFill>
                  <a:srgbClr val="00B050"/>
                </a:solidFill>
                <a:latin typeface="Courier New" pitchFamily="49" charset="0"/>
              </a:rPr>
              <a:t>x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OP 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d[</a:t>
            </a:r>
            <a:r>
              <a:rPr lang="en-US" altLang="en-US" sz="1800" b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]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) OP 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d[i+1]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  /*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Finish any remaining elements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length;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++)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x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x OP d[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 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x;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}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18264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C and assembly</a:t>
            </a: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2209800" y="5029200"/>
            <a:ext cx="4030662" cy="1446719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.L1: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(%rsp,%rax,8),%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altLang="en-US" sz="1400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0x8(%rsp,%rax,8),%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altLang="en-US" sz="1400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0x10(%rsp,%rax,8),%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altLang="en-US" sz="1400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 $0x3,%rax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 %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rdi,%rax</a:t>
            </a:r>
            <a:endParaRPr lang="en-US" altLang="en-US" sz="1400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jl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   .L1</a:t>
            </a:r>
          </a:p>
        </p:txBody>
      </p:sp>
      <p:sp>
        <p:nvSpPr>
          <p:cNvPr id="1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latin typeface="Arial" charset="0"/>
              </a:rPr>
              <a:t>Loop Unrolling example (3x1)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2209800" y="1828800"/>
            <a:ext cx="4778376" cy="2804014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combine5_3x1(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vec_ptr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v,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*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length 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vec_length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limit = length – 2;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*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d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get_vec_start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x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1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for (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&lt;limit;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+=3) 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*=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d[i+1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d[i+2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for (;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&lt;length;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=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*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= x;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003095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Rewrite the following C code to perform 5-way (5x1) loop unrolling.</a:t>
            </a:r>
          </a:p>
        </p:txBody>
      </p:sp>
      <p:sp>
        <p:nvSpPr>
          <p:cNvPr id="1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Practice problem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824" y="1752600"/>
            <a:ext cx="4778376" cy="2804014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combine5_3x1(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vec_ptr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v,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*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length 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vec_length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limit = length – 2;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*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d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get_vec_start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x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1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for (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&lt;limit;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+=3) 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*=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d[i+1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d[i+2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for (;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&lt;length;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=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*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= x;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3962400"/>
            <a:ext cx="5715000" cy="2804014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combine5_5x1(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vec_ptr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v,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*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length 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vec_length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limit = length –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4;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*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d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get_vec_start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(v);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x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 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1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for (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&lt;limit;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+=5) 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*=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d[i+1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d[i+2] * d[i+3] * d[i+4];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 for (;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&lt;length; 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 x = x 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* d[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	  *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 = x;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003095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What level of unrolling does this assembly implement?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81200" y="1981200"/>
            <a:ext cx="4030662" cy="2610115"/>
          </a:xfrm>
          <a:prstGeom prst="rect">
            <a:avLst/>
          </a:prstGeom>
          <a:solidFill>
            <a:srgbClr val="CCE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.L1: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0x8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0x10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0x18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0x20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0x28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	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0x30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altLang="en-US" sz="1400" dirty="0" smtClean="0">
                <a:solidFill>
                  <a:srgbClr val="000066"/>
                </a:solidFill>
                <a:latin typeface="Courier New" pitchFamily="49" charset="0"/>
              </a:rPr>
              <a:t> 	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0x38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(%rax,%rcx,8),%r8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%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r8,%rdi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$0x8,%rcx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altLang="en-US" sz="1400" b="1" dirty="0">
                <a:solidFill>
                  <a:srgbClr val="000066"/>
                </a:solidFill>
                <a:latin typeface="Courier New" pitchFamily="49" charset="0"/>
              </a:rPr>
              <a:t>,%</a:t>
            </a:r>
            <a:r>
              <a:rPr lang="en-US" altLang="en-US" sz="1400" b="1" dirty="0" err="1">
                <a:solidFill>
                  <a:srgbClr val="000066"/>
                </a:solidFill>
                <a:latin typeface="Courier New" pitchFamily="49" charset="0"/>
              </a:rPr>
              <a:t>rcx</a:t>
            </a:r>
            <a:endParaRPr lang="en-US" alt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jl</a:t>
            </a:r>
            <a:r>
              <a:rPr lang="en-US" alt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 .L1</a:t>
            </a:r>
          </a:p>
        </p:txBody>
      </p:sp>
      <p:sp>
        <p:nvSpPr>
          <p:cNvPr id="1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Practice problem</a:t>
            </a:r>
          </a:p>
        </p:txBody>
      </p:sp>
    </p:spTree>
    <p:extLst>
      <p:ext uri="{BB962C8B-B14F-4D97-AF65-F5344CB8AC3E}">
        <p14:creationId xmlns:p14="http://schemas.microsoft.com/office/powerpoint/2010/main" xmlns="" val="2754547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19075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555625" indent="-220663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Helps </a:t>
            </a: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integer add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Achieves latency bound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Others don’t improve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Why?</a:t>
            </a:r>
          </a:p>
        </p:txBody>
      </p:sp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Loop Unrolling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22760274"/>
              </p:ext>
            </p:extLst>
          </p:nvPr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191000" y="5251499"/>
            <a:ext cx="3886200" cy="366424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da-DK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x </a:t>
            </a:r>
            <a:r>
              <a:rPr lang="da-DK" altLang="en-US" sz="1800" b="1" dirty="0">
                <a:solidFill>
                  <a:srgbClr val="002060"/>
                </a:solidFill>
                <a:latin typeface="Courier New" pitchFamily="49" charset="0"/>
              </a:rPr>
              <a:t>= (x OP d[i]) OP d[i+1</a:t>
            </a:r>
            <a:r>
              <a:rPr lang="da-DK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];</a:t>
            </a:r>
            <a:endParaRPr lang="da-DK" alt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5792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7407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Revisiting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combine4</a:t>
            </a:r>
            <a:r>
              <a:rPr lang="en-US" dirty="0" smtClean="0"/>
              <a:t> (OP = *)</a:t>
            </a:r>
          </a:p>
        </p:txBody>
      </p:sp>
      <p:sp>
        <p:nvSpPr>
          <p:cNvPr id="4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1981200" y="1104900"/>
            <a:ext cx="6922552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19075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555625" indent="-220663"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Length=8</a:t>
            </a:r>
          </a:p>
          <a:p>
            <a:pPr marL="223838" lvl="1" indent="-219075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Sequential dependence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Operations computed serially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Performance driven by latency of OP (* = 3 cycles)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524000"/>
            <a:ext cx="9537390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3838" lvl="1" indent="-219075" algn="l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((((((((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1 * d[0]) * d[1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]) * d[2]) * d[3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]) *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d[4]) * d[5]) * d[6]) * d[7])</a:t>
            </a: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81000" y="1905000"/>
            <a:ext cx="986725" cy="1207532"/>
            <a:chOff x="381000" y="1905000"/>
            <a:chExt cx="986725" cy="1207532"/>
          </a:xfrm>
        </p:grpSpPr>
        <p:sp>
          <p:nvSpPr>
            <p:cNvPr id="50" name="AutoShape 5"/>
            <p:cNvSpPr>
              <a:spLocks noChangeArrowheads="1"/>
            </p:cNvSpPr>
            <p:nvPr/>
          </p:nvSpPr>
          <p:spPr bwMode="auto">
            <a:xfrm>
              <a:off x="815960" y="2438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>
              <a:off x="609600" y="2590800"/>
              <a:ext cx="228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2" name="Line 7"/>
            <p:cNvSpPr>
              <a:spLocks noChangeShapeType="1"/>
            </p:cNvSpPr>
            <p:nvPr/>
          </p:nvSpPr>
          <p:spPr bwMode="auto">
            <a:xfrm>
              <a:off x="1196960" y="2209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1120760" y="27432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7" name="Rectangle 12"/>
            <p:cNvSpPr>
              <a:spLocks noChangeArrowheads="1"/>
            </p:cNvSpPr>
            <p:nvPr/>
          </p:nvSpPr>
          <p:spPr bwMode="auto">
            <a:xfrm>
              <a:off x="381000" y="2362200"/>
              <a:ext cx="23019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  <a:endParaRPr lang="en-US" sz="1800" b="1" baseline="-25000" dirty="0">
                <a:solidFill>
                  <a:srgbClr val="002060"/>
                </a:solidFill>
                <a:latin typeface="Courier New" pitchFamily="49" charset="0"/>
              </a:endParaRPr>
            </a:p>
          </p:txBody>
        </p:sp>
        <p:sp>
          <p:nvSpPr>
            <p:cNvPr id="58" name="Rectangle 13"/>
            <p:cNvSpPr>
              <a:spLocks noChangeArrowheads="1"/>
            </p:cNvSpPr>
            <p:nvPr/>
          </p:nvSpPr>
          <p:spPr bwMode="auto">
            <a:xfrm>
              <a:off x="1044560" y="1905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0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13520" y="2438400"/>
            <a:ext cx="551765" cy="1207532"/>
            <a:chOff x="1213520" y="2438400"/>
            <a:chExt cx="551765" cy="1207532"/>
          </a:xfrm>
        </p:grpSpPr>
        <p:sp>
          <p:nvSpPr>
            <p:cNvPr id="53" name="AutoShape 8"/>
            <p:cNvSpPr>
              <a:spLocks noChangeArrowheads="1"/>
            </p:cNvSpPr>
            <p:nvPr/>
          </p:nvSpPr>
          <p:spPr bwMode="auto">
            <a:xfrm>
              <a:off x="1213520" y="2971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>
              <a:off x="1594520" y="2743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9" name="Rectangle 14"/>
            <p:cNvSpPr>
              <a:spLocks noChangeArrowheads="1"/>
            </p:cNvSpPr>
            <p:nvPr/>
          </p:nvSpPr>
          <p:spPr bwMode="auto">
            <a:xfrm>
              <a:off x="1442120" y="24384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63" name="Freeform 18"/>
            <p:cNvSpPr>
              <a:spLocks/>
            </p:cNvSpPr>
            <p:nvPr/>
          </p:nvSpPr>
          <p:spPr bwMode="auto">
            <a:xfrm>
              <a:off x="1502445" y="32766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601618" y="2971800"/>
            <a:ext cx="551765" cy="1207532"/>
            <a:chOff x="1601618" y="2971800"/>
            <a:chExt cx="551765" cy="1207532"/>
          </a:xfrm>
        </p:grpSpPr>
        <p:sp>
          <p:nvSpPr>
            <p:cNvPr id="60" name="AutoShape 15"/>
            <p:cNvSpPr>
              <a:spLocks noChangeArrowheads="1"/>
            </p:cNvSpPr>
            <p:nvPr/>
          </p:nvSpPr>
          <p:spPr bwMode="auto">
            <a:xfrm>
              <a:off x="1601618" y="3505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1982618" y="3276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1830218" y="2971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8" name="Freeform 23"/>
            <p:cNvSpPr>
              <a:spLocks/>
            </p:cNvSpPr>
            <p:nvPr/>
          </p:nvSpPr>
          <p:spPr bwMode="auto">
            <a:xfrm>
              <a:off x="1890543" y="38100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985793" y="3505200"/>
            <a:ext cx="551765" cy="1207532"/>
            <a:chOff x="1985793" y="3505200"/>
            <a:chExt cx="551765" cy="1207532"/>
          </a:xfrm>
        </p:grpSpPr>
        <p:sp>
          <p:nvSpPr>
            <p:cNvPr id="65" name="AutoShape 20"/>
            <p:cNvSpPr>
              <a:spLocks noChangeArrowheads="1"/>
            </p:cNvSpPr>
            <p:nvPr/>
          </p:nvSpPr>
          <p:spPr bwMode="auto">
            <a:xfrm>
              <a:off x="1985793" y="4038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67" name="Line 22"/>
            <p:cNvSpPr>
              <a:spLocks noChangeShapeType="1"/>
            </p:cNvSpPr>
            <p:nvPr/>
          </p:nvSpPr>
          <p:spPr bwMode="auto">
            <a:xfrm>
              <a:off x="2366793" y="3810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214393" y="3505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73" name="Freeform 28"/>
            <p:cNvSpPr>
              <a:spLocks/>
            </p:cNvSpPr>
            <p:nvPr/>
          </p:nvSpPr>
          <p:spPr bwMode="auto">
            <a:xfrm>
              <a:off x="2274718" y="43434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85095" y="4038600"/>
            <a:ext cx="551765" cy="1207532"/>
            <a:chOff x="2385095" y="4038600"/>
            <a:chExt cx="551765" cy="1207532"/>
          </a:xfrm>
        </p:grpSpPr>
        <p:sp>
          <p:nvSpPr>
            <p:cNvPr id="70" name="AutoShape 25"/>
            <p:cNvSpPr>
              <a:spLocks noChangeArrowheads="1"/>
            </p:cNvSpPr>
            <p:nvPr/>
          </p:nvSpPr>
          <p:spPr bwMode="auto">
            <a:xfrm>
              <a:off x="2385095" y="4572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72" name="Line 27"/>
            <p:cNvSpPr>
              <a:spLocks noChangeShapeType="1"/>
            </p:cNvSpPr>
            <p:nvPr/>
          </p:nvSpPr>
          <p:spPr bwMode="auto">
            <a:xfrm>
              <a:off x="2766095" y="4343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4" name="Rectangle 29"/>
            <p:cNvSpPr>
              <a:spLocks noChangeArrowheads="1"/>
            </p:cNvSpPr>
            <p:nvPr/>
          </p:nvSpPr>
          <p:spPr bwMode="auto">
            <a:xfrm>
              <a:off x="2613695" y="4038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78" name="Freeform 33"/>
            <p:cNvSpPr>
              <a:spLocks/>
            </p:cNvSpPr>
            <p:nvPr/>
          </p:nvSpPr>
          <p:spPr bwMode="auto">
            <a:xfrm>
              <a:off x="2674020" y="48768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767400" y="4572000"/>
            <a:ext cx="551765" cy="1207532"/>
            <a:chOff x="2767400" y="4572000"/>
            <a:chExt cx="551765" cy="1207532"/>
          </a:xfrm>
        </p:grpSpPr>
        <p:sp>
          <p:nvSpPr>
            <p:cNvPr id="75" name="AutoShape 30"/>
            <p:cNvSpPr>
              <a:spLocks noChangeArrowheads="1"/>
            </p:cNvSpPr>
            <p:nvPr/>
          </p:nvSpPr>
          <p:spPr bwMode="auto">
            <a:xfrm>
              <a:off x="2767400" y="5105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77" name="Line 32"/>
            <p:cNvSpPr>
              <a:spLocks noChangeShapeType="1"/>
            </p:cNvSpPr>
            <p:nvPr/>
          </p:nvSpPr>
          <p:spPr bwMode="auto">
            <a:xfrm>
              <a:off x="3148400" y="4876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2996000" y="4572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3056325" y="54102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156246" y="5105400"/>
            <a:ext cx="551765" cy="1207532"/>
            <a:chOff x="3156246" y="5105400"/>
            <a:chExt cx="551765" cy="1207532"/>
          </a:xfrm>
        </p:grpSpPr>
        <p:sp>
          <p:nvSpPr>
            <p:cNvPr id="80" name="AutoShape 35"/>
            <p:cNvSpPr>
              <a:spLocks noChangeArrowheads="1"/>
            </p:cNvSpPr>
            <p:nvPr/>
          </p:nvSpPr>
          <p:spPr bwMode="auto">
            <a:xfrm>
              <a:off x="3156246" y="5638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>
              <a:off x="3537246" y="5410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4" name="Rectangle 39"/>
            <p:cNvSpPr>
              <a:spLocks noChangeArrowheads="1"/>
            </p:cNvSpPr>
            <p:nvPr/>
          </p:nvSpPr>
          <p:spPr bwMode="auto">
            <a:xfrm>
              <a:off x="3384846" y="51054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3445171" y="59436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550694" y="5638800"/>
            <a:ext cx="551765" cy="1066800"/>
            <a:chOff x="3550694" y="5638800"/>
            <a:chExt cx="551765" cy="1066800"/>
          </a:xfrm>
        </p:grpSpPr>
        <p:sp>
          <p:nvSpPr>
            <p:cNvPr id="85" name="AutoShape 40"/>
            <p:cNvSpPr>
              <a:spLocks noChangeArrowheads="1"/>
            </p:cNvSpPr>
            <p:nvPr/>
          </p:nvSpPr>
          <p:spPr bwMode="auto">
            <a:xfrm>
              <a:off x="3550694" y="6172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87" name="Line 42"/>
            <p:cNvSpPr>
              <a:spLocks noChangeShapeType="1"/>
            </p:cNvSpPr>
            <p:nvPr/>
          </p:nvSpPr>
          <p:spPr bwMode="auto">
            <a:xfrm>
              <a:off x="3931694" y="5943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9" name="Rectangle 44"/>
            <p:cNvSpPr>
              <a:spLocks noChangeArrowheads="1"/>
            </p:cNvSpPr>
            <p:nvPr/>
          </p:nvSpPr>
          <p:spPr bwMode="auto">
            <a:xfrm>
              <a:off x="3779294" y="5638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90" name="Line 42"/>
            <p:cNvSpPr>
              <a:spLocks noChangeShapeType="1"/>
            </p:cNvSpPr>
            <p:nvPr/>
          </p:nvSpPr>
          <p:spPr bwMode="auto">
            <a:xfrm>
              <a:off x="3855152" y="6477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61" name="AutoShape 40"/>
          <p:cNvSpPr>
            <a:spLocks noChangeArrowheads="1"/>
          </p:cNvSpPr>
          <p:nvPr/>
        </p:nvSpPr>
        <p:spPr bwMode="auto">
          <a:xfrm>
            <a:off x="1143000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76" name="Line 42"/>
          <p:cNvSpPr>
            <a:spLocks noChangeShapeType="1"/>
          </p:cNvSpPr>
          <p:nvPr/>
        </p:nvSpPr>
        <p:spPr bwMode="auto">
          <a:xfrm>
            <a:off x="1040294" y="4038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" y="4038600"/>
            <a:ext cx="9829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</a:rPr>
              <a:t>3 cycles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02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76" grpId="0" animBg="1"/>
      <p:bldP spid="8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Better, worse, or the same?  Why?</a:t>
            </a:r>
          </a:p>
        </p:txBody>
      </p:sp>
      <p:sp>
        <p:nvSpPr>
          <p:cNvPr id="3" name="Rectangle 2"/>
          <p:cNvSpPr/>
          <p:nvPr/>
        </p:nvSpPr>
        <p:spPr>
          <a:xfrm>
            <a:off x="-533400" y="990600"/>
            <a:ext cx="9537390" cy="29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3838" lvl="1" indent="-219075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A.  ((((((((1 * d[0]) * d[1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]) * d[2]) * d[3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]) *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d[4]) * d[5]) * d[6]) * d[7])</a:t>
            </a:r>
            <a:endParaRPr lang="en-US" alt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52400" y="1381159"/>
            <a:ext cx="9537390" cy="29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3838" lvl="1" indent="-219075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B.  1 * (d[0]* d[1]) * (d[2]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* d[3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]) * (d[4]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*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d[5])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*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(d[6]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</a:rPr>
              <a:t>* d[7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</a:rPr>
              <a:t>])</a:t>
            </a:r>
            <a:endParaRPr lang="en-US" alt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5637212" y="3352800"/>
            <a:ext cx="642938" cy="762000"/>
            <a:chOff x="5637212" y="3352800"/>
            <a:chExt cx="642938" cy="762000"/>
          </a:xfrm>
        </p:grpSpPr>
        <p:sp>
          <p:nvSpPr>
            <p:cNvPr id="127" name="Line 7"/>
            <p:cNvSpPr>
              <a:spLocks noChangeShapeType="1"/>
            </p:cNvSpPr>
            <p:nvPr/>
          </p:nvSpPr>
          <p:spPr bwMode="auto">
            <a:xfrm>
              <a:off x="6172200" y="3657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49" name="AutoShape 6"/>
            <p:cNvSpPr>
              <a:spLocks noChangeArrowheads="1"/>
            </p:cNvSpPr>
            <p:nvPr/>
          </p:nvSpPr>
          <p:spPr bwMode="auto">
            <a:xfrm>
              <a:off x="5746750" y="3810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0" name="Line 7"/>
            <p:cNvSpPr>
              <a:spLocks noChangeShapeType="1"/>
            </p:cNvSpPr>
            <p:nvPr/>
          </p:nvSpPr>
          <p:spPr bwMode="auto">
            <a:xfrm>
              <a:off x="5867400" y="3657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5637212" y="3352800"/>
              <a:ext cx="230188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  <a:endParaRPr lang="en-US" sz="1800" b="1" baseline="-25000" dirty="0">
                <a:solidFill>
                  <a:srgbClr val="00206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865812" y="2895600"/>
            <a:ext cx="701675" cy="796925"/>
            <a:chOff x="5865812" y="2895600"/>
            <a:chExt cx="701675" cy="796925"/>
          </a:xfrm>
        </p:grpSpPr>
        <p:sp>
          <p:nvSpPr>
            <p:cNvPr id="58" name="AutoShape 25"/>
            <p:cNvSpPr>
              <a:spLocks noChangeArrowheads="1"/>
            </p:cNvSpPr>
            <p:nvPr/>
          </p:nvSpPr>
          <p:spPr bwMode="auto">
            <a:xfrm>
              <a:off x="5942012" y="33877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9" name="Rectangle 26"/>
            <p:cNvSpPr>
              <a:spLocks noChangeArrowheads="1"/>
            </p:cNvSpPr>
            <p:nvPr/>
          </p:nvSpPr>
          <p:spPr bwMode="auto">
            <a:xfrm>
              <a:off x="6246812" y="28956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>
              <a:off x="6018212" y="3159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" name="Rectangle 28"/>
            <p:cNvSpPr>
              <a:spLocks noChangeArrowheads="1"/>
            </p:cNvSpPr>
            <p:nvPr/>
          </p:nvSpPr>
          <p:spPr bwMode="auto">
            <a:xfrm>
              <a:off x="5865812" y="28956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6399212" y="3159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475412" y="2971800"/>
            <a:ext cx="701675" cy="796925"/>
            <a:chOff x="6475412" y="3429000"/>
            <a:chExt cx="701675" cy="796925"/>
          </a:xfrm>
        </p:grpSpPr>
        <p:sp>
          <p:nvSpPr>
            <p:cNvPr id="64" name="AutoShape 32"/>
            <p:cNvSpPr>
              <a:spLocks noChangeArrowheads="1"/>
            </p:cNvSpPr>
            <p:nvPr/>
          </p:nvSpPr>
          <p:spPr bwMode="auto">
            <a:xfrm>
              <a:off x="6551612" y="39211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65" name="Rectangle 33"/>
            <p:cNvSpPr>
              <a:spLocks noChangeArrowheads="1"/>
            </p:cNvSpPr>
            <p:nvPr/>
          </p:nvSpPr>
          <p:spPr bwMode="auto">
            <a:xfrm>
              <a:off x="6856412" y="34290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66" name="Line 34"/>
            <p:cNvSpPr>
              <a:spLocks noChangeShapeType="1"/>
            </p:cNvSpPr>
            <p:nvPr/>
          </p:nvSpPr>
          <p:spPr bwMode="auto">
            <a:xfrm>
              <a:off x="6627812" y="3692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7" name="Rectangle 35"/>
            <p:cNvSpPr>
              <a:spLocks noChangeArrowheads="1"/>
            </p:cNvSpPr>
            <p:nvPr/>
          </p:nvSpPr>
          <p:spPr bwMode="auto">
            <a:xfrm>
              <a:off x="6475412" y="34290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Line 37"/>
            <p:cNvSpPr>
              <a:spLocks noChangeShapeType="1"/>
            </p:cNvSpPr>
            <p:nvPr/>
          </p:nvSpPr>
          <p:spPr bwMode="auto">
            <a:xfrm>
              <a:off x="7008812" y="3692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085012" y="3124200"/>
            <a:ext cx="701675" cy="796925"/>
            <a:chOff x="7085012" y="3962400"/>
            <a:chExt cx="701675" cy="796925"/>
          </a:xfrm>
        </p:grpSpPr>
        <p:sp>
          <p:nvSpPr>
            <p:cNvPr id="70" name="AutoShape 39"/>
            <p:cNvSpPr>
              <a:spLocks noChangeArrowheads="1"/>
            </p:cNvSpPr>
            <p:nvPr/>
          </p:nvSpPr>
          <p:spPr bwMode="auto">
            <a:xfrm>
              <a:off x="7161212" y="44545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7466012" y="39624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72" name="Line 41"/>
            <p:cNvSpPr>
              <a:spLocks noChangeShapeType="1"/>
            </p:cNvSpPr>
            <p:nvPr/>
          </p:nvSpPr>
          <p:spPr bwMode="auto">
            <a:xfrm>
              <a:off x="7237412" y="4225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3" name="Rectangle 42"/>
            <p:cNvSpPr>
              <a:spLocks noChangeArrowheads="1"/>
            </p:cNvSpPr>
            <p:nvPr/>
          </p:nvSpPr>
          <p:spPr bwMode="auto">
            <a:xfrm>
              <a:off x="7085012" y="39624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75" name="Line 44"/>
            <p:cNvSpPr>
              <a:spLocks noChangeShapeType="1"/>
            </p:cNvSpPr>
            <p:nvPr/>
          </p:nvSpPr>
          <p:spPr bwMode="auto">
            <a:xfrm>
              <a:off x="7618412" y="4225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48" name="Line 7"/>
          <p:cNvSpPr>
            <a:spLocks noChangeShapeType="1"/>
          </p:cNvSpPr>
          <p:nvPr/>
        </p:nvSpPr>
        <p:spPr bwMode="auto">
          <a:xfrm>
            <a:off x="7804150" y="568007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auto">
          <a:xfrm>
            <a:off x="7543800" y="5410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57" name="Freeform 17"/>
          <p:cNvSpPr>
            <a:spLocks/>
          </p:cNvSpPr>
          <p:nvPr/>
        </p:nvSpPr>
        <p:spPr bwMode="auto">
          <a:xfrm>
            <a:off x="7239000" y="5181600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7694612" y="3276600"/>
            <a:ext cx="701675" cy="796925"/>
            <a:chOff x="7694612" y="4495800"/>
            <a:chExt cx="701675" cy="796925"/>
          </a:xfrm>
        </p:grpSpPr>
        <p:sp>
          <p:nvSpPr>
            <p:cNvPr id="78" name="Line 48"/>
            <p:cNvSpPr>
              <a:spLocks noChangeShapeType="1"/>
            </p:cNvSpPr>
            <p:nvPr/>
          </p:nvSpPr>
          <p:spPr bwMode="auto">
            <a:xfrm>
              <a:off x="7847012" y="4759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6" name="AutoShape 46"/>
            <p:cNvSpPr>
              <a:spLocks noChangeArrowheads="1"/>
            </p:cNvSpPr>
            <p:nvPr/>
          </p:nvSpPr>
          <p:spPr bwMode="auto">
            <a:xfrm>
              <a:off x="7770812" y="49879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77" name="Rectangle 47"/>
            <p:cNvSpPr>
              <a:spLocks noChangeArrowheads="1"/>
            </p:cNvSpPr>
            <p:nvPr/>
          </p:nvSpPr>
          <p:spPr bwMode="auto">
            <a:xfrm>
              <a:off x="8075612" y="44958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79" name="Rectangle 49"/>
            <p:cNvSpPr>
              <a:spLocks noChangeArrowheads="1"/>
            </p:cNvSpPr>
            <p:nvPr/>
          </p:nvSpPr>
          <p:spPr bwMode="auto">
            <a:xfrm>
              <a:off x="7694612" y="44958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81" name="Line 51"/>
            <p:cNvSpPr>
              <a:spLocks noChangeShapeType="1"/>
            </p:cNvSpPr>
            <p:nvPr/>
          </p:nvSpPr>
          <p:spPr bwMode="auto">
            <a:xfrm>
              <a:off x="8228012" y="4759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Group 82"/>
          <p:cNvGrpSpPr/>
          <p:nvPr/>
        </p:nvGrpSpPr>
        <p:grpSpPr>
          <a:xfrm>
            <a:off x="1415644" y="1905000"/>
            <a:ext cx="3286499" cy="4800600"/>
            <a:chOff x="2599608" y="1905000"/>
            <a:chExt cx="3286499" cy="4800600"/>
          </a:xfrm>
        </p:grpSpPr>
        <p:sp>
          <p:nvSpPr>
            <p:cNvPr id="84" name="AutoShape 5"/>
            <p:cNvSpPr>
              <a:spLocks noChangeArrowheads="1"/>
            </p:cNvSpPr>
            <p:nvPr/>
          </p:nvSpPr>
          <p:spPr bwMode="auto">
            <a:xfrm>
              <a:off x="2599608" y="2438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85" name="Line 6"/>
            <p:cNvSpPr>
              <a:spLocks noChangeShapeType="1"/>
            </p:cNvSpPr>
            <p:nvPr/>
          </p:nvSpPr>
          <p:spPr bwMode="auto">
            <a:xfrm>
              <a:off x="2752008" y="2209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2980608" y="2209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7" name="AutoShape 8"/>
            <p:cNvSpPr>
              <a:spLocks noChangeArrowheads="1"/>
            </p:cNvSpPr>
            <p:nvPr/>
          </p:nvSpPr>
          <p:spPr bwMode="auto">
            <a:xfrm>
              <a:off x="2997168" y="2971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>
              <a:off x="3149568" y="28194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>
              <a:off x="3378168" y="2743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0" name="Freeform 11"/>
            <p:cNvSpPr>
              <a:spLocks/>
            </p:cNvSpPr>
            <p:nvPr/>
          </p:nvSpPr>
          <p:spPr bwMode="auto">
            <a:xfrm>
              <a:off x="2904408" y="27432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1" name="Rectangle 12"/>
            <p:cNvSpPr>
              <a:spLocks noChangeArrowheads="1"/>
            </p:cNvSpPr>
            <p:nvPr/>
          </p:nvSpPr>
          <p:spPr bwMode="auto">
            <a:xfrm>
              <a:off x="2645646" y="1905000"/>
              <a:ext cx="23019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  <a:endParaRPr lang="en-US" sz="1800" b="1" baseline="-25000">
                <a:solidFill>
                  <a:srgbClr val="002060"/>
                </a:solidFill>
                <a:latin typeface="Courier New" pitchFamily="49" charset="0"/>
              </a:endParaRPr>
            </a:p>
          </p:txBody>
        </p:sp>
        <p:sp>
          <p:nvSpPr>
            <p:cNvPr id="92" name="Rectangle 13"/>
            <p:cNvSpPr>
              <a:spLocks noChangeArrowheads="1"/>
            </p:cNvSpPr>
            <p:nvPr/>
          </p:nvSpPr>
          <p:spPr bwMode="auto">
            <a:xfrm>
              <a:off x="2828208" y="1905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auto">
            <a:xfrm>
              <a:off x="3225768" y="24384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94" name="AutoShape 15"/>
            <p:cNvSpPr>
              <a:spLocks noChangeArrowheads="1"/>
            </p:cNvSpPr>
            <p:nvPr/>
          </p:nvSpPr>
          <p:spPr bwMode="auto">
            <a:xfrm>
              <a:off x="3385266" y="3505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95" name="Line 16"/>
            <p:cNvSpPr>
              <a:spLocks noChangeShapeType="1"/>
            </p:cNvSpPr>
            <p:nvPr/>
          </p:nvSpPr>
          <p:spPr bwMode="auto">
            <a:xfrm>
              <a:off x="3537666" y="33528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6" name="Line 17"/>
            <p:cNvSpPr>
              <a:spLocks noChangeShapeType="1"/>
            </p:cNvSpPr>
            <p:nvPr/>
          </p:nvSpPr>
          <p:spPr bwMode="auto">
            <a:xfrm>
              <a:off x="3766266" y="3276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7" name="Freeform 18"/>
            <p:cNvSpPr>
              <a:spLocks/>
            </p:cNvSpPr>
            <p:nvPr/>
          </p:nvSpPr>
          <p:spPr bwMode="auto">
            <a:xfrm>
              <a:off x="3286093" y="32766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auto">
            <a:xfrm>
              <a:off x="3613866" y="2971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9" name="AutoShape 20"/>
            <p:cNvSpPr>
              <a:spLocks noChangeArrowheads="1"/>
            </p:cNvSpPr>
            <p:nvPr/>
          </p:nvSpPr>
          <p:spPr bwMode="auto">
            <a:xfrm>
              <a:off x="3769441" y="4038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>
              <a:off x="3921841" y="38862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>
              <a:off x="4150441" y="3810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2" name="Freeform 23"/>
            <p:cNvSpPr>
              <a:spLocks/>
            </p:cNvSpPr>
            <p:nvPr/>
          </p:nvSpPr>
          <p:spPr bwMode="auto">
            <a:xfrm>
              <a:off x="3674191" y="38100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3998041" y="3505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104" name="AutoShape 25"/>
            <p:cNvSpPr>
              <a:spLocks noChangeArrowheads="1"/>
            </p:cNvSpPr>
            <p:nvPr/>
          </p:nvSpPr>
          <p:spPr bwMode="auto">
            <a:xfrm>
              <a:off x="4168743" y="4572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05" name="Line 26"/>
            <p:cNvSpPr>
              <a:spLocks noChangeShapeType="1"/>
            </p:cNvSpPr>
            <p:nvPr/>
          </p:nvSpPr>
          <p:spPr bwMode="auto">
            <a:xfrm>
              <a:off x="4321143" y="4419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6" name="Line 27"/>
            <p:cNvSpPr>
              <a:spLocks noChangeShapeType="1"/>
            </p:cNvSpPr>
            <p:nvPr/>
          </p:nvSpPr>
          <p:spPr bwMode="auto">
            <a:xfrm>
              <a:off x="4549743" y="4343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7" name="Freeform 28"/>
            <p:cNvSpPr>
              <a:spLocks/>
            </p:cNvSpPr>
            <p:nvPr/>
          </p:nvSpPr>
          <p:spPr bwMode="auto">
            <a:xfrm>
              <a:off x="4058366" y="43434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8" name="Rectangle 29"/>
            <p:cNvSpPr>
              <a:spLocks noChangeArrowheads="1"/>
            </p:cNvSpPr>
            <p:nvPr/>
          </p:nvSpPr>
          <p:spPr bwMode="auto">
            <a:xfrm>
              <a:off x="4397343" y="4038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 dirty="0">
                  <a:solidFill>
                    <a:srgbClr val="002060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9" name="AutoShape 30"/>
            <p:cNvSpPr>
              <a:spLocks noChangeArrowheads="1"/>
            </p:cNvSpPr>
            <p:nvPr/>
          </p:nvSpPr>
          <p:spPr bwMode="auto">
            <a:xfrm>
              <a:off x="4551048" y="5105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10" name="Line 31"/>
            <p:cNvSpPr>
              <a:spLocks noChangeShapeType="1"/>
            </p:cNvSpPr>
            <p:nvPr/>
          </p:nvSpPr>
          <p:spPr bwMode="auto">
            <a:xfrm>
              <a:off x="4703448" y="4953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auto">
            <a:xfrm>
              <a:off x="4932048" y="4876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>
              <a:off x="4457668" y="48768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3" name="Rectangle 34"/>
            <p:cNvSpPr>
              <a:spLocks noChangeArrowheads="1"/>
            </p:cNvSpPr>
            <p:nvPr/>
          </p:nvSpPr>
          <p:spPr bwMode="auto">
            <a:xfrm>
              <a:off x="4779648" y="4572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4" name="AutoShape 35"/>
            <p:cNvSpPr>
              <a:spLocks noChangeArrowheads="1"/>
            </p:cNvSpPr>
            <p:nvPr/>
          </p:nvSpPr>
          <p:spPr bwMode="auto">
            <a:xfrm>
              <a:off x="4939894" y="5638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15" name="Line 36"/>
            <p:cNvSpPr>
              <a:spLocks noChangeShapeType="1"/>
            </p:cNvSpPr>
            <p:nvPr/>
          </p:nvSpPr>
          <p:spPr bwMode="auto">
            <a:xfrm>
              <a:off x="5092294" y="54864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6" name="Line 37"/>
            <p:cNvSpPr>
              <a:spLocks noChangeShapeType="1"/>
            </p:cNvSpPr>
            <p:nvPr/>
          </p:nvSpPr>
          <p:spPr bwMode="auto">
            <a:xfrm>
              <a:off x="5320894" y="5410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7" name="Freeform 38"/>
            <p:cNvSpPr>
              <a:spLocks/>
            </p:cNvSpPr>
            <p:nvPr/>
          </p:nvSpPr>
          <p:spPr bwMode="auto">
            <a:xfrm>
              <a:off x="4839973" y="54102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8" name="Rectangle 39"/>
            <p:cNvSpPr>
              <a:spLocks noChangeArrowheads="1"/>
            </p:cNvSpPr>
            <p:nvPr/>
          </p:nvSpPr>
          <p:spPr bwMode="auto">
            <a:xfrm>
              <a:off x="5168494" y="51054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9" name="AutoShape 40"/>
            <p:cNvSpPr>
              <a:spLocks noChangeArrowheads="1"/>
            </p:cNvSpPr>
            <p:nvPr/>
          </p:nvSpPr>
          <p:spPr bwMode="auto">
            <a:xfrm>
              <a:off x="5334342" y="6172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20" name="Line 41"/>
            <p:cNvSpPr>
              <a:spLocks noChangeShapeType="1"/>
            </p:cNvSpPr>
            <p:nvPr/>
          </p:nvSpPr>
          <p:spPr bwMode="auto">
            <a:xfrm>
              <a:off x="5492718" y="60198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21" name="Line 42"/>
            <p:cNvSpPr>
              <a:spLocks noChangeShapeType="1"/>
            </p:cNvSpPr>
            <p:nvPr/>
          </p:nvSpPr>
          <p:spPr bwMode="auto">
            <a:xfrm>
              <a:off x="5715342" y="5943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22" name="Freeform 43"/>
            <p:cNvSpPr>
              <a:spLocks/>
            </p:cNvSpPr>
            <p:nvPr/>
          </p:nvSpPr>
          <p:spPr bwMode="auto">
            <a:xfrm>
              <a:off x="5228819" y="59436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23" name="Rectangle 44"/>
            <p:cNvSpPr>
              <a:spLocks noChangeArrowheads="1"/>
            </p:cNvSpPr>
            <p:nvPr/>
          </p:nvSpPr>
          <p:spPr bwMode="auto">
            <a:xfrm>
              <a:off x="5562942" y="5638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4" name="Line 42"/>
            <p:cNvSpPr>
              <a:spLocks noChangeShapeType="1"/>
            </p:cNvSpPr>
            <p:nvPr/>
          </p:nvSpPr>
          <p:spPr bwMode="auto">
            <a:xfrm>
              <a:off x="5638800" y="6477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cxnSp>
        <p:nvCxnSpPr>
          <p:cNvPr id="9" name="Straight Arrow Connector 8"/>
          <p:cNvCxnSpPr/>
          <p:nvPr/>
        </p:nvCxnSpPr>
        <p:spPr bwMode="auto">
          <a:xfrm>
            <a:off x="228600" y="1381159"/>
            <a:ext cx="990600" cy="105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308754" y="1750491"/>
            <a:ext cx="990600" cy="105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Elbow Connector 138"/>
          <p:cNvCxnSpPr>
            <a:stCxn id="76" idx="2"/>
          </p:cNvCxnSpPr>
          <p:nvPr/>
        </p:nvCxnSpPr>
        <p:spPr bwMode="auto">
          <a:xfrm rot="5400000">
            <a:off x="7312819" y="4685506"/>
            <a:ext cx="1336675" cy="11271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50" name="Group 149"/>
          <p:cNvGrpSpPr/>
          <p:nvPr/>
        </p:nvGrpSpPr>
        <p:grpSpPr>
          <a:xfrm>
            <a:off x="6645275" y="3921125"/>
            <a:ext cx="838200" cy="1260475"/>
            <a:chOff x="6645275" y="3921125"/>
            <a:chExt cx="838200" cy="1260475"/>
          </a:xfrm>
        </p:grpSpPr>
        <p:sp>
          <p:nvSpPr>
            <p:cNvPr id="54" name="AutoShape 12"/>
            <p:cNvSpPr>
              <a:spLocks noChangeArrowheads="1"/>
            </p:cNvSpPr>
            <p:nvPr/>
          </p:nvSpPr>
          <p:spPr bwMode="auto">
            <a:xfrm>
              <a:off x="6950075" y="4876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5" name="Freeform 14"/>
            <p:cNvSpPr>
              <a:spLocks/>
            </p:cNvSpPr>
            <p:nvPr/>
          </p:nvSpPr>
          <p:spPr bwMode="auto">
            <a:xfrm>
              <a:off x="6645275" y="4648200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140" name="Elbow Connector 139"/>
            <p:cNvCxnSpPr>
              <a:stCxn id="70" idx="2"/>
              <a:endCxn id="54" idx="0"/>
            </p:cNvCxnSpPr>
            <p:nvPr/>
          </p:nvCxnSpPr>
          <p:spPr bwMode="auto">
            <a:xfrm rot="5400000">
              <a:off x="6844507" y="4293394"/>
              <a:ext cx="955675" cy="21113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9" name="Group 148"/>
          <p:cNvGrpSpPr/>
          <p:nvPr/>
        </p:nvGrpSpPr>
        <p:grpSpPr>
          <a:xfrm>
            <a:off x="6051550" y="3768724"/>
            <a:ext cx="838200" cy="879476"/>
            <a:chOff x="6051550" y="3768724"/>
            <a:chExt cx="838200" cy="879476"/>
          </a:xfrm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6356350" y="4343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52" name="Freeform 10"/>
            <p:cNvSpPr>
              <a:spLocks/>
            </p:cNvSpPr>
            <p:nvPr/>
          </p:nvSpPr>
          <p:spPr bwMode="auto">
            <a:xfrm>
              <a:off x="6051550" y="4114800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143" name="Elbow Connector 142"/>
            <p:cNvCxnSpPr>
              <a:stCxn id="64" idx="2"/>
              <a:endCxn id="51" idx="0"/>
            </p:cNvCxnSpPr>
            <p:nvPr/>
          </p:nvCxnSpPr>
          <p:spPr bwMode="auto">
            <a:xfrm rot="5400000">
              <a:off x="6433344" y="3958431"/>
              <a:ext cx="574675" cy="19526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867181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6" grpId="0" animBg="1"/>
      <p:bldP spid="5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440825" y="1600200"/>
            <a:ext cx="3831472" cy="366424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da-DK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x </a:t>
            </a:r>
            <a:r>
              <a:rPr lang="da-DK" altLang="en-US" sz="1800" b="1" dirty="0">
                <a:solidFill>
                  <a:srgbClr val="002060"/>
                </a:solidFill>
                <a:latin typeface="Courier New" pitchFamily="49" charset="0"/>
              </a:rPr>
              <a:t>= x OP (d[i] OP d[i+1</a:t>
            </a:r>
            <a:r>
              <a:rPr lang="da-DK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]);</a:t>
            </a:r>
            <a:endParaRPr lang="da-DK" alt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2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495800" y="1428750"/>
            <a:ext cx="4478338" cy="5219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1143000" indent="-22860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changed?</a:t>
            </a:r>
            <a:endParaRPr lang="en-US" sz="1600" kern="0" dirty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Ops in next </a:t>
            </a: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product </a:t>
            </a: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can be started early (no dependency)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err="1" smtClean="0">
                <a:solidFill>
                  <a:srgbClr val="000066"/>
                </a:solidFill>
                <a:latin typeface="Arial" charset="0"/>
              </a:rPr>
              <a:t>Pairwise</a:t>
            </a: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2000" dirty="0" err="1" smtClean="0">
                <a:solidFill>
                  <a:srgbClr val="000066"/>
                </a:solidFill>
                <a:latin typeface="Arial" charset="0"/>
              </a:rPr>
              <a:t>reassociation</a:t>
            </a:r>
            <a:endParaRPr lang="en-US" altLang="en-US" sz="2000" kern="0" dirty="0" smtClean="0">
              <a:solidFill>
                <a:srgbClr val="000066"/>
              </a:solidFill>
              <a:latin typeface="Arial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914400" y="3352800"/>
            <a:ext cx="642938" cy="762000"/>
            <a:chOff x="5637212" y="3352800"/>
            <a:chExt cx="642938" cy="762000"/>
          </a:xfrm>
        </p:grpSpPr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6172200" y="3657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5" name="AutoShape 6"/>
            <p:cNvSpPr>
              <a:spLocks noChangeArrowheads="1"/>
            </p:cNvSpPr>
            <p:nvPr/>
          </p:nvSpPr>
          <p:spPr bwMode="auto">
            <a:xfrm>
              <a:off x="5746750" y="3810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5867400" y="3657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7" name="Rectangle 11"/>
            <p:cNvSpPr>
              <a:spLocks noChangeArrowheads="1"/>
            </p:cNvSpPr>
            <p:nvPr/>
          </p:nvSpPr>
          <p:spPr bwMode="auto">
            <a:xfrm>
              <a:off x="5637212" y="3352800"/>
              <a:ext cx="230188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  <a:endParaRPr lang="en-US" sz="1800" b="1" baseline="-25000" dirty="0">
                <a:solidFill>
                  <a:srgbClr val="00206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143000" y="2895600"/>
            <a:ext cx="701675" cy="796925"/>
            <a:chOff x="5865812" y="2895600"/>
            <a:chExt cx="701675" cy="796925"/>
          </a:xfrm>
        </p:grpSpPr>
        <p:sp>
          <p:nvSpPr>
            <p:cNvPr id="89" name="AutoShape 25"/>
            <p:cNvSpPr>
              <a:spLocks noChangeArrowheads="1"/>
            </p:cNvSpPr>
            <p:nvPr/>
          </p:nvSpPr>
          <p:spPr bwMode="auto">
            <a:xfrm>
              <a:off x="5942012" y="33877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90" name="Rectangle 26"/>
            <p:cNvSpPr>
              <a:spLocks noChangeArrowheads="1"/>
            </p:cNvSpPr>
            <p:nvPr/>
          </p:nvSpPr>
          <p:spPr bwMode="auto">
            <a:xfrm>
              <a:off x="6246812" y="28956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91" name="Line 27"/>
            <p:cNvSpPr>
              <a:spLocks noChangeShapeType="1"/>
            </p:cNvSpPr>
            <p:nvPr/>
          </p:nvSpPr>
          <p:spPr bwMode="auto">
            <a:xfrm>
              <a:off x="6018212" y="3159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2" name="Rectangle 28"/>
            <p:cNvSpPr>
              <a:spLocks noChangeArrowheads="1"/>
            </p:cNvSpPr>
            <p:nvPr/>
          </p:nvSpPr>
          <p:spPr bwMode="auto">
            <a:xfrm>
              <a:off x="5865812" y="28956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93" name="Line 30"/>
            <p:cNvSpPr>
              <a:spLocks noChangeShapeType="1"/>
            </p:cNvSpPr>
            <p:nvPr/>
          </p:nvSpPr>
          <p:spPr bwMode="auto">
            <a:xfrm>
              <a:off x="6399212" y="3159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752600" y="2971800"/>
            <a:ext cx="701675" cy="796925"/>
            <a:chOff x="6475412" y="3429000"/>
            <a:chExt cx="701675" cy="796925"/>
          </a:xfrm>
        </p:grpSpPr>
        <p:sp>
          <p:nvSpPr>
            <p:cNvPr id="95" name="AutoShape 32"/>
            <p:cNvSpPr>
              <a:spLocks noChangeArrowheads="1"/>
            </p:cNvSpPr>
            <p:nvPr/>
          </p:nvSpPr>
          <p:spPr bwMode="auto">
            <a:xfrm>
              <a:off x="6551612" y="39211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96" name="Rectangle 33"/>
            <p:cNvSpPr>
              <a:spLocks noChangeArrowheads="1"/>
            </p:cNvSpPr>
            <p:nvPr/>
          </p:nvSpPr>
          <p:spPr bwMode="auto">
            <a:xfrm>
              <a:off x="6856412" y="34290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97" name="Line 34"/>
            <p:cNvSpPr>
              <a:spLocks noChangeShapeType="1"/>
            </p:cNvSpPr>
            <p:nvPr/>
          </p:nvSpPr>
          <p:spPr bwMode="auto">
            <a:xfrm>
              <a:off x="6627812" y="3692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8" name="Rectangle 35"/>
            <p:cNvSpPr>
              <a:spLocks noChangeArrowheads="1"/>
            </p:cNvSpPr>
            <p:nvPr/>
          </p:nvSpPr>
          <p:spPr bwMode="auto">
            <a:xfrm>
              <a:off x="6475412" y="34290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9" name="Line 37"/>
            <p:cNvSpPr>
              <a:spLocks noChangeShapeType="1"/>
            </p:cNvSpPr>
            <p:nvPr/>
          </p:nvSpPr>
          <p:spPr bwMode="auto">
            <a:xfrm>
              <a:off x="7008812" y="3692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362200" y="3124200"/>
            <a:ext cx="701675" cy="796925"/>
            <a:chOff x="7085012" y="3962400"/>
            <a:chExt cx="701675" cy="796925"/>
          </a:xfrm>
        </p:grpSpPr>
        <p:sp>
          <p:nvSpPr>
            <p:cNvPr id="101" name="AutoShape 39"/>
            <p:cNvSpPr>
              <a:spLocks noChangeArrowheads="1"/>
            </p:cNvSpPr>
            <p:nvPr/>
          </p:nvSpPr>
          <p:spPr bwMode="auto">
            <a:xfrm>
              <a:off x="7161212" y="44545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02" name="Rectangle 40"/>
            <p:cNvSpPr>
              <a:spLocks noChangeArrowheads="1"/>
            </p:cNvSpPr>
            <p:nvPr/>
          </p:nvSpPr>
          <p:spPr bwMode="auto">
            <a:xfrm>
              <a:off x="7466012" y="39624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03" name="Line 41"/>
            <p:cNvSpPr>
              <a:spLocks noChangeShapeType="1"/>
            </p:cNvSpPr>
            <p:nvPr/>
          </p:nvSpPr>
          <p:spPr bwMode="auto">
            <a:xfrm>
              <a:off x="7237412" y="4225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04" name="Rectangle 42"/>
            <p:cNvSpPr>
              <a:spLocks noChangeArrowheads="1"/>
            </p:cNvSpPr>
            <p:nvPr/>
          </p:nvSpPr>
          <p:spPr bwMode="auto">
            <a:xfrm>
              <a:off x="7085012" y="39624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5" name="Line 44"/>
            <p:cNvSpPr>
              <a:spLocks noChangeShapeType="1"/>
            </p:cNvSpPr>
            <p:nvPr/>
          </p:nvSpPr>
          <p:spPr bwMode="auto">
            <a:xfrm>
              <a:off x="7618412" y="4225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106" name="Line 7"/>
          <p:cNvSpPr>
            <a:spLocks noChangeShapeType="1"/>
          </p:cNvSpPr>
          <p:nvPr/>
        </p:nvSpPr>
        <p:spPr bwMode="auto">
          <a:xfrm>
            <a:off x="3081338" y="568007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7" name="AutoShape 15"/>
          <p:cNvSpPr>
            <a:spLocks noChangeArrowheads="1"/>
          </p:cNvSpPr>
          <p:nvPr/>
        </p:nvSpPr>
        <p:spPr bwMode="auto">
          <a:xfrm>
            <a:off x="2820988" y="5410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108" name="Freeform 17"/>
          <p:cNvSpPr>
            <a:spLocks/>
          </p:cNvSpPr>
          <p:nvPr/>
        </p:nvSpPr>
        <p:spPr bwMode="auto">
          <a:xfrm>
            <a:off x="2516188" y="5181600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2971800" y="3276600"/>
            <a:ext cx="701675" cy="796925"/>
            <a:chOff x="7694612" y="4495800"/>
            <a:chExt cx="701675" cy="796925"/>
          </a:xfrm>
        </p:grpSpPr>
        <p:sp>
          <p:nvSpPr>
            <p:cNvPr id="110" name="Line 48"/>
            <p:cNvSpPr>
              <a:spLocks noChangeShapeType="1"/>
            </p:cNvSpPr>
            <p:nvPr/>
          </p:nvSpPr>
          <p:spPr bwMode="auto">
            <a:xfrm>
              <a:off x="7847012" y="4759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11" name="AutoShape 46"/>
            <p:cNvSpPr>
              <a:spLocks noChangeArrowheads="1"/>
            </p:cNvSpPr>
            <p:nvPr/>
          </p:nvSpPr>
          <p:spPr bwMode="auto">
            <a:xfrm>
              <a:off x="7770812" y="49879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8075612" y="44958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13" name="Rectangle 49"/>
            <p:cNvSpPr>
              <a:spLocks noChangeArrowheads="1"/>
            </p:cNvSpPr>
            <p:nvPr/>
          </p:nvSpPr>
          <p:spPr bwMode="auto">
            <a:xfrm>
              <a:off x="7694612" y="44958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d</a:t>
              </a:r>
              <a:r>
                <a:rPr lang="en-US" sz="1800" b="1" baseline="-25000">
                  <a:solidFill>
                    <a:srgbClr val="002060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>
              <a:off x="8228012" y="4759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cxnSp>
        <p:nvCxnSpPr>
          <p:cNvPr id="115" name="Elbow Connector 114"/>
          <p:cNvCxnSpPr>
            <a:stCxn id="111" idx="2"/>
          </p:cNvCxnSpPr>
          <p:nvPr/>
        </p:nvCxnSpPr>
        <p:spPr bwMode="auto">
          <a:xfrm rot="5400000">
            <a:off x="2590007" y="4685506"/>
            <a:ext cx="1336675" cy="11271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27" name="Group 126"/>
          <p:cNvGrpSpPr/>
          <p:nvPr/>
        </p:nvGrpSpPr>
        <p:grpSpPr>
          <a:xfrm>
            <a:off x="1922463" y="3921125"/>
            <a:ext cx="838200" cy="1260475"/>
            <a:chOff x="1922463" y="3921125"/>
            <a:chExt cx="838200" cy="1260475"/>
          </a:xfrm>
        </p:grpSpPr>
        <p:sp>
          <p:nvSpPr>
            <p:cNvPr id="117" name="AutoShape 12"/>
            <p:cNvSpPr>
              <a:spLocks noChangeArrowheads="1"/>
            </p:cNvSpPr>
            <p:nvPr/>
          </p:nvSpPr>
          <p:spPr bwMode="auto">
            <a:xfrm>
              <a:off x="2227263" y="4876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18" name="Freeform 14"/>
            <p:cNvSpPr>
              <a:spLocks/>
            </p:cNvSpPr>
            <p:nvPr/>
          </p:nvSpPr>
          <p:spPr bwMode="auto">
            <a:xfrm>
              <a:off x="1922463" y="4648200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119" name="Elbow Connector 118"/>
            <p:cNvCxnSpPr>
              <a:stCxn id="101" idx="2"/>
              <a:endCxn id="117" idx="0"/>
            </p:cNvCxnSpPr>
            <p:nvPr/>
          </p:nvCxnSpPr>
          <p:spPr bwMode="auto">
            <a:xfrm rot="5400000">
              <a:off x="2121695" y="4293394"/>
              <a:ext cx="955675" cy="21113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26" name="Group 125"/>
          <p:cNvGrpSpPr/>
          <p:nvPr/>
        </p:nvGrpSpPr>
        <p:grpSpPr>
          <a:xfrm>
            <a:off x="1328738" y="3768724"/>
            <a:ext cx="838200" cy="879476"/>
            <a:chOff x="1328738" y="3768724"/>
            <a:chExt cx="838200" cy="879476"/>
          </a:xfrm>
        </p:grpSpPr>
        <p:sp>
          <p:nvSpPr>
            <p:cNvPr id="121" name="AutoShape 8"/>
            <p:cNvSpPr>
              <a:spLocks noChangeArrowheads="1"/>
            </p:cNvSpPr>
            <p:nvPr/>
          </p:nvSpPr>
          <p:spPr bwMode="auto">
            <a:xfrm>
              <a:off x="1633538" y="4343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1" dirty="0">
                  <a:solidFill>
                    <a:srgbClr val="00206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122" name="Freeform 10"/>
            <p:cNvSpPr>
              <a:spLocks/>
            </p:cNvSpPr>
            <p:nvPr/>
          </p:nvSpPr>
          <p:spPr bwMode="auto">
            <a:xfrm>
              <a:off x="1328738" y="4128928"/>
              <a:ext cx="304800" cy="3416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123" name="Elbow Connector 122"/>
            <p:cNvCxnSpPr>
              <a:stCxn id="95" idx="2"/>
              <a:endCxn id="121" idx="0"/>
            </p:cNvCxnSpPr>
            <p:nvPr/>
          </p:nvCxnSpPr>
          <p:spPr bwMode="auto">
            <a:xfrm rot="5400000">
              <a:off x="1710532" y="3958431"/>
              <a:ext cx="574675" cy="19526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1508128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Loop Unrolling with </a:t>
            </a:r>
            <a:r>
              <a:rPr lang="en-US" sz="3600" dirty="0" err="1" smtClean="0"/>
              <a:t>Reassociation</a:t>
            </a:r>
            <a:endParaRPr lang="en-US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14881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Compare to before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072" y="2537392"/>
            <a:ext cx="7162800" cy="4244408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void 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combine7_</a:t>
            </a:r>
            <a:r>
              <a:rPr lang="en-US" altLang="en-US" sz="1800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x</a:t>
            </a:r>
            <a:r>
              <a:rPr lang="en-US" altLang="en-US" sz="1800" b="1" dirty="0" smtClean="0">
                <a:solidFill>
                  <a:srgbClr val="00B050"/>
                </a:solidFill>
                <a:latin typeface="Courier New" pitchFamily="49" charset="0"/>
              </a:rPr>
              <a:t>1a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(</a:t>
            </a:r>
            <a:r>
              <a:rPr lang="en-US" alt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vec_ptr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v,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length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vec_length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limit = length-1;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*d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get_vec_start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x = IDENT;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/* Combine 2 elements at a time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for (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0;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limit;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+=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2)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x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x OP </a:t>
            </a:r>
            <a:r>
              <a:rPr lang="en-US" altLang="en-US" sz="1800" b="1" dirty="0">
                <a:solidFill>
                  <a:srgbClr val="00B050"/>
                </a:solidFill>
                <a:latin typeface="Courier New" pitchFamily="49" charset="0"/>
              </a:rPr>
              <a:t>(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d[</a:t>
            </a:r>
            <a:r>
              <a:rPr lang="en-US" altLang="en-US" sz="1800" b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]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OP 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d[i+1]</a:t>
            </a:r>
            <a:r>
              <a:rPr lang="en-US" altLang="en-US" sz="1800" b="1" dirty="0">
                <a:solidFill>
                  <a:srgbClr val="00B050"/>
                </a:solidFill>
                <a:latin typeface="Courier New" pitchFamily="49" charset="0"/>
              </a:rPr>
              <a:t>)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  /*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Finish any remaining elements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length;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	x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x OP d[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];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x;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5334000" y="4823392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= (x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</a:rPr>
              <a:t>OP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d[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])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</a:rPr>
              <a:t>OP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d[i+1];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299450" cy="5216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835025" indent="-160338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marL="223838" marR="0" lvl="0" indent="-219075" algn="l" defTabSz="457200" rtl="0" eaLnBrk="1" fontAlgn="base" latinLnBrk="0" hangingPunct="1">
              <a:lnSpc>
                <a:spcPct val="95000"/>
              </a:lnSpc>
              <a:spcBef>
                <a:spcPts val="12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DejaVu Sans" charset="0"/>
              </a:rPr>
              <a:t>Notation  Mx1a</a:t>
            </a:r>
          </a:p>
          <a:p>
            <a:pPr marL="555625" marR="0" lvl="1" indent="-220663" algn="l" defTabSz="457200" rtl="0" eaLnBrk="1" fontAlgn="base" latinLnBrk="0" hangingPunct="1">
              <a:lnSpc>
                <a:spcPct val="100000"/>
              </a:lnSpc>
              <a:spcBef>
                <a:spcPts val="563"/>
              </a:spcBef>
              <a:spcAft>
                <a:spcPct val="0"/>
              </a:spcAft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M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 = number of operations per loop iteration</a:t>
            </a:r>
          </a:p>
          <a:p>
            <a:pPr marL="555625" marR="0" lvl="1" indent="-220663" algn="l" defTabSz="457200" rtl="0" eaLnBrk="1" fontAlgn="base" latinLnBrk="0" hangingPunct="1">
              <a:lnSpc>
                <a:spcPct val="100000"/>
              </a:lnSpc>
              <a:spcBef>
                <a:spcPts val="563"/>
              </a:spcBef>
              <a:spcAft>
                <a:spcPct val="0"/>
              </a:spcAft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1a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 = One explicit accumulator used, but </a:t>
            </a:r>
            <a:r>
              <a:rPr kumimoji="0" lang="en-US" alt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reassociation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DejaVu Sans" charset="0"/>
              </a:rPr>
              <a:t> creates implicit ones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4200" y="4724400"/>
            <a:ext cx="947443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723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Basic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Optimizations that you or the compiler should do regardless of processor / compiler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Code motion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Reduction in strength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Using registers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Share common sub-expressions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381000" y="3352800"/>
            <a:ext cx="8302625" cy="1868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835025" indent="-160338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Breaks sequential dependency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Products of pairs still combined sequentially</a:t>
            </a:r>
            <a:endParaRPr lang="en-US" sz="16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Limits improvement to 2x</a:t>
            </a:r>
          </a:p>
        </p:txBody>
      </p:sp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</a:t>
            </a:r>
            <a:r>
              <a:rPr lang="en-US" dirty="0" err="1" smtClean="0"/>
              <a:t>Reassociation</a:t>
            </a:r>
            <a:endParaRPr lang="en-US" dirty="0" smtClean="0"/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8584780"/>
              </p:ext>
            </p:extLst>
          </p:nvPr>
        </p:nvGraphicFramePr>
        <p:xfrm>
          <a:off x="1570037" y="1066800"/>
          <a:ext cx="6003925" cy="193992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800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Haswell’s</a:t>
            </a:r>
            <a:r>
              <a:rPr lang="en-US" dirty="0" smtClean="0"/>
              <a:t> performance limits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8584780"/>
              </p:ext>
            </p:extLst>
          </p:nvPr>
        </p:nvGraphicFramePr>
        <p:xfrm>
          <a:off x="1570037" y="1066800"/>
          <a:ext cx="6003925" cy="3165221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H="1" flipV="1">
            <a:off x="7391400" y="4267200"/>
            <a:ext cx="381000" cy="3048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69853" y="4495800"/>
            <a:ext cx="215770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units for FP *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. units for load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191000" y="4267200"/>
            <a:ext cx="990600" cy="17526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593287" y="6019800"/>
            <a:ext cx="216681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4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units for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+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. units for load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4495800"/>
            <a:ext cx="510540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2 load units</a:t>
            </a:r>
          </a:p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1 store unit</a:t>
            </a:r>
          </a:p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4 integer (only 1 w/ branch and multiply)</a:t>
            </a:r>
          </a:p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2 FP multiply</a:t>
            </a:r>
          </a:p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1 FP add</a:t>
            </a:r>
          </a:p>
          <a:p>
            <a:pPr marL="334962" lvl="1" indent="0" algn="l" eaLnBrk="1" hangingPunct="1">
              <a:buClr>
                <a:srgbClr val="660033"/>
              </a:buClr>
              <a:buSzPct val="75000"/>
              <a:defRPr/>
            </a:pPr>
            <a:r>
              <a:rPr lang="en-US" altLang="en-US" dirty="0" smtClean="0">
                <a:solidFill>
                  <a:srgbClr val="002060"/>
                </a:solidFill>
              </a:rPr>
              <a:t>1 FP divide</a:t>
            </a:r>
            <a:endParaRPr lang="en-US" altLang="en-US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0039" y="6019800"/>
            <a:ext cx="215770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units for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 *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. units for load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4953000" y="4267200"/>
            <a:ext cx="1066800" cy="18288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64839" y="5181600"/>
            <a:ext cx="215770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 </a:t>
            </a:r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units for FP +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. units for load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6096000" y="4267200"/>
            <a:ext cx="381000" cy="9144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7620000" y="2819400"/>
            <a:ext cx="381000" cy="3048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750055" y="3124200"/>
            <a:ext cx="1089144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Not quite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optimal</a:t>
            </a:r>
            <a:endParaRPr lang="en-US" sz="18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003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6" grpId="0"/>
      <p:bldP spid="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28600" y="2743201"/>
            <a:ext cx="8153400" cy="828089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endParaRPr lang="da-DK" altLang="en-US" sz="1600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endParaRPr lang="da-DK" altLang="en-US" sz="16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endParaRPr lang="da-DK" altLang="en-US" sz="1600" dirty="0" smtClean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381000" y="1143000"/>
            <a:ext cx="8302625" cy="1868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835025" indent="-160338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Can improve via additional unrolling and </a:t>
            </a:r>
            <a:r>
              <a:rPr lang="en-US" altLang="en-US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reassociation</a:t>
            </a:r>
            <a:endParaRPr lang="en-US" sz="16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Improvement by 2x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sz="2000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Extended </a:t>
            </a:r>
            <a:r>
              <a:rPr lang="en-US" altLang="en-US" sz="2000" dirty="0" err="1" smtClean="0">
                <a:solidFill>
                  <a:srgbClr val="000066"/>
                </a:solidFill>
                <a:latin typeface="Arial" charset="0"/>
              </a:rPr>
              <a:t>reassociation</a:t>
            </a: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 combine_8x1a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sz="2000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sz="2000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sz="2000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</a:rPr>
              <a:t>Eventually, moves towards serial accumulation at root of tree</a:t>
            </a:r>
            <a:endParaRPr lang="en-US" alt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Extending </a:t>
            </a:r>
            <a:r>
              <a:rPr lang="en-US" dirty="0" err="1" smtClean="0"/>
              <a:t>Reassociation</a:t>
            </a:r>
            <a:endParaRPr lang="en-US" dirty="0" smtClean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66800" y="1981200"/>
            <a:ext cx="2514600" cy="335646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da-DK" altLang="en-US" sz="1600" b="1" dirty="0" smtClean="0">
                <a:solidFill>
                  <a:srgbClr val="002060"/>
                </a:solidFill>
                <a:latin typeface="Courier New" pitchFamily="49" charset="0"/>
              </a:rPr>
              <a:t>x *= (d[i]*d[i+1]);</a:t>
            </a:r>
            <a:endParaRPr lang="da-DK" alt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2743200"/>
            <a:ext cx="1912703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(d[i]*d[i+1]) 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4648200" y="2743200"/>
            <a:ext cx="2036135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(d[i+2]*d[i+3])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057400" y="3109745"/>
            <a:ext cx="2286000" cy="31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(d[i+4]*d[i+5]) 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648200" y="3109745"/>
            <a:ext cx="2036135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(d[i+6]*d[i+7])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4267200" y="2743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*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343400" y="3124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*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981200" y="3109745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981200" y="2743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(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6553200" y="3124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6553200" y="2743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6702303" y="3124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;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6778503" y="2743200"/>
            <a:ext cx="308097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*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447800" y="2743200"/>
            <a:ext cx="678392" cy="3192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altLang="en-US" sz="1600" dirty="0" smtClean="0">
                <a:solidFill>
                  <a:srgbClr val="002060"/>
                </a:solidFill>
                <a:latin typeface="Courier New" pitchFamily="49" charset="0"/>
              </a:rPr>
              <a:t>x *=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58003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1143000" indent="-22860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Idea</a:t>
            </a:r>
            <a:endParaRPr lang="en-US" sz="1600" kern="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Can </a:t>
            </a:r>
            <a:r>
              <a:rPr lang="en-US" altLang="en-US" sz="2000" kern="0" dirty="0">
                <a:solidFill>
                  <a:srgbClr val="000066"/>
                </a:solidFill>
                <a:latin typeface="Arial" charset="0"/>
              </a:rPr>
              <a:t>unroll to any degree L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>
                <a:solidFill>
                  <a:srgbClr val="000066"/>
                </a:solidFill>
                <a:latin typeface="Arial" charset="0"/>
              </a:rPr>
              <a:t>Can accumulate K results in parallel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>
                <a:solidFill>
                  <a:srgbClr val="000066"/>
                </a:solidFill>
                <a:latin typeface="Arial" charset="0"/>
              </a:rPr>
              <a:t>L must be multiple of </a:t>
            </a: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K</a:t>
            </a:r>
            <a:endParaRPr lang="en-US" altLang="en-US" sz="2000" kern="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</a:t>
            </a:r>
          </a:p>
        </p:txBody>
      </p:sp>
    </p:spTree>
    <p:extLst>
      <p:ext uri="{BB962C8B-B14F-4D97-AF65-F5344CB8AC3E}">
        <p14:creationId xmlns:p14="http://schemas.microsoft.com/office/powerpoint/2010/main" xmlns="" val="50751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 (2x2)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66800" y="1295400"/>
            <a:ext cx="7162800" cy="4798406"/>
          </a:xfrm>
          <a:prstGeom prst="rect">
            <a:avLst/>
          </a:prstGeom>
          <a:solidFill>
            <a:srgbClr val="FFFF99"/>
          </a:solidFill>
          <a:ln w="38160" cap="sq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void combine6_2x2(</a:t>
            </a:r>
            <a:r>
              <a:rPr lang="en-US" alt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vec_ptr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v,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) {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length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vec_length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limit = length-1;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*d =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get_vec_start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x0 = IDENT;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data_t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x1 = IDENT;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long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/* Combine 2 elements at a time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   for (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= 0; 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&lt; limit; 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+=2) {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      x0 = x0 OP d[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      x1 = x1 OP d[i+1];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C00000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/* Finish any remaining elements */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   for (;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&lt; length; 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x0 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= x0 OP d[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	  *</a:t>
            </a:r>
            <a:r>
              <a:rPr lang="en-US" altLang="en-US" sz="1800" b="1" dirty="0" err="1">
                <a:solidFill>
                  <a:srgbClr val="002060"/>
                </a:solidFill>
                <a:latin typeface="Courier New" pitchFamily="49" charset="0"/>
              </a:rPr>
              <a:t>dest</a:t>
            </a:r>
            <a:r>
              <a:rPr lang="en-US" altLang="en-US" sz="1800" b="1" dirty="0">
                <a:solidFill>
                  <a:srgbClr val="002060"/>
                </a:solidFill>
                <a:latin typeface="Courier New" pitchFamily="49" charset="0"/>
              </a:rPr>
              <a:t> = x0 OP x1;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altLang="en-US" sz="1800" b="1" dirty="0" smtClean="0">
                <a:solidFill>
                  <a:srgbClr val="002060"/>
                </a:solidFill>
                <a:latin typeface="Courier New" pitchFamily="49" charset="0"/>
              </a:rPr>
              <a:t>}</a:t>
            </a:r>
            <a:endParaRPr lang="en-US" alt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6478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7348564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34159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1143000" indent="-22860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Limitations</a:t>
            </a:r>
            <a:endParaRPr lang="en-US" altLang="en-US" kern="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  <a:ea typeface="+mn-ea"/>
              </a:rPr>
              <a:t>Diminishing </a:t>
            </a:r>
            <a:r>
              <a:rPr lang="en-US" altLang="en-US" sz="2000" kern="0" dirty="0">
                <a:solidFill>
                  <a:srgbClr val="000066"/>
                </a:solidFill>
                <a:latin typeface="Arial" charset="0"/>
                <a:ea typeface="+mn-ea"/>
              </a:rPr>
              <a:t>returns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>
                <a:solidFill>
                  <a:srgbClr val="000066"/>
                </a:solidFill>
                <a:latin typeface="Arial" charset="0"/>
                <a:ea typeface="+mn-ea"/>
              </a:rPr>
              <a:t>Cannot go beyond throughput limitations of execution units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Arial" charset="0"/>
                <a:ea typeface="+mn-ea"/>
              </a:rPr>
              <a:t>Finish off extra iterations sequentially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  <a:ea typeface="+mn-ea"/>
              </a:rPr>
              <a:t>Large overhead for short lengths</a:t>
            </a:r>
            <a:endParaRPr lang="en-US" altLang="en-US" sz="2000" kern="0" dirty="0">
              <a:solidFill>
                <a:srgbClr val="000066"/>
              </a:solidFill>
              <a:latin typeface="Arial" charset="0"/>
              <a:ea typeface="+mn-ea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</a:t>
            </a:r>
          </a:p>
        </p:txBody>
      </p:sp>
    </p:spTree>
    <p:extLst>
      <p:ext uri="{BB962C8B-B14F-4D97-AF65-F5344CB8AC3E}">
        <p14:creationId xmlns:p14="http://schemas.microsoft.com/office/powerpoint/2010/main" xmlns="" val="50751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1692148"/>
              </p:ext>
            </p:extLst>
          </p:nvPr>
        </p:nvGraphicFramePr>
        <p:xfrm>
          <a:off x="1295400" y="295656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23231" y="468146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223838" indent="-219075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  <a:lvl2pPr marL="555625" indent="-220663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2pPr>
            <a:lvl3pPr marL="1143000" indent="-22860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 b="1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Case</a:t>
            </a:r>
            <a:endParaRPr lang="en-US" sz="1600" kern="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Intel Haswell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 smtClean="0">
                <a:solidFill>
                  <a:srgbClr val="000066"/>
                </a:solidFill>
                <a:latin typeface="Arial" charset="0"/>
              </a:rPr>
              <a:t>Double FP multiplication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kern="0" dirty="0">
                <a:solidFill>
                  <a:srgbClr val="000066"/>
                </a:solidFill>
                <a:latin typeface="Arial" charset="0"/>
              </a:rPr>
              <a:t>Latency bound: 5.00.  Throughput bound: 0.50 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Double *</a:t>
            </a:r>
          </a:p>
        </p:txBody>
      </p:sp>
    </p:spTree>
    <p:extLst>
      <p:ext uri="{BB962C8B-B14F-4D97-AF65-F5344CB8AC3E}">
        <p14:creationId xmlns:p14="http://schemas.microsoft.com/office/powerpoint/2010/main" xmlns="" val="1635116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to 42X improvement over original,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unoptimized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code</a:t>
            </a:r>
          </a:p>
          <a:p>
            <a:pPr lvl="1"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5699833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51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Limitations of Parallel Execution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739775" indent="-242888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 indent="-234950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Need Lots of Registers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To hold sums/products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  <a:ea typeface="+mn-ea"/>
              </a:rPr>
              <a:t>Also needed for pointers, loop conditions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Limited integer and FP registers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When not enough registers, must spill temporaries onto stack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  <a:ea typeface="+mn-ea"/>
              </a:rPr>
              <a:t>Wipes out any performance gains</a:t>
            </a:r>
          </a:p>
        </p:txBody>
      </p:sp>
    </p:spTree>
    <p:extLst>
      <p:ext uri="{BB962C8B-B14F-4D97-AF65-F5344CB8AC3E}">
        <p14:creationId xmlns:p14="http://schemas.microsoft.com/office/powerpoint/2010/main" xmlns="" val="995692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  <a:ln/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Code motion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022475"/>
          </a:xfrm>
          <a:ln/>
        </p:spPr>
        <p:txBody>
          <a:bodyPr/>
          <a:lstStyle/>
          <a:p>
            <a:pPr marL="385763" indent="-37782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Reduce frequency that a computation is performed</a:t>
            </a:r>
          </a:p>
          <a:p>
            <a:pPr marL="736600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dirty="0"/>
              <a:t>If it will always produce the same result</a:t>
            </a:r>
          </a:p>
          <a:p>
            <a:pPr marL="736600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dirty="0"/>
              <a:t>Moving code out of inner </a:t>
            </a:r>
            <a:r>
              <a:rPr lang="en-US" sz="1800" dirty="0" smtClean="0"/>
              <a:t>loop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38200" y="3124200"/>
            <a:ext cx="2867515" cy="951199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a[AMAX], b[BMAX];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a[n*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876800" y="2895600"/>
            <a:ext cx="2867515" cy="1382086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a[AMAX], b[BMAX];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400" i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n*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994150" y="3433763"/>
            <a:ext cx="584200" cy="1587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Advanced Optimizations summary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Speedup based on underlying CPU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Loop Unrolling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>
                <a:ea typeface="DejaVu Sans" charset="0"/>
                <a:cs typeface="DejaVu Sans" charset="0"/>
              </a:rPr>
              <a:t>Reassociation</a:t>
            </a:r>
            <a:endParaRPr lang="en-US" dirty="0" smtClean="0">
              <a:ea typeface="DejaVu Sans" charset="0"/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Parallel accumulation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ALU and execution units performing operations in parallel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Each performs a single operation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parallelism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What if each unit could perform multiple simultaneous operations?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Single-instruction, multiple-data (SIMD)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62013" y="3538537"/>
            <a:ext cx="2847975" cy="728663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a[n*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105400" y="5257800"/>
            <a:ext cx="2867515" cy="1382086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n;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17963" y="3848100"/>
            <a:ext cx="584200" cy="1587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Reduction in strength</a:t>
            </a:r>
          </a:p>
        </p:txBody>
      </p:sp>
      <p:sp>
        <p:nvSpPr>
          <p:cNvPr id="11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/>
          <a:p>
            <a:pPr marL="385763" lvl="0" indent="-377825" algn="l" eaLnBrk="1" hangingPunct="1">
              <a:lnSpc>
                <a:spcPct val="85000"/>
              </a:lnSpc>
              <a:spcBef>
                <a:spcPts val="1250"/>
              </a:spcBef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Replace costly operation with simpler one</a:t>
            </a:r>
          </a:p>
          <a:p>
            <a:pPr marL="736600" marR="0" lvl="1" indent="-239713" algn="l" defTabSz="457200" rtl="0" eaLnBrk="1" fontAlgn="base" latinLnBrk="0" hangingPunct="1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kern="0" dirty="0" smtClean="0">
                <a:solidFill>
                  <a:srgbClr val="000066"/>
                </a:solidFill>
                <a:latin typeface="+mn-lt"/>
              </a:rPr>
              <a:t>Shift, add instead of multiply or divide</a:t>
            </a:r>
          </a:p>
          <a:p>
            <a:pPr marL="736600" lvl="1" indent="-239713" algn="l" eaLnBrk="1" hangingPunct="1">
              <a:spcBef>
                <a:spcPts val="563"/>
              </a:spcBef>
              <a:buClr>
                <a:srgbClr val="660033"/>
              </a:buClr>
              <a:buSzPct val="75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			16*x	--&gt;	x &lt;&lt; 4</a:t>
            </a:r>
          </a:p>
          <a:p>
            <a:pPr marL="1146175"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Utility machine dependent</a:t>
            </a:r>
          </a:p>
          <a:p>
            <a:pPr marL="1146175"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Depends on cost of multiply or divide instruction</a:t>
            </a:r>
            <a:endParaRPr lang="en-US" kern="0" dirty="0" smtClean="0">
              <a:solidFill>
                <a:srgbClr val="000066"/>
              </a:solidFill>
              <a:latin typeface="+mn-lt"/>
            </a:endParaRP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Recognize sequence of products and replace with addition</a:t>
            </a: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105400" y="3581400"/>
            <a:ext cx="2867515" cy="1166643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400" i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n*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6400800" y="4724400"/>
            <a:ext cx="20637" cy="4953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/>
          <a:p>
            <a:pPr marL="385763" lvl="0" indent="-377825" algn="l" eaLnBrk="1" hangingPunct="1">
              <a:lnSpc>
                <a:spcPct val="85000"/>
              </a:lnSpc>
              <a:spcBef>
                <a:spcPts val="1250"/>
              </a:spcBef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Most compilers do a good job with array code and simple loops</a:t>
            </a:r>
          </a:p>
          <a:p>
            <a:pPr marL="736600" marR="0" lvl="1" indent="-239713" algn="l" defTabSz="457200" rtl="0" eaLnBrk="1" fontAlgn="base" latinLnBrk="0" hangingPunct="1">
              <a:lnSpc>
                <a:spcPct val="90000"/>
              </a:lnSpc>
              <a:spcBef>
                <a:spcPts val="563"/>
              </a:spcBef>
              <a:spcAft>
                <a:spcPct val="0"/>
              </a:spcAft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 motion and reduction in strength via –O2</a:t>
            </a:r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Compiler-generated optimizations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981200"/>
            <a:ext cx="2867515" cy="951199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 = 16;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a[n*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j] = b[j];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648200" y="2362200"/>
            <a:ext cx="4038600" cy="3321079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foo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:                                                                 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xorl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ecx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ecx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.L2:                    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xorl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.L5:                    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movq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(%rsi,%rax,8),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movq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(%rdi,%rax,8)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cmpq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$16,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jne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.L5     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rcx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$128,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rdi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cmpq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$16,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rcx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jne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.L2                                                  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rep ret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 bwMode="auto">
          <a:xfrm>
            <a:off x="3248515" y="2456800"/>
            <a:ext cx="1399685" cy="972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0" idx="1"/>
          </p:cNvCxnSpPr>
          <p:nvPr/>
        </p:nvCxnSpPr>
        <p:spPr bwMode="auto">
          <a:xfrm flipH="1">
            <a:off x="3352800" y="4022740"/>
            <a:ext cx="1295400" cy="930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57200" y="4419600"/>
            <a:ext cx="2867515" cy="1382086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i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*(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a+ni+j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 b[j];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</a:t>
            </a:r>
            <a:r>
              <a:rPr lang="en-US" sz="1400" i="1" dirty="0" err="1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ni</a:t>
            </a:r>
            <a:r>
              <a:rPr lang="en-US" sz="1400" i="1" dirty="0">
                <a:solidFill>
                  <a:srgbClr val="C00000"/>
                </a:solidFill>
                <a:latin typeface="Courier New" pitchFamily="49" charset="0"/>
                <a:ea typeface="DejaVu Sans" charset="0"/>
                <a:cs typeface="DejaVu Sans" charset="0"/>
              </a:rPr>
              <a:t> += n;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2" y="1220788"/>
            <a:ext cx="8091488" cy="5216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Reading and writing registers much faster than reading/writing memory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Limitation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Compiler not always able to determine whether variable can be held in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register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a typeface="DejaVu Sans" charset="0"/>
              <a:cs typeface="DejaVu Sans" charset="0"/>
            </a:endParaRP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a typeface="DejaVu Sans" charset="0"/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a typeface="DejaVu Sans" charset="0"/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ea typeface="DejaVu Sans" charset="0"/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Possibility of Aliasing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Variable in memory that can be updated via two different pointers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38200" y="3352800"/>
            <a:ext cx="2652713" cy="520312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a[0] += b[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];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822825" y="3381375"/>
            <a:ext cx="2652713" cy="951199"/>
          </a:xfrm>
          <a:prstGeom prst="rect">
            <a:avLst/>
          </a:prstGeom>
          <a:solidFill>
            <a:srgbClr val="FFFF66"/>
          </a:solidFill>
          <a:ln w="57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tmp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a[0];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n;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tmp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b[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a[0] =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tmp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006850" y="3644900"/>
            <a:ext cx="5842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4572000"/>
            <a:ext cx="372409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What if 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a[0]</a:t>
            </a:r>
            <a:r>
              <a:rPr lang="en-US" dirty="0" smtClean="0">
                <a:solidFill>
                  <a:srgbClr val="002060"/>
                </a:solidFill>
              </a:rPr>
              <a:t> is an element of 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Using registers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23665</TotalTime>
  <Words>4306</Words>
  <Application>Microsoft Office PowerPoint</Application>
  <PresentationFormat>On-screen Show (4:3)</PresentationFormat>
  <Paragraphs>1189</Paragraphs>
  <Slides>60</Slides>
  <Notes>58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Office Theme</vt:lpstr>
      <vt:lpstr>Microsoft Office Excel 97-2003 Worksheet</vt:lpstr>
      <vt:lpstr>Program Optimization</vt:lpstr>
      <vt:lpstr>Performance</vt:lpstr>
      <vt:lpstr>Optimizing Compilers</vt:lpstr>
      <vt:lpstr>Limitations of Optimizing Compilers</vt:lpstr>
      <vt:lpstr>Basic Optimizations</vt:lpstr>
      <vt:lpstr>Code motion</vt:lpstr>
      <vt:lpstr>Reduction in strength</vt:lpstr>
      <vt:lpstr>Compiler-generated optimizations</vt:lpstr>
      <vt:lpstr>Using registers</vt:lpstr>
      <vt:lpstr>Share common subexpressions</vt:lpstr>
      <vt:lpstr>Example: String to lower case</vt:lpstr>
      <vt:lpstr>Example: String to lower case</vt:lpstr>
      <vt:lpstr>Example: String to lower case</vt:lpstr>
      <vt:lpstr>String to lower case example</vt:lpstr>
      <vt:lpstr>Vector combine example</vt:lpstr>
      <vt:lpstr>Vector combine example</vt:lpstr>
      <vt:lpstr>Vector sum combine (combine1)</vt:lpstr>
      <vt:lpstr>Vector sum combine (combine1)</vt:lpstr>
      <vt:lpstr>Code motion (combine2)</vt:lpstr>
      <vt:lpstr>Optimization Blocker: Function calls</vt:lpstr>
      <vt:lpstr>Slide 21</vt:lpstr>
      <vt:lpstr>Reduction in Strength (combine3)</vt:lpstr>
      <vt:lpstr>Slide 23</vt:lpstr>
      <vt:lpstr>Using registers (combine4)</vt:lpstr>
      <vt:lpstr>Detecting Unneeded Memory Refs.</vt:lpstr>
      <vt:lpstr>Problem with optimization</vt:lpstr>
      <vt:lpstr>Optimization Blocker: Memory Aliasing</vt:lpstr>
      <vt:lpstr>Practice problem 5.1</vt:lpstr>
      <vt:lpstr>Measuring performance</vt:lpstr>
      <vt:lpstr>General form of combine</vt:lpstr>
      <vt:lpstr>Benchmark Performance</vt:lpstr>
      <vt:lpstr>Basic Optimizations</vt:lpstr>
      <vt:lpstr>Basic Optimizations</vt:lpstr>
      <vt:lpstr>Advanced Optimizations</vt:lpstr>
      <vt:lpstr>Modern CPU Design</vt:lpstr>
      <vt:lpstr>Modern CPU Design</vt:lpstr>
      <vt:lpstr>Intel Core Haswell CPU (2013)</vt:lpstr>
      <vt:lpstr>Pipelined Functional Units</vt:lpstr>
      <vt:lpstr>x86-64 combine4</vt:lpstr>
      <vt:lpstr>Loop Unrolling</vt:lpstr>
      <vt:lpstr>Notation</vt:lpstr>
      <vt:lpstr>Loop Unrolling example (3x1)</vt:lpstr>
      <vt:lpstr>Practice problem</vt:lpstr>
      <vt:lpstr>Practice problem</vt:lpstr>
      <vt:lpstr>Effect of Loop Unrolling</vt:lpstr>
      <vt:lpstr>Revisiting combine4 (OP = *)</vt:lpstr>
      <vt:lpstr>Better, worse, or the same?  Why?</vt:lpstr>
      <vt:lpstr>Reassociated Computation</vt:lpstr>
      <vt:lpstr>Loop Unrolling with Reassociation</vt:lpstr>
      <vt:lpstr>Effect of Reassociation</vt:lpstr>
      <vt:lpstr>Haswell’s performance limits</vt:lpstr>
      <vt:lpstr>Extending Reassociation</vt:lpstr>
      <vt:lpstr>Loop Unrolling with Separate Accumulators</vt:lpstr>
      <vt:lpstr>Loop Unrolling with Separate Accumulators (2x2)</vt:lpstr>
      <vt:lpstr>Effect of Separate Accumulators</vt:lpstr>
      <vt:lpstr>Loop Unrolling with Separate Accumulators</vt:lpstr>
      <vt:lpstr>Unrolling &amp; Accumulating: Double *</vt:lpstr>
      <vt:lpstr>Achievable Performance</vt:lpstr>
      <vt:lpstr>Limitations of Parallel Execution</vt:lpstr>
      <vt:lpstr>Advanced Optimizations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creator>Randal E. Bryant and David R. O'Hallaron</dc:creator>
  <cp:lastModifiedBy>wuchang</cp:lastModifiedBy>
  <cp:revision>295</cp:revision>
  <cp:lastPrinted>1998-08-31T18:34:23Z</cp:lastPrinted>
  <dcterms:created xsi:type="dcterms:W3CDTF">1998-08-11T09:19:24Z</dcterms:created>
  <dcterms:modified xsi:type="dcterms:W3CDTF">2018-02-15T16:34:14Z</dcterms:modified>
</cp:coreProperties>
</file>