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59" r:id="rId4"/>
    <p:sldId id="260" r:id="rId5"/>
    <p:sldId id="362" r:id="rId6"/>
    <p:sldId id="363" r:id="rId7"/>
    <p:sldId id="262" r:id="rId8"/>
    <p:sldId id="365" r:id="rId9"/>
    <p:sldId id="264" r:id="rId10"/>
    <p:sldId id="265" r:id="rId11"/>
    <p:sldId id="267" r:id="rId12"/>
    <p:sldId id="268" r:id="rId13"/>
    <p:sldId id="269" r:id="rId14"/>
    <p:sldId id="271" r:id="rId15"/>
    <p:sldId id="272" r:id="rId16"/>
    <p:sldId id="274" r:id="rId17"/>
    <p:sldId id="276" r:id="rId18"/>
    <p:sldId id="275" r:id="rId19"/>
    <p:sldId id="278" r:id="rId20"/>
    <p:sldId id="277" r:id="rId21"/>
    <p:sldId id="339" r:id="rId22"/>
    <p:sldId id="279" r:id="rId23"/>
    <p:sldId id="280" r:id="rId24"/>
    <p:sldId id="282" r:id="rId25"/>
    <p:sldId id="283" r:id="rId26"/>
    <p:sldId id="284" r:id="rId27"/>
    <p:sldId id="360" r:id="rId28"/>
    <p:sldId id="336" r:id="rId29"/>
    <p:sldId id="337" r:id="rId30"/>
    <p:sldId id="338" r:id="rId31"/>
    <p:sldId id="341" r:id="rId32"/>
    <p:sldId id="342" r:id="rId33"/>
    <p:sldId id="343" r:id="rId34"/>
    <p:sldId id="344" r:id="rId35"/>
    <p:sldId id="345" r:id="rId36"/>
    <p:sldId id="346" r:id="rId37"/>
    <p:sldId id="347" r:id="rId38"/>
    <p:sldId id="348" r:id="rId39"/>
    <p:sldId id="349" r:id="rId40"/>
    <p:sldId id="350" r:id="rId41"/>
    <p:sldId id="303" r:id="rId42"/>
    <p:sldId id="359" r:id="rId43"/>
    <p:sldId id="266" r:id="rId44"/>
    <p:sldId id="312" r:id="rId45"/>
    <p:sldId id="313" r:id="rId46"/>
    <p:sldId id="314" r:id="rId47"/>
    <p:sldId id="285" r:id="rId48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62699"/>
    <a:srgbClr val="00664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2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10150" cy="40957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2709863" y="8710613"/>
            <a:ext cx="1441450" cy="271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7480" tIns="44280" rIns="87480" bIns="4428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latin typeface="Century Gothic" pitchFamily="32" charset="0"/>
                <a:ea typeface="AR PL ShanHeiSun Uni" charset="0"/>
                <a:cs typeface="AR PL ShanHeiSun Uni" charset="0"/>
              </a:rPr>
              <a:t>Page </a:t>
            </a:r>
            <a:fld id="{4EB1EB93-7766-4B88-A2C8-7095E0173EBC}" type="slidenum">
              <a:rPr lang="en-US" sz="1200">
                <a:solidFill>
                  <a:srgbClr val="000066"/>
                </a:solidFill>
                <a:latin typeface="Century Gothic" pitchFamily="32" charset="0"/>
                <a:ea typeface="AR PL ShanHeiSun Uni" charset="0"/>
                <a:cs typeface="AR PL ShanHeiSun Uni" charset="0"/>
              </a:rPr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‹#›</a:t>
            </a:fld>
            <a:endParaRPr lang="en-US" sz="1200">
              <a:solidFill>
                <a:srgbClr val="000066"/>
              </a:solidFill>
              <a:latin typeface="Century Gothic" pitchFamily="32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3087" name="Rectangle 1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35488" cy="339725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xmlns="" val="29925704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693738"/>
            <a:ext cx="4551363" cy="3413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912813" y="4343400"/>
            <a:ext cx="5032375" cy="4189413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7288" y="693738"/>
            <a:ext cx="4551362" cy="3413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912814" y="4343401"/>
            <a:ext cx="5032375" cy="4170363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1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0863" y="247650"/>
            <a:ext cx="2201862" cy="6178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57950" cy="6178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67175" cy="5205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0088" y="1220788"/>
            <a:ext cx="4068762" cy="5205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288337" cy="52054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697912" cy="762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-79375" y="6389688"/>
            <a:ext cx="1201738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– </a:t>
            </a:r>
            <a:fld id="{000F0052-988D-40BD-BDB8-61DA38AA4F56}" type="slidenum">
              <a:rPr lang="en-US" sz="140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pPr algn="ctr">
                <a:lnSpc>
                  <a:spcPct val="9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‹#›</a:t>
            </a:fld>
            <a:r>
              <a:rPr lang="en-US" sz="140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 –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2pPr>
      <a:lvl3pPr marL="11430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3pPr>
      <a:lvl4pPr marL="16002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4pPr>
      <a:lvl5pPr marL="20574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5pPr>
      <a:lvl6pPr marL="25146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6pPr>
      <a:lvl7pPr marL="29718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7pPr>
      <a:lvl8pPr marL="34290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8pPr>
      <a:lvl9pPr marL="38862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9pPr>
    </p:titleStyle>
    <p:bodyStyle>
      <a:lvl1pPr marL="342900" indent="-342900" algn="l" defTabSz="457200" rtl="0" eaLnBrk="0" fontAlgn="base" hangingPunct="0">
        <a:lnSpc>
          <a:spcPct val="95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107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b="1">
          <a:solidFill>
            <a:srgbClr val="000099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b="1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1752600" y="1023938"/>
            <a:ext cx="5562600" cy="25177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Structures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676400" y="2578100"/>
            <a:ext cx="6858000" cy="11588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 tnode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char *word;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int count;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struct tnode *next;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 p;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371600" y="4114800"/>
            <a:ext cx="533400" cy="30480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905000" y="4114800"/>
            <a:ext cx="304800" cy="30480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2057400" y="4267200"/>
            <a:ext cx="685800" cy="1588"/>
          </a:xfrm>
          <a:prstGeom prst="line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743200" y="4114800"/>
            <a:ext cx="533400" cy="30480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3276600" y="4114800"/>
            <a:ext cx="304800" cy="30480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3429000" y="4267200"/>
            <a:ext cx="685800" cy="1588"/>
          </a:xfrm>
          <a:prstGeom prst="line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4114800" y="4114800"/>
            <a:ext cx="533400" cy="30480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4648200" y="4114800"/>
            <a:ext cx="304800" cy="30480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4800600" y="4267200"/>
            <a:ext cx="685800" cy="1588"/>
          </a:xfrm>
          <a:prstGeom prst="line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5486400" y="4114800"/>
            <a:ext cx="533400" cy="30480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6019800" y="4114800"/>
            <a:ext cx="304800" cy="304800"/>
          </a:xfrm>
          <a:prstGeom prst="rect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6172200" y="4267200"/>
            <a:ext cx="685800" cy="1588"/>
          </a:xfrm>
          <a:prstGeom prst="line">
            <a:avLst/>
          </a:prstGeom>
          <a:noFill/>
          <a:ln w="19080" cap="sq">
            <a:solidFill>
              <a:srgbClr val="0033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Self-referential structures</a:t>
            </a:r>
          </a:p>
        </p:txBody>
      </p:sp>
      <p:sp>
        <p:nvSpPr>
          <p:cNvPr id="20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A structure can contain members that are pointers to the same struct (i.e. nodes in linked lists)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6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Concept</a:t>
            </a:r>
          </a:p>
          <a:p>
            <a:pPr marL="725488" lvl="1" indent="-2333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Contiguously-allocated region of memory</a:t>
            </a:r>
          </a:p>
          <a:p>
            <a:pPr marL="725488" lvl="1" indent="-2333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Members may be of different types</a:t>
            </a:r>
          </a:p>
          <a:p>
            <a:pPr marL="725488" lvl="1" indent="-2333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Accessed statically, code generated at compile-time</a:t>
            </a:r>
          </a:p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</a:b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Accessing Structure Member</a:t>
            </a: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447800" y="2806700"/>
            <a:ext cx="2971800" cy="1460500"/>
          </a:xfrm>
          <a:prstGeom prst="rect">
            <a:avLst/>
          </a:prstGeom>
          <a:solidFill>
            <a:srgbClr val="FFFF99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 rec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int i;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int a[3];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int *p;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};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626100" y="5302250"/>
            <a:ext cx="1689100" cy="4127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223838" indent="-204788">
              <a:lnSpc>
                <a:spcPct val="90000"/>
              </a:lnSpc>
              <a:spcBef>
                <a:spcPts val="900"/>
              </a:spcBef>
              <a:buClrTx/>
              <a:buFontTx/>
              <a:buNone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b="1">
                <a:solidFill>
                  <a:srgbClr val="003300"/>
                </a:solidFill>
                <a:latin typeface="Arial" charset="0"/>
                <a:ea typeface="AR PL ShanHeiSun Uni" charset="0"/>
                <a:cs typeface="AR PL ShanHeiSun Uni" charset="0"/>
              </a:rPr>
              <a:t>Assembly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4191000" y="5856288"/>
            <a:ext cx="4876800" cy="920422"/>
          </a:xfrm>
          <a:prstGeom prst="rect">
            <a:avLst/>
          </a:prstGeom>
          <a:solidFill>
            <a:srgbClr val="CCEC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525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# 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rdi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r </a:t>
            </a:r>
          </a:p>
          <a:p>
            <a:pPr>
              <a:buClrTx/>
              <a:buFontTx/>
              <a:buNone/>
              <a:tabLst>
                <a:tab pos="0" algn="l"/>
                <a:tab pos="9525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# 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esi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= 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val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9525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movl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esi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,(%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rdi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#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Mem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[r] =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val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04800" y="4803775"/>
            <a:ext cx="4419600" cy="911225"/>
          </a:xfrm>
          <a:prstGeom prst="rect">
            <a:avLst/>
          </a:prstGeom>
          <a:solidFill>
            <a:srgbClr val="FFFF99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void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set_i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rec *r,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val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{  r-&gt;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val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;}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648200" y="2667000"/>
            <a:ext cx="3365500" cy="4127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223838" indent="-204788" algn="ctr">
              <a:lnSpc>
                <a:spcPct val="90000"/>
              </a:lnSpc>
              <a:spcBef>
                <a:spcPts val="900"/>
              </a:spcBef>
              <a:buClrTx/>
              <a:buFontTx/>
              <a:buNone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</a:pPr>
            <a:r>
              <a:rPr lang="en-US" b="1">
                <a:solidFill>
                  <a:srgbClr val="003300"/>
                </a:solidFill>
                <a:latin typeface="Arial" charset="0"/>
                <a:ea typeface="AR PL ShanHeiSun Uni" charset="0"/>
                <a:cs typeface="AR PL ShanHeiSun Uni" charset="0"/>
              </a:rPr>
              <a:t>Memory Layout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5132388" y="3276600"/>
            <a:ext cx="412750" cy="412750"/>
          </a:xfrm>
          <a:prstGeom prst="rect">
            <a:avLst/>
          </a:prstGeom>
          <a:solidFill>
            <a:srgbClr val="FFCC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5589588" y="3276600"/>
            <a:ext cx="1327150" cy="41275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a</a:t>
            </a: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6973888" y="3276600"/>
            <a:ext cx="646112" cy="41275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</a:t>
            </a: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4953000" y="3692525"/>
            <a:ext cx="317500" cy="3619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</a:t>
            </a: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5410200" y="3692525"/>
            <a:ext cx="317500" cy="3619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4</a:t>
            </a: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6858000" y="3657600"/>
            <a:ext cx="458201" cy="36642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16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7467600" y="3657600"/>
            <a:ext cx="458201" cy="36642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24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17" name="Text Box 5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Structures in assembly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609600" y="1066800"/>
            <a:ext cx="3133725" cy="1460500"/>
          </a:xfrm>
          <a:prstGeom prst="rect">
            <a:avLst/>
          </a:prstGeom>
          <a:solidFill>
            <a:srgbClr val="FFFF99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 rec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int i;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int a[3];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int *p;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};</a:t>
            </a: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762000" y="5029200"/>
            <a:ext cx="5089525" cy="1197420"/>
          </a:xfrm>
          <a:prstGeom prst="rect">
            <a:avLst/>
          </a:prstGeom>
          <a:solidFill>
            <a:srgbClr val="CCEC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buClrTx/>
              <a:tabLst>
                <a:tab pos="0" algn="l"/>
                <a:tab pos="95250" algn="l"/>
                <a:tab pos="324485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# 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rdi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r</a:t>
            </a:r>
          </a:p>
          <a:p>
            <a:pPr>
              <a:buClrTx/>
              <a:buFontTx/>
              <a:buNone/>
              <a:tabLst>
                <a:tab pos="0" algn="l"/>
                <a:tab pos="95250" algn="l"/>
                <a:tab pos="324485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# 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esi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=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idx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95250" algn="l"/>
                <a:tab pos="324485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leaq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(,%esi,4),%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rax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# 4*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idx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95250" algn="l"/>
                <a:tab pos="324485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leaq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4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rdi,%rax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),%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rax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# r+4*idx+4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85800" y="2895600"/>
            <a:ext cx="5334000" cy="1197420"/>
          </a:xfrm>
          <a:prstGeom prst="rect">
            <a:avLst/>
          </a:prstGeom>
          <a:solidFill>
            <a:srgbClr val="FFFF99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* 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find_a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rec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*r,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idx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return &amp;r-&gt;a[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idx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];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5056188" y="1447800"/>
            <a:ext cx="431800" cy="4318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5513388" y="1447800"/>
            <a:ext cx="1346200" cy="431800"/>
          </a:xfrm>
          <a:prstGeom prst="rect">
            <a:avLst/>
          </a:prstGeom>
          <a:solidFill>
            <a:srgbClr val="CCEC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a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6884988" y="1447800"/>
            <a:ext cx="887412" cy="4318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4876800" y="1863725"/>
            <a:ext cx="319088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5334000" y="1863725"/>
            <a:ext cx="319088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4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6705600" y="1863725"/>
            <a:ext cx="455613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16</a:t>
            </a:r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V="1">
            <a:off x="5943600" y="1885950"/>
            <a:ext cx="1588" cy="419100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5788025" y="2286000"/>
            <a:ext cx="1963738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 + 4 + 4*idx</a:t>
            </a:r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5029200" y="1066800"/>
            <a:ext cx="1588" cy="381000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4878388" y="685800"/>
            <a:ext cx="3175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5867400" y="1447800"/>
            <a:ext cx="431800" cy="431800"/>
          </a:xfrm>
          <a:prstGeom prst="rect">
            <a:avLst/>
          </a:prstGeom>
          <a:solidFill>
            <a:srgbClr val="9999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5486400" y="1447800"/>
            <a:ext cx="1346200" cy="431800"/>
          </a:xfrm>
          <a:prstGeom prst="rect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4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Example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66713" indent="-361950" eaLnBrk="1" hangingPunct="1">
              <a:lnSpc>
                <a:spcPct val="85000"/>
              </a:lnSpc>
              <a:spcBef>
                <a:spcPts val="1250"/>
              </a:spcBef>
              <a:buClrTx/>
              <a:tabLst>
                <a:tab pos="366713" algn="l"/>
                <a:tab pos="823913" algn="l"/>
                <a:tab pos="1281113" algn="l"/>
                <a:tab pos="1738313" algn="l"/>
                <a:tab pos="2195513" algn="l"/>
                <a:tab pos="2652713" algn="l"/>
                <a:tab pos="3109913" algn="l"/>
                <a:tab pos="3567113" algn="l"/>
                <a:tab pos="4024313" algn="l"/>
                <a:tab pos="4481513" algn="l"/>
                <a:tab pos="4938713" algn="l"/>
                <a:tab pos="5395913" algn="l"/>
                <a:tab pos="5853113" algn="l"/>
                <a:tab pos="6310313" algn="l"/>
                <a:tab pos="6767513" algn="l"/>
                <a:tab pos="7224713" algn="l"/>
                <a:tab pos="7681913" algn="l"/>
                <a:tab pos="8139113" algn="l"/>
                <a:tab pos="8596313" algn="l"/>
                <a:tab pos="9053513" algn="l"/>
                <a:tab pos="9510713" algn="l"/>
              </a:tabLst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How many total bytes does the structure require?</a:t>
            </a:r>
          </a:p>
          <a:p>
            <a:pPr marL="366713" indent="-361950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66713" algn="l"/>
                <a:tab pos="823913" algn="l"/>
                <a:tab pos="1281113" algn="l"/>
                <a:tab pos="1738313" algn="l"/>
                <a:tab pos="2195513" algn="l"/>
                <a:tab pos="2652713" algn="l"/>
                <a:tab pos="3109913" algn="l"/>
                <a:tab pos="3567113" algn="l"/>
                <a:tab pos="4024313" algn="l"/>
                <a:tab pos="4481513" algn="l"/>
                <a:tab pos="4938713" algn="l"/>
                <a:tab pos="5395913" algn="l"/>
                <a:tab pos="5853113" algn="l"/>
                <a:tab pos="6310313" algn="l"/>
                <a:tab pos="6767513" algn="l"/>
                <a:tab pos="7224713" algn="l"/>
                <a:tab pos="7681913" algn="l"/>
                <a:tab pos="8139113" algn="l"/>
                <a:tab pos="8596313" algn="l"/>
                <a:tab pos="9053513" algn="l"/>
                <a:tab pos="9510713" algn="l"/>
              </a:tabLst>
            </a:pPr>
            <a:endParaRPr lang="en-US" sz="20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66713" indent="-361950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66713" algn="l"/>
                <a:tab pos="823913" algn="l"/>
                <a:tab pos="1281113" algn="l"/>
                <a:tab pos="1738313" algn="l"/>
                <a:tab pos="2195513" algn="l"/>
                <a:tab pos="2652713" algn="l"/>
                <a:tab pos="3109913" algn="l"/>
                <a:tab pos="3567113" algn="l"/>
                <a:tab pos="4024313" algn="l"/>
                <a:tab pos="4481513" algn="l"/>
                <a:tab pos="4938713" algn="l"/>
                <a:tab pos="5395913" algn="l"/>
                <a:tab pos="5853113" algn="l"/>
                <a:tab pos="6310313" algn="l"/>
                <a:tab pos="6767513" algn="l"/>
                <a:tab pos="7224713" algn="l"/>
                <a:tab pos="7681913" algn="l"/>
                <a:tab pos="8139113" algn="l"/>
                <a:tab pos="8596313" algn="l"/>
                <a:tab pos="9053513" algn="l"/>
                <a:tab pos="9510713" algn="l"/>
              </a:tabLst>
            </a:pPr>
            <a:r>
              <a:rPr lang="en-US" sz="20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What are the byte offsets of the following fields?</a:t>
            </a:r>
          </a:p>
          <a:p>
            <a:pPr marL="827088" lvl="1" indent="-330200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66713" algn="l"/>
                <a:tab pos="823913" algn="l"/>
                <a:tab pos="1281113" algn="l"/>
                <a:tab pos="1738313" algn="l"/>
                <a:tab pos="2195513" algn="l"/>
                <a:tab pos="2652713" algn="l"/>
                <a:tab pos="3109913" algn="l"/>
                <a:tab pos="3567113" algn="l"/>
                <a:tab pos="4024313" algn="l"/>
                <a:tab pos="4481513" algn="l"/>
                <a:tab pos="4938713" algn="l"/>
                <a:tab pos="5395913" algn="l"/>
                <a:tab pos="5853113" algn="l"/>
                <a:tab pos="6310313" algn="l"/>
                <a:tab pos="6767513" algn="l"/>
                <a:tab pos="7224713" algn="l"/>
                <a:tab pos="7681913" algn="l"/>
                <a:tab pos="8139113" algn="l"/>
                <a:tab pos="8596313" algn="l"/>
                <a:tab pos="9053513" algn="l"/>
                <a:tab pos="9510713" algn="l"/>
              </a:tabLst>
            </a:pPr>
            <a:r>
              <a:rPr lang="en-US" sz="1800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p</a:t>
            </a:r>
          </a:p>
          <a:p>
            <a:pPr marL="827088" lvl="1" indent="-330200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66713" algn="l"/>
                <a:tab pos="823913" algn="l"/>
                <a:tab pos="1281113" algn="l"/>
                <a:tab pos="1738313" algn="l"/>
                <a:tab pos="2195513" algn="l"/>
                <a:tab pos="2652713" algn="l"/>
                <a:tab pos="3109913" algn="l"/>
                <a:tab pos="3567113" algn="l"/>
                <a:tab pos="4024313" algn="l"/>
                <a:tab pos="4481513" algn="l"/>
                <a:tab pos="4938713" algn="l"/>
                <a:tab pos="5395913" algn="l"/>
                <a:tab pos="5853113" algn="l"/>
                <a:tab pos="6310313" algn="l"/>
                <a:tab pos="6767513" algn="l"/>
                <a:tab pos="7224713" algn="l"/>
                <a:tab pos="7681913" algn="l"/>
                <a:tab pos="8139113" algn="l"/>
                <a:tab pos="8596313" algn="l"/>
                <a:tab pos="9053513" algn="l"/>
                <a:tab pos="9510713" algn="l"/>
              </a:tabLst>
            </a:pPr>
            <a:r>
              <a:rPr lang="en-US" sz="1800" dirty="0" err="1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s.x</a:t>
            </a:r>
            <a:endParaRPr lang="en-US" sz="1800" dirty="0" smtClean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827088" lvl="1" indent="-330200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66713" algn="l"/>
                <a:tab pos="823913" algn="l"/>
                <a:tab pos="1281113" algn="l"/>
                <a:tab pos="1738313" algn="l"/>
                <a:tab pos="2195513" algn="l"/>
                <a:tab pos="2652713" algn="l"/>
                <a:tab pos="3109913" algn="l"/>
                <a:tab pos="3567113" algn="l"/>
                <a:tab pos="4024313" algn="l"/>
                <a:tab pos="4481513" algn="l"/>
                <a:tab pos="4938713" algn="l"/>
                <a:tab pos="5395913" algn="l"/>
                <a:tab pos="5853113" algn="l"/>
                <a:tab pos="6310313" algn="l"/>
                <a:tab pos="6767513" algn="l"/>
                <a:tab pos="7224713" algn="l"/>
                <a:tab pos="7681913" algn="l"/>
                <a:tab pos="8139113" algn="l"/>
                <a:tab pos="8596313" algn="l"/>
                <a:tab pos="9053513" algn="l"/>
                <a:tab pos="9510713" algn="l"/>
              </a:tabLst>
            </a:pPr>
            <a:r>
              <a:rPr lang="en-US" sz="1800" dirty="0" err="1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s.y</a:t>
            </a:r>
            <a:endParaRPr lang="en-US" sz="1800" dirty="0" smtClean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827088" lvl="1" indent="-330200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66713" algn="l"/>
                <a:tab pos="823913" algn="l"/>
                <a:tab pos="1281113" algn="l"/>
                <a:tab pos="1738313" algn="l"/>
                <a:tab pos="2195513" algn="l"/>
                <a:tab pos="2652713" algn="l"/>
                <a:tab pos="3109913" algn="l"/>
                <a:tab pos="3567113" algn="l"/>
                <a:tab pos="4024313" algn="l"/>
                <a:tab pos="4481513" algn="l"/>
                <a:tab pos="4938713" algn="l"/>
                <a:tab pos="5395913" algn="l"/>
                <a:tab pos="5853113" algn="l"/>
                <a:tab pos="6310313" algn="l"/>
                <a:tab pos="6767513" algn="l"/>
                <a:tab pos="7224713" algn="l"/>
                <a:tab pos="7681913" algn="l"/>
                <a:tab pos="8139113" algn="l"/>
                <a:tab pos="8596313" algn="l"/>
                <a:tab pos="9053513" algn="l"/>
                <a:tab pos="9510713" algn="l"/>
              </a:tabLst>
            </a:pPr>
            <a:r>
              <a:rPr lang="en-US" sz="1800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next</a:t>
            </a:r>
          </a:p>
          <a:p>
            <a:pPr marL="366713" indent="-361950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66713" algn="l"/>
                <a:tab pos="823913" algn="l"/>
                <a:tab pos="1281113" algn="l"/>
                <a:tab pos="1738313" algn="l"/>
                <a:tab pos="2195513" algn="l"/>
                <a:tab pos="2652713" algn="l"/>
                <a:tab pos="3109913" algn="l"/>
                <a:tab pos="3567113" algn="l"/>
                <a:tab pos="4024313" algn="l"/>
                <a:tab pos="4481513" algn="l"/>
                <a:tab pos="4938713" algn="l"/>
                <a:tab pos="5395913" algn="l"/>
                <a:tab pos="5853113" algn="l"/>
                <a:tab pos="6310313" algn="l"/>
                <a:tab pos="6767513" algn="l"/>
                <a:tab pos="7224713" algn="l"/>
                <a:tab pos="7681913" algn="l"/>
                <a:tab pos="8139113" algn="l"/>
                <a:tab pos="8596313" algn="l"/>
                <a:tab pos="9053513" algn="l"/>
                <a:tab pos="9510713" algn="l"/>
              </a:tabLst>
            </a:pPr>
            <a:r>
              <a:rPr lang="en-US" sz="20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Consider the following C code:</a:t>
            </a:r>
          </a:p>
          <a:p>
            <a:pPr marL="366713" indent="-361950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66713" algn="l"/>
                <a:tab pos="823913" algn="l"/>
                <a:tab pos="1281113" algn="l"/>
                <a:tab pos="1738313" algn="l"/>
                <a:tab pos="2195513" algn="l"/>
                <a:tab pos="2652713" algn="l"/>
                <a:tab pos="3109913" algn="l"/>
                <a:tab pos="3567113" algn="l"/>
                <a:tab pos="4024313" algn="l"/>
                <a:tab pos="4481513" algn="l"/>
                <a:tab pos="4938713" algn="l"/>
                <a:tab pos="5395913" algn="l"/>
                <a:tab pos="5853113" algn="l"/>
                <a:tab pos="6310313" algn="l"/>
                <a:tab pos="6767513" algn="l"/>
                <a:tab pos="7224713" algn="l"/>
                <a:tab pos="7681913" algn="l"/>
                <a:tab pos="8139113" algn="l"/>
                <a:tab pos="8596313" algn="l"/>
                <a:tab pos="9053513" algn="l"/>
                <a:tab pos="9510713" algn="l"/>
              </a:tabLst>
            </a:pPr>
            <a:endParaRPr lang="en-US" sz="20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66713" indent="-361950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66713" algn="l"/>
                <a:tab pos="823913" algn="l"/>
                <a:tab pos="1281113" algn="l"/>
                <a:tab pos="1738313" algn="l"/>
                <a:tab pos="2195513" algn="l"/>
                <a:tab pos="2652713" algn="l"/>
                <a:tab pos="3109913" algn="l"/>
                <a:tab pos="3567113" algn="l"/>
                <a:tab pos="4024313" algn="l"/>
                <a:tab pos="4481513" algn="l"/>
                <a:tab pos="4938713" algn="l"/>
                <a:tab pos="5395913" algn="l"/>
                <a:tab pos="5853113" algn="l"/>
                <a:tab pos="6310313" algn="l"/>
                <a:tab pos="6767513" algn="l"/>
                <a:tab pos="7224713" algn="l"/>
                <a:tab pos="7681913" algn="l"/>
                <a:tab pos="8139113" algn="l"/>
                <a:tab pos="8596313" algn="l"/>
                <a:tab pos="9053513" algn="l"/>
                <a:tab pos="9510713" algn="l"/>
              </a:tabLst>
            </a:pPr>
            <a:endParaRPr lang="en-US" sz="20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66713" indent="-361950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66713" algn="l"/>
                <a:tab pos="823913" algn="l"/>
                <a:tab pos="1281113" algn="l"/>
                <a:tab pos="1738313" algn="l"/>
                <a:tab pos="2195513" algn="l"/>
                <a:tab pos="2652713" algn="l"/>
                <a:tab pos="3109913" algn="l"/>
                <a:tab pos="3567113" algn="l"/>
                <a:tab pos="4024313" algn="l"/>
                <a:tab pos="4481513" algn="l"/>
                <a:tab pos="4938713" algn="l"/>
                <a:tab pos="5395913" algn="l"/>
                <a:tab pos="5853113" algn="l"/>
                <a:tab pos="6310313" algn="l"/>
                <a:tab pos="6767513" algn="l"/>
                <a:tab pos="7224713" algn="l"/>
                <a:tab pos="7681913" algn="l"/>
                <a:tab pos="8139113" algn="l"/>
                <a:tab pos="8596313" algn="l"/>
                <a:tab pos="9053513" algn="l"/>
                <a:tab pos="9510713" algn="l"/>
              </a:tabLst>
            </a:pPr>
            <a:endParaRPr lang="en-US" sz="2000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66713" indent="-361950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66713" algn="l"/>
                <a:tab pos="823913" algn="l"/>
                <a:tab pos="1281113" algn="l"/>
                <a:tab pos="1738313" algn="l"/>
                <a:tab pos="2195513" algn="l"/>
                <a:tab pos="2652713" algn="l"/>
                <a:tab pos="3109913" algn="l"/>
                <a:tab pos="3567113" algn="l"/>
                <a:tab pos="4024313" algn="l"/>
                <a:tab pos="4481513" algn="l"/>
                <a:tab pos="4938713" algn="l"/>
                <a:tab pos="5395913" algn="l"/>
                <a:tab pos="5853113" algn="l"/>
                <a:tab pos="6310313" algn="l"/>
                <a:tab pos="6767513" algn="l"/>
                <a:tab pos="7224713" algn="l"/>
                <a:tab pos="7681913" algn="l"/>
                <a:tab pos="8139113" algn="l"/>
                <a:tab pos="8596313" algn="l"/>
                <a:tab pos="9053513" algn="l"/>
                <a:tab pos="9510713" algn="l"/>
              </a:tabLst>
            </a:pPr>
            <a:r>
              <a:rPr lang="en-US" sz="20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Fill in the missing expressions</a:t>
            </a:r>
            <a:endParaRPr lang="en-US" sz="2000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4076700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 b="1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 b="1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 b="1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 b="1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 b="1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599416" y="1143000"/>
            <a:ext cx="2544584" cy="18180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prob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*p;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x;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y;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} s;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prob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*next;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};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6172200" y="4114800"/>
            <a:ext cx="2544584" cy="18180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/* sp in %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rdi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*/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sp_init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movl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12(%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rdi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), %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eax</a:t>
            </a:r>
            <a:endParaRPr lang="en-US" sz="1400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movl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%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eax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8(%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rdi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leaq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8(%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rdi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), %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rax</a:t>
            </a:r>
            <a:endParaRPr lang="en-US" sz="1400" dirty="0" smtClean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movq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%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rax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(%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rdi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movq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%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rdi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16(%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rdi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ret</a:t>
            </a:r>
            <a:endParaRPr lang="en-US" sz="1400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914400" y="4191000"/>
            <a:ext cx="3275013" cy="13731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void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sp_init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prob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*sp)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sp-&gt;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s.x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= ___________;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sp-&gt;p    = ___________;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sp-&gt;next = ___________;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47800" y="16002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24</a:t>
            </a:r>
            <a:endParaRPr lang="en-US" sz="1800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57400" y="2362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0</a:t>
            </a:r>
            <a:endParaRPr lang="en-US" sz="1800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57400" y="2667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8</a:t>
            </a:r>
            <a:endParaRPr lang="en-US" sz="1800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57400" y="29718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12</a:t>
            </a:r>
            <a:endParaRPr lang="en-US" sz="1800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57400" y="32766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16</a:t>
            </a:r>
            <a:endParaRPr lang="en-US" sz="1800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2590800" y="4800600"/>
            <a:ext cx="6096000" cy="609600"/>
            <a:chOff x="2590800" y="4800600"/>
            <a:chExt cx="6096000" cy="609600"/>
          </a:xfrm>
        </p:grpSpPr>
        <p:sp>
          <p:nvSpPr>
            <p:cNvPr id="23" name="Rectangle 22"/>
            <p:cNvSpPr/>
            <p:nvPr/>
          </p:nvSpPr>
          <p:spPr>
            <a:xfrm>
              <a:off x="2590800" y="4800600"/>
              <a:ext cx="125867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&amp;(sp-&gt;</a:t>
              </a:r>
              <a:r>
                <a:rPr lang="en-US" sz="1400" dirty="0" err="1" smtClean="0">
                  <a:solidFill>
                    <a:srgbClr val="C00000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s.x</a:t>
              </a:r>
              <a:r>
                <a:rPr lang="en-US" sz="1400" dirty="0" smtClean="0">
                  <a:solidFill>
                    <a:srgbClr val="C00000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)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  <p:sp>
          <p:nvSpPr>
            <p:cNvPr id="24" name="Rounded Rectangle 23"/>
            <p:cNvSpPr/>
            <p:nvPr/>
          </p:nvSpPr>
          <p:spPr bwMode="auto">
            <a:xfrm>
              <a:off x="6400800" y="5029200"/>
              <a:ext cx="2286000" cy="381000"/>
            </a:xfrm>
            <a:prstGeom prst="roundRect">
              <a:avLst/>
            </a:prstGeom>
            <a:solidFill>
              <a:srgbClr val="C00000">
                <a:alpha val="8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6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667000" y="4572000"/>
            <a:ext cx="6019800" cy="457200"/>
            <a:chOff x="2667000" y="4572000"/>
            <a:chExt cx="6019800" cy="457200"/>
          </a:xfrm>
        </p:grpSpPr>
        <p:sp>
          <p:nvSpPr>
            <p:cNvPr id="28" name="Rectangle 27"/>
            <p:cNvSpPr/>
            <p:nvPr/>
          </p:nvSpPr>
          <p:spPr>
            <a:xfrm>
              <a:off x="2667000" y="4572000"/>
              <a:ext cx="104387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solidFill>
                    <a:schemeClr val="accent1">
                      <a:lumMod val="50000"/>
                    </a:schemeClr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sp-&gt;</a:t>
              </a:r>
              <a:r>
                <a:rPr lang="en-US" sz="1400" dirty="0" err="1" smtClean="0">
                  <a:solidFill>
                    <a:schemeClr val="accent1">
                      <a:lumMod val="50000"/>
                    </a:schemeClr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s.y</a:t>
              </a:r>
              <a:r>
                <a:rPr lang="en-US" sz="1400" dirty="0" smtClean="0">
                  <a:solidFill>
                    <a:schemeClr val="accent1">
                      <a:lumMod val="50000"/>
                    </a:schemeClr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 </a:t>
              </a:r>
              <a:endParaRPr lang="en-US" sz="14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29" name="Rounded Rectangle 28"/>
            <p:cNvSpPr/>
            <p:nvPr/>
          </p:nvSpPr>
          <p:spPr bwMode="auto">
            <a:xfrm>
              <a:off x="6400800" y="4572000"/>
              <a:ext cx="2286000" cy="457200"/>
            </a:xfrm>
            <a:prstGeom prst="roundRect">
              <a:avLst/>
            </a:prstGeom>
            <a:solidFill>
              <a:schemeClr val="accent1">
                <a:lumMod val="75000"/>
                <a:alpha val="8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6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971800" y="5029200"/>
            <a:ext cx="5715000" cy="609600"/>
            <a:chOff x="2971800" y="5029200"/>
            <a:chExt cx="5715000" cy="609600"/>
          </a:xfrm>
        </p:grpSpPr>
        <p:sp>
          <p:nvSpPr>
            <p:cNvPr id="26" name="Rectangle 25"/>
            <p:cNvSpPr/>
            <p:nvPr/>
          </p:nvSpPr>
          <p:spPr>
            <a:xfrm>
              <a:off x="2971800" y="5029200"/>
              <a:ext cx="39946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sp</a:t>
              </a:r>
              <a:endParaRPr lang="en-US" sz="1400" dirty="0"/>
            </a:p>
          </p:txBody>
        </p:sp>
        <p:sp>
          <p:nvSpPr>
            <p:cNvPr id="30" name="Rounded Rectangle 29"/>
            <p:cNvSpPr/>
            <p:nvPr/>
          </p:nvSpPr>
          <p:spPr bwMode="auto">
            <a:xfrm>
              <a:off x="6400800" y="5410200"/>
              <a:ext cx="2286000" cy="228600"/>
            </a:xfrm>
            <a:prstGeom prst="roundRect">
              <a:avLst/>
            </a:prstGeom>
            <a:solidFill>
              <a:srgbClr val="0070C0">
                <a:alpha val="8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6" charset="0"/>
              </a:endParaRPr>
            </a:p>
          </p:txBody>
        </p:sp>
      </p:grpSp>
      <p:sp>
        <p:nvSpPr>
          <p:cNvPr id="2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Practice problem 3.39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Aligning structures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Data m</a:t>
            </a: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ust be 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aligned at specific offsets in memory</a:t>
            </a:r>
          </a:p>
          <a:p>
            <a:pPr marL="385763" indent="-366713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Align so that data does 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not cross access boundaries and cache line boundaries</a:t>
            </a:r>
          </a:p>
          <a:p>
            <a:pPr marL="385763" indent="-366713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Why?</a:t>
            </a:r>
          </a:p>
          <a:p>
            <a:pPr marL="725488" lvl="1" indent="-233363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Low-level memory access done in fixed sizes at fixed offsets</a:t>
            </a:r>
          </a:p>
          <a:p>
            <a:pPr marL="725488" lvl="1" indent="-233363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Alignment allows items to be retrieved with one access</a:t>
            </a:r>
          </a:p>
          <a:p>
            <a:pPr lvl="2" indent="-234950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Storing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a long at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0x00</a:t>
            </a:r>
          </a:p>
          <a:p>
            <a:pPr lvl="3" eaLnBrk="1" hangingPunct="1">
              <a:lnSpc>
                <a:spcPct val="90000"/>
              </a:lnSpc>
              <a:spcBef>
                <a:spcPts val="450"/>
              </a:spcBef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Single memory access to retrieve value</a:t>
            </a:r>
          </a:p>
          <a:p>
            <a:pPr lvl="2" indent="-234950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Storing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a long at 0x04</a:t>
            </a:r>
            <a:endParaRPr lang="en-US" sz="1800" b="1" dirty="0">
              <a:solidFill>
                <a:srgbClr val="000099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lvl="3" eaLnBrk="1" hangingPunct="1">
              <a:lnSpc>
                <a:spcPct val="90000"/>
              </a:lnSpc>
              <a:spcBef>
                <a:spcPts val="450"/>
              </a:spcBef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Two memory accesses to retrieve value</a:t>
            </a:r>
          </a:p>
          <a:p>
            <a:pPr marL="725488" lvl="1" indent="-233363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Addressing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code simplified</a:t>
            </a:r>
          </a:p>
          <a:p>
            <a:pPr lvl="2" indent="-234950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Scaled index addressing mode works better with aligned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members</a:t>
            </a:r>
          </a:p>
          <a:p>
            <a:pPr marL="385763" indent="-366713" eaLnBrk="1" hangingPunct="1">
              <a:lnSpc>
                <a:spcPct val="85000"/>
              </a:lnSpc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Compiler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inserts gaps in structures to ensure correct alignment of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fields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Alignment in x86-64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Aligned data required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on some machines; advised on x86-64</a:t>
            </a:r>
          </a:p>
          <a:p>
            <a:pPr marL="385763" indent="-366713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If primitive data type has size </a:t>
            </a:r>
            <a:r>
              <a:rPr 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K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 bytes, address must be multiple of </a:t>
            </a:r>
            <a:r>
              <a:rPr lang="en-US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K</a:t>
            </a:r>
            <a:endParaRPr lang="en-US" i="1" dirty="0" smtClean="0">
              <a:latin typeface="Arial" charset="0"/>
              <a:ea typeface="AR PL ShanHeiSun Uni" charset="0"/>
              <a:cs typeface="AR PL ShanHeiSun Uni" charset="0"/>
            </a:endParaRPr>
          </a:p>
          <a:p>
            <a:pPr marL="725488" lvl="1" indent="-23336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char </a:t>
            </a:r>
            <a:r>
              <a:rPr lang="en-US" dirty="0">
                <a:latin typeface="Arial" charset="0"/>
                <a:ea typeface="AR PL ShanHeiSun Uni" charset="0"/>
                <a:cs typeface="AR PL ShanHeiSun Uni" charset="0"/>
              </a:rPr>
              <a:t>is 1 byte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latin typeface="Arial" charset="0"/>
                <a:ea typeface="AR PL ShanHeiSun Uni" charset="0"/>
                <a:cs typeface="AR PL ShanHeiSun Uni" charset="0"/>
              </a:rPr>
              <a:t>Can be 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aligned arbitrarily</a:t>
            </a:r>
          </a:p>
          <a:p>
            <a:pPr marL="725488" lvl="1" indent="-23336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short </a:t>
            </a:r>
            <a:r>
              <a:rPr lang="en-US" dirty="0">
                <a:latin typeface="Arial" charset="0"/>
                <a:ea typeface="AR PL ShanHeiSun Uni" charset="0"/>
                <a:cs typeface="AR PL ShanHeiSun Uni" charset="0"/>
              </a:rPr>
              <a:t>is 2 bytes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latin typeface="Arial" charset="0"/>
                <a:ea typeface="AR PL ShanHeiSun Uni" charset="0"/>
                <a:cs typeface="AR PL ShanHeiSun Uni" charset="0"/>
              </a:rPr>
              <a:t>Member must be aligned on even 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addresses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Lowest bit of address must be 0</a:t>
            </a:r>
            <a:endParaRPr lang="en-US" dirty="0">
              <a:latin typeface="Arial" charset="0"/>
              <a:ea typeface="AR PL ShanHeiSun Uni" charset="0"/>
              <a:cs typeface="AR PL ShanHeiSun Uni" charset="0"/>
            </a:endParaRPr>
          </a:p>
          <a:p>
            <a:pPr marL="725488" lvl="1" indent="-23336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err="1">
                <a:latin typeface="Arial" charset="0"/>
                <a:ea typeface="AR PL ShanHeiSun Uni" charset="0"/>
                <a:cs typeface="AR PL ShanHeiSun Uni" charset="0"/>
              </a:rPr>
              <a:t>int</a:t>
            </a:r>
            <a:r>
              <a:rPr lang="en-US" dirty="0">
                <a:latin typeface="Arial" charset="0"/>
                <a:ea typeface="AR PL ShanHeiSun Uni" charset="0"/>
                <a:cs typeface="AR PL ShanHeiSun Uni" charset="0"/>
              </a:rPr>
              <a:t>, 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float are </a:t>
            </a:r>
            <a:r>
              <a:rPr lang="en-US" dirty="0">
                <a:latin typeface="Arial" charset="0"/>
                <a:ea typeface="AR PL ShanHeiSun Uni" charset="0"/>
                <a:cs typeface="AR PL ShanHeiSun Uni" charset="0"/>
              </a:rPr>
              <a:t>4 bytes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latin typeface="Arial" charset="0"/>
                <a:ea typeface="AR PL ShanHeiSun Uni" charset="0"/>
                <a:cs typeface="AR PL ShanHeiSun Uni" charset="0"/>
              </a:rPr>
              <a:t>Member must be aligned to addresses divisible by 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4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Lowest 2 bits of address must be 00</a:t>
            </a:r>
            <a:endParaRPr lang="en-US" dirty="0">
              <a:latin typeface="Arial" charset="0"/>
              <a:ea typeface="AR PL ShanHeiSun Uni" charset="0"/>
              <a:cs typeface="AR PL ShanHeiSun Uni" charset="0"/>
            </a:endParaRPr>
          </a:p>
          <a:p>
            <a:pPr marL="725488" lvl="1" indent="-233363" eaLnBrk="1" hangingPunct="1"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>
                <a:latin typeface="Arial" charset="0"/>
                <a:ea typeface="AR PL ShanHeiSun Uni" charset="0"/>
                <a:cs typeface="AR PL ShanHeiSun Uni" charset="0"/>
              </a:rPr>
              <a:t>long, 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double, pointers, … are </a:t>
            </a:r>
            <a:r>
              <a:rPr lang="en-US" dirty="0">
                <a:latin typeface="Arial" charset="0"/>
                <a:ea typeface="AR PL ShanHeiSun Uni" charset="0"/>
                <a:cs typeface="AR PL ShanHeiSun Uni" charset="0"/>
              </a:rPr>
              <a:t>8 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bytes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Member must be aligned to addresses divisible by 8</a:t>
            </a:r>
          </a:p>
          <a:p>
            <a:pPr lvl="2" indent="-234950" eaLnBrk="1" hangingPunct="1"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Lowest 3 </a:t>
            </a:r>
            <a:r>
              <a:rPr lang="en-US" dirty="0">
                <a:latin typeface="Arial" charset="0"/>
                <a:ea typeface="AR PL ShanHeiSun Uni" charset="0"/>
                <a:cs typeface="AR PL ShanHeiSun Uni" charset="0"/>
              </a:rPr>
              <a:t>bits of address must be 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000</a:t>
            </a:r>
            <a:endParaRPr lang="en-US" dirty="0"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Alignment with Structures</a:t>
            </a:r>
          </a:p>
        </p:txBody>
      </p:sp>
      <p:sp>
        <p:nvSpPr>
          <p:cNvPr id="7" name="Text Box 3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Each member must satisfy its own alignment requirement</a:t>
            </a:r>
          </a:p>
          <a:p>
            <a:pPr marL="385763" indent="-3667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Overall structure must also satisfy an alignment requirement “K”</a:t>
            </a:r>
          </a:p>
          <a:p>
            <a:pPr marL="725488" lvl="1" indent="-23336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K = Largest alignment of any element</a:t>
            </a:r>
          </a:p>
          <a:p>
            <a:pPr marL="725488" lvl="1" indent="-23336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Initial address must be multiple of K</a:t>
            </a:r>
          </a:p>
          <a:p>
            <a:pPr marL="725488" lvl="1" indent="-23336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Structure length must be multiple of K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For arrays of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structures</a:t>
            </a:r>
            <a:endParaRPr lang="en-US" b="1" dirty="0">
              <a:solidFill>
                <a:srgbClr val="000099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914400" y="1066800"/>
            <a:ext cx="2214563" cy="1460500"/>
          </a:xfrm>
          <a:prstGeom prst="rect">
            <a:avLst/>
          </a:prstGeom>
          <a:solidFill>
            <a:srgbClr val="FFFF99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 S2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double x;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int i[2];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char c;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 *p;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838200" y="3733800"/>
            <a:ext cx="2214563" cy="1460500"/>
          </a:xfrm>
          <a:prstGeom prst="rect">
            <a:avLst/>
          </a:prstGeom>
          <a:solidFill>
            <a:srgbClr val="FFFF99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 S3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float x[2];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int i[2];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char c;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 *p;</a:t>
            </a:r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585788" y="2819401"/>
            <a:ext cx="7904162" cy="747713"/>
            <a:chOff x="369" y="1776"/>
            <a:chExt cx="4979" cy="471"/>
          </a:xfrm>
        </p:grpSpPr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369" y="2016"/>
              <a:ext cx="372" cy="22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p+0</a:t>
              </a:r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2610" y="2016"/>
              <a:ext cx="459" cy="22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p+12</a:t>
              </a:r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1859" y="2016"/>
              <a:ext cx="372" cy="22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p+8</a:t>
              </a:r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3426" y="2016"/>
              <a:ext cx="459" cy="22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p+16</a:t>
              </a:r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4845" y="2016"/>
              <a:ext cx="503" cy="23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 dirty="0" smtClean="0">
                  <a:solidFill>
                    <a:srgbClr val="000066"/>
                  </a:solidFill>
                  <a:latin typeface="Arial" charset="0"/>
                  <a:ea typeface="AR PL ShanHeiSun Uni" charset="0"/>
                  <a:cs typeface="AR PL ShanHeiSun Uni" charset="0"/>
                </a:rPr>
                <a:t> </a:t>
              </a:r>
              <a:r>
                <a:rPr lang="en-US" sz="1800" b="1" dirty="0" smtClean="0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p+24</a:t>
              </a:r>
              <a:endPara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endParaRPr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3601" y="1776"/>
              <a:ext cx="164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c</a:t>
              </a:r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2064" y="1776"/>
              <a:ext cx="740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i[0]</a:t>
              </a:r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2832" y="1776"/>
              <a:ext cx="740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i[1]</a:t>
              </a:r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528" y="1776"/>
              <a:ext cx="1508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x</a:t>
              </a:r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3794" y="1776"/>
              <a:ext cx="1332" cy="164"/>
            </a:xfrm>
            <a:prstGeom prst="rect">
              <a:avLst/>
            </a:prstGeom>
            <a:solidFill>
              <a:srgbClr val="B2B2B2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591" name="Group 15"/>
          <p:cNvGrpSpPr>
            <a:grpSpLocks/>
          </p:cNvGrpSpPr>
          <p:nvPr/>
        </p:nvGrpSpPr>
        <p:grpSpPr bwMode="auto">
          <a:xfrm>
            <a:off x="585788" y="5410200"/>
            <a:ext cx="6753225" cy="742950"/>
            <a:chOff x="369" y="3408"/>
            <a:chExt cx="4254" cy="468"/>
          </a:xfrm>
        </p:grpSpPr>
        <p:sp>
          <p:nvSpPr>
            <p:cNvPr id="24592" name="Rectangle 16"/>
            <p:cNvSpPr>
              <a:spLocks noChangeArrowheads="1"/>
            </p:cNvSpPr>
            <p:nvPr/>
          </p:nvSpPr>
          <p:spPr bwMode="auto">
            <a:xfrm>
              <a:off x="3594" y="3408"/>
              <a:ext cx="164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c</a:t>
              </a:r>
            </a:p>
          </p:txBody>
        </p:sp>
        <p:sp>
          <p:nvSpPr>
            <p:cNvPr id="24593" name="Rectangle 17"/>
            <p:cNvSpPr>
              <a:spLocks noChangeArrowheads="1"/>
            </p:cNvSpPr>
            <p:nvPr/>
          </p:nvSpPr>
          <p:spPr bwMode="auto">
            <a:xfrm>
              <a:off x="2064" y="3408"/>
              <a:ext cx="740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i[0]</a:t>
              </a:r>
            </a:p>
          </p:txBody>
        </p:sp>
        <p:sp>
          <p:nvSpPr>
            <p:cNvPr id="24594" name="Rectangle 18"/>
            <p:cNvSpPr>
              <a:spLocks noChangeArrowheads="1"/>
            </p:cNvSpPr>
            <p:nvPr/>
          </p:nvSpPr>
          <p:spPr bwMode="auto">
            <a:xfrm>
              <a:off x="2826" y="3408"/>
              <a:ext cx="740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i[1]</a:t>
              </a:r>
            </a:p>
          </p:txBody>
        </p:sp>
        <p:sp>
          <p:nvSpPr>
            <p:cNvPr id="24595" name="Rectangle 19"/>
            <p:cNvSpPr>
              <a:spLocks noChangeArrowheads="1"/>
            </p:cNvSpPr>
            <p:nvPr/>
          </p:nvSpPr>
          <p:spPr bwMode="auto">
            <a:xfrm>
              <a:off x="3786" y="3408"/>
              <a:ext cx="564" cy="164"/>
            </a:xfrm>
            <a:prstGeom prst="rect">
              <a:avLst/>
            </a:prstGeom>
            <a:solidFill>
              <a:srgbClr val="B2B2B2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6" name="Rectangle 20"/>
            <p:cNvSpPr>
              <a:spLocks noChangeArrowheads="1"/>
            </p:cNvSpPr>
            <p:nvPr/>
          </p:nvSpPr>
          <p:spPr bwMode="auto">
            <a:xfrm>
              <a:off x="369" y="3648"/>
              <a:ext cx="372" cy="22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p+0</a:t>
              </a:r>
            </a:p>
          </p:txBody>
        </p:sp>
        <p:sp>
          <p:nvSpPr>
            <p:cNvPr id="24597" name="Rectangle 21"/>
            <p:cNvSpPr>
              <a:spLocks noChangeArrowheads="1"/>
            </p:cNvSpPr>
            <p:nvPr/>
          </p:nvSpPr>
          <p:spPr bwMode="auto">
            <a:xfrm>
              <a:off x="2602" y="3648"/>
              <a:ext cx="459" cy="22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p+12</a:t>
              </a:r>
            </a:p>
          </p:txBody>
        </p:sp>
        <p:sp>
          <p:nvSpPr>
            <p:cNvPr id="24598" name="Rectangle 22"/>
            <p:cNvSpPr>
              <a:spLocks noChangeArrowheads="1"/>
            </p:cNvSpPr>
            <p:nvPr/>
          </p:nvSpPr>
          <p:spPr bwMode="auto">
            <a:xfrm>
              <a:off x="1857" y="3648"/>
              <a:ext cx="372" cy="22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p+8</a:t>
              </a:r>
            </a:p>
          </p:txBody>
        </p:sp>
        <p:sp>
          <p:nvSpPr>
            <p:cNvPr id="24599" name="Rectangle 23"/>
            <p:cNvSpPr>
              <a:spLocks noChangeArrowheads="1"/>
            </p:cNvSpPr>
            <p:nvPr/>
          </p:nvSpPr>
          <p:spPr bwMode="auto">
            <a:xfrm>
              <a:off x="3419" y="3648"/>
              <a:ext cx="459" cy="22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p+16</a:t>
              </a:r>
            </a:p>
          </p:txBody>
        </p:sp>
        <p:sp>
          <p:nvSpPr>
            <p:cNvPr id="24600" name="Rectangle 24"/>
            <p:cNvSpPr>
              <a:spLocks noChangeArrowheads="1"/>
            </p:cNvSpPr>
            <p:nvPr/>
          </p:nvSpPr>
          <p:spPr bwMode="auto">
            <a:xfrm>
              <a:off x="4164" y="3648"/>
              <a:ext cx="459" cy="22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p+20</a:t>
              </a:r>
            </a:p>
          </p:txBody>
        </p:sp>
        <p:sp>
          <p:nvSpPr>
            <p:cNvPr id="24601" name="Rectangle 25"/>
            <p:cNvSpPr>
              <a:spLocks noChangeArrowheads="1"/>
            </p:cNvSpPr>
            <p:nvPr/>
          </p:nvSpPr>
          <p:spPr bwMode="auto">
            <a:xfrm>
              <a:off x="528" y="3408"/>
              <a:ext cx="740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x[0]</a:t>
              </a:r>
            </a:p>
          </p:txBody>
        </p:sp>
        <p:sp>
          <p:nvSpPr>
            <p:cNvPr id="24602" name="Rectangle 26"/>
            <p:cNvSpPr>
              <a:spLocks noChangeArrowheads="1"/>
            </p:cNvSpPr>
            <p:nvPr/>
          </p:nvSpPr>
          <p:spPr bwMode="auto">
            <a:xfrm>
              <a:off x="1296" y="3408"/>
              <a:ext cx="740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x[1]</a:t>
              </a:r>
            </a:p>
          </p:txBody>
        </p:sp>
        <p:sp>
          <p:nvSpPr>
            <p:cNvPr id="24603" name="Rectangle 27"/>
            <p:cNvSpPr>
              <a:spLocks noChangeArrowheads="1"/>
            </p:cNvSpPr>
            <p:nvPr/>
          </p:nvSpPr>
          <p:spPr bwMode="auto">
            <a:xfrm>
              <a:off x="1089" y="3648"/>
              <a:ext cx="372" cy="22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p+4</a:t>
              </a:r>
            </a:p>
          </p:txBody>
        </p:sp>
      </p:grp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3495675" y="1252538"/>
            <a:ext cx="5449225" cy="101784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K = 8 due to double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Padding added to make size a multiple of 8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must be a multiple of 8</a:t>
            </a: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24607" name="Rectangle 31"/>
          <p:cNvSpPr>
            <a:spLocks noChangeArrowheads="1"/>
          </p:cNvSpPr>
          <p:nvPr/>
        </p:nvSpPr>
        <p:spPr bwMode="auto">
          <a:xfrm>
            <a:off x="3495675" y="3962400"/>
            <a:ext cx="5316520" cy="92551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K = 4 due to float and </a:t>
            </a:r>
            <a:r>
              <a:rPr lang="en-US" sz="2000" b="1" dirty="0" err="1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int</a:t>
            </a:r>
            <a:endParaRPr lang="en-US" sz="2000" b="1" dirty="0" smtClean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Padding added to make size a multiple of 4</a:t>
            </a:r>
          </a:p>
          <a:p>
            <a:pPr>
              <a:lnSpc>
                <a:spcPct val="9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must be multiple of 4</a:t>
            </a:r>
          </a:p>
        </p:txBody>
      </p:sp>
      <p:sp>
        <p:nvSpPr>
          <p:cNvPr id="33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Examples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272213" y="1295400"/>
            <a:ext cx="2214562" cy="1460500"/>
          </a:xfrm>
          <a:prstGeom prst="rect">
            <a:avLst/>
          </a:prstGeom>
          <a:solidFill>
            <a:srgbClr val="FFFF99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 S1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char c;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int i[2];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double v;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 *p;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381000" y="3505200"/>
            <a:ext cx="8610600" cy="1731963"/>
            <a:chOff x="457200" y="2190750"/>
            <a:chExt cx="8610600" cy="1731963"/>
          </a:xfrm>
        </p:grpSpPr>
        <p:sp>
          <p:nvSpPr>
            <p:cNvPr id="23576" name="Rectangle 24"/>
            <p:cNvSpPr>
              <a:spLocks noChangeArrowheads="1"/>
            </p:cNvSpPr>
            <p:nvPr/>
          </p:nvSpPr>
          <p:spPr bwMode="auto">
            <a:xfrm>
              <a:off x="1062038" y="2571750"/>
              <a:ext cx="260350" cy="260350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c</a:t>
              </a:r>
            </a:p>
          </p:txBody>
        </p:sp>
        <p:sp>
          <p:nvSpPr>
            <p:cNvPr id="23577" name="Rectangle 25"/>
            <p:cNvSpPr>
              <a:spLocks noChangeArrowheads="1"/>
            </p:cNvSpPr>
            <p:nvPr/>
          </p:nvSpPr>
          <p:spPr bwMode="auto">
            <a:xfrm>
              <a:off x="2281238" y="2571750"/>
              <a:ext cx="1174750" cy="260350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i[0]</a:t>
              </a:r>
            </a:p>
          </p:txBody>
        </p:sp>
        <p:sp>
          <p:nvSpPr>
            <p:cNvPr id="23578" name="Rectangle 26"/>
            <p:cNvSpPr>
              <a:spLocks noChangeArrowheads="1"/>
            </p:cNvSpPr>
            <p:nvPr/>
          </p:nvSpPr>
          <p:spPr bwMode="auto">
            <a:xfrm>
              <a:off x="3500438" y="2571750"/>
              <a:ext cx="1174750" cy="260350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i[1]</a:t>
              </a:r>
            </a:p>
          </p:txBody>
        </p:sp>
        <p:sp>
          <p:nvSpPr>
            <p:cNvPr id="23579" name="Rectangle 27"/>
            <p:cNvSpPr>
              <a:spLocks noChangeArrowheads="1"/>
            </p:cNvSpPr>
            <p:nvPr/>
          </p:nvSpPr>
          <p:spPr bwMode="auto">
            <a:xfrm>
              <a:off x="5938838" y="2571750"/>
              <a:ext cx="2393950" cy="260350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v</a:t>
              </a:r>
            </a:p>
          </p:txBody>
        </p:sp>
        <p:sp>
          <p:nvSpPr>
            <p:cNvPr id="23580" name="Rectangle 28"/>
            <p:cNvSpPr>
              <a:spLocks noChangeArrowheads="1"/>
            </p:cNvSpPr>
            <p:nvPr/>
          </p:nvSpPr>
          <p:spPr bwMode="auto">
            <a:xfrm>
              <a:off x="1366838" y="2571750"/>
              <a:ext cx="869950" cy="260350"/>
            </a:xfrm>
            <a:prstGeom prst="rect">
              <a:avLst/>
            </a:prstGeom>
            <a:solidFill>
              <a:srgbClr val="B2B2B2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1" name="Rectangle 29"/>
            <p:cNvSpPr>
              <a:spLocks noChangeArrowheads="1"/>
            </p:cNvSpPr>
            <p:nvPr/>
          </p:nvSpPr>
          <p:spPr bwMode="auto">
            <a:xfrm>
              <a:off x="4719638" y="2571750"/>
              <a:ext cx="1174750" cy="260350"/>
            </a:xfrm>
            <a:prstGeom prst="rect">
              <a:avLst/>
            </a:prstGeom>
            <a:solidFill>
              <a:srgbClr val="B2B2B2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2" name="Rectangle 30"/>
            <p:cNvSpPr>
              <a:spLocks noChangeArrowheads="1"/>
            </p:cNvSpPr>
            <p:nvPr/>
          </p:nvSpPr>
          <p:spPr bwMode="auto">
            <a:xfrm>
              <a:off x="909638" y="2863850"/>
              <a:ext cx="590550" cy="36195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p+0</a:t>
              </a:r>
            </a:p>
          </p:txBody>
        </p:sp>
        <p:sp>
          <p:nvSpPr>
            <p:cNvPr id="23583" name="Rectangle 31"/>
            <p:cNvSpPr>
              <a:spLocks noChangeArrowheads="1"/>
            </p:cNvSpPr>
            <p:nvPr/>
          </p:nvSpPr>
          <p:spPr bwMode="auto">
            <a:xfrm>
              <a:off x="1976438" y="2863850"/>
              <a:ext cx="590550" cy="36195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p+4</a:t>
              </a:r>
            </a:p>
          </p:txBody>
        </p:sp>
        <p:sp>
          <p:nvSpPr>
            <p:cNvPr id="23584" name="Rectangle 32"/>
            <p:cNvSpPr>
              <a:spLocks noChangeArrowheads="1"/>
            </p:cNvSpPr>
            <p:nvPr/>
          </p:nvSpPr>
          <p:spPr bwMode="auto">
            <a:xfrm>
              <a:off x="3195638" y="2863850"/>
              <a:ext cx="590550" cy="36195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p+8</a:t>
              </a:r>
            </a:p>
          </p:txBody>
        </p:sp>
        <p:sp>
          <p:nvSpPr>
            <p:cNvPr id="23585" name="Rectangle 33"/>
            <p:cNvSpPr>
              <a:spLocks noChangeArrowheads="1"/>
            </p:cNvSpPr>
            <p:nvPr/>
          </p:nvSpPr>
          <p:spPr bwMode="auto">
            <a:xfrm>
              <a:off x="5665788" y="2863850"/>
              <a:ext cx="728663" cy="36195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p+16</a:t>
              </a:r>
            </a:p>
          </p:txBody>
        </p:sp>
        <p:sp>
          <p:nvSpPr>
            <p:cNvPr id="23586" name="Rectangle 34"/>
            <p:cNvSpPr>
              <a:spLocks noChangeArrowheads="1"/>
            </p:cNvSpPr>
            <p:nvPr/>
          </p:nvSpPr>
          <p:spPr bwMode="auto">
            <a:xfrm>
              <a:off x="8102600" y="2863850"/>
              <a:ext cx="728663" cy="36195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p+24</a:t>
              </a:r>
            </a:p>
          </p:txBody>
        </p:sp>
        <p:sp>
          <p:nvSpPr>
            <p:cNvPr id="23587" name="Line 35"/>
            <p:cNvSpPr>
              <a:spLocks noChangeShapeType="1"/>
            </p:cNvSpPr>
            <p:nvPr/>
          </p:nvSpPr>
          <p:spPr bwMode="auto">
            <a:xfrm flipV="1">
              <a:off x="2300288" y="3160713"/>
              <a:ext cx="0" cy="40005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88" name="Rectangle 36"/>
            <p:cNvSpPr>
              <a:spLocks noChangeArrowheads="1"/>
            </p:cNvSpPr>
            <p:nvPr/>
          </p:nvSpPr>
          <p:spPr bwMode="auto">
            <a:xfrm>
              <a:off x="1981200" y="3408363"/>
              <a:ext cx="2038350" cy="36195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marL="223838" indent="-204788" algn="ctr">
                <a:lnSpc>
                  <a:spcPct val="90000"/>
                </a:lnSpc>
                <a:spcBef>
                  <a:spcPts val="675"/>
                </a:spcBef>
                <a:buClrTx/>
                <a:buFontTx/>
                <a:buNone/>
                <a:tabLst>
                  <a:tab pos="223838" algn="l"/>
                  <a:tab pos="681038" algn="l"/>
                  <a:tab pos="1138238" algn="l"/>
                  <a:tab pos="1595438" algn="l"/>
                  <a:tab pos="2052638" algn="l"/>
                  <a:tab pos="2509838" algn="l"/>
                  <a:tab pos="2967038" algn="l"/>
                  <a:tab pos="3424238" algn="l"/>
                  <a:tab pos="3881438" algn="l"/>
                  <a:tab pos="4338638" algn="l"/>
                  <a:tab pos="4795838" algn="l"/>
                  <a:tab pos="5253038" algn="l"/>
                  <a:tab pos="5710238" algn="l"/>
                  <a:tab pos="6167438" algn="l"/>
                  <a:tab pos="6624638" algn="l"/>
                  <a:tab pos="7081838" algn="l"/>
                  <a:tab pos="7539038" algn="l"/>
                  <a:tab pos="7996238" algn="l"/>
                  <a:tab pos="8453438" algn="l"/>
                  <a:tab pos="8910638" algn="l"/>
                  <a:tab pos="9367838" algn="l"/>
                </a:tabLst>
              </a:pPr>
              <a:r>
                <a:rPr lang="en-US" sz="1800" b="1">
                  <a:solidFill>
                    <a:srgbClr val="003300"/>
                  </a:solidFill>
                  <a:latin typeface="Arial" charset="0"/>
                  <a:ea typeface="AR PL ShanHeiSun Uni" charset="0"/>
                  <a:cs typeface="AR PL ShanHeiSun Uni" charset="0"/>
                </a:rPr>
                <a:t>Multiple of 4</a:t>
              </a:r>
            </a:p>
          </p:txBody>
        </p:sp>
        <p:sp>
          <p:nvSpPr>
            <p:cNvPr id="23589" name="Rectangle 37"/>
            <p:cNvSpPr>
              <a:spLocks noChangeArrowheads="1"/>
            </p:cNvSpPr>
            <p:nvPr/>
          </p:nvSpPr>
          <p:spPr bwMode="auto">
            <a:xfrm>
              <a:off x="5472113" y="3560763"/>
              <a:ext cx="1976438" cy="36195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marL="223838" indent="-204788" algn="ctr">
                <a:lnSpc>
                  <a:spcPct val="90000"/>
                </a:lnSpc>
                <a:spcBef>
                  <a:spcPts val="675"/>
                </a:spcBef>
                <a:buClrTx/>
                <a:buFontTx/>
                <a:buNone/>
                <a:tabLst>
                  <a:tab pos="223838" algn="l"/>
                  <a:tab pos="681038" algn="l"/>
                  <a:tab pos="1138238" algn="l"/>
                  <a:tab pos="1595438" algn="l"/>
                  <a:tab pos="2052638" algn="l"/>
                  <a:tab pos="2509838" algn="l"/>
                  <a:tab pos="2967038" algn="l"/>
                  <a:tab pos="3424238" algn="l"/>
                  <a:tab pos="3881438" algn="l"/>
                  <a:tab pos="4338638" algn="l"/>
                  <a:tab pos="4795838" algn="l"/>
                  <a:tab pos="5253038" algn="l"/>
                  <a:tab pos="5710238" algn="l"/>
                  <a:tab pos="6167438" algn="l"/>
                  <a:tab pos="6624638" algn="l"/>
                  <a:tab pos="7081838" algn="l"/>
                  <a:tab pos="7539038" algn="l"/>
                  <a:tab pos="7996238" algn="l"/>
                  <a:tab pos="8453438" algn="l"/>
                  <a:tab pos="8910638" algn="l"/>
                  <a:tab pos="9367838" algn="l"/>
                </a:tabLst>
              </a:pPr>
              <a:r>
                <a:rPr lang="en-US" sz="1800" b="1">
                  <a:solidFill>
                    <a:srgbClr val="003300"/>
                  </a:solidFill>
                  <a:latin typeface="Arial" charset="0"/>
                  <a:ea typeface="AR PL ShanHeiSun Uni" charset="0"/>
                  <a:cs typeface="AR PL ShanHeiSun Uni" charset="0"/>
                </a:rPr>
                <a:t>Multiple of 8</a:t>
              </a:r>
            </a:p>
          </p:txBody>
        </p:sp>
        <p:sp>
          <p:nvSpPr>
            <p:cNvPr id="23590" name="Line 38"/>
            <p:cNvSpPr>
              <a:spLocks noChangeShapeType="1"/>
            </p:cNvSpPr>
            <p:nvPr/>
          </p:nvSpPr>
          <p:spPr bwMode="auto">
            <a:xfrm flipV="1">
              <a:off x="5957888" y="3160713"/>
              <a:ext cx="0" cy="40005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91" name="Rectangle 39"/>
            <p:cNvSpPr>
              <a:spLocks noChangeArrowheads="1"/>
            </p:cNvSpPr>
            <p:nvPr/>
          </p:nvSpPr>
          <p:spPr bwMode="auto">
            <a:xfrm>
              <a:off x="457200" y="3484563"/>
              <a:ext cx="1657350" cy="36195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marL="223838" indent="-204788">
                <a:lnSpc>
                  <a:spcPct val="90000"/>
                </a:lnSpc>
                <a:spcBef>
                  <a:spcPts val="675"/>
                </a:spcBef>
                <a:buClrTx/>
                <a:buFontTx/>
                <a:buNone/>
                <a:tabLst>
                  <a:tab pos="223838" algn="l"/>
                  <a:tab pos="681038" algn="l"/>
                  <a:tab pos="1138238" algn="l"/>
                  <a:tab pos="1595438" algn="l"/>
                  <a:tab pos="2052638" algn="l"/>
                  <a:tab pos="2509838" algn="l"/>
                  <a:tab pos="2967038" algn="l"/>
                  <a:tab pos="3424238" algn="l"/>
                  <a:tab pos="3881438" algn="l"/>
                  <a:tab pos="4338638" algn="l"/>
                  <a:tab pos="4795838" algn="l"/>
                  <a:tab pos="5253038" algn="l"/>
                  <a:tab pos="5710238" algn="l"/>
                  <a:tab pos="6167438" algn="l"/>
                  <a:tab pos="6624638" algn="l"/>
                  <a:tab pos="7081838" algn="l"/>
                  <a:tab pos="7539038" algn="l"/>
                  <a:tab pos="7996238" algn="l"/>
                  <a:tab pos="8453438" algn="l"/>
                  <a:tab pos="8910638" algn="l"/>
                  <a:tab pos="9367838" algn="l"/>
                </a:tabLst>
              </a:pPr>
              <a:r>
                <a:rPr lang="en-US" sz="1800" b="1" dirty="0">
                  <a:solidFill>
                    <a:srgbClr val="003300"/>
                  </a:solidFill>
                  <a:latin typeface="Arial" charset="0"/>
                  <a:ea typeface="AR PL ShanHeiSun Uni" charset="0"/>
                  <a:cs typeface="AR PL ShanHeiSun Uni" charset="0"/>
                </a:rPr>
                <a:t>Multiple of 8</a:t>
              </a:r>
            </a:p>
          </p:txBody>
        </p:sp>
        <p:sp>
          <p:nvSpPr>
            <p:cNvPr id="23592" name="Line 40"/>
            <p:cNvSpPr>
              <a:spLocks noChangeShapeType="1"/>
            </p:cNvSpPr>
            <p:nvPr/>
          </p:nvSpPr>
          <p:spPr bwMode="auto">
            <a:xfrm flipV="1">
              <a:off x="1143000" y="3160713"/>
              <a:ext cx="0" cy="32385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93" name="Rectangle 41"/>
            <p:cNvSpPr>
              <a:spLocks noChangeArrowheads="1"/>
            </p:cNvSpPr>
            <p:nvPr/>
          </p:nvSpPr>
          <p:spPr bwMode="auto">
            <a:xfrm>
              <a:off x="7486650" y="3560763"/>
              <a:ext cx="1581150" cy="36195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marL="223838" indent="-204788" algn="r">
                <a:lnSpc>
                  <a:spcPct val="90000"/>
                </a:lnSpc>
                <a:spcBef>
                  <a:spcPts val="675"/>
                </a:spcBef>
                <a:buClrTx/>
                <a:buFontTx/>
                <a:buNone/>
                <a:tabLst>
                  <a:tab pos="223838" algn="l"/>
                  <a:tab pos="681038" algn="l"/>
                  <a:tab pos="1138238" algn="l"/>
                  <a:tab pos="1595438" algn="l"/>
                  <a:tab pos="2052638" algn="l"/>
                  <a:tab pos="2509838" algn="l"/>
                  <a:tab pos="2967038" algn="l"/>
                  <a:tab pos="3424238" algn="l"/>
                  <a:tab pos="3881438" algn="l"/>
                  <a:tab pos="4338638" algn="l"/>
                  <a:tab pos="4795838" algn="l"/>
                  <a:tab pos="5253038" algn="l"/>
                  <a:tab pos="5710238" algn="l"/>
                  <a:tab pos="6167438" algn="l"/>
                  <a:tab pos="6624638" algn="l"/>
                  <a:tab pos="7081838" algn="l"/>
                  <a:tab pos="7539038" algn="l"/>
                  <a:tab pos="7996238" algn="l"/>
                  <a:tab pos="8453438" algn="l"/>
                  <a:tab pos="8910638" algn="l"/>
                  <a:tab pos="9367838" algn="l"/>
                </a:tabLst>
              </a:pPr>
              <a:r>
                <a:rPr lang="en-US" sz="1800" b="1" dirty="0">
                  <a:solidFill>
                    <a:srgbClr val="003300"/>
                  </a:solidFill>
                  <a:latin typeface="Arial" charset="0"/>
                  <a:ea typeface="AR PL ShanHeiSun Uni" charset="0"/>
                  <a:cs typeface="AR PL ShanHeiSun Uni" charset="0"/>
                </a:rPr>
                <a:t>Multiple of 8</a:t>
              </a:r>
            </a:p>
          </p:txBody>
        </p:sp>
        <p:sp>
          <p:nvSpPr>
            <p:cNvPr id="23594" name="Line 42"/>
            <p:cNvSpPr>
              <a:spLocks noChangeShapeType="1"/>
            </p:cNvSpPr>
            <p:nvPr/>
          </p:nvSpPr>
          <p:spPr bwMode="auto">
            <a:xfrm flipV="1">
              <a:off x="8458200" y="3160713"/>
              <a:ext cx="0" cy="40005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95" name="Text Box 43"/>
            <p:cNvSpPr txBox="1">
              <a:spLocks noChangeArrowheads="1"/>
            </p:cNvSpPr>
            <p:nvPr/>
          </p:nvSpPr>
          <p:spPr bwMode="auto">
            <a:xfrm>
              <a:off x="1901825" y="2190750"/>
              <a:ext cx="4083050" cy="396875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marL="457200" lvl="1" indent="0" algn="ctr" eaLnBrk="1" hangingPunct="1">
                <a:spcBef>
                  <a:spcPts val="625"/>
                </a:spcBef>
                <a:buClrTx/>
                <a:buFontTx/>
                <a:buNone/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  <a:tab pos="9601200" algn="l"/>
                </a:tabLst>
              </a:pPr>
              <a:r>
                <a:rPr lang="en-US" sz="2000" b="1" dirty="0">
                  <a:solidFill>
                    <a:srgbClr val="000066"/>
                  </a:solidFill>
                  <a:latin typeface="Arial" charset="0"/>
                  <a:ea typeface="AR PL ShanHeiSun Uni" charset="0"/>
                  <a:cs typeface="AR PL ShanHeiSun Uni" charset="0"/>
                </a:rPr>
                <a:t>K = 8, due to </a:t>
              </a:r>
              <a:r>
                <a:rPr lang="en-US" sz="2000" b="1" dirty="0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double</a:t>
              </a:r>
              <a:r>
                <a:rPr lang="en-US" sz="2000" b="1" dirty="0">
                  <a:solidFill>
                    <a:srgbClr val="000066"/>
                  </a:solidFill>
                  <a:latin typeface="Arial" charset="0"/>
                  <a:ea typeface="AR PL ShanHeiSun Uni" charset="0"/>
                  <a:cs typeface="AR PL ShanHeiSun Uni" charset="0"/>
                </a:rPr>
                <a:t> element</a:t>
              </a:r>
            </a:p>
          </p:txBody>
        </p:sp>
      </p:grpSp>
      <p:sp>
        <p:nvSpPr>
          <p:cNvPr id="2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Practice problem walkthrough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29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What is K for S1? </a:t>
            </a:r>
          </a:p>
          <a:p>
            <a:pPr marL="725488" lvl="1" indent="-2333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K = 8, due to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double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element</a:t>
            </a:r>
          </a:p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What is the size of S1?</a:t>
            </a:r>
          </a:p>
          <a:p>
            <a:pPr marL="725488" lvl="1" indent="-2333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24 bytes</a:t>
            </a:r>
          </a:p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Draw S1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209800" y="2743200"/>
            <a:ext cx="46640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marL="457200" lvl="1" indent="0" algn="ctr" eaLnBrk="1" hangingPunct="1">
              <a:spcBef>
                <a:spcPts val="625"/>
              </a:spcBef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0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0, 4, 8, 12  : 16 bytes : 4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316162" y="3505200"/>
            <a:ext cx="45116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marL="457200" lvl="1" indent="0" algn="ctr" eaLnBrk="1" hangingPunct="1">
              <a:spcBef>
                <a:spcPts val="625"/>
              </a:spcBef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0, 4, 5, 8  :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16 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bytes :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8</a:t>
            </a:r>
            <a:endParaRPr lang="en-US" sz="20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697162" y="4251325"/>
            <a:ext cx="35972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marL="457200" lvl="1" indent="0" algn="ctr" eaLnBrk="1" hangingPunct="1">
              <a:spcBef>
                <a:spcPts val="625"/>
              </a:spcBef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0, 6  : 10 bytes : 2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2618848" y="5013325"/>
            <a:ext cx="3785653" cy="40229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marL="457200" lvl="1" indent="0" algn="ctr" eaLnBrk="1" hangingPunct="1">
              <a:spcBef>
                <a:spcPts val="625"/>
              </a:spcBef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0,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16  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: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40 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bytes :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8</a:t>
            </a:r>
            <a:endParaRPr lang="en-US" sz="20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2697162" y="5775325"/>
            <a:ext cx="37496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marL="457200" lvl="1" indent="0" algn="ctr" eaLnBrk="1" hangingPunct="1">
              <a:spcBef>
                <a:spcPts val="625"/>
              </a:spcBef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0,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24  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: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40 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bytes :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8</a:t>
            </a:r>
            <a:endParaRPr lang="en-US" sz="20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10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Practice problem </a:t>
            </a: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3.44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12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For each of the following structure declarations, determine the offset of each field, the total size of the structure, and its alignment </a:t>
            </a: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requirement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744538" lvl="1" indent="-227013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P1 {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 char c;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j; char d;};</a:t>
            </a:r>
          </a:p>
          <a:p>
            <a:pPr marL="744538" lvl="1" indent="-227013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744538" lvl="1" indent="-227013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P2 {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 char c; char d;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long 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j;};</a:t>
            </a:r>
          </a:p>
          <a:p>
            <a:pPr marL="744538" lvl="1" indent="-227013" algn="ctr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744538" lvl="1" indent="-227013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P3 {short w[3]; char c[3];};</a:t>
            </a:r>
          </a:p>
          <a:p>
            <a:pPr marL="744538" lvl="1" indent="-227013" algn="ctr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744538" lvl="1" indent="-227013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P4 {short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w[5]; 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char *c[3];};</a:t>
            </a:r>
          </a:p>
          <a:p>
            <a:pPr marL="744538" lvl="1" indent="-227013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744538" lvl="1" indent="-227013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P5 {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P3 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a[2];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P2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t}</a:t>
            </a:r>
            <a:endParaRPr lang="en-US" sz="20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Effect">
                      <p:stCondLst>
                        <p:cond delay="indefinite"/>
                      </p:stCondLst>
                      <p:childTnLst>
                        <p:par>
                          <p:cTn id="12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Effect">
                      <p:stCondLst>
                        <p:cond delay="indefinite"/>
                      </p:stCondLst>
                      <p:childTnLst>
                        <p:par>
                          <p:cTn id="20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029200" y="6337300"/>
            <a:ext cx="344488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16</a:t>
            </a:r>
          </a:p>
        </p:txBody>
      </p:sp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Structures</a:t>
            </a:r>
          </a:p>
        </p:txBody>
      </p:sp>
      <p:sp>
        <p:nvSpPr>
          <p:cNvPr id="8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Complex data type defined by programmer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725488" lvl="1" indent="-2333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Keeps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together pertinent information of an object</a:t>
            </a:r>
          </a:p>
          <a:p>
            <a:pPr marL="725488" lvl="1" indent="-2333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Contains simple data types or other complex data types</a:t>
            </a:r>
          </a:p>
          <a:p>
            <a:pPr marL="725488" lvl="1" indent="-2333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Similar to a class in C++ or Java, but without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methods</a:t>
            </a:r>
          </a:p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Example from graphics:  a point has two coordinates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dirty="0" err="1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8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point {</a:t>
            </a:r>
            <a:br>
              <a:rPr lang="en-US" sz="18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8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double x;</a:t>
            </a:r>
            <a:br>
              <a:rPr lang="en-US" sz="18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8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double y;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};</a:t>
            </a:r>
          </a:p>
          <a:p>
            <a:pPr marL="725488" lvl="1" indent="-2333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x and y are called members of </a:t>
            </a:r>
            <a:r>
              <a:rPr lang="en-US" sz="2000" b="1" dirty="0" err="1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point</a:t>
            </a:r>
          </a:p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Since a structure is a data type, you can declare variables: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dirty="0" err="1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8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point p1, p2;</a:t>
            </a:r>
          </a:p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What is the size of </a:t>
            </a:r>
            <a:r>
              <a:rPr lang="en-US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struct</a:t>
            </a: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 point?</a:t>
            </a:r>
            <a:endParaRPr lang="en-US" sz="2000" b="1" dirty="0" smtClean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914400" y="1447800"/>
            <a:ext cx="2214563" cy="1735138"/>
          </a:xfrm>
          <a:prstGeom prst="rect">
            <a:avLst/>
          </a:prstGeom>
          <a:solidFill>
            <a:srgbClr val="FFFF99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 S4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char c1;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double v;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char c2;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int i;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 *p;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914400" y="4648200"/>
            <a:ext cx="2214563" cy="1751418"/>
          </a:xfrm>
          <a:prstGeom prst="rect">
            <a:avLst/>
          </a:prstGeom>
          <a:solidFill>
            <a:srgbClr val="FFFF99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S5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double v;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char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c1;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char c2;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*p;</a:t>
            </a: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660400" y="3352800"/>
            <a:ext cx="7816850" cy="666750"/>
            <a:chOff x="320" y="1776"/>
            <a:chExt cx="4924" cy="420"/>
          </a:xfrm>
        </p:grpSpPr>
        <p:sp>
          <p:nvSpPr>
            <p:cNvPr id="25605" name="Rectangle 5"/>
            <p:cNvSpPr>
              <a:spLocks noChangeArrowheads="1"/>
            </p:cNvSpPr>
            <p:nvPr/>
          </p:nvSpPr>
          <p:spPr bwMode="auto">
            <a:xfrm>
              <a:off x="480" y="1776"/>
              <a:ext cx="164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c1</a:t>
              </a:r>
            </a:p>
          </p:txBody>
        </p:sp>
        <p:sp>
          <p:nvSpPr>
            <p:cNvPr id="25606" name="Rectangle 6"/>
            <p:cNvSpPr>
              <a:spLocks noChangeArrowheads="1"/>
            </p:cNvSpPr>
            <p:nvPr/>
          </p:nvSpPr>
          <p:spPr bwMode="auto">
            <a:xfrm>
              <a:off x="4266" y="1776"/>
              <a:ext cx="740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i</a:t>
              </a:r>
            </a:p>
          </p:txBody>
        </p:sp>
        <p:sp>
          <p:nvSpPr>
            <p:cNvPr id="25607" name="Rectangle 7"/>
            <p:cNvSpPr>
              <a:spLocks noChangeArrowheads="1"/>
            </p:cNvSpPr>
            <p:nvPr/>
          </p:nvSpPr>
          <p:spPr bwMode="auto">
            <a:xfrm>
              <a:off x="2016" y="1776"/>
              <a:ext cx="1507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v</a:t>
              </a:r>
            </a:p>
          </p:txBody>
        </p:sp>
        <p:sp>
          <p:nvSpPr>
            <p:cNvPr id="25608" name="Rectangle 8"/>
            <p:cNvSpPr>
              <a:spLocks noChangeArrowheads="1"/>
            </p:cNvSpPr>
            <p:nvPr/>
          </p:nvSpPr>
          <p:spPr bwMode="auto">
            <a:xfrm>
              <a:off x="672" y="1776"/>
              <a:ext cx="1332" cy="164"/>
            </a:xfrm>
            <a:prstGeom prst="rect">
              <a:avLst/>
            </a:prstGeom>
            <a:solidFill>
              <a:srgbClr val="B2B2B2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9" name="Rectangle 9"/>
            <p:cNvSpPr>
              <a:spLocks noChangeArrowheads="1"/>
            </p:cNvSpPr>
            <p:nvPr/>
          </p:nvSpPr>
          <p:spPr bwMode="auto">
            <a:xfrm>
              <a:off x="320" y="1968"/>
              <a:ext cx="372" cy="22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p+0</a:t>
              </a:r>
            </a:p>
          </p:txBody>
        </p:sp>
        <p:sp>
          <p:nvSpPr>
            <p:cNvPr id="25610" name="Rectangle 10"/>
            <p:cNvSpPr>
              <a:spLocks noChangeArrowheads="1"/>
            </p:cNvSpPr>
            <p:nvPr/>
          </p:nvSpPr>
          <p:spPr bwMode="auto">
            <a:xfrm>
              <a:off x="4068" y="1968"/>
              <a:ext cx="459" cy="22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p+20</a:t>
              </a:r>
            </a:p>
          </p:txBody>
        </p:sp>
        <p:sp>
          <p:nvSpPr>
            <p:cNvPr id="25611" name="Rectangle 11"/>
            <p:cNvSpPr>
              <a:spLocks noChangeArrowheads="1"/>
            </p:cNvSpPr>
            <p:nvPr/>
          </p:nvSpPr>
          <p:spPr bwMode="auto">
            <a:xfrm>
              <a:off x="1809" y="1968"/>
              <a:ext cx="372" cy="22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p+8</a:t>
              </a:r>
            </a:p>
          </p:txBody>
        </p:sp>
        <p:sp>
          <p:nvSpPr>
            <p:cNvPr id="25612" name="Rectangle 12"/>
            <p:cNvSpPr>
              <a:spLocks noChangeArrowheads="1"/>
            </p:cNvSpPr>
            <p:nvPr/>
          </p:nvSpPr>
          <p:spPr bwMode="auto">
            <a:xfrm>
              <a:off x="3370" y="1968"/>
              <a:ext cx="459" cy="22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p+16</a:t>
              </a:r>
            </a:p>
          </p:txBody>
        </p:sp>
        <p:sp>
          <p:nvSpPr>
            <p:cNvPr id="25613" name="Rectangle 13"/>
            <p:cNvSpPr>
              <a:spLocks noChangeArrowheads="1"/>
            </p:cNvSpPr>
            <p:nvPr/>
          </p:nvSpPr>
          <p:spPr bwMode="auto">
            <a:xfrm>
              <a:off x="4786" y="1968"/>
              <a:ext cx="459" cy="22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p+24</a:t>
              </a:r>
            </a:p>
          </p:txBody>
        </p:sp>
        <p:sp>
          <p:nvSpPr>
            <p:cNvPr id="25614" name="Rectangle 14"/>
            <p:cNvSpPr>
              <a:spLocks noChangeArrowheads="1"/>
            </p:cNvSpPr>
            <p:nvPr/>
          </p:nvSpPr>
          <p:spPr bwMode="auto">
            <a:xfrm>
              <a:off x="3498" y="1776"/>
              <a:ext cx="164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c2</a:t>
              </a:r>
            </a:p>
          </p:txBody>
        </p:sp>
        <p:sp>
          <p:nvSpPr>
            <p:cNvPr id="25615" name="Rectangle 15"/>
            <p:cNvSpPr>
              <a:spLocks noChangeArrowheads="1"/>
            </p:cNvSpPr>
            <p:nvPr/>
          </p:nvSpPr>
          <p:spPr bwMode="auto">
            <a:xfrm>
              <a:off x="3690" y="1776"/>
              <a:ext cx="564" cy="164"/>
            </a:xfrm>
            <a:prstGeom prst="rect">
              <a:avLst/>
            </a:prstGeom>
            <a:solidFill>
              <a:srgbClr val="B2B2B2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7848600" y="5638800"/>
            <a:ext cx="590550" cy="260350"/>
          </a:xfrm>
          <a:prstGeom prst="rect">
            <a:avLst/>
          </a:prstGeom>
          <a:solidFill>
            <a:srgbClr val="B2B2B2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7323138" y="5638800"/>
            <a:ext cx="260350" cy="26035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c1</a:t>
            </a:r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6096000" y="5638800"/>
            <a:ext cx="1173163" cy="26035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</a:p>
        </p:txBody>
      </p:sp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3683000" y="5638800"/>
            <a:ext cx="2387600" cy="26035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v</a:t>
            </a:r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3429000" y="5943600"/>
            <a:ext cx="590550" cy="3619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p+0</a:t>
            </a:r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6937375" y="5943600"/>
            <a:ext cx="728663" cy="3619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p+12</a:t>
            </a:r>
          </a:p>
        </p:txBody>
      </p:sp>
      <p:sp>
        <p:nvSpPr>
          <p:cNvPr id="25623" name="Rectangle 23"/>
          <p:cNvSpPr>
            <a:spLocks noChangeArrowheads="1"/>
          </p:cNvSpPr>
          <p:nvPr/>
        </p:nvSpPr>
        <p:spPr bwMode="auto">
          <a:xfrm>
            <a:off x="5788025" y="5943600"/>
            <a:ext cx="590550" cy="3619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p+8</a:t>
            </a: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8267700" y="5943600"/>
            <a:ext cx="728663" cy="3619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p+16</a:t>
            </a:r>
          </a:p>
        </p:txBody>
      </p:sp>
      <p:sp>
        <p:nvSpPr>
          <p:cNvPr id="25625" name="Rectangle 25"/>
          <p:cNvSpPr>
            <a:spLocks noChangeArrowheads="1"/>
          </p:cNvSpPr>
          <p:nvPr/>
        </p:nvSpPr>
        <p:spPr bwMode="auto">
          <a:xfrm>
            <a:off x="7620000" y="5638800"/>
            <a:ext cx="260350" cy="26035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c2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3886200" y="1955800"/>
            <a:ext cx="2147039" cy="40229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10 bytes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wasted</a:t>
            </a: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5334000" y="5105400"/>
            <a:ext cx="2074905" cy="40229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2 bytes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wasted</a:t>
            </a: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32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Reordering to reduce wasted space </a:t>
            </a:r>
          </a:p>
        </p:txBody>
      </p:sp>
      <p:sp>
        <p:nvSpPr>
          <p:cNvPr id="33" name="Content Placeholder 32"/>
          <p:cNvSpPr>
            <a:spLocks noGrp="1"/>
          </p:cNvSpPr>
          <p:nvPr>
            <p:ph idx="1"/>
          </p:nvPr>
        </p:nvSpPr>
        <p:spPr>
          <a:xfrm>
            <a:off x="304800" y="4191000"/>
            <a:ext cx="8288337" cy="455612"/>
          </a:xfrm>
        </p:spPr>
        <p:txBody>
          <a:bodyPr/>
          <a:lstStyle/>
          <a:p>
            <a:r>
              <a:rPr lang="en-US" dirty="0" smtClean="0"/>
              <a:t>Largest data first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25627" grpId="0"/>
      <p:bldP spid="3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What are the byte offsets of each field?</a:t>
            </a:r>
          </a:p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What is the total size of the structure?</a:t>
            </a:r>
          </a:p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Rearrange the structure to minimize space</a:t>
            </a:r>
          </a:p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Answer the two questions again 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86600" y="1676400"/>
            <a:ext cx="1828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char *a;</a:t>
            </a:r>
          </a:p>
          <a:p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short b;</a:t>
            </a:r>
          </a:p>
          <a:p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double c;</a:t>
            </a:r>
          </a:p>
          <a:p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char d;</a:t>
            </a:r>
          </a:p>
          <a:p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float e;</a:t>
            </a:r>
          </a:p>
          <a:p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char f;</a:t>
            </a:r>
          </a:p>
          <a:p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long g;</a:t>
            </a:r>
          </a:p>
          <a:p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h;</a:t>
            </a:r>
          </a:p>
          <a:p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16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rec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Practice problem </a:t>
            </a: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3.45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7526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0 8 16 24 28 32 40 48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35052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Must be multiple of K (8) =&gt; 56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51054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a, c, g, e, h, b, d, 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" y="6019800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0 8 16 24 28 32 34 35</a:t>
            </a:r>
          </a:p>
          <a:p>
            <a:r>
              <a:rPr lang="en-US" sz="1600" b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Multiple of 8 =&gt; 40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1" name="Group 3"/>
          <p:cNvGrpSpPr>
            <a:grpSpLocks/>
          </p:cNvGrpSpPr>
          <p:nvPr/>
        </p:nvGrpSpPr>
        <p:grpSpPr bwMode="auto">
          <a:xfrm>
            <a:off x="1289050" y="5257800"/>
            <a:ext cx="6616700" cy="657225"/>
            <a:chOff x="812" y="3312"/>
            <a:chExt cx="4168" cy="414"/>
          </a:xfrm>
        </p:grpSpPr>
        <p:sp>
          <p:nvSpPr>
            <p:cNvPr id="27652" name="Rectangle 4"/>
            <p:cNvSpPr>
              <a:spLocks noChangeArrowheads="1"/>
            </p:cNvSpPr>
            <p:nvPr/>
          </p:nvSpPr>
          <p:spPr bwMode="auto">
            <a:xfrm>
              <a:off x="1006" y="3334"/>
              <a:ext cx="1124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a[0]</a:t>
              </a:r>
            </a:p>
          </p:txBody>
        </p:sp>
        <p:sp>
          <p:nvSpPr>
            <p:cNvPr id="27653" name="Rectangle 5"/>
            <p:cNvSpPr>
              <a:spLocks noChangeArrowheads="1"/>
            </p:cNvSpPr>
            <p:nvPr/>
          </p:nvSpPr>
          <p:spPr bwMode="auto">
            <a:xfrm>
              <a:off x="812" y="3518"/>
              <a:ext cx="344" cy="20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a+0</a:t>
              </a:r>
            </a:p>
          </p:txBody>
        </p:sp>
        <p:sp>
          <p:nvSpPr>
            <p:cNvPr id="27654" name="Rectangle 6"/>
            <p:cNvSpPr>
              <a:spLocks noChangeArrowheads="1"/>
            </p:cNvSpPr>
            <p:nvPr/>
          </p:nvSpPr>
          <p:spPr bwMode="auto">
            <a:xfrm>
              <a:off x="2158" y="3334"/>
              <a:ext cx="1124" cy="164"/>
            </a:xfrm>
            <a:prstGeom prst="rect">
              <a:avLst/>
            </a:prstGeom>
            <a:solidFill>
              <a:srgbClr val="CCEC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a[1]</a:t>
              </a:r>
            </a:p>
          </p:txBody>
        </p:sp>
        <p:sp>
          <p:nvSpPr>
            <p:cNvPr id="27655" name="Rectangle 7"/>
            <p:cNvSpPr>
              <a:spLocks noChangeArrowheads="1"/>
            </p:cNvSpPr>
            <p:nvPr/>
          </p:nvSpPr>
          <p:spPr bwMode="auto">
            <a:xfrm>
              <a:off x="3309" y="3334"/>
              <a:ext cx="1124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a[2]</a:t>
              </a:r>
            </a:p>
          </p:txBody>
        </p:sp>
        <p:sp>
          <p:nvSpPr>
            <p:cNvPr id="27656" name="Rectangle 8"/>
            <p:cNvSpPr>
              <a:spLocks noChangeArrowheads="1"/>
            </p:cNvSpPr>
            <p:nvPr/>
          </p:nvSpPr>
          <p:spPr bwMode="auto">
            <a:xfrm>
              <a:off x="1935" y="3518"/>
              <a:ext cx="421" cy="20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a+12</a:t>
              </a:r>
            </a:p>
          </p:txBody>
        </p:sp>
        <p:sp>
          <p:nvSpPr>
            <p:cNvPr id="27657" name="Rectangle 9"/>
            <p:cNvSpPr>
              <a:spLocks noChangeArrowheads="1"/>
            </p:cNvSpPr>
            <p:nvPr/>
          </p:nvSpPr>
          <p:spPr bwMode="auto">
            <a:xfrm>
              <a:off x="3087" y="3518"/>
              <a:ext cx="421" cy="20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a+24</a:t>
              </a:r>
            </a:p>
          </p:txBody>
        </p:sp>
        <p:sp>
          <p:nvSpPr>
            <p:cNvPr id="27658" name="Rectangle 10"/>
            <p:cNvSpPr>
              <a:spLocks noChangeArrowheads="1"/>
            </p:cNvSpPr>
            <p:nvPr/>
          </p:nvSpPr>
          <p:spPr bwMode="auto">
            <a:xfrm>
              <a:off x="4238" y="3518"/>
              <a:ext cx="421" cy="20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a+36</a:t>
              </a:r>
            </a:p>
          </p:txBody>
        </p:sp>
        <p:sp>
          <p:nvSpPr>
            <p:cNvPr id="27659" name="Rectangle 11"/>
            <p:cNvSpPr>
              <a:spLocks noChangeArrowheads="1"/>
            </p:cNvSpPr>
            <p:nvPr/>
          </p:nvSpPr>
          <p:spPr bwMode="auto">
            <a:xfrm>
              <a:off x="4634" y="3312"/>
              <a:ext cx="347" cy="22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>
                  <a:solidFill>
                    <a:srgbClr val="000066"/>
                  </a:solidFill>
                  <a:latin typeface="Arial" charset="0"/>
                  <a:ea typeface="AR PL ShanHeiSun Uni" charset="0"/>
                  <a:cs typeface="AR PL ShanHeiSun Uni" charset="0"/>
                </a:rPr>
                <a:t>• • •</a:t>
              </a:r>
            </a:p>
          </p:txBody>
        </p:sp>
      </p:grp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1143000" y="4114800"/>
            <a:ext cx="2209800" cy="1143000"/>
          </a:xfrm>
          <a:prstGeom prst="line">
            <a:avLst/>
          </a:prstGeom>
          <a:noFill/>
          <a:ln w="25560" cap="sq">
            <a:solidFill>
              <a:srgbClr val="000066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5238750" y="4114800"/>
            <a:ext cx="3162300" cy="1143000"/>
          </a:xfrm>
          <a:prstGeom prst="line">
            <a:avLst/>
          </a:prstGeom>
          <a:noFill/>
          <a:ln w="25560" cap="sq">
            <a:solidFill>
              <a:srgbClr val="000066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912813" y="4191000"/>
            <a:ext cx="730250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a+12</a:t>
            </a: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5637213" y="4191000"/>
            <a:ext cx="730250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a+20</a:t>
            </a: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3275013" y="4191000"/>
            <a:ext cx="730250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a+16</a:t>
            </a:r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7999413" y="4191000"/>
            <a:ext cx="730250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a+24</a:t>
            </a:r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5791200" y="1752600"/>
            <a:ext cx="2214563" cy="1460500"/>
          </a:xfrm>
          <a:prstGeom prst="rect">
            <a:avLst/>
          </a:prstGeom>
          <a:solidFill>
            <a:srgbClr val="FFFF99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 S6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short i;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float v;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short j;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 a[10];</a:t>
            </a:r>
          </a:p>
        </p:txBody>
      </p:sp>
      <p:grpSp>
        <p:nvGrpSpPr>
          <p:cNvPr id="27667" name="Group 19"/>
          <p:cNvGrpSpPr>
            <a:grpSpLocks/>
          </p:cNvGrpSpPr>
          <p:nvPr/>
        </p:nvGrpSpPr>
        <p:grpSpPr bwMode="auto">
          <a:xfrm>
            <a:off x="1066800" y="3810000"/>
            <a:ext cx="7296150" cy="260350"/>
            <a:chOff x="672" y="2400"/>
            <a:chExt cx="4596" cy="164"/>
          </a:xfrm>
        </p:grpSpPr>
        <p:sp>
          <p:nvSpPr>
            <p:cNvPr id="27668" name="Rectangle 20"/>
            <p:cNvSpPr>
              <a:spLocks noChangeArrowheads="1"/>
            </p:cNvSpPr>
            <p:nvPr/>
          </p:nvSpPr>
          <p:spPr bwMode="auto">
            <a:xfrm>
              <a:off x="672" y="2400"/>
              <a:ext cx="740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a[1].i</a:t>
              </a:r>
            </a:p>
          </p:txBody>
        </p:sp>
        <p:sp>
          <p:nvSpPr>
            <p:cNvPr id="27669" name="Rectangle 21"/>
            <p:cNvSpPr>
              <a:spLocks noChangeArrowheads="1"/>
            </p:cNvSpPr>
            <p:nvPr/>
          </p:nvSpPr>
          <p:spPr bwMode="auto">
            <a:xfrm>
              <a:off x="3744" y="2400"/>
              <a:ext cx="740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a[1].j</a:t>
              </a:r>
            </a:p>
          </p:txBody>
        </p:sp>
        <p:sp>
          <p:nvSpPr>
            <p:cNvPr id="27670" name="Rectangle 22"/>
            <p:cNvSpPr>
              <a:spLocks noChangeArrowheads="1"/>
            </p:cNvSpPr>
            <p:nvPr/>
          </p:nvSpPr>
          <p:spPr bwMode="auto">
            <a:xfrm>
              <a:off x="2208" y="2400"/>
              <a:ext cx="1508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a[1].v</a:t>
              </a:r>
            </a:p>
          </p:txBody>
        </p:sp>
        <p:sp>
          <p:nvSpPr>
            <p:cNvPr id="27671" name="Rectangle 23"/>
            <p:cNvSpPr>
              <a:spLocks noChangeArrowheads="1"/>
            </p:cNvSpPr>
            <p:nvPr/>
          </p:nvSpPr>
          <p:spPr bwMode="auto">
            <a:xfrm>
              <a:off x="1440" y="2400"/>
              <a:ext cx="756" cy="164"/>
            </a:xfrm>
            <a:prstGeom prst="rect">
              <a:avLst/>
            </a:prstGeom>
            <a:solidFill>
              <a:srgbClr val="B2B2B2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2" name="Rectangle 24"/>
            <p:cNvSpPr>
              <a:spLocks noChangeArrowheads="1"/>
            </p:cNvSpPr>
            <p:nvPr/>
          </p:nvSpPr>
          <p:spPr bwMode="auto">
            <a:xfrm>
              <a:off x="4512" y="2400"/>
              <a:ext cx="756" cy="164"/>
            </a:xfrm>
            <a:prstGeom prst="rect">
              <a:avLst/>
            </a:prstGeom>
            <a:solidFill>
              <a:srgbClr val="B2B2B2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Arrays of Structures</a:t>
            </a:r>
          </a:p>
        </p:txBody>
      </p:sp>
      <p:sp>
        <p:nvSpPr>
          <p:cNvPr id="29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4" y="1220788"/>
            <a:ext cx="5278438" cy="52054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Principle</a:t>
            </a:r>
          </a:p>
          <a:p>
            <a:pPr marL="725488" lvl="1" indent="-2333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Allocated by repeating allocation for array type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6781800" y="1219200"/>
            <a:ext cx="2214563" cy="1460500"/>
          </a:xfrm>
          <a:prstGeom prst="rect">
            <a:avLst/>
          </a:prstGeom>
          <a:solidFill>
            <a:srgbClr val="FFFF99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S6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short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float v;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short j;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 a[10];</a:t>
            </a:r>
          </a:p>
        </p:txBody>
      </p:sp>
      <p:grpSp>
        <p:nvGrpSpPr>
          <p:cNvPr id="28676" name="Group 4"/>
          <p:cNvGrpSpPr>
            <a:grpSpLocks/>
          </p:cNvGrpSpPr>
          <p:nvPr/>
        </p:nvGrpSpPr>
        <p:grpSpPr bwMode="auto">
          <a:xfrm>
            <a:off x="1304925" y="4665663"/>
            <a:ext cx="7502525" cy="1657350"/>
            <a:chOff x="822" y="2939"/>
            <a:chExt cx="4726" cy="1044"/>
          </a:xfrm>
        </p:grpSpPr>
        <p:sp>
          <p:nvSpPr>
            <p:cNvPr id="28677" name="Line 5"/>
            <p:cNvSpPr>
              <a:spLocks noChangeShapeType="1"/>
            </p:cNvSpPr>
            <p:nvPr/>
          </p:nvSpPr>
          <p:spPr bwMode="auto">
            <a:xfrm flipH="1">
              <a:off x="943" y="3131"/>
              <a:ext cx="2261" cy="372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prstDash val="sysDot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678" name="Line 6"/>
            <p:cNvSpPr>
              <a:spLocks noChangeShapeType="1"/>
            </p:cNvSpPr>
            <p:nvPr/>
          </p:nvSpPr>
          <p:spPr bwMode="auto">
            <a:xfrm flipH="1" flipV="1">
              <a:off x="4296" y="3119"/>
              <a:ext cx="1253" cy="396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prstDash val="sysDot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679" name="Group 7"/>
            <p:cNvGrpSpPr>
              <a:grpSpLocks/>
            </p:cNvGrpSpPr>
            <p:nvPr/>
          </p:nvGrpSpPr>
          <p:grpSpPr bwMode="auto">
            <a:xfrm>
              <a:off x="822" y="2939"/>
              <a:ext cx="4524" cy="450"/>
              <a:chOff x="822" y="2939"/>
              <a:chExt cx="4524" cy="450"/>
            </a:xfrm>
          </p:grpSpPr>
          <p:sp>
            <p:nvSpPr>
              <p:cNvPr id="28680" name="Rectangle 8"/>
              <p:cNvSpPr>
                <a:spLocks noChangeArrowheads="1"/>
              </p:cNvSpPr>
              <p:nvPr/>
            </p:nvSpPr>
            <p:spPr bwMode="auto">
              <a:xfrm>
                <a:off x="1056" y="2939"/>
                <a:ext cx="1118" cy="164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a[0]</a:t>
                </a:r>
              </a:p>
            </p:txBody>
          </p:sp>
          <p:sp>
            <p:nvSpPr>
              <p:cNvPr id="28681" name="Rectangle 9"/>
              <p:cNvSpPr>
                <a:spLocks noChangeArrowheads="1"/>
              </p:cNvSpPr>
              <p:nvPr/>
            </p:nvSpPr>
            <p:spPr bwMode="auto">
              <a:xfrm>
                <a:off x="822" y="3161"/>
                <a:ext cx="372" cy="228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 algn="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a+0</a:t>
                </a:r>
              </a:p>
            </p:txBody>
          </p:sp>
          <p:sp>
            <p:nvSpPr>
              <p:cNvPr id="28682" name="Rectangle 10"/>
              <p:cNvSpPr>
                <a:spLocks noChangeArrowheads="1"/>
              </p:cNvSpPr>
              <p:nvPr/>
            </p:nvSpPr>
            <p:spPr bwMode="auto">
              <a:xfrm>
                <a:off x="3205" y="2939"/>
                <a:ext cx="1120" cy="164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a[i]</a:t>
                </a:r>
              </a:p>
            </p:txBody>
          </p:sp>
          <p:sp>
            <p:nvSpPr>
              <p:cNvPr id="28683" name="Rectangle 11"/>
              <p:cNvSpPr>
                <a:spLocks noChangeArrowheads="1"/>
              </p:cNvSpPr>
              <p:nvPr/>
            </p:nvSpPr>
            <p:spPr bwMode="auto">
              <a:xfrm>
                <a:off x="2959" y="3147"/>
                <a:ext cx="545" cy="228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 algn="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a+12i</a:t>
                </a:r>
              </a:p>
            </p:txBody>
          </p:sp>
          <p:sp>
            <p:nvSpPr>
              <p:cNvPr id="28684" name="Rectangle 12"/>
              <p:cNvSpPr>
                <a:spLocks noChangeArrowheads="1"/>
              </p:cNvSpPr>
              <p:nvPr/>
            </p:nvSpPr>
            <p:spPr bwMode="auto">
              <a:xfrm>
                <a:off x="2202" y="2939"/>
                <a:ext cx="992" cy="164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• • •</a:t>
                </a:r>
              </a:p>
            </p:txBody>
          </p:sp>
          <p:sp>
            <p:nvSpPr>
              <p:cNvPr id="28685" name="Rectangle 13"/>
              <p:cNvSpPr>
                <a:spLocks noChangeArrowheads="1"/>
              </p:cNvSpPr>
              <p:nvPr/>
            </p:nvSpPr>
            <p:spPr bwMode="auto">
              <a:xfrm>
                <a:off x="4352" y="2939"/>
                <a:ext cx="994" cy="164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• • •</a:t>
                </a:r>
              </a:p>
            </p:txBody>
          </p:sp>
        </p:grpSp>
        <p:sp>
          <p:nvSpPr>
            <p:cNvPr id="28686" name="Rectangle 14"/>
            <p:cNvSpPr>
              <a:spLocks noChangeArrowheads="1"/>
            </p:cNvSpPr>
            <p:nvPr/>
          </p:nvSpPr>
          <p:spPr bwMode="auto">
            <a:xfrm>
              <a:off x="856" y="3755"/>
              <a:ext cx="545" cy="22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a+12i</a:t>
              </a:r>
            </a:p>
          </p:txBody>
        </p:sp>
        <p:sp>
          <p:nvSpPr>
            <p:cNvPr id="28687" name="Rectangle 15"/>
            <p:cNvSpPr>
              <a:spLocks noChangeArrowheads="1"/>
            </p:cNvSpPr>
            <p:nvPr/>
          </p:nvSpPr>
          <p:spPr bwMode="auto">
            <a:xfrm>
              <a:off x="2341" y="3755"/>
              <a:ext cx="718" cy="22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a+12i+4</a:t>
              </a:r>
            </a:p>
          </p:txBody>
        </p:sp>
        <p:grpSp>
          <p:nvGrpSpPr>
            <p:cNvPr id="28688" name="Group 16"/>
            <p:cNvGrpSpPr>
              <a:grpSpLocks/>
            </p:cNvGrpSpPr>
            <p:nvPr/>
          </p:nvGrpSpPr>
          <p:grpSpPr bwMode="auto">
            <a:xfrm>
              <a:off x="960" y="3515"/>
              <a:ext cx="4580" cy="164"/>
              <a:chOff x="960" y="3515"/>
              <a:chExt cx="4580" cy="164"/>
            </a:xfrm>
          </p:grpSpPr>
          <p:sp>
            <p:nvSpPr>
              <p:cNvPr id="28689" name="Rectangle 17"/>
              <p:cNvSpPr>
                <a:spLocks noChangeArrowheads="1"/>
              </p:cNvSpPr>
              <p:nvPr/>
            </p:nvSpPr>
            <p:spPr bwMode="auto">
              <a:xfrm>
                <a:off x="960" y="3515"/>
                <a:ext cx="740" cy="164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a[1].i</a:t>
                </a:r>
              </a:p>
            </p:txBody>
          </p:sp>
          <p:sp>
            <p:nvSpPr>
              <p:cNvPr id="28690" name="Rectangle 18"/>
              <p:cNvSpPr>
                <a:spLocks noChangeArrowheads="1"/>
              </p:cNvSpPr>
              <p:nvPr/>
            </p:nvSpPr>
            <p:spPr bwMode="auto">
              <a:xfrm>
                <a:off x="4017" y="3515"/>
                <a:ext cx="737" cy="164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a[1].j</a:t>
                </a:r>
              </a:p>
            </p:txBody>
          </p:sp>
          <p:sp>
            <p:nvSpPr>
              <p:cNvPr id="28691" name="Rectangle 19"/>
              <p:cNvSpPr>
                <a:spLocks noChangeArrowheads="1"/>
              </p:cNvSpPr>
              <p:nvPr/>
            </p:nvSpPr>
            <p:spPr bwMode="auto">
              <a:xfrm>
                <a:off x="2485" y="3515"/>
                <a:ext cx="1500" cy="164"/>
              </a:xfrm>
              <a:prstGeom prst="rect">
                <a:avLst/>
              </a:prstGeom>
              <a:solidFill>
                <a:srgbClr val="FFFF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800" b="1">
                    <a:solidFill>
                      <a:srgbClr val="000066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a[1].v</a:t>
                </a:r>
              </a:p>
            </p:txBody>
          </p:sp>
          <p:sp>
            <p:nvSpPr>
              <p:cNvPr id="28692" name="Rectangle 20"/>
              <p:cNvSpPr>
                <a:spLocks noChangeArrowheads="1"/>
              </p:cNvSpPr>
              <p:nvPr/>
            </p:nvSpPr>
            <p:spPr bwMode="auto">
              <a:xfrm>
                <a:off x="1723" y="3515"/>
                <a:ext cx="754" cy="164"/>
              </a:xfrm>
              <a:prstGeom prst="rect">
                <a:avLst/>
              </a:prstGeom>
              <a:solidFill>
                <a:srgbClr val="B2B2B2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3" name="Rectangle 21"/>
              <p:cNvSpPr>
                <a:spLocks noChangeArrowheads="1"/>
              </p:cNvSpPr>
              <p:nvPr/>
            </p:nvSpPr>
            <p:spPr bwMode="auto">
              <a:xfrm>
                <a:off x="4784" y="3515"/>
                <a:ext cx="756" cy="164"/>
              </a:xfrm>
              <a:prstGeom prst="rect">
                <a:avLst/>
              </a:prstGeom>
              <a:solidFill>
                <a:srgbClr val="B2B2B2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8694" name="Line 22"/>
          <p:cNvSpPr>
            <a:spLocks noChangeShapeType="1"/>
          </p:cNvSpPr>
          <p:nvPr/>
        </p:nvSpPr>
        <p:spPr bwMode="auto">
          <a:xfrm flipH="1" flipV="1">
            <a:off x="4324350" y="6457950"/>
            <a:ext cx="800100" cy="266700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5108575" y="6491288"/>
            <a:ext cx="14097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Multiple of 4</a:t>
            </a:r>
          </a:p>
        </p:txBody>
      </p:sp>
      <p:sp>
        <p:nvSpPr>
          <p:cNvPr id="28696" name="Line 24"/>
          <p:cNvSpPr>
            <a:spLocks noChangeShapeType="1"/>
          </p:cNvSpPr>
          <p:nvPr/>
        </p:nvSpPr>
        <p:spPr bwMode="auto">
          <a:xfrm flipV="1">
            <a:off x="1066800" y="5314950"/>
            <a:ext cx="457200" cy="495300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3175" y="5791200"/>
            <a:ext cx="14097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Multiple of 4</a:t>
            </a:r>
          </a:p>
        </p:txBody>
      </p:sp>
      <p:sp>
        <p:nvSpPr>
          <p:cNvPr id="28698" name="AutoShape 26"/>
          <p:cNvSpPr>
            <a:spLocks/>
          </p:cNvSpPr>
          <p:nvPr/>
        </p:nvSpPr>
        <p:spPr bwMode="auto">
          <a:xfrm rot="16200000">
            <a:off x="4178300" y="5791200"/>
            <a:ext cx="228600" cy="1143000"/>
          </a:xfrm>
          <a:prstGeom prst="leftBrace">
            <a:avLst>
              <a:gd name="adj1" fmla="val 41667"/>
              <a:gd name="adj2" fmla="val 49866"/>
            </a:avLst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Satisfying Alignment within Arrays</a:t>
            </a:r>
          </a:p>
        </p:txBody>
      </p:sp>
      <p:sp>
        <p:nvSpPr>
          <p:cNvPr id="31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3" y="1220788"/>
            <a:ext cx="6872287" cy="52054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By following rules, alignment achieved</a:t>
            </a:r>
          </a:p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Example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725488" lvl="1" indent="-2333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If starting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address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is 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K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aligned, (i.e.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a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is a multiple of 4)</a:t>
            </a:r>
            <a:endParaRPr lang="en-US" sz="1800" b="1" dirty="0">
              <a:solidFill>
                <a:srgbClr val="000099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E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ach </a:t>
            </a:r>
            <a:r>
              <a:rPr lang="en-US" sz="1800" b="1" dirty="0" err="1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 in array is 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K aligned since the </a:t>
            </a:r>
            <a:r>
              <a:rPr lang="en-US" sz="1800" b="1" dirty="0" err="1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 size is padded to a multiple of K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Each member of each </a:t>
            </a:r>
            <a:r>
              <a:rPr lang="en-US" dirty="0" err="1" smtClean="0">
                <a:latin typeface="Arial" charset="0"/>
                <a:ea typeface="AR PL ShanHeiSun Uni" charset="0"/>
                <a:cs typeface="AR PL ShanHeiSun Uni" charset="0"/>
              </a:rPr>
              <a:t>struct</a:t>
            </a:r>
            <a:r>
              <a:rPr lang="en-US" dirty="0" smtClean="0">
                <a:latin typeface="Arial" charset="0"/>
                <a:ea typeface="AR PL ShanHeiSun Uni" charset="0"/>
                <a:cs typeface="AR PL ShanHeiSun Uni" charset="0"/>
              </a:rPr>
              <a:t> is also aligned</a:t>
            </a:r>
            <a:endParaRPr lang="en-US" sz="1800" b="1" dirty="0" smtClean="0">
              <a:solidFill>
                <a:srgbClr val="000099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1582738" lvl="3" indent="-2333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v</a:t>
            </a:r>
            <a:r>
              <a:rPr lang="en-US" b="1" dirty="0" err="1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’s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 address is guaranteed to be a </a:t>
            </a:r>
            <a:r>
              <a:rPr lang="en-US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multiple of 4</a:t>
            </a:r>
          </a:p>
          <a:p>
            <a:pPr lvl="2" indent="-230188" eaLnBrk="1" hangingPunct="1">
              <a:lnSpc>
                <a:spcPct val="107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800" b="1" dirty="0">
              <a:solidFill>
                <a:srgbClr val="000099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304800" y="990600"/>
            <a:ext cx="8307388" cy="5224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1146175" lvl="2" indent="-219075" eaLnBrk="1" hangingPunct="1">
              <a:lnSpc>
                <a:spcPct val="107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r>
              <a:rPr lang="en-US" sz="18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 point {</a:t>
            </a:r>
            <a:br>
              <a:rPr lang="en-US" sz="18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8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double x;</a:t>
            </a:r>
            <a:br>
              <a:rPr lang="en-US" sz="18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8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double y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r>
              <a:rPr lang="en-US" sz="18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};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endParaRPr lang="en-US" sz="1800">
              <a:solidFill>
                <a:srgbClr val="000099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1146175" lvl="2" indent="-219075" eaLnBrk="1" hangingPunct="1">
              <a:lnSpc>
                <a:spcPct val="107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r>
              <a:rPr lang="en-US" sz="18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 octagon {</a:t>
            </a:r>
            <a:br>
              <a:rPr lang="en-US" sz="18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8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// An array can be an element of a structure ...   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r>
              <a:rPr lang="en-US" sz="18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struct point points[8];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r>
              <a:rPr lang="en-US" sz="18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 A[34];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endParaRPr lang="en-US" sz="1800">
              <a:solidFill>
                <a:srgbClr val="000099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1146175" lvl="2" indent="-219075" eaLnBrk="1" hangingPunct="1">
              <a:lnSpc>
                <a:spcPct val="107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r>
              <a:rPr lang="en-US" sz="18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 octagon *r = A;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r>
              <a:rPr lang="en-US" sz="18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 += 8;</a:t>
            </a:r>
          </a:p>
          <a:p>
            <a:pPr marL="385763" indent="-366713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r>
              <a:rPr lang="en-US" sz="20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What is the size of a struct octagon?</a:t>
            </a:r>
          </a:p>
          <a:p>
            <a:pPr marL="385763" indent="-366713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r>
              <a:rPr lang="en-US" sz="20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What is the difference between the address r and the address A?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4951413" y="4918075"/>
            <a:ext cx="1201737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16*8 = 128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419475" y="5756275"/>
            <a:ext cx="145415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128*8 = 1024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Practice problem</a:t>
            </a:r>
            <a:endParaRPr lang="en-US" sz="32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Effect">
                      <p:stCondLst>
                        <p:cond delay="indefinite"/>
                      </p:stCondLst>
                      <p:childTnLst>
                        <p:par>
                          <p:cTn id="8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295400" y="3568700"/>
            <a:ext cx="2209800" cy="1460500"/>
          </a:xfrm>
          <a:prstGeom prst="rect">
            <a:avLst/>
          </a:prstGeom>
          <a:solidFill>
            <a:srgbClr val="FFFF99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union U1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char c;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int i[2];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double v;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 *up;</a:t>
            </a:r>
          </a:p>
        </p:txBody>
      </p:sp>
      <p:grpSp>
        <p:nvGrpSpPr>
          <p:cNvPr id="31748" name="Group 4"/>
          <p:cNvGrpSpPr>
            <a:grpSpLocks/>
          </p:cNvGrpSpPr>
          <p:nvPr/>
        </p:nvGrpSpPr>
        <p:grpSpPr bwMode="auto">
          <a:xfrm>
            <a:off x="3730625" y="3748088"/>
            <a:ext cx="3167063" cy="1241425"/>
            <a:chOff x="2350" y="1793"/>
            <a:chExt cx="1995" cy="782"/>
          </a:xfrm>
        </p:grpSpPr>
        <p:sp>
          <p:nvSpPr>
            <p:cNvPr id="31749" name="Rectangle 5"/>
            <p:cNvSpPr>
              <a:spLocks noChangeArrowheads="1"/>
            </p:cNvSpPr>
            <p:nvPr/>
          </p:nvSpPr>
          <p:spPr bwMode="auto">
            <a:xfrm>
              <a:off x="2706" y="1793"/>
              <a:ext cx="164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c</a:t>
              </a:r>
            </a:p>
          </p:txBody>
        </p:sp>
        <p:sp>
          <p:nvSpPr>
            <p:cNvPr id="31750" name="Rectangle 6"/>
            <p:cNvSpPr>
              <a:spLocks noChangeArrowheads="1"/>
            </p:cNvSpPr>
            <p:nvPr/>
          </p:nvSpPr>
          <p:spPr bwMode="auto">
            <a:xfrm>
              <a:off x="2706" y="1985"/>
              <a:ext cx="740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i[0]</a:t>
              </a:r>
            </a:p>
          </p:txBody>
        </p:sp>
        <p:sp>
          <p:nvSpPr>
            <p:cNvPr id="31751" name="Rectangle 7"/>
            <p:cNvSpPr>
              <a:spLocks noChangeArrowheads="1"/>
            </p:cNvSpPr>
            <p:nvPr/>
          </p:nvSpPr>
          <p:spPr bwMode="auto">
            <a:xfrm>
              <a:off x="3474" y="1985"/>
              <a:ext cx="740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i[1]</a:t>
              </a:r>
            </a:p>
          </p:txBody>
        </p:sp>
        <p:sp>
          <p:nvSpPr>
            <p:cNvPr id="31752" name="Rectangle 8"/>
            <p:cNvSpPr>
              <a:spLocks noChangeArrowheads="1"/>
            </p:cNvSpPr>
            <p:nvPr/>
          </p:nvSpPr>
          <p:spPr bwMode="auto">
            <a:xfrm>
              <a:off x="2706" y="2177"/>
              <a:ext cx="1508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v</a:t>
              </a:r>
            </a:p>
          </p:txBody>
        </p:sp>
        <p:sp>
          <p:nvSpPr>
            <p:cNvPr id="31753" name="Rectangle 9"/>
            <p:cNvSpPr>
              <a:spLocks noChangeArrowheads="1"/>
            </p:cNvSpPr>
            <p:nvPr/>
          </p:nvSpPr>
          <p:spPr bwMode="auto">
            <a:xfrm>
              <a:off x="2350" y="2347"/>
              <a:ext cx="459" cy="22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up+0</a:t>
              </a:r>
            </a:p>
          </p:txBody>
        </p:sp>
        <p:sp>
          <p:nvSpPr>
            <p:cNvPr id="31754" name="Rectangle 10"/>
            <p:cNvSpPr>
              <a:spLocks noChangeArrowheads="1"/>
            </p:cNvSpPr>
            <p:nvPr/>
          </p:nvSpPr>
          <p:spPr bwMode="auto">
            <a:xfrm>
              <a:off x="3118" y="2347"/>
              <a:ext cx="459" cy="22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up+4</a:t>
              </a:r>
            </a:p>
          </p:txBody>
        </p:sp>
        <p:sp>
          <p:nvSpPr>
            <p:cNvPr id="31755" name="Rectangle 11"/>
            <p:cNvSpPr>
              <a:spLocks noChangeArrowheads="1"/>
            </p:cNvSpPr>
            <p:nvPr/>
          </p:nvSpPr>
          <p:spPr bwMode="auto">
            <a:xfrm>
              <a:off x="3886" y="2347"/>
              <a:ext cx="459" cy="22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up+8</a:t>
              </a:r>
            </a:p>
          </p:txBody>
        </p:sp>
      </p:grpSp>
      <p:sp>
        <p:nvSpPr>
          <p:cNvPr id="14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Unions</a:t>
            </a:r>
          </a:p>
        </p:txBody>
      </p:sp>
      <p:sp>
        <p:nvSpPr>
          <p:cNvPr id="16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A </a:t>
            </a:r>
            <a:r>
              <a:rPr lang="en-US" sz="20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union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 is a variable that may hold objects of different types and sizes</a:t>
            </a:r>
          </a:p>
          <a:p>
            <a:pPr marL="385763" indent="-366713"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Sort of like a structure with all the members on top of each other.</a:t>
            </a:r>
          </a:p>
          <a:p>
            <a:pPr marL="385763" indent="-366713"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The size of the union is the </a:t>
            </a:r>
            <a:r>
              <a:rPr lang="en-US" sz="20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maximum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 of the size of the individual datatypes</a:t>
            </a:r>
          </a:p>
          <a:p>
            <a:pPr marL="385763" indent="-366713"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6713"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6713"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6713"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6713"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828800" y="1828800"/>
            <a:ext cx="2160588" cy="1465263"/>
          </a:xfrm>
          <a:prstGeom prst="rect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union </a:t>
            </a:r>
            <a:r>
              <a:rPr lang="en-US" sz="18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u_tag</a:t>
            </a:r>
            <a:r>
              <a:rPr lang="en-US" sz="18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		</a:t>
            </a:r>
            <a:r>
              <a:rPr lang="en-US" sz="18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18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ival</a:t>
            </a:r>
            <a:r>
              <a:rPr lang="en-US" sz="18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		float </a:t>
            </a:r>
            <a:r>
              <a:rPr lang="en-US" sz="18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fval</a:t>
            </a:r>
            <a:r>
              <a:rPr lang="en-US" sz="18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		char *</a:t>
            </a:r>
            <a:r>
              <a:rPr lang="en-US" sz="18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sval</a:t>
            </a:r>
            <a:r>
              <a:rPr lang="en-US" sz="18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} u;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828800" y="4267200"/>
            <a:ext cx="6109663" cy="925511"/>
          </a:xfrm>
          <a:prstGeom prst="rect">
            <a:avLst/>
          </a:prstGeom>
          <a:noFill/>
          <a:ln w="93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u.ival</a:t>
            </a:r>
            <a:r>
              <a:rPr lang="en-US" sz="18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= 14;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u.fval</a:t>
            </a:r>
            <a:r>
              <a:rPr lang="en-US" sz="18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= 31.3;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u.sval</a:t>
            </a:r>
            <a:r>
              <a:rPr lang="en-US" sz="18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= (char *) </a:t>
            </a:r>
            <a:r>
              <a:rPr lang="en-US" sz="18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malloc</a:t>
            </a:r>
            <a:r>
              <a:rPr lang="en-US" sz="18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</a:t>
            </a:r>
            <a:r>
              <a:rPr lang="en-US" sz="18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strlen</a:t>
            </a:r>
            <a:r>
              <a:rPr lang="en-US" sz="18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(string)+1);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Unions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1219200"/>
            <a:ext cx="8153400" cy="2902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5763" indent="-366713"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What’s the size of u?</a:t>
            </a:r>
          </a:p>
          <a:p>
            <a:pPr marL="385763" indent="-366713"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6713"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6713"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6713"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6713"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What does u contain after these three lines of code?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Unions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1828800"/>
            <a:ext cx="533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union 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u_tag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		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ival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		float 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fval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		char *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sval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} u;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 dirty="0" smtClean="0">
              <a:solidFill>
                <a:srgbClr val="000066"/>
              </a:solidFill>
              <a:latin typeface="Courier New" pitchFamily="49" charset="0"/>
              <a:ea typeface="AR PL ShanHeiSun Uni" charset="0"/>
              <a:cs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main()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		union 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u_tag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u;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		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u.fval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=15213.0;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		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printf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("%x\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n",u.ival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288337" cy="52054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marR="0" lvl="0" indent="-366713" algn="l" defTabSz="457200" rtl="0" eaLnBrk="1" fontAlgn="base" latinLnBrk="0" hangingPunct="1">
              <a:lnSpc>
                <a:spcPct val="80000"/>
              </a:lnSpc>
              <a:spcBef>
                <a:spcPts val="125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AR PL ShanHeiSun Uni" charset="0"/>
                <a:cs typeface="AR PL ShanHeiSun Uni" charset="0"/>
              </a:rPr>
              <a:t>What does this code do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AR PL ShanHeiSun Uni" charset="0"/>
                <a:cs typeface="AR PL ShanHeiSun Uni" charset="0"/>
              </a:rPr>
              <a:t>?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4876800"/>
            <a:ext cx="533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mashimaro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&lt;~&gt; % ./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a.out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466db400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Bit Fields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80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If you have multiple Boolean variables, you 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can save 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space by just making them bit 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fields in a single integer</a:t>
            </a: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725488" lvl="1" indent="-233363" eaLnBrk="1" hangingPunct="1">
              <a:lnSpc>
                <a:spcPct val="8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Used heavily in device drivers</a:t>
            </a:r>
          </a:p>
          <a:p>
            <a:pPr marL="725488" lvl="1" indent="-233363" eaLnBrk="1" hangingPunct="1">
              <a:lnSpc>
                <a:spcPct val="8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Simplifies code</a:t>
            </a:r>
          </a:p>
          <a:p>
            <a:pPr marL="385763" indent="-366713" eaLnBrk="1" hangingPunct="1">
              <a:lnSpc>
                <a:spcPct val="80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Example: 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C library call 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Courier New" pitchFamily="49" charset="0"/>
              </a:rPr>
              <a:t>open()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Courier New" pitchFamily="49" charset="0"/>
              </a:rPr>
              <a:t>	</a:t>
            </a:r>
          </a:p>
          <a:p>
            <a:pPr marL="385763" indent="-366713" eaLnBrk="1" hangingPunct="1">
              <a:lnSpc>
                <a:spcPct val="80000"/>
              </a:lnSpc>
              <a:spcBef>
                <a:spcPts val="11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8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8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fd</a:t>
            </a:r>
            <a:r>
              <a:rPr lang="en-US" sz="18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 = open</a:t>
            </a:r>
            <a:r>
              <a:rPr lang="en-US" sz="1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("file.txt", </a:t>
            </a:r>
            <a:r>
              <a:rPr lang="en-US" sz="18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O_CREAT|O_WRONLY|O_TRUNC);</a:t>
            </a:r>
          </a:p>
          <a:p>
            <a:pPr marL="725488" lvl="1" indent="-233363" eaLnBrk="1" hangingPunct="1">
              <a:lnSpc>
                <a:spcPct val="8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Second argument is an integer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, but uses 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bit fields to specify how to open it.</a:t>
            </a:r>
          </a:p>
          <a:p>
            <a:pPr marL="725488" lvl="1" indent="-233363" eaLnBrk="1" hangingPunct="1">
              <a:lnSpc>
                <a:spcPct val="8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In this case, create a new file if it doesn’t exist, for writing only, and truncate the file if it already exists.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Implementing Bit Fields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80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Typically done via a single integer with bitwise operators</a:t>
            </a: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6713" eaLnBrk="1" hangingPunct="1">
              <a:lnSpc>
                <a:spcPct val="80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Boolean bit fields defined v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ia 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#defines</a:t>
            </a:r>
          </a:p>
          <a:p>
            <a:pPr marL="730250" lvl="1" indent="-233363" eaLnBrk="1" hangingPunct="1">
              <a:lnSpc>
                <a:spcPct val="8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#define A 0x01</a:t>
            </a:r>
          </a:p>
          <a:p>
            <a:pPr marL="730250" lvl="1" indent="-233363" eaLnBrk="1" hangingPunct="1">
              <a:lnSpc>
                <a:spcPct val="8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#define B 0x02</a:t>
            </a:r>
          </a:p>
          <a:p>
            <a:pPr marL="730250" lvl="1" indent="-233363" eaLnBrk="1" hangingPunct="1">
              <a:lnSpc>
                <a:spcPct val="8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#define C 0x04</a:t>
            </a:r>
          </a:p>
          <a:p>
            <a:pPr marL="730250" lvl="1" indent="-233363" eaLnBrk="1" hangingPunct="1">
              <a:lnSpc>
                <a:spcPct val="8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#define D 0x08</a:t>
            </a:r>
          </a:p>
          <a:p>
            <a:pPr marL="725488" lvl="1" indent="-233363" eaLnBrk="1" hangingPunct="1">
              <a:lnSpc>
                <a:spcPct val="8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Note that they are powers of two corresponding to bit positions</a:t>
            </a:r>
          </a:p>
          <a:p>
            <a:pPr marL="385763" indent="-366713" eaLnBrk="1" hangingPunct="1">
              <a:lnSpc>
                <a:spcPct val="80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Or v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ia 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enum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 </a:t>
            </a:r>
          </a:p>
          <a:p>
            <a:pPr marL="725488" lvl="1" indent="-233363" eaLnBrk="1" hangingPunct="1">
              <a:lnSpc>
                <a:spcPct val="8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Constant declarations (i.e. like #define, but values are generated if not specified by programmer)</a:t>
            </a:r>
          </a:p>
          <a:p>
            <a:pPr marL="730250" lvl="1" indent="-233363" eaLnBrk="1" hangingPunct="1">
              <a:lnSpc>
                <a:spcPct val="8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enum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{ A = 01, B = 02, C = 04, D = 08 };</a:t>
            </a:r>
          </a:p>
          <a:p>
            <a:pPr marL="385763" indent="-366713" eaLnBrk="1" hangingPunct="1">
              <a:lnSpc>
                <a:spcPct val="80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Example</a:t>
            </a:r>
          </a:p>
          <a:p>
            <a:pPr marL="730250" lvl="1" indent="-233363" eaLnBrk="1" hangingPunct="1">
              <a:lnSpc>
                <a:spcPct val="8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flags;</a:t>
            </a:r>
          </a:p>
          <a:p>
            <a:pPr marL="730250" lvl="1" indent="-233363" eaLnBrk="1" hangingPunct="1">
              <a:lnSpc>
                <a:spcPct val="8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flags 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= flags | A 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| B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   /* Set least significant 2 bits */</a:t>
            </a:r>
            <a:endParaRPr lang="en-US" sz="16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Accessing structures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1146175" lvl="2" indent="-219075" eaLnBrk="1" hangingPunct="1">
              <a:lnSpc>
                <a:spcPct val="9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r>
              <a:rPr lang="en-US" sz="16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6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point {</a:t>
            </a:r>
            <a:br>
              <a:rPr lang="en-US" sz="16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6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double x;</a:t>
            </a:r>
            <a:br>
              <a:rPr lang="en-US" sz="16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6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double y;</a:t>
            </a:r>
          </a:p>
          <a:p>
            <a:pPr marL="1146175" lvl="2" indent="-219075" eaLnBrk="1" hangingPunct="1">
              <a:lnSpc>
                <a:spcPct val="9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r>
              <a:rPr lang="en-US" sz="16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};</a:t>
            </a:r>
          </a:p>
          <a:p>
            <a:pPr marL="1146175" lvl="2" indent="-219075" eaLnBrk="1" hangingPunct="1">
              <a:lnSpc>
                <a:spcPct val="9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r>
              <a:rPr lang="en-US" sz="16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6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point p1;</a:t>
            </a:r>
          </a:p>
          <a:p>
            <a:pPr marL="385763" indent="-3667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Use the “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.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” operator on structure objects to obtain members</a:t>
            </a:r>
          </a:p>
          <a:p>
            <a:pPr marL="1146175" lvl="2" indent="-219075" eaLnBrk="1" hangingPunct="1">
              <a:lnSpc>
                <a:spcPct val="9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r>
              <a:rPr lang="en-US" sz="16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p1.x = 10;</a:t>
            </a:r>
          </a:p>
          <a:p>
            <a:pPr marL="1146175" lvl="2" indent="-219075" eaLnBrk="1" hangingPunct="1">
              <a:lnSpc>
                <a:spcPct val="9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r>
              <a:rPr lang="en-US" sz="16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p1.y = 20;</a:t>
            </a:r>
          </a:p>
          <a:p>
            <a:pPr marL="385763" indent="-3667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Use the “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-&gt;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” operator on structure pointers to obtain members</a:t>
            </a:r>
          </a:p>
          <a:p>
            <a:pPr marL="1146175" lvl="2" indent="-219075" eaLnBrk="1" hangingPunct="1">
              <a:lnSpc>
                <a:spcPct val="9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r>
              <a:rPr lang="en-US" sz="16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6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point *pp=&amp;p1;</a:t>
            </a:r>
          </a:p>
          <a:p>
            <a:pPr marL="744538" lvl="1" indent="-227013" eaLnBrk="1" hangingPunct="1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  double d;</a:t>
            </a:r>
          </a:p>
          <a:p>
            <a:pPr marL="739775" lvl="1" indent="-23177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Long-form for accessing structures via pointer</a:t>
            </a:r>
          </a:p>
          <a:p>
            <a:pPr marL="744538" lvl="1" indent="-227013" eaLnBrk="1" hangingPunct="1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d = (*pp).x;</a:t>
            </a:r>
          </a:p>
          <a:p>
            <a:pPr marL="739775" lvl="1" indent="-23177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Short-form using “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-&gt;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” operator</a:t>
            </a:r>
          </a:p>
          <a:p>
            <a:pPr marL="1146175" lvl="2" indent="-219075" eaLnBrk="1" hangingPunct="1">
              <a:lnSpc>
                <a:spcPct val="97000"/>
              </a:lnSpc>
              <a:spcBef>
                <a:spcPts val="175"/>
              </a:spcBef>
              <a:buClrTx/>
              <a:buSzPct val="90000"/>
              <a:buFontTx/>
              <a:buNone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r>
              <a:rPr lang="en-US" sz="14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d = pp-&gt;x;</a:t>
            </a:r>
          </a:p>
          <a:p>
            <a:pPr marL="385763" indent="-3667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Initializing structures like other variables:</a:t>
            </a:r>
          </a:p>
          <a:p>
            <a:pPr marL="1146175" lvl="2" indent="-219075" eaLnBrk="1" hangingPunct="1">
              <a:lnSpc>
                <a:spcPct val="9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r>
              <a:rPr lang="en-US" sz="16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6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point p1 = {320, 200};</a:t>
            </a:r>
          </a:p>
          <a:p>
            <a:pPr marL="739775" lvl="1" indent="-231775" eaLnBrk="1" hangingPunct="1">
              <a:lnSpc>
                <a:spcPct val="90000"/>
              </a:lnSpc>
              <a:spcBef>
                <a:spcPts val="500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1146175" algn="l"/>
                <a:tab pos="1603375" algn="l"/>
                <a:tab pos="2060575" algn="l"/>
                <a:tab pos="2517775" algn="l"/>
                <a:tab pos="2974975" algn="l"/>
                <a:tab pos="3432175" algn="l"/>
                <a:tab pos="3889375" algn="l"/>
                <a:tab pos="4346575" algn="l"/>
                <a:tab pos="4803775" algn="l"/>
                <a:tab pos="5260975" algn="l"/>
                <a:tab pos="5718175" algn="l"/>
                <a:tab pos="6175375" algn="l"/>
                <a:tab pos="6632575" algn="l"/>
                <a:tab pos="7089775" algn="l"/>
                <a:tab pos="7546975" algn="l"/>
                <a:tab pos="8004175" algn="l"/>
                <a:tab pos="8461375" algn="l"/>
                <a:tab pos="8918575" algn="l"/>
                <a:tab pos="9375775" algn="l"/>
                <a:tab pos="9832975" algn="l"/>
                <a:tab pos="10290175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Equivalent to: </a:t>
            </a:r>
            <a:r>
              <a:rPr lang="en-US" sz="16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p1.x = 320; p1.y = 200;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Bit field implementation via </a:t>
            </a:r>
            <a:r>
              <a:rPr lang="en-US" sz="3800" b="1" dirty="0" err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structs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80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Use bit width specification in combination with 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struct</a:t>
            </a: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6713" eaLnBrk="1" hangingPunct="1">
              <a:lnSpc>
                <a:spcPct val="80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Give names to 1-bit members</a:t>
            </a:r>
          </a:p>
          <a:p>
            <a:pPr marL="744538" lvl="1" indent="-227013" eaLnBrk="1" hangingPunct="1">
              <a:lnSpc>
                <a:spcPct val="8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{</a:t>
            </a:r>
          </a:p>
          <a:p>
            <a:pPr marL="744538" lvl="1" indent="-227013" eaLnBrk="1" hangingPunct="1">
              <a:lnSpc>
                <a:spcPct val="8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unsigned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is_keyword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: 1;</a:t>
            </a:r>
          </a:p>
          <a:p>
            <a:pPr marL="744538" lvl="1" indent="-227013" eaLnBrk="1" hangingPunct="1">
              <a:lnSpc>
                <a:spcPct val="8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unsigned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is_extern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: 1 ;</a:t>
            </a:r>
          </a:p>
          <a:p>
            <a:pPr marL="744538" lvl="1" indent="-227013" eaLnBrk="1" hangingPunct="1">
              <a:lnSpc>
                <a:spcPct val="8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unsigned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is_static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: 1;</a:t>
            </a:r>
          </a:p>
          <a:p>
            <a:pPr marL="744538" lvl="1" indent="-227013" eaLnBrk="1" hangingPunct="1">
              <a:lnSpc>
                <a:spcPct val="8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};</a:t>
            </a:r>
          </a:p>
          <a:p>
            <a:pPr marL="385763" indent="-366713" eaLnBrk="1" hangingPunct="1">
              <a:lnSpc>
                <a:spcPct val="80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Data structure with three members, each one bit wide</a:t>
            </a:r>
          </a:p>
          <a:p>
            <a:pPr marL="739775" lvl="1" indent="-231775" eaLnBrk="1" hangingPunct="1">
              <a:lnSpc>
                <a:spcPct val="8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What is the size of the </a:t>
            </a:r>
            <a:r>
              <a:rPr lang="en-US" sz="1800" b="1" dirty="0" err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?  4 bytes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414463" y="6180138"/>
            <a:ext cx="6863417" cy="343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http://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thefengs.com/wuchang/courses/cs201/class/10/bitfields</a:t>
            </a:r>
            <a:endParaRPr lang="en-US" sz="18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066800" y="1527175"/>
            <a:ext cx="6858000" cy="1511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Embedded </a:t>
            </a: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Assembly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Assembly in C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5483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9888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Motivation</a:t>
            </a:r>
          </a:p>
          <a:p>
            <a:pPr marL="728663" lvl="1" indent="-236538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Performance</a:t>
            </a:r>
          </a:p>
          <a:p>
            <a:pPr marL="728663" lvl="1" indent="-236538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Access to special processor instructions or registers</a:t>
            </a:r>
          </a:p>
          <a:p>
            <a:pPr lvl="2" indent="-234950" eaLnBrk="1" hangingPunct="1">
              <a:lnSpc>
                <a:spcPct val="107000"/>
              </a:lnSpc>
              <a:spcBef>
                <a:spcPts val="17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(e.g. cycle counters)</a:t>
            </a:r>
          </a:p>
          <a:p>
            <a:pPr marL="385763" indent="-369888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Mechanisms specific to processor architecture (x86) </a:t>
            </a:r>
            <a:r>
              <a:rPr lang="en-US" b="1" i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and</a:t>
            </a: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 compiler (gcc)</a:t>
            </a:r>
          </a:p>
          <a:p>
            <a:pPr marL="728663" lvl="1" indent="-236538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Must rewrite for other processors and compilers</a:t>
            </a:r>
          </a:p>
          <a:p>
            <a:pPr marL="385763" indent="-369888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Two forms</a:t>
            </a:r>
          </a:p>
          <a:p>
            <a:pPr marL="728663" lvl="1" indent="-236538" eaLnBrk="1" hangingPunct="1">
              <a:spcBef>
                <a:spcPts val="500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Basic:  </a:t>
            </a: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asm ( code-string );</a:t>
            </a:r>
          </a:p>
          <a:p>
            <a:pPr marL="728663" lvl="1" indent="-236538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Extended:  </a:t>
            </a:r>
          </a:p>
          <a:p>
            <a:pPr marL="733425" lvl="1" indent="-234950" eaLnBrk="1" hangingPunct="1">
              <a:spcBef>
                <a:spcPts val="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	asm ( code-string </a:t>
            </a:r>
          </a:p>
          <a:p>
            <a:pPr marL="733425" lvl="1" indent="-234950" eaLnBrk="1" hangingPunct="1">
              <a:spcBef>
                <a:spcPts val="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		[ : output-list</a:t>
            </a:r>
          </a:p>
          <a:p>
            <a:pPr marL="733425" lvl="1" indent="-234950" eaLnBrk="1" hangingPunct="1">
              <a:spcBef>
                <a:spcPts val="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		[ : input-list</a:t>
            </a:r>
          </a:p>
          <a:p>
            <a:pPr marL="733425" lvl="1" indent="-234950" eaLnBrk="1" hangingPunct="1">
              <a:spcBef>
                <a:spcPts val="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		[ : overwrite-list ] ] ] );</a:t>
            </a:r>
          </a:p>
          <a:p>
            <a:pPr marL="733425" lvl="1" indent="-234950" eaLnBrk="1" hangingPunct="1">
              <a:spcBef>
                <a:spcPts val="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6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Basic Inline Assembly</a:t>
            </a:r>
          </a:p>
        </p:txBody>
      </p:sp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28971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988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Implement 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 </a:t>
            </a:r>
            <a:r>
              <a:rPr lang="en-US" sz="20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Courier New" pitchFamily="49" charset="0"/>
              </a:rPr>
              <a:t>ok_smul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Courier New" pitchFamily="49" charset="0"/>
              </a:rPr>
              <a:t>x, 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Courier New" pitchFamily="49" charset="0"/>
              </a:rPr>
              <a:t> y, 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Courier New" pitchFamily="49" charset="0"/>
              </a:rPr>
              <a:t> *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Courier New" pitchFamily="49" charset="0"/>
              </a:rPr>
              <a:t>dest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Courier New" pitchFamily="49" charset="0"/>
              </a:rPr>
              <a:t>)</a:t>
            </a:r>
          </a:p>
          <a:p>
            <a:pPr marL="728663" lvl="1" indent="-23653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Calculate x*y and put result at </a:t>
            </a:r>
            <a:r>
              <a:rPr lang="en-US" sz="1800" b="1" dirty="0" err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dest</a:t>
            </a:r>
            <a:endParaRPr lang="en-US" sz="18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728663" lvl="1" indent="-23653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Return 1 if multiplication does not overflow and 0 otherwise</a:t>
            </a:r>
          </a:p>
          <a:p>
            <a:pPr marL="385763" indent="-36988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Use 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setae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 instruction to get condition 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code (above or equal)</a:t>
            </a: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728663" lvl="1" indent="-23653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setae D	   (D &lt;- ~CF)</a:t>
            </a:r>
          </a:p>
          <a:p>
            <a:pPr marL="385763" indent="-36988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Strategy </a:t>
            </a:r>
          </a:p>
          <a:p>
            <a:pPr marL="728663" lvl="1" indent="-23653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%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eax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stores return value</a:t>
            </a:r>
          </a:p>
          <a:p>
            <a:pPr marL="728663" lvl="1" indent="-23653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Declare 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result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and use it to store status code in 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eax</a:t>
            </a:r>
            <a:endParaRPr lang="en-US" sz="1800" b="1" dirty="0" smtClean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728663" lvl="1" indent="-23653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Will this work as intended?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1077913" y="5741988"/>
            <a:ext cx="180975" cy="2667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912938" y="4483100"/>
            <a:ext cx="5529262" cy="2014538"/>
          </a:xfrm>
          <a:prstGeom prst="rect">
            <a:avLst/>
          </a:prstGeom>
          <a:solidFill>
            <a:srgbClr val="FFFF99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ok_smul1(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x,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y,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*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dest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 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result = 0;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*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dest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x*y;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asm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(“setae %al”);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return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result;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Basic Inline Assembly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9888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Code does not work!</a:t>
            </a:r>
          </a:p>
          <a:p>
            <a:pPr marL="728663" lvl="1" indent="-236538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Return</a:t>
            </a:r>
            <a:r>
              <a:rPr lang="en-US" sz="20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result</a:t>
            </a:r>
            <a:r>
              <a:rPr lang="en-US" sz="20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in </a:t>
            </a:r>
            <a:r>
              <a:rPr lang="en-US" sz="20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%eax</a:t>
            </a:r>
          </a:p>
          <a:p>
            <a:pPr marL="728663" lvl="1" indent="-236538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Want to set </a:t>
            </a:r>
            <a:r>
              <a:rPr lang="en-US" sz="20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result</a:t>
            </a:r>
            <a:r>
              <a:rPr lang="en-US" sz="20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using </a:t>
            </a:r>
            <a:r>
              <a:rPr lang="en-US" sz="20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setae</a:t>
            </a:r>
            <a:r>
              <a:rPr lang="en-US" sz="20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instruction beforehand</a:t>
            </a:r>
          </a:p>
          <a:p>
            <a:pPr marL="728663" lvl="1" indent="-236538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Compiler does not know you want to link these two </a:t>
            </a:r>
          </a:p>
          <a:p>
            <a:pPr lvl="2" indent="-234950" eaLnBrk="1" hangingPunct="1">
              <a:lnSpc>
                <a:spcPct val="107000"/>
              </a:lnSpc>
              <a:spcBef>
                <a:spcPts val="17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400" b="1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(i.e. </a:t>
            </a:r>
            <a:r>
              <a:rPr lang="en-US" sz="1400" b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 result</a:t>
            </a:r>
            <a:r>
              <a:rPr lang="en-US" sz="1400" b="1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 and </a:t>
            </a:r>
            <a:r>
              <a:rPr lang="en-US" sz="1400" b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%eax</a:t>
            </a:r>
            <a:r>
              <a:rPr lang="en-US" sz="1400" b="1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)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077913" y="5741988"/>
            <a:ext cx="180975" cy="2667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414463" y="6180138"/>
            <a:ext cx="7042954" cy="343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http://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thefengs.com/wuchang/courses/cs201/class/10/ok_smul1</a:t>
            </a:r>
            <a:endParaRPr lang="en-US" sz="18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2049463" y="3497263"/>
            <a:ext cx="5256212" cy="2014537"/>
          </a:xfrm>
          <a:prstGeom prst="rect">
            <a:avLst/>
          </a:prstGeom>
          <a:solidFill>
            <a:srgbClr val="FFFF99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ok_smul1(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x,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y,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*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dest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result = 0;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*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dest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x*y;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asm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(“setae %al”);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return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result;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Extended form asm</a:t>
            </a:r>
          </a:p>
        </p:txBody>
      </p:sp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41894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44538" lvl="1" indent="-230188" eaLnBrk="1" hangingPunct="1">
              <a:lnSpc>
                <a:spcPct val="90000"/>
              </a:lnSpc>
              <a:spcBef>
                <a:spcPts val="438"/>
              </a:spcBef>
              <a:buClrTx/>
              <a:buFontTx/>
              <a:buNone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	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asm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( code-string </a:t>
            </a:r>
          </a:p>
          <a:p>
            <a:pPr marL="744538" lvl="1" indent="-230188" eaLnBrk="1" hangingPunct="1">
              <a:lnSpc>
                <a:spcPct val="90000"/>
              </a:lnSpc>
              <a:spcBef>
                <a:spcPts val="438"/>
              </a:spcBef>
              <a:buClrTx/>
              <a:buFontTx/>
              <a:buNone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		[ : output-list</a:t>
            </a:r>
          </a:p>
          <a:p>
            <a:pPr marL="744538" lvl="1" indent="-230188" eaLnBrk="1" hangingPunct="1">
              <a:lnSpc>
                <a:spcPct val="90000"/>
              </a:lnSpc>
              <a:spcBef>
                <a:spcPts val="438"/>
              </a:spcBef>
              <a:buClrTx/>
              <a:buFontTx/>
              <a:buNone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		[ : input-list</a:t>
            </a:r>
          </a:p>
          <a:p>
            <a:pPr marL="744538" lvl="1" indent="-230188" eaLnBrk="1" hangingPunct="1">
              <a:lnSpc>
                <a:spcPct val="90000"/>
              </a:lnSpc>
              <a:spcBef>
                <a:spcPts val="438"/>
              </a:spcBef>
              <a:buClrTx/>
              <a:buFontTx/>
              <a:buNone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		[ : overwrite-list ] ] ] );</a:t>
            </a:r>
          </a:p>
          <a:p>
            <a:pPr marL="385763" indent="-36988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Allows you 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to link program variables to registers</a:t>
            </a: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988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Output-list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: 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map results 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from embedded assembly to C variables</a:t>
            </a:r>
          </a:p>
          <a:p>
            <a:pPr marL="739775" lvl="1" indent="-23177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Tell assembler where to put result and what registers to use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Font typeface="Wingdings" charset="2"/>
              <a:buChar char=""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“=r” (x) : assign any register for output variable “x”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Font typeface="Wingdings" charset="2"/>
              <a:buChar char=""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“+r” (x) : assign any register for both input and output variable “x”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Font typeface="Wingdings" charset="2"/>
              <a:buChar char=""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Or assign specific register by name</a:t>
            </a:r>
          </a:p>
          <a:p>
            <a:pPr lvl="3" eaLnBrk="1" hangingPunct="1">
              <a:lnSpc>
                <a:spcPct val="97000"/>
              </a:lnSpc>
              <a:spcBef>
                <a:spcPts val="200"/>
              </a:spcBef>
              <a:buFont typeface="Times New Roman" pitchFamily="16" charset="0"/>
              <a:buChar char="•"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“=a” (x) : use %</a:t>
            </a:r>
            <a:r>
              <a:rPr lang="en-US" sz="1800" b="1" dirty="0" err="1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rax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for variable x</a:t>
            </a:r>
          </a:p>
          <a:p>
            <a:pPr marL="385763" indent="-369888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Input-list: pass values from C variables to embedded assembly</a:t>
            </a:r>
          </a:p>
          <a:p>
            <a:pPr marL="739775" lvl="1" indent="-231775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Tell assembler where to get operands and what registers to use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00"/>
              </a:spcBef>
              <a:buClr>
                <a:srgbClr val="005400"/>
              </a:buClr>
              <a:buFont typeface="Wingdings" charset="2"/>
              <a:buChar char=""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“r” (x) : assign any register to hold variable “x”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00"/>
              </a:spcBef>
              <a:buClr>
                <a:srgbClr val="005400"/>
              </a:buClr>
              <a:buFont typeface="Wingdings" charset="2"/>
              <a:buChar char=""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Or assign specific register by name</a:t>
            </a:r>
          </a:p>
          <a:p>
            <a:pPr lvl="3" indent="-225425" eaLnBrk="1" hangingPunct="1">
              <a:lnSpc>
                <a:spcPct val="107000"/>
              </a:lnSpc>
              <a:spcBef>
                <a:spcPts val="200"/>
              </a:spcBef>
              <a:buClrTx/>
              <a:buFontTx/>
              <a:buNone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“a” (x)  : read in variable x into %</a:t>
            </a:r>
            <a:r>
              <a:rPr lang="en-US" sz="1800" b="1" dirty="0" err="1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rax</a:t>
            </a:r>
            <a:endParaRPr lang="en-US" sz="1800" b="1" dirty="0" smtClean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Extended form asm</a:t>
            </a:r>
          </a:p>
        </p:txBody>
      </p:sp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44538" lvl="1" indent="-230188" eaLnBrk="1" hangingPunct="1">
              <a:spcBef>
                <a:spcPts val="438"/>
              </a:spcBef>
              <a:buClrTx/>
              <a:buFontTx/>
              <a:buNone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	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asm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( code-string </a:t>
            </a:r>
          </a:p>
          <a:p>
            <a:pPr marL="744538" lvl="1" indent="-230188" eaLnBrk="1" hangingPunct="1">
              <a:spcBef>
                <a:spcPts val="438"/>
              </a:spcBef>
              <a:buClrTx/>
              <a:buFontTx/>
              <a:buNone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		[ : output-list</a:t>
            </a:r>
          </a:p>
          <a:p>
            <a:pPr marL="744538" lvl="1" indent="-230188" eaLnBrk="1" hangingPunct="1">
              <a:spcBef>
                <a:spcPts val="438"/>
              </a:spcBef>
              <a:buClrTx/>
              <a:buFontTx/>
              <a:buNone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		[ : input-list</a:t>
            </a:r>
          </a:p>
          <a:p>
            <a:pPr marL="744538" lvl="1" indent="-230188" eaLnBrk="1" hangingPunct="1">
              <a:spcBef>
                <a:spcPts val="438"/>
              </a:spcBef>
              <a:buClrTx/>
              <a:buFontTx/>
              <a:buNone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		[ : overwrite-list ] ] ] 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);</a:t>
            </a:r>
            <a:endParaRPr lang="en-US" sz="18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9888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Overwrite-list: to write to registers</a:t>
            </a:r>
          </a:p>
          <a:p>
            <a:pPr marL="739775" lvl="1" indent="-231775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Tells 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assembler what registers will be overwritten in embedded code</a:t>
            </a:r>
          </a:p>
          <a:p>
            <a:pPr marL="739775" lvl="1" indent="-231775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Allows compiler to</a:t>
            </a:r>
            <a:endParaRPr lang="en-US" sz="18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lvl="2" indent="-234950" eaLnBrk="1" hangingPunct="1">
              <a:lnSpc>
                <a:spcPct val="107000"/>
              </a:lnSpc>
              <a:spcBef>
                <a:spcPts val="200"/>
              </a:spcBef>
              <a:buClr>
                <a:srgbClr val="005400"/>
              </a:buClr>
              <a:buFont typeface="Wingdings" charset="2"/>
              <a:buChar char=""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16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Arrange to save data it had in those registers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00"/>
              </a:spcBef>
              <a:buClr>
                <a:srgbClr val="005400"/>
              </a:buClr>
              <a:buFont typeface="Wingdings" charset="2"/>
              <a:buChar char=""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16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Avoid using those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registers</a:t>
            </a:r>
          </a:p>
          <a:p>
            <a:pPr marL="385763" indent="-36988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Code-string</a:t>
            </a:r>
          </a:p>
          <a:p>
            <a:pPr marL="739775" lvl="1" indent="-23177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Sequence of assembly separated by “;”</a:t>
            </a:r>
          </a:p>
          <a:p>
            <a:pPr marL="728663" lvl="1" indent="-23653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Specific registers denoted via </a:t>
            </a:r>
          </a:p>
          <a:p>
            <a:pPr lvl="2" indent="-234950" eaLnBrk="1" hangingPunct="1">
              <a:lnSpc>
                <a:spcPct val="97000"/>
              </a:lnSpc>
              <a:spcBef>
                <a:spcPts val="150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%%&lt;register&gt;</a:t>
            </a:r>
          </a:p>
          <a:p>
            <a:pPr marL="728663" lvl="1" indent="-23653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Input and output operands  numbered, denoted by</a:t>
            </a:r>
          </a:p>
          <a:p>
            <a:pPr lvl="2" indent="-234950" eaLnBrk="1" hangingPunct="1">
              <a:lnSpc>
                <a:spcPct val="97000"/>
              </a:lnSpc>
              <a:spcBef>
                <a:spcPts val="150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%&lt;digit&gt;</a:t>
            </a:r>
          </a:p>
          <a:p>
            <a:pPr lvl="2" indent="-234950" eaLnBrk="1" hangingPunct="1">
              <a:lnSpc>
                <a:spcPct val="97000"/>
              </a:lnSpc>
              <a:spcBef>
                <a:spcPts val="150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Ordered by output list, then input list</a:t>
            </a:r>
          </a:p>
          <a:p>
            <a:pPr marL="739775" lvl="1" indent="-231775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endParaRPr lang="en-US" sz="1800" b="1" dirty="0" smtClean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indent="-234950" eaLnBrk="1" hangingPunct="1">
              <a:lnSpc>
                <a:spcPct val="107000"/>
              </a:lnSpc>
              <a:spcBef>
                <a:spcPts val="200"/>
              </a:spcBef>
              <a:buClr>
                <a:srgbClr val="005400"/>
              </a:buClr>
              <a:tabLst>
                <a:tab pos="744538" algn="l"/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4113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</a:pPr>
            <a:endParaRPr lang="en-US" sz="1600" b="1" dirty="0">
              <a:solidFill>
                <a:srgbClr val="000099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Example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4027487" cy="48371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988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Code-string</a:t>
            </a:r>
          </a:p>
          <a:p>
            <a:pPr marL="728663" lvl="1" indent="-23653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Use register </a:t>
            </a:r>
            <a:r>
              <a:rPr lang="en-US" sz="1800" b="1" dirty="0" err="1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ebx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to store flags from multiple</a:t>
            </a:r>
            <a:endParaRPr lang="en-US" sz="18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lvl="2" indent="-234950" eaLnBrk="1" hangingPunct="1">
              <a:lnSpc>
                <a:spcPct val="97000"/>
              </a:lnSpc>
              <a:spcBef>
                <a:spcPts val="150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%%</a:t>
            </a:r>
            <a:r>
              <a:rPr lang="en-US" sz="1600" b="1" dirty="0" err="1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bl</a:t>
            </a:r>
            <a:endParaRPr lang="en-US" sz="1600" b="1" dirty="0">
              <a:solidFill>
                <a:srgbClr val="000099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728663" lvl="1" indent="-23653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Store in operand 0 (result) </a:t>
            </a:r>
            <a:endParaRPr lang="en-US" sz="18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lvl="2" indent="-234950" eaLnBrk="1" hangingPunct="1">
              <a:lnSpc>
                <a:spcPct val="97000"/>
              </a:lnSpc>
              <a:spcBef>
                <a:spcPts val="150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%0</a:t>
            </a:r>
          </a:p>
          <a:p>
            <a:pPr indent="-234950" eaLnBrk="1" hangingPunct="1">
              <a:lnSpc>
                <a:spcPct val="97000"/>
              </a:lnSpc>
              <a:spcBef>
                <a:spcPts val="150"/>
              </a:spcBef>
              <a:buClr>
                <a:srgbClr val="005400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Output list</a:t>
            </a:r>
          </a:p>
          <a:p>
            <a:pPr marL="728663" lvl="1" indent="-23653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Assembler 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assigns 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any register 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to store result</a:t>
            </a:r>
          </a:p>
          <a:p>
            <a:pPr marL="728663" lvl="1" indent="-23653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Then produces code to implement mapping</a:t>
            </a:r>
          </a:p>
          <a:p>
            <a:pPr marL="728663" lvl="1" indent="-23653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Chooses </a:t>
            </a:r>
            <a:r>
              <a:rPr lang="en-US" sz="1800" b="1" dirty="0" err="1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eax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since result is returned</a:t>
            </a:r>
            <a:endParaRPr lang="en-US" sz="18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marL="385763" indent="-369888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Overwrite list</a:t>
            </a:r>
          </a:p>
          <a:p>
            <a:pPr marL="728663" lvl="1" indent="-236538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Compiler saves %</a:t>
            </a:r>
            <a:r>
              <a:rPr lang="en-US" sz="1800" b="1" dirty="0" err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ebx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or avoids using %</a:t>
            </a:r>
            <a:r>
              <a:rPr lang="en-US" sz="1800" b="1" dirty="0" err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ebx</a:t>
            </a: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in code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4343400" y="1143000"/>
            <a:ext cx="4748714" cy="4280275"/>
          </a:xfrm>
          <a:prstGeom prst="rect">
            <a:avLst/>
          </a:prstGeom>
          <a:solidFill>
            <a:srgbClr val="FFFF99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ok_smul3(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x,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y,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*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dest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result;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*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dest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x*y;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/* Insert following assembly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setae 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%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bl</a:t>
            </a:r>
            <a:endParaRPr lang="en-US" sz="16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movzbl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%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bl,result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*/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asm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(“setae %%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bl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movzbl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%%bl,%0”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: 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“=r” (result)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:</a:t>
            </a:r>
            <a:endParaRPr lang="en-US" sz="16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: 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“%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ebx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”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);</a:t>
            </a:r>
            <a:endParaRPr lang="en-US" sz="16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return 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result;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325563" y="6510338"/>
            <a:ext cx="7042954" cy="343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http://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thefengs.com/wuchang/courses/cs201/class/10/ok_smul3</a:t>
            </a:r>
            <a:endParaRPr lang="en-US" sz="18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Extended form </a:t>
            </a:r>
            <a:r>
              <a:rPr lang="en-US" sz="3800" b="1" dirty="0" err="1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asm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9888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Unsigned multiplication example</a:t>
            </a:r>
            <a:endParaRPr lang="en-US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639888" y="1812925"/>
            <a:ext cx="6691553" cy="2802948"/>
          </a:xfrm>
          <a:prstGeom prst="rect">
            <a:avLst/>
          </a:prstGeom>
          <a:solidFill>
            <a:srgbClr val="FFFF99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ok_umul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(unsigned x, unsigned y, unsigned *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dest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result;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asm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(“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movl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%2,%%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eax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 mull %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3,%%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eax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movl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%%eax,%0;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setae 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%%dl;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movzbl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%%dl,%1”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	: 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“=r” (*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dest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), “=r” (result)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	: 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“r” (x), “r” (y)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	: 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“%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eax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”, “%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edx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”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    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return 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result;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382713" y="6180138"/>
            <a:ext cx="6927537" cy="343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http://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thefengs.com/wuchang/courses/cs201/class/10/ok_umul</a:t>
            </a:r>
            <a:endParaRPr lang="en-US" sz="18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62200" y="467874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/*	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movl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x, %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eax</a:t>
            </a:r>
            <a:endParaRPr lang="en-US" sz="1600" b="1" dirty="0" smtClean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  	mull y</a:t>
            </a:r>
          </a:p>
          <a:p>
            <a:pPr lvl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movl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%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eax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*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dest</a:t>
            </a:r>
            <a:endParaRPr lang="en-US" sz="1600" b="1" dirty="0" smtClean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   	setae %dl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   	</a:t>
            </a:r>
            <a:r>
              <a:rPr lang="en-US" sz="16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movzbl</a:t>
            </a:r>
            <a:r>
              <a:rPr lang="en-US" sz="16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%dl, result 	*/</a:t>
            </a:r>
            <a:endParaRPr lang="en-US" sz="16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Practice problem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9888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What is the output of the following code?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1219200" y="1752600"/>
            <a:ext cx="7162800" cy="4249498"/>
          </a:xfrm>
          <a:prstGeom prst="rect">
            <a:avLst/>
          </a:prstGeom>
          <a:solidFill>
            <a:srgbClr val="FFFF99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#include &lt;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stdio.h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&gt;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myasm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x,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y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 {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result;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asm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("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movl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%1,%%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ebx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movl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%2,%%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ecx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			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sall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%%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cl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,%%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ebx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 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movl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%%ebx,%0"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        : "=r" (result)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        : "r" (x), "r" (y)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        : "%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ebx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", "%</a:t>
            </a:r>
            <a:r>
              <a:rPr lang="en-US" sz="18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ecx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"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return result;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main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() {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printf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("%d\n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", </a:t>
            </a:r>
            <a:r>
              <a:rPr lang="en-US" sz="18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myasm</a:t>
            </a:r>
            <a:r>
              <a:rPr lang="en-US" sz="18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(2,3));</a:t>
            </a:r>
            <a:endParaRPr lang="en-US" sz="18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1096963" y="6396038"/>
            <a:ext cx="7491794" cy="343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http://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thefengs.com/wuchang/courses/cs201/class/10/example_asm</a:t>
            </a:r>
            <a:endParaRPr lang="en-US" sz="18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5943600" y="2784475"/>
            <a:ext cx="344488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32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More structures</a:t>
            </a:r>
          </a:p>
        </p:txBody>
      </p:sp>
      <p:sp>
        <p:nvSpPr>
          <p:cNvPr id="9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Structures can contain other structures as members: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6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rectangle {</a:t>
            </a:r>
            <a:br>
              <a:rPr lang="en-US" sz="16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6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6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6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point pt1;</a:t>
            </a:r>
            <a:br>
              <a:rPr lang="en-US" sz="16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6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6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6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point pt2;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};</a:t>
            </a:r>
          </a:p>
          <a:p>
            <a:pPr marL="744538" lvl="1" indent="-227013" eaLnBrk="1" hangingPunct="1">
              <a:spcBef>
                <a:spcPts val="625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	What is the size of a </a:t>
            </a:r>
            <a:r>
              <a:rPr lang="en-US" sz="2000" b="1" dirty="0" err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rectangle?</a:t>
            </a:r>
          </a:p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Structures can be arguments of functions</a:t>
            </a:r>
          </a:p>
          <a:p>
            <a:pPr marL="739775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Passed by value like most other data types</a:t>
            </a:r>
          </a:p>
          <a:p>
            <a:pPr marL="739775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Compare to </a:t>
            </a:r>
            <a:r>
              <a:rPr lang="en-US" sz="20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arrays</a:t>
            </a:r>
            <a:endParaRPr lang="en-US" sz="20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Extended form asm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9888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Something more useful</a:t>
            </a:r>
          </a:p>
          <a:p>
            <a:pPr marL="728663" lvl="1" indent="-236538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rdtsc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= read timestamp counter (Pentium)</a:t>
            </a:r>
          </a:p>
          <a:p>
            <a:pPr lvl="2" indent="-234950" eaLnBrk="1" hangingPunct="1">
              <a:lnSpc>
                <a:spcPct val="107000"/>
              </a:lnSpc>
              <a:spcBef>
                <a:spcPts val="17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Reads 64-bit timestamp counter into %</a:t>
            </a:r>
            <a:r>
              <a:rPr lang="en-US" sz="1800" b="1" dirty="0" err="1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edx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:%</a:t>
            </a:r>
            <a:r>
              <a:rPr lang="en-US" sz="1800" b="1" dirty="0" err="1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eax</a:t>
            </a:r>
            <a:endParaRPr lang="en-US" sz="1800" b="1" dirty="0">
              <a:solidFill>
                <a:srgbClr val="000099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lvl="2" indent="-234950" eaLnBrk="1" hangingPunct="1">
              <a:lnSpc>
                <a:spcPct val="107000"/>
              </a:lnSpc>
              <a:spcBef>
                <a:spcPts val="17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Accessed via </a:t>
            </a:r>
            <a:r>
              <a:rPr lang="en-US" sz="1800" b="1" dirty="0" err="1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asm</a:t>
            </a:r>
            <a:endParaRPr lang="en-US" sz="1800" b="1" dirty="0">
              <a:solidFill>
                <a:srgbClr val="000099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lvl="2" indent="-234950" eaLnBrk="1" hangingPunct="1">
              <a:lnSpc>
                <a:spcPct val="107000"/>
              </a:lnSpc>
              <a:spcBef>
                <a:spcPts val="17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Key code</a:t>
            </a:r>
          </a:p>
          <a:p>
            <a:pPr lvl="2" indent="-230188" eaLnBrk="1" hangingPunct="1">
              <a:lnSpc>
                <a:spcPct val="107000"/>
              </a:lnSpc>
              <a:spcBef>
                <a:spcPts val="1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400" b="1" dirty="0">
              <a:solidFill>
                <a:srgbClr val="000099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lvl="2" indent="-230188" eaLnBrk="1" hangingPunct="1">
              <a:lnSpc>
                <a:spcPct val="107000"/>
              </a:lnSpc>
              <a:spcBef>
                <a:spcPts val="1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400" b="1" dirty="0">
              <a:solidFill>
                <a:srgbClr val="000099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lvl="2" indent="-230188" eaLnBrk="1" hangingPunct="1">
              <a:lnSpc>
                <a:spcPct val="107000"/>
              </a:lnSpc>
              <a:spcBef>
                <a:spcPts val="1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400" b="1" dirty="0">
              <a:solidFill>
                <a:srgbClr val="000099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lvl="2" indent="-230188" eaLnBrk="1" hangingPunct="1">
              <a:lnSpc>
                <a:spcPct val="107000"/>
              </a:lnSpc>
              <a:spcBef>
                <a:spcPts val="1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400" b="1" dirty="0">
              <a:solidFill>
                <a:srgbClr val="000099"/>
              </a:solidFill>
              <a:latin typeface="Arial" charset="0"/>
              <a:ea typeface="AR PL ShanHeiSun Uni" charset="0"/>
              <a:cs typeface="AR PL ShanHeiSun Uni" charset="0"/>
            </a:endParaRPr>
          </a:p>
          <a:p>
            <a:pPr lvl="2" indent="-230188" eaLnBrk="1" hangingPunct="1">
              <a:lnSpc>
                <a:spcPct val="107000"/>
              </a:lnSpc>
              <a:spcBef>
                <a:spcPts val="17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400" b="1" dirty="0">
              <a:solidFill>
                <a:srgbClr val="000099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1316038" y="6180138"/>
            <a:ext cx="6735177" cy="3438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http://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thefengs.com/wuchang/courses/cs201/class/10/rdtsc.c</a:t>
            </a:r>
            <a:endParaRPr lang="en-US" sz="1800" b="1" dirty="0">
              <a:solidFill>
                <a:srgbClr val="000066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2428875" y="3197225"/>
            <a:ext cx="4600575" cy="823913"/>
          </a:xfrm>
          <a:prstGeom prst="rect">
            <a:avLst/>
          </a:prstGeom>
          <a:solidFill>
            <a:srgbClr val="FFFF99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unsigned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lo, hi;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asm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(“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rdtsc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”	: “=a” (lo), “=d” (hi) );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Extra slides</a:t>
            </a:r>
          </a:p>
        </p:txBody>
      </p:sp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9356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Exam practice</a:t>
            </a:r>
            <a:endParaRPr lang="en-US" sz="3800" b="1" dirty="0">
              <a:solidFill>
                <a:srgbClr val="660033"/>
              </a:solidFill>
              <a:ea typeface="AR PL ShanHeiSun Uni" charset="0"/>
              <a:cs typeface="AR PL ShanHeiSun Uni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Chapter 3 Problems (Part 2)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ea typeface="AR PL ShanHeiSun Uni" charset="0"/>
                <a:cs typeface="AR PL ShanHeiSun Uni" charset="0"/>
              </a:rPr>
              <a:t>3.18 			C from x86 </a:t>
            </a:r>
            <a:r>
              <a:rPr lang="en-US" sz="1600" dirty="0" err="1" smtClean="0">
                <a:ea typeface="AR PL ShanHeiSun Uni" charset="0"/>
                <a:cs typeface="AR PL ShanHeiSun Uni" charset="0"/>
              </a:rPr>
              <a:t>conds</a:t>
            </a:r>
            <a:endParaRPr lang="en-US" sz="1600" dirty="0" smtClean="0">
              <a:ea typeface="AR PL ShanHeiSun Uni" charset="0"/>
              <a:cs typeface="AR PL ShanHeiSun Uni" charset="0"/>
            </a:endParaRP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ea typeface="AR PL ShanHeiSun Uni" charset="0"/>
                <a:cs typeface="AR PL ShanHeiSun Uni" charset="0"/>
              </a:rPr>
              <a:t>3.20, 3.21		C from x86 (conditionals)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ea typeface="AR PL ShanHeiSun Uni" charset="0"/>
                <a:cs typeface="AR PL ShanHeiSun Uni" charset="0"/>
              </a:rPr>
              <a:t>3.23 			Cross x86 to C (loops)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ea typeface="AR PL ShanHeiSun Uni" charset="0"/>
                <a:cs typeface="AR PL ShanHeiSun Uni" charset="0"/>
              </a:rPr>
              <a:t>3.24 			C from x86 (loops)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ea typeface="AR PL ShanHeiSun Uni" charset="0"/>
                <a:cs typeface="AR PL ShanHeiSun Uni" charset="0"/>
              </a:rPr>
              <a:t>3.28 			Fill in C for loop from x86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ea typeface="AR PL ShanHeiSun Uni" charset="0"/>
                <a:cs typeface="AR PL ShanHeiSun Uni" charset="0"/>
              </a:rPr>
              <a:t>3.30, 3.31 		Switch case reverse engineering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ea typeface="AR PL ShanHeiSun Uni" charset="0"/>
                <a:cs typeface="AR PL ShanHeiSun Uni" charset="0"/>
              </a:rPr>
              <a:t>3.32 			Following stack in function calls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ea typeface="AR PL ShanHeiSun Uni" charset="0"/>
                <a:cs typeface="AR PL ShanHeiSun Uni" charset="0"/>
              </a:rPr>
              <a:t>3.33			Function call </a:t>
            </a:r>
            <a:r>
              <a:rPr lang="en-US" sz="1600" dirty="0" err="1" smtClean="0">
                <a:ea typeface="AR PL ShanHeiSun Uni" charset="0"/>
                <a:cs typeface="AR PL ShanHeiSun Uni" charset="0"/>
              </a:rPr>
              <a:t>params</a:t>
            </a:r>
            <a:endParaRPr lang="en-US" sz="1600" dirty="0" smtClean="0">
              <a:ea typeface="AR PL ShanHeiSun Uni" charset="0"/>
              <a:cs typeface="AR PL ShanHeiSun Uni" charset="0"/>
            </a:endParaRP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ea typeface="AR PL ShanHeiSun Uni" charset="0"/>
                <a:cs typeface="AR PL ShanHeiSun Uni" charset="0"/>
              </a:rPr>
              <a:t>3.35 			Function call reversing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ea typeface="AR PL ShanHeiSun Uni" charset="0"/>
                <a:cs typeface="AR PL ShanHeiSun Uni" charset="0"/>
              </a:rPr>
              <a:t>3.36, 3.37 		Array element sizing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ea typeface="AR PL ShanHeiSun Uni" charset="0"/>
                <a:cs typeface="AR PL ShanHeiSun Uni" charset="0"/>
              </a:rPr>
              <a:t>3.38 			Array/Matrix dimension reversing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ea typeface="AR PL ShanHeiSun Uni" charset="0"/>
                <a:cs typeface="AR PL ShanHeiSun Uni" charset="0"/>
              </a:rPr>
              <a:t>3.40 			</a:t>
            </a:r>
            <a:r>
              <a:rPr lang="en-US" sz="1600" dirty="0" err="1" smtClean="0">
                <a:ea typeface="AR PL ShanHeiSun Uni" charset="0"/>
                <a:cs typeface="AR PL ShanHeiSun Uni" charset="0"/>
              </a:rPr>
              <a:t>Refactor</a:t>
            </a:r>
            <a:r>
              <a:rPr lang="en-US" sz="1600" dirty="0" smtClean="0">
                <a:ea typeface="AR PL ShanHeiSun Uni" charset="0"/>
                <a:cs typeface="AR PL ShanHeiSun Uni" charset="0"/>
              </a:rPr>
              <a:t> C Matrix computation to pointers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ea typeface="AR PL ShanHeiSun Uni" charset="0"/>
                <a:cs typeface="AR PL ShanHeiSun Uni" charset="0"/>
              </a:rPr>
              <a:t>3.41, 3.44, 3.45	</a:t>
            </a:r>
            <a:r>
              <a:rPr lang="en-US" sz="1600" dirty="0" err="1" smtClean="0">
                <a:ea typeface="AR PL ShanHeiSun Uni" charset="0"/>
                <a:cs typeface="AR PL ShanHeiSun Uni" charset="0"/>
              </a:rPr>
              <a:t>structs</a:t>
            </a:r>
            <a:r>
              <a:rPr lang="en-US" sz="1600" dirty="0" smtClean="0">
                <a:ea typeface="AR PL ShanHeiSun Uni" charset="0"/>
                <a:cs typeface="AR PL ShanHeiSun Uni" charset="0"/>
              </a:rPr>
              <a:t> in assembly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ea typeface="AR PL ShanHeiSun Uni" charset="0"/>
                <a:cs typeface="AR PL ShanHeiSun Uni" charset="0"/>
              </a:rPr>
              <a:t>3.58			 C from assembly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ea typeface="AR PL ShanHeiSun Uni" charset="0"/>
                <a:cs typeface="AR PL ShanHeiSun Uni" charset="0"/>
              </a:rPr>
              <a:t>3.62, 3.63 		Full switch reverse engineering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smtClean="0">
                <a:ea typeface="AR PL ShanHeiSun Uni" charset="0"/>
                <a:cs typeface="AR PL ShanHeiSun Uni" charset="0"/>
              </a:rPr>
              <a:t>3.65 			Matrix dimension reversing</a:t>
            </a:r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Declared via </a:t>
            </a:r>
            <a:r>
              <a:rPr lang="en-US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typedef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 </a:t>
            </a:r>
            <a:r>
              <a:rPr lang="en-US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structs</a:t>
            </a: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 and pointers</a:t>
            </a:r>
          </a:p>
          <a:p>
            <a:pPr marL="725488" lvl="1" indent="-2333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What does this code do?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676400" y="2133600"/>
            <a:ext cx="6858000" cy="483427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typedef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tnode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*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nptr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typedef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tnode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char 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*word;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count;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nptr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next;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 Node;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static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nptr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Head = NULL;  // The head of a list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…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nptr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np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            // temporary variable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while (… something …){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// Allocate a new node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np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(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nptr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malloc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sizeof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(Node));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// Do some kind of processing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np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-&gt;word = … something …;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np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-&gt;next  = Head;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Head =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np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</p:txBody>
      </p:sp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Self-referential structures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762000" y="2438400"/>
            <a:ext cx="7543800" cy="2082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 rectangle * ptinrect(struct point p, struct rectangle *r, int n) {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int i;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for(i = 0; i &lt; n; i++) {</a:t>
            </a:r>
          </a:p>
          <a:p>
            <a:pPr marL="914400" lvl="2" indent="0" eaLnBrk="1" hangingPunct="1">
              <a:lnSpc>
                <a:spcPct val="107000"/>
              </a:lnSpc>
              <a:spcBef>
                <a:spcPts val="1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if(p.x &gt;= r-&gt;pt1.x &amp;&amp; p.x &lt; r-&gt;pt2.x</a:t>
            </a:r>
          </a:p>
          <a:p>
            <a:pPr marL="914400" lvl="2" indent="0" eaLnBrk="1" hangingPunct="1">
              <a:lnSpc>
                <a:spcPct val="107000"/>
              </a:lnSpc>
              <a:spcBef>
                <a:spcPts val="1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&amp;&amp; p.y &gt;= r-&gt;pt1.y &amp;&amp; p.y &lt; r-&gt;pt2.y)</a:t>
            </a:r>
          </a:p>
          <a:p>
            <a:pPr marL="914400" lvl="2" indent="0" eaLnBrk="1" hangingPunct="1">
              <a:lnSpc>
                <a:spcPct val="107000"/>
              </a:lnSpc>
              <a:spcBef>
                <a:spcPts val="1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return r;</a:t>
            </a:r>
          </a:p>
          <a:p>
            <a:pPr marL="914400" lvl="2" indent="0" eaLnBrk="1" hangingPunct="1">
              <a:lnSpc>
                <a:spcPct val="107000"/>
              </a:lnSpc>
              <a:spcBef>
                <a:spcPts val="1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r++;</a:t>
            </a:r>
          </a:p>
          <a:p>
            <a:pPr marL="914400" lvl="2" indent="0" eaLnBrk="1" hangingPunct="1">
              <a:lnSpc>
                <a:spcPct val="107000"/>
              </a:lnSpc>
              <a:spcBef>
                <a:spcPts val="1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  <a:br>
              <a:rPr lang="en-US" sz="12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2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return ((struct rectangle *)0);</a:t>
            </a:r>
          </a:p>
          <a:p>
            <a:pPr eaLnBrk="1" hangingPunct="1">
              <a:lnSpc>
                <a:spcPct val="107000"/>
              </a:lnSpc>
              <a:spcBef>
                <a:spcPts val="1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Arrays of structures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Pointers/arrays for structures just like other data types</a:t>
            </a:r>
          </a:p>
          <a:p>
            <a:pPr marL="725488" lvl="1" indent="-2333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Can use Rarray[idx] interchangeably with *(Rarray+idx)</a:t>
            </a:r>
          </a:p>
          <a:p>
            <a:pPr marL="725488" lvl="1" indent="-2333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Are arrays of structures passed by value or reference?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762000" y="4495800"/>
            <a:ext cx="8113713" cy="2181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45720" tIns="46800" rIns="45720" bIns="46800">
            <a:spAutoFit/>
          </a:bodyPr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 rectangle * ptinrect(struct point p, struct rectangle *r, int n) {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int i;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for (i = 0; i &lt; n; i++) {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        if (p.x &gt;= r[i].pt1.x &amp;&amp; p.x &lt; r[i].pt2.x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            &amp;&amp; p.y &gt;= r[i].pt1.y &amp;&amp; p.y &lt; r[i].pt2.y) 				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			return(&amp;r[i]);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`	}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return((struct rectangle *) 0);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>
              <a:solidFill>
                <a:srgbClr val="000099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eaLnBrk="1" hangingPunct="1">
              <a:lnSpc>
                <a:spcPct val="107000"/>
              </a:lnSpc>
              <a:spcBef>
                <a:spcPts val="1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 rectangle Rarray[N];</a:t>
            </a:r>
          </a:p>
          <a:p>
            <a:pPr eaLnBrk="1" hangingPunct="1">
              <a:lnSpc>
                <a:spcPct val="107000"/>
              </a:lnSpc>
              <a:spcBef>
                <a:spcPts val="1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ptinrect(p,Rarray,N);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Exercise</a:t>
            </a:r>
          </a:p>
        </p:txBody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80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Given these variables:</a:t>
            </a:r>
          </a:p>
          <a:p>
            <a:pPr marL="385763" indent="-366713" eaLnBrk="1" hangingPunct="1">
              <a:lnSpc>
                <a:spcPct val="80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  <a:p>
            <a:pPr marL="744538" lvl="1" indent="-227013" eaLnBrk="1" hangingPunct="1">
              <a:lnSpc>
                <a:spcPct val="8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 {</a:t>
            </a:r>
          </a:p>
          <a:p>
            <a:pPr marL="744538" lvl="1" indent="-227013" eaLnBrk="1" hangingPunct="1">
              <a:lnSpc>
                <a:spcPct val="8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unsigned int is_keyword : 1;</a:t>
            </a:r>
          </a:p>
          <a:p>
            <a:pPr marL="744538" lvl="1" indent="-227013" eaLnBrk="1" hangingPunct="1">
              <a:lnSpc>
                <a:spcPct val="8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unsigned int is_extern : 1 ;</a:t>
            </a:r>
          </a:p>
          <a:p>
            <a:pPr marL="744538" lvl="1" indent="-227013" eaLnBrk="1" hangingPunct="1">
              <a:lnSpc>
                <a:spcPct val="8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unsigned int is_static : 1;</a:t>
            </a:r>
          </a:p>
          <a:p>
            <a:pPr marL="744538" lvl="1" indent="-227013" eaLnBrk="1" hangingPunct="1">
              <a:lnSpc>
                <a:spcPct val="8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}flags1;</a:t>
            </a:r>
          </a:p>
          <a:p>
            <a:pPr marL="744538" lvl="1" indent="-227013" eaLnBrk="1" hangingPunct="1">
              <a:lnSpc>
                <a:spcPct val="8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unsigned int flags2;</a:t>
            </a:r>
          </a:p>
          <a:p>
            <a:pPr marL="744538" lvl="1" indent="-227013" eaLnBrk="1" hangingPunct="1">
              <a:lnSpc>
                <a:spcPct val="80000"/>
              </a:lnSpc>
              <a:spcBef>
                <a:spcPts val="563"/>
              </a:spcBef>
              <a:buClrTx/>
              <a:buSzPct val="75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8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385763" indent="-366713" eaLnBrk="1" hangingPunct="1">
              <a:lnSpc>
                <a:spcPct val="80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Write an expression that is true if the field </a:t>
            </a:r>
            <a:r>
              <a:rPr lang="en-US" sz="20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is_static</a:t>
            </a:r>
            <a:r>
              <a:rPr lang="en-US" sz="20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 is set, using the bit field notation on flags1, and also using bitwise operators on flags2.</a:t>
            </a:r>
          </a:p>
          <a:p>
            <a:pPr marL="385763" indent="-366713" eaLnBrk="1" hangingPunct="1">
              <a:lnSpc>
                <a:spcPct val="80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7646988" cy="5730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Accessing Elements within Array</a:t>
            </a:r>
          </a:p>
        </p:txBody>
      </p:sp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152400" y="990600"/>
            <a:ext cx="5441950" cy="21891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541338" lvl="1" indent="-2079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541338" algn="l"/>
                <a:tab pos="998538" algn="l"/>
                <a:tab pos="1455738" algn="l"/>
                <a:tab pos="1912938" algn="l"/>
                <a:tab pos="2370138" algn="l"/>
                <a:tab pos="2827338" algn="l"/>
                <a:tab pos="3284538" algn="l"/>
                <a:tab pos="3741738" algn="l"/>
                <a:tab pos="4198938" algn="l"/>
                <a:tab pos="4656138" algn="l"/>
                <a:tab pos="5113338" algn="l"/>
                <a:tab pos="5570538" algn="l"/>
                <a:tab pos="6027738" algn="l"/>
                <a:tab pos="6484938" algn="l"/>
                <a:tab pos="6942138" algn="l"/>
                <a:tab pos="7399338" algn="l"/>
                <a:tab pos="7856538" algn="l"/>
                <a:tab pos="8313738" algn="l"/>
                <a:tab pos="8770938" algn="l"/>
                <a:tab pos="9228138" algn="l"/>
                <a:tab pos="9685338" algn="l"/>
              </a:tabLst>
            </a:pPr>
            <a:r>
              <a:rPr lang="en-US" sz="20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Compute offset from start of array</a:t>
            </a:r>
          </a:p>
          <a:p>
            <a:pPr marL="914400" lvl="2" indent="-239713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541338" algn="l"/>
                <a:tab pos="998538" algn="l"/>
                <a:tab pos="1455738" algn="l"/>
                <a:tab pos="1912938" algn="l"/>
                <a:tab pos="2370138" algn="l"/>
                <a:tab pos="2827338" algn="l"/>
                <a:tab pos="3284538" algn="l"/>
                <a:tab pos="3741738" algn="l"/>
                <a:tab pos="4198938" algn="l"/>
                <a:tab pos="4656138" algn="l"/>
                <a:tab pos="5113338" algn="l"/>
                <a:tab pos="5570538" algn="l"/>
                <a:tab pos="6027738" algn="l"/>
                <a:tab pos="6484938" algn="l"/>
                <a:tab pos="6942138" algn="l"/>
                <a:tab pos="7399338" algn="l"/>
                <a:tab pos="7856538" algn="l"/>
                <a:tab pos="8313738" algn="l"/>
                <a:tab pos="8770938" algn="l"/>
                <a:tab pos="9228138" algn="l"/>
                <a:tab pos="9685338" algn="l"/>
              </a:tabLst>
            </a:pPr>
            <a:r>
              <a:rPr lang="en-US" sz="1800" b="1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Compute 12*</a:t>
            </a:r>
            <a:r>
              <a:rPr lang="en-US" sz="1800" b="1" i="1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i</a:t>
            </a:r>
            <a:r>
              <a:rPr lang="en-US" sz="1800" b="1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 as 4*(</a:t>
            </a:r>
            <a:r>
              <a:rPr lang="en-US" sz="1800" b="1" i="1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i</a:t>
            </a:r>
            <a:r>
              <a:rPr lang="en-US" sz="1800" b="1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+2</a:t>
            </a:r>
            <a:r>
              <a:rPr lang="en-US" sz="1800" b="1" i="1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i</a:t>
            </a:r>
            <a:r>
              <a:rPr lang="en-US" sz="1800" b="1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)</a:t>
            </a:r>
          </a:p>
          <a:p>
            <a:pPr marL="541338" lvl="1" indent="-2079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541338" algn="l"/>
                <a:tab pos="998538" algn="l"/>
                <a:tab pos="1455738" algn="l"/>
                <a:tab pos="1912938" algn="l"/>
                <a:tab pos="2370138" algn="l"/>
                <a:tab pos="2827338" algn="l"/>
                <a:tab pos="3284538" algn="l"/>
                <a:tab pos="3741738" algn="l"/>
                <a:tab pos="4198938" algn="l"/>
                <a:tab pos="4656138" algn="l"/>
                <a:tab pos="5113338" algn="l"/>
                <a:tab pos="5570538" algn="l"/>
                <a:tab pos="6027738" algn="l"/>
                <a:tab pos="6484938" algn="l"/>
                <a:tab pos="6942138" algn="l"/>
                <a:tab pos="7399338" algn="l"/>
                <a:tab pos="7856538" algn="l"/>
                <a:tab pos="8313738" algn="l"/>
                <a:tab pos="8770938" algn="l"/>
                <a:tab pos="9228138" algn="l"/>
                <a:tab pos="9685338" algn="l"/>
              </a:tabLst>
            </a:pPr>
            <a:r>
              <a:rPr lang="en-US" sz="20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Access element according to its offset within structure</a:t>
            </a:r>
          </a:p>
          <a:p>
            <a:pPr marL="914400" lvl="2" indent="-239713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541338" algn="l"/>
                <a:tab pos="998538" algn="l"/>
                <a:tab pos="1455738" algn="l"/>
                <a:tab pos="1912938" algn="l"/>
                <a:tab pos="2370138" algn="l"/>
                <a:tab pos="2827338" algn="l"/>
                <a:tab pos="3284538" algn="l"/>
                <a:tab pos="3741738" algn="l"/>
                <a:tab pos="4198938" algn="l"/>
                <a:tab pos="4656138" algn="l"/>
                <a:tab pos="5113338" algn="l"/>
                <a:tab pos="5570538" algn="l"/>
                <a:tab pos="6027738" algn="l"/>
                <a:tab pos="6484938" algn="l"/>
                <a:tab pos="6942138" algn="l"/>
                <a:tab pos="7399338" algn="l"/>
                <a:tab pos="7856538" algn="l"/>
                <a:tab pos="8313738" algn="l"/>
                <a:tab pos="8770938" algn="l"/>
                <a:tab pos="9228138" algn="l"/>
                <a:tab pos="9685338" algn="l"/>
              </a:tabLst>
            </a:pPr>
            <a:r>
              <a:rPr lang="en-US" sz="1800" b="1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Offset by 8</a:t>
            </a:r>
          </a:p>
          <a:p>
            <a:pPr marL="914400" lvl="2" indent="-239713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541338" algn="l"/>
                <a:tab pos="998538" algn="l"/>
                <a:tab pos="1455738" algn="l"/>
                <a:tab pos="1912938" algn="l"/>
                <a:tab pos="2370138" algn="l"/>
                <a:tab pos="2827338" algn="l"/>
                <a:tab pos="3284538" algn="l"/>
                <a:tab pos="3741738" algn="l"/>
                <a:tab pos="4198938" algn="l"/>
                <a:tab pos="4656138" algn="l"/>
                <a:tab pos="5113338" algn="l"/>
                <a:tab pos="5570538" algn="l"/>
                <a:tab pos="6027738" algn="l"/>
                <a:tab pos="6484938" algn="l"/>
                <a:tab pos="6942138" algn="l"/>
                <a:tab pos="7399338" algn="l"/>
                <a:tab pos="7856538" algn="l"/>
                <a:tab pos="8313738" algn="l"/>
                <a:tab pos="8770938" algn="l"/>
                <a:tab pos="9228138" algn="l"/>
                <a:tab pos="9685338" algn="l"/>
              </a:tabLst>
            </a:pPr>
            <a:r>
              <a:rPr lang="en-US" sz="1800" b="1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Assembler gives displacement as a + 8</a:t>
            </a:r>
          </a:p>
        </p:txBody>
      </p:sp>
      <p:sp>
        <p:nvSpPr>
          <p:cNvPr id="63491" name="Line 3"/>
          <p:cNvSpPr>
            <a:spLocks noChangeShapeType="1"/>
          </p:cNvSpPr>
          <p:nvPr/>
        </p:nvSpPr>
        <p:spPr bwMode="auto">
          <a:xfrm flipH="1">
            <a:off x="1200150" y="5105400"/>
            <a:ext cx="3619500" cy="609600"/>
          </a:xfrm>
          <a:prstGeom prst="line">
            <a:avLst/>
          </a:prstGeom>
          <a:noFill/>
          <a:ln w="25560" cap="sq">
            <a:solidFill>
              <a:srgbClr val="000066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 flipV="1">
            <a:off x="6534150" y="5086350"/>
            <a:ext cx="2019300" cy="647700"/>
          </a:xfrm>
          <a:prstGeom prst="line">
            <a:avLst/>
          </a:prstGeom>
          <a:noFill/>
          <a:ln w="25560" cap="sq">
            <a:solidFill>
              <a:srgbClr val="000066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63493" name="Group 5"/>
          <p:cNvGrpSpPr>
            <a:grpSpLocks/>
          </p:cNvGrpSpPr>
          <p:nvPr/>
        </p:nvGrpSpPr>
        <p:grpSpPr bwMode="auto">
          <a:xfrm>
            <a:off x="1060450" y="4800600"/>
            <a:ext cx="7150100" cy="682625"/>
            <a:chOff x="668" y="3024"/>
            <a:chExt cx="4504" cy="430"/>
          </a:xfrm>
        </p:grpSpPr>
        <p:sp>
          <p:nvSpPr>
            <p:cNvPr id="63494" name="Rectangle 6"/>
            <p:cNvSpPr>
              <a:spLocks noChangeArrowheads="1"/>
            </p:cNvSpPr>
            <p:nvPr/>
          </p:nvSpPr>
          <p:spPr bwMode="auto">
            <a:xfrm>
              <a:off x="864" y="3024"/>
              <a:ext cx="1124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a[0]</a:t>
              </a:r>
            </a:p>
          </p:txBody>
        </p:sp>
        <p:sp>
          <p:nvSpPr>
            <p:cNvPr id="63495" name="Rectangle 7"/>
            <p:cNvSpPr>
              <a:spLocks noChangeArrowheads="1"/>
            </p:cNvSpPr>
            <p:nvPr/>
          </p:nvSpPr>
          <p:spPr bwMode="auto">
            <a:xfrm>
              <a:off x="668" y="3246"/>
              <a:ext cx="344" cy="20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a+0</a:t>
              </a:r>
            </a:p>
          </p:txBody>
        </p:sp>
        <p:sp>
          <p:nvSpPr>
            <p:cNvPr id="63496" name="Rectangle 8"/>
            <p:cNvSpPr>
              <a:spLocks noChangeArrowheads="1"/>
            </p:cNvSpPr>
            <p:nvPr/>
          </p:nvSpPr>
          <p:spPr bwMode="auto">
            <a:xfrm>
              <a:off x="3024" y="3024"/>
              <a:ext cx="1124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a[i]</a:t>
              </a:r>
            </a:p>
          </p:txBody>
        </p:sp>
        <p:sp>
          <p:nvSpPr>
            <p:cNvPr id="63497" name="Rectangle 9"/>
            <p:cNvSpPr>
              <a:spLocks noChangeArrowheads="1"/>
            </p:cNvSpPr>
            <p:nvPr/>
          </p:nvSpPr>
          <p:spPr bwMode="auto">
            <a:xfrm>
              <a:off x="2827" y="3232"/>
              <a:ext cx="497" cy="20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a+12i</a:t>
              </a:r>
            </a:p>
          </p:txBody>
        </p:sp>
        <p:sp>
          <p:nvSpPr>
            <p:cNvPr id="63498" name="Rectangle 10"/>
            <p:cNvSpPr>
              <a:spLocks noChangeArrowheads="1"/>
            </p:cNvSpPr>
            <p:nvPr/>
          </p:nvSpPr>
          <p:spPr bwMode="auto">
            <a:xfrm>
              <a:off x="2016" y="3024"/>
              <a:ext cx="996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• • •</a:t>
              </a:r>
            </a:p>
          </p:txBody>
        </p:sp>
        <p:sp>
          <p:nvSpPr>
            <p:cNvPr id="63499" name="Rectangle 11"/>
            <p:cNvSpPr>
              <a:spLocks noChangeArrowheads="1"/>
            </p:cNvSpPr>
            <p:nvPr/>
          </p:nvSpPr>
          <p:spPr bwMode="auto">
            <a:xfrm>
              <a:off x="4176" y="3024"/>
              <a:ext cx="996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• • •</a:t>
              </a:r>
            </a:p>
          </p:txBody>
        </p:sp>
      </p:grpSp>
      <p:sp>
        <p:nvSpPr>
          <p:cNvPr id="63500" name="Rectangle 12"/>
          <p:cNvSpPr>
            <a:spLocks noChangeArrowheads="1"/>
          </p:cNvSpPr>
          <p:nvPr/>
        </p:nvSpPr>
        <p:spPr bwMode="auto">
          <a:xfrm>
            <a:off x="457200" y="3276600"/>
            <a:ext cx="3276600" cy="1185863"/>
          </a:xfrm>
          <a:prstGeom prst="rect">
            <a:avLst/>
          </a:prstGeom>
          <a:solidFill>
            <a:srgbClr val="FFFF99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short get_j(int idx)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return a[idx].j;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</p:txBody>
      </p:sp>
      <p:sp>
        <p:nvSpPr>
          <p:cNvPr id="63501" name="Rectangle 13"/>
          <p:cNvSpPr>
            <a:spLocks noChangeArrowheads="1"/>
          </p:cNvSpPr>
          <p:nvPr/>
        </p:nvSpPr>
        <p:spPr bwMode="auto">
          <a:xfrm>
            <a:off x="3886200" y="3276600"/>
            <a:ext cx="4648200" cy="911225"/>
          </a:xfrm>
          <a:prstGeom prst="rect">
            <a:avLst/>
          </a:prstGeom>
          <a:solidFill>
            <a:srgbClr val="CCECFF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525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# %eax = idx</a:t>
            </a:r>
          </a:p>
          <a:p>
            <a:pPr>
              <a:buClrTx/>
              <a:buFontTx/>
              <a:buNone/>
              <a:tabLst>
                <a:tab pos="0" algn="l"/>
                <a:tab pos="9525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leal (%eax,%eax,2),%eax # 3*idx</a:t>
            </a:r>
          </a:p>
          <a:p>
            <a:pPr>
              <a:buClrTx/>
              <a:buFontTx/>
              <a:buNone/>
              <a:tabLst>
                <a:tab pos="0" algn="l"/>
                <a:tab pos="9525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movswl a+8(,%eax,4),%eax</a:t>
            </a:r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1065213" y="6096000"/>
            <a:ext cx="866775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a+12i</a:t>
            </a:r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5559425" y="6096000"/>
            <a:ext cx="1141413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a+12i+8</a:t>
            </a:r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6019800" y="1447800"/>
            <a:ext cx="2214563" cy="1460500"/>
          </a:xfrm>
          <a:prstGeom prst="rect">
            <a:avLst/>
          </a:prstGeom>
          <a:solidFill>
            <a:srgbClr val="FFFF99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 S6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short i;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float v;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short j;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 a[10];</a:t>
            </a:r>
          </a:p>
        </p:txBody>
      </p:sp>
      <p:grpSp>
        <p:nvGrpSpPr>
          <p:cNvPr id="63505" name="Group 17"/>
          <p:cNvGrpSpPr>
            <a:grpSpLocks/>
          </p:cNvGrpSpPr>
          <p:nvPr/>
        </p:nvGrpSpPr>
        <p:grpSpPr bwMode="auto">
          <a:xfrm>
            <a:off x="1219200" y="5715000"/>
            <a:ext cx="7296150" cy="260350"/>
            <a:chOff x="768" y="3600"/>
            <a:chExt cx="4596" cy="164"/>
          </a:xfrm>
        </p:grpSpPr>
        <p:sp>
          <p:nvSpPr>
            <p:cNvPr id="63506" name="Rectangle 18"/>
            <p:cNvSpPr>
              <a:spLocks noChangeArrowheads="1"/>
            </p:cNvSpPr>
            <p:nvPr/>
          </p:nvSpPr>
          <p:spPr bwMode="auto">
            <a:xfrm>
              <a:off x="768" y="3600"/>
              <a:ext cx="740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a[i].i</a:t>
              </a:r>
            </a:p>
          </p:txBody>
        </p:sp>
        <p:sp>
          <p:nvSpPr>
            <p:cNvPr id="63507" name="Rectangle 19"/>
            <p:cNvSpPr>
              <a:spLocks noChangeArrowheads="1"/>
            </p:cNvSpPr>
            <p:nvPr/>
          </p:nvSpPr>
          <p:spPr bwMode="auto">
            <a:xfrm>
              <a:off x="3840" y="3600"/>
              <a:ext cx="740" cy="164"/>
            </a:xfrm>
            <a:prstGeom prst="rect">
              <a:avLst/>
            </a:prstGeom>
            <a:solidFill>
              <a:srgbClr val="CCCC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a[i].j</a:t>
              </a:r>
            </a:p>
          </p:txBody>
        </p:sp>
        <p:sp>
          <p:nvSpPr>
            <p:cNvPr id="63508" name="Rectangle 20"/>
            <p:cNvSpPr>
              <a:spLocks noChangeArrowheads="1"/>
            </p:cNvSpPr>
            <p:nvPr/>
          </p:nvSpPr>
          <p:spPr bwMode="auto">
            <a:xfrm>
              <a:off x="2304" y="3600"/>
              <a:ext cx="1508" cy="164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8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a[i].v</a:t>
              </a:r>
            </a:p>
          </p:txBody>
        </p:sp>
        <p:sp>
          <p:nvSpPr>
            <p:cNvPr id="63509" name="Rectangle 21"/>
            <p:cNvSpPr>
              <a:spLocks noChangeArrowheads="1"/>
            </p:cNvSpPr>
            <p:nvPr/>
          </p:nvSpPr>
          <p:spPr bwMode="auto">
            <a:xfrm>
              <a:off x="1536" y="3600"/>
              <a:ext cx="756" cy="164"/>
            </a:xfrm>
            <a:prstGeom prst="rect">
              <a:avLst/>
            </a:prstGeom>
            <a:solidFill>
              <a:srgbClr val="B2B2B2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10" name="Rectangle 22"/>
            <p:cNvSpPr>
              <a:spLocks noChangeArrowheads="1"/>
            </p:cNvSpPr>
            <p:nvPr/>
          </p:nvSpPr>
          <p:spPr bwMode="auto">
            <a:xfrm>
              <a:off x="4608" y="3600"/>
              <a:ext cx="756" cy="164"/>
            </a:xfrm>
            <a:prstGeom prst="rect">
              <a:avLst/>
            </a:prstGeom>
            <a:solidFill>
              <a:srgbClr val="B2B2B2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528638" y="985838"/>
            <a:ext cx="2519362" cy="1185862"/>
          </a:xfrm>
          <a:prstGeom prst="rect">
            <a:avLst/>
          </a:prstGeom>
          <a:solidFill>
            <a:srgbClr val="FFFF99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typedef union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float f;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unsigned u;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 bit_float_t;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4854575" y="990600"/>
            <a:ext cx="4044950" cy="1735138"/>
          </a:xfrm>
          <a:prstGeom prst="rect">
            <a:avLst/>
          </a:prstGeom>
          <a:solidFill>
            <a:srgbClr val="FFFF99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float bit2float(unsigned u)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bit_float_t arg;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arg.u = u;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return arg.f;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1231900" y="2527300"/>
            <a:ext cx="1193800" cy="2794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u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231900" y="2832100"/>
            <a:ext cx="1193800" cy="2794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f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1084263" y="3101975"/>
            <a:ext cx="319087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2303463" y="3101975"/>
            <a:ext cx="319087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4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4879975" y="2971800"/>
            <a:ext cx="4019550" cy="1735138"/>
          </a:xfrm>
          <a:prstGeom prst="rect">
            <a:avLst/>
          </a:prstGeom>
          <a:solidFill>
            <a:srgbClr val="FFFF99"/>
          </a:solidFill>
          <a:ln w="1260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unsigned float2bit(float f) 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bit_float_t arg;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arg.f = f;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return arg.u;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0" y="3581400"/>
            <a:ext cx="4889500" cy="3014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25488" lvl="1" indent="-2333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725488" algn="l"/>
                <a:tab pos="1182688" algn="l"/>
                <a:tab pos="1639888" algn="l"/>
                <a:tab pos="2097088" algn="l"/>
                <a:tab pos="2554288" algn="l"/>
                <a:tab pos="3011488" algn="l"/>
                <a:tab pos="3468688" algn="l"/>
                <a:tab pos="3925888" algn="l"/>
                <a:tab pos="4383088" algn="l"/>
                <a:tab pos="4840288" algn="l"/>
                <a:tab pos="5297488" algn="l"/>
                <a:tab pos="5754688" algn="l"/>
                <a:tab pos="6211888" algn="l"/>
                <a:tab pos="6669088" algn="l"/>
                <a:tab pos="7126288" algn="l"/>
                <a:tab pos="7583488" algn="l"/>
                <a:tab pos="8040688" algn="l"/>
                <a:tab pos="8497888" algn="l"/>
                <a:tab pos="8955088" algn="l"/>
                <a:tab pos="9412288" algn="l"/>
                <a:tab pos="9869488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Get direct access to bit representation of float</a:t>
            </a:r>
          </a:p>
          <a:p>
            <a:pPr marL="725488" lvl="1" indent="-2333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725488" algn="l"/>
                <a:tab pos="1182688" algn="l"/>
                <a:tab pos="1639888" algn="l"/>
                <a:tab pos="2097088" algn="l"/>
                <a:tab pos="2554288" algn="l"/>
                <a:tab pos="3011488" algn="l"/>
                <a:tab pos="3468688" algn="l"/>
                <a:tab pos="3925888" algn="l"/>
                <a:tab pos="4383088" algn="l"/>
                <a:tab pos="4840288" algn="l"/>
                <a:tab pos="5297488" algn="l"/>
                <a:tab pos="5754688" algn="l"/>
                <a:tab pos="6211888" algn="l"/>
                <a:tab pos="6669088" algn="l"/>
                <a:tab pos="7126288" algn="l"/>
                <a:tab pos="7583488" algn="l"/>
                <a:tab pos="8040688" algn="l"/>
                <a:tab pos="8497888" algn="l"/>
                <a:tab pos="8955088" algn="l"/>
                <a:tab pos="9412288" algn="l"/>
                <a:tab pos="9869488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bit2float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generates float with given bit pattern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725488" algn="l"/>
                <a:tab pos="1182688" algn="l"/>
                <a:tab pos="1639888" algn="l"/>
                <a:tab pos="2097088" algn="l"/>
                <a:tab pos="2554288" algn="l"/>
                <a:tab pos="3011488" algn="l"/>
                <a:tab pos="3468688" algn="l"/>
                <a:tab pos="3925888" algn="l"/>
                <a:tab pos="4383088" algn="l"/>
                <a:tab pos="4840288" algn="l"/>
                <a:tab pos="5297488" algn="l"/>
                <a:tab pos="5754688" algn="l"/>
                <a:tab pos="6211888" algn="l"/>
                <a:tab pos="6669088" algn="l"/>
                <a:tab pos="7126288" algn="l"/>
                <a:tab pos="7583488" algn="l"/>
                <a:tab pos="8040688" algn="l"/>
                <a:tab pos="8497888" algn="l"/>
                <a:tab pos="8955088" algn="l"/>
                <a:tab pos="9412288" algn="l"/>
                <a:tab pos="9869488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NOT the same as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(float) u</a:t>
            </a:r>
          </a:p>
          <a:p>
            <a:pPr marL="725488" lvl="1" indent="-233363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725488" algn="l"/>
                <a:tab pos="1182688" algn="l"/>
                <a:tab pos="1639888" algn="l"/>
                <a:tab pos="2097088" algn="l"/>
                <a:tab pos="2554288" algn="l"/>
                <a:tab pos="3011488" algn="l"/>
                <a:tab pos="3468688" algn="l"/>
                <a:tab pos="3925888" algn="l"/>
                <a:tab pos="4383088" algn="l"/>
                <a:tab pos="4840288" algn="l"/>
                <a:tab pos="5297488" algn="l"/>
                <a:tab pos="5754688" algn="l"/>
                <a:tab pos="6211888" algn="l"/>
                <a:tab pos="6669088" algn="l"/>
                <a:tab pos="7126288" algn="l"/>
                <a:tab pos="7583488" algn="l"/>
                <a:tab pos="8040688" algn="l"/>
                <a:tab pos="8497888" algn="l"/>
                <a:tab pos="8955088" algn="l"/>
                <a:tab pos="9412288" algn="l"/>
                <a:tab pos="9869488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float2bit</a:t>
            </a: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 generates bit pattern from float</a:t>
            </a:r>
          </a:p>
          <a:p>
            <a:pPr lvl="2" indent="-234950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725488" algn="l"/>
                <a:tab pos="1182688" algn="l"/>
                <a:tab pos="1639888" algn="l"/>
                <a:tab pos="2097088" algn="l"/>
                <a:tab pos="2554288" algn="l"/>
                <a:tab pos="3011488" algn="l"/>
                <a:tab pos="3468688" algn="l"/>
                <a:tab pos="3925888" algn="l"/>
                <a:tab pos="4383088" algn="l"/>
                <a:tab pos="4840288" algn="l"/>
                <a:tab pos="5297488" algn="l"/>
                <a:tab pos="5754688" algn="l"/>
                <a:tab pos="6211888" algn="l"/>
                <a:tab pos="6669088" algn="l"/>
                <a:tab pos="7126288" algn="l"/>
                <a:tab pos="7583488" algn="l"/>
                <a:tab pos="8040688" algn="l"/>
                <a:tab pos="8497888" algn="l"/>
                <a:tab pos="8955088" algn="l"/>
                <a:tab pos="9412288" algn="l"/>
                <a:tab pos="9869488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NOT the same as </a:t>
            </a:r>
            <a:r>
              <a:rPr lang="en-US" sz="18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(unsigned) f</a:t>
            </a:r>
          </a:p>
        </p:txBody>
      </p:sp>
      <p:sp>
        <p:nvSpPr>
          <p:cNvPr id="12" name="Text Box 8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Using Union to Access Bit Patterns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50" name="Shape 144450"/>
          <p:cNvSpPr txBox="1">
            <a:spLocks noGrp="1"/>
          </p:cNvSpPr>
          <p:nvPr>
            <p:ph type="body" idx="1"/>
          </p:nvPr>
        </p:nvSpPr>
        <p:spPr>
          <a:xfrm>
            <a:off x="290512" y="914400"/>
            <a:ext cx="8472600" cy="5205300"/>
          </a:xfrm>
          <a:prstGeom prst="rect">
            <a:avLst/>
          </a:prstGeom>
          <a:noFill/>
          <a:ln>
            <a:noFill/>
          </a:ln>
        </p:spPr>
        <p:txBody>
          <a:bodyPr lIns="90350" tIns="44275" rIns="90350" bIns="44275" anchor="t" anchorCtr="0">
            <a:noAutofit/>
          </a:bodyPr>
          <a:lstStyle/>
          <a:p>
            <a:pPr marL="385762" lvl="0" indent="-37306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ct val="25000"/>
              <a:buFont typeface="Arial"/>
              <a:buNone/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What about this code?</a:t>
            </a:r>
          </a:p>
          <a:p>
            <a:pPr marL="385762" lvl="0" indent="-373062" algn="l" rtl="0">
              <a:lnSpc>
                <a:spcPct val="95000"/>
              </a:lnSpc>
              <a:spcBef>
                <a:spcPts val="1500"/>
              </a:spcBef>
              <a:spcAft>
                <a:spcPts val="0"/>
              </a:spcAft>
              <a:buClr>
                <a:srgbClr val="003300"/>
              </a:buClr>
              <a:buSzPct val="25000"/>
              <a:buFont typeface="Arial"/>
              <a:buNone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Does the entire struct get copied as an argument?</a:t>
            </a:r>
          </a:p>
          <a:p>
            <a:pPr marL="385762" lvl="0" indent="-373062" algn="l" rtl="0">
              <a:lnSpc>
                <a:spcPct val="95000"/>
              </a:lnSpc>
              <a:spcBef>
                <a:spcPts val="1500"/>
              </a:spcBef>
              <a:spcAft>
                <a:spcPts val="0"/>
              </a:spcAft>
              <a:buClr>
                <a:srgbClr val="003300"/>
              </a:buClr>
              <a:buSzPct val="25000"/>
              <a:buFont typeface="Arial"/>
              <a:buNone/>
            </a:pPr>
            <a:endParaRPr b="1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  <a:ea typeface="Arial"/>
              <a:cs typeface="Arial"/>
              <a:sym typeface="Arial"/>
            </a:endParaRP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struct two_arrays {  </a:t>
            </a:r>
            <a:b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char a[200];  </a:t>
            </a:r>
            <a:b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char b[200]; 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void func(long i, struct two_arrays t) {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   printf("t.a is at: %p     t.b is at: %p\n",&amp;t.a,&amp;t.b);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   if (i&gt;0) func(i-1,t);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main() {</a:t>
            </a:r>
            <a:b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struct two_arrays foo;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 	func(2,foo);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144451" name="Shape 144451"/>
          <p:cNvSpPr txBox="1">
            <a:spLocks noGrp="1"/>
          </p:cNvSpPr>
          <p:nvPr>
            <p:ph type="title"/>
          </p:nvPr>
        </p:nvSpPr>
        <p:spPr>
          <a:xfrm>
            <a:off x="404812" y="247650"/>
            <a:ext cx="8697900" cy="76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lvl="0" indent="0" algn="l" rtl="0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660033"/>
              </a:buClr>
              <a:buSzPct val="25000"/>
              <a:buFont typeface="Arial"/>
              <a:buNone/>
            </a:pPr>
            <a:r>
              <a:rPr lang="en-US" sz="3800" b="1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rPr>
              <a:t>More structures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53" name="Shape 144453"/>
          <p:cNvSpPr txBox="1">
            <a:spLocks noGrp="1"/>
          </p:cNvSpPr>
          <p:nvPr>
            <p:ph type="title"/>
          </p:nvPr>
        </p:nvSpPr>
        <p:spPr>
          <a:xfrm>
            <a:off x="404812" y="247650"/>
            <a:ext cx="8697900" cy="76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lvl="0" indent="0" algn="l" rtl="0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660033"/>
              </a:buClr>
              <a:buSzPct val="25000"/>
              <a:buFont typeface="Arial"/>
              <a:buNone/>
            </a:pPr>
            <a:r>
              <a:rPr lang="en-US" sz="3800" b="1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rPr>
              <a:t>More structures</a:t>
            </a:r>
          </a:p>
        </p:txBody>
      </p:sp>
      <p:sp>
        <p:nvSpPr>
          <p:cNvPr id="144454" name="Shape 144454"/>
          <p:cNvSpPr txBox="1">
            <a:spLocks noGrp="1"/>
          </p:cNvSpPr>
          <p:nvPr>
            <p:ph type="body" idx="1"/>
          </p:nvPr>
        </p:nvSpPr>
        <p:spPr>
          <a:xfrm>
            <a:off x="290512" y="914400"/>
            <a:ext cx="8472600" cy="5205300"/>
          </a:xfrm>
          <a:prstGeom prst="rect">
            <a:avLst/>
          </a:prstGeom>
          <a:noFill/>
          <a:ln>
            <a:noFill/>
          </a:ln>
        </p:spPr>
        <p:txBody>
          <a:bodyPr lIns="90350" tIns="44275" rIns="90350" bIns="44275" anchor="t" anchorCtr="0">
            <a:noAutofit/>
          </a:bodyPr>
          <a:lstStyle/>
          <a:p>
            <a:pPr marL="1146175" lvl="2" indent="-219075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struct two_arrays {  </a:t>
            </a:r>
            <a:b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char a[200];  </a:t>
            </a:r>
            <a:b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char b[200]; 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void func(long i, struct two_arrays t) {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   printf("t.a is at: %p     t.b is at: %p\n",&amp;t.a,&amp;t.b);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   if (i&gt;0) func(i-1,t);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main() {</a:t>
            </a:r>
            <a:b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struct two_arrays foo;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 	func(2,foo);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% ./a.out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t.a is at: 0x7ffe77b2b8d0     t.b is at: 0x7ffe77b2b998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t.a is at: 0x7ffe77b2b720     t.b is at: 0x7ffe77b2b7e8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t.a is at: 0x7ffe77b2b570     t.b is at: 0x7ffe77b2b638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% objdump -d a.out 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Clr>
                <a:srgbClr val="000099"/>
              </a:buClr>
              <a:buSzPct val="25000"/>
              <a:buFont typeface="Courier New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SzPct val="25000"/>
              <a:buNone/>
            </a:pPr>
            <a:r>
              <a:rPr lang="en-US" sz="1100">
                <a:solidFill>
                  <a:srgbClr val="000099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100">
                <a:latin typeface="Courier New"/>
                <a:ea typeface="Courier New"/>
                <a:cs typeface="Courier New"/>
                <a:sym typeface="Courier New"/>
              </a:rPr>
              <a:t>400633:       lea    0x190(%rsp),%rsi			; rsi = foo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SzPct val="25000"/>
              <a:buNone/>
            </a:pPr>
            <a:r>
              <a:rPr lang="en-US" sz="1100">
                <a:latin typeface="Courier New"/>
                <a:ea typeface="Courier New"/>
                <a:cs typeface="Courier New"/>
                <a:sym typeface="Courier New"/>
              </a:rPr>
              <a:t>  40063b:       mov    $0x32,%ecx				; rcx = 50 (count for rep)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SzPct val="25000"/>
              <a:buNone/>
            </a:pPr>
            <a:r>
              <a:rPr lang="en-US" sz="1100">
                <a:latin typeface="Courier New"/>
                <a:ea typeface="Courier New"/>
                <a:cs typeface="Courier New"/>
                <a:sym typeface="Courier New"/>
              </a:rPr>
              <a:t>  400640:       mov    %rsp,%rdi				; rdi = foo as parameter to func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SzPct val="25000"/>
              <a:buNone/>
            </a:pPr>
            <a:r>
              <a:rPr lang="en-US" sz="1100">
                <a:latin typeface="Courier New"/>
                <a:ea typeface="Courier New"/>
                <a:cs typeface="Courier New"/>
                <a:sym typeface="Courier New"/>
              </a:rPr>
              <a:t>  400643:       rep movsq %ds:(%rsi),%es:(%rdi)		; copy 50 quad words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SzPct val="25000"/>
              <a:buNone/>
            </a:pPr>
            <a:r>
              <a:rPr lang="en-US" sz="1100">
                <a:latin typeface="Courier New"/>
                <a:ea typeface="Courier New"/>
                <a:cs typeface="Courier New"/>
                <a:sym typeface="Courier New"/>
              </a:rPr>
              <a:t>  400646:       mov    $0x2,%edi				; rdi = 2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SzPct val="25000"/>
              <a:buNone/>
            </a:pPr>
            <a:r>
              <a:rPr lang="en-US" sz="1100">
                <a:latin typeface="Courier New"/>
                <a:ea typeface="Courier New"/>
                <a:cs typeface="Courier New"/>
                <a:sym typeface="Courier New"/>
              </a:rPr>
              <a:t>  40064b:       callq  4005bd &lt;func&gt;</a:t>
            </a:r>
          </a:p>
          <a:p>
            <a:pPr marL="1146175" lvl="2" indent="-219075" algn="l" rtl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  <a:buSzPct val="25000"/>
              <a:buNone/>
            </a:pPr>
            <a:endParaRPr sz="1100">
              <a:solidFill>
                <a:srgbClr val="00009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4455" name="Shape 144455"/>
          <p:cNvSpPr/>
          <p:nvPr/>
        </p:nvSpPr>
        <p:spPr>
          <a:xfrm>
            <a:off x="990600" y="6172200"/>
            <a:ext cx="7086600" cy="443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385762" marR="0" lvl="0" indent="-37306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ct val="25000"/>
              <a:buFont typeface="Times New Roman"/>
              <a:buNone/>
            </a:pPr>
            <a:r>
              <a:rPr lang="en-US" sz="24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Arrays within structures are passed by value!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More structures</a:t>
            </a:r>
          </a:p>
        </p:txBody>
      </p:sp>
      <p:sp>
        <p:nvSpPr>
          <p:cNvPr id="7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90513" y="1066800"/>
            <a:ext cx="8288337" cy="52054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Avoid copying via pointer passing...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#include &lt;</a:t>
            </a:r>
            <a:r>
              <a:rPr lang="en-US" sz="12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stdio.h</a:t>
            </a: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&gt;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2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2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two_arrays</a:t>
            </a: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{  </a:t>
            </a:r>
            <a:b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char a[200];  </a:t>
            </a:r>
            <a:b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char b[200]; 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};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2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void </a:t>
            </a:r>
            <a:r>
              <a:rPr lang="en-US" sz="1200" dirty="0" err="1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func</a:t>
            </a:r>
            <a:r>
              <a:rPr lang="en-US" sz="12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</a:t>
            </a:r>
            <a:r>
              <a:rPr lang="en-US" sz="1200" dirty="0" err="1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2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200" dirty="0" err="1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2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</a:t>
            </a:r>
            <a:r>
              <a:rPr lang="en-US" sz="1200" dirty="0" err="1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2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2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two_arrays</a:t>
            </a: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*</a:t>
            </a:r>
            <a:r>
              <a:rPr lang="en-US" sz="12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t) </a:t>
            </a: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{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</a:t>
            </a:r>
            <a:r>
              <a:rPr lang="en-US" sz="12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printf</a:t>
            </a: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("t-&gt;a is at: %p     t-&gt;b is at: %p\</a:t>
            </a:r>
            <a:r>
              <a:rPr lang="en-US" sz="12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n",&amp;t</a:t>
            </a: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-&gt;</a:t>
            </a:r>
            <a:r>
              <a:rPr lang="en-US" sz="12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a,&amp;t</a:t>
            </a: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-&gt;b);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if (</a:t>
            </a:r>
            <a:r>
              <a:rPr lang="en-US" sz="12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&gt;0) </a:t>
            </a:r>
            <a:r>
              <a:rPr lang="en-US" sz="1200" dirty="0" err="1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func</a:t>
            </a:r>
            <a:r>
              <a:rPr lang="en-US" sz="12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(i-1,t);</a:t>
            </a:r>
            <a:endParaRPr lang="en-US" sz="1200" dirty="0">
              <a:solidFill>
                <a:srgbClr val="000099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main() {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</a:t>
            </a:r>
            <a:r>
              <a:rPr lang="en-US" sz="12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2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two_arrays</a:t>
            </a: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a, *</a:t>
            </a:r>
            <a:r>
              <a:rPr lang="en-US" sz="12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ap</a:t>
            </a: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</a:t>
            </a:r>
            <a:r>
              <a:rPr lang="en-US" sz="12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ap</a:t>
            </a: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&amp;a;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</a:t>
            </a:r>
            <a:r>
              <a:rPr lang="en-US" sz="1200" dirty="0" err="1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func</a:t>
            </a:r>
            <a:r>
              <a:rPr lang="en-US" sz="12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(2,ap);</a:t>
            </a:r>
            <a:endParaRPr lang="en-US" sz="1200" dirty="0">
              <a:solidFill>
                <a:srgbClr val="000099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% ./</a:t>
            </a:r>
            <a:r>
              <a:rPr lang="en-US" sz="12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a.out</a:t>
            </a:r>
            <a:endParaRPr lang="en-US" sz="1200" dirty="0">
              <a:solidFill>
                <a:srgbClr val="000099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200" dirty="0" err="1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t.a</a:t>
            </a:r>
            <a:r>
              <a:rPr lang="en-US" sz="12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is at: 0x7ffdea1f79d0     </a:t>
            </a:r>
            <a:r>
              <a:rPr lang="en-US" sz="1200" dirty="0" err="1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t.b</a:t>
            </a:r>
            <a:r>
              <a:rPr lang="en-US" sz="12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is at: 0x7ffdea1f7a98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200" dirty="0" err="1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t.a</a:t>
            </a:r>
            <a:r>
              <a:rPr lang="en-US" sz="12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is at: 0x7ffdea1f79d0     </a:t>
            </a:r>
            <a:r>
              <a:rPr lang="en-US" sz="1200" dirty="0" err="1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t.b</a:t>
            </a:r>
            <a:r>
              <a:rPr lang="en-US" sz="12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is at: 0x7ffdea1f7a98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200" dirty="0" err="1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t.a</a:t>
            </a:r>
            <a:r>
              <a:rPr lang="en-US" sz="12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is at: 0x7ffdea1f79d0     </a:t>
            </a:r>
            <a:r>
              <a:rPr lang="en-US" sz="1200" dirty="0" err="1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t.b</a:t>
            </a:r>
            <a:r>
              <a:rPr lang="en-US" sz="12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is at: 0x7ffdea1f7a98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2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% </a:t>
            </a:r>
            <a:r>
              <a:rPr lang="en-US" sz="12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objdump</a:t>
            </a: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-d </a:t>
            </a:r>
            <a:r>
              <a:rPr lang="en-US" sz="12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a.out</a:t>
            </a: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/>
            </a:r>
            <a:b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…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2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2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400619:		</a:t>
            </a:r>
            <a:r>
              <a:rPr lang="en-US" sz="1200" dirty="0" err="1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mov</a:t>
            </a:r>
            <a:r>
              <a:rPr lang="en-US" sz="12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$0x2,%edi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2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40061e:		</a:t>
            </a:r>
            <a:r>
              <a:rPr lang="en-US" sz="1200" dirty="0" err="1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mov</a:t>
            </a:r>
            <a:r>
              <a:rPr lang="en-US" sz="12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%</a:t>
            </a:r>
            <a:r>
              <a:rPr lang="en-US" sz="1200" dirty="0" err="1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rsp,%rsi</a:t>
            </a:r>
            <a:endParaRPr lang="en-US" sz="1200" dirty="0" smtClean="0">
              <a:solidFill>
                <a:srgbClr val="000099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2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400621:		</a:t>
            </a:r>
            <a:r>
              <a:rPr lang="en-US" sz="1200" dirty="0" err="1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callq</a:t>
            </a:r>
            <a:r>
              <a:rPr lang="en-US" sz="12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4005bd &lt;</a:t>
            </a:r>
            <a:r>
              <a:rPr lang="en-US" sz="1200" dirty="0" err="1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func</a:t>
            </a:r>
            <a:r>
              <a:rPr lang="en-US" sz="1200" dirty="0" smtClean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&gt;</a:t>
            </a:r>
            <a:endParaRPr lang="en-US" sz="1200" dirty="0">
              <a:solidFill>
                <a:srgbClr val="000099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60" name="Shape 144460"/>
          <p:cNvSpPr txBox="1">
            <a:spLocks noGrp="1"/>
          </p:cNvSpPr>
          <p:nvPr>
            <p:ph type="title"/>
          </p:nvPr>
        </p:nvSpPr>
        <p:spPr>
          <a:xfrm>
            <a:off x="404812" y="247650"/>
            <a:ext cx="8697900" cy="76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lvl="0" indent="0" algn="l" rtl="0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660033"/>
              </a:buClr>
              <a:buSzPct val="25000"/>
              <a:buFont typeface="Arial"/>
              <a:buNone/>
            </a:pPr>
            <a:r>
              <a:rPr lang="en-US" sz="3800" b="1">
                <a:solidFill>
                  <a:srgbClr val="660033"/>
                </a:solidFill>
                <a:latin typeface="Arial"/>
                <a:ea typeface="Arial"/>
                <a:cs typeface="Arial"/>
                <a:sym typeface="Arial"/>
              </a:rPr>
              <a:t>Operations on structures</a:t>
            </a:r>
          </a:p>
        </p:txBody>
      </p:sp>
      <p:sp>
        <p:nvSpPr>
          <p:cNvPr id="144461" name="Shape 144461"/>
          <p:cNvSpPr txBox="1">
            <a:spLocks noGrp="1"/>
          </p:cNvSpPr>
          <p:nvPr>
            <p:ph type="body" idx="1"/>
          </p:nvPr>
        </p:nvSpPr>
        <p:spPr>
          <a:xfrm>
            <a:off x="290512" y="1220787"/>
            <a:ext cx="8288400" cy="5205300"/>
          </a:xfrm>
          <a:prstGeom prst="rect">
            <a:avLst/>
          </a:prstGeom>
          <a:noFill/>
          <a:ln>
            <a:noFill/>
          </a:ln>
        </p:spPr>
        <p:txBody>
          <a:bodyPr lIns="90350" tIns="44275" rIns="90350" bIns="44275" anchor="t" anchorCtr="0">
            <a:noAutofit/>
          </a:bodyPr>
          <a:lstStyle/>
          <a:p>
            <a:pPr marL="385762" lvl="0" indent="-373062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ct val="25000"/>
              <a:buFont typeface="Arial"/>
              <a:buNone/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Legal operations</a:t>
            </a:r>
          </a:p>
          <a:p>
            <a:pPr marL="725487" lvl="1" indent="-242887" algn="l" rtl="0">
              <a:lnSpc>
                <a:spcPct val="90000"/>
              </a:lnSpc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75000"/>
              <a:buFont typeface="Noto Sans Symbols"/>
              <a:buChar char="■"/>
            </a:pPr>
            <a:r>
              <a:rPr lang="en-US" sz="20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Copy a structure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access</a:t>
            </a:r>
          </a:p>
          <a:p>
            <a:pPr marL="1143000" lvl="2" indent="-241300" algn="l" rtl="0">
              <a:lnSpc>
                <a:spcPct val="97000"/>
              </a:lnSpc>
              <a:spcBef>
                <a:spcPts val="225"/>
              </a:spcBef>
              <a:spcAft>
                <a:spcPts val="0"/>
              </a:spcAft>
              <a:buClr>
                <a:srgbClr val="005400"/>
              </a:buClr>
              <a:buSzPct val="115714"/>
              <a:buFont typeface="Noto Sans Symbols"/>
              <a:buChar char="●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Assignment equivalent to memcpy</a:t>
            </a:r>
          </a:p>
          <a:p>
            <a:pPr marL="725487" lvl="1" indent="-242887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75000"/>
              <a:buFont typeface="Noto Sans Symbols"/>
              <a:buChar char="■"/>
            </a:pPr>
            <a:r>
              <a:rPr lang="en-US" sz="20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Get its address</a:t>
            </a:r>
          </a:p>
          <a:p>
            <a:pPr marL="725487" lvl="1" indent="-242887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75000"/>
              <a:buFont typeface="Noto Sans Symbols"/>
              <a:buChar char="■"/>
            </a:pPr>
            <a:r>
              <a:rPr lang="en-US" sz="20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Access its members</a:t>
            </a:r>
          </a:p>
          <a:p>
            <a:pPr marL="385762" lvl="0" indent="-373062" algn="l" rtl="0">
              <a:lnSpc>
                <a:spcPct val="95000"/>
              </a:lnSpc>
              <a:spcBef>
                <a:spcPts val="1500"/>
              </a:spcBef>
              <a:spcAft>
                <a:spcPts val="0"/>
              </a:spcAft>
              <a:buClr>
                <a:srgbClr val="003300"/>
              </a:buClr>
              <a:buSzPct val="25000"/>
              <a:buFont typeface="Arial"/>
              <a:buNone/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Illegal operations</a:t>
            </a:r>
          </a:p>
          <a:p>
            <a:pPr marL="725487" lvl="1" indent="-242887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75000"/>
              <a:buFont typeface="Noto Sans Symbols"/>
              <a:buChar char="■"/>
            </a:pPr>
            <a:r>
              <a:rPr lang="en-US" sz="20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Compare content of structures in their entirety</a:t>
            </a:r>
          </a:p>
          <a:p>
            <a:pPr marL="725487" lvl="1" indent="-242887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75000"/>
              <a:buFont typeface="Noto Sans Symbols"/>
              <a:buChar char="■"/>
            </a:pPr>
            <a:r>
              <a:rPr lang="en-US" sz="20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Must compare individual parts</a:t>
            </a:r>
          </a:p>
          <a:p>
            <a:pPr marL="385762" lvl="0" indent="-373062" algn="l" rtl="0">
              <a:lnSpc>
                <a:spcPct val="95000"/>
              </a:lnSpc>
              <a:spcBef>
                <a:spcPts val="1500"/>
              </a:spcBef>
              <a:spcAft>
                <a:spcPts val="0"/>
              </a:spcAft>
              <a:buClr>
                <a:srgbClr val="003300"/>
              </a:buClr>
              <a:buSzPct val="25000"/>
              <a:buFont typeface="Arial"/>
              <a:buNone/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Arial"/>
                <a:cs typeface="Arial"/>
                <a:sym typeface="Arial"/>
              </a:rPr>
              <a:t>Structure operator precedences</a:t>
            </a:r>
          </a:p>
          <a:p>
            <a:pPr marL="725487" lvl="1" indent="-242887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75000"/>
              <a:buFont typeface="Noto Sans Symbols"/>
              <a:buChar char="■"/>
            </a:pPr>
            <a:r>
              <a:rPr lang="en-US" sz="20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2000" b="1">
                <a:solidFill>
                  <a:srgbClr val="000066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-US" sz="20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” and “</a:t>
            </a:r>
            <a:r>
              <a:rPr lang="en-US" sz="2000" b="1">
                <a:solidFill>
                  <a:srgbClr val="000066"/>
                </a:solidFill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-US" sz="20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” higher than other operators</a:t>
            </a:r>
          </a:p>
          <a:p>
            <a:pPr marL="725487" lvl="1" indent="-242887" algn="l" rtl="0">
              <a:spcBef>
                <a:spcPts val="625"/>
              </a:spcBef>
              <a:spcAft>
                <a:spcPts val="0"/>
              </a:spcAft>
              <a:buClr>
                <a:srgbClr val="660033"/>
              </a:buClr>
              <a:buSzPct val="75000"/>
              <a:buFont typeface="Noto Sans Symbols"/>
              <a:buChar char="■"/>
            </a:pPr>
            <a:r>
              <a:rPr lang="en-US" sz="2000" b="1">
                <a:solidFill>
                  <a:srgbClr val="000066"/>
                </a:solidFill>
                <a:latin typeface="Courier New"/>
                <a:ea typeface="Courier New"/>
                <a:cs typeface="Courier New"/>
                <a:sym typeface="Courier New"/>
              </a:rPr>
              <a:t>*p.x</a:t>
            </a:r>
            <a:r>
              <a:rPr lang="en-US" sz="2000" b="1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is the same as </a:t>
            </a:r>
            <a:r>
              <a:rPr lang="en-US" sz="2000" b="1">
                <a:solidFill>
                  <a:srgbClr val="000066"/>
                </a:solidFill>
                <a:latin typeface="Courier New"/>
                <a:ea typeface="Courier New"/>
                <a:cs typeface="Courier New"/>
                <a:sym typeface="Courier New"/>
              </a:rPr>
              <a:t>*(p.x)</a:t>
            </a:r>
          </a:p>
        </p:txBody>
      </p:sp>
      <p:sp>
        <p:nvSpPr>
          <p:cNvPr id="144462" name="Shape 144462"/>
          <p:cNvSpPr/>
          <p:nvPr/>
        </p:nvSpPr>
        <p:spPr>
          <a:xfrm>
            <a:off x="7010400" y="302358"/>
            <a:ext cx="2057400" cy="6403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Operator	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++ -- (postfix)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()		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[]		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-&gt;		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++ -- (prefix)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+ -		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! ~		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(type)	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*		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&amp;		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sizeof	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 %	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+ -	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&lt;&lt; &gt;&gt;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 &lt;=	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 &gt;=	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== !=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&amp;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^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|	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&amp;&amp;	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||	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		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+= -=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*= /= %=	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&lt;&lt;= &gt;&gt;=	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&amp;= ^= |=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C allows us to declare new datatypes using “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typedef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” 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keyword</a:t>
            </a:r>
          </a:p>
          <a:p>
            <a:pPr marL="725488" lvl="1" indent="-233363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The thing being named is then a data type, rather than a variable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typedef</a:t>
            </a:r>
            <a:r>
              <a:rPr lang="en-US" sz="16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6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6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Length;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1600" dirty="0">
              <a:solidFill>
                <a:srgbClr val="000099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Length </a:t>
            </a:r>
            <a:r>
              <a:rPr lang="en-US" sz="16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sideA</a:t>
            </a:r>
            <a:r>
              <a:rPr lang="en-US" sz="16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	// may be more intuitive than</a:t>
            </a:r>
          </a:p>
          <a:p>
            <a:pPr marL="1146175" lvl="2" indent="-219075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6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600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sideA</a:t>
            </a:r>
            <a:r>
              <a:rPr lang="en-US" sz="1600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 marL="385763" indent="-366713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Often used when working with </a:t>
            </a:r>
            <a:r>
              <a:rPr lang="en-US" sz="20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structs</a:t>
            </a:r>
            <a:endParaRPr lang="en-US" sz="20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882775" y="3790950"/>
            <a:ext cx="4530705" cy="138717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typedef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node 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char *word;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count;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 </a:t>
            </a: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my_node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my_node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td;			// </a:t>
            </a:r>
            <a:r>
              <a:rPr lang="en-US" sz="1400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struct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node </a:t>
            </a:r>
            <a:r>
              <a:rPr lang="en-US" sz="1400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td;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57200" y="1220788"/>
            <a:ext cx="8140700" cy="5318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C </a:t>
            </a:r>
            <a:r>
              <a:rPr lang="en-US" sz="3800" b="1" dirty="0" err="1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typedef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AR PL ShanHeiSun Uni"/>
        <a:cs typeface="AR PL ShanHeiSun Uni"/>
      </a:majorFont>
      <a:minorFont>
        <a:latin typeface="Arial"/>
        <a:ea typeface="AR PL ShanHeiSun Uni"/>
        <a:cs typeface="AR PL ShanHeiSun Un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23098</TotalTime>
  <Words>2356</Words>
  <Application>Microsoft Office PowerPoint</Application>
  <PresentationFormat>On-screen Show (4:3)</PresentationFormat>
  <Paragraphs>865</Paragraphs>
  <Slides>47</Slides>
  <Notes>47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Slide 1</vt:lpstr>
      <vt:lpstr>Structures</vt:lpstr>
      <vt:lpstr>Accessing structures</vt:lpstr>
      <vt:lpstr>More structures</vt:lpstr>
      <vt:lpstr>More structures</vt:lpstr>
      <vt:lpstr>More structures</vt:lpstr>
      <vt:lpstr>More structures</vt:lpstr>
      <vt:lpstr>Operations on structures</vt:lpstr>
      <vt:lpstr>C typedef</vt:lpstr>
      <vt:lpstr>Self-referential structures</vt:lpstr>
      <vt:lpstr>Structures in assembly</vt:lpstr>
      <vt:lpstr>Example</vt:lpstr>
      <vt:lpstr>Practice problem 3.39</vt:lpstr>
      <vt:lpstr>Aligning structures</vt:lpstr>
      <vt:lpstr>Alignment in x86-64</vt:lpstr>
      <vt:lpstr>Alignment with Structures</vt:lpstr>
      <vt:lpstr>Examples</vt:lpstr>
      <vt:lpstr>Practice problem walkthrough</vt:lpstr>
      <vt:lpstr>Practice problem 3.44</vt:lpstr>
      <vt:lpstr>Reordering to reduce wasted space </vt:lpstr>
      <vt:lpstr>Practice problem 3.45</vt:lpstr>
      <vt:lpstr>Arrays of Structures</vt:lpstr>
      <vt:lpstr>Satisfying Alignment within Arrays</vt:lpstr>
      <vt:lpstr>Practice problem</vt:lpstr>
      <vt:lpstr>Unions</vt:lpstr>
      <vt:lpstr>Unions</vt:lpstr>
      <vt:lpstr>Unions</vt:lpstr>
      <vt:lpstr>Bit Fields</vt:lpstr>
      <vt:lpstr>Implementing Bit Fields</vt:lpstr>
      <vt:lpstr>Bit field implementation via structs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Exam practice</vt:lpstr>
      <vt:lpstr>Self-referential structures</vt:lpstr>
      <vt:lpstr>Slide 44</vt:lpstr>
      <vt:lpstr>Slide 45</vt:lpstr>
      <vt:lpstr>Slide 46</vt:lpstr>
      <vt:lpstr>Using Union to Access Bit Patterns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III</dc:title>
  <dc:creator>Randal E. Bryant and David R. O'Hallaron</dc:creator>
  <cp:lastModifiedBy>user</cp:lastModifiedBy>
  <cp:revision>673</cp:revision>
  <cp:lastPrinted>2005-02-25T19:53:37Z</cp:lastPrinted>
  <dcterms:created xsi:type="dcterms:W3CDTF">1998-08-11T09:19:24Z</dcterms:created>
  <dcterms:modified xsi:type="dcterms:W3CDTF">2018-02-14T20:51:30Z</dcterms:modified>
</cp:coreProperties>
</file>