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56" r:id="rId2"/>
    <p:sldId id="302" r:id="rId3"/>
    <p:sldId id="258" r:id="rId4"/>
    <p:sldId id="303" r:id="rId5"/>
    <p:sldId id="257" r:id="rId6"/>
    <p:sldId id="259" r:id="rId7"/>
    <p:sldId id="266" r:id="rId8"/>
    <p:sldId id="261" r:id="rId9"/>
    <p:sldId id="262" r:id="rId10"/>
    <p:sldId id="264" r:id="rId11"/>
    <p:sldId id="268" r:id="rId12"/>
    <p:sldId id="265" r:id="rId13"/>
    <p:sldId id="267" r:id="rId14"/>
    <p:sldId id="304" r:id="rId15"/>
    <p:sldId id="306" r:id="rId16"/>
    <p:sldId id="273" r:id="rId17"/>
    <p:sldId id="274" r:id="rId18"/>
    <p:sldId id="276" r:id="rId19"/>
    <p:sldId id="277" r:id="rId20"/>
    <p:sldId id="279" r:id="rId21"/>
    <p:sldId id="280" r:id="rId22"/>
    <p:sldId id="281" r:id="rId23"/>
    <p:sldId id="283" r:id="rId24"/>
    <p:sldId id="305" r:id="rId25"/>
    <p:sldId id="263" r:id="rId26"/>
    <p:sldId id="282" r:id="rId2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16" y="-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709863" y="8710613"/>
            <a:ext cx="1441450" cy="271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7480" tIns="44280" rIns="87480" bIns="4428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entury Gothic" pitchFamily="32" charset="0"/>
                <a:ea typeface="DejaVu Sans" charset="0"/>
                <a:cs typeface="DejaVu Sans" charset="0"/>
              </a:rPr>
              <a:t>Page </a:t>
            </a:r>
            <a:fld id="{561A4F02-A260-4F9D-A9A3-B9DF959729E9}" type="slidenum">
              <a:rPr lang="en-US" sz="1200">
                <a:solidFill>
                  <a:srgbClr val="000066"/>
                </a:solidFill>
                <a:latin typeface="Century Gothic" pitchFamily="32" charset="0"/>
                <a:ea typeface="DejaVu Sans" charset="0"/>
                <a:cs typeface="DejaVu Sans" charset="0"/>
              </a:rPr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endParaRPr lang="en-US" sz="1200">
              <a:solidFill>
                <a:srgbClr val="000066"/>
              </a:solidFill>
              <a:latin typeface="Century Gothic" pitchFamily="32" charset="0"/>
              <a:ea typeface="DejaVu Sans" charset="0"/>
              <a:cs typeface="DejaVu Sans" charset="0"/>
            </a:endParaRPr>
          </a:p>
        </p:txBody>
      </p:sp>
      <p:sp>
        <p:nvSpPr>
          <p:cNvPr id="3079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48188" cy="3409950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="" xmlns:p14="http://schemas.microsoft.com/office/powerpoint/2010/main" val="264372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7288" y="693738"/>
            <a:ext cx="4551362" cy="3413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912813" y="4343400"/>
            <a:ext cx="5032375" cy="4141788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105475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69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0388" y="247650"/>
            <a:ext cx="2205037" cy="6191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7475" cy="6191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3525" cy="5218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6438" y="1220788"/>
            <a:ext cx="4075112" cy="5218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1037" cy="52181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0612" cy="7747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-79375" y="6389688"/>
            <a:ext cx="1201738" cy="3063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 anchor="ctr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– </a:t>
            </a:r>
            <a:fld id="{7AEA9D5B-72AE-4CC1-B358-6D8FFF9E5580}" type="slidenum">
              <a:rPr lang="en-US" sz="140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r>
              <a:rPr lang="en-US" sz="140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 –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2pPr>
      <a:lvl3pPr marL="11430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3pPr>
      <a:lvl4pPr marL="16002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4pPr>
      <a:lvl5pPr marL="20574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7000"/>
        </a:lnSpc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b="1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b="1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Arrays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Consider the following code</a:t>
            </a:r>
          </a:p>
          <a:p>
            <a:pPr marL="385763" indent="-379413" eaLnBrk="1" hangingPunct="1"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are the types and values of</a:t>
            </a: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endParaRPr lang="en-US" sz="1800" b="1" dirty="0">
              <a:solidFill>
                <a:srgbClr val="000099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[0]</a:t>
            </a: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*</a:t>
            </a: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endParaRPr lang="en-US" sz="1800" b="1" dirty="0">
              <a:solidFill>
                <a:srgbClr val="000099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*</a:t>
            </a: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[0]</a:t>
            </a: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**</a:t>
            </a: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endParaRPr lang="en-US" sz="1800" b="1" dirty="0">
              <a:solidFill>
                <a:srgbClr val="000099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spcBef>
                <a:spcPts val="225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DejaVu Sans" charset="0"/>
              </a:rPr>
              <a:t>[0][0]</a:t>
            </a:r>
          </a:p>
          <a:p>
            <a:pPr lvl="2" indent="-233363" eaLnBrk="1" hangingPunct="1">
              <a:spcBef>
                <a:spcPts val="225"/>
              </a:spcBef>
              <a:buClrTx/>
              <a:buSzPct val="90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sz="1800" b="1" dirty="0">
              <a:solidFill>
                <a:srgbClr val="000099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28800" y="1752600"/>
            <a:ext cx="1887538" cy="16938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</a:t>
            </a: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[3];</a:t>
            </a: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</a:t>
            </a:r>
            <a:r>
              <a:rPr lang="en-US" sz="1400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ap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="</a:t>
            </a: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abc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";</a:t>
            </a: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</a:t>
            </a:r>
            <a:r>
              <a:rPr lang="en-US" sz="1400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bp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="</a:t>
            </a: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bcd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";</a:t>
            </a: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cp="</a:t>
            </a: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cde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";</a:t>
            </a: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[0]=</a:t>
            </a:r>
            <a:r>
              <a:rPr lang="en-US" sz="1400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ap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</a:t>
            </a:r>
            <a:endParaRPr lang="en-US" sz="1400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[1]=</a:t>
            </a:r>
            <a:r>
              <a:rPr lang="en-US" sz="1400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bp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</a:t>
            </a:r>
            <a:endParaRPr lang="en-US" sz="1400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pLines</a:t>
            </a:r>
            <a:r>
              <a:rPr lang="en-US" sz="14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[2]=</a:t>
            </a:r>
            <a:r>
              <a:rPr lang="en-US" sz="14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cp;</a:t>
            </a:r>
            <a:endParaRPr lang="en-US" sz="1400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352800" y="3811588"/>
            <a:ext cx="27432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**	pLines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352800" y="4384675"/>
            <a:ext cx="3962400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		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ap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352800" y="4114800"/>
            <a:ext cx="2214709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		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ap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352800" y="4689475"/>
            <a:ext cx="39624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		‘a’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352800" y="5029200"/>
            <a:ext cx="39624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		‘a’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352800" y="5334000"/>
            <a:ext cx="39624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		‘a’</a:t>
            </a:r>
          </a:p>
        </p:txBody>
      </p:sp>
      <p:sp>
        <p:nvSpPr>
          <p:cNvPr id="12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Practice problem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Arrays in assembly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2900" indent="-336550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Arrays typically have very regular access patterns</a:t>
            </a: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Optimizing compilers are </a:t>
            </a:r>
            <a:r>
              <a:rPr lang="en-US" sz="2000" b="1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very good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at optimizing array indexing code</a:t>
            </a: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As a result, output may not look at all like the input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5" name="Group 3"/>
          <p:cNvGraphicFramePr>
            <a:graphicFrameLocks noGrp="1"/>
          </p:cNvGraphicFramePr>
          <p:nvPr/>
        </p:nvGraphicFramePr>
        <p:xfrm>
          <a:off x="381000" y="3200400"/>
          <a:ext cx="7927975" cy="2933700"/>
        </p:xfrm>
        <a:graphic>
          <a:graphicData uri="http://schemas.openxmlformats.org/drawingml/2006/table">
            <a:tbl>
              <a:tblPr/>
              <a:tblGrid>
                <a:gridCol w="1676400"/>
                <a:gridCol w="838200"/>
                <a:gridCol w="1908175"/>
                <a:gridCol w="35052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Expression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Type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Value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Assembly Code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 *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E[0]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M[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]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E[i]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M[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+ 4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]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&amp;E[2]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 *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+ 8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E+i-1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 *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+ 4i - 4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*(&amp;E[i]+i)</a:t>
                      </a:r>
                    </a:p>
                  </a:txBody>
                  <a:tcPr marL="90000" marR="90000" marT="127728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int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M[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+ 4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+ 4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]</a:t>
                      </a: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27728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11" name="Rectangle 99"/>
          <p:cNvSpPr>
            <a:spLocks noChangeArrowheads="1"/>
          </p:cNvSpPr>
          <p:nvPr/>
        </p:nvSpPr>
        <p:spPr bwMode="auto">
          <a:xfrm>
            <a:off x="4862043" y="3657600"/>
            <a:ext cx="1804340" cy="32842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movq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412" name="Rectangle 100"/>
          <p:cNvSpPr>
            <a:spLocks noChangeArrowheads="1"/>
          </p:cNvSpPr>
          <p:nvPr/>
        </p:nvSpPr>
        <p:spPr bwMode="auto">
          <a:xfrm>
            <a:off x="4870450" y="4038600"/>
            <a:ext cx="1914525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movl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), %</a:t>
            </a: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413" name="Rectangle 101"/>
          <p:cNvSpPr>
            <a:spLocks noChangeArrowheads="1"/>
          </p:cNvSpPr>
          <p:nvPr/>
        </p:nvSpPr>
        <p:spPr bwMode="auto">
          <a:xfrm>
            <a:off x="4873625" y="4476750"/>
            <a:ext cx="2771775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movl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4), %</a:t>
            </a: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414" name="Rectangle 102"/>
          <p:cNvSpPr>
            <a:spLocks noChangeArrowheads="1"/>
          </p:cNvSpPr>
          <p:nvPr/>
        </p:nvSpPr>
        <p:spPr bwMode="auto">
          <a:xfrm>
            <a:off x="4828615" y="4933950"/>
            <a:ext cx="1987083" cy="32842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8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),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415" name="Rectangle 103"/>
          <p:cNvSpPr>
            <a:spLocks noChangeArrowheads="1"/>
          </p:cNvSpPr>
          <p:nvPr/>
        </p:nvSpPr>
        <p:spPr bwMode="auto">
          <a:xfrm>
            <a:off x="4819318" y="5334000"/>
            <a:ext cx="2924840" cy="32842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-4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4),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416" name="Rectangle 104"/>
          <p:cNvSpPr>
            <a:spLocks noChangeArrowheads="1"/>
          </p:cNvSpPr>
          <p:nvPr/>
        </p:nvSpPr>
        <p:spPr bwMode="auto">
          <a:xfrm>
            <a:off x="4854575" y="5715000"/>
            <a:ext cx="2771775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 hangingPunct="1">
              <a:lnSpc>
                <a:spcPct val="95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movl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8), %</a:t>
            </a:r>
            <a:r>
              <a:rPr lang="en-US" sz="1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eax</a:t>
            </a:r>
            <a:endParaRPr lang="en-US" sz="16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2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 access </a:t>
            </a: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in assembly walkthrough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4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Write assembly to move each expression into result</a:t>
            </a: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		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E[20];</a:t>
            </a:r>
          </a:p>
          <a:p>
            <a:pPr marL="744538" lvl="1" indent="-239713" eaLnBrk="1" hangingPunct="1">
              <a:lnSpc>
                <a:spcPct val="90000"/>
              </a:lnSpc>
              <a:spcBef>
                <a:spcPts val="563"/>
              </a:spcBef>
              <a:buClrTx/>
              <a:buSzPct val="75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%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rax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== result</a:t>
            </a:r>
          </a:p>
          <a:p>
            <a:pPr marL="744538" lvl="1" indent="-239713" eaLnBrk="1" hangingPunct="1">
              <a:lnSpc>
                <a:spcPct val="90000"/>
              </a:lnSpc>
              <a:spcBef>
                <a:spcPts val="563"/>
              </a:spcBef>
              <a:buClrTx/>
              <a:buSzPct val="75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	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%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rdx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== start address of E</a:t>
            </a:r>
          </a:p>
          <a:p>
            <a:pPr marL="744538" lvl="1" indent="-239713" eaLnBrk="1" hangingPunct="1">
              <a:lnSpc>
                <a:spcPct val="90000"/>
              </a:lnSpc>
              <a:spcBef>
                <a:spcPts val="563"/>
              </a:spcBef>
              <a:buClrTx/>
              <a:buSzPct val="75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	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%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rcx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== index 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i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55613" y="3106738"/>
            <a:ext cx="6656387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Expression	Type	Value			Assembly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39763" y="3563938"/>
            <a:ext cx="1006475" cy="23415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S+1	</a:t>
            </a: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S[3]</a:t>
            </a: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&amp;S[i]</a:t>
            </a: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S[4*i+1]</a:t>
            </a: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S+i-5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25675" y="3505200"/>
            <a:ext cx="5850319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*	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Addr</a:t>
            </a:r>
            <a:r>
              <a:rPr lang="en-US" sz="1800" b="1" baseline="-250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+ 2		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2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),%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14563" y="4038600"/>
            <a:ext cx="5875968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	M[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Addr</a:t>
            </a:r>
            <a:r>
              <a:rPr lang="en-US" sz="1800" b="1" baseline="-250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+ 6]		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movw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6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),%ax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198688" y="4572000"/>
            <a:ext cx="6504345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*	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Addr</a:t>
            </a:r>
            <a:r>
              <a:rPr lang="en-US" sz="1800" b="1" baseline="-250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+ 2*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	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(%rdx,%rcx,2),%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201863" y="5029200"/>
            <a:ext cx="6722353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	M[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Addr</a:t>
            </a:r>
            <a:r>
              <a:rPr lang="en-US" sz="1800" b="1" baseline="-250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+ 8*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+ 2]	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movw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2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(%rdx,%rcx,8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),%ax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225675" y="5527675"/>
            <a:ext cx="6901889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*	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Addr</a:t>
            </a:r>
            <a:r>
              <a:rPr lang="en-US" sz="1800" b="1" baseline="-250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+ 2*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- 10		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-10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(%rdx,%rcx,2),%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rax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2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Practice problem 3.36</a:t>
            </a:r>
          </a:p>
        </p:txBody>
      </p:sp>
      <p:sp>
        <p:nvSpPr>
          <p:cNvPr id="14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95000"/>
              </a:lnSpc>
              <a:spcBef>
                <a:spcPts val="1125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Suppose the address of short integer array S and integer index </a:t>
            </a:r>
            <a:r>
              <a:rPr lang="en-US" sz="18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are stored in 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8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and 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8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respectively.  For each of the following expressions, give its type, a formula for its value, and an assembly code implementation.  The result should be stored in 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8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rax</a:t>
            </a:r>
            <a:r>
              <a:rPr lang="en-US" sz="1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if it is a pointer and %ax if it is a short integer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Multi-Dimensional Arrays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77825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C allows for multi-dimensional arrays</a:t>
            </a:r>
          </a:p>
          <a:p>
            <a:pPr marL="384175" indent="-377825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x[R][C];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ea typeface="DejaVu Sans" charset="0"/>
              <a:cs typeface="DejaVu Sans" charset="0"/>
            </a:endParaRP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x is an 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 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x 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 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matrix</a:t>
            </a: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 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rows, 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 elements/columns 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per row</a:t>
            </a: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The dimensions of an array must be declared constants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i.e. </a:t>
            </a:r>
            <a:r>
              <a:rPr lang="en-US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R </a:t>
            </a: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and </a:t>
            </a:r>
            <a:r>
              <a:rPr lang="en-US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C, </a:t>
            </a: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must be #define constants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Compiler must be able to generate proper indexing code</a:t>
            </a: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Can also have higher dimensions: 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x[A][</a:t>
            </a:r>
            <a:r>
              <a:rPr lang="en-US" dirty="0" smtClean="0">
                <a:latin typeface="Arial" charset="0"/>
                <a:ea typeface="DejaVu Sans" charset="0"/>
                <a:cs typeface="DejaVu Sans" charset="0"/>
              </a:rPr>
              <a:t>B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][</a:t>
            </a:r>
            <a:r>
              <a:rPr lang="en-US" dirty="0" smtClean="0">
                <a:latin typeface="Arial" charset="0"/>
                <a:ea typeface="DejaVu Sans" charset="0"/>
                <a:cs typeface="DejaVu Sans" charset="0"/>
              </a:rPr>
              <a:t>C</a:t>
            </a: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] where A, B, and C are constants</a:t>
            </a:r>
            <a:endParaRPr lang="en-US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Multi-Dimensional Arrays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77825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Stored in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“row major” 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order</a:t>
            </a: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Data grouped by rows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All </a:t>
            </a: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elements of a given row are stored contiguously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A[0][*] = in contiguous memory followed by A[1][*]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The last dimension is the one that varies the fastest with linear access through memory</a:t>
            </a:r>
          </a:p>
          <a:p>
            <a:pPr marL="736600" lvl="1" indent="-239713" eaLnBrk="1" hangingPunct="1"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Important to know for performance!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Consider array A</a:t>
            </a:r>
          </a:p>
          <a:p>
            <a:pPr marL="744538" lvl="1" indent="-239713" eaLnBrk="1" hangingPunct="1">
              <a:lnSpc>
                <a:spcPct val="90000"/>
              </a:lnSpc>
              <a:spcBef>
                <a:spcPts val="563"/>
              </a:spcBef>
              <a:buClrTx/>
              <a:buSzPct val="75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600" b="1" i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T</a:t>
            </a:r>
            <a:r>
              <a:rPr lang="en-US" sz="16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A[R][C];</a:t>
            </a:r>
          </a:p>
          <a:p>
            <a:pPr marL="744538" lvl="1" indent="-2428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 = # of rows,  C = # of columns, </a:t>
            </a:r>
            <a:r>
              <a:rPr lang="en-US" sz="16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 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= </a:t>
            </a:r>
            <a:r>
              <a:rPr lang="en-US" sz="16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type of size 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K</a:t>
            </a: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563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is the size of a row in A?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563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sz="18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563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is the address of A[2][5]?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563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sz="18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563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is the address of 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A[</a:t>
            </a:r>
            <a:r>
              <a:rPr lang="en-US" sz="18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][j] 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given in A, C, K, </a:t>
            </a:r>
            <a:r>
              <a:rPr lang="en-US" sz="18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, and j?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447800" y="2438400"/>
            <a:ext cx="6381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 * K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000125" y="3657600"/>
            <a:ext cx="2201863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2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</a:t>
            </a:r>
            <a:r>
              <a:rPr lang="en-US" sz="1800" i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C* K)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+ 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j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K</a:t>
            </a:r>
          </a:p>
        </p:txBody>
      </p:sp>
      <p:graphicFrame>
        <p:nvGraphicFramePr>
          <p:cNvPr id="21509" name="Group 5"/>
          <p:cNvGraphicFramePr>
            <a:graphicFrameLocks noGrp="1"/>
          </p:cNvGraphicFramePr>
          <p:nvPr/>
        </p:nvGraphicFramePr>
        <p:xfrm>
          <a:off x="1143000" y="4343400"/>
          <a:ext cx="6099175" cy="24130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728663"/>
                <a:gridCol w="1484312"/>
                <a:gridCol w="14478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A[0][0]</a:t>
                      </a:r>
                    </a:p>
                  </a:txBody>
                  <a:tcPr marL="45720" marR="45720" marT="147600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A[0][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]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…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A[0][C-2]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A[0][C-1]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A[1][0]</a:t>
                      </a:r>
                    </a:p>
                  </a:txBody>
                  <a:tcPr marL="45720" marR="45720" marT="147600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A[1][1]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…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A[1][C-2]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A[1][C-1]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     |</a:t>
                      </a:r>
                    </a:p>
                  </a:txBody>
                  <a:tcPr marL="45720" marR="45720" marT="147600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      |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      |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      |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A[R-2][0]</a:t>
                      </a:r>
                    </a:p>
                  </a:txBody>
                  <a:tcPr marL="45720" marR="45720" marT="147600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A[R-2][1]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…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A[R-2][C-2]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A[R-2][C-1]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A[R-1][0]</a:t>
                      </a:r>
                    </a:p>
                  </a:txBody>
                  <a:tcPr marL="45720" marR="45720" marT="147600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A[R-1][1]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…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A[R-1][C-2]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1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A[R-1][C-1]</a:t>
                      </a:r>
                    </a:p>
                  </a:txBody>
                  <a:tcPr marL="45720" marR="45720" marT="147600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95" name="Rectangle 91"/>
          <p:cNvSpPr>
            <a:spLocks noChangeArrowheads="1"/>
          </p:cNvSpPr>
          <p:nvPr/>
        </p:nvSpPr>
        <p:spPr bwMode="auto">
          <a:xfrm>
            <a:off x="787400" y="3014663"/>
            <a:ext cx="26066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2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 + 2*C*K + 5*K</a:t>
            </a:r>
          </a:p>
        </p:txBody>
      </p:sp>
      <p:sp>
        <p:nvSpPr>
          <p:cNvPr id="9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Multi-Dimensional Array Access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/>
      <p:bldP spid="2159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657600" y="3290888"/>
            <a:ext cx="2133600" cy="990600"/>
          </a:xfrm>
          <a:prstGeom prst="rect">
            <a:avLst/>
          </a:prstGeom>
          <a:solidFill>
            <a:srgbClr val="CCECFF"/>
          </a:solidFill>
          <a:ln w="284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• • •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791200" y="3290888"/>
            <a:ext cx="990600" cy="99060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•  •  •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419600" y="3290888"/>
            <a:ext cx="609600" cy="990600"/>
          </a:xfrm>
          <a:prstGeom prst="rect">
            <a:avLst/>
          </a:prstGeom>
          <a:solidFill>
            <a:srgbClr val="9999FF"/>
          </a:solidFill>
          <a:ln w="1260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[i]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[j]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657600" y="3290888"/>
            <a:ext cx="2133600" cy="990600"/>
          </a:xfrm>
          <a:prstGeom prst="rect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• • •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657600" y="2909888"/>
            <a:ext cx="1588" cy="2286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3657600" y="2909888"/>
            <a:ext cx="1588" cy="2286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5791200" y="2909888"/>
            <a:ext cx="1588" cy="2286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657600" y="2986088"/>
            <a:ext cx="2133600" cy="1587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4343400" y="2757488"/>
            <a:ext cx="838200" cy="38100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A[i]</a:t>
            </a:r>
          </a:p>
        </p:txBody>
      </p:sp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6705600" y="2757488"/>
            <a:ext cx="2125663" cy="1516062"/>
            <a:chOff x="4224" y="1737"/>
            <a:chExt cx="1339" cy="955"/>
          </a:xfrm>
        </p:grpSpPr>
        <p:grpSp>
          <p:nvGrpSpPr>
            <p:cNvPr id="22541" name="Group 13"/>
            <p:cNvGrpSpPr>
              <a:grpSpLocks/>
            </p:cNvGrpSpPr>
            <p:nvPr/>
          </p:nvGrpSpPr>
          <p:grpSpPr bwMode="auto">
            <a:xfrm>
              <a:off x="4224" y="2073"/>
              <a:ext cx="1335" cy="619"/>
              <a:chOff x="4224" y="2073"/>
              <a:chExt cx="1335" cy="619"/>
            </a:xfrm>
          </p:grpSpPr>
          <p:sp>
            <p:nvSpPr>
              <p:cNvPr id="22542" name="Rectangle 14"/>
              <p:cNvSpPr>
                <a:spLocks noChangeArrowheads="1"/>
              </p:cNvSpPr>
              <p:nvPr/>
            </p:nvSpPr>
            <p:spPr bwMode="auto">
              <a:xfrm>
                <a:off x="4224" y="2073"/>
                <a:ext cx="378" cy="619"/>
              </a:xfrm>
              <a:prstGeom prst="rect">
                <a:avLst/>
              </a:prstGeom>
              <a:solidFill>
                <a:srgbClr val="FFFFFF"/>
              </a:solidFill>
              <a:ln w="1260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A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[R-1]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[0]</a:t>
                </a:r>
              </a:p>
            </p:txBody>
          </p:sp>
          <p:sp>
            <p:nvSpPr>
              <p:cNvPr id="22543" name="Rectangle 15"/>
              <p:cNvSpPr>
                <a:spLocks noChangeArrowheads="1"/>
              </p:cNvSpPr>
              <p:nvPr/>
            </p:nvSpPr>
            <p:spPr bwMode="auto">
              <a:xfrm>
                <a:off x="5180" y="2073"/>
                <a:ext cx="378" cy="619"/>
              </a:xfrm>
              <a:prstGeom prst="rect">
                <a:avLst/>
              </a:prstGeom>
              <a:solidFill>
                <a:srgbClr val="FFFFFF"/>
              </a:solidFill>
              <a:ln w="1260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A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[R-1]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[C-1]</a:t>
                </a:r>
              </a:p>
            </p:txBody>
          </p:sp>
          <p:sp>
            <p:nvSpPr>
              <p:cNvPr id="22544" name="Rectangle 16"/>
              <p:cNvSpPr>
                <a:spLocks noChangeArrowheads="1"/>
              </p:cNvSpPr>
              <p:nvPr/>
            </p:nvSpPr>
            <p:spPr bwMode="auto">
              <a:xfrm>
                <a:off x="4224" y="2073"/>
                <a:ext cx="1335" cy="619"/>
              </a:xfrm>
              <a:prstGeom prst="rect">
                <a:avLst/>
              </a:prstGeom>
              <a:noFill/>
              <a:ln w="2844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>
                    <a:solidFill>
                      <a:srgbClr val="000066"/>
                    </a:solidFill>
                    <a:latin typeface="Arial" charset="0"/>
                    <a:ea typeface="DejaVu Sans" charset="0"/>
                    <a:cs typeface="DejaVu Sans" charset="0"/>
                  </a:rPr>
                  <a:t>• • •</a:t>
                </a:r>
              </a:p>
            </p:txBody>
          </p:sp>
        </p:grp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4224" y="1833"/>
              <a:ext cx="0" cy="14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5564" y="1833"/>
              <a:ext cx="0" cy="14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4224" y="1881"/>
              <a:ext cx="1336" cy="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4654" y="1737"/>
              <a:ext cx="523" cy="236"/>
            </a:xfrm>
            <a:prstGeom prst="rect">
              <a:avLst/>
            </a:prstGeom>
            <a:solidFill>
              <a:srgbClr val="FFFFFF"/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rPr>
                <a:t>A[R-1]</a:t>
              </a:r>
            </a:p>
          </p:txBody>
        </p:sp>
      </p:grp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2667000" y="3290888"/>
            <a:ext cx="990600" cy="99060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•  •  •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457200" y="4510088"/>
            <a:ext cx="3968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</a:t>
            </a:r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 flipV="1">
            <a:off x="609600" y="4259263"/>
            <a:ext cx="1588" cy="244475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 flipV="1">
            <a:off x="3733800" y="4273550"/>
            <a:ext cx="1588" cy="244475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2553" name="Group 25"/>
          <p:cNvGrpSpPr>
            <a:grpSpLocks/>
          </p:cNvGrpSpPr>
          <p:nvPr/>
        </p:nvGrpSpPr>
        <p:grpSpPr bwMode="auto">
          <a:xfrm>
            <a:off x="533400" y="2757488"/>
            <a:ext cx="2125663" cy="1516062"/>
            <a:chOff x="336" y="1737"/>
            <a:chExt cx="1339" cy="955"/>
          </a:xfrm>
        </p:grpSpPr>
        <p:grpSp>
          <p:nvGrpSpPr>
            <p:cNvPr id="22554" name="Group 26"/>
            <p:cNvGrpSpPr>
              <a:grpSpLocks/>
            </p:cNvGrpSpPr>
            <p:nvPr/>
          </p:nvGrpSpPr>
          <p:grpSpPr bwMode="auto">
            <a:xfrm>
              <a:off x="336" y="2073"/>
              <a:ext cx="1335" cy="619"/>
              <a:chOff x="336" y="2073"/>
              <a:chExt cx="1335" cy="619"/>
            </a:xfrm>
          </p:grpSpPr>
          <p:sp>
            <p:nvSpPr>
              <p:cNvPr id="22555" name="Rectangle 27"/>
              <p:cNvSpPr>
                <a:spLocks noChangeArrowheads="1"/>
              </p:cNvSpPr>
              <p:nvPr/>
            </p:nvSpPr>
            <p:spPr bwMode="auto">
              <a:xfrm>
                <a:off x="336" y="2073"/>
                <a:ext cx="378" cy="619"/>
              </a:xfrm>
              <a:prstGeom prst="rect">
                <a:avLst/>
              </a:prstGeom>
              <a:solidFill>
                <a:srgbClr val="FFFFFF"/>
              </a:solidFill>
              <a:ln w="1260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A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[0]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[0]</a:t>
                </a:r>
              </a:p>
            </p:txBody>
          </p:sp>
          <p:sp>
            <p:nvSpPr>
              <p:cNvPr id="22556" name="Rectangle 28"/>
              <p:cNvSpPr>
                <a:spLocks noChangeArrowheads="1"/>
              </p:cNvSpPr>
              <p:nvPr/>
            </p:nvSpPr>
            <p:spPr bwMode="auto">
              <a:xfrm>
                <a:off x="1292" y="2073"/>
                <a:ext cx="378" cy="619"/>
              </a:xfrm>
              <a:prstGeom prst="rect">
                <a:avLst/>
              </a:prstGeom>
              <a:solidFill>
                <a:srgbClr val="FFFFFF"/>
              </a:solidFill>
              <a:ln w="1260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A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[0]</a:t>
                </a:r>
              </a:p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[C-1]</a:t>
                </a:r>
              </a:p>
            </p:txBody>
          </p:sp>
          <p:sp>
            <p:nvSpPr>
              <p:cNvPr id="22557" name="Rectangle 29"/>
              <p:cNvSpPr>
                <a:spLocks noChangeArrowheads="1"/>
              </p:cNvSpPr>
              <p:nvPr/>
            </p:nvSpPr>
            <p:spPr bwMode="auto">
              <a:xfrm>
                <a:off x="336" y="2073"/>
                <a:ext cx="1335" cy="619"/>
              </a:xfrm>
              <a:prstGeom prst="rect">
                <a:avLst/>
              </a:prstGeom>
              <a:noFill/>
              <a:ln w="2844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>
                    <a:solidFill>
                      <a:srgbClr val="000066"/>
                    </a:solidFill>
                    <a:latin typeface="Arial" charset="0"/>
                    <a:ea typeface="DejaVu Sans" charset="0"/>
                    <a:cs typeface="DejaVu Sans" charset="0"/>
                  </a:rPr>
                  <a:t>• • •</a:t>
                </a:r>
              </a:p>
            </p:txBody>
          </p:sp>
        </p:grp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336" y="1833"/>
              <a:ext cx="0" cy="14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336" y="1881"/>
              <a:ext cx="1336" cy="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Rectangle 32"/>
            <p:cNvSpPr>
              <a:spLocks noChangeArrowheads="1"/>
            </p:cNvSpPr>
            <p:nvPr/>
          </p:nvSpPr>
          <p:spPr bwMode="auto">
            <a:xfrm>
              <a:off x="766" y="1737"/>
              <a:ext cx="523" cy="236"/>
            </a:xfrm>
            <a:prstGeom prst="rect">
              <a:avLst/>
            </a:prstGeom>
            <a:solidFill>
              <a:srgbClr val="FFFFFF"/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rPr>
                <a:t>A[0]</a:t>
              </a:r>
            </a:p>
          </p:txBody>
        </p:sp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>
              <a:off x="1676" y="1833"/>
              <a:ext cx="0" cy="14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384175" y="2314575"/>
            <a:ext cx="1827213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A[R][C];</a:t>
            </a:r>
          </a:p>
        </p:txBody>
      </p:sp>
      <p:sp>
        <p:nvSpPr>
          <p:cNvPr id="22563" name="Text Box 35"/>
          <p:cNvSpPr txBox="1">
            <a:spLocks noChangeArrowheads="1"/>
          </p:cNvSpPr>
          <p:nvPr/>
        </p:nvSpPr>
        <p:spPr bwMode="auto">
          <a:xfrm>
            <a:off x="2971800" y="4586288"/>
            <a:ext cx="14478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A+i*C*4</a:t>
            </a:r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6553200" y="4586288"/>
            <a:ext cx="17526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A+(R-1)*C*4</a:t>
            </a:r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 flipV="1">
            <a:off x="6781800" y="4273550"/>
            <a:ext cx="1588" cy="244475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V="1">
            <a:off x="4572000" y="4273550"/>
            <a:ext cx="1588" cy="625475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3810000" y="4895850"/>
            <a:ext cx="25908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*C*4)+j*4</a:t>
            </a:r>
          </a:p>
        </p:txBody>
      </p:sp>
      <p:sp>
        <p:nvSpPr>
          <p:cNvPr id="42" name="Text Box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Multi-Dimensional Array Access</a:t>
            </a:r>
          </a:p>
        </p:txBody>
      </p:sp>
      <p:sp>
        <p:nvSpPr>
          <p:cNvPr id="44" name="Text Box 3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381000" y="1241425"/>
            <a:ext cx="2744787" cy="5616575"/>
            <a:chOff x="381000" y="1241425"/>
            <a:chExt cx="2744787" cy="5616575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963612" y="171291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[0] [0]</a:t>
              </a:r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963612" y="205898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[0] [1]</a:t>
              </a:r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963612" y="239871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[0] [2]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963612" y="274478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[1] [0]</a:t>
              </a: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963612" y="309086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[1] [1]</a:t>
              </a: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963612" y="343693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[1] [2]</a:t>
              </a: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963612" y="377666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[2] [0]</a:t>
              </a: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963612" y="412273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[2] [1]</a:t>
              </a: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381000" y="1241425"/>
              <a:ext cx="1116012" cy="33655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int A[R][3]:</a:t>
              </a: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963612" y="446246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[2] [2]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963612" y="480853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[3] [0]</a:t>
              </a: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963612" y="5148263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[3] [1]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963612" y="5494338"/>
              <a:ext cx="1098550" cy="336550"/>
            </a:xfrm>
            <a:prstGeom prst="rect">
              <a:avLst/>
            </a:prstGeom>
            <a:solidFill>
              <a:srgbClr val="FFFFFF"/>
            </a:solidFill>
            <a:ln w="936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 [3] [2]</a:t>
              </a:r>
            </a:p>
          </p:txBody>
        </p:sp>
        <p:sp>
          <p:nvSpPr>
            <p:cNvPr id="24590" name="Text Box 14"/>
            <p:cNvSpPr txBox="1">
              <a:spLocks noChangeArrowheads="1"/>
            </p:cNvSpPr>
            <p:nvPr/>
          </p:nvSpPr>
          <p:spPr bwMode="auto">
            <a:xfrm>
              <a:off x="2292350" y="1698625"/>
              <a:ext cx="704850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+ 0</a:t>
              </a:r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2308225" y="2063750"/>
              <a:ext cx="704850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+ 4</a:t>
              </a:r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2308225" y="2400300"/>
              <a:ext cx="704850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+ 8</a:t>
              </a: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2308225" y="30861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+ 16</a:t>
              </a:r>
            </a:p>
          </p:txBody>
        </p:sp>
        <p:sp>
          <p:nvSpPr>
            <p:cNvPr id="24594" name="Text Box 18"/>
            <p:cNvSpPr txBox="1">
              <a:spLocks noChangeArrowheads="1"/>
            </p:cNvSpPr>
            <p:nvPr/>
          </p:nvSpPr>
          <p:spPr bwMode="auto">
            <a:xfrm>
              <a:off x="2308225" y="274955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+ 12</a:t>
              </a:r>
            </a:p>
          </p:txBody>
        </p:sp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2308225" y="37719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dirty="0" err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 dirty="0" err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 dirty="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+ 24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2308225" y="343535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+ 20</a:t>
              </a:r>
            </a:p>
          </p:txBody>
        </p:sp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2308225" y="40767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+ 28</a:t>
              </a:r>
            </a:p>
          </p:txBody>
        </p:sp>
        <p:sp>
          <p:nvSpPr>
            <p:cNvPr id="24598" name="Text Box 22"/>
            <p:cNvSpPr txBox="1">
              <a:spLocks noChangeArrowheads="1"/>
            </p:cNvSpPr>
            <p:nvPr/>
          </p:nvSpPr>
          <p:spPr bwMode="auto">
            <a:xfrm>
              <a:off x="2308225" y="55245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+ 44</a:t>
              </a:r>
            </a:p>
          </p:txBody>
        </p:sp>
        <p:sp>
          <p:nvSpPr>
            <p:cNvPr id="24599" name="Text Box 23"/>
            <p:cNvSpPr txBox="1">
              <a:spLocks noChangeArrowheads="1"/>
            </p:cNvSpPr>
            <p:nvPr/>
          </p:nvSpPr>
          <p:spPr bwMode="auto">
            <a:xfrm>
              <a:off x="2308225" y="47625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+ 36</a:t>
              </a:r>
            </a:p>
          </p:txBody>
        </p:sp>
        <p:sp>
          <p:nvSpPr>
            <p:cNvPr id="24600" name="Text Box 24"/>
            <p:cNvSpPr txBox="1">
              <a:spLocks noChangeArrowheads="1"/>
            </p:cNvSpPr>
            <p:nvPr/>
          </p:nvSpPr>
          <p:spPr bwMode="auto">
            <a:xfrm>
              <a:off x="2308225" y="44577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+ 32</a:t>
              </a:r>
            </a:p>
          </p:txBody>
        </p:sp>
        <p:sp>
          <p:nvSpPr>
            <p:cNvPr id="24601" name="Text Box 25"/>
            <p:cNvSpPr txBox="1">
              <a:spLocks noChangeArrowheads="1"/>
            </p:cNvSpPr>
            <p:nvPr/>
          </p:nvSpPr>
          <p:spPr bwMode="auto">
            <a:xfrm>
              <a:off x="2308225" y="5143500"/>
              <a:ext cx="817562" cy="3714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  <a:r>
                <a:rPr lang="en-US" sz="1600" baseline="-250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A</a:t>
              </a:r>
              <a:r>
                <a:rPr lang="en-US" sz="16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 + 40</a:t>
              </a:r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1449387" y="5995988"/>
              <a:ext cx="155575" cy="8620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.</a:t>
              </a:r>
            </a:p>
            <a:p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.</a:t>
              </a:r>
            </a:p>
            <a:p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.</a:t>
              </a:r>
            </a:p>
          </p:txBody>
        </p:sp>
      </p:grp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7107624" y="2822575"/>
            <a:ext cx="1502976" cy="153490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; 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=4j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; 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=3i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; </a:t>
            </a:r>
            <a:r>
              <a:rPr lang="en-US" sz="1800" b="1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=12i 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+ 4j</a:t>
            </a:r>
          </a:p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; A[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][j]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5408613" y="4876800"/>
            <a:ext cx="220186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2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</a:t>
            </a:r>
            <a:r>
              <a:rPr lang="en-US" sz="1800" i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C* K)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+ 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j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K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5443538" y="5410200"/>
            <a:ext cx="21494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2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</a:t>
            </a:r>
            <a:r>
              <a:rPr lang="en-US" sz="1800" i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C* 4)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+ 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j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4</a:t>
            </a:r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5487988" y="6019800"/>
            <a:ext cx="21113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2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A+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</a:t>
            </a:r>
            <a:r>
              <a:rPr lang="en-US" sz="1800" i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3* 4)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+ 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j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*</a:t>
            </a:r>
            <a:r>
              <a:rPr lang="en-US" sz="18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4</a:t>
            </a:r>
          </a:p>
        </p:txBody>
      </p:sp>
      <p:sp>
        <p:nvSpPr>
          <p:cNvPr id="36" name="Text Box 1"/>
          <p:cNvSpPr txBox="1">
            <a:spLocks noChangeArrowheads="1"/>
          </p:cNvSpPr>
          <p:nvPr/>
        </p:nvSpPr>
        <p:spPr bwMode="auto">
          <a:xfrm>
            <a:off x="3849675" y="2863850"/>
            <a:ext cx="4724400" cy="146412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457200" indent="-457200">
              <a:spcBef>
                <a:spcPts val="1000"/>
              </a:spcBef>
              <a:buClr>
                <a:srgbClr val="000066"/>
              </a:buClr>
              <a:buFont typeface="Times New Roman" pitchFamily="16" charset="0"/>
              <a:buAutoNum type="arabicPlain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salq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$2,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		</a:t>
            </a:r>
          </a:p>
          <a:p>
            <a:pPr marL="457200" indent="-457200">
              <a:spcBef>
                <a:spcPts val="1000"/>
              </a:spcBef>
              <a:buClr>
                <a:srgbClr val="000066"/>
              </a:buClr>
              <a:buFont typeface="Times New Roman" pitchFamily="16" charset="0"/>
              <a:buAutoNum type="arabicPlain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(%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2),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</a:p>
          <a:p>
            <a:pPr marL="457200" indent="-457200">
              <a:spcBef>
                <a:spcPts val="1000"/>
              </a:spcBef>
              <a:buClr>
                <a:srgbClr val="000066"/>
              </a:buClr>
              <a:buFont typeface="Times New Roman" pitchFamily="16" charset="0"/>
              <a:buAutoNum type="arabicPlain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leaq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(%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4),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</a:p>
          <a:p>
            <a:pPr marL="457200" indent="-457200">
              <a:spcBef>
                <a:spcPts val="1000"/>
              </a:spcBef>
              <a:buClr>
                <a:srgbClr val="000066"/>
              </a:buClr>
              <a:buFont typeface="Times New Roman" pitchFamily="16" charset="0"/>
              <a:buAutoNum type="arabicPlain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6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movl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(%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rax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), %</a:t>
            </a:r>
            <a:r>
              <a:rPr lang="en-US" sz="16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eax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3835388" y="2030413"/>
            <a:ext cx="4509737" cy="833178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Assume: integer array A with address in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rax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in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rdx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j in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rcx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.  If code below moves A[</a:t>
            </a:r>
            <a:r>
              <a:rPr lang="en-US" sz="1600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][j]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into </a:t>
            </a:r>
            <a:r>
              <a:rPr lang="en-US" sz="16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%</a:t>
            </a:r>
            <a:r>
              <a:rPr lang="en-US" sz="16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eax</a:t>
            </a:r>
            <a:r>
              <a:rPr lang="en-US" sz="16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, how many columns are in A?</a:t>
            </a:r>
          </a:p>
        </p:txBody>
      </p:sp>
      <p:sp>
        <p:nvSpPr>
          <p:cNvPr id="41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6" grpId="0"/>
      <p:bldP spid="24607" grpId="0"/>
      <p:bldP spid="246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828800"/>
            <a:ext cx="4800600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P[M][N];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Q[N][M];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sum_element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(long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long j){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return (P[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][j] + Q[j][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])</a:t>
            </a:r>
            <a:r>
              <a:rPr lang="ar-SA" sz="1600" b="1" dirty="0" smtClean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;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481806" y="3463636"/>
            <a:ext cx="4394994" cy="2599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/*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in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j in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rsi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*/</a:t>
            </a:r>
          </a:p>
          <a:p>
            <a:pPr marL="134938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sum_element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: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leaq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0(,%rdi,8),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subq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addq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rsi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leaq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(%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rsi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rsi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4),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addq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rdi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movq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Q(,%rdi,8),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addq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P(,%rdx,8), %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3124200" y="6209488"/>
            <a:ext cx="3810000" cy="6485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Columns in Q =&gt; M=5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Columns in P =&gt; N=7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4038600"/>
            <a:ext cx="3810000" cy="202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8i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7i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7i + j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5j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rdi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5j +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endParaRPr lang="en-US" sz="1600" b="1" dirty="0" smtClean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= M[Q+8*(5j+i)]</a:t>
            </a: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 </a:t>
            </a:r>
            <a:r>
              <a:rPr lang="en-US" sz="16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rax</a:t>
            </a:r>
            <a:r>
              <a:rPr lang="en-US" sz="16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+= M[P+8*(7i+j)]</a:t>
            </a:r>
          </a:p>
        </p:txBody>
      </p:sp>
      <p:sp>
        <p:nvSpPr>
          <p:cNvPr id="11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Practice problem 3.37</a:t>
            </a:r>
          </a:p>
        </p:txBody>
      </p:sp>
      <p:sp>
        <p:nvSpPr>
          <p:cNvPr id="13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457200" indent="-450850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Assume M and N are #define constants.  Given the following, what are their values?</a:t>
            </a:r>
          </a:p>
          <a:p>
            <a:pPr marL="457200" indent="-450850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877888" lvl="1" indent="-373063" eaLnBrk="1" hangingPunct="1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smtClean="0">
                <a:solidFill>
                  <a:srgbClr val="660033"/>
                </a:solidFill>
                <a:latin typeface="Arial" charset="0"/>
              </a:rPr>
              <a:t>Recall arrays</a:t>
            </a:r>
            <a:endParaRPr lang="en-US" sz="38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19088" eaLnBrk="1" hangingPunct="1">
              <a:lnSpc>
                <a:spcPct val="90000"/>
              </a:lnSpc>
              <a:spcBef>
                <a:spcPts val="1500"/>
              </a:spcBef>
              <a:buClrTx/>
              <a:buFontTx/>
              <a:buNone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</a:pPr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char</a:t>
            </a:r>
            <a:r>
              <a:rPr lang="en-US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foo</a:t>
            </a:r>
            <a:r>
              <a:rPr lang="en-US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[80];</a:t>
            </a:r>
          </a:p>
          <a:p>
            <a:pPr marL="719138" lvl="1" indent="-26193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An array of 80 </a:t>
            </a:r>
            <a:r>
              <a:rPr lang="en-US" sz="2000" b="1" dirty="0" smtClean="0">
                <a:solidFill>
                  <a:srgbClr val="000066"/>
                </a:solidFill>
                <a:latin typeface="Arial" charset="0"/>
              </a:rPr>
              <a:t>characters</a:t>
            </a:r>
            <a:endParaRPr lang="en-US" sz="2000" b="1" dirty="0">
              <a:solidFill>
                <a:srgbClr val="000066"/>
              </a:solidFill>
              <a:latin typeface="Arial" charset="0"/>
            </a:endParaRPr>
          </a:p>
          <a:p>
            <a:pPr marL="341313" indent="-319088" eaLnBrk="1" hangingPunct="1">
              <a:lnSpc>
                <a:spcPct val="90000"/>
              </a:lnSpc>
              <a:spcBef>
                <a:spcPts val="1500"/>
              </a:spcBef>
              <a:buClrTx/>
              <a:buFontTx/>
              <a:buNone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</a:pPr>
            <a:r>
              <a:rPr lang="en-US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int</a:t>
            </a:r>
            <a:r>
              <a:rPr lang="en-US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</a:t>
            </a:r>
            <a:r>
              <a:rPr lang="en-US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bar[40];</a:t>
            </a:r>
          </a:p>
          <a:p>
            <a:pPr marL="719138" lvl="1" indent="-26193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An array of 40 </a:t>
            </a:r>
            <a:r>
              <a:rPr lang="en-US" sz="2000" b="1" dirty="0" smtClean="0">
                <a:solidFill>
                  <a:srgbClr val="000066"/>
                </a:solidFill>
                <a:latin typeface="Arial" charset="0"/>
              </a:rPr>
              <a:t>integers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 A[12][13];  // A has 12 rows of 13 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ints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 each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Will the C compiler permit us to do this?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 x = A[3][26];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will happen?</a:t>
            </a:r>
          </a:p>
          <a:p>
            <a:pPr marL="738188" lvl="1" indent="-241300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Indexing done assuming a 12x13 array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about this?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Sans" charset="0"/>
                <a:cs typeface="DejaVu Sans" charset="0"/>
              </a:rPr>
              <a:t> x = A[14][2];</a:t>
            </a:r>
          </a:p>
          <a:p>
            <a:pPr marL="385763" indent="-379413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C does not check array bounds</a:t>
            </a:r>
          </a:p>
          <a:p>
            <a:pPr marL="738188" lvl="1" indent="-241300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3638" algn="l"/>
                <a:tab pos="10510838" algn="l"/>
                <a:tab pos="10512425" algn="l"/>
                <a:tab pos="10514013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Contrast this to </a:t>
            </a:r>
            <a:r>
              <a:rPr lang="en-US" sz="18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other languages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143000" y="3657600"/>
            <a:ext cx="6477000" cy="102810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ts val="438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 + 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*C + j) *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K 	=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 + (13*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+ 26) *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4</a:t>
            </a:r>
          </a:p>
          <a:p>
            <a:pPr eaLnBrk="1" hangingPunct="1">
              <a:spcBef>
                <a:spcPts val="438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				= A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+ (13*(i+2) + 0) * 4</a:t>
            </a:r>
          </a:p>
          <a:p>
            <a:pPr eaLnBrk="1" hangingPunct="1">
              <a:spcBef>
                <a:spcPts val="438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Same as A[5][0]</a:t>
            </a:r>
          </a:p>
        </p:txBody>
      </p:sp>
      <p:sp>
        <p:nvSpPr>
          <p:cNvPr id="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Something to watch out for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 optimizations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77825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Fixed sized arrays are easy for the compiler to optimize</a:t>
            </a:r>
          </a:p>
          <a:p>
            <a:pPr marL="736600" lvl="1" indent="-239713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Results can be complex to understand</a:t>
            </a:r>
          </a:p>
          <a:p>
            <a:pPr marL="384175" indent="-377825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Example</a:t>
            </a:r>
          </a:p>
          <a:p>
            <a:pPr marL="736600" lvl="1" indent="-239713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Dot-product of matrices</a:t>
            </a:r>
          </a:p>
          <a:p>
            <a:pPr marL="738188" lvl="1" indent="-239713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738188" lvl="1" indent="-239713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#define N 16</a:t>
            </a:r>
          </a:p>
          <a:p>
            <a:pPr marL="738188" lvl="1" indent="-239713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typedef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fix_matrix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[N][N]</a:t>
            </a:r>
          </a:p>
          <a:p>
            <a:pPr marL="738188" lvl="1" indent="-239713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fix_matrix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A;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52400" y="152400"/>
            <a:ext cx="2970983" cy="463846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#define N 16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typedef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[N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][N];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52400" y="838200"/>
            <a:ext cx="4365595" cy="17565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fix_prod_ele</a:t>
            </a:r>
            <a:endParaRPr lang="en-US" sz="1200" dirty="0" smtClean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A,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B, 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,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k)</a:t>
            </a:r>
            <a:r>
              <a:rPr lang="ar-SA" sz="1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‏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j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result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 0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;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for (j = 0; j &lt; N; j++)</a:t>
            </a:r>
            <a:r>
              <a:rPr lang="ar-SA" sz="1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‏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    result += A[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][j] * B[j][k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];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return result;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}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52400" y="2819400"/>
            <a:ext cx="4272621" cy="28645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fix_prod_ele_opt</a:t>
            </a:r>
            <a:endParaRPr lang="en-US" sz="1200" i="1" dirty="0" smtClean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(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A, 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B,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i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,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k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)</a:t>
            </a:r>
            <a:r>
              <a:rPr lang="ar-SA" sz="12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‏</a:t>
            </a:r>
            <a:endParaRPr lang="en-US" sz="1200" i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*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Aptr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 &amp;A[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i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][0];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*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Bptr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 &amp;B[0][k];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</a:t>
            </a:r>
            <a:r>
              <a:rPr lang="en-US" sz="1200" i="1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cnt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 N - 1;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long result 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= 0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;</a:t>
            </a:r>
            <a:endParaRPr lang="en-US" sz="1200" i="1" dirty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do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    result += (*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Aptr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) * (*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Bptr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);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    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Aptr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+= 1;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    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Bptr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+= N;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    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cnt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--;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} while (</a:t>
            </a:r>
            <a:r>
              <a:rPr lang="en-US" sz="1200" i="1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cnt</a:t>
            </a: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&gt;= 0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);</a:t>
            </a:r>
            <a:endParaRPr lang="en-US" sz="1200" i="1" dirty="0">
              <a:solidFill>
                <a:schemeClr val="tx1"/>
              </a:solidFill>
              <a:latin typeface="Courier New" pitchFamily="49" charset="0"/>
              <a:ea typeface="DejaVu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   return result;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i="1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152400"/>
            <a:ext cx="4495800" cy="3308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=A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=B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=k			*/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/* r8=&gt; j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=&gt;result              		*/  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$0x0,%eax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result = 0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$0x0,%r8d        ; r8 = j = 0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shl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$0x7,%rdx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128*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add    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rdx,%rdi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A+128*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.L2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.L1:         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%r8,%r9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j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shl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$0x7,%r9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128*j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add    %rsi,%r9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B+128*j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(%r9,%rcx,8),%r9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M[8*k+B+128*j]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imul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(%rdi,%r8,8),%r9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*= M[8*j+A+128*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add    %r9,%rax         ; result +=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add    $0x1,%r8         ; j++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.L2:         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$0xf,%r8         ; j == 15?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.L1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retq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1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14800" y="3810000"/>
            <a:ext cx="4876800" cy="28007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=A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=B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=k                */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=&gt;result                      */            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shl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$0x7,%rdx  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128*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add    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rdx,%rdi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Aptr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A+128*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lea    (%rsi,%rcx,8),%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Bptr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B+8*k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$0x0,%eax  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result = 0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$0xf,%ecx  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15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.L1:         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(%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M[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Bptr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imul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(%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*= M[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Aptr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add    %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rdx,%rax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; result +=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add    $0x8,%rdi             ; Add 8 to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Aptr</a:t>
            </a: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add    $0x128,%rsi           ; Add 128 to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Bptr</a:t>
            </a: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sub    $0x1,%rcx             ;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--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jns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.L1                                                                   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retq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1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Dynamically Allocated Arrays</a:t>
            </a:r>
          </a:p>
        </p:txBody>
      </p:sp>
      <p:sp>
        <p:nvSpPr>
          <p:cNvPr id="8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77825" eaLnBrk="1" hangingPunct="1">
              <a:lnSpc>
                <a:spcPct val="100000"/>
              </a:lnSpc>
              <a:spcBef>
                <a:spcPts val="1125"/>
              </a:spcBef>
              <a:buClrTx/>
              <a:buFontTx/>
              <a:buNone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if we don’t know </a:t>
            </a:r>
            <a:r>
              <a:rPr lang="en-US" sz="28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any</a:t>
            </a:r>
            <a:r>
              <a:rPr lang="en-US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of the dimensions for our array?</a:t>
            </a:r>
          </a:p>
          <a:p>
            <a:pPr marL="736600" lvl="1" indent="-239713" eaLnBrk="1" hangingPunct="1">
              <a:spcBef>
                <a:spcPts val="500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4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 array logic doesn’t handle this really well</a:t>
            </a:r>
          </a:p>
          <a:p>
            <a:pPr marL="736600" lvl="1" indent="-239713" eaLnBrk="1" hangingPunct="1">
              <a:spcBef>
                <a:spcPts val="500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4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Cannot generate multi-dimensional indexing code unless dimensions are known at compile-time</a:t>
            </a:r>
          </a:p>
          <a:p>
            <a:pPr marL="736600" lvl="1" indent="-239713" eaLnBrk="1" hangingPunct="1">
              <a:spcBef>
                <a:spcPts val="500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24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Must handle pointer/addresses/indices in C </a:t>
            </a:r>
            <a:r>
              <a:rPr lang="en-US" sz="24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code</a:t>
            </a:r>
            <a:endParaRPr lang="en-US" sz="24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Arrays of pointers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Arrays of pointers are quite common in C (e.g. argv)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Example: print out name of month given its number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282700" y="2057400"/>
            <a:ext cx="5484813" cy="2649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#include &lt;stdlib.h&gt;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#include &lt;stdio.h&gt;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*monthName(int n)</a:t>
            </a:r>
            <a:r>
              <a:rPr lang="ar-SA" sz="120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20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static char *name[] =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  "Illegal month", "January", "February", "March",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  "April", "May", "June", "July", "August", </a:t>
            </a:r>
            <a:b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</a:b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  "September", "October", "November", "December"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};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return ( n &lt; 1 || n &gt; 12 ) ? name[0] : name[n];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}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19200" y="4864100"/>
            <a:ext cx="6672263" cy="19192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main(int argc, char *argv[])</a:t>
            </a:r>
            <a:r>
              <a:rPr lang="ar-SA" sz="120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20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if (argc != 2)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        fprintf(stderr, "Usage: %s &lt;int&gt;\n", argv[0]);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        return 0;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}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printf("%s\n", monthName(atoi(argv[1])));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return 0;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5750" y="1120775"/>
            <a:ext cx="4179647" cy="138717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#define N 16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typedef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 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fix_matrix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[N][N];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void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fix_set_diag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fix_matrix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A,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)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    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for (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=0;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&lt;N;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++)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A[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][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] =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}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257800" y="1066800"/>
            <a:ext cx="2785035" cy="138717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mov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$0x0,%eax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.L1: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mov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%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rsi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,(%rdi,%rax,8)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add    $17,%rax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cmp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$110,%rax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jne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.L1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retq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12838" y="4572000"/>
            <a:ext cx="7228559" cy="17565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void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fix_set_diag_opt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fix_matrix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A,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)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*</a:t>
            </a:r>
            <a:r>
              <a:rPr lang="en-US" sz="1200" dirty="0" err="1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Aptr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= &amp;A[0][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0];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/*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Use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Aptr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to index into matrix 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= 0;			/* Offset into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Aptr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for next element to set 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iend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= N*(N+1);		/* Stopping condition */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do {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	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Aptr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[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] =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;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	/*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Index into memory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long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ints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*/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   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+=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(N+1);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		/*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Go down a row and forward one column */</a:t>
            </a:r>
            <a:endParaRPr lang="en-US" sz="1200" dirty="0">
              <a:solidFill>
                <a:schemeClr val="tx1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   } while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 !=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iend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);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		/* Repeat until at top of matrix 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chemeClr val="tx1"/>
                </a:solidFill>
                <a:latin typeface="Courier New" pitchFamily="49" charset="0"/>
                <a:ea typeface="DejaVu Sans" charset="0"/>
                <a:cs typeface="DejaVu Sans" charset="0"/>
              </a:rPr>
              <a:t>}</a:t>
            </a:r>
          </a:p>
        </p:txBody>
      </p:sp>
      <p:sp>
        <p:nvSpPr>
          <p:cNvPr id="8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Practice problem </a:t>
            </a: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3.38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1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Note: Book uses </a:t>
            </a:r>
            <a:r>
              <a:rPr lang="en-US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int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matrix, we use long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Create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 C code program 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fix_set_diag_opt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that uses optimizations similar to those in the assembly code, in the same style as the previous slide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Basic Principle</a:t>
            </a:r>
          </a:p>
          <a:p>
            <a:pPr marL="744538" lvl="1" indent="-239713" eaLnBrk="1" hangingPunct="1">
              <a:lnSpc>
                <a:spcPct val="90000"/>
              </a:lnSpc>
              <a:spcBef>
                <a:spcPts val="625"/>
              </a:spcBef>
              <a:buClrTx/>
              <a:buSzPct val="75000"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i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</a:t>
            </a:r>
            <a:r>
              <a:rPr lang="en-US" sz="20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 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A[</a:t>
            </a:r>
            <a:r>
              <a:rPr lang="en-US" sz="2000" i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];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 is an array 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of data type </a:t>
            </a:r>
            <a:r>
              <a:rPr lang="en-US" sz="20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and length </a:t>
            </a:r>
            <a:r>
              <a:rPr lang="en-US" sz="20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</a:t>
            </a: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Contiguously allocated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region of </a:t>
            </a:r>
            <a:r>
              <a:rPr lang="en-US" sz="20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* 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sizeof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(</a:t>
            </a:r>
            <a:r>
              <a:rPr lang="en-US" sz="2000" i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T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)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bytes</a:t>
            </a: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685800" y="2738437"/>
            <a:ext cx="6096000" cy="838200"/>
            <a:chOff x="429" y="1632"/>
            <a:chExt cx="3840" cy="528"/>
          </a:xfrm>
        </p:grpSpPr>
        <p:sp>
          <p:nvSpPr>
            <p:cNvPr id="6148" name="Text Box 4"/>
            <p:cNvSpPr txBox="1">
              <a:spLocks noChangeArrowheads="1"/>
            </p:cNvSpPr>
            <p:nvPr/>
          </p:nvSpPr>
          <p:spPr bwMode="auto">
            <a:xfrm>
              <a:off x="429" y="1632"/>
              <a:ext cx="1495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rPr>
                <a:t>char string[12];</a:t>
              </a:r>
            </a:p>
          </p:txBody>
        </p:sp>
        <p:grpSp>
          <p:nvGrpSpPr>
            <p:cNvPr id="6149" name="Group 5"/>
            <p:cNvGrpSpPr>
              <a:grpSpLocks/>
            </p:cNvGrpSpPr>
            <p:nvPr/>
          </p:nvGrpSpPr>
          <p:grpSpPr bwMode="auto">
            <a:xfrm>
              <a:off x="1920" y="1680"/>
              <a:ext cx="2348" cy="480"/>
              <a:chOff x="1920" y="1680"/>
              <a:chExt cx="2348" cy="480"/>
            </a:xfrm>
          </p:grpSpPr>
          <p:grpSp>
            <p:nvGrpSpPr>
              <p:cNvPr id="6150" name="Group 6"/>
              <p:cNvGrpSpPr>
                <a:grpSpLocks/>
              </p:cNvGrpSpPr>
              <p:nvPr/>
            </p:nvGrpSpPr>
            <p:grpSpPr bwMode="auto">
              <a:xfrm>
                <a:off x="2016" y="1680"/>
                <a:ext cx="1723" cy="140"/>
                <a:chOff x="2016" y="1680"/>
                <a:chExt cx="1723" cy="140"/>
              </a:xfrm>
            </p:grpSpPr>
            <p:sp>
              <p:nvSpPr>
                <p:cNvPr id="6151" name="Rectangle 7"/>
                <p:cNvSpPr>
                  <a:spLocks noChangeArrowheads="1"/>
                </p:cNvSpPr>
                <p:nvPr/>
              </p:nvSpPr>
              <p:spPr bwMode="auto">
                <a:xfrm>
                  <a:off x="2016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2" name="Rectangle 8"/>
                <p:cNvSpPr>
                  <a:spLocks noChangeArrowheads="1"/>
                </p:cNvSpPr>
                <p:nvPr/>
              </p:nvSpPr>
              <p:spPr bwMode="auto">
                <a:xfrm>
                  <a:off x="2160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3" name="Rectangle 9"/>
                <p:cNvSpPr>
                  <a:spLocks noChangeArrowheads="1"/>
                </p:cNvSpPr>
                <p:nvPr/>
              </p:nvSpPr>
              <p:spPr bwMode="auto">
                <a:xfrm>
                  <a:off x="2304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4" name="Rectangle 10"/>
                <p:cNvSpPr>
                  <a:spLocks noChangeArrowheads="1"/>
                </p:cNvSpPr>
                <p:nvPr/>
              </p:nvSpPr>
              <p:spPr bwMode="auto">
                <a:xfrm>
                  <a:off x="2448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5" name="Rectangle 11"/>
                <p:cNvSpPr>
                  <a:spLocks noChangeArrowheads="1"/>
                </p:cNvSpPr>
                <p:nvPr/>
              </p:nvSpPr>
              <p:spPr bwMode="auto">
                <a:xfrm>
                  <a:off x="2592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6" name="Rectangle 12"/>
                <p:cNvSpPr>
                  <a:spLocks noChangeArrowheads="1"/>
                </p:cNvSpPr>
                <p:nvPr/>
              </p:nvSpPr>
              <p:spPr bwMode="auto">
                <a:xfrm>
                  <a:off x="2736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7" name="Rectangle 13"/>
                <p:cNvSpPr>
                  <a:spLocks noChangeArrowheads="1"/>
                </p:cNvSpPr>
                <p:nvPr/>
              </p:nvSpPr>
              <p:spPr bwMode="auto">
                <a:xfrm>
                  <a:off x="2880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8" name="Rectangle 14"/>
                <p:cNvSpPr>
                  <a:spLocks noChangeArrowheads="1"/>
                </p:cNvSpPr>
                <p:nvPr/>
              </p:nvSpPr>
              <p:spPr bwMode="auto">
                <a:xfrm>
                  <a:off x="3024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9" name="Rectangle 15"/>
                <p:cNvSpPr>
                  <a:spLocks noChangeArrowheads="1"/>
                </p:cNvSpPr>
                <p:nvPr/>
              </p:nvSpPr>
              <p:spPr bwMode="auto">
                <a:xfrm>
                  <a:off x="3168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0" name="Rectangle 16"/>
                <p:cNvSpPr>
                  <a:spLocks noChangeArrowheads="1"/>
                </p:cNvSpPr>
                <p:nvPr/>
              </p:nvSpPr>
              <p:spPr bwMode="auto">
                <a:xfrm>
                  <a:off x="3312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1" name="Rectangle 17"/>
                <p:cNvSpPr>
                  <a:spLocks noChangeArrowheads="1"/>
                </p:cNvSpPr>
                <p:nvPr/>
              </p:nvSpPr>
              <p:spPr bwMode="auto">
                <a:xfrm>
                  <a:off x="3456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2" name="Rectangle 18"/>
                <p:cNvSpPr>
                  <a:spLocks noChangeArrowheads="1"/>
                </p:cNvSpPr>
                <p:nvPr/>
              </p:nvSpPr>
              <p:spPr bwMode="auto">
                <a:xfrm>
                  <a:off x="3600" y="1680"/>
                  <a:ext cx="140" cy="140"/>
                </a:xfrm>
                <a:prstGeom prst="rect">
                  <a:avLst/>
                </a:prstGeom>
                <a:solidFill>
                  <a:srgbClr val="FFFFFF"/>
                </a:solidFill>
                <a:ln w="25560" cap="sq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63" name="Text Box 19"/>
              <p:cNvSpPr txBox="1">
                <a:spLocks noChangeArrowheads="1"/>
              </p:cNvSpPr>
              <p:nvPr/>
            </p:nvSpPr>
            <p:spPr bwMode="auto">
              <a:xfrm>
                <a:off x="1920" y="1929"/>
                <a:ext cx="246" cy="231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i="1">
                    <a:solidFill>
                      <a:srgbClr val="000066"/>
                    </a:solidFill>
                    <a:latin typeface="Arial" charset="0"/>
                    <a:ea typeface="DejaVu Sans" charset="0"/>
                    <a:cs typeface="DejaVu Sans" charset="0"/>
                  </a:rPr>
                  <a:t>x</a:t>
                </a:r>
              </a:p>
            </p:txBody>
          </p:sp>
          <p:sp>
            <p:nvSpPr>
              <p:cNvPr id="6164" name="Text Box 20"/>
              <p:cNvSpPr txBox="1">
                <a:spLocks noChangeArrowheads="1"/>
              </p:cNvSpPr>
              <p:nvPr/>
            </p:nvSpPr>
            <p:spPr bwMode="auto">
              <a:xfrm>
                <a:off x="3649" y="1929"/>
                <a:ext cx="620" cy="231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i="1" dirty="0">
                    <a:solidFill>
                      <a:srgbClr val="000066"/>
                    </a:solidFill>
                    <a:latin typeface="Arial" charset="0"/>
                    <a:ea typeface="DejaVu Sans" charset="0"/>
                    <a:cs typeface="DejaVu Sans" charset="0"/>
                  </a:rPr>
                  <a:t>x </a:t>
                </a:r>
                <a:r>
                  <a:rPr lang="en-US" sz="1800" dirty="0">
                    <a:solidFill>
                      <a:srgbClr val="000066"/>
                    </a:solidFill>
                    <a:latin typeface="Arial" charset="0"/>
                    <a:ea typeface="DejaVu Sans" charset="0"/>
                    <a:cs typeface="DejaVu Sans" charset="0"/>
                  </a:rPr>
                  <a:t>+ 12</a:t>
                </a:r>
              </a:p>
            </p:txBody>
          </p:sp>
          <p:sp>
            <p:nvSpPr>
              <p:cNvPr id="6165" name="Line 21"/>
              <p:cNvSpPr>
                <a:spLocks noChangeShapeType="1"/>
              </p:cNvSpPr>
              <p:nvPr/>
            </p:nvSpPr>
            <p:spPr bwMode="auto">
              <a:xfrm flipV="1">
                <a:off x="2064" y="1820"/>
                <a:ext cx="0" cy="148"/>
              </a:xfrm>
              <a:prstGeom prst="line">
                <a:avLst/>
              </a:prstGeom>
              <a:noFill/>
              <a:ln w="25560" cap="sq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6" name="Line 22"/>
              <p:cNvSpPr>
                <a:spLocks noChangeShapeType="1"/>
              </p:cNvSpPr>
              <p:nvPr/>
            </p:nvSpPr>
            <p:spPr bwMode="auto">
              <a:xfrm flipV="1">
                <a:off x="3793" y="1820"/>
                <a:ext cx="0" cy="148"/>
              </a:xfrm>
              <a:prstGeom prst="line">
                <a:avLst/>
              </a:prstGeom>
              <a:noFill/>
              <a:ln w="25560" cap="sq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1371600" y="3500437"/>
            <a:ext cx="7239000" cy="838200"/>
            <a:chOff x="861" y="2112"/>
            <a:chExt cx="4560" cy="528"/>
          </a:xfrm>
        </p:grpSpPr>
        <p:grpSp>
          <p:nvGrpSpPr>
            <p:cNvPr id="6168" name="Group 24"/>
            <p:cNvGrpSpPr>
              <a:grpSpLocks/>
            </p:cNvGrpSpPr>
            <p:nvPr/>
          </p:nvGrpSpPr>
          <p:grpSpPr bwMode="auto">
            <a:xfrm>
              <a:off x="2016" y="2160"/>
              <a:ext cx="2877" cy="140"/>
              <a:chOff x="2016" y="2160"/>
              <a:chExt cx="2877" cy="140"/>
            </a:xfrm>
          </p:grpSpPr>
          <p:sp>
            <p:nvSpPr>
              <p:cNvPr id="6169" name="Rectangle 25"/>
              <p:cNvSpPr>
                <a:spLocks noChangeArrowheads="1"/>
              </p:cNvSpPr>
              <p:nvPr/>
            </p:nvSpPr>
            <p:spPr bwMode="auto">
              <a:xfrm>
                <a:off x="2016" y="2160"/>
                <a:ext cx="572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Rectangle 26"/>
              <p:cNvSpPr>
                <a:spLocks noChangeArrowheads="1"/>
              </p:cNvSpPr>
              <p:nvPr/>
            </p:nvSpPr>
            <p:spPr bwMode="auto">
              <a:xfrm>
                <a:off x="2592" y="2160"/>
                <a:ext cx="572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Rectangle 27"/>
              <p:cNvSpPr>
                <a:spLocks noChangeArrowheads="1"/>
              </p:cNvSpPr>
              <p:nvPr/>
            </p:nvSpPr>
            <p:spPr bwMode="auto">
              <a:xfrm>
                <a:off x="3168" y="2160"/>
                <a:ext cx="572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2" name="Rectangle 28"/>
              <p:cNvSpPr>
                <a:spLocks noChangeArrowheads="1"/>
              </p:cNvSpPr>
              <p:nvPr/>
            </p:nvSpPr>
            <p:spPr bwMode="auto">
              <a:xfrm>
                <a:off x="3744" y="2160"/>
                <a:ext cx="572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3" name="Rectangle 29"/>
              <p:cNvSpPr>
                <a:spLocks noChangeArrowheads="1"/>
              </p:cNvSpPr>
              <p:nvPr/>
            </p:nvSpPr>
            <p:spPr bwMode="auto">
              <a:xfrm>
                <a:off x="4321" y="2160"/>
                <a:ext cx="572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74" name="Text Box 30"/>
            <p:cNvSpPr txBox="1">
              <a:spLocks noChangeArrowheads="1"/>
            </p:cNvSpPr>
            <p:nvPr/>
          </p:nvSpPr>
          <p:spPr bwMode="auto">
            <a:xfrm>
              <a:off x="861" y="2112"/>
              <a:ext cx="1063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rPr>
                <a:t>int val[5];</a:t>
              </a:r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1920" y="2400"/>
              <a:ext cx="246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2496" y="2409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+ 4</a:t>
              </a:r>
            </a:p>
          </p:txBody>
        </p:sp>
        <p:sp>
          <p:nvSpPr>
            <p:cNvPr id="6177" name="Line 33"/>
            <p:cNvSpPr>
              <a:spLocks noChangeShapeType="1"/>
            </p:cNvSpPr>
            <p:nvPr/>
          </p:nvSpPr>
          <p:spPr bwMode="auto">
            <a:xfrm flipV="1">
              <a:off x="2064" y="2291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 flipV="1">
              <a:off x="2640" y="2300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Text Box 35"/>
            <p:cNvSpPr txBox="1">
              <a:spLocks noChangeArrowheads="1"/>
            </p:cNvSpPr>
            <p:nvPr/>
          </p:nvSpPr>
          <p:spPr bwMode="auto">
            <a:xfrm>
              <a:off x="3073" y="2409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+ 8</a:t>
              </a:r>
            </a:p>
          </p:txBody>
        </p:sp>
        <p:sp>
          <p:nvSpPr>
            <p:cNvPr id="6180" name="Line 36"/>
            <p:cNvSpPr>
              <a:spLocks noChangeShapeType="1"/>
            </p:cNvSpPr>
            <p:nvPr/>
          </p:nvSpPr>
          <p:spPr bwMode="auto">
            <a:xfrm flipV="1">
              <a:off x="3217" y="2300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Text Box 37"/>
            <p:cNvSpPr txBox="1">
              <a:spLocks noChangeArrowheads="1"/>
            </p:cNvSpPr>
            <p:nvPr/>
          </p:nvSpPr>
          <p:spPr bwMode="auto">
            <a:xfrm>
              <a:off x="3649" y="2409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+ 12</a:t>
              </a:r>
            </a:p>
          </p:txBody>
        </p:sp>
        <p:sp>
          <p:nvSpPr>
            <p:cNvPr id="6182" name="Line 38"/>
            <p:cNvSpPr>
              <a:spLocks noChangeShapeType="1"/>
            </p:cNvSpPr>
            <p:nvPr/>
          </p:nvSpPr>
          <p:spPr bwMode="auto">
            <a:xfrm flipV="1">
              <a:off x="3793" y="2300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4225" y="2409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+ 16</a:t>
              </a:r>
            </a:p>
          </p:txBody>
        </p:sp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 flipV="1">
              <a:off x="4369" y="2300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Text Box 41"/>
            <p:cNvSpPr txBox="1">
              <a:spLocks noChangeArrowheads="1"/>
            </p:cNvSpPr>
            <p:nvPr/>
          </p:nvSpPr>
          <p:spPr bwMode="auto">
            <a:xfrm>
              <a:off x="4801" y="2409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+ 20</a:t>
              </a:r>
            </a:p>
          </p:txBody>
        </p:sp>
        <p:sp>
          <p:nvSpPr>
            <p:cNvPr id="6186" name="Line 42"/>
            <p:cNvSpPr>
              <a:spLocks noChangeShapeType="1"/>
            </p:cNvSpPr>
            <p:nvPr/>
          </p:nvSpPr>
          <p:spPr bwMode="auto">
            <a:xfrm flipV="1">
              <a:off x="4945" y="2300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90562" y="4186237"/>
            <a:ext cx="1560340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a[4];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grpSp>
        <p:nvGrpSpPr>
          <p:cNvPr id="6189" name="Group 45"/>
          <p:cNvGrpSpPr>
            <a:grpSpLocks/>
          </p:cNvGrpSpPr>
          <p:nvPr/>
        </p:nvGrpSpPr>
        <p:grpSpPr bwMode="auto">
          <a:xfrm>
            <a:off x="609600" y="5257800"/>
            <a:ext cx="8337550" cy="762000"/>
            <a:chOff x="384" y="2832"/>
            <a:chExt cx="5252" cy="480"/>
          </a:xfrm>
        </p:grpSpPr>
        <p:grpSp>
          <p:nvGrpSpPr>
            <p:cNvPr id="6190" name="Group 46"/>
            <p:cNvGrpSpPr>
              <a:grpSpLocks/>
            </p:cNvGrpSpPr>
            <p:nvPr/>
          </p:nvGrpSpPr>
          <p:grpSpPr bwMode="auto">
            <a:xfrm>
              <a:off x="480" y="2832"/>
              <a:ext cx="4604" cy="140"/>
              <a:chOff x="480" y="2832"/>
              <a:chExt cx="4604" cy="140"/>
            </a:xfrm>
          </p:grpSpPr>
          <p:sp>
            <p:nvSpPr>
              <p:cNvPr id="6191" name="Rectangle 47"/>
              <p:cNvSpPr>
                <a:spLocks noChangeArrowheads="1"/>
              </p:cNvSpPr>
              <p:nvPr/>
            </p:nvSpPr>
            <p:spPr bwMode="auto">
              <a:xfrm>
                <a:off x="480" y="2832"/>
                <a:ext cx="1148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2" name="Rectangle 48"/>
              <p:cNvSpPr>
                <a:spLocks noChangeArrowheads="1"/>
              </p:cNvSpPr>
              <p:nvPr/>
            </p:nvSpPr>
            <p:spPr bwMode="auto">
              <a:xfrm>
                <a:off x="1632" y="2832"/>
                <a:ext cx="1148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3" name="Rectangle 49"/>
              <p:cNvSpPr>
                <a:spLocks noChangeArrowheads="1"/>
              </p:cNvSpPr>
              <p:nvPr/>
            </p:nvSpPr>
            <p:spPr bwMode="auto">
              <a:xfrm>
                <a:off x="2784" y="2832"/>
                <a:ext cx="1148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4" name="Rectangle 50"/>
              <p:cNvSpPr>
                <a:spLocks noChangeArrowheads="1"/>
              </p:cNvSpPr>
              <p:nvPr/>
            </p:nvSpPr>
            <p:spPr bwMode="auto">
              <a:xfrm>
                <a:off x="3936" y="2832"/>
                <a:ext cx="1148" cy="140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95" name="Line 51"/>
            <p:cNvSpPr>
              <a:spLocks noChangeShapeType="1"/>
            </p:cNvSpPr>
            <p:nvPr/>
          </p:nvSpPr>
          <p:spPr bwMode="auto">
            <a:xfrm flipV="1">
              <a:off x="4008" y="2963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Text Box 52"/>
            <p:cNvSpPr txBox="1">
              <a:spLocks noChangeArrowheads="1"/>
            </p:cNvSpPr>
            <p:nvPr/>
          </p:nvSpPr>
          <p:spPr bwMode="auto">
            <a:xfrm>
              <a:off x="5016" y="3081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 dirty="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 dirty="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+ 32</a:t>
              </a:r>
            </a:p>
          </p:txBody>
        </p:sp>
        <p:sp>
          <p:nvSpPr>
            <p:cNvPr id="6197" name="Line 53"/>
            <p:cNvSpPr>
              <a:spLocks noChangeShapeType="1"/>
            </p:cNvSpPr>
            <p:nvPr/>
          </p:nvSpPr>
          <p:spPr bwMode="auto">
            <a:xfrm flipV="1">
              <a:off x="5160" y="2972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Text Box 54"/>
            <p:cNvSpPr txBox="1">
              <a:spLocks noChangeArrowheads="1"/>
            </p:cNvSpPr>
            <p:nvPr/>
          </p:nvSpPr>
          <p:spPr bwMode="auto">
            <a:xfrm>
              <a:off x="3888" y="3072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+ 24</a:t>
              </a:r>
            </a:p>
          </p:txBody>
        </p:sp>
        <p:sp>
          <p:nvSpPr>
            <p:cNvPr id="6199" name="Text Box 55"/>
            <p:cNvSpPr txBox="1">
              <a:spLocks noChangeArrowheads="1"/>
            </p:cNvSpPr>
            <p:nvPr/>
          </p:nvSpPr>
          <p:spPr bwMode="auto">
            <a:xfrm>
              <a:off x="384" y="3063"/>
              <a:ext cx="246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</a:p>
          </p:txBody>
        </p:sp>
        <p:sp>
          <p:nvSpPr>
            <p:cNvPr id="6200" name="Line 56"/>
            <p:cNvSpPr>
              <a:spLocks noChangeShapeType="1"/>
            </p:cNvSpPr>
            <p:nvPr/>
          </p:nvSpPr>
          <p:spPr bwMode="auto">
            <a:xfrm flipV="1">
              <a:off x="528" y="2954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Text Box 57"/>
            <p:cNvSpPr txBox="1">
              <a:spLocks noChangeArrowheads="1"/>
            </p:cNvSpPr>
            <p:nvPr/>
          </p:nvSpPr>
          <p:spPr bwMode="auto">
            <a:xfrm>
              <a:off x="1536" y="3072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+ 8</a:t>
              </a:r>
            </a:p>
          </p:txBody>
        </p:sp>
        <p:sp>
          <p:nvSpPr>
            <p:cNvPr id="6202" name="Line 58"/>
            <p:cNvSpPr>
              <a:spLocks noChangeShapeType="1"/>
            </p:cNvSpPr>
            <p:nvPr/>
          </p:nvSpPr>
          <p:spPr bwMode="auto">
            <a:xfrm flipV="1">
              <a:off x="1680" y="2963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Text Box 59"/>
            <p:cNvSpPr txBox="1">
              <a:spLocks noChangeArrowheads="1"/>
            </p:cNvSpPr>
            <p:nvPr/>
          </p:nvSpPr>
          <p:spPr bwMode="auto">
            <a:xfrm>
              <a:off x="2688" y="3072"/>
              <a:ext cx="62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+ 16</a:t>
              </a:r>
            </a:p>
          </p:txBody>
        </p:sp>
        <p:sp>
          <p:nvSpPr>
            <p:cNvPr id="6204" name="Line 60"/>
            <p:cNvSpPr>
              <a:spLocks noChangeShapeType="1"/>
            </p:cNvSpPr>
            <p:nvPr/>
          </p:nvSpPr>
          <p:spPr bwMode="auto">
            <a:xfrm flipV="1">
              <a:off x="2832" y="2963"/>
              <a:ext cx="0" cy="1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749300" y="4495800"/>
            <a:ext cx="16891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char *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p[4];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74" name="Text Box 44"/>
          <p:cNvSpPr txBox="1">
            <a:spLocks noChangeArrowheads="1"/>
          </p:cNvSpPr>
          <p:nvPr/>
        </p:nvSpPr>
        <p:spPr bwMode="auto">
          <a:xfrm>
            <a:off x="685800" y="4800600"/>
            <a:ext cx="1836057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double a[4];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7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 allocation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2900" indent="-341313">
              <a:lnSpc>
                <a:spcPct val="95000"/>
              </a:lnSpc>
              <a:spcBef>
                <a:spcPts val="1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Name of array can be referenced as if it were a pointer</a:t>
            </a: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219200" y="2209800"/>
            <a:ext cx="6459117" cy="147950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a[5];		/* a is array of 5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		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*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lptr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;	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/* 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lptr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is a pointer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to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	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lptr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= a;		/* set 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lptr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to point to a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*/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2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Pointers and arrays closely related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2900" indent="-341313">
              <a:lnSpc>
                <a:spcPct val="95000"/>
              </a:lnSpc>
              <a:spcBef>
                <a:spcPts val="1500"/>
              </a:spcBef>
              <a:buClrTx/>
              <a:buSz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Two ways to access array elements</a:t>
            </a: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Via array indexing</a:t>
            </a: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sz="2000" b="1" dirty="0" smtClean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sz="2000" b="1" dirty="0" smtClean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marL="744538" lvl="1" indent="-2428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Via pointer arithmetic followed by dereferencing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1600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Recall pointer arithmetic done based upon type of pointer!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endParaRPr lang="en-US" sz="1600" b="1" dirty="0" smtClean="0">
              <a:solidFill>
                <a:srgbClr val="000099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endParaRPr lang="en-US" sz="1600" b="1" dirty="0">
              <a:solidFill>
                <a:srgbClr val="000099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endParaRPr lang="en-US" sz="1600" b="1" dirty="0" smtClean="0">
              <a:solidFill>
                <a:srgbClr val="000099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lvl="2" indent="-234950" eaLnBrk="1" hangingPunct="1">
              <a:lnSpc>
                <a:spcPct val="107000"/>
              </a:lnSpc>
              <a:spcBef>
                <a:spcPts val="200"/>
              </a:spcBef>
              <a:buClr>
                <a:srgbClr val="005400"/>
              </a:buClr>
              <a:buSzPct val="90000"/>
              <a:buFont typeface="Wingdings" charset="2"/>
              <a:buChar char=""/>
              <a:tabLst>
                <a:tab pos="384175" algn="l"/>
                <a:tab pos="496888" algn="l"/>
                <a:tab pos="954088" algn="l"/>
                <a:tab pos="1411288" algn="l"/>
                <a:tab pos="1868488" algn="l"/>
                <a:tab pos="2325688" algn="l"/>
                <a:tab pos="2782888" algn="l"/>
                <a:tab pos="3240088" algn="l"/>
                <a:tab pos="3697288" algn="l"/>
                <a:tab pos="4154488" algn="l"/>
                <a:tab pos="4611688" algn="l"/>
                <a:tab pos="5068888" algn="l"/>
                <a:tab pos="5526088" algn="l"/>
                <a:tab pos="5983288" algn="l"/>
                <a:tab pos="6440488" algn="l"/>
                <a:tab pos="6897688" algn="l"/>
                <a:tab pos="7354888" algn="l"/>
                <a:tab pos="7812088" algn="l"/>
                <a:tab pos="8269288" algn="l"/>
                <a:tab pos="8726488" algn="l"/>
                <a:tab pos="9183688" algn="l"/>
              </a:tabLst>
            </a:pPr>
            <a:r>
              <a:rPr lang="en-US" sz="1600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If a is at </a:t>
            </a:r>
            <a:r>
              <a:rPr lang="en-US" sz="1600" b="1" dirty="0" smtClean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0x100</a:t>
            </a:r>
            <a:r>
              <a:rPr lang="en-US" sz="1600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, what is the value of </a:t>
            </a:r>
            <a:r>
              <a:rPr lang="en-US" sz="1600" b="1" dirty="0" smtClean="0">
                <a:solidFill>
                  <a:srgbClr val="000099"/>
                </a:solidFill>
                <a:latin typeface="Courier New" pitchFamily="49" charset="0"/>
                <a:ea typeface="DejaVu Sans" charset="0"/>
                <a:cs typeface="Courier New" pitchFamily="49" charset="0"/>
              </a:rPr>
              <a:t>a+3</a:t>
            </a:r>
            <a:r>
              <a:rPr lang="en-US" sz="1600" b="1" dirty="0" smtClean="0">
                <a:solidFill>
                  <a:srgbClr val="000099"/>
                </a:solidFill>
                <a:latin typeface="Arial" charset="0"/>
                <a:ea typeface="DejaVu Sans" charset="0"/>
                <a:cs typeface="DejaVu Sans" charset="0"/>
              </a:rPr>
              <a:t>?</a:t>
            </a:r>
          </a:p>
          <a:p>
            <a:pPr marL="2400300" indent="-569913">
              <a:lnSpc>
                <a:spcPct val="95000"/>
              </a:lnSpc>
              <a:spcBef>
                <a:spcPts val="1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09600" y="3429000"/>
            <a:ext cx="8087768" cy="6485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= *(a+3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); /* set pointer to 3</a:t>
            </a:r>
            <a:r>
              <a:rPr lang="en-US" sz="1800" b="1" baseline="300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element of array */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	       /* then, dereference pointer 			*/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2098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7432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2766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38100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3434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8768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4102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59436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64770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7010400" y="4935538"/>
            <a:ext cx="533400" cy="34290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760538" y="4730750"/>
            <a:ext cx="3714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a: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181225" y="4935538"/>
            <a:ext cx="5619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a[0]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980238" y="5292725"/>
            <a:ext cx="5619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a[9]</a:t>
            </a:r>
          </a:p>
        </p:txBody>
      </p:sp>
      <p:cxnSp>
        <p:nvCxnSpPr>
          <p:cNvPr id="5139" name="AutoShape 19"/>
          <p:cNvCxnSpPr>
            <a:cxnSpLocks noChangeShapeType="1"/>
            <a:stCxn id="5140" idx="0"/>
            <a:endCxn id="5129" idx="1"/>
          </p:cNvCxnSpPr>
          <p:nvPr/>
        </p:nvCxnSpPr>
        <p:spPr bwMode="auto">
          <a:xfrm flipV="1">
            <a:off x="3717925" y="5106988"/>
            <a:ext cx="92075" cy="503237"/>
          </a:xfrm>
          <a:prstGeom prst="curvedConnector3">
            <a:avLst>
              <a:gd name="adj1" fmla="val 50000"/>
            </a:avLst>
          </a:prstGeom>
          <a:noFill/>
          <a:ln w="93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455988" y="5610225"/>
            <a:ext cx="525462" cy="333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80"/>
                </a:solidFill>
                <a:latin typeface="Arial" charset="0"/>
                <a:ea typeface="DejaVu Sans" charset="0"/>
                <a:cs typeface="DejaVu Sans" charset="0"/>
              </a:rPr>
              <a:t>a+3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810000" y="4935538"/>
            <a:ext cx="5619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a[3]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609600" y="1981200"/>
            <a:ext cx="8030060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= a[3];		/* set 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to 3</a:t>
            </a:r>
            <a:r>
              <a:rPr lang="en-US" sz="1800" b="1" baseline="33000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rd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element of array 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*/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57400" y="4554538"/>
            <a:ext cx="2117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100  108  110  118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Pointers and arrays closely related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6" grpId="0"/>
      <p:bldP spid="5137" grpId="0"/>
      <p:bldP spid="5138" grpId="0"/>
      <p:bldP spid="5140" grpId="0"/>
      <p:bldP spid="5141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Group 3"/>
          <p:cNvGraphicFramePr>
            <a:graphicFrameLocks noGrp="1"/>
          </p:cNvGraphicFramePr>
          <p:nvPr/>
        </p:nvGraphicFramePr>
        <p:xfrm>
          <a:off x="1219200" y="4732338"/>
          <a:ext cx="6937375" cy="1844675"/>
        </p:xfrm>
        <a:graphic>
          <a:graphicData uri="http://schemas.openxmlformats.org/drawingml/2006/table">
            <a:tbl>
              <a:tblPr/>
              <a:tblGrid>
                <a:gridCol w="1387475"/>
                <a:gridCol w="1385888"/>
                <a:gridCol w="1390650"/>
                <a:gridCol w="1385887"/>
                <a:gridCol w="1387475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Array</a:t>
                      </a:r>
                    </a:p>
                  </a:txBody>
                  <a:tcPr marL="90000" marR="90000" marT="117432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Element Size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Total Size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Start Address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Element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</a:t>
                      </a:r>
                    </a:p>
                  </a:txBody>
                  <a:tcPr marL="90000" marR="90000" marT="117432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1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12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</a:t>
                      </a:r>
                      <a:endParaRPr kumimoji="0" lang="en-US" sz="14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  <a:endParaRPr kumimoji="0" lang="en-US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B</a:t>
                      </a:r>
                    </a:p>
                  </a:txBody>
                  <a:tcPr marL="90000" marR="90000" marT="117432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8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64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B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B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+ 8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C</a:t>
                      </a:r>
                    </a:p>
                  </a:txBody>
                  <a:tcPr marL="90000" marR="90000" marT="117432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8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48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C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C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+ 8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D</a:t>
                      </a:r>
                    </a:p>
                  </a:txBody>
                  <a:tcPr marL="90000" marR="90000" marT="117432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4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20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D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87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4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D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 + 4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</a:p>
                  </a:txBody>
                  <a:tcPr marL="90000" marR="90000" marT="117432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57" name="Text Box 89"/>
          <p:cNvSpPr txBox="1">
            <a:spLocks noChangeArrowheads="1"/>
          </p:cNvSpPr>
          <p:nvPr/>
        </p:nvSpPr>
        <p:spPr bwMode="auto">
          <a:xfrm>
            <a:off x="1133475" y="3084513"/>
            <a:ext cx="1759177" cy="1202510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char 	 A[12];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char 	*B[8];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long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 C[6];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float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18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D[5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]</a:t>
            </a:r>
          </a:p>
        </p:txBody>
      </p:sp>
      <p:sp>
        <p:nvSpPr>
          <p:cNvPr id="8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Pointer arithmetic with arrays</a:t>
            </a:r>
          </a:p>
        </p:txBody>
      </p:sp>
      <p:sp>
        <p:nvSpPr>
          <p:cNvPr id="10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2900" indent="-336550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As a result of contiguous allocation</a:t>
            </a: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Elements accessed by scaling the index by the size of the datum and adding to the start address</a:t>
            </a:r>
          </a:p>
          <a:p>
            <a:pPr marL="736600" lvl="1" indent="-279400" eaLnBrk="1" hangingPunct="1"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Char char="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Done via scaled index memory mode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614363" y="2667000"/>
            <a:ext cx="8301037" cy="3505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223838" indent="-21748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Reference	   Type	   Value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[4]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val+3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&amp;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[2]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[5]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*(val+1)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  <a:p>
            <a:pPr marL="560388" lvl="1" indent="-215900" eaLnBrk="1" hangingPunct="1">
              <a:spcBef>
                <a:spcPts val="625"/>
              </a:spcBef>
              <a:buClrTx/>
              <a:buSzPct val="75000"/>
              <a:buFontTx/>
              <a:buNone/>
              <a:tabLst>
                <a:tab pos="223838" algn="l"/>
                <a:tab pos="1936750" algn="l"/>
                <a:tab pos="3654425" algn="l"/>
                <a:tab pos="4470400" algn="l"/>
                <a:tab pos="5365750" algn="l"/>
                <a:tab pos="6261100" algn="l"/>
                <a:tab pos="7156450" algn="l"/>
                <a:tab pos="8051800" algn="l"/>
                <a:tab pos="8947150" algn="l"/>
                <a:tab pos="9842500" algn="l"/>
                <a:tab pos="10739438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val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 + </a:t>
            </a:r>
            <a:r>
              <a:rPr lang="en-US" sz="2000" i="1" dirty="0" err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909638" y="1676400"/>
            <a:ext cx="7313612" cy="874713"/>
            <a:chOff x="573" y="1056"/>
            <a:chExt cx="4607" cy="551"/>
          </a:xfrm>
        </p:grpSpPr>
        <p:grpSp>
          <p:nvGrpSpPr>
            <p:cNvPr id="14340" name="Group 4"/>
            <p:cNvGrpSpPr>
              <a:grpSpLocks/>
            </p:cNvGrpSpPr>
            <p:nvPr/>
          </p:nvGrpSpPr>
          <p:grpSpPr bwMode="auto">
            <a:xfrm>
              <a:off x="1730" y="1108"/>
              <a:ext cx="2915" cy="151"/>
              <a:chOff x="1730" y="1108"/>
              <a:chExt cx="2915" cy="151"/>
            </a:xfrm>
          </p:grpSpPr>
          <p:sp>
            <p:nvSpPr>
              <p:cNvPr id="14341" name="Rectangle 5"/>
              <p:cNvSpPr>
                <a:spLocks noChangeArrowheads="1"/>
              </p:cNvSpPr>
              <p:nvPr/>
            </p:nvSpPr>
            <p:spPr bwMode="auto">
              <a:xfrm>
                <a:off x="1730" y="1108"/>
                <a:ext cx="580" cy="151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 dirty="0" smtClean="0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10</a:t>
                </a:r>
                <a:endParaRPr lang="en-US" sz="1800" b="1" dirty="0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endParaRPr>
              </a:p>
            </p:txBody>
          </p:sp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2313" y="1108"/>
                <a:ext cx="580" cy="151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 dirty="0" smtClean="0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50</a:t>
                </a:r>
                <a:endParaRPr lang="en-US" sz="1800" b="1" dirty="0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endParaRPr>
              </a:p>
            </p:txBody>
          </p:sp>
          <p:sp>
            <p:nvSpPr>
              <p:cNvPr id="14343" name="Rectangle 7"/>
              <p:cNvSpPr>
                <a:spLocks noChangeArrowheads="1"/>
              </p:cNvSpPr>
              <p:nvPr/>
            </p:nvSpPr>
            <p:spPr bwMode="auto">
              <a:xfrm>
                <a:off x="2897" y="1108"/>
                <a:ext cx="580" cy="151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 dirty="0" smtClean="0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20</a:t>
                </a:r>
                <a:endParaRPr lang="en-US" sz="1800" b="1" dirty="0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endParaRPr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3480" y="1108"/>
                <a:ext cx="580" cy="151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 dirty="0" smtClean="0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10</a:t>
                </a:r>
                <a:endParaRPr lang="en-US" sz="1800" b="1" dirty="0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endParaRPr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/>
            </p:nvSpPr>
            <p:spPr bwMode="auto">
              <a:xfrm>
                <a:off x="4065" y="1108"/>
                <a:ext cx="580" cy="151"/>
              </a:xfrm>
              <a:prstGeom prst="rect">
                <a:avLst/>
              </a:prstGeom>
              <a:solidFill>
                <a:srgbClr val="FFFFFF"/>
              </a:solidFill>
              <a:ln w="25560" cap="sq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800" b="1" dirty="0" smtClean="0">
                    <a:solidFill>
                      <a:srgbClr val="000066"/>
                    </a:solidFill>
                    <a:latin typeface="Courier New" pitchFamily="49" charset="0"/>
                    <a:ea typeface="DejaVu Sans" charset="0"/>
                    <a:cs typeface="DejaVu Sans" charset="0"/>
                  </a:rPr>
                  <a:t>30</a:t>
                </a:r>
                <a:endParaRPr lang="en-US" sz="1800" b="1" dirty="0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endParaRPr>
              </a:p>
            </p:txBody>
          </p:sp>
        </p:grpSp>
        <p:sp>
          <p:nvSpPr>
            <p:cNvPr id="14346" name="Text Box 10"/>
            <p:cNvSpPr txBox="1">
              <a:spLocks noChangeArrowheads="1"/>
            </p:cNvSpPr>
            <p:nvPr/>
          </p:nvSpPr>
          <p:spPr bwMode="auto">
            <a:xfrm>
              <a:off x="573" y="1056"/>
              <a:ext cx="1063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Sans" charset="0"/>
                  <a:cs typeface="DejaVu Sans" charset="0"/>
                </a:rPr>
                <a:t>int val[5];</a:t>
              </a:r>
            </a:p>
          </p:txBody>
        </p:sp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1632" y="1366"/>
              <a:ext cx="250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</a:t>
              </a:r>
            </a:p>
          </p:txBody>
        </p:sp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2216" y="1376"/>
              <a:ext cx="628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+ 4</a:t>
              </a:r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 flipV="1">
              <a:off x="1778" y="1249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 flipV="1">
              <a:off x="2362" y="1258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Text Box 15"/>
            <p:cNvSpPr txBox="1">
              <a:spLocks noChangeArrowheads="1"/>
            </p:cNvSpPr>
            <p:nvPr/>
          </p:nvSpPr>
          <p:spPr bwMode="auto">
            <a:xfrm>
              <a:off x="2800" y="1376"/>
              <a:ext cx="628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+ 8</a:t>
              </a:r>
            </a:p>
          </p:txBody>
        </p:sp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 flipV="1">
              <a:off x="2946" y="1258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Text Box 17"/>
            <p:cNvSpPr txBox="1">
              <a:spLocks noChangeArrowheads="1"/>
            </p:cNvSpPr>
            <p:nvPr/>
          </p:nvSpPr>
          <p:spPr bwMode="auto">
            <a:xfrm>
              <a:off x="3385" y="1376"/>
              <a:ext cx="628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+ 12</a:t>
              </a:r>
            </a:p>
          </p:txBody>
        </p:sp>
        <p:sp>
          <p:nvSpPr>
            <p:cNvPr id="14354" name="Line 18"/>
            <p:cNvSpPr>
              <a:spLocks noChangeShapeType="1"/>
            </p:cNvSpPr>
            <p:nvPr/>
          </p:nvSpPr>
          <p:spPr bwMode="auto">
            <a:xfrm flipV="1">
              <a:off x="3530" y="1258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Text Box 19"/>
            <p:cNvSpPr txBox="1">
              <a:spLocks noChangeArrowheads="1"/>
            </p:cNvSpPr>
            <p:nvPr/>
          </p:nvSpPr>
          <p:spPr bwMode="auto">
            <a:xfrm>
              <a:off x="3968" y="1376"/>
              <a:ext cx="628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+ 16</a:t>
              </a:r>
            </a:p>
          </p:txBody>
        </p:sp>
        <p:sp>
          <p:nvSpPr>
            <p:cNvPr id="14356" name="Line 20"/>
            <p:cNvSpPr>
              <a:spLocks noChangeShapeType="1"/>
            </p:cNvSpPr>
            <p:nvPr/>
          </p:nvSpPr>
          <p:spPr bwMode="auto">
            <a:xfrm flipV="1">
              <a:off x="4114" y="1258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Text Box 21"/>
            <p:cNvSpPr txBox="1">
              <a:spLocks noChangeArrowheads="1"/>
            </p:cNvSpPr>
            <p:nvPr/>
          </p:nvSpPr>
          <p:spPr bwMode="auto">
            <a:xfrm>
              <a:off x="4552" y="1376"/>
              <a:ext cx="628" cy="23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x </a:t>
              </a:r>
              <a:r>
                <a:rPr lang="en-US" sz="1800">
                  <a:solidFill>
                    <a:srgbClr val="000066"/>
                  </a:solidFill>
                  <a:latin typeface="Arial" charset="0"/>
                  <a:ea typeface="DejaVu Sans" charset="0"/>
                  <a:cs typeface="DejaVu Sans" charset="0"/>
                </a:rPr>
                <a:t>+ 20</a:t>
              </a:r>
            </a:p>
          </p:txBody>
        </p:sp>
        <p:sp>
          <p:nvSpPr>
            <p:cNvPr id="14358" name="Line 22"/>
            <p:cNvSpPr>
              <a:spLocks noChangeShapeType="1"/>
            </p:cNvSpPr>
            <p:nvPr/>
          </p:nvSpPr>
          <p:spPr bwMode="auto">
            <a:xfrm flipV="1">
              <a:off x="4698" y="1258"/>
              <a:ext cx="0" cy="159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795338" y="1125538"/>
            <a:ext cx="30099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val</a:t>
            </a: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is an array at address </a:t>
            </a:r>
            <a:r>
              <a:rPr lang="en-US" sz="1800" b="1" i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x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2498725" y="3048000"/>
            <a:ext cx="2708434" cy="40229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   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30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2498725" y="5340350"/>
            <a:ext cx="29876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*	   x+4i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498725" y="3495675"/>
            <a:ext cx="26828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*	    x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498725" y="3876675"/>
            <a:ext cx="29876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*	   x+12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2498725" y="4257675"/>
            <a:ext cx="28352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 *	   x+8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2498725" y="4638675"/>
            <a:ext cx="26828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	    ?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2498725" y="4959350"/>
            <a:ext cx="2682875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457200" lvl="1" indent="0" algn="ctr" eaLnBrk="1" hangingPunct="1">
              <a:spcBef>
                <a:spcPts val="625"/>
              </a:spcBef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    </a:t>
            </a:r>
            <a:r>
              <a:rPr lang="en-US" sz="20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50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33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 access examples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74688" y="1497013"/>
            <a:ext cx="2670175" cy="917575"/>
          </a:xfrm>
          <a:prstGeom prst="rect">
            <a:avLst/>
          </a:prstGeom>
          <a:noFill/>
          <a:ln w="93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		  S[7];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short 		 *T[3]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800" dirty="0" err="1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int</a:t>
            </a:r>
            <a:r>
              <a:rPr lang="en-US" sz="18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 </a:t>
            </a:r>
            <a:r>
              <a:rPr lang="en-US" sz="1800" dirty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		</a:t>
            </a:r>
            <a:r>
              <a:rPr lang="en-US" sz="1800" dirty="0" smtClean="0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U[8];</a:t>
            </a:r>
            <a:endParaRPr lang="en-US" sz="1800" dirty="0">
              <a:solidFill>
                <a:srgbClr val="000066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graphicFrame>
        <p:nvGraphicFramePr>
          <p:cNvPr id="9219" name="Group 3"/>
          <p:cNvGraphicFramePr>
            <a:graphicFrameLocks noGrp="1"/>
          </p:cNvGraphicFramePr>
          <p:nvPr/>
        </p:nvGraphicFramePr>
        <p:xfrm>
          <a:off x="369888" y="3201988"/>
          <a:ext cx="7991475" cy="1722438"/>
        </p:xfrm>
        <a:graphic>
          <a:graphicData uri="http://schemas.openxmlformats.org/drawingml/2006/table">
            <a:tbl>
              <a:tblPr/>
              <a:tblGrid>
                <a:gridCol w="1598612"/>
                <a:gridCol w="1597025"/>
                <a:gridCol w="1600200"/>
                <a:gridCol w="1597025"/>
                <a:gridCol w="1598613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Array</a:t>
                      </a:r>
                    </a:p>
                  </a:txBody>
                  <a:tcPr marL="90000" marR="90000" marT="107495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Element Size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Total Size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Start Address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Element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i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S</a:t>
                      </a:r>
                    </a:p>
                  </a:txBody>
                  <a:tcPr marL="90000" marR="90000" marT="107495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S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T</a:t>
                      </a:r>
                    </a:p>
                  </a:txBody>
                  <a:tcPr marL="90000" marR="90000" marT="107495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T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U</a:t>
                      </a:r>
                    </a:p>
                  </a:txBody>
                  <a:tcPr marL="90000" marR="90000" marT="107495" marB="46800" horzOverflow="overflow">
                    <a:lnL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x</a:t>
                      </a:r>
                      <a:r>
                        <a:rPr kumimoji="0" lang="en-US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DejaVu Sans" charset="0"/>
                          <a:cs typeface="DejaVu Sans" charset="0"/>
                        </a:rPr>
                        <a:t>U</a:t>
                      </a: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2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107495" marB="46800" horzOverflow="overflow">
                    <a:lnL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2495550" y="3505200"/>
            <a:ext cx="5245988" cy="5254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1828800" lvl="3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457200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2			14					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x</a:t>
            </a:r>
            <a:r>
              <a:rPr lang="en-US" sz="1400" b="1" baseline="-250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s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+2i</a:t>
            </a: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9290" name="Text Box 74"/>
          <p:cNvSpPr txBox="1">
            <a:spLocks noChangeArrowheads="1"/>
          </p:cNvSpPr>
          <p:nvPr/>
        </p:nvSpPr>
        <p:spPr bwMode="auto">
          <a:xfrm>
            <a:off x="2517775" y="3902075"/>
            <a:ext cx="5210722" cy="5254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1828800" lvl="3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457200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8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24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		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x</a:t>
            </a:r>
            <a:r>
              <a:rPr lang="en-US" sz="1400" b="1" baseline="-250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t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+8i</a:t>
            </a: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9291" name="Text Box 75"/>
          <p:cNvSpPr txBox="1">
            <a:spLocks noChangeArrowheads="1"/>
          </p:cNvSpPr>
          <p:nvPr/>
        </p:nvSpPr>
        <p:spPr bwMode="auto">
          <a:xfrm>
            <a:off x="2517775" y="4343400"/>
            <a:ext cx="5318123" cy="5254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marL="1828800" lvl="3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  <a:p>
            <a:pPr marL="457200" indent="-450850">
              <a:buClrTx/>
              <a:buFontTx/>
              <a:buNone/>
              <a:tabLst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4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32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					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x</a:t>
            </a:r>
            <a:r>
              <a:rPr lang="en-US" sz="1400" b="1" baseline="-25000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u</a:t>
            </a:r>
            <a:r>
              <a:rPr lang="en-US" sz="14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+4i</a:t>
            </a: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Sans" charset="0"/>
              <a:cs typeface="DejaVu Sans" charset="0"/>
            </a:endParaRPr>
          </a:p>
        </p:txBody>
      </p:sp>
      <p:sp>
        <p:nvSpPr>
          <p:cNvPr id="9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Practice Problem </a:t>
            </a:r>
            <a:r>
              <a:rPr lang="en-US" sz="3800" b="1" dirty="0" smtClean="0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3.35 walkthrough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9" grpId="0"/>
      <p:bldP spid="9290" grpId="0"/>
      <p:bldP spid="92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60915" y="4460875"/>
            <a:ext cx="3263074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1800" b="1" dirty="0" err="1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foo</a:t>
            </a:r>
            <a:r>
              <a:rPr lang="en-US" sz="1800" b="1" dirty="0" smtClean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(long*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Sans" charset="0"/>
                <a:cs typeface="DejaVu Sans" charset="0"/>
              </a:rPr>
              <a:t>f) { … }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522413" y="5562600"/>
            <a:ext cx="3965575" cy="6143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Pointer to the first element of array!</a:t>
            </a:r>
          </a:p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Sans" charset="0"/>
                <a:cs typeface="DejaVu Sans" charset="0"/>
              </a:rPr>
              <a:t>Arrays are passed by reference</a:t>
            </a:r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Sans" charset="0"/>
                <a:cs typeface="DejaVu Sans" charset="0"/>
              </a:rPr>
              <a:t>Arrays as function arguments</a:t>
            </a:r>
          </a:p>
        </p:txBody>
      </p:sp>
      <p:sp>
        <p:nvSpPr>
          <p:cNvPr id="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The basic data types in C are passed by value.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about arrays?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Example: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exp[32000000];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	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long </a:t>
            </a: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x = </a:t>
            </a:r>
            <a:r>
              <a:rPr lang="en-US" sz="2000" b="1" dirty="0" err="1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foo</a:t>
            </a:r>
            <a:r>
              <a:rPr lang="en-US" sz="2000" b="1" dirty="0">
                <a:solidFill>
                  <a:srgbClr val="002060"/>
                </a:solidFill>
                <a:latin typeface="Courier New" pitchFamily="49" charset="0"/>
                <a:ea typeface="DejaVu Sans" charset="0"/>
                <a:cs typeface="DejaVu Sans" charset="0"/>
              </a:rPr>
              <a:t>(exp);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What 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must the function declaration of </a:t>
            </a:r>
            <a:r>
              <a:rPr lang="en-US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foo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 be?</a:t>
            </a: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Sans" charset="0"/>
              <a:cs typeface="DejaVu Sans" charset="0"/>
            </a:endParaRPr>
          </a:p>
          <a:p>
            <a:pPr marL="385763" indent="-37941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498475" algn="l"/>
                <a:tab pos="955675" algn="l"/>
                <a:tab pos="1412875" algn="l"/>
                <a:tab pos="1870075" algn="l"/>
                <a:tab pos="2327275" algn="l"/>
                <a:tab pos="2784475" algn="l"/>
                <a:tab pos="3241675" algn="l"/>
                <a:tab pos="3698875" algn="l"/>
                <a:tab pos="4156075" algn="l"/>
                <a:tab pos="4613275" algn="l"/>
                <a:tab pos="5070475" algn="l"/>
                <a:tab pos="5527675" algn="l"/>
                <a:tab pos="5984875" algn="l"/>
                <a:tab pos="6442075" algn="l"/>
                <a:tab pos="6899275" algn="l"/>
                <a:tab pos="7356475" algn="l"/>
                <a:tab pos="7813675" algn="l"/>
                <a:tab pos="8270875" algn="l"/>
                <a:tab pos="8728075" algn="l"/>
                <a:tab pos="9185275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Sans" charset="0"/>
                <a:cs typeface="DejaVu Sans" charset="0"/>
              </a:rPr>
              <a:t>The name of an array is equivalent to what?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18276</TotalTime>
  <Words>2000</Words>
  <Application>Microsoft Office PowerPoint</Application>
  <PresentationFormat>On-screen Show (4:3)</PresentationFormat>
  <Paragraphs>529</Paragraphs>
  <Slides>26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Arrays</vt:lpstr>
      <vt:lpstr>Recall arrays</vt:lpstr>
      <vt:lpstr>Array allocation</vt:lpstr>
      <vt:lpstr>Pointers and arrays closely related</vt:lpstr>
      <vt:lpstr>Pointers and arrays closely related</vt:lpstr>
      <vt:lpstr>Pointer arithmetic with arrays</vt:lpstr>
      <vt:lpstr>Array access examples</vt:lpstr>
      <vt:lpstr>Practice Problem 3.35 walkthrough</vt:lpstr>
      <vt:lpstr>Arrays as function arguments</vt:lpstr>
      <vt:lpstr>Practice problem</vt:lpstr>
      <vt:lpstr>Arrays in assembly</vt:lpstr>
      <vt:lpstr>Array access in assembly walkthrough</vt:lpstr>
      <vt:lpstr>Practice problem 3.36</vt:lpstr>
      <vt:lpstr>Multi-Dimensional Arrays</vt:lpstr>
      <vt:lpstr>Multi-Dimensional Arrays</vt:lpstr>
      <vt:lpstr>Multi-Dimensional Array Access</vt:lpstr>
      <vt:lpstr>Multi-Dimensional Array Access</vt:lpstr>
      <vt:lpstr>Example</vt:lpstr>
      <vt:lpstr>Practice problem 3.37</vt:lpstr>
      <vt:lpstr>Something to watch out for</vt:lpstr>
      <vt:lpstr>Array optimizations</vt:lpstr>
      <vt:lpstr>Slide 22</vt:lpstr>
      <vt:lpstr>Dynamically Allocated Arrays</vt:lpstr>
      <vt:lpstr>Extra slides</vt:lpstr>
      <vt:lpstr>Slide 25</vt:lpstr>
      <vt:lpstr>Practice problem 3.38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III</dc:title>
  <dc:creator>Randal E. Bryant and David R. O'Hallaron</dc:creator>
  <cp:lastModifiedBy>wuchang</cp:lastModifiedBy>
  <cp:revision>259</cp:revision>
  <cp:lastPrinted>1998-08-31T18:34:23Z</cp:lastPrinted>
  <dcterms:created xsi:type="dcterms:W3CDTF">1998-08-11T09:19:24Z</dcterms:created>
  <dcterms:modified xsi:type="dcterms:W3CDTF">2018-02-08T19:06:27Z</dcterms:modified>
</cp:coreProperties>
</file>