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358" r:id="rId4"/>
    <p:sldId id="298" r:id="rId5"/>
    <p:sldId id="258" r:id="rId6"/>
    <p:sldId id="259" r:id="rId7"/>
    <p:sldId id="260" r:id="rId8"/>
    <p:sldId id="261" r:id="rId9"/>
    <p:sldId id="263" r:id="rId10"/>
    <p:sldId id="345" r:id="rId11"/>
    <p:sldId id="347" r:id="rId12"/>
    <p:sldId id="351" r:id="rId13"/>
    <p:sldId id="284" r:id="rId14"/>
    <p:sldId id="285" r:id="rId15"/>
    <p:sldId id="348" r:id="rId16"/>
    <p:sldId id="349" r:id="rId17"/>
    <p:sldId id="352" r:id="rId18"/>
    <p:sldId id="350" r:id="rId19"/>
    <p:sldId id="355" r:id="rId20"/>
    <p:sldId id="356" r:id="rId21"/>
    <p:sldId id="271" r:id="rId22"/>
    <p:sldId id="272" r:id="rId23"/>
    <p:sldId id="273" r:id="rId24"/>
    <p:sldId id="274" r:id="rId25"/>
    <p:sldId id="277" r:id="rId26"/>
    <p:sldId id="278" r:id="rId27"/>
    <p:sldId id="279" r:id="rId28"/>
    <p:sldId id="280" r:id="rId29"/>
    <p:sldId id="281" r:id="rId30"/>
    <p:sldId id="354" r:id="rId31"/>
    <p:sldId id="282" r:id="rId32"/>
    <p:sldId id="357" r:id="rId33"/>
    <p:sldId id="292" r:id="rId34"/>
    <p:sldId id="341" r:id="rId35"/>
    <p:sldId id="343" r:id="rId36"/>
    <p:sldId id="359" r:id="rId37"/>
    <p:sldId id="360" r:id="rId38"/>
    <p:sldId id="361" r:id="rId39"/>
    <p:sldId id="362" r:id="rId40"/>
    <p:sldId id="363" r:id="rId41"/>
    <p:sldId id="364" r:id="rId42"/>
    <p:sldId id="288" r:id="rId43"/>
    <p:sldId id="289" r:id="rId44"/>
    <p:sldId id="290" r:id="rId45"/>
    <p:sldId id="291" r:id="rId46"/>
    <p:sldId id="296" r:id="rId47"/>
    <p:sldId id="297" r:id="rId48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19675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03513" y="8710613"/>
            <a:ext cx="1452562" cy="252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7120" tIns="44280" rIns="87120" bIns="4428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t>Page </a:t>
            </a:r>
            <a:fld id="{4C7ED07F-813A-4972-A8AE-29B71FE3A8A7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6090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5013" cy="34067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="" xmlns:p14="http://schemas.microsoft.com/office/powerpoint/2010/main" val="1369735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1363" cy="3413125"/>
          </a:xfrm>
          <a:solidFill>
            <a:srgbClr val="FFFFFF"/>
          </a:solidFill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70363"/>
          </a:xfr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37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47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65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96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06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16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192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78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88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798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08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806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890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7213" y="247650"/>
            <a:ext cx="2205037" cy="6188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4300" cy="6188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1937" cy="5214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4850" y="1220788"/>
            <a:ext cx="4073525" cy="52149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97862" cy="5214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7437" cy="77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-84138" y="6402388"/>
            <a:ext cx="1212851" cy="282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400">
                <a:solidFill>
                  <a:srgbClr val="660033"/>
                </a:solidFill>
                <a:latin typeface="Arial" charset="0"/>
              </a:rPr>
              <a:t>– </a:t>
            </a:r>
            <a:fld id="{0A0E0894-346F-4845-A783-13EA7D1F19FD}" type="slidenum">
              <a:rPr lang="en-US" sz="1400">
                <a:solidFill>
                  <a:srgbClr val="660033"/>
                </a:solidFill>
                <a:latin typeface="Arial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‹#›</a:t>
            </a:fld>
            <a:r>
              <a:rPr lang="en-US" sz="1400">
                <a:solidFill>
                  <a:srgbClr val="660033"/>
                </a:solidFill>
                <a:latin typeface="Arial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Controlling Program Flow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/>
          </p:cNvSpPr>
          <p:nvPr/>
        </p:nvSpPr>
        <p:spPr bwMode="auto">
          <a:xfrm>
            <a:off x="152400" y="2514600"/>
            <a:ext cx="41402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6990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(x-y)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L4		   # x &lt;= y?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Non-optimized</a:t>
            </a:r>
          </a:p>
          <a:p>
            <a:pPr marL="279400" lvl="1" indent="0">
              <a:buNone/>
            </a:pP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</a:t>
            </a:r>
            <a:r>
              <a:rPr lang="en-US" dirty="0" smtClean="0"/>
              <a:t>jump example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343400" y="2743200"/>
            <a:ext cx="5334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514600" y="3505200"/>
            <a:ext cx="18288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343400" y="3505200"/>
            <a:ext cx="3048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0510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(!</a:t>
            </a:r>
            <a:r>
              <a:rPr lang="en-US" sz="1800" b="1" i="1" dirty="0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 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</a:t>
            </a:r>
            <a:r>
              <a:rPr lang="en-US" dirty="0" smtClean="0"/>
              <a:t>Translation (Using Branches)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1371600"/>
          </a:xfrm>
          <a:ln/>
        </p:spPr>
        <p:txBody>
          <a:bodyPr/>
          <a:lstStyle/>
          <a:p>
            <a:pPr marL="552450" lvl="1">
              <a:buNone/>
            </a:pPr>
            <a:r>
              <a:rPr lang="en-US" dirty="0" smtClean="0"/>
              <a:t>Create </a:t>
            </a:r>
            <a:r>
              <a:rPr lang="en-US" dirty="0"/>
              <a:t>separate code regions for then &amp; else expressions</a:t>
            </a:r>
          </a:p>
          <a:p>
            <a:pPr marL="552450" lvl="1">
              <a:buNone/>
            </a:pPr>
            <a:endParaRPr lang="en-US" dirty="0" smtClean="0"/>
          </a:p>
          <a:p>
            <a:pPr marL="552450" lvl="1">
              <a:buNone/>
            </a:pPr>
            <a:r>
              <a:rPr lang="en-US" dirty="0" smtClean="0"/>
              <a:t>Execute </a:t>
            </a:r>
            <a:r>
              <a:rPr lang="en-US" dirty="0"/>
              <a:t>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286000" y="3581400"/>
            <a:ext cx="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 3.18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1143000"/>
            <a:ext cx="4191000" cy="4355208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/* x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y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z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*/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test: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leaq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(%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rdi,%rsi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$-3,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jge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rdx,%rsi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jge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.L3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.L3: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$2,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jle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.L4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.L4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0" y="1143000"/>
            <a:ext cx="4267200" cy="3685794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test(long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x,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y,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z)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if ( ____________ ) {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if ( ____________ )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else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  } else if ( ____________ )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return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6324600" y="1676400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x+y+z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5562600" y="2057400"/>
            <a:ext cx="8290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 &lt; -3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5791200" y="2286000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y &lt; z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6553200" y="25908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x*y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6553200" y="32004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y*z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6400800" y="3581400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 &gt; 2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6096000" y="38862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x*z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Avoiding conditional branches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Modern CPUs with deep pipelines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Instructions fetched far in advance of execution to mask latency going to memory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Problem: What if you hit a conditional branch?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Must stall or predict which branch to take!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Branch prediction in CPUs well-studied, fairly effective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But, best to avoid conditional branching altogether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Conditional moves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711825"/>
          </a:xfrm>
        </p:spPr>
        <p:txBody>
          <a:bodyPr/>
          <a:lstStyle/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Conditional instruction execution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>
                <a:latin typeface="Courier New" pitchFamily="49" charset="0"/>
              </a:rPr>
              <a:t>cmovXX</a:t>
            </a:r>
            <a:r>
              <a:rPr lang="en-US" sz="1800" dirty="0" smtClean="0"/>
              <a:t>  </a:t>
            </a:r>
            <a:r>
              <a:rPr lang="en-US" sz="1800" i="1" dirty="0" err="1" smtClean="0"/>
              <a:t>Src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Dest</a:t>
            </a:r>
            <a:endParaRPr lang="en-US" sz="1800" i="1" dirty="0" smtClean="0"/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Move value from </a:t>
            </a:r>
            <a:r>
              <a:rPr lang="en-US" sz="1800" dirty="0" err="1" smtClean="0"/>
              <a:t>src</a:t>
            </a:r>
            <a:r>
              <a:rPr lang="en-US" sz="1800" dirty="0" smtClean="0"/>
              <a:t> to </a:t>
            </a:r>
            <a:r>
              <a:rPr lang="en-US" sz="1800" dirty="0" err="1" smtClean="0"/>
              <a:t>dest</a:t>
            </a:r>
            <a:r>
              <a:rPr lang="en-US" sz="1800" dirty="0" smtClean="0"/>
              <a:t> if condition </a:t>
            </a:r>
            <a:r>
              <a:rPr lang="en-US" sz="1800" b="0" i="1" dirty="0" smtClean="0">
                <a:latin typeface="Courier New" pitchFamily="49" charset="0"/>
              </a:rPr>
              <a:t>XX</a:t>
            </a:r>
            <a:r>
              <a:rPr lang="en-US" sz="1800" dirty="0" smtClean="0"/>
              <a:t> holds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Conditional execution handled within data execution unit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Avoids stalling control unit with a conditional branch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Added with P6 </a:t>
            </a:r>
            <a:r>
              <a:rPr lang="en-US" sz="1800" dirty="0" err="1" smtClean="0"/>
              <a:t>microarchitecture</a:t>
            </a:r>
            <a:r>
              <a:rPr lang="en-US" sz="1800" dirty="0" smtClean="0"/>
              <a:t> (</a:t>
            </a:r>
            <a:r>
              <a:rPr lang="en-US" sz="1800" dirty="0" err="1" smtClean="0"/>
              <a:t>PentiumPro</a:t>
            </a:r>
            <a:r>
              <a:rPr lang="en-US" sz="1800" dirty="0" smtClean="0"/>
              <a:t> onward, 1995)</a:t>
            </a:r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 Example</a:t>
            </a:r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dirty="0" smtClean="0"/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dirty="0" smtClean="0"/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dirty="0" smtClean="0"/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2000" dirty="0" smtClean="0"/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Performance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14 cycles on all data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Single control flow path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But overhead: both branches are evaluated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1524000" y="3581400"/>
            <a:ext cx="6324600" cy="1751418"/>
          </a:xfrm>
          <a:prstGeom prst="rect">
            <a:avLst/>
          </a:prstGeom>
          <a:solidFill>
            <a:srgbClr val="CCFFFF"/>
          </a:solidFill>
          <a:ln w="38160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228600" algn="l"/>
                <a:tab pos="2905125" algn="l"/>
                <a:tab pos="3597275" algn="l"/>
                <a:tab pos="4676775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#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= x, 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= y</a:t>
            </a:r>
          </a:p>
          <a:p>
            <a:pPr>
              <a:buClrTx/>
              <a:buFontTx/>
              <a:buNone/>
              <a:tabLst>
                <a:tab pos="0" algn="l"/>
                <a:tab pos="228600" algn="l"/>
                <a:tab pos="2905125" algn="l"/>
                <a:tab pos="3597275" algn="l"/>
                <a:tab pos="4676775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# return value in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returns max(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x,y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228600" algn="l"/>
                <a:tab pos="2905125" algn="l"/>
                <a:tab pos="3597275" algn="l"/>
                <a:tab pos="4676775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,%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dx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# Get x</a:t>
            </a:r>
          </a:p>
          <a:p>
            <a:pPr>
              <a:buClrTx/>
              <a:buFontTx/>
              <a:buNone/>
              <a:tabLst>
                <a:tab pos="0" algn="l"/>
                <a:tab pos="228600" algn="l"/>
                <a:tab pos="2905125" algn="l"/>
                <a:tab pos="3597275" algn="l"/>
                <a:tab pos="4676775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rsi,%rax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#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rval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=y (assume y)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228600" algn="l"/>
                <a:tab pos="2905125" algn="l"/>
                <a:tab pos="3597275" algn="l"/>
                <a:tab pos="4676775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dx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ax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#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x:y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228600" algn="l"/>
                <a:tab pos="2905125" algn="l"/>
                <a:tab pos="3597275" algn="l"/>
                <a:tab pos="4676775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cmovl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 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dx,%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ax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# If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y &lt; x,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rval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=x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660900" cy="4038600"/>
          </a:xfrm>
          <a:ln/>
        </p:spPr>
        <p:txBody>
          <a:bodyPr/>
          <a:lstStyle/>
          <a:p>
            <a:pPr marL="292100">
              <a:buNone/>
            </a:pPr>
            <a:r>
              <a:rPr lang="en-US" dirty="0" smtClean="0"/>
              <a:t>Conditional Move template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Instruction supports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if (Test) </a:t>
            </a:r>
            <a:r>
              <a:rPr lang="en-US" sz="1800" dirty="0" err="1" smtClean="0"/>
              <a:t>Dest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</a:t>
            </a:r>
            <a:r>
              <a:rPr lang="en-US" sz="1800" dirty="0" smtClean="0"/>
              <a:t> </a:t>
            </a:r>
            <a:r>
              <a:rPr lang="en-US" sz="1800" dirty="0" err="1" smtClean="0"/>
              <a:t>Src</a:t>
            </a:r>
            <a:endParaRPr lang="en-US" sz="1800" dirty="0" smtClean="0"/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GCC attempts to restructure execution to avoid disruptive conditional branch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Both values computed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Overwrite “then”-value with “else”-value if condition doesn’t hold</a:t>
            </a:r>
            <a:endParaRPr lang="en-US" dirty="0" smtClean="0"/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4419600" y="13716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495800" y="1752600"/>
            <a:ext cx="4495800" cy="381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i="1" dirty="0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876800" y="2514600"/>
            <a:ext cx="3746500" cy="1295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result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1800" b="1" i="1" dirty="0" smtClean="0">
                <a:solidFill>
                  <a:srgbClr val="C00000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General Conditional Expression Translation (Using conditional move)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419600" y="4191000"/>
            <a:ext cx="4203700" cy="2286000"/>
            <a:chOff x="685800" y="4114800"/>
            <a:chExt cx="4203700" cy="2286000"/>
          </a:xfrm>
        </p:grpSpPr>
        <p:sp>
          <p:nvSpPr>
            <p:cNvPr id="49157" name="Rectangle 5"/>
            <p:cNvSpPr>
              <a:spLocks/>
            </p:cNvSpPr>
            <p:nvPr/>
          </p:nvSpPr>
          <p:spPr bwMode="auto">
            <a:xfrm>
              <a:off x="685800" y="4114800"/>
              <a:ext cx="2311400" cy="4445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 algn="l">
                <a:spcBef>
                  <a:spcPts val="863"/>
                </a:spcBef>
              </a:pPr>
              <a:r>
                <a:rPr lang="en-US" sz="2400" dirty="0" smtClean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Branch version</a:t>
              </a:r>
              <a:endPara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10" name="Rectangle 6"/>
            <p:cNvSpPr>
              <a:spLocks/>
            </p:cNvSpPr>
            <p:nvPr/>
          </p:nvSpPr>
          <p:spPr bwMode="auto">
            <a:xfrm>
              <a:off x="1143000" y="4572000"/>
              <a:ext cx="3746500" cy="1828800"/>
            </a:xfrm>
            <a:prstGeom prst="rect">
              <a:avLst/>
            </a:prstGeom>
            <a:solidFill>
              <a:srgbClr val="D5F1CF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50799" dir="5400000" algn="ctr" rotWithShape="0">
                <a:schemeClr val="bg2">
                  <a:alpha val="50000"/>
                </a:schemeClr>
              </a:outerShdw>
            </a:effectLst>
          </p:spPr>
          <p:txBody>
            <a:bodyPr lIns="38100" tIns="38100" rIns="38100" bIns="38100"/>
            <a:lstStyle/>
            <a:p>
              <a:pPr>
                <a:tabLst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	if 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(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!</a:t>
              </a:r>
              <a:r>
                <a:rPr lang="en-US" sz="1800" b="1" i="1" dirty="0" smtClean="0">
                  <a:solidFill>
                    <a:schemeClr val="tx1"/>
                  </a:solidFill>
                  <a:latin typeface="Calibri"/>
                  <a:ea typeface="Calibri Bold Italic" charset="0"/>
                  <a:cs typeface="Calibri"/>
                  <a:sym typeface="Calibri Bold Italic" charset="0"/>
                </a:rPr>
                <a:t>Test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) 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goto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 Italic" charset="0"/>
                </a:rPr>
                <a:t>Else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;</a:t>
              </a:r>
              <a:endParaRPr lang="en-US" sz="24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Arial Narrow Bold" charset="0"/>
              </a:endParaRPr>
            </a:p>
            <a:p>
              <a:pPr algn="l">
                <a:tabLst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val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Courier New Bold" charset="0"/>
                </a:rPr>
                <a:t> = </a:t>
              </a:r>
              <a:r>
                <a:rPr lang="en-US" sz="1800" b="1" i="1" dirty="0" err="1" smtClean="0">
                  <a:solidFill>
                    <a:schemeClr val="tx1"/>
                  </a:solidFill>
                  <a:latin typeface="Calibri"/>
                  <a:ea typeface="Calibri Bold Italic" charset="0"/>
                  <a:cs typeface="Calibri"/>
                  <a:sym typeface="Calibri Bold Italic" charset="0"/>
                </a:rPr>
                <a:t>Then_Expr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;</a:t>
              </a:r>
            </a:p>
            <a:p>
              <a:pPr algn="l">
                <a:tabLst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Lucida Grande" charset="0"/>
                  <a:cs typeface="Courier New" pitchFamily="49" charset="0"/>
                  <a:sym typeface="Courier New Bold" charset="0"/>
                </a:rPr>
                <a:t> 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Lucida Grande" charset="0"/>
                  <a:cs typeface="Courier New" pitchFamily="49" charset="0"/>
                  <a:sym typeface="Courier New Bold" charset="0"/>
                </a:rPr>
                <a:t> 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Lucida Grande" charset="0"/>
                  <a:cs typeface="Courier New" pitchFamily="49" charset="0"/>
                  <a:sym typeface="Courier New Bold" charset="0"/>
                </a:rPr>
                <a:t>goto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Lucida Grande" charset="0"/>
                  <a:cs typeface="Courier New" pitchFamily="49" charset="0"/>
                  <a:sym typeface="Courier New Bold" charset="0"/>
                </a:rPr>
                <a:t> Done;</a:t>
              </a:r>
              <a:endParaRPr lang="en-US" sz="24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Arial Narrow Bold" charset="0"/>
              </a:endParaRPr>
            </a:p>
            <a:p>
              <a:pPr algn="l">
                <a:tabLst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 Italic" charset="0"/>
                </a:rPr>
                <a:t>Else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 Italic" charset="0"/>
                </a:rPr>
                <a:t>:</a:t>
              </a:r>
              <a:endParaRPr lang="en-US" sz="24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Arial Narrow Bold" charset="0"/>
              </a:endParaRPr>
            </a:p>
            <a:p>
              <a:pPr algn="l">
                <a:tabLst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 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val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= </a:t>
              </a:r>
              <a:r>
                <a:rPr lang="en-US" sz="1800" b="1" i="1" dirty="0" err="1" smtClean="0">
                  <a:solidFill>
                    <a:schemeClr val="tx1"/>
                  </a:solidFill>
                  <a:latin typeface="Calibri"/>
                  <a:ea typeface="Calibri Bold Italic" charset="0"/>
                  <a:cs typeface="Calibri"/>
                  <a:sym typeface="Calibri Bold Italic" charset="0"/>
                </a:rPr>
                <a:t>Else_Expr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;</a:t>
              </a:r>
              <a:endParaRPr lang="en-US" sz="24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Arial Narrow Bold" charset="0"/>
              </a:endParaRPr>
            </a:p>
            <a:p>
              <a:pPr algn="l">
                <a:tabLst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  <a:tab pos="2794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 Italic" charset="0"/>
                </a:rPr>
                <a:t>Done:</a:t>
              </a:r>
              <a:endParaRPr lang="en-US" sz="24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Arial Narrow Bold" charset="0"/>
              </a:endParaRPr>
            </a:p>
          </p:txBody>
        </p:sp>
      </p:grpSp>
      <p:cxnSp>
        <p:nvCxnSpPr>
          <p:cNvPr id="13" name="Straight Arrow Connector 12"/>
          <p:cNvCxnSpPr>
            <a:stCxn id="49156" idx="2"/>
            <a:endCxn id="49158" idx="0"/>
          </p:cNvCxnSpPr>
          <p:nvPr/>
        </p:nvCxnSpPr>
        <p:spPr bwMode="auto">
          <a:xfrm>
            <a:off x="6743700" y="2133600"/>
            <a:ext cx="635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</a:t>
            </a:r>
            <a:endParaRPr lang="en-US" dirty="0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1524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  <a:endParaRPr lang="tr-TR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  <a:endParaRPr lang="tr-TR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76200" y="1066800"/>
            <a:ext cx="40386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85982559"/>
              </p:ext>
            </p:extLst>
          </p:nvPr>
        </p:nvGraphicFramePr>
        <p:xfrm>
          <a:off x="6172200" y="4343400"/>
          <a:ext cx="27432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77"/>
                <a:gridCol w="168812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5"/>
          <p:cNvSpPr>
            <a:spLocks/>
          </p:cNvSpPr>
          <p:nvPr/>
        </p:nvSpPr>
        <p:spPr bwMode="auto">
          <a:xfrm>
            <a:off x="4419600" y="1143000"/>
            <a:ext cx="4394200" cy="2971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Rectangle 5"/>
          <p:cNvSpPr>
            <a:spLocks/>
          </p:cNvSpPr>
          <p:nvPr/>
        </p:nvSpPr>
        <p:spPr bwMode="auto">
          <a:xfrm>
            <a:off x="4343400" y="762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Branch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 3.21-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0" y="1143000"/>
            <a:ext cx="4191000" cy="3385712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/* x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y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*/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test: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leaq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0(,%rdi,8),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testq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jle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subq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andq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cmovge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.L2: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$-2,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rsi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cmovle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0" y="1143000"/>
            <a:ext cx="4267200" cy="3685794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test(long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x,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y)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if ( ____________ ) {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if ( ____________ )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else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  } else if ( ____________ )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return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24600" y="16764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8*x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5638800" y="1981200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y &gt; 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867400" y="2286000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 &lt; y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477000" y="25908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y-x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6477000" y="32004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x&amp;y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324600" y="3505200"/>
            <a:ext cx="9364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y &lt;= -2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5943600" y="3810000"/>
            <a:ext cx="506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x+y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When not to use Conditional Move</a:t>
            </a:r>
            <a:endParaRPr lang="en-US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838200" y="16002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838200" y="3733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Rectangle 3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30188" indent="-22066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Expensive computations</a:t>
            </a: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endParaRPr 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endParaRPr 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Both Hard1(x) and Hard2(x) computed</a:t>
            </a: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Use branching when “then” and “else” expressions are more expensive than branch 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</a:rPr>
              <a:t>misprediction</a:t>
            </a:r>
            <a:endParaRPr lang="en-US" sz="1800" b="1" dirty="0" smtClean="0">
              <a:solidFill>
                <a:srgbClr val="000066"/>
              </a:solidFill>
              <a:latin typeface="Arial" charset="0"/>
              <a:ea typeface="Calibri Bold" charset="0"/>
              <a:cs typeface="Calibri Bold" charset="0"/>
              <a:sym typeface="Calibri Bold" charset="0"/>
            </a:endParaRPr>
          </a:p>
          <a:p>
            <a:pPr marL="230188" indent="-220663" eaLnBrk="1" hangingPunct="1">
              <a:spcBef>
                <a:spcPts val="1250"/>
              </a:spcBef>
              <a:buClrTx/>
              <a:buNone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2000" dirty="0" smtClean="0">
                <a:latin typeface="Arial" charset="0"/>
              </a:rPr>
              <a:t>Computations with side effects</a:t>
            </a: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1800" dirty="0" smtClean="0">
                <a:latin typeface="Arial" charset="0"/>
              </a:rPr>
              <a:t>Executing both values causes incorrect behavior</a:t>
            </a:r>
          </a:p>
          <a:p>
            <a:pPr marL="230188" indent="-22066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Conditional check protects against fault</a:t>
            </a:r>
            <a:endParaRPr 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marL="620713" lvl="1" indent="-228600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30188" algn="l"/>
                <a:tab pos="687388" algn="l"/>
                <a:tab pos="1144588" algn="l"/>
                <a:tab pos="1601788" algn="l"/>
                <a:tab pos="2058988" algn="l"/>
                <a:tab pos="2516188" algn="l"/>
                <a:tab pos="2973388" algn="l"/>
                <a:tab pos="3430588" algn="l"/>
                <a:tab pos="3887788" algn="l"/>
                <a:tab pos="4344988" algn="l"/>
                <a:tab pos="4802188" algn="l"/>
                <a:tab pos="5259388" algn="l"/>
                <a:tab pos="5716588" algn="l"/>
                <a:tab pos="6173788" algn="l"/>
                <a:tab pos="6630988" algn="l"/>
                <a:tab pos="7088188" algn="l"/>
                <a:tab pos="7545388" algn="l"/>
                <a:tab pos="8002588" algn="l"/>
                <a:tab pos="8459788" algn="l"/>
                <a:tab pos="8916988" algn="l"/>
                <a:tab pos="9374188" algn="l"/>
              </a:tabLst>
              <a:defRPr/>
            </a:pPr>
            <a:r>
              <a:rPr lang="en-US" sz="1800" dirty="0" smtClean="0">
                <a:latin typeface="Arial" charset="0"/>
              </a:rPr>
              <a:t>Null pointer check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Implemented in assembly via tests and jumps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Compilers try to implement most loops as </a:t>
            </a:r>
            <a:r>
              <a:rPr lang="en-US" dirty="0" smtClean="0">
                <a:latin typeface="Courier New" pitchFamily="49" charset="0"/>
              </a:rPr>
              <a:t>do-while</a:t>
            </a:r>
          </a:p>
        </p:txBody>
      </p:sp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286000" y="2590800"/>
            <a:ext cx="3505200" cy="920422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do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 body-statements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}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while (test-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</a:rPr>
              <a:t>expr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Control Flow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Computers execute instructions in sequence.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Except when we change the flow of control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Two  ways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Jump instructions (this class)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Call instruction (later)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2514600" y="1066800"/>
            <a:ext cx="3814763" cy="2305416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</a:rPr>
              <a:t>factorial_do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</a:rPr>
              <a:t>(long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result = 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do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   result *=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   x = x-1;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} while (x &gt; 1);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 example</a:t>
            </a: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>
            <a:off x="4114800" y="3352800"/>
            <a:ext cx="1588" cy="3810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1371600" y="6326548"/>
            <a:ext cx="5848350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http://thefengs.com/wuchang/courses/cs201/class/07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828800" y="3733800"/>
            <a:ext cx="5029200" cy="1812974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factorial_do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; result =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; result *= x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subq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; x = x - 1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; if x &gt;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jg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.L2				;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goto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loop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					; return 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609600" y="2133600"/>
            <a:ext cx="3814763" cy="2557463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factorial_do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(long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result = 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do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 result *=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 x = x-1;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} while (x &gt; 1);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Are these equivalent?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4648200" y="2133600"/>
            <a:ext cx="4267200" cy="2582415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factorial_while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(long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result = 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while (x &gt; 1)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 result *=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 x = x-1;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14363" y="1582738"/>
            <a:ext cx="2128837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C code of do-while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648200" y="1524000"/>
            <a:ext cx="2128838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C code of while-do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609600" y="2133600"/>
            <a:ext cx="3814763" cy="1812974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factorial_do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$1,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subq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jg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.L2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ret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4648200" y="2133600"/>
            <a:ext cx="3814763" cy="2243861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factorial_while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.L2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subq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jg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.L3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    ret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457200" y="1582738"/>
            <a:ext cx="2443163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Assembly of do-while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645025" y="1524000"/>
            <a:ext cx="2443163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Assembly of while-do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755775" y="5813425"/>
            <a:ext cx="584835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http://thefengs.com/wuchang/courses/cs201/class/07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diff factorial_do.s factorial_while.s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“For” Loop Example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04800" y="1143000"/>
            <a:ext cx="4724400" cy="2305416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factorial_for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(long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for (result=1; x &gt; 1; x=x-1)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    result *=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5410200" y="1066800"/>
            <a:ext cx="3448050" cy="41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223838" indent="-214313" algn="ctr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b="1">
                <a:solidFill>
                  <a:srgbClr val="003300"/>
                </a:solidFill>
                <a:latin typeface="Arial" charset="0"/>
              </a:rPr>
              <a:t>General Form</a:t>
            </a:r>
          </a:p>
          <a:p>
            <a:pPr marL="223838" indent="-214313" algn="ctr"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endParaRPr lang="en-US" b="1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1828800" y="3581400"/>
            <a:ext cx="6397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i="1">
                <a:solidFill>
                  <a:srgbClr val="000066"/>
                </a:solidFill>
                <a:latin typeface="Arial" charset="0"/>
              </a:rPr>
              <a:t>Init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371600" y="4038600"/>
            <a:ext cx="1600200" cy="363538"/>
          </a:xfrm>
          <a:prstGeom prst="rect">
            <a:avLst/>
          </a:prstGeom>
          <a:solidFill>
            <a:srgbClr val="33CCCC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result = 1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4008438" y="3581400"/>
            <a:ext cx="10207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i="1">
                <a:solidFill>
                  <a:srgbClr val="000066"/>
                </a:solidFill>
                <a:latin typeface="Arial" charset="0"/>
              </a:rPr>
              <a:t>Test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3657600" y="4043363"/>
            <a:ext cx="1600200" cy="363537"/>
          </a:xfrm>
          <a:prstGeom prst="rect">
            <a:avLst/>
          </a:prstGeom>
          <a:solidFill>
            <a:srgbClr val="33CCCC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x &gt; 1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6019800" y="3581400"/>
            <a:ext cx="1371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i="1">
                <a:solidFill>
                  <a:srgbClr val="000066"/>
                </a:solidFill>
                <a:latin typeface="Arial" charset="0"/>
              </a:rPr>
              <a:t>Update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5943600" y="4043363"/>
            <a:ext cx="1600200" cy="363537"/>
          </a:xfrm>
          <a:prstGeom prst="rect">
            <a:avLst/>
          </a:prstGeom>
          <a:solidFill>
            <a:srgbClr val="33CCCC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x = x - 1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1981200" y="4953000"/>
            <a:ext cx="1219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i="1">
                <a:solidFill>
                  <a:srgbClr val="000066"/>
                </a:solidFill>
                <a:latin typeface="Arial" charset="0"/>
              </a:rPr>
              <a:t>Body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3276600" y="4648200"/>
            <a:ext cx="2971800" cy="920422"/>
          </a:xfrm>
          <a:prstGeom prst="rect">
            <a:avLst/>
          </a:prstGeom>
          <a:solidFill>
            <a:srgbClr val="33CCCC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{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	result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</a:rPr>
              <a:t>*=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5429250" y="1524000"/>
            <a:ext cx="3505200" cy="779463"/>
          </a:xfrm>
          <a:prstGeom prst="rect">
            <a:avLst/>
          </a:prstGeom>
          <a:solidFill>
            <a:srgbClr val="CCFF33"/>
          </a:solidFill>
          <a:ln w="5724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for (</a:t>
            </a:r>
            <a:r>
              <a:rPr lang="en-US" sz="1800" b="1" i="1">
                <a:solidFill>
                  <a:srgbClr val="000066"/>
                </a:solidFill>
                <a:latin typeface="Arial" charset="0"/>
              </a:rPr>
              <a:t>Init</a:t>
            </a: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; </a:t>
            </a:r>
            <a:r>
              <a:rPr lang="en-US" sz="1800" b="1" i="1">
                <a:solidFill>
                  <a:srgbClr val="000066"/>
                </a:solidFill>
                <a:latin typeface="Arial" charset="0"/>
              </a:rPr>
              <a:t>Test</a:t>
            </a: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; </a:t>
            </a:r>
            <a:r>
              <a:rPr lang="en-US" sz="1800" b="1" i="1">
                <a:solidFill>
                  <a:srgbClr val="000066"/>
                </a:solidFill>
                <a:latin typeface="Arial" charset="0"/>
              </a:rPr>
              <a:t>Update </a:t>
            </a: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)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sz="1800" b="1" i="1">
                <a:solidFill>
                  <a:srgbClr val="000066"/>
                </a:solidFill>
                <a:latin typeface="Arial" charset="0"/>
              </a:rPr>
              <a:t>Body</a:t>
            </a:r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228600" y="5908675"/>
            <a:ext cx="8534400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46800" rIns="45720" bIns="46800">
            <a:spAutoFit/>
          </a:bodyPr>
          <a:lstStyle/>
          <a:p>
            <a:pPr marL="457200" lvl="1" indent="0" algn="ctr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Is this code equivalent to the do-while version or the while-do version?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“For” Loop Example</a:t>
            </a: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04800" y="1143000"/>
            <a:ext cx="3886200" cy="2243861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factorial_while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$1,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.L2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subq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jg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.L3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ret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675823" y="4800600"/>
            <a:ext cx="584835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http://thefengs.com/wuchang/courses/cs201/class/07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diff factorial_for.s factorial_while.s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06925" y="1149927"/>
            <a:ext cx="3886200" cy="2243861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factorial_for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   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.L2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imulq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rax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subq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.L2: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$1, %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rdi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</a:rPr>
              <a:t>jg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.L3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       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ret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Problem 3.26</a:t>
            </a: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04800" y="1143000"/>
            <a:ext cx="3886200" cy="2337733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fun_a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: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movq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$0,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.L5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.L6: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xorq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shrq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.L5: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testq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jne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.L6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andq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rax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		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4572000" y="1143000"/>
            <a:ext cx="4267200" cy="2448532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long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fun_a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(unsigned long x) {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long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0;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while ( _______ ) {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	_______________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	_______________ 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}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return ____________ ;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2200" y="1676400"/>
            <a:ext cx="2920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5486400" y="1981200"/>
            <a:ext cx="15808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^ x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5486400" y="2286000"/>
            <a:ext cx="12586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x = x &gt;&gt; 1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5943600" y="2895600"/>
            <a:ext cx="11512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&amp; 0x1</a:t>
            </a:r>
            <a:endParaRPr lang="en-US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 switch Statements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5334000" y="228600"/>
            <a:ext cx="2514600" cy="6496267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long 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</a:rPr>
              <a:t>switch_eg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(long x</a:t>
            </a:r>
            <a:r>
              <a:rPr lang="en-US" sz="1600" dirty="0">
                <a:solidFill>
                  <a:srgbClr val="000066"/>
                </a:solidFill>
                <a:latin typeface="Arial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long </a:t>
            </a:r>
            <a:r>
              <a:rPr lang="en-US" sz="1600" dirty="0">
                <a:solidFill>
                  <a:srgbClr val="000066"/>
                </a:solidFill>
                <a:latin typeface="Arial" charset="0"/>
              </a:rPr>
              <a:t>result 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switch (x)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100: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*= 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+= 10;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/* Fall through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+= 11;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104: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106: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*=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default: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}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4814887" cy="5149850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Test whether an expression matches one of a number of constant integer values and branches accordingly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Without a “break” the code falls through to the next case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If x matches no case, then “default” is executed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C switch statements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503612"/>
          </a:xfrm>
        </p:spPr>
        <p:txBody>
          <a:bodyPr/>
          <a:lstStyle/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Implementation options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Series of conditionals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err="1" smtClean="0">
                <a:latin typeface="Courier New" pitchFamily="49" charset="0"/>
              </a:rPr>
              <a:t>testq</a:t>
            </a:r>
            <a:r>
              <a:rPr lang="en-US" sz="1600" dirty="0" smtClean="0">
                <a:latin typeface="Courier New" pitchFamily="49" charset="0"/>
              </a:rPr>
              <a:t>/</a:t>
            </a:r>
            <a:r>
              <a:rPr lang="en-US" sz="1600" dirty="0" err="1" smtClean="0">
                <a:latin typeface="Courier New" pitchFamily="49" charset="0"/>
              </a:rPr>
              <a:t>cmpq</a:t>
            </a:r>
            <a:r>
              <a:rPr lang="en-US" sz="1600" dirty="0" smtClean="0"/>
              <a:t> followed by</a:t>
            </a:r>
            <a:r>
              <a:rPr lang="en-US" sz="1600" dirty="0" smtClean="0">
                <a:latin typeface="Courier New" pitchFamily="49" charset="0"/>
              </a:rPr>
              <a:t> je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Issue?</a:t>
            </a:r>
          </a:p>
          <a:p>
            <a:pPr lvl="3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400" dirty="0" smtClean="0"/>
              <a:t>Good if few cases, slow if many cases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Jump table (example below)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Lookup branch target from a table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600" dirty="0" smtClean="0"/>
              <a:t>Possible with a small range of integer constants</a:t>
            </a:r>
          </a:p>
          <a:p>
            <a:pPr marL="385763" indent="-37623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2000" dirty="0" smtClean="0"/>
              <a:t>Example: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771525" y="4081463"/>
            <a:ext cx="2089675" cy="20335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switch (x)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case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1: 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case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5: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code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at L0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case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2: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case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3: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code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at L1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default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code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at L2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4741863" y="4021138"/>
            <a:ext cx="422275" cy="1573212"/>
          </a:xfrm>
          <a:prstGeom prst="rect">
            <a:avLst/>
          </a:prstGeom>
          <a:noFill/>
          <a:ln w="19080">
            <a:solidFill>
              <a:srgbClr val="003300"/>
            </a:solidFill>
            <a:miter lim="800000"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.L2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.L0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.L1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.L1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.L2</a:t>
            </a:r>
          </a:p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.L0</a:t>
            </a:r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>
            <a:off x="4267200" y="4038600"/>
            <a:ext cx="457200" cy="1588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3827463" y="3775075"/>
            <a:ext cx="422275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.L3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6011863" y="4270375"/>
            <a:ext cx="2855910" cy="8424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1.  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</a:rPr>
              <a:t>init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 jump table at .L3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2.  get address at .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</a:rPr>
              <a:t>L3+8*x</a:t>
            </a:r>
            <a:endParaRPr lang="en-US" sz="1800" b="1" dirty="0">
              <a:solidFill>
                <a:srgbClr val="000066"/>
              </a:solidFill>
              <a:latin typeface="Arial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3.  jump to that address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28800" y="6324997"/>
            <a:ext cx="5945187" cy="4568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marL="385763" marR="0" lvl="0" indent="-376238" algn="l" defTabSz="457200" rtl="0" eaLnBrk="1" fontAlgn="base" latinLnBrk="0" hangingPunct="1">
              <a:lnSpc>
                <a:spcPct val="85000"/>
              </a:lnSpc>
              <a:spcBef>
                <a:spcPts val="12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GCC picks implementation based on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 animBg="1"/>
      <p:bldP spid="26630" grpId="0" animBg="1"/>
      <p:bldP spid="26631" grpId="0"/>
      <p:bldP spid="26632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Example revisited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5334000" y="228600"/>
            <a:ext cx="2514600" cy="6496267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long 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</a:rPr>
              <a:t>switch_eg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(long </a:t>
            </a:r>
            <a:r>
              <a:rPr lang="en-US" sz="1600" dirty="0">
                <a:solidFill>
                  <a:srgbClr val="000066"/>
                </a:solidFill>
                <a:latin typeface="Arial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long result </a:t>
            </a:r>
            <a:r>
              <a:rPr lang="en-US" sz="1600" dirty="0">
                <a:solidFill>
                  <a:srgbClr val="000066"/>
                </a:solidFill>
                <a:latin typeface="Arial" charset="0"/>
              </a:rPr>
              <a:t>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switch (x)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100: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*= 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+= 10;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/* Fall through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+= 11;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104: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106: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*=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default: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4224338" y="71578"/>
            <a:ext cx="2709694" cy="6557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leaq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-100(%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rdi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),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cmpq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$6,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ja      .L8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jmp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*.L4(,%rax,8</a:t>
            </a:r>
            <a:r>
              <a:rPr lang="en-US" sz="1400" dirty="0" smtClean="0">
                <a:solidFill>
                  <a:srgbClr val="000066"/>
                </a:solidFill>
                <a:latin typeface="Arial" charset="0"/>
              </a:rPr>
              <a:t>)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.section        .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rodata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Arial" charset="0"/>
              </a:rPr>
              <a:t>.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L4: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.L3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.L8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.L5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.L6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.L7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.L8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.quad   .</a:t>
            </a:r>
            <a:r>
              <a:rPr lang="en-US" sz="1400" dirty="0" smtClean="0">
                <a:solidFill>
                  <a:srgbClr val="000066"/>
                </a:solidFill>
                <a:latin typeface="Arial" charset="0"/>
              </a:rPr>
              <a:t>L7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Arial" charset="0"/>
              </a:rPr>
              <a:t>		.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text</a:t>
            </a:r>
            <a:endParaRPr lang="en-US" sz="1400" dirty="0" smtClean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.L3: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leaq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(%rdi,%rdi,2),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leaq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(%rdi,%rax,4),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ret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.L5: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addq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$10,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rdi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.L6: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leaq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11(%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rdi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),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ret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.L7: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movq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rdi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imulq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rdi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rax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ret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.L8: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movl</a:t>
            </a: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$0, %</a:t>
            </a:r>
            <a:r>
              <a:rPr lang="en-US" sz="1400" dirty="0" err="1">
                <a:solidFill>
                  <a:srgbClr val="000066"/>
                </a:solidFill>
                <a:latin typeface="Arial" charset="0"/>
              </a:rPr>
              <a:t>eax</a:t>
            </a:r>
            <a:endParaRPr 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Arial" charset="0"/>
              </a:rPr>
              <a:t>        ret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248400" y="1600200"/>
            <a:ext cx="3565525" cy="875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 eaLnBrk="1" hangingPunct="1">
              <a:lnSpc>
                <a:spcPct val="6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Key is </a:t>
            </a:r>
            <a:r>
              <a:rPr lang="en-US" sz="1800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jump table at </a:t>
            </a:r>
            <a:r>
              <a:rPr lang="en-US" sz="1800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L4</a:t>
            </a:r>
            <a:endParaRPr lang="en-US" sz="1800" i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6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Array of pointers to 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jump</a:t>
            </a:r>
          </a:p>
          <a:p>
            <a:pPr eaLnBrk="1" hangingPunct="1">
              <a:lnSpc>
                <a:spcPct val="6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en-US" sz="18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locations</a:t>
            </a:r>
            <a:endParaRPr lang="en-US" sz="18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995363" y="6553200"/>
            <a:ext cx="7473950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http://thefengs.com/wuchang/courses/cs201/class/07/switch_code.c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685800" y="19050"/>
            <a:ext cx="2514600" cy="6496267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long </a:t>
            </a:r>
            <a:r>
              <a:rPr lang="en-US" sz="1600" dirty="0" err="1" smtClean="0">
                <a:solidFill>
                  <a:srgbClr val="000066"/>
                </a:solidFill>
                <a:latin typeface="Arial" charset="0"/>
              </a:rPr>
              <a:t>switch_eg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(long </a:t>
            </a:r>
            <a:r>
              <a:rPr lang="en-US" sz="1600" dirty="0">
                <a:solidFill>
                  <a:srgbClr val="000066"/>
                </a:solidFill>
                <a:latin typeface="Arial" charset="0"/>
              </a:rPr>
              <a:t>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long </a:t>
            </a:r>
            <a:r>
              <a:rPr lang="en-US" sz="1600" dirty="0">
                <a:solidFill>
                  <a:srgbClr val="000066"/>
                </a:solidFill>
                <a:latin typeface="Arial" charset="0"/>
              </a:rPr>
              <a:t>result =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switch (x)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100: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*= 13;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102: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+= 10;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/* Fall through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103: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+= 11;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104: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case 106: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*=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break;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default: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        result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  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}</a:t>
            </a:r>
          </a:p>
        </p:txBody>
      </p:sp>
      <p:sp>
        <p:nvSpPr>
          <p:cNvPr id="28680" name="Line 7"/>
          <p:cNvSpPr>
            <a:spLocks noChangeShapeType="1"/>
          </p:cNvSpPr>
          <p:nvPr/>
        </p:nvSpPr>
        <p:spPr bwMode="auto">
          <a:xfrm>
            <a:off x="2590800" y="1447800"/>
            <a:ext cx="1981200" cy="76200"/>
          </a:xfrm>
          <a:prstGeom prst="line">
            <a:avLst/>
          </a:prstGeom>
          <a:noFill/>
          <a:ln w="936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8"/>
          <p:cNvSpPr>
            <a:spLocks noChangeShapeType="1"/>
          </p:cNvSpPr>
          <p:nvPr/>
        </p:nvSpPr>
        <p:spPr bwMode="auto">
          <a:xfrm>
            <a:off x="2590800" y="1485900"/>
            <a:ext cx="1905000" cy="2095500"/>
          </a:xfrm>
          <a:prstGeom prst="line">
            <a:avLst/>
          </a:prstGeom>
          <a:noFill/>
          <a:ln w="936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Jump instructions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Types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Unconditional jumps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Direct jump: </a:t>
            </a:r>
            <a:r>
              <a:rPr lang="en-US" sz="1800" dirty="0" err="1" smtClean="0">
                <a:latin typeface="Courier New" pitchFamily="49" charset="0"/>
              </a:rPr>
              <a:t>jmp</a:t>
            </a:r>
            <a:r>
              <a:rPr lang="en-US" sz="1800" dirty="0" smtClean="0">
                <a:latin typeface="Courier New" pitchFamily="49" charset="0"/>
              </a:rPr>
              <a:t> Label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Jump target is specified by a label (e.g., </a:t>
            </a:r>
            <a:r>
              <a:rPr lang="en-US" sz="1800" dirty="0" err="1" smtClean="0">
                <a:latin typeface="Courier New" pitchFamily="49" charset="0"/>
              </a:rPr>
              <a:t>jmp</a:t>
            </a:r>
            <a:r>
              <a:rPr lang="en-US" sz="1800" dirty="0" smtClean="0">
                <a:latin typeface="Courier New" pitchFamily="49" charset="0"/>
              </a:rPr>
              <a:t> .L1</a:t>
            </a:r>
            <a:r>
              <a:rPr lang="en-US" sz="1800" dirty="0" smtClean="0"/>
              <a:t>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Indirect jump: </a:t>
            </a:r>
            <a:r>
              <a:rPr lang="en-US" sz="1800" dirty="0" err="1" smtClean="0">
                <a:latin typeface="Courier New" pitchFamily="49" charset="0"/>
              </a:rPr>
              <a:t>jmp</a:t>
            </a:r>
            <a:r>
              <a:rPr lang="en-US" sz="1800" dirty="0" smtClean="0">
                <a:latin typeface="Courier New" pitchFamily="49" charset="0"/>
              </a:rPr>
              <a:t> *Operand</a:t>
            </a:r>
          </a:p>
          <a:p>
            <a:pPr lvl="3" eaLnBrk="1" hangingPunct="1"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Jump target is specified by a register or memory location (e.g., </a:t>
            </a:r>
            <a:r>
              <a:rPr lang="en-US" sz="1800" dirty="0" err="1" smtClean="0">
                <a:latin typeface="Courier New" pitchFamily="49" charset="0"/>
              </a:rPr>
              <a:t>jmp</a:t>
            </a:r>
            <a:r>
              <a:rPr lang="en-US" sz="1800" dirty="0" smtClean="0">
                <a:latin typeface="Courier New" pitchFamily="49" charset="0"/>
              </a:rPr>
              <a:t> *%</a:t>
            </a:r>
            <a:r>
              <a:rPr lang="en-US" sz="1800" err="1" smtClean="0">
                <a:latin typeface="Courier New" pitchFamily="49" charset="0"/>
              </a:rPr>
              <a:t>rax</a:t>
            </a:r>
            <a:r>
              <a:rPr lang="en-US" sz="1800" smtClean="0"/>
              <a:t>)</a:t>
            </a:r>
          </a:p>
          <a:p>
            <a:pPr marL="735013" lvl="1" indent="-23971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Conditional </a:t>
            </a:r>
            <a:r>
              <a:rPr lang="en-US" dirty="0" smtClean="0"/>
              <a:t>jumps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Only jump if a certain condition is true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Practice problem 3.30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990600"/>
            <a:ext cx="4419600" cy="209232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switch statement body has been omitted in the C program.  GCC generates the code shown when compiled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What were the values of the case labels in the switch statement?</a:t>
            </a:r>
          </a:p>
          <a:p>
            <a:pPr marL="735013" lvl="1" indent="-23971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What cases had multiple labels in the C code?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563563" y="1506538"/>
            <a:ext cx="9207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48200" y="990600"/>
            <a:ext cx="4267200" cy="2448532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void switch2(long x, long *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 {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long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0;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switch (x) {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}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*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48200" y="3505200"/>
            <a:ext cx="4267200" cy="3197199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/* x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*/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switch2: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$8,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ja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*.L4(,%rdi,8)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.L4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.L9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.L5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.L6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.L7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.L7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.L8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Practice problem 3.30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563563" y="1506538"/>
            <a:ext cx="92075" cy="33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48200" y="990600"/>
            <a:ext cx="4267200" cy="2448532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void switch2(long x, long *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) {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long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0;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switch (x) {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}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*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dest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=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val</a:t>
            </a:r>
            <a:endParaRPr lang="en-US" sz="14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}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48200" y="3505200"/>
            <a:ext cx="4267200" cy="3197199"/>
          </a:xfrm>
          <a:prstGeom prst="rect">
            <a:avLst/>
          </a:prstGeom>
          <a:solidFill>
            <a:srgbClr val="FFFF99"/>
          </a:solidFill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 lIns="90360" tIns="44280" rIns="90360" bIns="44280">
            <a:spAutoFit/>
          </a:bodyPr>
          <a:lstStyle/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/* x in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 */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switch2: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addq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$1,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cmpq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$8, %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rdi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ja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</a:rPr>
              <a:t>jmp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*.L4(,%rdi,8)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.L4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.L9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.L5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.L6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.L7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.L7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.L8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.L2</a:t>
            </a:r>
            <a:b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</a:rPr>
              <a:t>		.quad	.L5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3124200" y="4038600"/>
            <a:ext cx="2057400" cy="838200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524000" y="4724400"/>
            <a:ext cx="1578317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Start range at -1</a:t>
            </a:r>
            <a:endParaRPr lang="en-US" sz="16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V="1">
            <a:off x="3124200" y="4267198"/>
            <a:ext cx="2057400" cy="914401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524000" y="5105400"/>
            <a:ext cx="1380827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>
                <a:solidFill>
                  <a:srgbClr val="000066"/>
                </a:solidFill>
                <a:latin typeface="Arial" charset="0"/>
              </a:rPr>
              <a:t>Top range is </a:t>
            </a: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7</a:t>
            </a:r>
            <a:endParaRPr lang="en-US" sz="16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81000" y="1295400"/>
            <a:ext cx="2897588" cy="33423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case 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–1:</a:t>
            </a:r>
            <a:endParaRPr lang="en-US" sz="1800" b="1" dirty="0">
              <a:solidFill>
                <a:srgbClr val="000066"/>
              </a:solidFill>
              <a:latin typeface="Courier New Bold" pitchFamily="49" charset="0"/>
              <a:cs typeface="Courier New Bold" pitchFamily="49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/* </a:t>
            </a: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Code at .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L9 </a:t>
            </a: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*/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case 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0,7:</a:t>
            </a:r>
            <a:endParaRPr lang="en-US" sz="1800" b="1" dirty="0">
              <a:solidFill>
                <a:srgbClr val="000066"/>
              </a:solidFill>
              <a:latin typeface="Courier New Bold" pitchFamily="49" charset="0"/>
              <a:cs typeface="Courier New Bold" pitchFamily="49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</a:t>
            </a: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/* Code at .L5 */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case 1: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/* </a:t>
            </a: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Code at .L6 */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case 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2,4:</a:t>
            </a:r>
            <a:endParaRPr lang="en-US" sz="1800" b="1" dirty="0">
              <a:solidFill>
                <a:srgbClr val="000066"/>
              </a:solidFill>
              <a:latin typeface="Courier New Bold" pitchFamily="49" charset="0"/>
              <a:cs typeface="Courier New Bold" pitchFamily="49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</a:t>
            </a: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/* Code at .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L7 */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case 5: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	/* Code at .L8 */</a:t>
            </a:r>
            <a:endParaRPr lang="en-US" sz="1800" b="1" dirty="0">
              <a:solidFill>
                <a:srgbClr val="000066"/>
              </a:solidFill>
              <a:latin typeface="Courier New Bold" pitchFamily="49" charset="0"/>
              <a:cs typeface="Courier New Bold" pitchFamily="49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case 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3,6: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default:</a:t>
            </a:r>
            <a:endParaRPr lang="en-US" sz="1800" b="1" dirty="0">
              <a:solidFill>
                <a:srgbClr val="000066"/>
              </a:solidFill>
              <a:latin typeface="Courier New Bold" pitchFamily="49" charset="0"/>
              <a:cs typeface="Courier New Bold" pitchFamily="49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	/* </a:t>
            </a:r>
            <a:r>
              <a:rPr lang="en-US" sz="1800" b="1" dirty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Code at .</a:t>
            </a:r>
            <a:r>
              <a:rPr lang="en-US" sz="1800" b="1" dirty="0" smtClean="0">
                <a:solidFill>
                  <a:srgbClr val="000066"/>
                </a:solidFill>
                <a:latin typeface="Courier New Bold" pitchFamily="49" charset="0"/>
                <a:cs typeface="Courier New Bold" pitchFamily="49" charset="0"/>
              </a:rPr>
              <a:t>L2 */</a:t>
            </a:r>
            <a:endParaRPr lang="en-US" sz="1800" b="1" dirty="0">
              <a:solidFill>
                <a:srgbClr val="000066"/>
              </a:solidFill>
              <a:latin typeface="Courier New Bold" pitchFamily="49" charset="0"/>
              <a:cs typeface="Courier New Bold" pitchFamily="49" charset="0"/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524000" y="5486400"/>
            <a:ext cx="1815562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000066"/>
                </a:solidFill>
                <a:latin typeface="Arial" charset="0"/>
              </a:rPr>
              <a:t>Default goes to .L2</a:t>
            </a:r>
            <a:endParaRPr lang="en-US" sz="16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V="1">
            <a:off x="3352800" y="4495799"/>
            <a:ext cx="1828800" cy="1143001"/>
          </a:xfrm>
          <a:prstGeom prst="line">
            <a:avLst/>
          </a:prstGeom>
          <a:noFill/>
          <a:ln w="19080">
            <a:solidFill>
              <a:srgbClr val="00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4" grpId="0"/>
      <p:bldP spid="16" grpId="0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MetaCTF</a:t>
            </a:r>
            <a:r>
              <a:rPr lang="en-US" smtClean="0"/>
              <a:t> levels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Extra slides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</a:t>
            </a:r>
            <a:r>
              <a:rPr lang="en-US" dirty="0" smtClean="0"/>
              <a:t> low-order byte of destination to 0 or 1 based </a:t>
            </a:r>
            <a:r>
              <a:rPr lang="en-US" dirty="0"/>
              <a:t>on combinations of condition </a:t>
            </a:r>
            <a:r>
              <a:rPr lang="en-US" dirty="0" smtClean="0"/>
              <a:t>codes</a:t>
            </a:r>
          </a:p>
          <a:p>
            <a:pPr marL="552450" lvl="1"/>
            <a:r>
              <a:rPr lang="en-US" dirty="0" smtClean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   %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	# Compare 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setg   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		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Set when &gt;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%al,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ax	# Zero rest of %rax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pPr>
              <a:buNone/>
            </a:pPr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pPr>
              <a:buNone/>
            </a:pPr>
            <a:r>
              <a:rPr lang="en-US" dirty="0"/>
              <a:t>One of </a:t>
            </a:r>
            <a:r>
              <a:rPr lang="en-US" dirty="0" smtClean="0"/>
              <a:t>addressable </a:t>
            </a:r>
            <a:r>
              <a:rPr lang="en-US" dirty="0"/>
              <a:t>byte registers</a:t>
            </a:r>
          </a:p>
          <a:p>
            <a:pPr marL="552450" lvl="1"/>
            <a:r>
              <a:rPr lang="en-US" dirty="0"/>
              <a:t>Does not alter remaining </a:t>
            </a:r>
            <a:r>
              <a:rPr lang="en-US" dirty="0" smtClean="0"/>
              <a:t>bytes</a:t>
            </a:r>
            <a:endParaRPr lang="en-US" dirty="0"/>
          </a:p>
          <a:p>
            <a:pPr marL="552450" lvl="1"/>
            <a:r>
              <a:rPr lang="en-US" dirty="0"/>
              <a:t>Typically use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 smtClean="0"/>
              <a:t> </a:t>
            </a:r>
            <a:r>
              <a:rPr lang="en-US" dirty="0"/>
              <a:t>to finish </a:t>
            </a:r>
            <a:r>
              <a:rPr lang="en-US" dirty="0" smtClean="0"/>
              <a:t>job</a:t>
            </a:r>
          </a:p>
          <a:p>
            <a:pPr marL="838200" lvl="2"/>
            <a:r>
              <a:rPr lang="en-US" sz="1600" dirty="0" smtClean="0"/>
              <a:t>32-bit instructions also set upper 32 bits to 0</a:t>
            </a:r>
            <a:endParaRPr lang="en-US" sz="1600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9624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175258"/>
              </p:ext>
            </p:extLst>
          </p:nvPr>
        </p:nvGraphicFramePr>
        <p:xfrm>
          <a:off x="5562600" y="3886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1069975" y="6518275"/>
            <a:ext cx="7234238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</a:rPr>
              <a:t>http://thefengs.com/wuchang/courses/cs201/class/07/setg_code.c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 smtClean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Instruction Control Unit </a:t>
            </a:r>
            <a:r>
              <a:rPr lang="en-US" dirty="0" smtClean="0"/>
              <a:t>must work well ahead of </a:t>
            </a:r>
            <a:r>
              <a:rPr lang="en-US" dirty="0" smtClean="0">
                <a:solidFill>
                  <a:srgbClr val="990000"/>
                </a:solidFill>
              </a:rPr>
              <a:t>Execution Unit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457200" lvl="1" indent="-173038">
              <a:defRPr/>
            </a:pPr>
            <a:r>
              <a:rPr lang="en-US" dirty="0" smtClean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404663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  $0x0,%eax</a:t>
            </a:r>
            <a:endParaRPr lang="nl-NL" sz="18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404668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rdi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),%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rsi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nl-NL" sz="1800" i="1" dirty="0">
                <a:solidFill>
                  <a:srgbClr val="002060"/>
                </a:solidFill>
                <a:latin typeface="Courier New" pitchFamily="49" charset="0"/>
              </a:rPr>
              <a:t>40466b:  </a:t>
            </a:r>
            <a:r>
              <a:rPr lang="nl-NL" sz="1800" i="1" dirty="0" err="1" smtClean="0">
                <a:solidFill>
                  <a:srgbClr val="002060"/>
                </a:solidFill>
                <a:latin typeface="Courier New" pitchFamily="49" charset="0"/>
              </a:rPr>
              <a:t>jge</a:t>
            </a:r>
            <a:r>
              <a:rPr lang="nl-NL" sz="1800" i="1" dirty="0" smtClean="0">
                <a:solidFill>
                  <a:srgbClr val="002060"/>
                </a:solidFill>
                <a:latin typeface="Courier New" pitchFamily="49" charset="0"/>
              </a:rPr>
              <a:t>    404685</a:t>
            </a:r>
            <a:endParaRPr lang="nl-NL" sz="1800" i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40466d: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0x8(%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rdi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),%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404685: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repz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retq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172835" y="256274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22835" y="3045767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Outcomes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4953000" y="4800600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648200" y="4271665"/>
            <a:ext cx="8382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038600"/>
            <a:ext cx="248848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Branch Not-Taken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345722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404663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  $0x0,%eax</a:t>
            </a:r>
            <a:endParaRPr lang="nl-NL" sz="18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404668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rdi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),%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rsi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nl-NL" sz="1800" i="1" dirty="0">
                <a:solidFill>
                  <a:srgbClr val="002060"/>
                </a:solidFill>
                <a:latin typeface="Courier New" pitchFamily="49" charset="0"/>
              </a:rPr>
              <a:t>40466b:  </a:t>
            </a:r>
            <a:r>
              <a:rPr lang="nl-NL" sz="1800" i="1" dirty="0" err="1" smtClean="0">
                <a:solidFill>
                  <a:srgbClr val="002060"/>
                </a:solidFill>
                <a:latin typeface="Courier New" pitchFamily="49" charset="0"/>
              </a:rPr>
              <a:t>jge</a:t>
            </a:r>
            <a:r>
              <a:rPr lang="nl-NL" sz="1800" i="1" dirty="0" smtClean="0">
                <a:solidFill>
                  <a:srgbClr val="002060"/>
                </a:solidFill>
                <a:latin typeface="Courier New" pitchFamily="49" charset="0"/>
              </a:rPr>
              <a:t>    404685</a:t>
            </a:r>
            <a:endParaRPr lang="nl-NL" sz="1800" i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40466d: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0x8(%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rdi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),%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404685: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repz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retq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 rot="20125028" flipV="1">
            <a:off x="3041206" y="4284874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13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39775" lvl="1" indent="-242888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When encounter conditional branch, cannot determine where to continue fetching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Arial" charset="0"/>
              </a:rPr>
              <a:t>Branch Taken: Transfer control to branch target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altLang="en-US" sz="1800" b="1" dirty="0">
                <a:solidFill>
                  <a:srgbClr val="000099"/>
                </a:solidFill>
                <a:latin typeface="Arial" charset="0"/>
              </a:rPr>
              <a:t>Branch Not-Taken: Continue with next instruction in sequence</a:t>
            </a:r>
          </a:p>
          <a:p>
            <a:pPr marL="739775" lvl="1" indent="-242888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39775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  <a:tab pos="9596438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Cannot resolve until outcome determined by branch/integer unit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759726" y="3431232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5029200" y="474416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75817" y="4642534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8600" y="2743200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404663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  $0x0,%eax</a:t>
            </a:r>
            <a:endParaRPr lang="nl-NL" sz="18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404668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rdi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),%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rsi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nl-NL" sz="1800" i="1" dirty="0">
                <a:solidFill>
                  <a:srgbClr val="002060"/>
                </a:solidFill>
                <a:latin typeface="Courier New" pitchFamily="49" charset="0"/>
              </a:rPr>
              <a:t>40466b:  </a:t>
            </a:r>
            <a:r>
              <a:rPr lang="nl-NL" sz="1800" i="1" dirty="0" err="1" smtClean="0">
                <a:solidFill>
                  <a:srgbClr val="002060"/>
                </a:solidFill>
                <a:latin typeface="Courier New" pitchFamily="49" charset="0"/>
              </a:rPr>
              <a:t>jge</a:t>
            </a:r>
            <a:r>
              <a:rPr lang="nl-NL" sz="1800" i="1" dirty="0" smtClean="0">
                <a:solidFill>
                  <a:srgbClr val="002060"/>
                </a:solidFill>
                <a:latin typeface="Courier New" pitchFamily="49" charset="0"/>
              </a:rPr>
              <a:t>    404685</a:t>
            </a:r>
            <a:endParaRPr lang="nl-NL" sz="1800" i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 40466d: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mov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0x8(%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rdi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),%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nl-NL" sz="1800" dirty="0">
                <a:solidFill>
                  <a:srgbClr val="002060"/>
                </a:solidFill>
                <a:latin typeface="Courier New" pitchFamily="49" charset="0"/>
              </a:rPr>
              <a:t>404685:  </a:t>
            </a:r>
            <a:r>
              <a:rPr lang="nl-NL" sz="1800" dirty="0" err="1" smtClean="0">
                <a:solidFill>
                  <a:srgbClr val="002060"/>
                </a:solidFill>
                <a:latin typeface="Courier New" pitchFamily="49" charset="0"/>
              </a:rPr>
              <a:t>repz</a:t>
            </a:r>
            <a:r>
              <a:rPr lang="nl-NL" sz="1800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nl-NL" sz="1800" dirty="0" err="1">
                <a:solidFill>
                  <a:srgbClr val="002060"/>
                </a:solidFill>
                <a:latin typeface="Courier New" pitchFamily="49" charset="0"/>
              </a:rPr>
              <a:t>retq</a:t>
            </a:r>
            <a:endParaRPr lang="nl-NL" sz="1800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20125028" flipV="1">
            <a:off x="3252605" y="3627906"/>
            <a:ext cx="2505991" cy="952014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 type="triangle"/>
            <a:tailEnd type="non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705600" y="1066800"/>
            <a:ext cx="8307387" cy="206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81000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739775" indent="-242888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 indent="-234950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latin typeface="Arial" charset="0"/>
              <a:ea typeface="+mn-ea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Idea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Guess which way branch will go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Begin executing instructions at predicted position</a:t>
            </a:r>
          </a:p>
          <a:p>
            <a:pPr lvl="2" eaLnBrk="1" hangingPunct="1"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dirty="0" smtClean="0">
                <a:latin typeface="Arial" charset="0"/>
              </a:rPr>
              <a:t>But don’t actually modify register or memory data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(Oops)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rgbClr val="002060"/>
                </a:solidFill>
                <a:latin typeface="Calibri" pitchFamily="34" charset="0"/>
              </a:rPr>
              <a:t>Assume </a:t>
            </a:r>
            <a:endParaRPr lang="en-US" sz="20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solidFill>
                  <a:srgbClr val="002060"/>
                </a:solidFill>
                <a:latin typeface="Calibri" pitchFamily="34" charset="0"/>
              </a:rPr>
              <a:t>vector </a:t>
            </a:r>
            <a:r>
              <a:rPr lang="en-US" sz="2000" i="1" dirty="0">
                <a:solidFill>
                  <a:srgbClr val="002060"/>
                </a:solidFill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Recall conditional statements in C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4963" indent="-239713" eaLnBrk="1" hangingPunct="1">
              <a:buClr>
                <a:srgbClr val="660033"/>
              </a:buClr>
              <a:buSzPct val="75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 expressions within, </a:t>
            </a:r>
            <a:r>
              <a:rPr lang="en-US" dirty="0" smtClean="0">
                <a:latin typeface="Courier New" pitchFamily="49" charset="0"/>
              </a:rPr>
              <a:t>if, for</a:t>
            </a:r>
            <a:r>
              <a:rPr lang="en-US" dirty="0" smtClean="0"/>
              <a:t>, and </a:t>
            </a:r>
            <a:r>
              <a:rPr lang="en-US" dirty="0" smtClean="0">
                <a:latin typeface="Courier New" pitchFamily="49" charset="0"/>
              </a:rPr>
              <a:t>while</a:t>
            </a:r>
            <a:r>
              <a:rPr lang="en-US" dirty="0" smtClean="0"/>
              <a:t> statements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if (x) {…} else {…}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while (x) {…}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do {…} while (x)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=0;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&lt;max;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{…}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sz="1800" dirty="0" smtClean="0">
              <a:latin typeface="Courier New" pitchFamily="49" charset="0"/>
            </a:endParaRP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switch (x) {</a:t>
            </a:r>
          </a:p>
          <a:p>
            <a:pPr lvl="2" indent="-234950" eaLnBrk="1" hangingPunct="1">
              <a:buClrTx/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		case 1: …</a:t>
            </a:r>
          </a:p>
          <a:p>
            <a:pPr lvl="2" indent="-234950" eaLnBrk="1" hangingPunct="1">
              <a:buClrTx/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		case 2: …</a:t>
            </a:r>
          </a:p>
          <a:p>
            <a:pPr lvl="2" indent="-234950" eaLnBrk="1" hangingPunct="1">
              <a:buClrTx/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	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89955" y="2481206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89955" y="38783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89955" y="5326147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89955" y="1120562"/>
            <a:ext cx="4615445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401029: 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da-DK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da-DK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da-DK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da-DK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da-DK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auto">
          <a:xfrm>
            <a:off x="4073525" y="2133600"/>
            <a:ext cx="1587500" cy="5143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Freeform 7"/>
          <p:cNvSpPr>
            <a:spLocks/>
          </p:cNvSpPr>
          <p:nvPr/>
        </p:nvSpPr>
        <p:spPr bwMode="auto">
          <a:xfrm>
            <a:off x="4073525" y="3555859"/>
            <a:ext cx="1587500" cy="438291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114800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14800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4114800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Predict Taken (OK)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2060"/>
                </a:solidFill>
                <a:latin typeface="Calibri" pitchFamily="34" charset="0"/>
              </a:rPr>
              <a:t>(Oops)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114800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40" name="Freeform 15"/>
          <p:cNvSpPr>
            <a:spLocks/>
          </p:cNvSpPr>
          <p:nvPr/>
        </p:nvSpPr>
        <p:spPr bwMode="auto">
          <a:xfrm>
            <a:off x="4060825" y="4953000"/>
            <a:ext cx="1587500" cy="43815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rgbClr val="002060"/>
                </a:solidFill>
                <a:latin typeface="Calibri" pitchFamily="34" charset="0"/>
              </a:rPr>
              <a:t>Assume </a:t>
            </a:r>
            <a:endParaRPr lang="en-US" sz="20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solidFill>
                  <a:srgbClr val="002060"/>
                </a:solidFill>
                <a:latin typeface="Calibri" pitchFamily="34" charset="0"/>
              </a:rPr>
              <a:t>vector </a:t>
            </a:r>
            <a:r>
              <a:rPr lang="en-US" sz="2000" i="1" dirty="0">
                <a:solidFill>
                  <a:srgbClr val="002060"/>
                </a:solidFill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Invalidation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0386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3088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53749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8006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05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762000" y="5486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77394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198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>
            <a:off x="685800" y="624840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81000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  <a:lvl2pPr marL="739775" indent="-242888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Performance Cost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  <a:ea typeface="+mn-ea"/>
              </a:rPr>
              <a:t>Misprediction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 on Pentium III wastes ~14 clock cycles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ea typeface="+mn-ea"/>
              </a:rPr>
              <a:t>That’s a lot of time on a high performance processor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</p:txBody>
      </p:sp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Recovery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589861" y="1354028"/>
            <a:ext cx="5341039" cy="18133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401029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cs-CZ" sz="1600" b="1" dirty="0" err="1" smtClean="0">
                <a:solidFill>
                  <a:srgbClr val="002060"/>
                </a:solidFill>
                <a:latin typeface="Courier New" pitchFamily="49" charset="0"/>
              </a:rPr>
              <a:t>vmulsd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(%</a:t>
            </a:r>
            <a:r>
              <a:rPr lang="cs-CZ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),%xmm0,%xmm0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  40102d:  </a:t>
            </a:r>
            <a:r>
              <a:rPr lang="cs-CZ" sz="1600" b="1" dirty="0" err="1" smtClean="0">
                <a:solidFill>
                  <a:srgbClr val="002060"/>
                </a:solidFill>
                <a:latin typeface="Courier New" pitchFamily="49" charset="0"/>
              </a:rPr>
              <a:t>add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$0x8,%rdx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  401031:  </a:t>
            </a:r>
            <a:r>
              <a:rPr lang="cs-CZ" sz="1600" b="1" dirty="0" err="1" smtClean="0">
                <a:solidFill>
                  <a:srgbClr val="002060"/>
                </a:solidFill>
                <a:latin typeface="Courier New" pitchFamily="49" charset="0"/>
              </a:rPr>
              <a:t>cmp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%</a:t>
            </a:r>
            <a:r>
              <a:rPr lang="cs-CZ" sz="1600" b="1" dirty="0" err="1">
                <a:solidFill>
                  <a:srgbClr val="002060"/>
                </a:solidFill>
                <a:latin typeface="Courier New" pitchFamily="49" charset="0"/>
              </a:rPr>
              <a:t>rax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,%</a:t>
            </a:r>
            <a:r>
              <a:rPr lang="cs-CZ" sz="1600" b="1" dirty="0" err="1">
                <a:solidFill>
                  <a:srgbClr val="002060"/>
                </a:solidFill>
                <a:latin typeface="Courier New" pitchFamily="49" charset="0"/>
              </a:rPr>
              <a:t>rdx</a:t>
            </a:r>
            <a:endParaRPr lang="cs-CZ" sz="16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  401034:  </a:t>
            </a:r>
            <a:r>
              <a:rPr lang="cs-CZ" sz="1600" b="1" dirty="0" err="1" smtClean="0">
                <a:solidFill>
                  <a:srgbClr val="002060"/>
                </a:solidFill>
                <a:latin typeface="Courier New" pitchFamily="49" charset="0"/>
              </a:rPr>
              <a:t>jne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   401029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401036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cs-CZ" sz="1600" b="1" dirty="0" err="1" smtClean="0">
                <a:solidFill>
                  <a:srgbClr val="002060"/>
                </a:solidFill>
                <a:latin typeface="Courier New" pitchFamily="49" charset="0"/>
              </a:rPr>
              <a:t>jmp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   401040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 . . .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 401040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:  </a:t>
            </a:r>
            <a:r>
              <a:rPr lang="cs-CZ" sz="1600" b="1" dirty="0" err="1" smtClean="0">
                <a:solidFill>
                  <a:srgbClr val="002060"/>
                </a:solidFill>
                <a:latin typeface="Courier New" pitchFamily="49" charset="0"/>
              </a:rPr>
              <a:t>vmovsd</a:t>
            </a:r>
            <a:r>
              <a:rPr lang="cs-CZ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cs-CZ" sz="1600" b="1" dirty="0">
                <a:solidFill>
                  <a:srgbClr val="002060"/>
                </a:solidFill>
                <a:latin typeface="Courier New" pitchFamily="49" charset="0"/>
              </a:rPr>
              <a:t>%xmm0,(%r12)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</a:endParaRP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3793627" y="2260687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777877" y="16764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00206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00206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965371" y="1796230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Definitely not taken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5958114" y="2471651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304731" y="2370025"/>
            <a:ext cx="12154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Reload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2060"/>
                </a:solidFill>
                <a:latin typeface="Calibri" pitchFamily="34" charset="0"/>
              </a:rPr>
              <a:t>Pipeline</a:t>
            </a:r>
            <a:endParaRPr lang="en-US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4549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x86 REP prefixes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56212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Loops require decrement, comparison, and conditional branch for each iteration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Incur branch prediction penalty and overhead even for trivial loops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REP, REPE, REPNE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Instruction prefixes can be inserted just before some instructions (movsb, movsw, movsd, cmpsb, cmpsw, cmpsd)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REP (repeat for fixed count)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smtClean="0"/>
              <a:t>Direction flag (DF) set via </a:t>
            </a:r>
            <a:r>
              <a:rPr lang="en-US" sz="1800" smtClean="0">
                <a:latin typeface="Courier New" pitchFamily="49" charset="0"/>
              </a:rPr>
              <a:t>cld</a:t>
            </a:r>
            <a:r>
              <a:rPr lang="en-US" sz="1800" smtClean="0"/>
              <a:t> and </a:t>
            </a:r>
            <a:r>
              <a:rPr lang="en-US" sz="1800" smtClean="0">
                <a:latin typeface="Courier New" pitchFamily="49" charset="0"/>
              </a:rPr>
              <a:t>std</a:t>
            </a:r>
            <a:r>
              <a:rPr lang="en-US" sz="1800" smtClean="0"/>
              <a:t> instructions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esi</a:t>
            </a:r>
            <a:r>
              <a:rPr lang="en-US" sz="1800" smtClean="0"/>
              <a:t> and </a:t>
            </a:r>
            <a:r>
              <a:rPr lang="en-US" sz="1800" smtClean="0">
                <a:latin typeface="Courier New" pitchFamily="49" charset="0"/>
              </a:rPr>
              <a:t>edi</a:t>
            </a:r>
            <a:r>
              <a:rPr lang="en-US" sz="1800" smtClean="0"/>
              <a:t> contain pointers to arguments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smtClean="0">
                <a:latin typeface="Courier New" pitchFamily="49" charset="0"/>
              </a:rPr>
              <a:t>ecx</a:t>
            </a:r>
            <a:r>
              <a:rPr lang="en-US" sz="1800" smtClean="0"/>
              <a:t> contains counts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REPE (repeat until zero), REPNE (repeat until not zero)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smtClean="0"/>
              <a:t>Used in conjuntion with </a:t>
            </a:r>
            <a:r>
              <a:rPr lang="en-US" sz="1800" smtClean="0">
                <a:latin typeface="Courier New" pitchFamily="49" charset="0"/>
              </a:rPr>
              <a:t>cmpsb</a:t>
            </a:r>
            <a:r>
              <a:rPr lang="en-US" sz="1800" smtClean="0"/>
              <a:t>, </a:t>
            </a:r>
            <a:r>
              <a:rPr lang="en-US" sz="1800" smtClean="0">
                <a:latin typeface="Courier New" pitchFamily="49" charset="0"/>
              </a:rPr>
              <a:t>cmpsw</a:t>
            </a:r>
            <a:r>
              <a:rPr lang="en-US" sz="1800" smtClean="0"/>
              <a:t>, </a:t>
            </a:r>
            <a:r>
              <a:rPr lang="en-US" sz="1800" smtClean="0">
                <a:latin typeface="Courier New" pitchFamily="49" charset="0"/>
              </a:rPr>
              <a:t>cmpsd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4549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x86 REP example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/>
          </a:p>
          <a:p>
            <a:pPr lvl="1" indent="-238125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.data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source DWORD 20 DUP (?)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target DWORD 20 DUP (?)</a:t>
            </a:r>
            <a:br>
              <a:rPr lang="en-US" dirty="0" smtClean="0">
                <a:latin typeface="Courier New" pitchFamily="49" charset="0"/>
              </a:rPr>
            </a:br>
            <a:endParaRPr lang="en-US" dirty="0" smtClean="0">
              <a:latin typeface="Courier New" pitchFamily="49" charset="0"/>
            </a:endParaRPr>
          </a:p>
          <a:p>
            <a:pPr lvl="1" indent="-238125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.code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err="1" smtClean="0">
                <a:latin typeface="Courier New" pitchFamily="49" charset="0"/>
              </a:rPr>
              <a:t>cld</a:t>
            </a:r>
            <a:r>
              <a:rPr lang="en-US" dirty="0" smtClean="0">
                <a:latin typeface="Courier New" pitchFamily="49" charset="0"/>
              </a:rPr>
              <a:t>   ; clear direction flag = forward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smtClean="0">
                <a:latin typeface="Courier New" pitchFamily="49" charset="0"/>
              </a:rPr>
              <a:t>, LENGTHOF source  </a:t>
            </a:r>
            <a:r>
              <a:rPr lang="en-US" dirty="0" smtClean="0">
                <a:latin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OFFSET source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, OFFSET target</a:t>
            </a:r>
            <a:br>
              <a:rPr lang="en-US" dirty="0" smtClean="0">
                <a:latin typeface="Courier New" pitchFamily="49" charset="0"/>
              </a:rPr>
            </a:br>
            <a:r>
              <a:rPr lang="en-US" dirty="0" smtClean="0">
                <a:latin typeface="Courier New" pitchFamily="49" charset="0"/>
              </a:rPr>
              <a:t>rep </a:t>
            </a:r>
            <a:r>
              <a:rPr lang="en-US" dirty="0" err="1" smtClean="0">
                <a:latin typeface="Courier New" pitchFamily="49" charset="0"/>
              </a:rPr>
              <a:t>movsd</a:t>
            </a:r>
            <a:r>
              <a:rPr lang="en-US" dirty="0" smtClean="0">
                <a:latin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</a:rPr>
            </a:b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4549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x86 SCAS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Searching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Repeat a search until a condition is met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SCASB SCASW SCASD</a:t>
            </a:r>
            <a:r>
              <a:rPr lang="en-US" dirty="0" smtClean="0"/>
              <a:t> 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Search for a specific element in an array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Search for the first element that does not match a given value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4549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x86 SCAS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838200" y="1522413"/>
            <a:ext cx="7391400" cy="3354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182880" rIns="137160" bIns="182880"/>
          <a:lstStyle/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.data</a:t>
            </a:r>
            <a:br>
              <a:rPr lang="en-US" sz="18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/>
            </a:r>
            <a:br>
              <a:rPr lang="en-US" sz="1800" b="1">
                <a:solidFill>
                  <a:srgbClr val="000066"/>
                </a:solidFill>
                <a:latin typeface="Courier New" pitchFamily="49" charset="0"/>
              </a:rPr>
            </a:b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alpha BYTE "ABCDEFGH",0</a:t>
            </a:r>
            <a:br>
              <a:rPr lang="en-US" sz="1800" b="1">
                <a:solidFill>
                  <a:srgbClr val="000066"/>
                </a:solidFill>
                <a:latin typeface="Courier New" pitchFamily="49" charset="0"/>
              </a:rPr>
            </a:b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.code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mov edi,OFFSET alpha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mov al,'F'	       ; search for 'F'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mov ecx,LENGTHOF alpha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cld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repne scasb     	; repeat while not equal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jnz quit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dec edi	          ; EDI points to 'F'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4549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x86 L0DS/STOS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Storing and loading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Initialize array of memory or sequentially read array from memory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/>
              <a:t>Can be combined with other operations in a loop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>
                <a:latin typeface="Courier New" pitchFamily="49" charset="0"/>
              </a:rPr>
              <a:t>LODSB LODSW LODSD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smtClean="0"/>
              <a:t>Load values from array sequentially</a:t>
            </a:r>
          </a:p>
          <a:p>
            <a:pPr marL="738188" lvl="1" indent="-238125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mtClean="0">
                <a:latin typeface="Courier New" pitchFamily="49" charset="0"/>
              </a:rPr>
              <a:t>STOSB STOSW STOSD</a:t>
            </a:r>
            <a:r>
              <a:rPr lang="en-US" smtClean="0"/>
              <a:t> </a:t>
            </a:r>
          </a:p>
          <a:p>
            <a:pPr marL="2286000" lvl="2" indent="-455613" eaLnBrk="1" hangingPunct="1"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smtClean="0"/>
              <a:t>Store a specific value into all entries of an array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454900" cy="5730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x86 LODS/STOS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076325" y="1449388"/>
            <a:ext cx="7086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182880" rIns="137160" bIns="182880"/>
          <a:lstStyle/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.data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array DWORD 1,2,3,4,5,6,7,8,9,10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  multiplier DWORD 10</a:t>
            </a:r>
            <a:br>
              <a:rPr lang="en-US" sz="1800" b="1">
                <a:solidFill>
                  <a:srgbClr val="000066"/>
                </a:solidFill>
                <a:latin typeface="Courier New" pitchFamily="49" charset="0"/>
              </a:rPr>
            </a:b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.code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cld 		; direction = up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mov esi,OFFSET array  		; source index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mov edi,esi		          ; destination index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mov ecx,LENGTHOF array		; loop counter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L1:	lodsd               ; copy [ESI] into EAX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mul multiplier		; multiply by a value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stosd               ; store EAX at [EDI]</a:t>
            </a:r>
          </a:p>
          <a:p>
            <a:pPr eaLnBrk="1" hangingPunct="1">
              <a:lnSpc>
                <a:spcPct val="50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</a:rPr>
              <a:t>	loop L1h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/>
          </p:cNvSpPr>
          <p:nvPr/>
        </p:nvSpPr>
        <p:spPr bwMode="auto">
          <a:xfrm>
            <a:off x="3352800" y="48006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8" name="Rectangle 11"/>
          <p:cNvSpPr>
            <a:spLocks/>
          </p:cNvSpPr>
          <p:nvPr/>
        </p:nvSpPr>
        <p:spPr bwMode="auto">
          <a:xfrm>
            <a:off x="4025900" y="48006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9" name="Rectangle 12"/>
          <p:cNvSpPr>
            <a:spLocks/>
          </p:cNvSpPr>
          <p:nvPr/>
        </p:nvSpPr>
        <p:spPr bwMode="auto">
          <a:xfrm>
            <a:off x="4699000" y="48006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10" name="Rectangle 13"/>
          <p:cNvSpPr>
            <a:spLocks/>
          </p:cNvSpPr>
          <p:nvPr/>
        </p:nvSpPr>
        <p:spPr bwMode="auto">
          <a:xfrm>
            <a:off x="5372100" y="48006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11" name="Rectangle 14"/>
          <p:cNvSpPr>
            <a:spLocks/>
          </p:cNvSpPr>
          <p:nvPr/>
        </p:nvSpPr>
        <p:spPr bwMode="auto">
          <a:xfrm>
            <a:off x="6056766" y="48006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1838778" y="3886200"/>
            <a:ext cx="1371600" cy="914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Mapping to CPU</a:t>
            </a:r>
          </a:p>
        </p:txBody>
      </p:sp>
      <p:sp>
        <p:nvSpPr>
          <p:cNvPr id="32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763000" cy="5214937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Processor flag register </a:t>
            </a:r>
            <a:r>
              <a:rPr lang="en-US" i="1" dirty="0" err="1" smtClean="0"/>
              <a:t>eflags</a:t>
            </a:r>
            <a:r>
              <a:rPr lang="en-US" i="1" dirty="0" smtClean="0"/>
              <a:t> (extended flags)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Flags are set or cleared by depending on the result of an instruction</a:t>
            </a:r>
          </a:p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Each bit is a flag, or </a:t>
            </a:r>
            <a:r>
              <a:rPr lang="en-US" i="1" dirty="0" smtClean="0"/>
              <a:t>condition code</a:t>
            </a:r>
          </a:p>
          <a:p>
            <a:pPr marL="744538" lvl="1" indent="-236538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CF</a:t>
            </a:r>
            <a:r>
              <a:rPr lang="en-US" dirty="0" smtClean="0"/>
              <a:t>	Carry Flag	</a:t>
            </a:r>
            <a:r>
              <a:rPr lang="en-US" dirty="0" smtClean="0">
                <a:latin typeface="Courier New" pitchFamily="49" charset="0"/>
              </a:rPr>
              <a:t>SF</a:t>
            </a:r>
            <a:r>
              <a:rPr lang="en-US" dirty="0" smtClean="0"/>
              <a:t>	Sign Flag</a:t>
            </a:r>
          </a:p>
          <a:p>
            <a:pPr marL="744538" lvl="1" indent="-236538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ZF</a:t>
            </a:r>
            <a:r>
              <a:rPr lang="en-US" dirty="0" smtClean="0"/>
              <a:t>	Zero Flag	</a:t>
            </a:r>
            <a:r>
              <a:rPr lang="en-US" dirty="0" smtClean="0">
                <a:latin typeface="Courier New" pitchFamily="49" charset="0"/>
              </a:rPr>
              <a:t>OF</a:t>
            </a:r>
            <a:r>
              <a:rPr lang="en-US" dirty="0" smtClean="0"/>
              <a:t>	Overflow Flag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Implicit setting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14313" eaLnBrk="1" hangingPunct="1">
              <a:lnSpc>
                <a:spcPct val="85000"/>
              </a:lnSpc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Automatically Set By Arithmetic and Logical Operations</a:t>
            </a:r>
          </a:p>
          <a:p>
            <a:pPr marL="560388" lvl="1" indent="-212725" eaLnBrk="1" hangingPunct="1">
              <a:lnSpc>
                <a:spcPct val="90000"/>
              </a:lnSpc>
              <a:buClrTx/>
              <a:buSzPct val="75000"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>
                <a:latin typeface="Courier New" pitchFamily="49" charset="0"/>
              </a:rPr>
              <a:t>Example:  </a:t>
            </a:r>
            <a:r>
              <a:rPr lang="en-US" dirty="0" err="1" smtClean="0">
                <a:latin typeface="Courier New" pitchFamily="49" charset="0"/>
              </a:rPr>
              <a:t>addq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</a:rPr>
              <a:t>Src</a:t>
            </a:r>
            <a:r>
              <a:rPr lang="en-US" dirty="0" err="1" smtClean="0">
                <a:latin typeface="Courier New" pitchFamily="49" charset="0"/>
              </a:rPr>
              <a:t>,</a:t>
            </a:r>
            <a:r>
              <a:rPr lang="en-US" i="1" dirty="0" err="1" smtClean="0">
                <a:latin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</a:rPr>
              <a:t>		</a:t>
            </a:r>
          </a:p>
          <a:p>
            <a:pPr marL="560388" lvl="1" indent="-212725" eaLnBrk="1" hangingPunct="1">
              <a:lnSpc>
                <a:spcPct val="90000"/>
              </a:lnSpc>
              <a:buClrTx/>
              <a:buSzPct val="75000"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C analog:</a:t>
            </a:r>
            <a:r>
              <a:rPr lang="en-US" dirty="0" smtClean="0">
                <a:latin typeface="Courier New" pitchFamily="49" charset="0"/>
              </a:rPr>
              <a:t> t = a + b</a:t>
            </a:r>
          </a:p>
          <a:p>
            <a:pPr marL="560388" lvl="1" indent="-2127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CF (for unsigned integers)</a:t>
            </a:r>
          </a:p>
          <a:p>
            <a:pPr marL="830263" lvl="2" indent="-158750" eaLnBrk="1" hangingPunct="1">
              <a:lnSpc>
                <a:spcPct val="97000"/>
              </a:lnSpc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sz="1800" dirty="0" smtClean="0"/>
              <a:t>set if carry out from most significant bit (unsigned overflow)</a:t>
            </a:r>
          </a:p>
          <a:p>
            <a:pPr marL="830263" lvl="2" indent="-158750" eaLnBrk="1" hangingPunct="1">
              <a:lnSpc>
                <a:spcPct val="97000"/>
              </a:lnSpc>
              <a:buClrTx/>
              <a:buSzPct val="90000"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(unsigned long t) &lt; (unsigned long a)</a:t>
            </a:r>
          </a:p>
          <a:p>
            <a:pPr marL="560388" lvl="1" indent="-2127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ZF (zero flag)</a:t>
            </a:r>
          </a:p>
          <a:p>
            <a:pPr marL="830263" lvl="2" indent="-158750" eaLnBrk="1" hangingPunct="1">
              <a:lnSpc>
                <a:spcPct val="97000"/>
              </a:lnSpc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sz="1800" dirty="0" smtClean="0"/>
              <a:t>set if </a:t>
            </a:r>
            <a:r>
              <a:rPr lang="en-US" sz="1800" dirty="0" smtClean="0">
                <a:latin typeface="Courier New" pitchFamily="49" charset="0"/>
              </a:rPr>
              <a:t>t == 0</a:t>
            </a:r>
          </a:p>
          <a:p>
            <a:pPr marL="560388" lvl="1" indent="-2127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SF (for signed integers)</a:t>
            </a:r>
          </a:p>
          <a:p>
            <a:pPr marL="830263" lvl="2" indent="-158750" eaLnBrk="1" hangingPunct="1">
              <a:lnSpc>
                <a:spcPct val="97000"/>
              </a:lnSpc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sz="1800" dirty="0" smtClean="0"/>
              <a:t>set if </a:t>
            </a:r>
            <a:r>
              <a:rPr lang="en-US" sz="1800" dirty="0" smtClean="0">
                <a:latin typeface="Courier New" pitchFamily="49" charset="0"/>
              </a:rPr>
              <a:t>t &lt; 0</a:t>
            </a:r>
          </a:p>
          <a:p>
            <a:pPr marL="560388" lvl="1" indent="-212725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dirty="0" smtClean="0"/>
              <a:t>OF (for signed integers)</a:t>
            </a:r>
          </a:p>
          <a:p>
            <a:pPr marL="830263" lvl="2" indent="-158750" eaLnBrk="1" hangingPunct="1">
              <a:lnSpc>
                <a:spcPct val="97000"/>
              </a:lnSpc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sz="1800" dirty="0" smtClean="0"/>
              <a:t>set if signed (two’s complement) overflow</a:t>
            </a:r>
          </a:p>
          <a:p>
            <a:pPr marL="830263" lvl="2" indent="-158750" eaLnBrk="1" hangingPunct="1">
              <a:lnSpc>
                <a:spcPct val="97000"/>
              </a:lnSpc>
              <a:buClrTx/>
              <a:buSzPct val="90000"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(a&gt;0 &amp;&amp; b&gt;0 &amp;&amp; t&lt;0) || (a&lt;0 &amp;&amp; b&lt;0 &amp;&amp; t&gt;=0)</a:t>
            </a:r>
          </a:p>
          <a:p>
            <a:pPr marL="223838" indent="-214313" eaLnBrk="1" hangingPunct="1">
              <a:lnSpc>
                <a:spcPct val="85000"/>
              </a:lnSpc>
              <a:buClrTx/>
              <a:buFontTx/>
              <a:buNone/>
              <a:tabLst>
                <a:tab pos="223838" algn="l"/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</a:tabLst>
              <a:defRPr/>
            </a:pPr>
            <a:r>
              <a:rPr lang="en-US" i="1" dirty="0" smtClean="0"/>
              <a:t>Not</a:t>
            </a:r>
            <a:r>
              <a:rPr lang="en-US" dirty="0" smtClean="0"/>
              <a:t> set by </a:t>
            </a:r>
            <a:r>
              <a:rPr lang="en-US" dirty="0" smtClean="0">
                <a:latin typeface="Courier New" pitchFamily="49" charset="0"/>
              </a:rPr>
              <a:t>lea</a:t>
            </a:r>
            <a:r>
              <a:rPr lang="en-US" dirty="0" smtClean="0"/>
              <a:t>,  </a:t>
            </a:r>
            <a:r>
              <a:rPr lang="en-US" dirty="0" smtClean="0">
                <a:latin typeface="Courier New" pitchFamily="49" charset="0"/>
              </a:rPr>
              <a:t>push, pop, </a:t>
            </a:r>
            <a:r>
              <a:rPr lang="en-US" dirty="0" err="1" smtClean="0">
                <a:latin typeface="Courier New" pitchFamily="49" charset="0"/>
              </a:rPr>
              <a:t>mov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 instructions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Explicit setting via compare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Setting condition codes via compare instruction</a:t>
            </a:r>
          </a:p>
          <a:p>
            <a:pPr marL="744538" lvl="1" indent="-236538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cmpq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</a:rPr>
              <a:t>b</a:t>
            </a:r>
            <a:r>
              <a:rPr lang="en-US" dirty="0" err="1" smtClean="0">
                <a:latin typeface="Courier New" pitchFamily="49" charset="0"/>
              </a:rPr>
              <a:t>,</a:t>
            </a:r>
            <a:r>
              <a:rPr lang="en-US" i="1" dirty="0" err="1" smtClean="0">
                <a:latin typeface="Courier New" pitchFamily="49" charset="0"/>
              </a:rPr>
              <a:t>a</a:t>
            </a:r>
            <a:endParaRPr lang="en-US" i="1" dirty="0" smtClean="0">
              <a:latin typeface="Courier New" pitchFamily="49" charset="0"/>
            </a:endParaRP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Computes</a:t>
            </a:r>
            <a:r>
              <a:rPr lang="en-US" dirty="0" smtClean="0">
                <a:latin typeface="Courier New" pitchFamily="49" charset="0"/>
              </a:rPr>
              <a:t> a-b</a:t>
            </a:r>
            <a:r>
              <a:rPr lang="en-US" dirty="0" smtClean="0"/>
              <a:t> without setting destination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CF set if carry out from most significant bit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Used for unsigned comparisons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ZF set if </a:t>
            </a:r>
            <a:r>
              <a:rPr lang="en-US" dirty="0" smtClean="0">
                <a:latin typeface="Courier New" pitchFamily="49" charset="0"/>
              </a:rPr>
              <a:t>a == b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SF set if </a:t>
            </a:r>
            <a:r>
              <a:rPr lang="en-US" dirty="0" smtClean="0">
                <a:latin typeface="Courier New" pitchFamily="49" charset="0"/>
              </a:rPr>
              <a:t>(a-b) &lt; 0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OF set if two’s complement (signed) overflow</a:t>
            </a:r>
          </a:p>
          <a:p>
            <a:pPr lvl="2" indent="-234950" eaLnBrk="1" hangingPunct="1">
              <a:buClrTx/>
              <a:buSzPct val="90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>
                <a:latin typeface="Courier New" pitchFamily="49" charset="0"/>
              </a:rPr>
              <a:t>(a&gt;0 &amp;&amp; b&lt;0 &amp;&amp; (a-b)&lt;0) || (a&lt;0 &amp;&amp; b&gt;0 &amp;&amp; (a-b)&gt;0)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Byte, word, and double word versions </a:t>
            </a:r>
            <a:r>
              <a:rPr lang="en-US" dirty="0" err="1" smtClean="0">
                <a:latin typeface="Courier New" pitchFamily="49" charset="0"/>
              </a:rPr>
              <a:t>cmpb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cmpw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cmpl</a:t>
            </a: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Explicit setting via test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Setting condition codes via test instruction</a:t>
            </a:r>
          </a:p>
          <a:p>
            <a:pPr marL="744538" lvl="1" indent="-236538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err="1" smtClean="0">
                <a:latin typeface="Courier New" pitchFamily="49" charset="0"/>
              </a:rPr>
              <a:t>testq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</a:rPr>
              <a:t>b</a:t>
            </a:r>
            <a:r>
              <a:rPr lang="en-US" dirty="0" err="1" smtClean="0">
                <a:latin typeface="Courier New" pitchFamily="49" charset="0"/>
              </a:rPr>
              <a:t>,</a:t>
            </a:r>
            <a:r>
              <a:rPr lang="en-US" i="1" dirty="0" err="1" smtClean="0">
                <a:latin typeface="Courier New" pitchFamily="49" charset="0"/>
              </a:rPr>
              <a:t>a</a:t>
            </a:r>
            <a:endParaRPr lang="en-US" i="1" dirty="0" smtClean="0">
              <a:latin typeface="Courier New" pitchFamily="49" charset="0"/>
            </a:endParaRP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 Computes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a&amp;b</a:t>
            </a:r>
            <a:r>
              <a:rPr lang="en-US" dirty="0" smtClean="0"/>
              <a:t> without setting destination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Sets condition codes based on result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smtClean="0"/>
              <a:t>Useful to have one of the operands be a mask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Often used to test zero, positive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sz="1800" dirty="0" err="1" smtClean="0">
                <a:latin typeface="Courier New" pitchFamily="49" charset="0"/>
              </a:rPr>
              <a:t>testq</a:t>
            </a:r>
            <a:r>
              <a:rPr lang="en-US" sz="1800" dirty="0" smtClean="0">
                <a:latin typeface="Courier New" pitchFamily="49" charset="0"/>
              </a:rPr>
              <a:t> 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r>
              <a:rPr lang="en-US" sz="1800" dirty="0" smtClean="0">
                <a:latin typeface="Courier New" pitchFamily="49" charset="0"/>
              </a:rPr>
              <a:t>, %</a:t>
            </a:r>
            <a:r>
              <a:rPr lang="en-US" sz="1800" dirty="0" err="1" smtClean="0">
                <a:latin typeface="Courier New" pitchFamily="49" charset="0"/>
              </a:rPr>
              <a:t>rax</a:t>
            </a:r>
            <a:endParaRPr lang="en-US" sz="1800" dirty="0" smtClean="0">
              <a:latin typeface="Courier New" pitchFamily="49" charset="0"/>
            </a:endParaRP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ZF set when </a:t>
            </a:r>
            <a:r>
              <a:rPr lang="en-US" dirty="0" err="1" smtClean="0">
                <a:latin typeface="Courier New" pitchFamily="49" charset="0"/>
              </a:rPr>
              <a:t>a&amp;b</a:t>
            </a:r>
            <a:r>
              <a:rPr lang="en-US" dirty="0" smtClean="0">
                <a:latin typeface="Courier New" pitchFamily="49" charset="0"/>
              </a:rPr>
              <a:t> == 0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SF set when </a:t>
            </a:r>
            <a:r>
              <a:rPr lang="en-US" dirty="0" err="1" smtClean="0">
                <a:latin typeface="Courier New" pitchFamily="49" charset="0"/>
              </a:rPr>
              <a:t>a&amp;b</a:t>
            </a:r>
            <a:r>
              <a:rPr lang="en-US" dirty="0" smtClean="0">
                <a:latin typeface="Courier New" pitchFamily="49" charset="0"/>
              </a:rPr>
              <a:t> &lt; 0</a:t>
            </a:r>
          </a:p>
          <a:p>
            <a:pPr marL="744538" lvl="1" indent="-236538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Byte, word and double word versions </a:t>
            </a:r>
            <a:r>
              <a:rPr lang="en-US" dirty="0" err="1" smtClean="0">
                <a:latin typeface="Courier New" pitchFamily="49" charset="0"/>
              </a:rPr>
              <a:t>testb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testw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testl</a:t>
            </a:r>
            <a:endParaRPr lang="en-US" dirty="0" smtClean="0">
              <a:latin typeface="Courier New" pitchFamily="49" charset="0"/>
            </a:endParaRPr>
          </a:p>
          <a:p>
            <a:pPr marL="744538" lvl="1" indent="-236538" eaLnBrk="1" hangingPunct="1">
              <a:buClrTx/>
              <a:buSzPct val="75000"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14363" y="1817688"/>
          <a:ext cx="8121650" cy="4811712"/>
        </p:xfrm>
        <a:graphic>
          <a:graphicData uri="http://schemas.openxmlformats.org/presentationml/2006/ole">
            <p:oleObj spid="_x0000_s1034" r:id="rId4" imgW="8232648" imgH="4882896" progId="Word.Document.8">
              <p:embed/>
            </p:oleObj>
          </a:graphicData>
        </a:graphic>
      </p:graphicFrame>
      <p:sp>
        <p:nvSpPr>
          <p:cNvPr id="1030" name="Line 4"/>
          <p:cNvSpPr>
            <a:spLocks noChangeShapeType="1"/>
          </p:cNvSpPr>
          <p:nvPr/>
        </p:nvSpPr>
        <p:spPr bwMode="auto">
          <a:xfrm flipH="1" flipV="1">
            <a:off x="3200400" y="5105400"/>
            <a:ext cx="1246188" cy="1601788"/>
          </a:xfrm>
          <a:prstGeom prst="line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4432300" y="6584950"/>
            <a:ext cx="145256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00"/>
                </a:solidFill>
              </a:rPr>
              <a:t>Overflow flips result</a:t>
            </a:r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Conditional jump </a:t>
            </a:r>
            <a:r>
              <a:rPr lang="en-US" dirty="0" err="1" smtClean="0"/>
              <a:t>instrcutions</a:t>
            </a:r>
            <a:endParaRPr lang="en-US" dirty="0" smtClean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290512" y="1220788"/>
            <a:ext cx="8548687" cy="5214937"/>
          </a:xfrm>
        </p:spPr>
        <p:txBody>
          <a:bodyPr/>
          <a:lstStyle/>
          <a:p>
            <a:pPr marL="385763" indent="-376238" eaLnBrk="1" hangingPunct="1">
              <a:buClrTx/>
              <a:buFontTx/>
              <a:buNone/>
              <a:tabLst>
                <a:tab pos="385763" algn="l"/>
                <a:tab pos="498475" algn="l"/>
                <a:tab pos="955675" algn="l"/>
                <a:tab pos="1412875" algn="l"/>
                <a:tab pos="1870075" algn="l"/>
                <a:tab pos="2327275" algn="l"/>
                <a:tab pos="2784475" algn="l"/>
                <a:tab pos="3241675" algn="l"/>
                <a:tab pos="3698875" algn="l"/>
                <a:tab pos="4156075" algn="l"/>
                <a:tab pos="4613275" algn="l"/>
                <a:tab pos="5070475" algn="l"/>
                <a:tab pos="5527675" algn="l"/>
                <a:tab pos="5984875" algn="l"/>
                <a:tab pos="6442075" algn="l"/>
                <a:tab pos="6899275" algn="l"/>
                <a:tab pos="7356475" algn="l"/>
                <a:tab pos="7813675" algn="l"/>
                <a:tab pos="8270875" algn="l"/>
                <a:tab pos="8728075" algn="l"/>
                <a:tab pos="9185275" algn="l"/>
              </a:tabLst>
              <a:defRPr/>
            </a:pPr>
            <a:r>
              <a:rPr lang="en-US" dirty="0" smtClean="0"/>
              <a:t>Jump to different part of code based on condition codes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13822</TotalTime>
  <Words>2876</Words>
  <Application>Microsoft Office PowerPoint</Application>
  <PresentationFormat>On-screen Show (4:3)</PresentationFormat>
  <Paragraphs>828</Paragraphs>
  <Slides>47</Slides>
  <Notes>37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Office Theme</vt:lpstr>
      <vt:lpstr>Microsoft Office Word 97 - 2003 Document</vt:lpstr>
      <vt:lpstr>Controlling Program Flow</vt:lpstr>
      <vt:lpstr>Control Flow</vt:lpstr>
      <vt:lpstr>Jump instructions</vt:lpstr>
      <vt:lpstr>Recall conditional statements in C</vt:lpstr>
      <vt:lpstr>Mapping to CPU</vt:lpstr>
      <vt:lpstr>Implicit setting</vt:lpstr>
      <vt:lpstr>Explicit setting via compare</vt:lpstr>
      <vt:lpstr>Explicit setting via test</vt:lpstr>
      <vt:lpstr>Conditional jump instrcutions</vt:lpstr>
      <vt:lpstr>Conditional jump example</vt:lpstr>
      <vt:lpstr>General Conditional Expression Translation (Using Branches)</vt:lpstr>
      <vt:lpstr>Practice problem 3.18</vt:lpstr>
      <vt:lpstr>Avoiding conditional branches</vt:lpstr>
      <vt:lpstr>Conditional moves</vt:lpstr>
      <vt:lpstr>General Conditional Expression Translation (Using conditional move)</vt:lpstr>
      <vt:lpstr>Conditional Move example</vt:lpstr>
      <vt:lpstr>Practice problem 3.21-</vt:lpstr>
      <vt:lpstr>When not to use Conditional Move</vt:lpstr>
      <vt:lpstr>Loops</vt:lpstr>
      <vt:lpstr>C example</vt:lpstr>
      <vt:lpstr>Are these equivalent?</vt:lpstr>
      <vt:lpstr>Slide 22</vt:lpstr>
      <vt:lpstr>“For” Loop Example</vt:lpstr>
      <vt:lpstr>“For” Loop Example</vt:lpstr>
      <vt:lpstr>Problem 3.26</vt:lpstr>
      <vt:lpstr>C switch Statements</vt:lpstr>
      <vt:lpstr>C switch statements</vt:lpstr>
      <vt:lpstr>Example revisited</vt:lpstr>
      <vt:lpstr>Slide 29</vt:lpstr>
      <vt:lpstr>Practice problem 3.30</vt:lpstr>
      <vt:lpstr>Practice problem 3.30</vt:lpstr>
      <vt:lpstr>MetaCTF levels</vt:lpstr>
      <vt:lpstr>Extra slides</vt:lpstr>
      <vt:lpstr>Reading Condition Codes</vt:lpstr>
      <vt:lpstr>Reading Condition Codes (Cont.)</vt:lpstr>
      <vt:lpstr>What About Branches?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x86 REP prefixes</vt:lpstr>
      <vt:lpstr>x86 REP example</vt:lpstr>
      <vt:lpstr>x86 SCAS</vt:lpstr>
      <vt:lpstr>x86 SCAS</vt:lpstr>
      <vt:lpstr>x86 L0DS/STOS</vt:lpstr>
      <vt:lpstr>x86 LODS/STOS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</dc:title>
  <dc:creator>Randal E. Bryant and David R. O'Hallaron</dc:creator>
  <cp:lastModifiedBy>user</cp:lastModifiedBy>
  <cp:revision>276</cp:revision>
  <cp:lastPrinted>1998-08-31T18:34:23Z</cp:lastPrinted>
  <dcterms:created xsi:type="dcterms:W3CDTF">1998-08-11T09:19:24Z</dcterms:created>
  <dcterms:modified xsi:type="dcterms:W3CDTF">2018-02-01T17:09:40Z</dcterms:modified>
</cp:coreProperties>
</file>