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sldIdLst>
    <p:sldId id="256" r:id="rId2"/>
    <p:sldId id="376" r:id="rId3"/>
    <p:sldId id="257" r:id="rId4"/>
    <p:sldId id="373" r:id="rId5"/>
    <p:sldId id="258" r:id="rId6"/>
    <p:sldId id="259" r:id="rId7"/>
    <p:sldId id="329" r:id="rId8"/>
    <p:sldId id="260" r:id="rId9"/>
    <p:sldId id="399" r:id="rId10"/>
    <p:sldId id="262" r:id="rId11"/>
    <p:sldId id="386" r:id="rId12"/>
    <p:sldId id="384" r:id="rId13"/>
    <p:sldId id="385" r:id="rId14"/>
    <p:sldId id="263" r:id="rId15"/>
    <p:sldId id="266" r:id="rId16"/>
    <p:sldId id="38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69" r:id="rId26"/>
    <p:sldId id="279" r:id="rId27"/>
    <p:sldId id="352" r:id="rId28"/>
    <p:sldId id="281" r:id="rId29"/>
    <p:sldId id="391" r:id="rId30"/>
    <p:sldId id="392" r:id="rId31"/>
    <p:sldId id="393" r:id="rId32"/>
    <p:sldId id="394" r:id="rId33"/>
    <p:sldId id="395" r:id="rId34"/>
    <p:sldId id="396" r:id="rId35"/>
    <p:sldId id="282" r:id="rId36"/>
    <p:sldId id="400" r:id="rId37"/>
    <p:sldId id="288" r:id="rId38"/>
    <p:sldId id="289" r:id="rId39"/>
    <p:sldId id="379" r:id="rId40"/>
    <p:sldId id="291" r:id="rId41"/>
    <p:sldId id="355" r:id="rId42"/>
    <p:sldId id="356" r:id="rId43"/>
    <p:sldId id="298" r:id="rId44"/>
    <p:sldId id="301" r:id="rId45"/>
    <p:sldId id="358" r:id="rId46"/>
    <p:sldId id="304" r:id="rId47"/>
    <p:sldId id="308" r:id="rId48"/>
    <p:sldId id="397" r:id="rId49"/>
    <p:sldId id="398" r:id="rId50"/>
    <p:sldId id="334" r:id="rId51"/>
    <p:sldId id="335" r:id="rId52"/>
    <p:sldId id="332" r:id="rId53"/>
    <p:sldId id="339" r:id="rId54"/>
    <p:sldId id="313" r:id="rId55"/>
    <p:sldId id="286" r:id="rId56"/>
    <p:sldId id="287" r:id="rId57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8" autoAdjust="0"/>
  </p:normalViewPr>
  <p:slideViewPr>
    <p:cSldViewPr>
      <p:cViewPr>
        <p:scale>
          <a:sx n="68" d="100"/>
          <a:sy n="68" d="100"/>
        </p:scale>
        <p:origin x="-1332" y="-9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80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703513" y="8710613"/>
            <a:ext cx="1452562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7480" tIns="44280" rIns="87480" bIns="4428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66"/>
                </a:solidFill>
                <a:latin typeface="Century Gothic" pitchFamily="32" charset="0"/>
                <a:ea typeface="DejaVu LGC Sans" charset="0"/>
                <a:cs typeface="DejaVu LGC Sans" charset="0"/>
              </a:rPr>
              <a:t>Page </a:t>
            </a:r>
            <a:fld id="{BAE34376-85B3-4F95-B45B-0FAE2B0EB16D}" type="slidenum">
              <a:rPr lang="en-GB" sz="1200">
                <a:solidFill>
                  <a:srgbClr val="000066"/>
                </a:solidFill>
                <a:latin typeface="Century Gothic" pitchFamily="32" charset="0"/>
                <a:ea typeface="DejaVu LGC Sans" charset="0"/>
                <a:cs typeface="DejaVu LGC Sans" charset="0"/>
              </a:rPr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endParaRPr lang="en-GB" sz="1200">
              <a:solidFill>
                <a:srgbClr val="000066"/>
              </a:solidFill>
              <a:latin typeface="Century Gothic" pitchFamily="32" charset="0"/>
              <a:ea typeface="DejaVu LGC Sans" charset="0"/>
              <a:cs typeface="DejaVu LGC Sans" charset="0"/>
            </a:endParaRPr>
          </a:p>
        </p:txBody>
      </p:sp>
      <p:sp>
        <p:nvSpPr>
          <p:cNvPr id="2058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43425" cy="34051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57288" y="693738"/>
            <a:ext cx="4551362" cy="3413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81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654050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930177" y="4360333"/>
            <a:ext cx="5009555" cy="414261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913805" y="4343704"/>
            <a:ext cx="5030391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913805" y="4343704"/>
            <a:ext cx="5030391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2150"/>
            <a:ext cx="4540250" cy="3405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0xf000 + 0x8 =</a:t>
            </a:r>
            <a:r>
              <a:rPr lang="en-US" baseline="0" dirty="0" smtClean="0"/>
              <a:t> 0xf008</a:t>
            </a:r>
          </a:p>
          <a:p>
            <a:r>
              <a:rPr lang="en-US" baseline="0" dirty="0" smtClean="0"/>
              <a:t>0xf000 + 0x0100 = 0xf100</a:t>
            </a:r>
          </a:p>
          <a:p>
            <a:r>
              <a:rPr lang="en-US" baseline="0" dirty="0" smtClean="0"/>
              <a:t>0xf000 + 4*0x0100 = 0xf400</a:t>
            </a:r>
          </a:p>
          <a:p>
            <a:r>
              <a:rPr lang="en-US" baseline="0" dirty="0" smtClean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206" y="8685210"/>
            <a:ext cx="2971304" cy="457276"/>
          </a:xfrm>
          <a:prstGeom prst="rect">
            <a:avLst/>
          </a:prstGeom>
        </p:spPr>
        <p:txBody>
          <a:bodyPr lIns="86630" tIns="43315" rIns="86630" bIns="43315"/>
          <a:lstStyle/>
          <a:p>
            <a:fld id="{76A65B0C-B35D-4608-94F8-324A6C7A47D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81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Errata…changed</a:t>
            </a:r>
            <a:r>
              <a:rPr lang="en-US" baseline="0" dirty="0" smtClean="0"/>
              <a:t> for 64 bit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81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Errata…fix return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57288" y="693738"/>
            <a:ext cx="4551362" cy="3413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81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2150"/>
            <a:ext cx="4540250" cy="3405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206" y="8685210"/>
            <a:ext cx="2971304" cy="457276"/>
          </a:xfrm>
          <a:prstGeom prst="rect">
            <a:avLst/>
          </a:prstGeom>
        </p:spPr>
        <p:txBody>
          <a:bodyPr lIns="86630" tIns="43315" rIns="86630" bIns="43315"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0250" cy="3405188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2132410" y="694267"/>
            <a:ext cx="2599134" cy="341206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913210" y="4343400"/>
            <a:ext cx="5029200" cy="4108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247650"/>
            <a:ext cx="2205038" cy="6186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62712" cy="6186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05850" cy="769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296275" cy="5213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05850" cy="769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1937" cy="521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220788"/>
            <a:ext cx="4071938" cy="2530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4850" y="3903663"/>
            <a:ext cx="4071938" cy="2530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1937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220788"/>
            <a:ext cx="4071938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296275" cy="521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05850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84138" y="6400800"/>
            <a:ext cx="1212851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 anchor="ctr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660033"/>
                </a:solidFill>
                <a:latin typeface="Arial" charset="0"/>
                <a:ea typeface="DejaVu LGC Sans" charset="0"/>
                <a:cs typeface="DejaVu LGC Sans" charset="0"/>
              </a:rPr>
              <a:t>– </a:t>
            </a:r>
            <a:fld id="{AFC357C6-3C5D-4411-878F-304B43B606C6}" type="slidenum">
              <a:rPr lang="en-US" sz="1400">
                <a:solidFill>
                  <a:srgbClr val="660033"/>
                </a:solidFill>
                <a:latin typeface="Arial" charset="0"/>
                <a:ea typeface="DejaVu LGC Sans" charset="0"/>
                <a:cs typeface="DejaVu LGC Sans" charset="0"/>
              </a:rPr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>
                <a:solidFill>
                  <a:srgbClr val="660033"/>
                </a:solidFill>
                <a:latin typeface="Arial" charset="0"/>
                <a:ea typeface="DejaVu LGC Sans" charset="0"/>
                <a:cs typeface="DejaVu LGC Sans" charset="0"/>
              </a:rPr>
              <a:t> –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LGC Sans" charset="0"/>
          <a:cs typeface="DejaVu LGC Sans" charset="0"/>
        </a:defRPr>
      </a:lvl2pPr>
      <a:lvl3pPr marL="1143000" indent="-228600" algn="l" defTabSz="457200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LGC Sans" charset="0"/>
          <a:cs typeface="DejaVu LGC Sans" charset="0"/>
        </a:defRPr>
      </a:lvl3pPr>
      <a:lvl4pPr marL="1600200" indent="-228600" algn="l" defTabSz="457200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LGC Sans" charset="0"/>
          <a:cs typeface="DejaVu LGC Sans" charset="0"/>
        </a:defRPr>
      </a:lvl4pPr>
      <a:lvl5pPr marL="2057400" indent="-228600" algn="l" defTabSz="457200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LGC Sans" charset="0"/>
          <a:cs typeface="DejaVu LGC Sans" charset="0"/>
        </a:defRPr>
      </a:lvl5pPr>
      <a:lvl6pPr marL="2514600" indent="-228600" algn="l" defTabSz="457200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LGC Sans" charset="0"/>
          <a:cs typeface="DejaVu LGC Sans" charset="0"/>
        </a:defRPr>
      </a:lvl6pPr>
      <a:lvl7pPr marL="2971800" indent="-228600" algn="l" defTabSz="457200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LGC Sans" charset="0"/>
          <a:cs typeface="DejaVu LGC Sans" charset="0"/>
        </a:defRPr>
      </a:lvl7pPr>
      <a:lvl8pPr marL="3429000" indent="-228600" algn="l" defTabSz="457200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LGC Sans" charset="0"/>
          <a:cs typeface="DejaVu LGC Sans" charset="0"/>
        </a:defRPr>
      </a:lvl8pPr>
      <a:lvl9pPr marL="3886200" indent="-228600" algn="l" defTabSz="457200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fontAlgn="base">
        <a:lnSpc>
          <a:spcPct val="99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04000"/>
        </a:lnSpc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111000"/>
        </a:lnSpc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10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752600" y="1527175"/>
            <a:ext cx="5562600" cy="1511300"/>
          </a:xfrm>
          <a:ln/>
        </p:spPr>
        <p:txBody>
          <a:bodyPr/>
          <a:lstStyle/>
          <a:p>
            <a:pPr algn="ctr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x86 </a:t>
            </a:r>
            <a:r>
              <a:rPr lang="en-US" dirty="0"/>
              <a:t>Data Access and Operations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4600" y="3581400"/>
            <a:ext cx="3925888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spAutoFit/>
          </a:bodyPr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>
              <a:solidFill>
                <a:srgbClr val="0033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>
              <a:solidFill>
                <a:srgbClr val="0033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5375" cy="7794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Registers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5800" cy="5222875"/>
          </a:xfrm>
          <a:ln/>
        </p:spPr>
        <p:txBody>
          <a:bodyPr/>
          <a:lstStyle/>
          <a:p>
            <a:pPr marL="384175" indent="-374650"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Special memory not part of main memory</a:t>
            </a:r>
          </a:p>
          <a:p>
            <a:pPr marL="733425" lvl="1" indent="-239713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Located on CPU</a:t>
            </a:r>
          </a:p>
          <a:p>
            <a:pPr marL="733425" lvl="1" indent="-239713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Used to store temporary values</a:t>
            </a:r>
          </a:p>
          <a:p>
            <a:pPr marL="733425" lvl="1" indent="-239713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Typically</a:t>
            </a:r>
            <a:r>
              <a:rPr lang="en-GB" dirty="0"/>
              <a:t>, data is loaded into registers, manipulated or used, and then written back to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762000" y="11430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%rax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62000" y="17526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%rbx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62000" y="23622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%rcx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62000" y="29718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%rdx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62000" y="35814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%rsi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762000" y="41910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%rdi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762000" y="4800600"/>
            <a:ext cx="3505200" cy="533400"/>
          </a:xfrm>
          <a:prstGeom prst="rect">
            <a:avLst/>
          </a:prstGeom>
          <a:solidFill>
            <a:srgbClr val="EFBFBF"/>
          </a:solidFill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%rsp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762000" y="54102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%rbp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57200" y="369888"/>
            <a:ext cx="8001000" cy="595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660033"/>
                </a:solidFill>
                <a:latin typeface="Arial" charset="0"/>
                <a:ea typeface="AR PL ShanHeiSun Uni" charset="0"/>
                <a:cs typeface="AR PL ShanHeiSun Uni" charset="0"/>
              </a:rPr>
              <a:t>x86-64 Integer Registers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52400" y="6019800"/>
            <a:ext cx="7329488" cy="83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0250" lvl="1" indent="-238125" eaLnBrk="1" hangingPunct="1">
              <a:spcBef>
                <a:spcPts val="625"/>
              </a:spcBef>
              <a:buClr>
                <a:srgbClr val="660033"/>
              </a:buClr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  <a:tab pos="9874250" algn="l"/>
              </a:tabLst>
            </a:pPr>
            <a:endParaRPr lang="en-US" sz="2000" b="1" dirty="0">
              <a:solidFill>
                <a:srgbClr val="000066"/>
              </a:solidFill>
              <a:latin typeface="Arial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505075" y="12192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</a:t>
            </a:r>
            <a:r>
              <a:rPr lang="en-US" sz="1800" b="1" dirty="0" err="1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eax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505075" y="18288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%ebx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505075" y="24384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</a:t>
            </a:r>
            <a:r>
              <a:rPr lang="en-US" sz="1800" b="1" dirty="0" err="1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ecx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505075" y="30480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</a:t>
            </a:r>
            <a:r>
              <a:rPr lang="en-US" sz="1800" b="1" dirty="0" err="1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edx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505075" y="36576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%esi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2505075" y="42672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%edi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505075" y="4876800"/>
            <a:ext cx="1752600" cy="381000"/>
          </a:xfrm>
          <a:prstGeom prst="rect">
            <a:avLst/>
          </a:prstGeom>
          <a:solidFill>
            <a:srgbClr val="FF9999"/>
          </a:solidFill>
          <a:ln w="1260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%esp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2505075" y="54864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%ebp</a:t>
            </a: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724400" y="11430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%r8</a:t>
            </a: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4724400" y="17526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%r9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724400" y="23622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%r10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4724400" y="29718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%r11</a:t>
            </a: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4724400" y="35814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%r12</a:t>
            </a: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4724400" y="41910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%r13</a:t>
            </a: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4724400" y="48006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%r14</a:t>
            </a: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4724400" y="5410200"/>
            <a:ext cx="3505200" cy="533400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%r15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6467475" y="12192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%r8d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6467475" y="18288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%r9d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6467475" y="24384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%r10d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6467475" y="30480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%r11d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467475" y="36576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%r12d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467475" y="42672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%r13d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467475" y="48768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%r14d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467475" y="5486400"/>
            <a:ext cx="1752600" cy="381000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%r15d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38200" y="6414802"/>
            <a:ext cx="7772400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71475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 PL ShanHeiSun Uni" charset="0"/>
                <a:cs typeface="AR PL ShanHeiSun Uni" charset="0"/>
              </a:rPr>
              <a:t>Format different since registers added with x86-64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ea typeface="AR PL ShanHeiSun Uni" charset="0"/>
              <a:cs typeface="Courier New" pitchFamily="49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6705600" y="6019800"/>
            <a:ext cx="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  <a:ea typeface="AR PL ShanHeiSun Uni" charset="0"/>
                <a:cs typeface="AR PL ShanHeiSun Uni" charset="0"/>
              </a:rPr>
              <a:t>64-bit registers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1475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 PL ShanHeiSun Uni" charset="0"/>
                <a:cs typeface="AR PL ShanHeiSun Uni" charset="0"/>
              </a:rPr>
              <a:t>Multiple access sizes  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%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rax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, %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rbx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, %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rcx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, %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rdx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ea typeface="AR PL ShanHeiSun Uni" charset="0"/>
              <a:cs typeface="Courier New" pitchFamily="49" charset="0"/>
            </a:endParaRPr>
          </a:p>
          <a:p>
            <a:pPr marL="744538" lvl="1" indent="-231775" eaLnBrk="1" hangingPunct="1">
              <a:spcBef>
                <a:spcPts val="625"/>
              </a:spcBef>
              <a:buClrTx/>
              <a:buSzPct val="75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20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</a:t>
            </a:r>
            <a:r>
              <a:rPr lang="en-US" sz="20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ah, %al : low order bytes (8 bits)</a:t>
            </a:r>
          </a:p>
          <a:p>
            <a:pPr marL="744538" lvl="1" indent="-231775" eaLnBrk="1" hangingPunct="1">
              <a:spcBef>
                <a:spcPts val="625"/>
              </a:spcBef>
              <a:buClrTx/>
              <a:buSzPct val="75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%ax  : low word (16 bits)</a:t>
            </a:r>
          </a:p>
          <a:p>
            <a:pPr marL="744538" lvl="1" indent="-231775" eaLnBrk="1" hangingPunct="1">
              <a:spcBef>
                <a:spcPts val="625"/>
              </a:spcBef>
              <a:buClrTx/>
              <a:buSzPct val="75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</a:t>
            </a:r>
            <a:r>
              <a:rPr lang="en-US" sz="2000" b="1" dirty="0" err="1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eax</a:t>
            </a:r>
            <a:r>
              <a:rPr lang="en-US" sz="20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: low “double word” (32 bits)</a:t>
            </a:r>
            <a:endParaRPr lang="en-US" sz="20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  <a:p>
            <a:pPr marL="744538" lvl="1" indent="-231775" eaLnBrk="1" hangingPunct="1">
              <a:spcBef>
                <a:spcPts val="625"/>
              </a:spcBef>
              <a:buClrTx/>
              <a:buSzPct val="75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</a:t>
            </a:r>
            <a:r>
              <a:rPr lang="en-US" sz="2000" b="1" dirty="0" err="1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rax</a:t>
            </a:r>
            <a:r>
              <a:rPr lang="en-US" sz="20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: quad word (64 bits)</a:t>
            </a:r>
            <a:endParaRPr lang="en-US" sz="20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930275" y="3429000"/>
            <a:ext cx="7467600" cy="914400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664075" y="3505200"/>
            <a:ext cx="3733800" cy="762000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492875" y="3581400"/>
            <a:ext cx="1905000" cy="609600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0424" y="3128963"/>
            <a:ext cx="262251" cy="251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63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570099" y="3124200"/>
            <a:ext cx="262251" cy="251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31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383024" y="3124200"/>
            <a:ext cx="262251" cy="251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15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483475" y="3886200"/>
            <a:ext cx="914400" cy="304800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7398257" y="3124200"/>
            <a:ext cx="177293" cy="251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7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8296782" y="3124200"/>
            <a:ext cx="177293" cy="251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0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446442" y="3733800"/>
            <a:ext cx="586058" cy="3222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</a:t>
            </a:r>
            <a:r>
              <a:rPr lang="en-US" sz="1600" b="1" dirty="0" err="1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eax</a:t>
            </a:r>
            <a:endParaRPr lang="en-US" sz="16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638261" y="3933825"/>
            <a:ext cx="462627" cy="3222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%ah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7692361" y="3933825"/>
            <a:ext cx="462627" cy="3222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%al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6492875" y="3886200"/>
            <a:ext cx="990600" cy="304800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7174836" y="3629025"/>
            <a:ext cx="462627" cy="3222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%ax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698605" y="3733800"/>
            <a:ext cx="586058" cy="3222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</a:t>
            </a:r>
            <a:r>
              <a:rPr lang="en-US" sz="1600" b="1" dirty="0" err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rax</a:t>
            </a:r>
            <a:endParaRPr lang="en-US" sz="16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4953000"/>
            <a:ext cx="7315200" cy="44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71475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 PL ShanHeiSun Uni" charset="0"/>
                <a:cs typeface="AR PL ShanHeiSun Uni" charset="0"/>
              </a:rPr>
              <a:t>Similar access for 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%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rdi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, %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rsi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, %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rbp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, %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rsp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ea typeface="AR PL ShanHeiSun Uni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  <a:ea typeface="AR PL ShanHeiSun Uni" charset="0"/>
                <a:cs typeface="AR PL ShanHeiSun Uni" charset="0"/>
              </a:rPr>
              <a:t>64-bit registers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1475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 PL ShanHeiSun Uni" charset="0"/>
                <a:cs typeface="AR PL ShanHeiSun Uni" charset="0"/>
              </a:rPr>
              <a:t>Multiple access sizes  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AR PL ShanHeiSun Uni" charset="0"/>
                <a:cs typeface="Courier New" pitchFamily="49" charset="0"/>
              </a:rPr>
              <a:t>%r8, %r9, … , %r15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ea typeface="AR PL ShanHeiSun Uni" charset="0"/>
              <a:cs typeface="Courier New" pitchFamily="49" charset="0"/>
            </a:endParaRPr>
          </a:p>
          <a:p>
            <a:pPr marL="744538" lvl="1" indent="-231775" eaLnBrk="1" hangingPunct="1">
              <a:spcBef>
                <a:spcPts val="625"/>
              </a:spcBef>
              <a:buClrTx/>
              <a:buSzPct val="75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%r8b : low order byte (8 bits)</a:t>
            </a:r>
          </a:p>
          <a:p>
            <a:pPr marL="744538" lvl="1" indent="-231775" eaLnBrk="1" hangingPunct="1">
              <a:spcBef>
                <a:spcPts val="625"/>
              </a:spcBef>
              <a:buClrTx/>
              <a:buSzPct val="75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%r8w : low word (16 bits)</a:t>
            </a:r>
          </a:p>
          <a:p>
            <a:pPr marL="744538" lvl="1" indent="-231775" eaLnBrk="1" hangingPunct="1">
              <a:spcBef>
                <a:spcPts val="625"/>
              </a:spcBef>
              <a:buClrTx/>
              <a:buSzPct val="75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%r8d : low “double word” (32 bits)</a:t>
            </a:r>
            <a:endParaRPr lang="en-US" sz="20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  <a:p>
            <a:pPr marL="744538" lvl="1" indent="-231775" eaLnBrk="1" hangingPunct="1">
              <a:spcBef>
                <a:spcPts val="625"/>
              </a:spcBef>
              <a:buClrTx/>
              <a:buSzPct val="75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%r8  : quad word (64 bits)</a:t>
            </a:r>
            <a:endParaRPr lang="en-US" sz="20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930275" y="3429000"/>
            <a:ext cx="7467600" cy="914400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664075" y="3505200"/>
            <a:ext cx="3733800" cy="762000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492875" y="3581400"/>
            <a:ext cx="1905000" cy="609600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0424" y="3128963"/>
            <a:ext cx="262251" cy="251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63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570099" y="3124200"/>
            <a:ext cx="262251" cy="251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31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383024" y="3124200"/>
            <a:ext cx="262251" cy="251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15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483475" y="3886200"/>
            <a:ext cx="914400" cy="304800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7398257" y="3124200"/>
            <a:ext cx="177293" cy="251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7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8296782" y="3124200"/>
            <a:ext cx="177293" cy="251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0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446442" y="3733800"/>
            <a:ext cx="586058" cy="3222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%r8d</a:t>
            </a:r>
            <a:endParaRPr lang="en-US" sz="16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7568930" y="3933825"/>
            <a:ext cx="586058" cy="3222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%r8b</a:t>
            </a:r>
            <a:endParaRPr lang="en-US" sz="16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7051405" y="3629025"/>
            <a:ext cx="586058" cy="3222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%r8w</a:t>
            </a:r>
            <a:endParaRPr lang="en-US" sz="16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822037" y="3733800"/>
            <a:ext cx="462626" cy="3222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%</a:t>
            </a:r>
            <a:r>
              <a:rPr lang="en-US" sz="1600" b="1" dirty="0" smtClean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r8</a:t>
            </a:r>
            <a:endParaRPr lang="en-US" sz="1600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5375" cy="7794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Register evolution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5800" cy="5222875"/>
          </a:xfrm>
          <a:ln/>
        </p:spPr>
        <p:txBody>
          <a:bodyPr/>
          <a:lstStyle/>
          <a:p>
            <a:pPr marL="384175" indent="-374650"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The </a:t>
            </a:r>
            <a:r>
              <a:rPr lang="en-GB" dirty="0" smtClean="0"/>
              <a:t>x86 </a:t>
            </a:r>
            <a:r>
              <a:rPr lang="en-GB" dirty="0"/>
              <a:t>architecture </a:t>
            </a:r>
            <a:r>
              <a:rPr lang="en-GB" dirty="0" smtClean="0"/>
              <a:t>initially </a:t>
            </a:r>
            <a:r>
              <a:rPr lang="en-GB" dirty="0"/>
              <a:t>“register poor”</a:t>
            </a:r>
          </a:p>
          <a:p>
            <a:pPr marL="733425" lvl="1" indent="-239713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Few general purpose </a:t>
            </a:r>
            <a:r>
              <a:rPr lang="en-GB" dirty="0" smtClean="0"/>
              <a:t>registers (8 in IA32)</a:t>
            </a:r>
            <a:endParaRPr lang="en-GB" dirty="0"/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Initially, driven by the fact that transistors were expensive</a:t>
            </a:r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Then, driven by the need for backwards </a:t>
            </a:r>
            <a:r>
              <a:rPr lang="en-GB" dirty="0" smtClean="0"/>
              <a:t>compatibility </a:t>
            </a:r>
            <a:r>
              <a:rPr lang="en-GB" dirty="0"/>
              <a:t>for certain instructions </a:t>
            </a:r>
            <a:r>
              <a:rPr lang="en-GB" dirty="0" err="1"/>
              <a:t>pusha</a:t>
            </a:r>
            <a:r>
              <a:rPr lang="en-GB" dirty="0"/>
              <a:t> (push all) and </a:t>
            </a:r>
            <a:r>
              <a:rPr lang="en-GB" dirty="0" err="1"/>
              <a:t>popa</a:t>
            </a:r>
            <a:r>
              <a:rPr lang="en-GB" dirty="0"/>
              <a:t> (pop all) from 80186</a:t>
            </a:r>
          </a:p>
          <a:p>
            <a:pPr marL="733425" lvl="1" indent="-239713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Other reasons</a:t>
            </a:r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Makes context-switching amongst processes easy (less register-state to store)‏</a:t>
            </a:r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Fast caches easier to add to than </a:t>
            </a:r>
            <a:r>
              <a:rPr lang="en-GB" dirty="0"/>
              <a:t>more registers (L1, L2, L3 etc</a:t>
            </a:r>
            <a:r>
              <a:rPr lang="en-GB" dirty="0" smtClean="0"/>
              <a:t>.)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649912"/>
          </a:xfrm>
          <a:ln/>
        </p:spPr>
        <p:txBody>
          <a:bodyPr/>
          <a:lstStyle/>
          <a:p>
            <a:pPr marL="341313" indent="-331788">
              <a:lnSpc>
                <a:spcPct val="95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 typical instruction acts on 2 or more </a:t>
            </a:r>
            <a:r>
              <a:rPr lang="en-GB" i="1" dirty="0"/>
              <a:t>operands </a:t>
            </a:r>
            <a:r>
              <a:rPr lang="en-GB" dirty="0"/>
              <a:t>of a particular width</a:t>
            </a: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>
                <a:latin typeface="Courier New" pitchFamily="49" charset="0"/>
              </a:rPr>
              <a:t>addq</a:t>
            </a:r>
            <a:r>
              <a:rPr lang="en-GB" dirty="0" smtClean="0">
                <a:latin typeface="Courier New" pitchFamily="49" charset="0"/>
              </a:rPr>
              <a:t> %</a:t>
            </a:r>
            <a:r>
              <a:rPr lang="en-GB" dirty="0" err="1" smtClean="0">
                <a:latin typeface="Courier New" pitchFamily="49" charset="0"/>
              </a:rPr>
              <a:t>rcx</a:t>
            </a:r>
            <a:r>
              <a:rPr lang="en-GB" dirty="0" smtClean="0">
                <a:latin typeface="Courier New" pitchFamily="49" charset="0"/>
              </a:rPr>
              <a:t>, %</a:t>
            </a:r>
            <a:r>
              <a:rPr lang="en-GB" dirty="0" err="1" smtClean="0">
                <a:latin typeface="Courier New" pitchFamily="49" charset="0"/>
              </a:rPr>
              <a:t>rdx</a:t>
            </a:r>
            <a:r>
              <a:rPr lang="en-GB" dirty="0" smtClean="0"/>
              <a:t>  </a:t>
            </a:r>
            <a:r>
              <a:rPr lang="en-GB" dirty="0"/>
              <a:t>adds the contents of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rcx</a:t>
            </a:r>
            <a:r>
              <a:rPr lang="en-GB" dirty="0" smtClean="0"/>
              <a:t> </a:t>
            </a:r>
            <a:r>
              <a:rPr lang="en-GB" dirty="0"/>
              <a:t>to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rdx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“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addq</a:t>
            </a:r>
            <a:r>
              <a:rPr lang="en-GB" dirty="0" smtClean="0"/>
              <a:t>” </a:t>
            </a:r>
            <a:r>
              <a:rPr lang="en-GB" dirty="0"/>
              <a:t>stands for add </a:t>
            </a:r>
            <a:r>
              <a:rPr lang="en-GB" dirty="0" smtClean="0"/>
              <a:t>“quad </a:t>
            </a:r>
            <a:r>
              <a:rPr lang="en-GB" dirty="0"/>
              <a:t>word”</a:t>
            </a: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Size of the operand denoted in instruction</a:t>
            </a:r>
          </a:p>
          <a:p>
            <a:pPr marL="733425" lvl="1" indent="-239713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Why </a:t>
            </a:r>
            <a:r>
              <a:rPr lang="en-GB" dirty="0" smtClean="0"/>
              <a:t>“quad </a:t>
            </a:r>
            <a:r>
              <a:rPr lang="en-GB" dirty="0"/>
              <a:t>word” for </a:t>
            </a:r>
            <a:r>
              <a:rPr lang="en-GB" dirty="0" smtClean="0"/>
              <a:t>64-bit registers? </a:t>
            </a:r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B</a:t>
            </a:r>
            <a:r>
              <a:rPr lang="en-GB" dirty="0" smtClean="0">
                <a:solidFill>
                  <a:srgbClr val="000066"/>
                </a:solidFill>
              </a:rPr>
              <a:t>aggage </a:t>
            </a:r>
            <a:r>
              <a:rPr lang="en-GB" dirty="0">
                <a:solidFill>
                  <a:srgbClr val="000066"/>
                </a:solidFill>
              </a:rPr>
              <a:t>from 16-bit processors</a:t>
            </a:r>
          </a:p>
          <a:p>
            <a:pPr marL="341313" indent="-331788">
              <a:lnSpc>
                <a:spcPct val="95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Now we have these crazy terms</a:t>
            </a: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8 bits = byte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addb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16 bits = word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addw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32 bits = double or long word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addl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64 bits = quad word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addq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731838" lvl="1" indent="-274638">
              <a:lnSpc>
                <a:spcPct val="100000"/>
              </a:lnSpc>
              <a:buClrTx/>
              <a:buSzPct val="7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 marL="341313" indent="-331788">
              <a:lnSpc>
                <a:spcPct val="95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 smtClean="0"/>
              <a:t>C types and x86-64 instructions</a:t>
            </a:r>
            <a:endParaRPr lang="en-US" dirty="0"/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9288834"/>
              </p:ext>
            </p:extLst>
          </p:nvPr>
        </p:nvGraphicFramePr>
        <p:xfrm>
          <a:off x="1549400" y="1524000"/>
          <a:ext cx="6032500" cy="4358640"/>
        </p:xfrm>
        <a:graphic>
          <a:graphicData uri="http://schemas.openxmlformats.org/drawingml/2006/table">
            <a:tbl>
              <a:tblPr/>
              <a:tblGrid>
                <a:gridCol w="1651000"/>
                <a:gridCol w="1676400"/>
                <a:gridCol w="1244600"/>
                <a:gridCol w="14605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Intel x86-64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GAS suffix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byte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word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double word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quad word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q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single precision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double precision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 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ゴシック"/>
                          <a:cs typeface="Calibri"/>
                          <a:sym typeface="Arial Narrow" charset="0"/>
                        </a:rPr>
                        <a:t>extended precision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ゴシック"/>
                          <a:cs typeface="Calibri"/>
                          <a:sym typeface="Arial Narrow" charset="0"/>
                        </a:rPr>
                        <a:t>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10/16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Arial Narrow" charset="0"/>
                          <a:cs typeface="Courier New" pitchFamily="49" charset="0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quad word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q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Instruction operands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6643687" cy="5224462"/>
          </a:xfrm>
          <a:ln/>
        </p:spPr>
        <p:txBody>
          <a:bodyPr/>
          <a:lstStyle/>
          <a:p>
            <a:pPr marL="341313" indent="-331788">
              <a:lnSpc>
                <a:spcPct val="95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Example instruction</a:t>
            </a:r>
          </a:p>
          <a:p>
            <a:pPr lvl="1">
              <a:buFont typeface="Wingdings" pitchFamily="2" charset="2"/>
              <a:buNone/>
            </a:pPr>
            <a:r>
              <a:rPr lang="en-US" dirty="0" err="1">
                <a:latin typeface="Courier New" pitchFamily="49" charset="0"/>
              </a:rPr>
              <a:t>movq</a:t>
            </a:r>
            <a:r>
              <a:rPr lang="en-US" dirty="0"/>
              <a:t> </a:t>
            </a:r>
            <a:r>
              <a:rPr lang="en-US" i="1" dirty="0"/>
              <a:t>Source</a:t>
            </a:r>
            <a:r>
              <a:rPr lang="en-US" dirty="0"/>
              <a:t>, </a:t>
            </a:r>
            <a:r>
              <a:rPr lang="en-US" i="1" dirty="0" err="1"/>
              <a:t>Dest</a:t>
            </a:r>
            <a:endParaRPr lang="en-US" dirty="0" smtClean="0"/>
          </a:p>
          <a:p>
            <a:pPr marL="341313" indent="-331788">
              <a:lnSpc>
                <a:spcPct val="95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Three operand types</a:t>
            </a:r>
            <a:endParaRPr lang="en-GB" dirty="0"/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Immediate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Constant integer data (C constant)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Preceded by $ (e.g</a:t>
            </a:r>
            <a:r>
              <a:rPr lang="en-GB" dirty="0"/>
              <a:t>.,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$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0x400,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$-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533</a:t>
            </a:r>
            <a:r>
              <a:rPr lang="en-GB" dirty="0" smtClean="0"/>
              <a:t>)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Encoded directly into instructions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Register</a:t>
            </a:r>
            <a:r>
              <a:rPr lang="en-GB" dirty="0"/>
              <a:t>: </a:t>
            </a:r>
            <a:r>
              <a:rPr lang="en-GB" dirty="0" smtClean="0"/>
              <a:t>One of 16 integer registers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Example: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%r13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Note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reserved for special use</a:t>
            </a: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Memory</a:t>
            </a:r>
            <a:r>
              <a:rPr lang="en-GB" dirty="0"/>
              <a:t>: a memory address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Multiple modes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Simplest example: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(%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rax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6781800" y="914400"/>
            <a:ext cx="2159472" cy="3657600"/>
            <a:chOff x="6167416" y="609600"/>
            <a:chExt cx="2519384" cy="4267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 pitchFamily="49" charset="0"/>
                </a:rPr>
                <a:t>rax</a:t>
              </a:r>
              <a:endParaRPr lang="en-US" sz="2000" b="1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 pitchFamily="49" charset="0"/>
                </a:rPr>
                <a:t>rcx</a:t>
              </a:r>
              <a:endParaRPr lang="en-US" sz="2000" b="1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 pitchFamily="49" charset="0"/>
                </a:rPr>
                <a:t>rdx</a:t>
              </a:r>
              <a:endParaRPr lang="en-US" sz="2000" b="1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 pitchFamily="49" charset="0"/>
                </a:rPr>
                <a:t>rbx</a:t>
              </a:r>
              <a:endParaRPr lang="en-US" sz="2000" b="1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 pitchFamily="49" charset="0"/>
                </a:rPr>
                <a:t>rsi</a:t>
              </a:r>
              <a:endParaRPr lang="en-US" sz="2000" b="1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 pitchFamily="49" charset="0"/>
                </a:rPr>
                <a:t>rdi</a:t>
              </a:r>
              <a:endParaRPr lang="en-US" sz="2000" b="1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 pitchFamily="49" charset="0"/>
                </a:rPr>
                <a:t>rsp</a:t>
              </a:r>
              <a:endParaRPr lang="en-US" sz="2000" b="1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 pitchFamily="49" charset="0"/>
                </a:rPr>
                <a:t>rbp</a:t>
              </a:r>
              <a:endParaRPr lang="en-US" sz="2000" b="1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 pitchFamily="49" charset="0"/>
                </a:rPr>
                <a:t>rN</a:t>
              </a:r>
              <a:endParaRPr lang="en-US" sz="2000" b="1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Immediate mode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41313" indent="-331788">
              <a:lnSpc>
                <a:spcPct val="95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Immediate has only one mode</a:t>
            </a:r>
          </a:p>
          <a:p>
            <a:pPr marL="731838" lvl="1" indent="-2746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/>
              <a:t>Form: 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$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Imm</a:t>
            </a:r>
            <a:endParaRPr lang="en-GB" sz="1800" dirty="0">
              <a:solidFill>
                <a:srgbClr val="FF5050"/>
              </a:solidFill>
              <a:latin typeface="Courier New" pitchFamily="49" charset="0"/>
            </a:endParaRPr>
          </a:p>
          <a:p>
            <a:pPr marL="731838" lvl="1" indent="-2746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/>
              <a:t>Operand value: 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Imm</a:t>
            </a:r>
            <a:endParaRPr lang="en-GB" sz="1800" dirty="0">
              <a:solidFill>
                <a:srgbClr val="FF5050"/>
              </a:solidFill>
              <a:latin typeface="Courier New" pitchFamily="49" charset="0"/>
            </a:endParaRPr>
          </a:p>
          <a:p>
            <a:pPr lvl="2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err="1" smtClean="0">
                <a:latin typeface="Courier New" pitchFamily="49" charset="0"/>
              </a:rPr>
              <a:t>movq</a:t>
            </a:r>
            <a:r>
              <a:rPr lang="en-GB" sz="1600" dirty="0" smtClean="0">
                <a:latin typeface="Courier New" pitchFamily="49" charset="0"/>
              </a:rPr>
              <a:t> </a:t>
            </a:r>
            <a:r>
              <a:rPr lang="en-GB" sz="1600" dirty="0">
                <a:latin typeface="Courier New" pitchFamily="49" charset="0"/>
              </a:rPr>
              <a:t>$0x8000</a:t>
            </a:r>
            <a:r>
              <a:rPr lang="en-GB" sz="1600" dirty="0" smtClean="0">
                <a:latin typeface="Courier New" pitchFamily="49" charset="0"/>
              </a:rPr>
              <a:t>,%rax</a:t>
            </a:r>
            <a:endParaRPr lang="en-GB" sz="1600" dirty="0">
              <a:latin typeface="Courier New" pitchFamily="49" charset="0"/>
            </a:endParaRPr>
          </a:p>
          <a:p>
            <a:pPr lvl="2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err="1" smtClean="0">
                <a:latin typeface="Courier New" pitchFamily="49" charset="0"/>
              </a:rPr>
              <a:t>movq</a:t>
            </a:r>
            <a:r>
              <a:rPr lang="en-GB" sz="1600" dirty="0" smtClean="0">
                <a:latin typeface="Courier New" pitchFamily="49" charset="0"/>
              </a:rPr>
              <a:t> </a:t>
            </a:r>
            <a:r>
              <a:rPr lang="en-GB" sz="1600" dirty="0">
                <a:latin typeface="Courier New" pitchFamily="49" charset="0"/>
              </a:rPr>
              <a:t>$</a:t>
            </a:r>
            <a:r>
              <a:rPr lang="en-GB" sz="1600" dirty="0" err="1">
                <a:latin typeface="Courier New" pitchFamily="49" charset="0"/>
              </a:rPr>
              <a:t>array</a:t>
            </a:r>
            <a:r>
              <a:rPr lang="en-GB" sz="1600" dirty="0" err="1" smtClean="0">
                <a:latin typeface="Courier New" pitchFamily="49" charset="0"/>
              </a:rPr>
              <a:t>,%rax</a:t>
            </a:r>
            <a:endParaRPr lang="en-GB" sz="1600" dirty="0">
              <a:latin typeface="Courier New" pitchFamily="49" charset="0"/>
            </a:endParaRPr>
          </a:p>
          <a:p>
            <a:pPr lvl="1">
              <a:lnSpc>
                <a:spcPct val="100000"/>
              </a:lnSpc>
              <a:buClr>
                <a:srgbClr val="000066"/>
              </a:buCl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array[30];  /* array = global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var. 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stored at 0x8000 */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702300" y="4953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702300" y="51816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02300" y="54102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702300" y="5638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702300" y="5867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702300" y="6096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702300" y="63246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702300" y="4724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949700" y="5334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949700" y="57912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97500" y="4402138"/>
            <a:ext cx="15636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Main memory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618288" y="5832475"/>
            <a:ext cx="914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0x8000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157538" y="5259388"/>
            <a:ext cx="64135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949700" y="6248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157538" y="5756275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157538" y="6213475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945572" y="3962400"/>
            <a:ext cx="919482" cy="35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0x8000</a:t>
            </a:r>
            <a:endParaRPr lang="en-US" sz="18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4330700" y="4267200"/>
            <a:ext cx="1588" cy="1066800"/>
          </a:xfrm>
          <a:prstGeom prst="line">
            <a:avLst/>
          </a:prstGeom>
          <a:noFill/>
          <a:ln w="19080">
            <a:solidFill>
              <a:srgbClr val="00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7529513" y="5832475"/>
            <a:ext cx="777875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array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174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648200" y="4343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Register mode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457200" indent="-447675">
              <a:lnSpc>
                <a:spcPct val="95000"/>
              </a:lnSpc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/>
              <a:t>Register has only one mode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/>
              <a:t>Form: 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E</a:t>
            </a:r>
            <a:r>
              <a:rPr lang="en-GB" sz="1800" baseline="-25000" dirty="0">
                <a:solidFill>
                  <a:srgbClr val="FF5050"/>
                </a:solidFill>
                <a:latin typeface="Courier New" pitchFamily="49" charset="0"/>
              </a:rPr>
              <a:t>a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/>
              <a:t>Operand value: 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R[E</a:t>
            </a:r>
            <a:r>
              <a:rPr lang="en-GB" sz="1800" baseline="-25000" dirty="0">
                <a:solidFill>
                  <a:srgbClr val="FF5050"/>
                </a:solidFill>
                <a:latin typeface="Courier New" pitchFamily="49" charset="0"/>
              </a:rPr>
              <a:t>a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]</a:t>
            </a:r>
          </a:p>
          <a:p>
            <a:pPr marL="1239838" lvl="2" indent="-336550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600" dirty="0" err="1" smtClean="0">
                <a:latin typeface="Courier New" pitchFamily="49" charset="0"/>
              </a:rPr>
              <a:t>movq</a:t>
            </a:r>
            <a:r>
              <a:rPr lang="en-GB" sz="1600" dirty="0" smtClean="0">
                <a:latin typeface="Courier New" pitchFamily="49" charset="0"/>
              </a:rPr>
              <a:t> %</a:t>
            </a:r>
            <a:r>
              <a:rPr lang="en-GB" sz="1600" dirty="0" err="1" smtClean="0">
                <a:latin typeface="Courier New" pitchFamily="49" charset="0"/>
              </a:rPr>
              <a:t>rcx,%rax</a:t>
            </a:r>
            <a:endParaRPr lang="en-GB" sz="1600" dirty="0">
              <a:latin typeface="Courier New" pitchFamily="49" charset="0"/>
            </a:endParaRPr>
          </a:p>
          <a:p>
            <a:pPr marL="868363" lvl="1" indent="-376238">
              <a:lnSpc>
                <a:spcPct val="10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sz="1600" dirty="0">
              <a:latin typeface="Courier New" pitchFamily="49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400800" y="3962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400800" y="4191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00800" y="44196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400800" y="46482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400800" y="4876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400800" y="5105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400800" y="5334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400800" y="3733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648200" y="48006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096000" y="3411538"/>
            <a:ext cx="15636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Main memory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316788" y="4841875"/>
            <a:ext cx="914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0x8000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856038" y="4268788"/>
            <a:ext cx="64135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648200" y="5257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856038" y="4765675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856038" y="5222875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5105400" y="4560888"/>
            <a:ext cx="1588" cy="250825"/>
          </a:xfrm>
          <a:prstGeom prst="line">
            <a:avLst/>
          </a:prstGeom>
          <a:noFill/>
          <a:ln w="19080">
            <a:solidFill>
              <a:srgbClr val="00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646613" y="4765675"/>
            <a:ext cx="914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0x0030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Machine-Level Representations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41313" indent="-331788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Prior lectures</a:t>
            </a:r>
          </a:p>
          <a:p>
            <a:pPr marL="731838" lvl="1" indent="-274638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Data representation</a:t>
            </a:r>
          </a:p>
          <a:p>
            <a:pPr marL="341313" indent="-331788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This lecture</a:t>
            </a:r>
          </a:p>
          <a:p>
            <a:pPr marL="731838" lvl="1" indent="-274638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Program representation</a:t>
            </a:r>
          </a:p>
          <a:p>
            <a:pPr marL="731838" lvl="1" indent="-274638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Encoding is architecture dependent</a:t>
            </a:r>
          </a:p>
          <a:p>
            <a:pPr lvl="2">
              <a:lnSpc>
                <a:spcPct val="97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dirty="0"/>
              <a:t>We will focus on the Intel </a:t>
            </a:r>
            <a:r>
              <a:rPr lang="en-US" sz="1600" dirty="0" smtClean="0"/>
              <a:t>x86-64 or x64 architecture</a:t>
            </a:r>
          </a:p>
          <a:p>
            <a:pPr lvl="2">
              <a:lnSpc>
                <a:spcPct val="97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dirty="0" smtClean="0"/>
              <a:t>Prior edition used IA32 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Memory modes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41313" indent="-331788">
              <a:lnSpc>
                <a:spcPct val="95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Memory has multiple modes</a:t>
            </a: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Absolute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specify the address of the data</a:t>
            </a: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Indirect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use register to calculate address</a:t>
            </a: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Base + displacement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use register plus absolute address to calculate address</a:t>
            </a:r>
          </a:p>
          <a:p>
            <a:pPr marL="731838" lvl="1" indent="-274638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Indexed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Indexed</a:t>
            </a:r>
          </a:p>
          <a:p>
            <a:pPr lvl="3">
              <a:lnSpc>
                <a:spcPct val="100000"/>
              </a:lnSpc>
              <a:buClr>
                <a:srgbClr val="000066"/>
              </a:buClr>
              <a:buFont typeface="Arial" charset="0"/>
              <a:buChar char="»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Add contents of an index register</a:t>
            </a:r>
          </a:p>
          <a:p>
            <a:pPr lvl="2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Scaled index</a:t>
            </a:r>
          </a:p>
          <a:p>
            <a:pPr lvl="3">
              <a:lnSpc>
                <a:spcPct val="100000"/>
              </a:lnSpc>
              <a:buClr>
                <a:srgbClr val="000066"/>
              </a:buClr>
              <a:buFont typeface="Arial" charset="0"/>
              <a:buChar char="»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Add contents of an index register scaled by a constant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Memory modes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5224462"/>
          </a:xfrm>
          <a:ln/>
        </p:spPr>
        <p:txBody>
          <a:bodyPr/>
          <a:lstStyle/>
          <a:p>
            <a:pPr marL="457200" indent="-447675">
              <a:lnSpc>
                <a:spcPct val="95000"/>
              </a:lnSpc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/>
              <a:t>Memory mode: Absolute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/>
              <a:t>Form: 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Imm</a:t>
            </a:r>
            <a:endParaRPr lang="en-GB" sz="1800" dirty="0">
              <a:solidFill>
                <a:srgbClr val="FF5050"/>
              </a:solidFill>
              <a:latin typeface="Courier New" pitchFamily="49" charset="0"/>
            </a:endParaRP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/>
              <a:t>Operand value: 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M[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Imm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]</a:t>
            </a:r>
          </a:p>
          <a:p>
            <a:pPr marL="1239838" lvl="2" indent="-336550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600" dirty="0" err="1" smtClean="0">
                <a:latin typeface="Courier New" pitchFamily="49" charset="0"/>
              </a:rPr>
              <a:t>movq</a:t>
            </a:r>
            <a:r>
              <a:rPr lang="en-GB" sz="1600" dirty="0" smtClean="0">
                <a:latin typeface="Courier New" pitchFamily="49" charset="0"/>
              </a:rPr>
              <a:t> </a:t>
            </a:r>
            <a:r>
              <a:rPr lang="en-GB" sz="1600" dirty="0">
                <a:latin typeface="Courier New" pitchFamily="49" charset="0"/>
              </a:rPr>
              <a:t>0x8000</a:t>
            </a:r>
            <a:r>
              <a:rPr lang="en-GB" sz="1600" dirty="0" smtClean="0">
                <a:latin typeface="Courier New" pitchFamily="49" charset="0"/>
              </a:rPr>
              <a:t>,%rax</a:t>
            </a:r>
            <a:endParaRPr lang="en-GB" sz="1600" dirty="0">
              <a:latin typeface="Courier New" pitchFamily="49" charset="0"/>
            </a:endParaRPr>
          </a:p>
          <a:p>
            <a:pPr marL="1239838" lvl="2" indent="-336550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600" dirty="0" err="1" smtClean="0">
                <a:latin typeface="Courier New" pitchFamily="49" charset="0"/>
              </a:rPr>
              <a:t>movq</a:t>
            </a:r>
            <a:r>
              <a:rPr lang="en-GB" sz="1600" dirty="0" smtClean="0">
                <a:latin typeface="Courier New" pitchFamily="49" charset="0"/>
              </a:rPr>
              <a:t> </a:t>
            </a:r>
            <a:r>
              <a:rPr lang="en-GB" sz="1600" dirty="0" err="1">
                <a:latin typeface="Courier New" pitchFamily="49" charset="0"/>
              </a:rPr>
              <a:t>array</a:t>
            </a:r>
            <a:r>
              <a:rPr lang="en-GB" sz="1600" dirty="0" err="1" smtClean="0">
                <a:latin typeface="Courier New" pitchFamily="49" charset="0"/>
              </a:rPr>
              <a:t>,%rax</a:t>
            </a:r>
            <a:endParaRPr lang="en-GB" sz="1600" dirty="0">
              <a:latin typeface="Courier New" pitchFamily="49" charset="0"/>
            </a:endParaRPr>
          </a:p>
          <a:p>
            <a:pPr marL="1703388" lvl="3" indent="-331788">
              <a:lnSpc>
                <a:spcPct val="100000"/>
              </a:lnSpc>
              <a:buClr>
                <a:srgbClr val="000066"/>
              </a:buCl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long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array[30];  /*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global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variable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at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0x8000 */</a:t>
            </a:r>
          </a:p>
          <a:p>
            <a:pPr marL="868363" lvl="1" indent="-376238">
              <a:lnSpc>
                <a:spcPct val="100000"/>
              </a:lnSpc>
              <a:buClrTx/>
              <a:buSzPct val="75000"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400800" y="3962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400800" y="4191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400800" y="44196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400800" y="46482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400800" y="4876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400800" y="5105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400800" y="5334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400800" y="3733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648200" y="4343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648200" y="48006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096000" y="3411538"/>
            <a:ext cx="15636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Main memory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316788" y="4841875"/>
            <a:ext cx="914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0x8000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856038" y="4268788"/>
            <a:ext cx="64135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4648200" y="5257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856038" y="4765675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856038" y="5222875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 flipV="1">
            <a:off x="5551488" y="4484688"/>
            <a:ext cx="860425" cy="479425"/>
          </a:xfrm>
          <a:prstGeom prst="line">
            <a:avLst/>
          </a:prstGeom>
          <a:noFill/>
          <a:ln w="19080">
            <a:solidFill>
              <a:srgbClr val="00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8228013" y="4841875"/>
            <a:ext cx="777875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array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Memory modes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457200" indent="-447675">
              <a:lnSpc>
                <a:spcPct val="95000"/>
              </a:lnSpc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/>
              <a:t>Memory mode: Indirect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/>
              <a:t>Form: 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(E</a:t>
            </a:r>
            <a:r>
              <a:rPr lang="en-GB" sz="1800" baseline="-25000" dirty="0">
                <a:solidFill>
                  <a:srgbClr val="FF5050"/>
                </a:solidFill>
                <a:latin typeface="Courier New" pitchFamily="49" charset="0"/>
              </a:rPr>
              <a:t>a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)‏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/>
              <a:t>Operand value:</a:t>
            </a:r>
            <a:r>
              <a:rPr lang="en-GB" sz="1800" dirty="0">
                <a:latin typeface="Courier New" pitchFamily="49" charset="0"/>
              </a:rPr>
              <a:t> 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M[R[E</a:t>
            </a:r>
            <a:r>
              <a:rPr lang="en-GB" sz="1800" baseline="-25000" dirty="0">
                <a:solidFill>
                  <a:srgbClr val="FF5050"/>
                </a:solidFill>
                <a:latin typeface="Courier New" pitchFamily="49" charset="0"/>
              </a:rPr>
              <a:t>a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]]</a:t>
            </a:r>
          </a:p>
          <a:p>
            <a:pPr marL="1239838" lvl="2" indent="-336550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600" dirty="0"/>
              <a:t>Register </a:t>
            </a:r>
            <a:r>
              <a:rPr lang="en-GB" sz="1600" dirty="0">
                <a:latin typeface="Courier New" pitchFamily="49" charset="0"/>
              </a:rPr>
              <a:t>E</a:t>
            </a:r>
            <a:r>
              <a:rPr lang="en-GB" sz="1600" baseline="-25000" dirty="0">
                <a:latin typeface="Courier New" pitchFamily="49" charset="0"/>
              </a:rPr>
              <a:t>a</a:t>
            </a:r>
            <a:r>
              <a:rPr lang="en-GB" sz="1600" dirty="0"/>
              <a:t> specifies the memory address</a:t>
            </a:r>
          </a:p>
          <a:p>
            <a:pPr marL="1239838" lvl="2" indent="-336550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600" dirty="0" err="1" smtClean="0">
                <a:latin typeface="Courier New" pitchFamily="49" charset="0"/>
              </a:rPr>
              <a:t>movq</a:t>
            </a:r>
            <a:r>
              <a:rPr lang="en-GB" sz="1600" dirty="0" smtClean="0">
                <a:latin typeface="Courier New" pitchFamily="49" charset="0"/>
              </a:rPr>
              <a:t> (%</a:t>
            </a:r>
            <a:r>
              <a:rPr lang="en-GB" sz="1600" dirty="0" err="1" smtClean="0">
                <a:latin typeface="Courier New" pitchFamily="49" charset="0"/>
              </a:rPr>
              <a:t>rcx</a:t>
            </a:r>
            <a:r>
              <a:rPr lang="en-GB" sz="1600" dirty="0" smtClean="0">
                <a:latin typeface="Courier New" pitchFamily="49" charset="0"/>
              </a:rPr>
              <a:t>),%</a:t>
            </a:r>
            <a:r>
              <a:rPr lang="en-GB" sz="1600" dirty="0" err="1" smtClean="0">
                <a:latin typeface="Courier New" pitchFamily="49" charset="0"/>
              </a:rPr>
              <a:t>rax</a:t>
            </a:r>
            <a:endParaRPr lang="en-GB" sz="1600" dirty="0">
              <a:latin typeface="Courier New" pitchFamily="49" charset="0"/>
            </a:endParaRPr>
          </a:p>
          <a:p>
            <a:pPr marL="868363" lvl="1" indent="-376238">
              <a:lnSpc>
                <a:spcPct val="100000"/>
              </a:lnSpc>
              <a:buClrTx/>
              <a:buSzPct val="75000"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/>
          </a:p>
          <a:p>
            <a:pPr marL="868363" lvl="1" indent="-376238">
              <a:lnSpc>
                <a:spcPct val="100000"/>
              </a:lnSpc>
              <a:buClrTx/>
              <a:buSzPct val="75000"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400800" y="3962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00800" y="4191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400800" y="44196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400800" y="46482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400800" y="4876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400800" y="5105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400800" y="5334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400800" y="3733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648200" y="4343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648200" y="48006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096000" y="3411538"/>
            <a:ext cx="15636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Main memory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316788" y="4841875"/>
            <a:ext cx="914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0x8000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856038" y="4268788"/>
            <a:ext cx="64135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648200" y="5257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856038" y="4765675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856038" y="5222875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646613" y="4765675"/>
            <a:ext cx="914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0x8000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 flipV="1">
            <a:off x="5551488" y="4484688"/>
            <a:ext cx="860425" cy="479425"/>
          </a:xfrm>
          <a:prstGeom prst="line">
            <a:avLst/>
          </a:prstGeom>
          <a:noFill/>
          <a:ln w="19080">
            <a:solidFill>
              <a:srgbClr val="00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Memory modes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457200" indent="-447675">
              <a:lnSpc>
                <a:spcPct val="95000"/>
              </a:lnSpc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/>
              <a:t>Memory mode: Base + Displacement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/>
              <a:t>Form: 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Imm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(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E</a:t>
            </a:r>
            <a:r>
              <a:rPr lang="en-GB" sz="1800" baseline="-25000" dirty="0" err="1">
                <a:solidFill>
                  <a:srgbClr val="FF5050"/>
                </a:solidFill>
                <a:latin typeface="Courier New" pitchFamily="49" charset="0"/>
              </a:rPr>
              <a:t>b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)‏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 smtClean="0"/>
              <a:t>Used to access structure members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 smtClean="0"/>
              <a:t>Operand </a:t>
            </a:r>
            <a:r>
              <a:rPr lang="en-GB" sz="1800" dirty="0"/>
              <a:t>value: 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M[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Imm+R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[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E</a:t>
            </a:r>
            <a:r>
              <a:rPr lang="en-GB" sz="1800" baseline="-25000" dirty="0" err="1">
                <a:solidFill>
                  <a:srgbClr val="FF5050"/>
                </a:solidFill>
                <a:latin typeface="Courier New" pitchFamily="49" charset="0"/>
              </a:rPr>
              <a:t>b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]]</a:t>
            </a:r>
          </a:p>
          <a:p>
            <a:pPr marL="1239838" lvl="2" indent="-3365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/>
              <a:t>Register </a:t>
            </a:r>
            <a:r>
              <a:rPr lang="en-GB" dirty="0" err="1">
                <a:latin typeface="Courier New" pitchFamily="49" charset="0"/>
              </a:rPr>
              <a:t>E</a:t>
            </a:r>
            <a:r>
              <a:rPr lang="en-GB" baseline="-25000" dirty="0" err="1">
                <a:latin typeface="Courier New" pitchFamily="49" charset="0"/>
              </a:rPr>
              <a:t>b</a:t>
            </a:r>
            <a:r>
              <a:rPr lang="en-GB" dirty="0"/>
              <a:t> specifies start of memory region</a:t>
            </a:r>
          </a:p>
          <a:p>
            <a:pPr marL="1239838" lvl="2" indent="-3365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 err="1">
                <a:latin typeface="Courier New" pitchFamily="49" charset="0"/>
              </a:rPr>
              <a:t>Imm</a:t>
            </a:r>
            <a:r>
              <a:rPr lang="en-GB" dirty="0"/>
              <a:t> specifies the offset/displacement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 err="1" smtClean="0">
                <a:latin typeface="Courier New" pitchFamily="49" charset="0"/>
              </a:rPr>
              <a:t>movq</a:t>
            </a:r>
            <a:r>
              <a:rPr lang="en-GB" sz="1800" dirty="0" smtClean="0">
                <a:latin typeface="Courier New" pitchFamily="49" charset="0"/>
              </a:rPr>
              <a:t> 16(%</a:t>
            </a:r>
            <a:r>
              <a:rPr lang="en-GB" sz="1800" dirty="0" err="1" smtClean="0">
                <a:latin typeface="Courier New" pitchFamily="49" charset="0"/>
              </a:rPr>
              <a:t>rcx</a:t>
            </a:r>
            <a:r>
              <a:rPr lang="en-GB" sz="1800" dirty="0" smtClean="0">
                <a:latin typeface="Courier New" pitchFamily="49" charset="0"/>
              </a:rPr>
              <a:t>),%</a:t>
            </a:r>
            <a:r>
              <a:rPr lang="en-GB" sz="1800" dirty="0" err="1" smtClean="0">
                <a:latin typeface="Courier New" pitchFamily="49" charset="0"/>
              </a:rPr>
              <a:t>rax</a:t>
            </a:r>
            <a:endParaRPr lang="en-GB" sz="1800" dirty="0">
              <a:latin typeface="Courier New" pitchFamily="49" charset="0"/>
            </a:endParaRPr>
          </a:p>
          <a:p>
            <a:pPr marL="868363" lvl="1" indent="-376238">
              <a:lnSpc>
                <a:spcPct val="100000"/>
              </a:lnSpc>
              <a:buClrTx/>
              <a:buSzPct val="75000"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/>
          </a:p>
          <a:p>
            <a:pPr marL="868363" lvl="1" indent="-376238">
              <a:lnSpc>
                <a:spcPct val="100000"/>
              </a:lnSpc>
              <a:buClrTx/>
              <a:buSzPct val="75000"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00800" y="3962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400800" y="4191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400800" y="44196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400800" y="46482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400800" y="4876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400800" y="5105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400800" y="53340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400800" y="3733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648200" y="43434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4648200" y="48006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096000" y="3411538"/>
            <a:ext cx="15636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Main memory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316788" y="4841875"/>
            <a:ext cx="914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0x8000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856038" y="4268788"/>
            <a:ext cx="64135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4648200" y="5257800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856038" y="4765675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856038" y="5222875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311072" y="4648200"/>
            <a:ext cx="919482" cy="35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0x8008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7311072" y="4384675"/>
            <a:ext cx="919483" cy="35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0x8010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311072" y="4156075"/>
            <a:ext cx="919483" cy="35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0x8018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646613" y="4765675"/>
            <a:ext cx="914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0x8000</a:t>
            </a: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5551488" y="4495800"/>
            <a:ext cx="860425" cy="1588"/>
          </a:xfrm>
          <a:prstGeom prst="line">
            <a:avLst/>
          </a:prstGeom>
          <a:noFill/>
          <a:ln w="19080">
            <a:solidFill>
              <a:srgbClr val="00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Memory modes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457200" indent="-447675">
              <a:lnSpc>
                <a:spcPct val="95000"/>
              </a:lnSpc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/>
              <a:t>Memory mode: Scaled indexed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/>
              <a:t>Most general </a:t>
            </a:r>
            <a:r>
              <a:rPr lang="en-GB" sz="1800" dirty="0" smtClean="0"/>
              <a:t>format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 smtClean="0"/>
              <a:t>Used for accessing structures and arrays in memory</a:t>
            </a:r>
            <a:endParaRPr lang="en-GB" sz="1800" dirty="0"/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/>
              <a:t>Form: 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Imm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(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E</a:t>
            </a:r>
            <a:r>
              <a:rPr lang="en-GB" sz="1800" baseline="-25000" dirty="0" err="1">
                <a:solidFill>
                  <a:srgbClr val="FF5050"/>
                </a:solidFill>
                <a:latin typeface="Courier New" pitchFamily="49" charset="0"/>
              </a:rPr>
              <a:t>b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,E</a:t>
            </a:r>
            <a:r>
              <a:rPr lang="en-GB" sz="1800" baseline="-25000" dirty="0" err="1">
                <a:solidFill>
                  <a:srgbClr val="FF5050"/>
                </a:solidFill>
                <a:latin typeface="Courier New" pitchFamily="49" charset="0"/>
              </a:rPr>
              <a:t>i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,S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)‏</a:t>
            </a:r>
          </a:p>
          <a:p>
            <a:pPr marL="868363" lvl="1" indent="-3762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/>
              <a:t>Operand value: 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M[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Imm+R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[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E</a:t>
            </a:r>
            <a:r>
              <a:rPr lang="en-GB" sz="1800" baseline="-25000" dirty="0" err="1">
                <a:solidFill>
                  <a:srgbClr val="FF5050"/>
                </a:solidFill>
                <a:latin typeface="Courier New" pitchFamily="49" charset="0"/>
              </a:rPr>
              <a:t>b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]+S*R[</a:t>
            </a:r>
            <a:r>
              <a:rPr lang="en-GB" sz="1800" dirty="0" err="1">
                <a:solidFill>
                  <a:srgbClr val="FF5050"/>
                </a:solidFill>
                <a:latin typeface="Courier New" pitchFamily="49" charset="0"/>
              </a:rPr>
              <a:t>E</a:t>
            </a:r>
            <a:r>
              <a:rPr lang="en-GB" sz="1800" baseline="-25000" dirty="0" err="1">
                <a:solidFill>
                  <a:srgbClr val="FF5050"/>
                </a:solidFill>
                <a:latin typeface="Courier New" pitchFamily="49" charset="0"/>
              </a:rPr>
              <a:t>i</a:t>
            </a:r>
            <a:r>
              <a:rPr lang="en-GB" sz="1800" dirty="0">
                <a:solidFill>
                  <a:srgbClr val="FF5050"/>
                </a:solidFill>
                <a:latin typeface="Courier New" pitchFamily="49" charset="0"/>
              </a:rPr>
              <a:t>]]</a:t>
            </a:r>
          </a:p>
          <a:p>
            <a:pPr marL="1239838" lvl="2" indent="-3365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/>
              <a:t>Register </a:t>
            </a:r>
            <a:r>
              <a:rPr lang="en-GB" dirty="0" err="1">
                <a:latin typeface="Courier New" pitchFamily="49" charset="0"/>
              </a:rPr>
              <a:t>E</a:t>
            </a:r>
            <a:r>
              <a:rPr lang="en-GB" baseline="-25000" dirty="0" err="1">
                <a:latin typeface="Courier New" pitchFamily="49" charset="0"/>
              </a:rPr>
              <a:t>b</a:t>
            </a:r>
            <a:r>
              <a:rPr lang="en-GB" dirty="0"/>
              <a:t> specifies start of memory region</a:t>
            </a:r>
          </a:p>
          <a:p>
            <a:pPr marL="1239838" lvl="2" indent="-3365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 err="1">
                <a:latin typeface="Courier New" pitchFamily="49" charset="0"/>
              </a:rPr>
              <a:t>E</a:t>
            </a:r>
            <a:r>
              <a:rPr lang="en-GB" baseline="-25000" dirty="0" err="1">
                <a:latin typeface="Courier New" pitchFamily="49" charset="0"/>
              </a:rPr>
              <a:t>i</a:t>
            </a:r>
            <a:r>
              <a:rPr lang="en-GB" dirty="0"/>
              <a:t> holds index</a:t>
            </a:r>
          </a:p>
          <a:p>
            <a:pPr marL="1239838" lvl="2" indent="-3365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>
                <a:latin typeface="Courier New" pitchFamily="49" charset="0"/>
              </a:rPr>
              <a:t>S</a:t>
            </a:r>
            <a:r>
              <a:rPr lang="en-GB" dirty="0"/>
              <a:t> is integer scale (1,2,4,8)‏</a:t>
            </a:r>
          </a:p>
          <a:p>
            <a:pPr marL="1239838" lvl="2" indent="-336550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600" dirty="0" err="1" smtClean="0">
                <a:latin typeface="Courier New" pitchFamily="49" charset="0"/>
              </a:rPr>
              <a:t>movq</a:t>
            </a:r>
            <a:r>
              <a:rPr lang="en-GB" sz="1600" dirty="0" smtClean="0">
                <a:latin typeface="Courier New" pitchFamily="49" charset="0"/>
              </a:rPr>
              <a:t> </a:t>
            </a:r>
            <a:r>
              <a:rPr lang="en-GB" sz="1600" dirty="0">
                <a:latin typeface="Courier New" pitchFamily="49" charset="0"/>
              </a:rPr>
              <a:t>8</a:t>
            </a:r>
            <a:r>
              <a:rPr lang="en-GB" sz="1600" dirty="0" smtClean="0">
                <a:latin typeface="Courier New" pitchFamily="49" charset="0"/>
              </a:rPr>
              <a:t>(%rdx,%rcx,8),%</a:t>
            </a:r>
            <a:r>
              <a:rPr lang="en-GB" sz="1600" dirty="0" err="1" smtClean="0">
                <a:latin typeface="Courier New" pitchFamily="49" charset="0"/>
              </a:rPr>
              <a:t>rax</a:t>
            </a:r>
            <a:endParaRPr lang="en-GB" sz="1600" dirty="0">
              <a:latin typeface="Courier New" pitchFamily="49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00800" y="45894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400800" y="48180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400800" y="50466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400800" y="52752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400800" y="55038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400800" y="57324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400800" y="59610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400800" y="43608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648200" y="49704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648200" y="54276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096000" y="4038600"/>
            <a:ext cx="15636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Main memory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316788" y="5468937"/>
            <a:ext cx="914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0x8000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856038" y="4895850"/>
            <a:ext cx="64135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648200" y="5884862"/>
            <a:ext cx="914400" cy="228600"/>
          </a:xfrm>
          <a:prstGeom prst="rect">
            <a:avLst/>
          </a:prstGeom>
          <a:noFill/>
          <a:ln w="1908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856038" y="5392737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856038" y="5849937"/>
            <a:ext cx="6413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781930" y="5392737"/>
            <a:ext cx="643767" cy="35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0x03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646613" y="5849937"/>
            <a:ext cx="914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0x8000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311072" y="5240337"/>
            <a:ext cx="919482" cy="35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0x8008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7311072" y="5011737"/>
            <a:ext cx="919482" cy="35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0x8010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311072" y="4783137"/>
            <a:ext cx="919482" cy="35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0x8018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5551488" y="4665662"/>
            <a:ext cx="849312" cy="381000"/>
          </a:xfrm>
          <a:prstGeom prst="line">
            <a:avLst/>
          </a:prstGeom>
          <a:noFill/>
          <a:ln w="19080">
            <a:solidFill>
              <a:srgbClr val="00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7311072" y="4554537"/>
            <a:ext cx="919482" cy="35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0x8020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7311072" y="4284662"/>
            <a:ext cx="919482" cy="35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0x8028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315200" cy="573088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Operand examples using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 err="1" smtClean="0">
                <a:latin typeface="Courier New" pitchFamily="49" charset="0"/>
              </a:rPr>
              <a:t>movq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75" y="5284788"/>
            <a:ext cx="7604125" cy="1160462"/>
          </a:xfrm>
          <a:ln/>
        </p:spPr>
        <p:txBody>
          <a:bodyPr/>
          <a:lstStyle/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733425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590088" algn="l"/>
              </a:tabLst>
            </a:pPr>
            <a:r>
              <a:rPr lang="en-US"/>
              <a:t>Memory-memory transfers cannot be done with single instruction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0188" y="3276600"/>
            <a:ext cx="9128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endParaRPr lang="en-GB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01788" y="2209800"/>
            <a:ext cx="8080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Imm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03375" y="3276600"/>
            <a:ext cx="7556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Reg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01788" y="4343400"/>
            <a:ext cx="8763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Mem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822575" y="1981200"/>
            <a:ext cx="7556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Reg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20988" y="2438400"/>
            <a:ext cx="8763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Mem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822575" y="3124200"/>
            <a:ext cx="7556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Reg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20988" y="3581400"/>
            <a:ext cx="8763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Mem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822575" y="4343400"/>
            <a:ext cx="7556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Reg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450975" y="1219200"/>
            <a:ext cx="12144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Source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22575" y="1219200"/>
            <a:ext cx="185689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Destination</a:t>
            </a:r>
            <a:endParaRPr lang="en-US" b="1" dirty="0">
              <a:solidFill>
                <a:srgbClr val="000066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730625" y="1981200"/>
            <a:ext cx="21002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$0x4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,%rax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730625" y="2438400"/>
            <a:ext cx="25130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$-147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,(%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</a:t>
            </a:r>
            <a:r>
              <a:rPr lang="ar-SA" sz="1800" b="1" dirty="0">
                <a:solidFill>
                  <a:srgbClr val="000066"/>
                </a:solidFill>
                <a:latin typeface="Courier New" pitchFamily="49" charset="0"/>
                <a:cs typeface="Arial" charset="0"/>
              </a:rPr>
              <a:t>‏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806825" y="3124200"/>
            <a:ext cx="21002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rax,%rdx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806825" y="3581400"/>
            <a:ext cx="23749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,(%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</a:t>
            </a:r>
            <a:r>
              <a:rPr lang="ar-SA" sz="1800" b="1" dirty="0">
                <a:solidFill>
                  <a:srgbClr val="000066"/>
                </a:solidFill>
                <a:latin typeface="Courier New" pitchFamily="49" charset="0"/>
                <a:cs typeface="Arial" charset="0"/>
              </a:rPr>
              <a:t>‏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806825" y="4419600"/>
            <a:ext cx="23749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(%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),%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16403" name="AutoShape 19"/>
          <p:cNvSpPr>
            <a:spLocks/>
          </p:cNvSpPr>
          <p:nvPr/>
        </p:nvSpPr>
        <p:spPr bwMode="auto">
          <a:xfrm>
            <a:off x="1295400" y="21336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5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AutoShape 20"/>
          <p:cNvSpPr>
            <a:spLocks/>
          </p:cNvSpPr>
          <p:nvPr/>
        </p:nvSpPr>
        <p:spPr bwMode="auto">
          <a:xfrm>
            <a:off x="2514600" y="20574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5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AutoShape 21"/>
          <p:cNvSpPr>
            <a:spLocks/>
          </p:cNvSpPr>
          <p:nvPr/>
        </p:nvSpPr>
        <p:spPr bwMode="auto">
          <a:xfrm>
            <a:off x="2514600" y="32004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5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859588" y="1219200"/>
            <a:ext cx="15176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C Analog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399213" y="1981200"/>
            <a:ext cx="1689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temp = 0x4;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399213" y="2438400"/>
            <a:ext cx="15525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*p = -147;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6473825" y="3124200"/>
            <a:ext cx="21002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temp2 = temp1;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6475413" y="3581400"/>
            <a:ext cx="15525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*p = temp;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475413" y="4419600"/>
            <a:ext cx="15525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temp = *p;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Addressing Mode </a:t>
            </a:r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722812"/>
          </a:xfrm>
          <a:ln/>
        </p:spPr>
        <p:txBody>
          <a:bodyPr/>
          <a:lstStyle/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en-GB" sz="1800" dirty="0">
                <a:solidFill>
                  <a:srgbClr val="000066"/>
                </a:solidFill>
                <a:effectLst/>
                <a:latin typeface="Courier New" pitchFamily="49" charset="0"/>
              </a:rPr>
              <a:t>	</a:t>
            </a: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en-GB" sz="1800" dirty="0" err="1">
                <a:solidFill>
                  <a:srgbClr val="000066"/>
                </a:solidFill>
                <a:effectLst/>
                <a:latin typeface="Courier New" pitchFamily="49" charset="0"/>
              </a:rPr>
              <a:t>addl</a:t>
            </a:r>
            <a:r>
              <a:rPr lang="en-GB" sz="1800" dirty="0">
                <a:solidFill>
                  <a:srgbClr val="000066"/>
                </a:solidFill>
                <a:effectLst/>
                <a:latin typeface="Courier New" pitchFamily="49" charset="0"/>
              </a:rPr>
              <a:t> 12</a:t>
            </a:r>
            <a:r>
              <a:rPr lang="en-GB" sz="1800" dirty="0" smtClean="0">
                <a:solidFill>
                  <a:srgbClr val="000066"/>
                </a:solidFill>
                <a:effectLst/>
                <a:latin typeface="Courier New" pitchFamily="49" charset="0"/>
              </a:rPr>
              <a:t>(%</a:t>
            </a:r>
            <a:r>
              <a:rPr lang="en-GB" sz="1800" dirty="0" err="1" smtClean="0">
                <a:solidFill>
                  <a:srgbClr val="000066"/>
                </a:solidFill>
                <a:effectLst/>
                <a:latin typeface="Courier New" pitchFamily="49" charset="0"/>
              </a:rPr>
              <a:t>rbp</a:t>
            </a:r>
            <a:r>
              <a:rPr lang="en-GB" sz="1800" dirty="0" smtClean="0">
                <a:solidFill>
                  <a:srgbClr val="000066"/>
                </a:solidFill>
                <a:effectLst/>
                <a:latin typeface="Courier New" pitchFamily="49" charset="0"/>
              </a:rPr>
              <a:t>),%</a:t>
            </a:r>
            <a:r>
              <a:rPr lang="en-GB" sz="1800" dirty="0" err="1" smtClean="0">
                <a:solidFill>
                  <a:srgbClr val="000066"/>
                </a:solidFill>
                <a:effectLst/>
                <a:latin typeface="Courier New" pitchFamily="49" charset="0"/>
              </a:rPr>
              <a:t>ecx</a:t>
            </a:r>
            <a:r>
              <a:rPr lang="en-GB" sz="1800" dirty="0">
                <a:solidFill>
                  <a:srgbClr val="000066"/>
                </a:solidFill>
                <a:effectLst/>
                <a:latin typeface="Courier New" pitchFamily="49" charset="0"/>
              </a:rPr>
              <a:t>		</a:t>
            </a: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en-GB" sz="1800" dirty="0">
              <a:solidFill>
                <a:srgbClr val="000066"/>
              </a:solidFill>
              <a:effectLst/>
              <a:latin typeface="Courier New" pitchFamily="49" charset="0"/>
            </a:endParaRP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en-GB" sz="1800" dirty="0">
              <a:solidFill>
                <a:srgbClr val="000066"/>
              </a:solidFill>
              <a:effectLst/>
              <a:latin typeface="Courier New" pitchFamily="49" charset="0"/>
            </a:endParaRP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en-GB" sz="1800" dirty="0" err="1">
                <a:solidFill>
                  <a:srgbClr val="000066"/>
                </a:solidFill>
                <a:effectLst/>
                <a:latin typeface="Courier New" pitchFamily="49" charset="0"/>
              </a:rPr>
              <a:t>movb</a:t>
            </a:r>
            <a:r>
              <a:rPr lang="en-GB" sz="1800" dirty="0">
                <a:solidFill>
                  <a:srgbClr val="000066"/>
                </a:solidFill>
                <a:effectLst/>
                <a:latin typeface="Courier New" pitchFamily="49" charset="0"/>
              </a:rPr>
              <a:t> </a:t>
            </a:r>
            <a:r>
              <a:rPr lang="en-GB" sz="1800" dirty="0" smtClean="0">
                <a:solidFill>
                  <a:srgbClr val="000066"/>
                </a:solidFill>
                <a:effectLst/>
                <a:latin typeface="Courier New" pitchFamily="49" charset="0"/>
              </a:rPr>
              <a:t>(%</a:t>
            </a:r>
            <a:r>
              <a:rPr lang="en-GB" sz="1800" dirty="0" err="1" smtClean="0">
                <a:solidFill>
                  <a:srgbClr val="000066"/>
                </a:solidFill>
                <a:effectLst/>
                <a:latin typeface="Courier New" pitchFamily="49" charset="0"/>
              </a:rPr>
              <a:t>rax,%rcx</a:t>
            </a:r>
            <a:r>
              <a:rPr lang="en-GB" sz="1800" dirty="0" smtClean="0">
                <a:solidFill>
                  <a:srgbClr val="000066"/>
                </a:solidFill>
                <a:effectLst/>
                <a:latin typeface="Courier New" pitchFamily="49" charset="0"/>
              </a:rPr>
              <a:t>),%</a:t>
            </a:r>
            <a:r>
              <a:rPr lang="en-GB" sz="1800" dirty="0">
                <a:solidFill>
                  <a:srgbClr val="000066"/>
                </a:solidFill>
                <a:effectLst/>
                <a:latin typeface="Courier New" pitchFamily="49" charset="0"/>
              </a:rPr>
              <a:t>dl		</a:t>
            </a: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en-GB" sz="1800" dirty="0">
              <a:solidFill>
                <a:srgbClr val="000066"/>
              </a:solidFill>
              <a:effectLst/>
              <a:latin typeface="Courier New" pitchFamily="49" charset="0"/>
            </a:endParaRP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en-GB" sz="1800" dirty="0">
              <a:solidFill>
                <a:srgbClr val="000066"/>
              </a:solidFill>
              <a:effectLst/>
              <a:latin typeface="Courier New" pitchFamily="49" charset="0"/>
            </a:endParaRP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en-GB" sz="1800" dirty="0" err="1" smtClean="0">
                <a:solidFill>
                  <a:srgbClr val="000066"/>
                </a:solidFill>
                <a:effectLst/>
                <a:latin typeface="Courier New" pitchFamily="49" charset="0"/>
              </a:rPr>
              <a:t>subq</a:t>
            </a:r>
            <a:r>
              <a:rPr lang="en-GB" sz="1800" dirty="0" smtClean="0">
                <a:solidFill>
                  <a:srgbClr val="000066"/>
                </a:solidFill>
                <a:effectLst/>
                <a:latin typeface="Courier New" pitchFamily="49" charset="0"/>
              </a:rPr>
              <a:t> %</a:t>
            </a:r>
            <a:r>
              <a:rPr lang="en-GB" sz="1800" dirty="0" err="1" smtClean="0">
                <a:solidFill>
                  <a:srgbClr val="000066"/>
                </a:solidFill>
                <a:effectLst/>
                <a:latin typeface="Courier New" pitchFamily="49" charset="0"/>
              </a:rPr>
              <a:t>rdx</a:t>
            </a:r>
            <a:r>
              <a:rPr lang="en-GB" sz="1800" dirty="0" smtClean="0">
                <a:solidFill>
                  <a:srgbClr val="000066"/>
                </a:solidFill>
                <a:effectLst/>
                <a:latin typeface="Courier New" pitchFamily="49" charset="0"/>
              </a:rPr>
              <a:t>,(%rcx,%rax,8)</a:t>
            </a:r>
            <a:r>
              <a:rPr lang="en-GB" sz="1800" dirty="0">
                <a:solidFill>
                  <a:srgbClr val="000066"/>
                </a:solidFill>
                <a:effectLst/>
                <a:latin typeface="Courier New" pitchFamily="49" charset="0"/>
              </a:rPr>
              <a:t>	</a:t>
            </a: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en-GB" sz="1800" dirty="0">
              <a:solidFill>
                <a:srgbClr val="000066"/>
              </a:solidFill>
              <a:effectLst/>
              <a:latin typeface="Courier New" pitchFamily="49" charset="0"/>
            </a:endParaRP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en-GB" sz="1800" dirty="0">
              <a:solidFill>
                <a:srgbClr val="000066"/>
              </a:solidFill>
              <a:effectLst/>
              <a:latin typeface="Courier New" pitchFamily="49" charset="0"/>
            </a:endParaRP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en-GB" sz="1800" dirty="0" err="1" smtClean="0">
                <a:solidFill>
                  <a:srgbClr val="000066"/>
                </a:solidFill>
                <a:effectLst/>
                <a:latin typeface="Courier New" pitchFamily="49" charset="0"/>
              </a:rPr>
              <a:t>incw</a:t>
            </a:r>
            <a:r>
              <a:rPr lang="en-GB" sz="1800" dirty="0" smtClean="0">
                <a:solidFill>
                  <a:srgbClr val="000066"/>
                </a:solidFill>
                <a:effectLst/>
                <a:latin typeface="Courier New" pitchFamily="49" charset="0"/>
              </a:rPr>
              <a:t> </a:t>
            </a:r>
            <a:r>
              <a:rPr lang="en-GB" sz="1800" dirty="0">
                <a:solidFill>
                  <a:srgbClr val="000066"/>
                </a:solidFill>
                <a:effectLst/>
                <a:latin typeface="Courier New" pitchFamily="49" charset="0"/>
              </a:rPr>
              <a:t>0xA</a:t>
            </a:r>
            <a:r>
              <a:rPr lang="en-GB" sz="1800" dirty="0" smtClean="0">
                <a:solidFill>
                  <a:srgbClr val="000066"/>
                </a:solidFill>
                <a:effectLst/>
                <a:latin typeface="Courier New" pitchFamily="49" charset="0"/>
              </a:rPr>
              <a:t>(,%rcx,8</a:t>
            </a:r>
            <a:r>
              <a:rPr lang="en-GB" sz="1800" dirty="0">
                <a:solidFill>
                  <a:srgbClr val="000066"/>
                </a:solidFill>
                <a:effectLst/>
                <a:latin typeface="Courier New" pitchFamily="49" charset="0"/>
              </a:rPr>
              <a:t>)		</a:t>
            </a: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en-GB" sz="1800" dirty="0">
              <a:solidFill>
                <a:srgbClr val="000066"/>
              </a:solidFill>
              <a:effectLst/>
              <a:latin typeface="Courier New" pitchFamily="49" charset="0"/>
            </a:endParaRP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en-GB" sz="1800" dirty="0">
                <a:solidFill>
                  <a:srgbClr val="000066"/>
                </a:solidFill>
                <a:effectLst/>
                <a:latin typeface="Courier New" pitchFamily="49" charset="0"/>
              </a:rPr>
              <a:t>	</a:t>
            </a: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44500" algn="l"/>
                <a:tab pos="14732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en-GB" sz="1600" dirty="0" smtClean="0">
                <a:solidFill>
                  <a:srgbClr val="000066"/>
                </a:solidFill>
                <a:effectLst/>
              </a:rPr>
              <a:t>Also </a:t>
            </a:r>
            <a:r>
              <a:rPr lang="en-GB" sz="1600" dirty="0">
                <a:solidFill>
                  <a:srgbClr val="000066"/>
                </a:solidFill>
                <a:effectLst/>
              </a:rPr>
              <a:t>note:  We do not put ‘$’ in front of constants </a:t>
            </a:r>
            <a:r>
              <a:rPr lang="en-GB" sz="1600" dirty="0" smtClean="0">
                <a:solidFill>
                  <a:srgbClr val="000066"/>
                </a:solidFill>
                <a:effectLst/>
              </a:rPr>
              <a:t>unless they are used to indicate immediate mode.   The following are </a:t>
            </a:r>
            <a:r>
              <a:rPr lang="en-GB" sz="1600" dirty="0" smtClean="0">
                <a:solidFill>
                  <a:srgbClr val="FF0000"/>
                </a:solidFill>
                <a:effectLst/>
              </a:rPr>
              <a:t>incorrect</a:t>
            </a:r>
            <a:endParaRPr lang="en-GB" sz="1600" dirty="0">
              <a:solidFill>
                <a:srgbClr val="FF0000"/>
              </a:solidFill>
              <a:effectLst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97171" y="1447800"/>
            <a:ext cx="436593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Add the 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double word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at address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rbp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+ 12 to </a:t>
            </a:r>
            <a:r>
              <a:rPr lang="en-GB" sz="18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ecx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114800" y="2286000"/>
            <a:ext cx="4038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Load the byte at address </a:t>
            </a:r>
            <a:b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</a:b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+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into dl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86200" y="3048000"/>
            <a:ext cx="4800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Subtract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from the 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quad word</a:t>
            </a:r>
            <a:b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</a:b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at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address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+(8*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</a:t>
            </a:r>
            <a:r>
              <a:rPr lang="ar-SA" sz="1800" b="1" dirty="0">
                <a:solidFill>
                  <a:srgbClr val="000066"/>
                </a:solidFill>
                <a:latin typeface="Courier New" pitchFamily="49" charset="0"/>
                <a:cs typeface="Arial" charset="0"/>
              </a:rPr>
              <a:t>‏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86200" y="3886200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Increment the 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word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at address</a:t>
            </a:r>
            <a:b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</a:b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0xA+(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8*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</a:t>
            </a:r>
            <a:r>
              <a:rPr lang="ar-SA" sz="1800" b="1" dirty="0">
                <a:solidFill>
                  <a:srgbClr val="000066"/>
                </a:solidFill>
                <a:latin typeface="Courier New" pitchFamily="49" charset="0"/>
                <a:cs typeface="Arial" charset="0"/>
              </a:rPr>
              <a:t>‏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5410200"/>
            <a:ext cx="4572000" cy="8700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$12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),%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ecx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subq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,(%rcx,%rax,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$8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incw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$0xA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(,%rcx,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$8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/>
                <a:gridCol w="2741612"/>
                <a:gridCol w="15208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2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/>
                <a:gridCol w="132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computation walkthrough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4419600"/>
            <a:ext cx="4038600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>
              <a:lnSpc>
                <a:spcPct val="95000"/>
              </a:lnSpc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 Bold" charset="0"/>
                <a:cs typeface="Courier New Bold" charset="0"/>
                <a:sym typeface="Courier New Bold" charset="0"/>
              </a:rPr>
              <a:t>0xf000 + 0x8     0xf008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4953000"/>
            <a:ext cx="4038600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>
              <a:lnSpc>
                <a:spcPct val="95000"/>
              </a:lnSpc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 Bold" charset="0"/>
                <a:cs typeface="Courier New Bold" charset="0"/>
                <a:sym typeface="Courier New Bold" charset="0"/>
              </a:rPr>
              <a:t>0xf000 + 0x100   0xf100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6200" y="5486400"/>
            <a:ext cx="4038600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>
              <a:lnSpc>
                <a:spcPct val="95000"/>
              </a:lnSpc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 Bold" charset="0"/>
                <a:cs typeface="Courier New Bold" charset="0"/>
                <a:sym typeface="Courier New Bold" charset="0"/>
              </a:rPr>
              <a:t>0xf000 + 4*0x100 0xf400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86200" y="5943600"/>
            <a:ext cx="40386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>
              <a:lnSpc>
                <a:spcPct val="95000"/>
              </a:lnSpc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 Bold" charset="0"/>
                <a:cs typeface="Courier New Bold" charset="0"/>
                <a:sym typeface="Courier New Bold" charset="0"/>
              </a:rPr>
              <a:t>2*0xf000 + 0x80  0x1e080</a:t>
            </a:r>
          </a:p>
        </p:txBody>
      </p:sp>
    </p:spTree>
    <p:extLst>
      <p:ext uri="{BB962C8B-B14F-4D97-AF65-F5344CB8AC3E}">
        <p14:creationId xmlns="" xmlns:p14="http://schemas.microsoft.com/office/powerpoint/2010/main" val="2465704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Practice Problem 3.1</a:t>
            </a: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609600" y="3311525"/>
            <a:ext cx="3503613" cy="1600200"/>
            <a:chOff x="384" y="1904"/>
            <a:chExt cx="2207" cy="1008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1488" y="2710"/>
              <a:ext cx="1097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0x11</a:t>
              </a:r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384" y="2710"/>
              <a:ext cx="1098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0x118</a:t>
              </a:r>
              <a:endParaRPr lang="en-US" sz="16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1488" y="2508"/>
              <a:ext cx="1097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0x13</a:t>
              </a: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384" y="2508"/>
              <a:ext cx="1098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0x110</a:t>
              </a:r>
              <a:endParaRPr lang="en-US" sz="16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488" y="2308"/>
              <a:ext cx="1097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0xAB</a:t>
              </a: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384" y="2308"/>
              <a:ext cx="1098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0x108</a:t>
              </a:r>
              <a:endParaRPr lang="en-US" sz="16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488" y="2106"/>
              <a:ext cx="1097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0xFF</a:t>
              </a: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384" y="2106"/>
              <a:ext cx="1098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0x100</a:t>
              </a: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1488" y="1904"/>
              <a:ext cx="1097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Value</a:t>
              </a:r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384" y="1904"/>
              <a:ext cx="1098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Address</a:t>
              </a:r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384" y="1904"/>
              <a:ext cx="2202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384" y="2106"/>
              <a:ext cx="2202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384" y="2913"/>
              <a:ext cx="2202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>
              <a:off x="384" y="1904"/>
              <a:ext cx="0" cy="1003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>
              <a:off x="1488" y="1904"/>
              <a:ext cx="0" cy="1003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>
              <a:off x="2592" y="1904"/>
              <a:ext cx="0" cy="1003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384" y="2308"/>
              <a:ext cx="2202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384" y="2508"/>
              <a:ext cx="2202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384" y="2710"/>
              <a:ext cx="2202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609600" y="1600200"/>
            <a:ext cx="3503613" cy="1277938"/>
            <a:chOff x="384" y="826"/>
            <a:chExt cx="2207" cy="805"/>
          </a:xfrm>
        </p:grpSpPr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1488" y="1429"/>
              <a:ext cx="1097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0x3</a:t>
              </a:r>
              <a:endParaRPr lang="en-US" sz="16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384" y="1429"/>
              <a:ext cx="1098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%</a:t>
              </a:r>
              <a:r>
                <a:rPr lang="en-GB" sz="16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rdx</a:t>
              </a:r>
              <a:endParaRPr lang="en-GB" sz="16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1488" y="1229"/>
              <a:ext cx="1097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384" y="1229"/>
              <a:ext cx="1098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%</a:t>
              </a:r>
              <a:r>
                <a:rPr lang="en-GB" sz="16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rcx</a:t>
              </a:r>
              <a:endParaRPr lang="en-GB" sz="16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1488" y="1028"/>
              <a:ext cx="1097" cy="1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0x100</a:t>
              </a:r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384" y="1028"/>
              <a:ext cx="1098" cy="1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%</a:t>
              </a:r>
              <a:r>
                <a:rPr lang="en-GB" sz="16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rax</a:t>
              </a:r>
              <a:endParaRPr lang="en-GB" sz="16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1488" y="826"/>
              <a:ext cx="1097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Value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384" y="826"/>
              <a:ext cx="1098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Register</a:t>
              </a:r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384" y="826"/>
              <a:ext cx="2202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32"/>
            <p:cNvSpPr>
              <a:spLocks noChangeShapeType="1"/>
            </p:cNvSpPr>
            <p:nvPr/>
          </p:nvSpPr>
          <p:spPr bwMode="auto">
            <a:xfrm>
              <a:off x="384" y="1028"/>
              <a:ext cx="2202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384" y="1632"/>
              <a:ext cx="2202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384" y="826"/>
              <a:ext cx="0" cy="80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>
              <a:off x="1488" y="826"/>
              <a:ext cx="0" cy="80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2592" y="826"/>
              <a:ext cx="0" cy="80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>
              <a:off x="384" y="1229"/>
              <a:ext cx="2202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>
              <a:off x="384" y="1429"/>
              <a:ext cx="2202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11" name="Group 39"/>
          <p:cNvGrpSpPr>
            <a:grpSpLocks/>
          </p:cNvGrpSpPr>
          <p:nvPr/>
        </p:nvGrpSpPr>
        <p:grpSpPr bwMode="auto">
          <a:xfrm>
            <a:off x="4683125" y="1600200"/>
            <a:ext cx="3584575" cy="3646488"/>
            <a:chOff x="2950" y="826"/>
            <a:chExt cx="2258" cy="2297"/>
          </a:xfrm>
        </p:grpSpPr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4079" y="2884"/>
              <a:ext cx="112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2950" y="2884"/>
              <a:ext cx="112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(%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rax</a:t>
              </a: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, 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rdx</a:t>
              </a: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, 8)</a:t>
              </a:r>
              <a:r>
                <a:rPr lang="ar-SA" sz="1400" dirty="0">
                  <a:solidFill>
                    <a:srgbClr val="003300"/>
                  </a:solidFill>
                  <a:latin typeface="Arial" charset="0"/>
                  <a:cs typeface="Arial" charset="0"/>
                </a:rPr>
                <a:t>‏</a:t>
              </a:r>
              <a:endPara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079" y="2644"/>
              <a:ext cx="112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2950" y="2644"/>
              <a:ext cx="112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0xF8(, 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rcx</a:t>
              </a: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, 8)</a:t>
              </a:r>
              <a:r>
                <a:rPr lang="ar-SA" sz="1400" dirty="0">
                  <a:solidFill>
                    <a:srgbClr val="003300"/>
                  </a:solidFill>
                  <a:latin typeface="Arial" charset="0"/>
                  <a:cs typeface="Arial" charset="0"/>
                </a:rPr>
                <a:t>‏</a:t>
              </a:r>
              <a:endPara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4079" y="2404"/>
              <a:ext cx="112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2950" y="2404"/>
              <a:ext cx="112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260(%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rcx</a:t>
              </a: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, 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rdx</a:t>
              </a: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)</a:t>
              </a:r>
              <a:r>
                <a:rPr lang="ar-SA" sz="1400" dirty="0">
                  <a:solidFill>
                    <a:srgbClr val="003300"/>
                  </a:solidFill>
                  <a:latin typeface="Arial" charset="0"/>
                  <a:cs typeface="Arial" charset="0"/>
                </a:rPr>
                <a:t>‏</a:t>
              </a:r>
              <a:endPara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718" name="Rectangle 46"/>
            <p:cNvSpPr>
              <a:spLocks noChangeArrowheads="1"/>
            </p:cNvSpPr>
            <p:nvPr/>
          </p:nvSpPr>
          <p:spPr bwMode="auto">
            <a:xfrm>
              <a:off x="4079" y="2213"/>
              <a:ext cx="1122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Rectangle 47"/>
            <p:cNvSpPr>
              <a:spLocks noChangeArrowheads="1"/>
            </p:cNvSpPr>
            <p:nvPr/>
          </p:nvSpPr>
          <p:spPr bwMode="auto">
            <a:xfrm>
              <a:off x="2950" y="2213"/>
              <a:ext cx="1123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13(%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rax</a:t>
              </a: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, 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rdx</a:t>
              </a: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)</a:t>
              </a:r>
              <a:r>
                <a:rPr lang="ar-SA" sz="1400" dirty="0">
                  <a:solidFill>
                    <a:srgbClr val="003300"/>
                  </a:solidFill>
                  <a:latin typeface="Arial" charset="0"/>
                  <a:cs typeface="Arial" charset="0"/>
                </a:rPr>
                <a:t>‏</a:t>
              </a:r>
              <a:endPara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720" name="Rectangle 48"/>
            <p:cNvSpPr>
              <a:spLocks noChangeArrowheads="1"/>
            </p:cNvSpPr>
            <p:nvPr/>
          </p:nvSpPr>
          <p:spPr bwMode="auto">
            <a:xfrm>
              <a:off x="4079" y="1975"/>
              <a:ext cx="112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Rectangle 49"/>
            <p:cNvSpPr>
              <a:spLocks noChangeArrowheads="1"/>
            </p:cNvSpPr>
            <p:nvPr/>
          </p:nvSpPr>
          <p:spPr bwMode="auto">
            <a:xfrm>
              <a:off x="2950" y="1975"/>
              <a:ext cx="112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8(%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rax</a:t>
              </a: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)</a:t>
              </a:r>
              <a:r>
                <a:rPr lang="ar-SA" sz="1400" dirty="0">
                  <a:solidFill>
                    <a:srgbClr val="003300"/>
                  </a:solidFill>
                  <a:latin typeface="Arial" charset="0"/>
                  <a:cs typeface="Arial" charset="0"/>
                </a:rPr>
                <a:t>‏</a:t>
              </a:r>
              <a:endPara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722" name="Rectangle 50"/>
            <p:cNvSpPr>
              <a:spLocks noChangeArrowheads="1"/>
            </p:cNvSpPr>
            <p:nvPr/>
          </p:nvSpPr>
          <p:spPr bwMode="auto">
            <a:xfrm>
              <a:off x="4079" y="1737"/>
              <a:ext cx="112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Rectangle 51"/>
            <p:cNvSpPr>
              <a:spLocks noChangeArrowheads="1"/>
            </p:cNvSpPr>
            <p:nvPr/>
          </p:nvSpPr>
          <p:spPr bwMode="auto">
            <a:xfrm>
              <a:off x="2950" y="1737"/>
              <a:ext cx="112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(%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rax</a:t>
              </a: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)</a:t>
              </a:r>
              <a:r>
                <a:rPr lang="ar-SA" sz="1400" dirty="0">
                  <a:solidFill>
                    <a:srgbClr val="003300"/>
                  </a:solidFill>
                  <a:latin typeface="Arial" charset="0"/>
                  <a:cs typeface="Arial" charset="0"/>
                </a:rPr>
                <a:t>‏</a:t>
              </a:r>
              <a:endPara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724" name="Rectangle 52"/>
            <p:cNvSpPr>
              <a:spLocks noChangeArrowheads="1"/>
            </p:cNvSpPr>
            <p:nvPr/>
          </p:nvSpPr>
          <p:spPr bwMode="auto">
            <a:xfrm>
              <a:off x="4079" y="1496"/>
              <a:ext cx="112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Rectangle 53"/>
            <p:cNvSpPr>
              <a:spLocks noChangeArrowheads="1"/>
            </p:cNvSpPr>
            <p:nvPr/>
          </p:nvSpPr>
          <p:spPr bwMode="auto">
            <a:xfrm>
              <a:off x="2950" y="1496"/>
              <a:ext cx="112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$0x108</a:t>
              </a:r>
            </a:p>
          </p:txBody>
        </p:sp>
        <p:sp>
          <p:nvSpPr>
            <p:cNvPr id="28726" name="Rectangle 54"/>
            <p:cNvSpPr>
              <a:spLocks noChangeArrowheads="1"/>
            </p:cNvSpPr>
            <p:nvPr/>
          </p:nvSpPr>
          <p:spPr bwMode="auto">
            <a:xfrm>
              <a:off x="4079" y="1257"/>
              <a:ext cx="112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Rectangle 55"/>
            <p:cNvSpPr>
              <a:spLocks noChangeArrowheads="1"/>
            </p:cNvSpPr>
            <p:nvPr/>
          </p:nvSpPr>
          <p:spPr bwMode="auto">
            <a:xfrm>
              <a:off x="2950" y="1257"/>
              <a:ext cx="112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0x108</a:t>
              </a:r>
              <a:endParaRPr lang="en-US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728" name="Rectangle 56"/>
            <p:cNvSpPr>
              <a:spLocks noChangeArrowheads="1"/>
            </p:cNvSpPr>
            <p:nvPr/>
          </p:nvSpPr>
          <p:spPr bwMode="auto">
            <a:xfrm>
              <a:off x="4079" y="1018"/>
              <a:ext cx="112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Rectangle 57"/>
            <p:cNvSpPr>
              <a:spLocks noChangeArrowheads="1"/>
            </p:cNvSpPr>
            <p:nvPr/>
          </p:nvSpPr>
          <p:spPr bwMode="auto">
            <a:xfrm>
              <a:off x="2950" y="1018"/>
              <a:ext cx="112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rax</a:t>
              </a:r>
              <a:endPara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730" name="Rectangle 58"/>
            <p:cNvSpPr>
              <a:spLocks noChangeArrowheads="1"/>
            </p:cNvSpPr>
            <p:nvPr/>
          </p:nvSpPr>
          <p:spPr bwMode="auto">
            <a:xfrm>
              <a:off x="4079" y="826"/>
              <a:ext cx="1122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Value</a:t>
              </a:r>
            </a:p>
          </p:txBody>
        </p:sp>
        <p:sp>
          <p:nvSpPr>
            <p:cNvPr id="28731" name="Rectangle 59"/>
            <p:cNvSpPr>
              <a:spLocks noChangeArrowheads="1"/>
            </p:cNvSpPr>
            <p:nvPr/>
          </p:nvSpPr>
          <p:spPr bwMode="auto">
            <a:xfrm>
              <a:off x="2950" y="826"/>
              <a:ext cx="1123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Operand</a:t>
              </a:r>
            </a:p>
          </p:txBody>
        </p:sp>
        <p:sp>
          <p:nvSpPr>
            <p:cNvPr id="28732" name="Line 60"/>
            <p:cNvSpPr>
              <a:spLocks noChangeShapeType="1"/>
            </p:cNvSpPr>
            <p:nvPr/>
          </p:nvSpPr>
          <p:spPr bwMode="auto">
            <a:xfrm>
              <a:off x="2950" y="826"/>
              <a:ext cx="2253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61"/>
            <p:cNvSpPr>
              <a:spLocks noChangeShapeType="1"/>
            </p:cNvSpPr>
            <p:nvPr/>
          </p:nvSpPr>
          <p:spPr bwMode="auto">
            <a:xfrm>
              <a:off x="2950" y="1018"/>
              <a:ext cx="2253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62"/>
            <p:cNvSpPr>
              <a:spLocks noChangeShapeType="1"/>
            </p:cNvSpPr>
            <p:nvPr/>
          </p:nvSpPr>
          <p:spPr bwMode="auto">
            <a:xfrm>
              <a:off x="2950" y="3124"/>
              <a:ext cx="2253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63"/>
            <p:cNvSpPr>
              <a:spLocks noChangeShapeType="1"/>
            </p:cNvSpPr>
            <p:nvPr/>
          </p:nvSpPr>
          <p:spPr bwMode="auto">
            <a:xfrm>
              <a:off x="2950" y="826"/>
              <a:ext cx="0" cy="2292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64"/>
            <p:cNvSpPr>
              <a:spLocks noChangeShapeType="1"/>
            </p:cNvSpPr>
            <p:nvPr/>
          </p:nvSpPr>
          <p:spPr bwMode="auto">
            <a:xfrm>
              <a:off x="4079" y="826"/>
              <a:ext cx="0" cy="2292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5"/>
            <p:cNvSpPr>
              <a:spLocks noChangeShapeType="1"/>
            </p:cNvSpPr>
            <p:nvPr/>
          </p:nvSpPr>
          <p:spPr bwMode="auto">
            <a:xfrm>
              <a:off x="5209" y="826"/>
              <a:ext cx="0" cy="2292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66"/>
            <p:cNvSpPr>
              <a:spLocks noChangeShapeType="1"/>
            </p:cNvSpPr>
            <p:nvPr/>
          </p:nvSpPr>
          <p:spPr bwMode="auto">
            <a:xfrm>
              <a:off x="2950" y="1257"/>
              <a:ext cx="2253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Line 67"/>
            <p:cNvSpPr>
              <a:spLocks noChangeShapeType="1"/>
            </p:cNvSpPr>
            <p:nvPr/>
          </p:nvSpPr>
          <p:spPr bwMode="auto">
            <a:xfrm>
              <a:off x="2950" y="1496"/>
              <a:ext cx="2253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68"/>
            <p:cNvSpPr>
              <a:spLocks noChangeShapeType="1"/>
            </p:cNvSpPr>
            <p:nvPr/>
          </p:nvSpPr>
          <p:spPr bwMode="auto">
            <a:xfrm>
              <a:off x="2950" y="1737"/>
              <a:ext cx="2253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Line 69"/>
            <p:cNvSpPr>
              <a:spLocks noChangeShapeType="1"/>
            </p:cNvSpPr>
            <p:nvPr/>
          </p:nvSpPr>
          <p:spPr bwMode="auto">
            <a:xfrm>
              <a:off x="2950" y="1975"/>
              <a:ext cx="2253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Line 70"/>
            <p:cNvSpPr>
              <a:spLocks noChangeShapeType="1"/>
            </p:cNvSpPr>
            <p:nvPr/>
          </p:nvSpPr>
          <p:spPr bwMode="auto">
            <a:xfrm>
              <a:off x="2950" y="2213"/>
              <a:ext cx="2253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Line 71"/>
            <p:cNvSpPr>
              <a:spLocks noChangeShapeType="1"/>
            </p:cNvSpPr>
            <p:nvPr/>
          </p:nvSpPr>
          <p:spPr bwMode="auto">
            <a:xfrm>
              <a:off x="2950" y="2404"/>
              <a:ext cx="2253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72"/>
            <p:cNvSpPr>
              <a:spLocks noChangeShapeType="1"/>
            </p:cNvSpPr>
            <p:nvPr/>
          </p:nvSpPr>
          <p:spPr bwMode="auto">
            <a:xfrm>
              <a:off x="2950" y="2644"/>
              <a:ext cx="2253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Line 73"/>
            <p:cNvSpPr>
              <a:spLocks noChangeShapeType="1"/>
            </p:cNvSpPr>
            <p:nvPr/>
          </p:nvSpPr>
          <p:spPr bwMode="auto">
            <a:xfrm>
              <a:off x="2950" y="2884"/>
              <a:ext cx="2253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46" name="Text Box 74"/>
          <p:cNvSpPr txBox="1">
            <a:spLocks noChangeArrowheads="1"/>
          </p:cNvSpPr>
          <p:nvPr/>
        </p:nvSpPr>
        <p:spPr bwMode="auto">
          <a:xfrm>
            <a:off x="6661150" y="1947863"/>
            <a:ext cx="72390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0x100</a:t>
            </a:r>
          </a:p>
        </p:txBody>
      </p:sp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6629400" y="2320925"/>
            <a:ext cx="674687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0xAB</a:t>
            </a:r>
          </a:p>
        </p:txBody>
      </p:sp>
      <p:sp>
        <p:nvSpPr>
          <p:cNvPr id="28748" name="Text Box 76"/>
          <p:cNvSpPr txBox="1">
            <a:spLocks noChangeArrowheads="1"/>
          </p:cNvSpPr>
          <p:nvPr/>
        </p:nvSpPr>
        <p:spPr bwMode="auto">
          <a:xfrm>
            <a:off x="6664325" y="2692400"/>
            <a:ext cx="725488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0x108</a:t>
            </a:r>
          </a:p>
        </p:txBody>
      </p:sp>
      <p:sp>
        <p:nvSpPr>
          <p:cNvPr id="28749" name="Text Box 77"/>
          <p:cNvSpPr txBox="1">
            <a:spLocks noChangeArrowheads="1"/>
          </p:cNvSpPr>
          <p:nvPr/>
        </p:nvSpPr>
        <p:spPr bwMode="auto">
          <a:xfrm>
            <a:off x="6665913" y="3073400"/>
            <a:ext cx="6223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0xFF</a:t>
            </a:r>
          </a:p>
        </p:txBody>
      </p: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6662738" y="3454400"/>
            <a:ext cx="674687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0xAB</a:t>
            </a:r>
          </a:p>
        </p:txBody>
      </p:sp>
      <p:sp>
        <p:nvSpPr>
          <p:cNvPr id="28751" name="Text Box 79"/>
          <p:cNvSpPr txBox="1">
            <a:spLocks noChangeArrowheads="1"/>
          </p:cNvSpPr>
          <p:nvPr/>
        </p:nvSpPr>
        <p:spPr bwMode="auto">
          <a:xfrm>
            <a:off x="6665913" y="3794125"/>
            <a:ext cx="605294" cy="34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0x13</a:t>
            </a:r>
            <a:endParaRPr lang="en-US" sz="1800" b="1" dirty="0">
              <a:solidFill>
                <a:srgbClr val="000066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28752" name="Text Box 80"/>
          <p:cNvSpPr txBox="1">
            <a:spLocks noChangeArrowheads="1"/>
          </p:cNvSpPr>
          <p:nvPr/>
        </p:nvSpPr>
        <p:spPr bwMode="auto">
          <a:xfrm>
            <a:off x="6665913" y="4140200"/>
            <a:ext cx="682238" cy="34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0xAB</a:t>
            </a:r>
            <a:endParaRPr lang="en-US" sz="1800" b="1" dirty="0">
              <a:solidFill>
                <a:srgbClr val="000066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28753" name="Text Box 81"/>
          <p:cNvSpPr txBox="1">
            <a:spLocks noChangeArrowheads="1"/>
          </p:cNvSpPr>
          <p:nvPr/>
        </p:nvSpPr>
        <p:spPr bwMode="auto">
          <a:xfrm>
            <a:off x="6665913" y="4521200"/>
            <a:ext cx="6223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0xFF</a:t>
            </a:r>
          </a:p>
        </p:txBody>
      </p:sp>
      <p:sp>
        <p:nvSpPr>
          <p:cNvPr id="28754" name="Text Box 82"/>
          <p:cNvSpPr txBox="1">
            <a:spLocks noChangeArrowheads="1"/>
          </p:cNvSpPr>
          <p:nvPr/>
        </p:nvSpPr>
        <p:spPr bwMode="auto">
          <a:xfrm>
            <a:off x="6665913" y="4860925"/>
            <a:ext cx="598487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0x11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6" grpId="0"/>
      <p:bldP spid="28747" grpId="0"/>
      <p:bldP spid="28748" grpId="0"/>
      <p:bldP spid="28749" grpId="0"/>
      <p:bldP spid="28750" grpId="0"/>
      <p:bldP spid="28751" grpId="0"/>
      <p:bldP spid="28752" grpId="0"/>
      <p:bldP spid="28753" grpId="0"/>
      <p:bldP spid="287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616023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76200" y="1295400"/>
            <a:ext cx="4191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void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swap(long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xp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long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yp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long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t0 =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xp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long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t1 =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yp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xp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yp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374571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Memory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867400" y="38862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Register	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Value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xp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rsi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yp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t0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rdx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t1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" y="4038600"/>
            <a:ext cx="5867400" cy="1654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swap: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 movq    (%rdi), %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rax  # t0 = *xp  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(%rsi), %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rdx  # t1 = *yp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%rdx, (%rdi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)  # *xp = t1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%rax, (%rsi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)  # *yp = t0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ret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00600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Registers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999201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999201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923001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923001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465379" y="1456675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7465379" y="1837675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7465379" y="2218675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7465379" y="2599675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7465379" y="2980675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Intel x86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41313" indent="-331788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Evolutionary design starting in 1978 with 8086</a:t>
            </a:r>
          </a:p>
          <a:p>
            <a:pPr marL="731838" lvl="1" indent="-274638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 smtClean="0"/>
              <a:t>i386 </a:t>
            </a:r>
            <a:r>
              <a:rPr lang="en-US" sz="1800" dirty="0"/>
              <a:t>in 1986: First 32-bit Intel </a:t>
            </a:r>
            <a:r>
              <a:rPr lang="en-US" sz="1800" dirty="0" smtClean="0"/>
              <a:t>CPU (IA32)</a:t>
            </a:r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Virtual memory fully supported</a:t>
            </a:r>
          </a:p>
          <a:p>
            <a:pPr marL="731838" lvl="1" indent="-274638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 smtClean="0"/>
              <a:t>Pentium4E in 2004: First 64-bit Intel CPU (x86-64)</a:t>
            </a:r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Adopted from AMD </a:t>
            </a:r>
            <a:r>
              <a:rPr lang="en-GB" dirty="0" err="1" smtClean="0"/>
              <a:t>Opteron</a:t>
            </a:r>
            <a:r>
              <a:rPr lang="en-GB" dirty="0" smtClean="0"/>
              <a:t> (2003)</a:t>
            </a:r>
          </a:p>
          <a:p>
            <a:pPr marL="731838" lvl="1" indent="-274638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 smtClean="0"/>
              <a:t>Core 2 in 2006: First multi-core Intel CPU</a:t>
            </a:r>
          </a:p>
          <a:p>
            <a:pPr marL="731838" lvl="1" indent="-274638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 smtClean="0"/>
              <a:t>New features and instructions </a:t>
            </a:r>
            <a:r>
              <a:rPr lang="en-US" sz="1800" dirty="0"/>
              <a:t>added over </a:t>
            </a:r>
            <a:r>
              <a:rPr lang="en-US" sz="1800" dirty="0" smtClean="0"/>
              <a:t>time</a:t>
            </a:r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Vector operations for multimedia</a:t>
            </a:r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Memory protection for security</a:t>
            </a:r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Conditional data movement instructions for performance</a:t>
            </a:r>
          </a:p>
          <a:p>
            <a:pPr lvl="2" indent="-234950"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Expanded address space for scaling</a:t>
            </a:r>
          </a:p>
          <a:p>
            <a:pPr marL="731838" lvl="1" indent="-274638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 smtClean="0"/>
              <a:t>But, many obsolete features</a:t>
            </a:r>
            <a:endParaRPr lang="en-US" sz="1800" dirty="0"/>
          </a:p>
          <a:p>
            <a:pPr marL="341313" indent="-331788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Complex </a:t>
            </a:r>
            <a:r>
              <a:rPr lang="en-US" sz="2000" dirty="0"/>
              <a:t>Instruction Set Computer (CISC)‏</a:t>
            </a:r>
          </a:p>
          <a:p>
            <a:pPr marL="731838" lvl="1" indent="-274638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Many different instructions with many different </a:t>
            </a:r>
            <a:r>
              <a:rPr lang="en-US" sz="1800" dirty="0" smtClean="0"/>
              <a:t>formats</a:t>
            </a:r>
          </a:p>
          <a:p>
            <a:pPr marL="731838" lvl="1" indent="-274638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 smtClean="0"/>
              <a:t>But </a:t>
            </a:r>
            <a:r>
              <a:rPr lang="en-US" sz="1800" dirty="0"/>
              <a:t>we’ll only look at a small subset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123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456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0x120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0x100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Registers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Memory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65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swap: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 movq    (%rdi), %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rax  # t0 = *xp  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(%rsi), %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rdx  # t1 = *yp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%rdx, (%rdi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)  # *xp = t1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%rax, (%rsi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)  # *yp = t0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ret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0x120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0x118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0x110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0x108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solidFill>
                    <a:schemeClr val="tx1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  <a:latin typeface="Calibri"/>
                  <a:cs typeface="Calibri"/>
                </a:rPr>
                <a:t>Address</a:t>
              </a:r>
              <a:endParaRPr lang="en-US" sz="16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123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2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0x120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0x100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</a:rPr>
                <a:t>123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Registers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Memory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654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swap: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C00000"/>
                </a:solidFill>
                <a:latin typeface="Courier New" pitchFamily="49" charset="0"/>
              </a:rPr>
              <a:t> movq    (%rdi), %</a:t>
            </a:r>
            <a:r>
              <a:rPr lang="ro-RO" sz="1800" dirty="0" smtClean="0">
                <a:solidFill>
                  <a:srgbClr val="C00000"/>
                </a:solidFill>
                <a:latin typeface="Courier New" pitchFamily="49" charset="0"/>
              </a:rPr>
              <a:t>rax  # t0 = *xp  </a:t>
            </a:r>
            <a:endParaRPr lang="ro-RO" sz="18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(%rsi), %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rdx  # t1 = *yp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%rdx, (%rdi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)  # *xp = t1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%rax, (%rsi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)  # *yp = t0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ret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0x120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0x118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0x110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0x108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solidFill>
                    <a:schemeClr val="tx1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  <a:latin typeface="Calibri"/>
                  <a:cs typeface="Calibri"/>
                </a:rPr>
                <a:t>Address</a:t>
              </a:r>
              <a:endParaRPr lang="en-US" sz="16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31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123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2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0x120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0x100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123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</a:rPr>
                <a:t>456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Registers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Memory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654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swap: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 movq    (%rdi), %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rax  # t0 = *xp  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rgbClr val="C00000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rgbClr val="C00000"/>
                </a:solidFill>
                <a:latin typeface="Courier New" pitchFamily="49" charset="0"/>
              </a:rPr>
              <a:t>(%rsi), %</a:t>
            </a:r>
            <a:r>
              <a:rPr lang="ro-RO" sz="1800" dirty="0" smtClean="0">
                <a:solidFill>
                  <a:srgbClr val="C00000"/>
                </a:solidFill>
                <a:latin typeface="Courier New" pitchFamily="49" charset="0"/>
              </a:rPr>
              <a:t>rdx  # t1 = *yp</a:t>
            </a:r>
            <a:endParaRPr lang="ro-RO" sz="18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%rdx, (%rdi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)  # *xp = t1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%rax, (%rsi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)  # *yp = t0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ret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0x120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0x118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0x110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0x108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solidFill>
                    <a:schemeClr val="tx1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  <a:latin typeface="Calibri"/>
                  <a:cs typeface="Calibri"/>
                </a:rPr>
                <a:t>Address</a:t>
              </a:r>
              <a:endParaRPr lang="en-US" sz="16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667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</a:rPr>
              <a:t>456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2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0x120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0x100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123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456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Registers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Memory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65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swap: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 movq    (%rdi), %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rax  # t0 = *xp  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(%rsi), %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rdx  # t1 = *yp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ro-RO" sz="1800" dirty="0" smtClean="0">
                <a:solidFill>
                  <a:srgbClr val="C00000"/>
                </a:solidFill>
                <a:latin typeface="Courier New" pitchFamily="49" charset="0"/>
              </a:rPr>
              <a:t>movq    </a:t>
            </a:r>
            <a:r>
              <a:rPr lang="ro-RO" sz="1800" dirty="0">
                <a:solidFill>
                  <a:srgbClr val="C00000"/>
                </a:solidFill>
                <a:latin typeface="Courier New" pitchFamily="49" charset="0"/>
              </a:rPr>
              <a:t>%rdx, (%rdi</a:t>
            </a:r>
            <a:r>
              <a:rPr lang="ro-RO" sz="1800" dirty="0" smtClean="0">
                <a:solidFill>
                  <a:srgbClr val="C00000"/>
                </a:solidFill>
                <a:latin typeface="Courier New" pitchFamily="49" charset="0"/>
              </a:rPr>
              <a:t>)  # *xp = t1</a:t>
            </a:r>
            <a:endParaRPr lang="ro-RO" sz="18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%rax, (%rsi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)  # *yp = t0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ret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0x120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0x118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0x110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0x108 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solidFill>
                    <a:schemeClr val="tx1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  <a:latin typeface="Calibri"/>
                  <a:cs typeface="Calibri"/>
                </a:rPr>
                <a:t>Address</a:t>
              </a:r>
              <a:endParaRPr lang="en-US" sz="16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300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456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123</a:t>
            </a:r>
            <a:endParaRPr lang="en-US" sz="18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itchFamily="49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0x120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0x100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123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chemeClr val="tx1"/>
                  </a:solidFill>
                  <a:latin typeface="Courier New" pitchFamily="49" charset="0"/>
                </a:rPr>
                <a:t>456</a:t>
              </a:r>
              <a:endParaRPr lang="en-US" sz="180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Registers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Memory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65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swap: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 movq    (%rdi), %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rax  # t0 = *xp  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(%rsi), %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rdx  # t1 = *yp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chemeClr val="tx1"/>
                </a:solidFill>
                <a:latin typeface="Courier New" pitchFamily="49" charset="0"/>
              </a:rPr>
              <a:t>%rdx, (%rdi</a:t>
            </a: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)  # *xp = t1</a:t>
            </a:r>
            <a:endParaRPr lang="ro-RO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rgbClr val="C00000"/>
                </a:solidFill>
                <a:latin typeface="Courier New" pitchFamily="49" charset="0"/>
              </a:rPr>
              <a:t>   movq    </a:t>
            </a:r>
            <a:r>
              <a:rPr lang="ro-RO" sz="1800" dirty="0">
                <a:solidFill>
                  <a:srgbClr val="C00000"/>
                </a:solidFill>
                <a:latin typeface="Courier New" pitchFamily="49" charset="0"/>
              </a:rPr>
              <a:t>%rax, (%rsi</a:t>
            </a:r>
            <a:r>
              <a:rPr lang="ro-RO" sz="1800" dirty="0" smtClean="0">
                <a:solidFill>
                  <a:srgbClr val="C00000"/>
                </a:solidFill>
                <a:latin typeface="Courier New" pitchFamily="49" charset="0"/>
              </a:rPr>
              <a:t>)  # *yp = t0</a:t>
            </a:r>
            <a:endParaRPr lang="ro-RO" sz="18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solidFill>
                  <a:schemeClr val="tx1"/>
                </a:solidFill>
                <a:latin typeface="Courier New" pitchFamily="49" charset="0"/>
              </a:rPr>
              <a:t>   ret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0x118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0x108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207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Practice Problem 3.5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3400" y="1676400"/>
            <a:ext cx="6629400" cy="363538"/>
          </a:xfrm>
          <a:prstGeom prst="rect">
            <a:avLst/>
          </a:prstGeom>
          <a:solidFill>
            <a:srgbClr val="FFFF99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long decode(long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*</a:t>
            </a:r>
            <a:r>
              <a:rPr lang="en-GB" sz="18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xp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 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long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*</a:t>
            </a:r>
            <a:r>
              <a:rPr lang="en-GB" sz="18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yp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 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long 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*</a:t>
            </a:r>
            <a:r>
              <a:rPr lang="en-GB" sz="18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zp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);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2667000"/>
            <a:ext cx="8077200" cy="20284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14747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/*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xp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in 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rdi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yp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in 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rsi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zp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in 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*/</a:t>
            </a: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endParaRPr lang="en-GB" sz="1800" b="1" dirty="0" smtClean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14747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1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(%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rdi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), %r8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14747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2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(%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rsi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), 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14747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3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(%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), 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14747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4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%r8,(%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rsi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</a:t>
            </a:r>
            <a:r>
              <a:rPr lang="ar-SA" sz="1800" b="1" dirty="0">
                <a:solidFill>
                  <a:srgbClr val="000066"/>
                </a:solidFill>
                <a:latin typeface="Courier New" pitchFamily="49" charset="0"/>
                <a:cs typeface="Arial" charset="0"/>
              </a:rPr>
              <a:t>‏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14747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5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,(%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</a:t>
            </a:r>
            <a:r>
              <a:rPr lang="ar-SA" sz="1800" b="1" dirty="0">
                <a:solidFill>
                  <a:srgbClr val="000066"/>
                </a:solidFill>
                <a:latin typeface="Courier New" pitchFamily="49" charset="0"/>
                <a:cs typeface="Arial" charset="0"/>
              </a:rPr>
              <a:t>‏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14747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GB" sz="18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6 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,(%</a:t>
            </a:r>
            <a:r>
              <a:rPr lang="en-GB" sz="18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rdi</a:t>
            </a:r>
            <a:r>
              <a:rPr lang="en-GB" sz="18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</a:t>
            </a:r>
            <a:r>
              <a:rPr lang="ar-SA" sz="1800" b="1" dirty="0">
                <a:solidFill>
                  <a:srgbClr val="000066"/>
                </a:solidFill>
                <a:latin typeface="Courier New" pitchFamily="49" charset="0"/>
                <a:cs typeface="Arial" charset="0"/>
              </a:rPr>
              <a:t>‏</a:t>
            </a:r>
            <a:endParaRPr lang="en-GB" sz="18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76238" y="1201738"/>
            <a:ext cx="334010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A function has this prototype: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5800" y="4876800"/>
            <a:ext cx="32956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Write C code for this function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4988" y="2209800"/>
            <a:ext cx="5667375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Here is the body of the code in assembly language: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49738" y="4648200"/>
            <a:ext cx="4741862" cy="2181239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45720" tIns="46800" rIns="45720" bIns="46800">
            <a:spAutoFit/>
          </a:bodyPr>
          <a:lstStyle/>
          <a:p>
            <a:pPr>
              <a:lnSpc>
                <a:spcPct val="6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long decode(long 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*</a:t>
            </a:r>
            <a:r>
              <a:rPr lang="en-GB" sz="14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xp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 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long 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*</a:t>
            </a:r>
            <a:r>
              <a:rPr lang="en-GB" sz="14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yp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, 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long 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*</a:t>
            </a:r>
            <a:r>
              <a:rPr lang="en-GB" sz="14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zp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) {</a:t>
            </a:r>
          </a:p>
          <a:p>
            <a:pPr>
              <a:lnSpc>
                <a:spcPct val="6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long x = *</a:t>
            </a:r>
            <a:r>
              <a:rPr lang="en-GB" sz="14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xp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; /* 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Line 1 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*/ </a:t>
            </a:r>
          </a:p>
          <a:p>
            <a:pPr>
              <a:lnSpc>
                <a:spcPct val="6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long y = *</a:t>
            </a:r>
            <a:r>
              <a:rPr lang="en-GB" sz="14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yp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; /* 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Line 2 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*/</a:t>
            </a:r>
          </a:p>
          <a:p>
            <a:pPr>
              <a:lnSpc>
                <a:spcPct val="6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long z = *</a:t>
            </a:r>
            <a:r>
              <a:rPr lang="en-GB" sz="14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zp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; /* 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Line 3 */</a:t>
            </a:r>
            <a:endParaRPr lang="en-GB" sz="14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  <a:p>
            <a:pPr>
              <a:lnSpc>
                <a:spcPct val="6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*</a:t>
            </a:r>
            <a:r>
              <a:rPr lang="en-GB" sz="14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yp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= x;     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/* Line 6 */</a:t>
            </a:r>
          </a:p>
          <a:p>
            <a:pPr>
              <a:lnSpc>
                <a:spcPct val="6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*</a:t>
            </a:r>
            <a:r>
              <a:rPr lang="en-GB" sz="14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zp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= y;     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/* Line 8 */</a:t>
            </a:r>
          </a:p>
          <a:p>
            <a:pPr>
              <a:lnSpc>
                <a:spcPct val="6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*</a:t>
            </a:r>
            <a:r>
              <a:rPr lang="en-GB" sz="14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xp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= z;     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/* Line 7 */</a:t>
            </a:r>
          </a:p>
          <a:p>
            <a:pPr>
              <a:lnSpc>
                <a:spcPct val="6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	return 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z;</a:t>
            </a:r>
            <a:endParaRPr lang="en-GB" sz="14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  <a:p>
            <a:pPr>
              <a:lnSpc>
                <a:spcPct val="6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Practice walkthrough</a:t>
            </a:r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sz="1800" dirty="0">
                <a:solidFill>
                  <a:srgbClr val="000066"/>
                </a:solidFill>
                <a:effectLst/>
              </a:rPr>
              <a:t>Suppose an array in C is declared as a global variable:</a:t>
            </a: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  <a:p>
            <a:pPr lvl="1" indent="-236538" eaLnBrk="0" hangingPunct="0">
              <a:lnSpc>
                <a:spcPct val="100000"/>
              </a:lnSpc>
              <a:spcBef>
                <a:spcPct val="0"/>
              </a:spcBef>
              <a:buClrTx/>
              <a:buSzPct val="75000"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sz="1800" dirty="0" smtClean="0">
                <a:latin typeface="Courier New" pitchFamily="49" charset="0"/>
              </a:rPr>
              <a:t>long </a:t>
            </a:r>
            <a:r>
              <a:rPr lang="en-GB" sz="1800" dirty="0">
                <a:latin typeface="Courier New" pitchFamily="49" charset="0"/>
              </a:rPr>
              <a:t>array[34];</a:t>
            </a: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  <a:p>
            <a:pPr marL="384175" indent="-374650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sz="1800" dirty="0">
                <a:solidFill>
                  <a:srgbClr val="000066"/>
                </a:solidFill>
                <a:effectLst/>
              </a:rPr>
              <a:t>Write some assembly code that:</a:t>
            </a:r>
          </a:p>
          <a:p>
            <a:pPr lvl="1" indent="-236538"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75000"/>
              <a:buFont typeface="Arial" charset="0"/>
              <a:buChar char="•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sz="1600" dirty="0"/>
              <a:t>sets </a:t>
            </a:r>
            <a:r>
              <a:rPr lang="en-GB" sz="1600" dirty="0" err="1" smtClean="0">
                <a:latin typeface="Courier New" pitchFamily="49" charset="0"/>
              </a:rPr>
              <a:t>rsi</a:t>
            </a:r>
            <a:r>
              <a:rPr lang="en-GB" sz="1600" dirty="0" smtClean="0"/>
              <a:t> </a:t>
            </a:r>
            <a:r>
              <a:rPr lang="en-GB" sz="1600" dirty="0"/>
              <a:t>to the address of array</a:t>
            </a:r>
          </a:p>
          <a:p>
            <a:pPr lvl="1" indent="-236538"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75000"/>
              <a:buFont typeface="Arial" charset="0"/>
              <a:buChar char="•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sz="1600" dirty="0"/>
              <a:t>sets </a:t>
            </a:r>
            <a:r>
              <a:rPr lang="en-GB" sz="1600" dirty="0" err="1" smtClean="0">
                <a:latin typeface="Courier New" pitchFamily="49" charset="0"/>
              </a:rPr>
              <a:t>rbx</a:t>
            </a:r>
            <a:r>
              <a:rPr lang="en-GB" sz="1600" dirty="0" smtClean="0"/>
              <a:t> </a:t>
            </a:r>
            <a:r>
              <a:rPr lang="en-GB" sz="1600" dirty="0"/>
              <a:t>to the constant 9</a:t>
            </a:r>
          </a:p>
          <a:p>
            <a:pPr lvl="1" indent="-236538"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75000"/>
              <a:buFont typeface="Arial" charset="0"/>
              <a:buChar char="•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sz="1600" dirty="0"/>
              <a:t>loads </a:t>
            </a:r>
            <a:r>
              <a:rPr lang="en-GB" sz="1600" dirty="0">
                <a:latin typeface="Courier New" pitchFamily="49" charset="0"/>
              </a:rPr>
              <a:t>array[9]</a:t>
            </a:r>
            <a:r>
              <a:rPr lang="en-GB" sz="1600" dirty="0"/>
              <a:t> into register </a:t>
            </a:r>
            <a:r>
              <a:rPr lang="en-GB" sz="1600" dirty="0" err="1" smtClean="0">
                <a:latin typeface="Courier New" pitchFamily="49" charset="0"/>
              </a:rPr>
              <a:t>rax</a:t>
            </a:r>
            <a:r>
              <a:rPr lang="en-GB" sz="1600" dirty="0"/>
              <a:t>.</a:t>
            </a:r>
          </a:p>
          <a:p>
            <a:pPr lvl="1" indent="-236538" eaLnBrk="0" hangingPunct="0">
              <a:lnSpc>
                <a:spcPct val="100000"/>
              </a:lnSpc>
              <a:spcBef>
                <a:spcPct val="0"/>
              </a:spcBef>
              <a:buClrTx/>
              <a:buSzPct val="75000"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endParaRPr lang="en-GB" sz="1600" dirty="0"/>
          </a:p>
          <a:p>
            <a:pPr marL="384175" indent="-374650" eaLnBrk="0" hangingPunct="0">
              <a:lnSpc>
                <a:spcPct val="95000"/>
              </a:lnSpc>
              <a:spcBef>
                <a:spcPct val="0"/>
              </a:spcBef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sz="1800" dirty="0">
                <a:solidFill>
                  <a:srgbClr val="000066"/>
                </a:solidFill>
                <a:effectLst/>
              </a:rPr>
              <a:t>Use scaled index memory mode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905000" y="4114800"/>
            <a:ext cx="2554545" cy="379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 </a:t>
            </a:r>
            <a:r>
              <a:rPr lang="en-GB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$</a:t>
            </a:r>
            <a:r>
              <a:rPr lang="en-GB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array</a:t>
            </a:r>
            <a:r>
              <a:rPr lang="en-GB" sz="2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,%rsi</a:t>
            </a:r>
            <a:endParaRPr lang="en-GB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5000" y="4495800"/>
            <a:ext cx="2246769" cy="379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 </a:t>
            </a:r>
            <a:r>
              <a:rPr lang="en-GB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$0x9</a:t>
            </a:r>
            <a:r>
              <a:rPr lang="en-GB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,%rbx</a:t>
            </a:r>
            <a:endParaRPr lang="en-GB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5000" y="4876800"/>
            <a:ext cx="3631763" cy="379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movq</a:t>
            </a:r>
            <a:r>
              <a:rPr lang="en-GB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 (%rsi,%rbx,8),%</a:t>
            </a:r>
            <a:r>
              <a:rPr lang="en-GB" sz="2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endParaRPr lang="en-GB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1752600" y="1752600"/>
            <a:ext cx="5562600" cy="1060450"/>
          </a:xfrm>
          <a:ln/>
        </p:spPr>
        <p:txBody>
          <a:bodyPr/>
          <a:lstStyle/>
          <a:p>
            <a:pPr algn="ctr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Arithmetic and Logical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Load address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u="sng" dirty="0"/>
              <a:t>L</a:t>
            </a:r>
            <a:r>
              <a:rPr lang="en-GB" dirty="0"/>
              <a:t>oad </a:t>
            </a:r>
            <a:r>
              <a:rPr lang="en-GB" u="sng" dirty="0"/>
              <a:t>E</a:t>
            </a:r>
            <a:r>
              <a:rPr lang="en-GB" dirty="0"/>
              <a:t>ffective </a:t>
            </a:r>
            <a:r>
              <a:rPr lang="en-GB" u="sng" dirty="0"/>
              <a:t>A</a:t>
            </a:r>
            <a:r>
              <a:rPr lang="en-GB" dirty="0"/>
              <a:t>ddress </a:t>
            </a:r>
            <a:r>
              <a:rPr lang="en-GB" dirty="0" smtClean="0"/>
              <a:t>(</a:t>
            </a:r>
            <a:r>
              <a:rPr lang="en-GB" u="sng" dirty="0" smtClean="0"/>
              <a:t>Q</a:t>
            </a:r>
            <a:r>
              <a:rPr lang="en-GB" dirty="0" smtClean="0"/>
              <a:t>uad)</a:t>
            </a:r>
            <a:r>
              <a:rPr lang="en-GB" dirty="0"/>
              <a:t>‏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leaq</a:t>
            </a:r>
            <a:r>
              <a:rPr lang="en-GB" dirty="0" smtClean="0"/>
              <a:t> 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D  </a:t>
            </a:r>
            <a:r>
              <a:rPr lang="en-GB" dirty="0">
                <a:latin typeface="Symbol" pitchFamily="16" charset="2"/>
                <a:cs typeface="Arial" charset="0"/>
              </a:rPr>
              <a:t></a:t>
            </a:r>
            <a:r>
              <a:rPr lang="en-GB" dirty="0">
                <a:cs typeface="Arial" charset="0"/>
              </a:rPr>
              <a:t> 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D ← </a:t>
            </a:r>
            <a:r>
              <a:rPr lang="en-GB" u="sng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S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>
                <a:cs typeface="Arial" charset="0"/>
              </a:rPr>
              <a:t>Loads the </a:t>
            </a:r>
            <a:r>
              <a:rPr lang="en-GB" i="1" dirty="0">
                <a:cs typeface="Arial" charset="0"/>
              </a:rPr>
              <a:t>address</a:t>
            </a:r>
            <a:r>
              <a:rPr lang="en-GB" dirty="0">
                <a:cs typeface="Arial" charset="0"/>
              </a:rPr>
              <a:t> of S in D, not the </a:t>
            </a:r>
            <a:r>
              <a:rPr lang="en-GB" i="1" dirty="0">
                <a:cs typeface="Arial" charset="0"/>
              </a:rPr>
              <a:t>contents</a:t>
            </a:r>
          </a:p>
          <a:p>
            <a:pPr lvl="2" indent="-2349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leaq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(%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rax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),%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rdx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lvl="2" indent="-2349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Equivalent to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movq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%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rax,%rdx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>
                <a:cs typeface="Arial" charset="0"/>
              </a:rPr>
              <a:t>Destination </a:t>
            </a:r>
            <a:r>
              <a:rPr lang="en-GB" dirty="0">
                <a:cs typeface="Arial" charset="0"/>
              </a:rPr>
              <a:t>must be a </a:t>
            </a:r>
            <a:r>
              <a:rPr lang="en-GB" dirty="0" smtClean="0">
                <a:cs typeface="Arial" charset="0"/>
              </a:rPr>
              <a:t>register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>
                <a:cs typeface="Arial" charset="0"/>
              </a:rPr>
              <a:t>Used to compute addresses without a memory reference</a:t>
            </a:r>
          </a:p>
          <a:p>
            <a:pPr lvl="2" indent="-2349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/>
              <a:t>e.g., translation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 = &amp;x[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Load address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leaq</a:t>
            </a:r>
            <a:r>
              <a:rPr lang="en-GB" dirty="0" smtClean="0"/>
              <a:t> 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D  </a:t>
            </a:r>
            <a:r>
              <a:rPr lang="en-GB" dirty="0">
                <a:latin typeface="Symbol" pitchFamily="16" charset="2"/>
                <a:cs typeface="Arial" charset="0"/>
              </a:rPr>
              <a:t></a:t>
            </a:r>
            <a:r>
              <a:rPr lang="en-GB" dirty="0">
                <a:cs typeface="Arial" charset="0"/>
              </a:rPr>
              <a:t> 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D ← </a:t>
            </a:r>
            <a:r>
              <a:rPr lang="en-GB" u="sng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S</a:t>
            </a:r>
            <a:endParaRPr lang="en-GB" dirty="0" smtClean="0">
              <a:cs typeface="Arial" charset="0"/>
            </a:endParaRP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>
                <a:cs typeface="Arial" charset="0"/>
              </a:rPr>
              <a:t>Commonly used by compiler to do simple arithmetic</a:t>
            </a:r>
            <a:endParaRPr lang="en-GB" dirty="0" smtClean="0">
              <a:cs typeface="Arial" charset="0"/>
            </a:endParaRPr>
          </a:p>
          <a:p>
            <a:pPr lvl="2" indent="-2349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>
                <a:cs typeface="Arial" charset="0"/>
              </a:rPr>
              <a:t>If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rdx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 x</a:t>
            </a:r>
            <a:r>
              <a:rPr lang="en-GB" dirty="0" smtClean="0">
                <a:cs typeface="Arial" charset="0"/>
              </a:rPr>
              <a:t>,</a:t>
            </a:r>
          </a:p>
          <a:p>
            <a:pPr lvl="3">
              <a:lnSpc>
                <a:spcPct val="100000"/>
              </a:lnSpc>
              <a:buClr>
                <a:srgbClr val="000066"/>
              </a:buClr>
              <a:buFont typeface="Arial" charset="0"/>
              <a:buChar char="»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leaq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7(%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rdx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, %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rdx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, 4), %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rdx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>
                <a:latin typeface="Symbol" pitchFamily="16" charset="2"/>
                <a:cs typeface="Arial" charset="0"/>
              </a:rPr>
              <a:t></a:t>
            </a:r>
            <a:r>
              <a:rPr lang="en-GB" dirty="0" smtClean="0">
                <a:cs typeface="Arial" charset="0"/>
              </a:rPr>
              <a:t> 5x + 7</a:t>
            </a:r>
          </a:p>
          <a:p>
            <a:pPr lvl="3">
              <a:lnSpc>
                <a:spcPct val="100000"/>
              </a:lnSpc>
              <a:buClr>
                <a:srgbClr val="000066"/>
              </a:buClr>
              <a:buFont typeface="Arial" charset="0"/>
              <a:buChar char="»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>
                <a:cs typeface="Arial" charset="0"/>
              </a:rPr>
              <a:t>Multiply and add all in one instruction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>
                <a:cs typeface="Arial" charset="0"/>
              </a:rPr>
              <a:t>Example</a:t>
            </a:r>
            <a:endParaRPr lang="en-US" dirty="0" smtClean="0"/>
          </a:p>
          <a:p>
            <a:pPr lvl="2">
              <a:lnSpc>
                <a:spcPct val="100000"/>
              </a:lnSpc>
              <a:buClr>
                <a:srgbClr val="000066"/>
              </a:buClr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endParaRPr lang="en-GB" dirty="0">
              <a:cs typeface="Arial" charset="0"/>
            </a:endParaRP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360362" y="41910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395662" y="4711700"/>
            <a:ext cx="552450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%rdi,%rdi,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2),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# t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&lt;-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x+x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*2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$2,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#</a:t>
            </a:r>
            <a:r>
              <a:rPr lang="en-US" sz="1800" dirty="0" smtClean="0">
                <a:latin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t&lt;&lt;2</a:t>
            </a: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3352800" y="42672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560388" lvl="1" indent="-222250" defTabSz="895350">
              <a:tabLst>
                <a:tab pos="2349500" algn="l"/>
              </a:tabLst>
            </a:pPr>
            <a:r>
              <a:rPr lang="en-US" dirty="0" smtClean="0"/>
              <a:t>Core i7 </a:t>
            </a:r>
            <a:r>
              <a:rPr lang="en-US" dirty="0" err="1" smtClean="0"/>
              <a:t>Broadwell</a:t>
            </a:r>
            <a:endParaRPr lang="en-US" dirty="0"/>
          </a:p>
          <a:p>
            <a:pPr marL="223838" indent="-223838" defTabSz="895350">
              <a:tabLst>
                <a:tab pos="2349500" algn="l"/>
              </a:tabLst>
            </a:pPr>
            <a:endParaRPr lang="en-US" dirty="0" smtClean="0"/>
          </a:p>
        </p:txBody>
      </p:sp>
      <p:pic>
        <p:nvPicPr>
          <p:cNvPr id="135170" name="Picture 2" descr="http://www.desktopforgaming.com/wp-content/uploads/2015/01/Intel-Broadwell-CPUs-Architecture-5th-Generation-U-Process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610600" cy="4534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32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Practice Problem </a:t>
            </a:r>
            <a:r>
              <a:rPr lang="en-US" dirty="0" smtClean="0"/>
              <a:t>3.6 walkthrough</a:t>
            </a:r>
            <a:endParaRPr lang="en-US" dirty="0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62013" y="1219200"/>
            <a:ext cx="2184400" cy="368300"/>
          </a:xfrm>
          <a:prstGeom prst="rect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800" dirty="0" err="1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= x, </a:t>
            </a: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800" dirty="0" err="1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rcx</a:t>
            </a: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= y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872163" y="4616450"/>
            <a:ext cx="2384425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5872163" y="3902075"/>
            <a:ext cx="2384425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30225" y="3902075"/>
            <a:ext cx="5332413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leaq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 9(%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, 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rcx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, </a:t>
            </a:r>
            <a:r>
              <a: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2), 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rdx</a:t>
            </a:r>
            <a:endParaRPr lang="en-GB" sz="1400" dirty="0">
              <a:solidFill>
                <a:srgbClr val="0033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872163" y="3543300"/>
            <a:ext cx="2384425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530225" y="3543300"/>
            <a:ext cx="5332413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leaq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 0xA</a:t>
            </a:r>
            <a:r>
              <a: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(, 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rcx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, </a:t>
            </a:r>
            <a:r>
              <a: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4), 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rdx</a:t>
            </a:r>
            <a:endParaRPr lang="en-GB" sz="1400" dirty="0">
              <a:solidFill>
                <a:srgbClr val="0033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5872163" y="3189288"/>
            <a:ext cx="238442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530225" y="3189288"/>
            <a:ext cx="5332413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leaq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 7(%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, 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, </a:t>
            </a:r>
            <a:r>
              <a: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8), 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rdx</a:t>
            </a:r>
            <a:endParaRPr lang="en-GB" sz="1400" dirty="0">
              <a:solidFill>
                <a:srgbClr val="0033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5872163" y="2832100"/>
            <a:ext cx="2384425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30225" y="2832100"/>
            <a:ext cx="5332413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leaq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 (%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, 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rcx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, </a:t>
            </a:r>
            <a:r>
              <a: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4), 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rdx</a:t>
            </a:r>
            <a:endParaRPr lang="en-GB" sz="1400" dirty="0">
              <a:solidFill>
                <a:srgbClr val="0033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5872163" y="2476500"/>
            <a:ext cx="238442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530225" y="2476500"/>
            <a:ext cx="5332413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leaq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 (%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, 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rcx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), 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rdx</a:t>
            </a:r>
            <a:endParaRPr lang="en-GB" sz="1400" dirty="0">
              <a:solidFill>
                <a:srgbClr val="0033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5872163" y="2119313"/>
            <a:ext cx="2384425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530225" y="2119313"/>
            <a:ext cx="5332413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leaq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 6(%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), 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rdx</a:t>
            </a:r>
            <a:endParaRPr lang="en-GB" sz="1400" dirty="0">
              <a:solidFill>
                <a:srgbClr val="0033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5872163" y="1760538"/>
            <a:ext cx="238442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Result in </a:t>
            </a:r>
            <a:r>
              <a:rPr lang="en-GB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400" dirty="0" err="1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rdx</a:t>
            </a:r>
            <a:endParaRPr lang="en-GB" sz="1400" dirty="0">
              <a:solidFill>
                <a:srgbClr val="0033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530225" y="1760538"/>
            <a:ext cx="5332413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Expression</a:t>
            </a: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530225" y="1760538"/>
            <a:ext cx="7729538" cy="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530225" y="2119313"/>
            <a:ext cx="7729538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530225" y="2476500"/>
            <a:ext cx="7729538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530225" y="2832100"/>
            <a:ext cx="7729538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530225" y="3189288"/>
            <a:ext cx="7729538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530225" y="3543300"/>
            <a:ext cx="7729538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530225" y="3902075"/>
            <a:ext cx="7729538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530225" y="4257675"/>
            <a:ext cx="7729538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533400" y="4267200"/>
            <a:ext cx="7729538" cy="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530225" y="1760538"/>
            <a:ext cx="0" cy="2506662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>
            <a:off x="5872163" y="1760538"/>
            <a:ext cx="0" cy="2506662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8269288" y="1760538"/>
            <a:ext cx="0" cy="2506662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6769100" y="2154238"/>
            <a:ext cx="395288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x+6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6769100" y="2535238"/>
            <a:ext cx="395288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x+y</a:t>
            </a:r>
            <a:endParaRPr lang="en-US" sz="1400" b="1" dirty="0">
              <a:solidFill>
                <a:srgbClr val="000066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6746875" y="2895600"/>
            <a:ext cx="4953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x+4y</a:t>
            </a: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6745288" y="3221038"/>
            <a:ext cx="4953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9x+7</a:t>
            </a: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6646863" y="3602038"/>
            <a:ext cx="595312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4y+10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6619875" y="3962400"/>
            <a:ext cx="6985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x+2y+9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7" grpId="0"/>
      <p:bldP spid="38948" grpId="0"/>
      <p:bldP spid="38949" grpId="0"/>
      <p:bldP spid="38950" grpId="0"/>
      <p:bldP spid="38951" grpId="0"/>
      <p:bldP spid="389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Two Operand </a:t>
            </a:r>
            <a:r>
              <a:rPr lang="en-US" dirty="0"/>
              <a:t>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1313" indent="-331788">
              <a:lnSpc>
                <a:spcPct val="95000"/>
              </a:lnSpc>
              <a:spcBef>
                <a:spcPts val="125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smtClean="0"/>
              <a:t>Accumulated operation</a:t>
            </a:r>
            <a:endParaRPr lang="en-GB" sz="2000" dirty="0" smtClean="0"/>
          </a:p>
          <a:p>
            <a:pPr marL="731838" lvl="1" indent="-2746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Second operand is both a source and destination</a:t>
            </a:r>
          </a:p>
          <a:p>
            <a:pPr marL="731838" lvl="1" indent="-2746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A bit like C operators ‘+=‘, ‘-=‘, etc.</a:t>
            </a:r>
          </a:p>
          <a:p>
            <a:pPr marL="731838" lvl="1" indent="-2746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 smtClean="0"/>
              <a:t>Max shift is 64 bits, so k is either an immediate byte, or register (e.g. %</a:t>
            </a:r>
            <a:r>
              <a:rPr lang="en-US" sz="1800" dirty="0" err="1" smtClean="0"/>
              <a:t>cl</a:t>
            </a:r>
            <a:r>
              <a:rPr lang="en-US" sz="1800" dirty="0"/>
              <a:t> </a:t>
            </a:r>
            <a:r>
              <a:rPr lang="en-US" sz="1800" dirty="0" smtClean="0"/>
              <a:t>where %</a:t>
            </a:r>
            <a:r>
              <a:rPr lang="en-US" sz="1800" dirty="0" err="1" smtClean="0"/>
              <a:t>cl</a:t>
            </a:r>
            <a:r>
              <a:rPr lang="en-US" sz="1800" dirty="0" smtClean="0"/>
              <a:t> is byte 0 of register %</a:t>
            </a:r>
            <a:r>
              <a:rPr lang="en-US" sz="1800" dirty="0" err="1" smtClean="0"/>
              <a:t>rcx</a:t>
            </a:r>
            <a:r>
              <a:rPr lang="en-US" sz="1800" dirty="0" smtClean="0"/>
              <a:t>)</a:t>
            </a:r>
          </a:p>
          <a:p>
            <a:pPr marL="731838" lvl="1" indent="-274638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 smtClean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				</a:t>
            </a:r>
            <a:r>
              <a:rPr lang="en-US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 smtClean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S, D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S, D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Symbol"/>
              </a:rPr>
              <a:t>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S, D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S, D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&lt;&lt;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	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S, D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	</a:t>
            </a:r>
            <a:r>
              <a:rPr lang="en-US" dirty="0"/>
              <a:t>	</a:t>
            </a:r>
            <a:r>
              <a:rPr lang="en-US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 shift right (sign extend)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S, D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 shift right (zero fill)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S, D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^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S, D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S, D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640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One Operand Arithmetic </a:t>
            </a:r>
            <a:r>
              <a:rPr lang="en-US" dirty="0"/>
              <a:t>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2000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Format</a:t>
            </a:r>
            <a:r>
              <a:rPr lang="en-US" sz="2000" dirty="0" smtClean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				</a:t>
            </a:r>
            <a:r>
              <a:rPr lang="en-US" sz="2000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 smtClean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</a:t>
            </a:r>
            <a:r>
              <a:rPr lang="en-US" dirty="0">
                <a:latin typeface="Courier New" pitchFamily="49" charset="0"/>
                <a:cs typeface="Courier New" pitchFamily="49" charset="0"/>
                <a:sym typeface="Calibri Italic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Calibri Italic" charset="0"/>
              </a:rPr>
              <a:t>		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 </a:t>
            </a:r>
            <a:r>
              <a:rPr lang="en-US" dirty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= 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 </a:t>
            </a:r>
            <a:r>
              <a:rPr lang="en-US" dirty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+ 1</a:t>
            </a:r>
            <a:endParaRPr lang="en-US" dirty="0">
              <a:latin typeface="Courier New" pitchFamily="49" charset="0"/>
              <a:cs typeface="Courier New" pitchFamily="49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</a:t>
            </a:r>
            <a:r>
              <a:rPr lang="en-US" dirty="0">
                <a:latin typeface="Courier New" pitchFamily="49" charset="0"/>
                <a:cs typeface="Courier New" pitchFamily="49" charset="0"/>
                <a:sym typeface="Calibri Italic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Calibri Italic" charset="0"/>
              </a:rPr>
              <a:t>			</a:t>
            </a:r>
            <a:r>
              <a:rPr lang="en-US" dirty="0" err="1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 </a:t>
            </a:r>
            <a:r>
              <a:rPr lang="en-US" dirty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= 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 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Symbol"/>
              </a:rPr>
              <a:t>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 </a:t>
            </a:r>
            <a:r>
              <a:rPr lang="en-US" dirty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</a:t>
            </a:r>
            <a:r>
              <a:rPr lang="en-US" dirty="0">
                <a:latin typeface="Courier New" pitchFamily="49" charset="0"/>
                <a:cs typeface="Courier New" pitchFamily="49" charset="0"/>
                <a:sym typeface="Calibri Italic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Calibri Italic" charset="0"/>
              </a:rPr>
              <a:t>			</a:t>
            </a:r>
            <a:r>
              <a:rPr lang="en-US" dirty="0" err="1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 </a:t>
            </a:r>
            <a:r>
              <a:rPr lang="en-US" dirty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= 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Symbol"/>
              </a:rPr>
              <a:t> 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</a:t>
            </a:r>
            <a:endParaRPr lang="en-US" dirty="0">
              <a:latin typeface="Courier New" pitchFamily="49" charset="0"/>
              <a:cs typeface="Courier New" pitchFamily="49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</a:t>
            </a:r>
            <a:r>
              <a:rPr lang="en-US" dirty="0">
                <a:latin typeface="Courier New" pitchFamily="49" charset="0"/>
                <a:cs typeface="Courier New" pitchFamily="49" charset="0"/>
                <a:sym typeface="Calibri Italic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Calibri Italic" charset="0"/>
              </a:rPr>
              <a:t>			</a:t>
            </a:r>
            <a:r>
              <a:rPr lang="en-US" dirty="0" err="1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D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 </a:t>
            </a:r>
            <a:r>
              <a:rPr lang="en-US" dirty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= </a:t>
            </a:r>
            <a:r>
              <a:rPr lang="en-US" dirty="0" smtClean="0">
                <a:latin typeface="Courier New" pitchFamily="49" charset="0"/>
                <a:ea typeface="Calibri Italic" charset="0"/>
                <a:cs typeface="Courier New" pitchFamily="49" charset="0"/>
                <a:sym typeface="Calibri Italic" charset="0"/>
              </a:rPr>
              <a:t>~D</a:t>
            </a:r>
            <a:endParaRPr lang="en-US" dirty="0">
              <a:latin typeface="Courier New" pitchFamily="49" charset="0"/>
              <a:cs typeface="Courier New" pitchFamily="49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="" xmlns:p14="http://schemas.microsoft.com/office/powerpoint/2010/main" val="847024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Practice Problem </a:t>
            </a:r>
            <a:r>
              <a:rPr lang="en-US" dirty="0" smtClean="0"/>
              <a:t>3.8</a:t>
            </a:r>
            <a:endParaRPr lang="en-US" dirty="0"/>
          </a:p>
        </p:txBody>
      </p:sp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1981200" y="1524000"/>
            <a:ext cx="2198688" cy="1544638"/>
            <a:chOff x="1248" y="960"/>
            <a:chExt cx="1385" cy="973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1941" y="1742"/>
              <a:ext cx="686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0x11</a:t>
              </a:r>
            </a:p>
          </p:txBody>
        </p:sp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1248" y="1742"/>
              <a:ext cx="687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0x118</a:t>
              </a:r>
              <a:endParaRPr lang="en-US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1941" y="1551"/>
              <a:ext cx="686" cy="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0x13</a:t>
              </a:r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1248" y="1551"/>
              <a:ext cx="687" cy="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0x110</a:t>
              </a:r>
              <a:endParaRPr lang="en-US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1941" y="1342"/>
              <a:ext cx="686" cy="2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0xAB</a:t>
              </a: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1248" y="1342"/>
              <a:ext cx="687" cy="2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0x108</a:t>
              </a:r>
              <a:endParaRPr lang="en-US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1941" y="1152"/>
              <a:ext cx="686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0xFF</a:t>
              </a:r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1248" y="1152"/>
              <a:ext cx="687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0x100</a:t>
              </a: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1941" y="960"/>
              <a:ext cx="686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Value</a:t>
              </a: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1248" y="960"/>
              <a:ext cx="687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Address</a:t>
              </a:r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1248" y="960"/>
              <a:ext cx="1380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1248" y="1152"/>
              <a:ext cx="1380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1248" y="1342"/>
              <a:ext cx="1380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>
              <a:off x="1248" y="1551"/>
              <a:ext cx="1380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>
              <a:off x="1248" y="1742"/>
              <a:ext cx="1380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>
              <a:off x="1248" y="1934"/>
              <a:ext cx="1380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>
              <a:off x="1248" y="960"/>
              <a:ext cx="0" cy="968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>
              <a:off x="1941" y="960"/>
              <a:ext cx="0" cy="96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>
              <a:off x="2634" y="960"/>
              <a:ext cx="0" cy="968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4572000" y="1524000"/>
            <a:ext cx="2503488" cy="1173163"/>
            <a:chOff x="2880" y="960"/>
            <a:chExt cx="1577" cy="739"/>
          </a:xfrm>
        </p:grpSpPr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3669" y="1517"/>
              <a:ext cx="781" cy="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0x3</a:t>
              </a:r>
            </a:p>
          </p:txBody>
        </p:sp>
        <p:sp>
          <p:nvSpPr>
            <p:cNvPr id="46104" name="Rectangle 24"/>
            <p:cNvSpPr>
              <a:spLocks noChangeArrowheads="1"/>
            </p:cNvSpPr>
            <p:nvPr/>
          </p:nvSpPr>
          <p:spPr bwMode="auto">
            <a:xfrm>
              <a:off x="2880" y="1517"/>
              <a:ext cx="782" cy="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rdx</a:t>
              </a:r>
              <a:endPara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3669" y="1325"/>
              <a:ext cx="781" cy="1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</a:t>
              </a:r>
            </a:p>
          </p:txBody>
        </p:sp>
        <p:sp>
          <p:nvSpPr>
            <p:cNvPr id="46106" name="Rectangle 26"/>
            <p:cNvSpPr>
              <a:spLocks noChangeArrowheads="1"/>
            </p:cNvSpPr>
            <p:nvPr/>
          </p:nvSpPr>
          <p:spPr bwMode="auto">
            <a:xfrm>
              <a:off x="2880" y="1325"/>
              <a:ext cx="782" cy="1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rcx</a:t>
              </a:r>
              <a:endPara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46107" name="Rectangle 27"/>
            <p:cNvSpPr>
              <a:spLocks noChangeArrowheads="1"/>
            </p:cNvSpPr>
            <p:nvPr/>
          </p:nvSpPr>
          <p:spPr bwMode="auto">
            <a:xfrm>
              <a:off x="3669" y="1144"/>
              <a:ext cx="781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0x100</a:t>
              </a:r>
            </a:p>
          </p:txBody>
        </p:sp>
        <p:sp>
          <p:nvSpPr>
            <p:cNvPr id="46108" name="Rectangle 28"/>
            <p:cNvSpPr>
              <a:spLocks noChangeArrowheads="1"/>
            </p:cNvSpPr>
            <p:nvPr/>
          </p:nvSpPr>
          <p:spPr bwMode="auto">
            <a:xfrm>
              <a:off x="2880" y="1144"/>
              <a:ext cx="782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%</a:t>
              </a:r>
              <a:r>
                <a:rPr lang="en-GB" sz="1400" dirty="0" err="1" smtClean="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rax</a:t>
              </a:r>
              <a:endParaRPr lang="en-GB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46109" name="Rectangle 29"/>
            <p:cNvSpPr>
              <a:spLocks noChangeArrowheads="1"/>
            </p:cNvSpPr>
            <p:nvPr/>
          </p:nvSpPr>
          <p:spPr bwMode="auto">
            <a:xfrm>
              <a:off x="3669" y="960"/>
              <a:ext cx="781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Value</a:t>
              </a:r>
            </a:p>
          </p:txBody>
        </p:sp>
        <p:sp>
          <p:nvSpPr>
            <p:cNvPr id="46110" name="Rectangle 30"/>
            <p:cNvSpPr>
              <a:spLocks noChangeArrowheads="1"/>
            </p:cNvSpPr>
            <p:nvPr/>
          </p:nvSpPr>
          <p:spPr bwMode="auto">
            <a:xfrm>
              <a:off x="2880" y="960"/>
              <a:ext cx="782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Register</a:t>
              </a:r>
            </a:p>
          </p:txBody>
        </p:sp>
        <p:sp>
          <p:nvSpPr>
            <p:cNvPr id="46111" name="Line 31"/>
            <p:cNvSpPr>
              <a:spLocks noChangeShapeType="1"/>
            </p:cNvSpPr>
            <p:nvPr/>
          </p:nvSpPr>
          <p:spPr bwMode="auto">
            <a:xfrm>
              <a:off x="2880" y="960"/>
              <a:ext cx="1572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>
              <a:off x="2880" y="1144"/>
              <a:ext cx="1572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Line 33"/>
            <p:cNvSpPr>
              <a:spLocks noChangeShapeType="1"/>
            </p:cNvSpPr>
            <p:nvPr/>
          </p:nvSpPr>
          <p:spPr bwMode="auto">
            <a:xfrm>
              <a:off x="2880" y="1325"/>
              <a:ext cx="1572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Line 34"/>
            <p:cNvSpPr>
              <a:spLocks noChangeShapeType="1"/>
            </p:cNvSpPr>
            <p:nvPr/>
          </p:nvSpPr>
          <p:spPr bwMode="auto">
            <a:xfrm>
              <a:off x="2880" y="1517"/>
              <a:ext cx="1572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>
              <a:off x="2880" y="1700"/>
              <a:ext cx="1572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>
              <a:off x="2880" y="960"/>
              <a:ext cx="0" cy="734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>
              <a:off x="3669" y="960"/>
              <a:ext cx="0" cy="734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>
              <a:off x="4458" y="960"/>
              <a:ext cx="0" cy="734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6783388" y="5095875"/>
            <a:ext cx="20320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4773613" y="5095875"/>
            <a:ext cx="20002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1676400" y="5095875"/>
            <a:ext cx="30876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subq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 %</a:t>
            </a: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rdx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, %</a:t>
            </a: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rax</a:t>
            </a:r>
            <a:endParaRPr lang="en-GB" sz="1400" dirty="0">
              <a:solidFill>
                <a:srgbClr val="003300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6783388" y="5387975"/>
            <a:ext cx="20320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4773613" y="5387975"/>
            <a:ext cx="20002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6783388" y="4805363"/>
            <a:ext cx="20320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4773613" y="4805363"/>
            <a:ext cx="200025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1676400" y="4805363"/>
            <a:ext cx="3087688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decq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 %</a:t>
            </a: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rcx</a:t>
            </a:r>
            <a:endParaRPr lang="en-GB" sz="1400" dirty="0">
              <a:solidFill>
                <a:srgbClr val="003300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  <p:sp>
        <p:nvSpPr>
          <p:cNvPr id="46129" name="Rectangle 49"/>
          <p:cNvSpPr>
            <a:spLocks noChangeArrowheads="1"/>
          </p:cNvSpPr>
          <p:nvPr/>
        </p:nvSpPr>
        <p:spPr bwMode="auto">
          <a:xfrm>
            <a:off x="6783388" y="4516438"/>
            <a:ext cx="20320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773613" y="4516438"/>
            <a:ext cx="20002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1676400" y="4516438"/>
            <a:ext cx="30876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incq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 16(%</a:t>
            </a: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rax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)</a:t>
            </a:r>
            <a:r>
              <a:rPr lang="ar-SA" sz="1400" dirty="0">
                <a:solidFill>
                  <a:srgbClr val="003300"/>
                </a:solidFill>
                <a:latin typeface="Courier New" pitchFamily="49" charset="0"/>
                <a:cs typeface="Courier New" pitchFamily="49" charset="0"/>
              </a:rPr>
              <a:t>‏</a:t>
            </a:r>
            <a:endParaRPr lang="en-GB" sz="1400" dirty="0">
              <a:solidFill>
                <a:srgbClr val="003300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6783388" y="4227513"/>
            <a:ext cx="20320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773613" y="4227513"/>
            <a:ext cx="20002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1676400" y="4227513"/>
            <a:ext cx="30876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imulq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$16, 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(%</a:t>
            </a: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rax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, %</a:t>
            </a: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rdx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, 8)</a:t>
            </a:r>
            <a:r>
              <a:rPr lang="ar-SA" sz="1400" dirty="0">
                <a:solidFill>
                  <a:srgbClr val="003300"/>
                </a:solidFill>
                <a:latin typeface="Courier New" pitchFamily="49" charset="0"/>
                <a:cs typeface="Courier New" pitchFamily="49" charset="0"/>
              </a:rPr>
              <a:t>‏</a:t>
            </a:r>
            <a:endParaRPr lang="en-GB" sz="1400" dirty="0">
              <a:solidFill>
                <a:srgbClr val="003300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783388" y="3935413"/>
            <a:ext cx="20320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4773613" y="3935413"/>
            <a:ext cx="200025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1676400" y="3935413"/>
            <a:ext cx="3087688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subq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 %</a:t>
            </a: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rdx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, 8(%</a:t>
            </a: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rax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)</a:t>
            </a:r>
            <a:r>
              <a:rPr lang="ar-SA" sz="1400" dirty="0">
                <a:solidFill>
                  <a:srgbClr val="003300"/>
                </a:solidFill>
                <a:latin typeface="Courier New" pitchFamily="49" charset="0"/>
                <a:cs typeface="Courier New" pitchFamily="49" charset="0"/>
              </a:rPr>
              <a:t>‏</a:t>
            </a:r>
            <a:endParaRPr lang="en-GB" sz="1400" dirty="0">
              <a:solidFill>
                <a:srgbClr val="003300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783388" y="3644900"/>
            <a:ext cx="20320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4773613" y="3644900"/>
            <a:ext cx="20002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1676400" y="3644900"/>
            <a:ext cx="30876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addq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 %</a:t>
            </a: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rcx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, (%</a:t>
            </a:r>
            <a:r>
              <a:rPr lang="en-GB" sz="1400" dirty="0" err="1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rax</a:t>
            </a:r>
            <a:r>
              <a:rPr lang="en-GB" sz="1400" dirty="0" smtClean="0">
                <a:solidFill>
                  <a:srgbClr val="003300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)</a:t>
            </a:r>
            <a:r>
              <a:rPr lang="ar-SA" sz="1400" dirty="0">
                <a:solidFill>
                  <a:srgbClr val="003300"/>
                </a:solidFill>
                <a:latin typeface="Courier New" pitchFamily="49" charset="0"/>
                <a:cs typeface="Courier New" pitchFamily="49" charset="0"/>
              </a:rPr>
              <a:t>‏</a:t>
            </a:r>
            <a:endParaRPr lang="en-GB" sz="1400" dirty="0">
              <a:solidFill>
                <a:srgbClr val="003300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6783388" y="3352800"/>
            <a:ext cx="20320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Result</a:t>
            </a: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4773613" y="3352800"/>
            <a:ext cx="200025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Destination </a:t>
            </a:r>
            <a:r>
              <a:rPr lang="en-US" sz="1400" dirty="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address</a:t>
            </a:r>
          </a:p>
        </p:txBody>
      </p:sp>
      <p:sp>
        <p:nvSpPr>
          <p:cNvPr id="46143" name="Rectangle 63"/>
          <p:cNvSpPr>
            <a:spLocks noChangeArrowheads="1"/>
          </p:cNvSpPr>
          <p:nvPr/>
        </p:nvSpPr>
        <p:spPr bwMode="auto">
          <a:xfrm>
            <a:off x="1676400" y="3352800"/>
            <a:ext cx="3087688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Instruction</a:t>
            </a:r>
          </a:p>
        </p:txBody>
      </p:sp>
      <p:sp>
        <p:nvSpPr>
          <p:cNvPr id="46144" name="Line 64"/>
          <p:cNvSpPr>
            <a:spLocks noChangeShapeType="1"/>
          </p:cNvSpPr>
          <p:nvPr/>
        </p:nvSpPr>
        <p:spPr bwMode="auto">
          <a:xfrm>
            <a:off x="1676400" y="3352800"/>
            <a:ext cx="7143750" cy="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45" name="Line 65"/>
          <p:cNvSpPr>
            <a:spLocks noChangeShapeType="1"/>
          </p:cNvSpPr>
          <p:nvPr/>
        </p:nvSpPr>
        <p:spPr bwMode="auto">
          <a:xfrm>
            <a:off x="1676400" y="3644900"/>
            <a:ext cx="7143750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46" name="Line 66"/>
          <p:cNvSpPr>
            <a:spLocks noChangeShapeType="1"/>
          </p:cNvSpPr>
          <p:nvPr/>
        </p:nvSpPr>
        <p:spPr bwMode="auto">
          <a:xfrm>
            <a:off x="1676400" y="3935413"/>
            <a:ext cx="7143750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47" name="Line 67"/>
          <p:cNvSpPr>
            <a:spLocks noChangeShapeType="1"/>
          </p:cNvSpPr>
          <p:nvPr/>
        </p:nvSpPr>
        <p:spPr bwMode="auto">
          <a:xfrm>
            <a:off x="1676400" y="4227513"/>
            <a:ext cx="7143750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48" name="Line 68"/>
          <p:cNvSpPr>
            <a:spLocks noChangeShapeType="1"/>
          </p:cNvSpPr>
          <p:nvPr/>
        </p:nvSpPr>
        <p:spPr bwMode="auto">
          <a:xfrm>
            <a:off x="1676400" y="4516438"/>
            <a:ext cx="7143750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49" name="Line 69"/>
          <p:cNvSpPr>
            <a:spLocks noChangeShapeType="1"/>
          </p:cNvSpPr>
          <p:nvPr/>
        </p:nvSpPr>
        <p:spPr bwMode="auto">
          <a:xfrm>
            <a:off x="1676400" y="4805363"/>
            <a:ext cx="7143750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0" name="Line 70"/>
          <p:cNvSpPr>
            <a:spLocks noChangeShapeType="1"/>
          </p:cNvSpPr>
          <p:nvPr/>
        </p:nvSpPr>
        <p:spPr bwMode="auto">
          <a:xfrm>
            <a:off x="1676400" y="5095875"/>
            <a:ext cx="7143750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1" name="Line 71"/>
          <p:cNvSpPr>
            <a:spLocks noChangeShapeType="1"/>
          </p:cNvSpPr>
          <p:nvPr/>
        </p:nvSpPr>
        <p:spPr bwMode="auto">
          <a:xfrm>
            <a:off x="1676400" y="5410200"/>
            <a:ext cx="7143750" cy="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2" name="Line 72"/>
          <p:cNvSpPr>
            <a:spLocks noChangeShapeType="1"/>
          </p:cNvSpPr>
          <p:nvPr/>
        </p:nvSpPr>
        <p:spPr bwMode="auto">
          <a:xfrm>
            <a:off x="1676400" y="3352800"/>
            <a:ext cx="0" cy="20574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3" name="Line 73"/>
          <p:cNvSpPr>
            <a:spLocks noChangeShapeType="1"/>
          </p:cNvSpPr>
          <p:nvPr/>
        </p:nvSpPr>
        <p:spPr bwMode="auto">
          <a:xfrm>
            <a:off x="4773613" y="3352800"/>
            <a:ext cx="0" cy="20574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4" name="Line 74"/>
          <p:cNvSpPr>
            <a:spLocks noChangeShapeType="1"/>
          </p:cNvSpPr>
          <p:nvPr/>
        </p:nvSpPr>
        <p:spPr bwMode="auto">
          <a:xfrm>
            <a:off x="6783388" y="3352800"/>
            <a:ext cx="0" cy="20574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5" name="Line 75"/>
          <p:cNvSpPr>
            <a:spLocks noChangeShapeType="1"/>
          </p:cNvSpPr>
          <p:nvPr/>
        </p:nvSpPr>
        <p:spPr bwMode="auto">
          <a:xfrm>
            <a:off x="8829676" y="3352800"/>
            <a:ext cx="0" cy="20574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4833938" y="3703638"/>
            <a:ext cx="2865437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0x100                </a:t>
            </a:r>
            <a:r>
              <a:rPr lang="en-US" sz="1400" b="1" dirty="0" err="1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0x100</a:t>
            </a:r>
            <a:endParaRPr lang="en-US" sz="1400" b="1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46158" name="Text Box 78"/>
          <p:cNvSpPr txBox="1">
            <a:spLocks noChangeArrowheads="1"/>
          </p:cNvSpPr>
          <p:nvPr/>
        </p:nvSpPr>
        <p:spPr bwMode="auto">
          <a:xfrm>
            <a:off x="4814611" y="3983038"/>
            <a:ext cx="2884764" cy="293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0x108                </a:t>
            </a:r>
            <a:r>
              <a:rPr lang="en-US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0xA8 </a:t>
            </a:r>
          </a:p>
        </p:txBody>
      </p:sp>
      <p:sp>
        <p:nvSpPr>
          <p:cNvPr id="46159" name="Text Box 79"/>
          <p:cNvSpPr txBox="1">
            <a:spLocks noChangeArrowheads="1"/>
          </p:cNvSpPr>
          <p:nvPr/>
        </p:nvSpPr>
        <p:spPr bwMode="auto">
          <a:xfrm>
            <a:off x="4833938" y="4267200"/>
            <a:ext cx="2865437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0x118                </a:t>
            </a:r>
            <a:r>
              <a:rPr lang="en-US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0x110</a:t>
            </a:r>
          </a:p>
        </p:txBody>
      </p:sp>
      <p:sp>
        <p:nvSpPr>
          <p:cNvPr id="46160" name="Text Box 80"/>
          <p:cNvSpPr txBox="1">
            <a:spLocks noChangeArrowheads="1"/>
          </p:cNvSpPr>
          <p:nvPr/>
        </p:nvSpPr>
        <p:spPr bwMode="auto">
          <a:xfrm>
            <a:off x="4814611" y="4495800"/>
            <a:ext cx="2884764" cy="293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0x110                </a:t>
            </a:r>
            <a:r>
              <a:rPr lang="en-US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0x14 </a:t>
            </a:r>
          </a:p>
        </p:txBody>
      </p:sp>
      <p:sp>
        <p:nvSpPr>
          <p:cNvPr id="46161" name="Text Box 81"/>
          <p:cNvSpPr txBox="1">
            <a:spLocks noChangeArrowheads="1"/>
          </p:cNvSpPr>
          <p:nvPr/>
        </p:nvSpPr>
        <p:spPr bwMode="auto">
          <a:xfrm>
            <a:off x="4833938" y="4821238"/>
            <a:ext cx="2865437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4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rcx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                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0x0  </a:t>
            </a:r>
          </a:p>
        </p:txBody>
      </p:sp>
      <p:sp>
        <p:nvSpPr>
          <p:cNvPr id="46162" name="Text Box 82"/>
          <p:cNvSpPr txBox="1">
            <a:spLocks noChangeArrowheads="1"/>
          </p:cNvSpPr>
          <p:nvPr/>
        </p:nvSpPr>
        <p:spPr bwMode="auto">
          <a:xfrm>
            <a:off x="4833938" y="5126038"/>
            <a:ext cx="2865437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%</a:t>
            </a:r>
            <a:r>
              <a:rPr lang="en-GB" sz="1400" b="1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rax</a:t>
            </a:r>
            <a:r>
              <a:rPr lang="en-GB" sz="1400" b="1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                 </a:t>
            </a:r>
            <a:r>
              <a:rPr lang="en-GB" sz="14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0xFD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57" grpId="0"/>
      <p:bldP spid="46158" grpId="0"/>
      <p:bldP spid="46159" grpId="0"/>
      <p:bldP spid="46160" grpId="0"/>
      <p:bldP spid="46161" grpId="0"/>
      <p:bldP spid="461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Practice Problem </a:t>
            </a:r>
            <a:r>
              <a:rPr lang="en-US" dirty="0" smtClean="0"/>
              <a:t>3.9</a:t>
            </a:r>
            <a:endParaRPr lang="en-US" dirty="0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828800" y="1524000"/>
            <a:ext cx="5558230" cy="1756508"/>
          </a:xfrm>
          <a:prstGeom prst="rect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long shift_left4_rightn(long </a:t>
            </a: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x, 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long </a:t>
            </a: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n)</a:t>
            </a:r>
            <a:r>
              <a:rPr lang="ar-SA" sz="1800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‏</a:t>
            </a:r>
            <a:endParaRPr lang="en-GB" sz="1800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x </a:t>
            </a: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&lt;&lt;= 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4;</a:t>
            </a:r>
            <a:endParaRPr lang="en-GB" sz="1800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x </a:t>
            </a: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&gt;&gt;= n;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return </a:t>
            </a: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x;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}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752600" y="4419600"/>
            <a:ext cx="5763414" cy="1756508"/>
          </a:xfrm>
          <a:prstGeom prst="rect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_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shift_left4_rightn: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</a:t>
            </a: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movq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%</a:t>
            </a: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rdi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, %</a:t>
            </a: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rax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; get x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	</a:t>
            </a:r>
            <a:r>
              <a:rPr lang="en-GB" sz="1800" u="sng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		  		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; </a:t>
            </a: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x &lt;&lt;= 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4;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	</a:t>
            </a: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movq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%</a:t>
            </a: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rsi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, %</a:t>
            </a: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rcx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; get n</a:t>
            </a:r>
            <a:endParaRPr lang="en-GB" sz="1800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	</a:t>
            </a:r>
            <a:r>
              <a:rPr lang="en-GB" sz="1800" u="sng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		  		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; </a:t>
            </a:r>
            <a:r>
              <a:rPr lang="en-GB" sz="1800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x &gt;&gt;= n;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		ret</a:t>
            </a:r>
            <a:endParaRPr lang="en-GB" sz="1800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810000" y="3276600"/>
            <a:ext cx="0" cy="1143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54864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	</a:t>
            </a: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sarq</a:t>
            </a:r>
            <a:endParaRPr lang="en-GB" sz="1800" dirty="0" smtClean="0">
              <a:solidFill>
                <a:srgbClr val="000066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49530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salq</a:t>
            </a:r>
            <a:endParaRPr lang="en-GB" sz="1800" dirty="0" smtClean="0">
              <a:solidFill>
                <a:srgbClr val="000066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4953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$4, %</a:t>
            </a: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rax</a:t>
            </a:r>
            <a:endParaRPr lang="en-GB" sz="1800" dirty="0" smtClean="0">
              <a:solidFill>
                <a:srgbClr val="000066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54864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%</a:t>
            </a: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cl</a:t>
            </a:r>
            <a:r>
              <a:rPr lang="en-GB" sz="18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, %</a:t>
            </a:r>
            <a:r>
              <a:rPr lang="en-GB" sz="1800" dirty="0" err="1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Courier New" pitchFamily="49" charset="0"/>
              </a:rPr>
              <a:t>rax</a:t>
            </a:r>
            <a:endParaRPr lang="en-GB" sz="1800" dirty="0" smtClean="0">
              <a:solidFill>
                <a:srgbClr val="000066"/>
              </a:solidFill>
              <a:latin typeface="Courier New" pitchFamily="49" charset="0"/>
              <a:ea typeface="DejaVu LGC Sans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Arithmetic Expression Example</a:t>
            </a:r>
            <a:endParaRPr lang="en-US" dirty="0"/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(%rsi,%rsi,2),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$4, 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4(%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8089589"/>
              </p:ext>
            </p:extLst>
          </p:nvPr>
        </p:nvGraphicFramePr>
        <p:xfrm>
          <a:off x="4953000" y="4038600"/>
          <a:ext cx="3352800" cy="2667000"/>
        </p:xfrm>
        <a:graphic>
          <a:graphicData uri="http://schemas.openxmlformats.org/drawingml/2006/table">
            <a:tbl>
              <a:tblPr firstRow="1" bandRow="1"/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z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 smtClean="0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t4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6172200"/>
            <a:ext cx="8307387" cy="457200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31788" algn="l" defTabSz="457200" rtl="0" eaLnBrk="1" fontAlgn="base" latinLnBrk="0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733800" y="3352800"/>
            <a:ext cx="5105400" cy="381000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31788" algn="l" defTabSz="457200" rtl="0" eaLnBrk="1" fontAlgn="base" latinLnBrk="0" hangingPunct="1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Compiler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trick to generate efficient code</a:t>
            </a:r>
          </a:p>
          <a:p>
            <a:pPr marL="731838" marR="0" lvl="1" indent="-274638" algn="l" defTabSz="457200" rtl="0" eaLnBrk="1" fontAlgn="base" latinLnBrk="0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114800" y="1981200"/>
            <a:ext cx="4495800" cy="533400"/>
          </a:xfrm>
          <a:prstGeom prst="rect">
            <a:avLst/>
          </a:prstGeom>
          <a:solidFill>
            <a:srgbClr val="FF9999">
              <a:alpha val="1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7200" y="3276600"/>
            <a:ext cx="2438400" cy="304800"/>
          </a:xfrm>
          <a:prstGeom prst="rect">
            <a:avLst/>
          </a:prstGeom>
          <a:solidFill>
            <a:srgbClr val="FF9999">
              <a:alpha val="1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886200" y="2514600"/>
            <a:ext cx="2286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endCxn id="15" idx="3"/>
          </p:cNvCxnSpPr>
          <p:nvPr/>
        </p:nvCxnSpPr>
        <p:spPr bwMode="auto">
          <a:xfrm flipH="1">
            <a:off x="2895600" y="3429000"/>
            <a:ext cx="990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190817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Practice Problem 3.10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What does this </a:t>
            </a:r>
            <a:r>
              <a:rPr lang="en-GB" dirty="0" smtClean="0"/>
              <a:t>instruction </a:t>
            </a:r>
            <a:r>
              <a:rPr lang="en-GB" dirty="0"/>
              <a:t>do</a:t>
            </a:r>
            <a:r>
              <a:rPr lang="en-GB" dirty="0" smtClean="0"/>
              <a:t>?</a:t>
            </a:r>
          </a:p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endParaRPr lang="en-GB" dirty="0" smtClean="0"/>
          </a:p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endParaRPr lang="en-GB" dirty="0" smtClean="0"/>
          </a:p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How might it be different than this instruction?</a:t>
            </a:r>
            <a:endParaRPr lang="en-GB" dirty="0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1752600" y="1828800"/>
            <a:ext cx="27432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xorq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1828800" y="3352800"/>
            <a:ext cx="27432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$0,	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1676400" y="2286000"/>
            <a:ext cx="4953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marL="742950" marR="0" lvl="1" indent="-342900" algn="l" defTabSz="457200" rtl="0" eaLnBrk="1" fontAlgn="base" latinLnBrk="0" hangingPunct="1">
              <a:lnSpc>
                <a:spcPct val="104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Zeros out register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1219200" y="3962400"/>
            <a:ext cx="5562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marL="742950" marR="0" lvl="1" indent="-342900" algn="l" defTabSz="457200" rtl="0" eaLnBrk="1" fontAlgn="base" latinLnBrk="0" hangingPunct="1">
              <a:lnSpc>
                <a:spcPct val="104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3-byte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instruction versus 7-byte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4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2000" b="1" kern="0" baseline="0" dirty="0" smtClean="0">
                <a:solidFill>
                  <a:srgbClr val="000066"/>
                </a:solidFill>
                <a:latin typeface="+mn-lt"/>
              </a:rPr>
              <a:t>Null</a:t>
            </a:r>
            <a:r>
              <a:rPr lang="en-US" sz="2000" b="1" kern="0" dirty="0" smtClean="0">
                <a:solidFill>
                  <a:srgbClr val="000066"/>
                </a:solidFill>
                <a:latin typeface="+mn-lt"/>
              </a:rPr>
              <a:t> bytes encoded in instruction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Extra slides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 smtClean="0">
                <a:solidFill>
                  <a:srgbClr val="660033"/>
                </a:solidFill>
                <a:ea typeface="AR PL ShanHeiSun Uni" charset="0"/>
                <a:cs typeface="AR PL ShanHeiSun Uni" charset="0"/>
              </a:rPr>
              <a:t>Exam practice</a:t>
            </a:r>
            <a:endParaRPr lang="en-US" sz="3800" b="1" dirty="0">
              <a:solidFill>
                <a:srgbClr val="660033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3 Problems (Part 1)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 smtClean="0">
                <a:ea typeface="AR PL ShanHeiSun Uni" charset="0"/>
                <a:cs typeface="AR PL ShanHeiSun Uni" charset="0"/>
              </a:rPr>
              <a:t>3.1 		x86 operands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 smtClean="0">
                <a:ea typeface="AR PL ShanHeiSun Uni" charset="0"/>
                <a:cs typeface="AR PL ShanHeiSun Uni" charset="0"/>
              </a:rPr>
              <a:t>3.2,3.3 		instruction operand sizes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 smtClean="0">
                <a:ea typeface="AR PL ShanHeiSun Uni" charset="0"/>
                <a:cs typeface="AR PL ShanHeiSun Uni" charset="0"/>
              </a:rPr>
              <a:t>3.4	 		instruction construction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 smtClean="0">
                <a:ea typeface="AR PL ShanHeiSun Uni" charset="0"/>
                <a:cs typeface="AR PL ShanHeiSun Uni" charset="0"/>
              </a:rPr>
              <a:t>3.5 		disassemble to C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 smtClean="0">
                <a:ea typeface="AR PL ShanHeiSun Uni" charset="0"/>
                <a:cs typeface="AR PL ShanHeiSun Uni" charset="0"/>
              </a:rPr>
              <a:t>3.6 		</a:t>
            </a:r>
            <a:r>
              <a:rPr lang="en-US" sz="1800" dirty="0" err="1" smtClean="0">
                <a:ea typeface="AR PL ShanHeiSun Uni" charset="0"/>
                <a:cs typeface="AR PL ShanHeiSun Uni" charset="0"/>
              </a:rPr>
              <a:t>leaq</a:t>
            </a:r>
            <a:endParaRPr lang="en-US" sz="1800" dirty="0" smtClean="0">
              <a:ea typeface="AR PL ShanHeiSun Uni" charset="0"/>
              <a:cs typeface="AR PL ShanHeiSun Uni" charset="0"/>
            </a:endParaRP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 smtClean="0">
                <a:ea typeface="AR PL ShanHeiSun Uni" charset="0"/>
                <a:cs typeface="AR PL ShanHeiSun Uni" charset="0"/>
              </a:rPr>
              <a:t>3.7 		</a:t>
            </a:r>
            <a:r>
              <a:rPr lang="en-US" sz="1800" dirty="0" err="1" smtClean="0">
                <a:ea typeface="AR PL ShanHeiSun Uni" charset="0"/>
                <a:cs typeface="AR PL ShanHeiSun Uni" charset="0"/>
              </a:rPr>
              <a:t>leaq</a:t>
            </a:r>
            <a:r>
              <a:rPr lang="en-US" sz="1800" dirty="0" smtClean="0">
                <a:ea typeface="AR PL ShanHeiSun Uni" charset="0"/>
                <a:cs typeface="AR PL ShanHeiSun Uni" charset="0"/>
              </a:rPr>
              <a:t> disassembly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 smtClean="0">
                <a:ea typeface="AR PL ShanHeiSun Uni" charset="0"/>
                <a:cs typeface="AR PL ShanHeiSun Uni" charset="0"/>
              </a:rPr>
              <a:t>3.8 		operations in x86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 smtClean="0">
                <a:ea typeface="AR PL ShanHeiSun Uni" charset="0"/>
                <a:cs typeface="AR PL ShanHeiSun Uni" charset="0"/>
              </a:rPr>
              <a:t>3.9 		fill in x86 from C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 smtClean="0">
                <a:ea typeface="AR PL ShanHeiSun Uni" charset="0"/>
                <a:cs typeface="AR PL ShanHeiSun Uni" charset="0"/>
              </a:rPr>
              <a:t>3.10 		fill in C from x86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 smtClean="0">
                <a:ea typeface="AR PL ShanHeiSun Uni" charset="0"/>
                <a:cs typeface="AR PL ShanHeiSun Uni" charset="0"/>
              </a:rPr>
              <a:t>3.11 		</a:t>
            </a:r>
            <a:r>
              <a:rPr lang="en-US" sz="1800" dirty="0" err="1" smtClean="0">
                <a:ea typeface="AR PL ShanHeiSun Uni" charset="0"/>
                <a:cs typeface="AR PL ShanHeiSun Uni" charset="0"/>
              </a:rPr>
              <a:t>xorq</a:t>
            </a:r>
            <a:endParaRPr lang="en-US" sz="1800" dirty="0" smtClean="0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/>
              <a:t>Architecture or instruction set architecture (ISA)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/>
              <a:t>Instruction specification, registers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/>
              <a:t>Examples: x86 IA32, x86-64, ARM</a:t>
            </a:r>
          </a:p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err="1" smtClean="0"/>
              <a:t>Microarchitecture</a:t>
            </a:r>
            <a:endParaRPr lang="en-US" dirty="0" smtClean="0"/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/>
              <a:t>Implementation of the architecture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/>
              <a:t>Examples: cache sizes and core frequency</a:t>
            </a:r>
          </a:p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/>
              <a:t>Machine code (or object code)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/>
              <a:t>Byte-level programs that a processor executes</a:t>
            </a:r>
          </a:p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/>
              <a:t>Assembly code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dirty="0" smtClean="0"/>
              <a:t>A text representation of machine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How do you program it?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/>
              <a:t>Initially, no compilers or assemblers</a:t>
            </a:r>
          </a:p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/>
              <a:t>Machine code generated by hand!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/>
              <a:t>Error-prone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/>
              <a:t>Time-consuming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/>
              <a:t>Hard to read and write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/>
              <a:t>Hard to debug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–d </a:t>
            </a:r>
            <a:r>
              <a:rPr lang="en-US" b="1" dirty="0" err="1" smtClean="0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18980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0000000000400595 &lt;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sumstore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400595: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53               push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400596: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48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89 d3      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mov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400599: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e8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f2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ff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ff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ff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callq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40059e: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48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89 03      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mov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,(%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4005a1: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5b               pop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4005a2: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c3            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retq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4267200" y="106680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297113" y="1705039"/>
            <a:ext cx="6846887" cy="18980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Dump of assembler code for function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sumstore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0x0000000000400595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&lt;+0&gt;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: push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0x0000000000400596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&lt;+1&gt;: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mov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0x0000000000400599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&lt;+4&gt;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callq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0x400590 &lt;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0x000000000040059e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&lt;+9&gt;: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mov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,(%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0x00000000004005a1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&lt;+12&gt;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:pop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0x00000000004005a2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&lt;+13&gt;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: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retq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sz="1800" i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0" y="3962400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sum</a:t>
            </a:r>
            <a:endParaRPr lang="en-US" b="1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 smtClean="0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smtClean="0">
                <a:latin typeface="Courier New" pitchFamily="49" charset="0"/>
              </a:rPr>
              <a:t>x/14xb </a:t>
            </a:r>
            <a:r>
              <a:rPr lang="en-US" b="1" dirty="0" err="1" smtClean="0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</a:t>
            </a:r>
            <a:r>
              <a:rPr lang="en-US" dirty="0" smtClean="0"/>
              <a:t>14 </a:t>
            </a:r>
            <a:r>
              <a:rPr lang="en-US" dirty="0"/>
              <a:t>bytes starting at </a:t>
            </a:r>
            <a:r>
              <a:rPr lang="en-US" dirty="0" err="1" smtClean="0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685800" y="1066800"/>
            <a:ext cx="13081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Object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04800" y="1524000"/>
            <a:ext cx="1828800" cy="4244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0x0400595: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0x53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0x48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0x89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0xd3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0xe8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0xf2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0x48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0x89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0x03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0x5b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0xc3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8200" y="6400800"/>
            <a:ext cx="7815263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http://thefengs.com/wuchang/courses/cs201/class/05/math_examples.c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209800" y="5562600"/>
            <a:ext cx="5334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943600" y="3581400"/>
            <a:ext cx="228600" cy="1371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590800" y="2667000"/>
            <a:ext cx="2511425" cy="39590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 dirty="0"/>
              <a:t>Object Code</a:t>
            </a:r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 bwMode="auto">
          <a:xfrm>
            <a:off x="457200" y="1066800"/>
            <a:ext cx="8307387" cy="146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marL="384175" marR="0" lvl="0" indent="-374650" algn="l" defTabSz="457200" rtl="0" eaLnBrk="1" fontAlgn="base" latinLnBrk="0" hangingPunct="1">
              <a:lnSpc>
                <a:spcPct val="85000"/>
              </a:lnSpc>
              <a:spcBef>
                <a:spcPts val="1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Code for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urier New Bold" pitchFamily="49" charset="0"/>
                <a:cs typeface="Courier New Bold" pitchFamily="49" charset="0"/>
              </a:rPr>
              <a:t>sumstore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urier New Bold" pitchFamily="49" charset="0"/>
              <a:cs typeface="Courier New Bold" pitchFamily="49" charset="0"/>
            </a:endParaRPr>
          </a:p>
          <a:p>
            <a:pPr marL="733425" marR="0" lvl="1" indent="-239713" algn="l" defTabSz="457200" rtl="0" eaLnBrk="1" fontAlgn="base" latinLnBrk="0" hangingPunct="1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of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bytes</a:t>
            </a:r>
          </a:p>
          <a:p>
            <a:pPr marL="733425" marR="0" lvl="1" indent="-239713" algn="l" defTabSz="457200" rtl="0" eaLnBrk="1" fontAlgn="base" latinLnBrk="0" hangingPunct="1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/>
            </a:pPr>
            <a:r>
              <a:rPr lang="en-US" sz="2000" b="1" kern="0" baseline="0" dirty="0" smtClean="0">
                <a:solidFill>
                  <a:srgbClr val="000066"/>
                </a:solidFill>
                <a:latin typeface="+mn-lt"/>
              </a:rPr>
              <a:t>Each</a:t>
            </a:r>
            <a:r>
              <a:rPr lang="en-US" sz="2000" b="1" kern="0" dirty="0" smtClean="0">
                <a:solidFill>
                  <a:srgbClr val="000066"/>
                </a:solidFill>
                <a:latin typeface="+mn-lt"/>
              </a:rPr>
              <a:t> instruction 1,3, or 5 bytes</a:t>
            </a:r>
          </a:p>
          <a:p>
            <a:pPr marL="733425" marR="0" lvl="1" indent="-239713" algn="l" defTabSz="457200" rtl="0" eaLnBrk="1" fontAlgn="base" latinLnBrk="0" hangingPunct="1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address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pitchFamily="49" charset="0"/>
                <a:cs typeface="Courier New Bold" pitchFamily="49" charset="0"/>
              </a:rPr>
              <a:t>0x0400595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urier New Bold" pitchFamily="49" charset="0"/>
              <a:cs typeface="Courier New Bold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History: IA32 Registers</a:t>
            </a:r>
            <a:endParaRPr lang="en-US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dirty="0" err="1" smtClean="0">
                  <a:solidFill>
                    <a:schemeClr val="tx1"/>
                  </a:solidFill>
                  <a:latin typeface="Courier New" pitchFamily="49" charset="0"/>
                </a:rPr>
                <a:t>eax</a:t>
              </a:r>
              <a:endParaRPr lang="en-US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dirty="0" err="1" smtClean="0">
                  <a:solidFill>
                    <a:schemeClr val="tx1"/>
                  </a:solidFill>
                  <a:latin typeface="Courier New" pitchFamily="49" charset="0"/>
                </a:rPr>
                <a:t>ecx</a:t>
              </a:r>
              <a:endParaRPr lang="en-US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</a:rPr>
                <a:t>%</a:t>
              </a:r>
              <a:r>
                <a:rPr lang="en-US" dirty="0" err="1" smtClean="0">
                  <a:solidFill>
                    <a:schemeClr val="tx1"/>
                  </a:solidFill>
                  <a:latin typeface="Courier New" pitchFamily="49" charset="0"/>
                </a:rPr>
                <a:t>edx</a:t>
              </a:r>
              <a:endParaRPr lang="en-US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solidFill>
                    <a:schemeClr val="tx1"/>
                  </a:solidFill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solidFill>
                    <a:schemeClr val="tx1"/>
                  </a:solidFill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solidFill>
                    <a:schemeClr val="tx1"/>
                  </a:solidFill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solidFill>
                    <a:schemeClr val="tx1"/>
                  </a:solidFill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solidFill>
                    <a:schemeClr val="tx1"/>
                  </a:solidFill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54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496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1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Memory modes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/>
              <a:t>Memory mode: Scaled indexed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/>
              <a:t>Absolute, indirect, base+displacement, indexed are simply special cases of Scaled indexed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/>
              <a:t>More special cases</a:t>
            </a:r>
          </a:p>
          <a:p>
            <a:pPr lvl="2" indent="-2349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(E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b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,E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i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,S)	M[R[E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b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] + R[E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i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]*S]</a:t>
            </a:r>
          </a:p>
          <a:p>
            <a:pPr lvl="2" indent="-2349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(E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b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,E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i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)	M[R[E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b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] + R[E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i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]]</a:t>
            </a:r>
          </a:p>
          <a:p>
            <a:pPr lvl="2" indent="-2349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(,E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i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,S)	M[R[E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i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]*S]</a:t>
            </a:r>
          </a:p>
          <a:p>
            <a:pPr lvl="2" indent="-234950">
              <a:lnSpc>
                <a:spcPct val="10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Imm(,E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i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,S)	M[Imm + R[E</a:t>
            </a:r>
            <a:r>
              <a:rPr lang="en-GB" baseline="-25000">
                <a:solidFill>
                  <a:srgbClr val="FF5050"/>
                </a:solidFill>
                <a:latin typeface="Courier New" pitchFamily="49" charset="0"/>
              </a:rPr>
              <a:t>i</a:t>
            </a:r>
            <a:r>
              <a:rPr lang="en-GB">
                <a:solidFill>
                  <a:srgbClr val="FF5050"/>
                </a:solidFill>
                <a:latin typeface="Courier New" pitchFamily="49" charset="0"/>
              </a:rPr>
              <a:t>]*S]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Alternate mov instructions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801812"/>
          </a:xfrm>
          <a:ln/>
        </p:spPr>
        <p:txBody>
          <a:bodyPr/>
          <a:lstStyle/>
          <a:p>
            <a:pPr marL="384175" indent="-374650">
              <a:lnSpc>
                <a:spcPct val="9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/>
              <a:t>Not all move instructions are equivalent</a:t>
            </a:r>
          </a:p>
          <a:p>
            <a:pPr marL="733425" lvl="1" indent="-239713">
              <a:lnSpc>
                <a:spcPct val="10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/>
              <a:t>There are three byte move instructions and each produces a different result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95400" y="4267200"/>
            <a:ext cx="6477000" cy="146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Assumptions: %dh = 0x8D, </a:t>
            </a: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800" dirty="0" err="1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= 0x98765432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rgbClr val="000066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err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movb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	%dh, %al		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err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movsbl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	%dh, </a:t>
            </a: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800" dirty="0" err="1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		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err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movzbl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	%dh, </a:t>
            </a: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800" dirty="0" err="1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		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371600" y="2438400"/>
            <a:ext cx="6019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84175" indent="-374650" eaLnBrk="1" hangingPunct="1">
              <a:lnSpc>
                <a:spcPct val="95000"/>
              </a:lnSpc>
              <a:spcBef>
                <a:spcPts val="1125"/>
              </a:spcBef>
              <a:buClrTx/>
              <a:buFontTx/>
              <a:buNone/>
              <a:tabLst>
                <a:tab pos="384175" algn="l"/>
                <a:tab pos="841375" algn="l"/>
                <a:tab pos="1298575" algn="l"/>
                <a:tab pos="1755775" algn="l"/>
                <a:tab pos="2212975" algn="l"/>
                <a:tab pos="2670175" algn="l"/>
                <a:tab pos="3127375" algn="l"/>
                <a:tab pos="3584575" algn="l"/>
                <a:tab pos="4041775" algn="l"/>
                <a:tab pos="4498975" algn="l"/>
                <a:tab pos="4956175" algn="l"/>
                <a:tab pos="5413375" algn="l"/>
                <a:tab pos="5870575" algn="l"/>
                <a:tab pos="6327775" algn="l"/>
                <a:tab pos="6784975" algn="l"/>
                <a:tab pos="7242175" algn="l"/>
                <a:tab pos="7699375" algn="l"/>
                <a:tab pos="8156575" algn="l"/>
                <a:tab pos="8613775" algn="l"/>
                <a:tab pos="9070975" algn="l"/>
                <a:tab pos="9528175" algn="l"/>
              </a:tabLst>
            </a:pPr>
            <a:r>
              <a:rPr lang="en-GB" sz="180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movb only changes specific byte</a:t>
            </a:r>
          </a:p>
          <a:p>
            <a:pPr marL="384175" indent="-374650" eaLnBrk="1" hangingPunct="1">
              <a:lnSpc>
                <a:spcPct val="95000"/>
              </a:lnSpc>
              <a:spcBef>
                <a:spcPts val="1125"/>
              </a:spcBef>
              <a:buClrTx/>
              <a:buFontTx/>
              <a:buNone/>
              <a:tabLst>
                <a:tab pos="384175" algn="l"/>
                <a:tab pos="841375" algn="l"/>
                <a:tab pos="1298575" algn="l"/>
                <a:tab pos="1755775" algn="l"/>
                <a:tab pos="2212975" algn="l"/>
                <a:tab pos="2670175" algn="l"/>
                <a:tab pos="3127375" algn="l"/>
                <a:tab pos="3584575" algn="l"/>
                <a:tab pos="4041775" algn="l"/>
                <a:tab pos="4498975" algn="l"/>
                <a:tab pos="4956175" algn="l"/>
                <a:tab pos="5413375" algn="l"/>
                <a:tab pos="5870575" algn="l"/>
                <a:tab pos="6327775" algn="l"/>
                <a:tab pos="6784975" algn="l"/>
                <a:tab pos="7242175" algn="l"/>
                <a:tab pos="7699375" algn="l"/>
                <a:tab pos="8156575" algn="l"/>
                <a:tab pos="8613775" algn="l"/>
                <a:tab pos="9070975" algn="l"/>
                <a:tab pos="9528175" algn="l"/>
              </a:tabLst>
            </a:pPr>
            <a:r>
              <a:rPr lang="en-GB" sz="180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movsbl does sign extension</a:t>
            </a:r>
          </a:p>
          <a:p>
            <a:pPr marL="384175" indent="-374650" eaLnBrk="1" hangingPunct="1">
              <a:lnSpc>
                <a:spcPct val="95000"/>
              </a:lnSpc>
              <a:spcBef>
                <a:spcPts val="1125"/>
              </a:spcBef>
              <a:buClrTx/>
              <a:buFontTx/>
              <a:buNone/>
              <a:tabLst>
                <a:tab pos="384175" algn="l"/>
                <a:tab pos="841375" algn="l"/>
                <a:tab pos="1298575" algn="l"/>
                <a:tab pos="1755775" algn="l"/>
                <a:tab pos="2212975" algn="l"/>
                <a:tab pos="2670175" algn="l"/>
                <a:tab pos="3127375" algn="l"/>
                <a:tab pos="3584575" algn="l"/>
                <a:tab pos="4041775" algn="l"/>
                <a:tab pos="4498975" algn="l"/>
                <a:tab pos="4956175" algn="l"/>
                <a:tab pos="5413375" algn="l"/>
                <a:tab pos="5870575" algn="l"/>
                <a:tab pos="6327775" algn="l"/>
                <a:tab pos="6784975" algn="l"/>
                <a:tab pos="7242175" algn="l"/>
                <a:tab pos="7699375" algn="l"/>
                <a:tab pos="8156575" algn="l"/>
                <a:tab pos="8613775" algn="l"/>
                <a:tab pos="9070975" algn="l"/>
                <a:tab pos="9528175" algn="l"/>
              </a:tabLst>
            </a:pPr>
            <a:r>
              <a:rPr lang="en-GB" sz="1800">
                <a:solidFill>
                  <a:srgbClr val="003300"/>
                </a:solidFill>
                <a:latin typeface="Arial" charset="0"/>
                <a:ea typeface="DejaVu LGC Sans" charset="0"/>
                <a:cs typeface="DejaVu LGC Sans" charset="0"/>
              </a:rPr>
              <a:t>movzbl sets other bytes to zero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80013" y="4800600"/>
            <a:ext cx="22225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800" dirty="0" err="1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= 0x987654</a:t>
            </a:r>
            <a:r>
              <a:rPr lang="en-GB" sz="1800" b="1" dirty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8D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108575" y="5105400"/>
            <a:ext cx="2289175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800" dirty="0" err="1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= 0x</a:t>
            </a:r>
            <a:r>
              <a:rPr lang="en-GB" sz="1800" b="1" dirty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FFFFFF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8D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183188" y="5348288"/>
            <a:ext cx="2216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%</a:t>
            </a:r>
            <a:r>
              <a:rPr lang="en-GB" sz="1800" dirty="0" err="1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rax</a:t>
            </a:r>
            <a:r>
              <a:rPr lang="en-GB" sz="18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= 0x</a:t>
            </a:r>
            <a:r>
              <a:rPr lang="en-GB" sz="1800" b="1" dirty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000000</a:t>
            </a:r>
            <a:r>
              <a:rPr lang="en-GB" sz="18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8D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Data Movement Instructions</a:t>
            </a:r>
          </a:p>
        </p:txBody>
      </p:sp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52400" y="1600200"/>
            <a:ext cx="8828088" cy="2292350"/>
            <a:chOff x="96" y="1008"/>
            <a:chExt cx="5561" cy="1444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3803" y="2197"/>
              <a:ext cx="1847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Move zero-extended byte</a:t>
              </a:r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1950" y="2197"/>
              <a:ext cx="1848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D </a:t>
              </a:r>
              <a:r>
                <a:rPr lang="en-GB" sz="1600">
                  <a:solidFill>
                    <a:srgbClr val="003300"/>
                  </a:solidFill>
                  <a:latin typeface="Arial" charset="0"/>
                  <a:cs typeface="Arial" charset="0"/>
                </a:rPr>
                <a:t>← ZeroExtend(S)</a:t>
              </a:r>
              <a:r>
                <a:rPr lang="ar-SA" sz="1600">
                  <a:solidFill>
                    <a:srgbClr val="003300"/>
                  </a:solidFill>
                  <a:latin typeface="Arial" charset="0"/>
                  <a:cs typeface="Arial" charset="0"/>
                </a:rPr>
                <a:t>‏</a:t>
              </a:r>
              <a:endParaRPr lang="en-GB" sz="1600">
                <a:solidFill>
                  <a:srgbClr val="00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96" y="2197"/>
              <a:ext cx="1849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3300"/>
                  </a:solidFill>
                  <a:latin typeface="Courier New" pitchFamily="49" charset="0"/>
                  <a:ea typeface="DejaVu LGC Sans" charset="0"/>
                  <a:cs typeface="DejaVu LGC Sans" charset="0"/>
                </a:rPr>
                <a:t>movzbl       S,D</a:t>
              </a: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3803" y="1942"/>
              <a:ext cx="1847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Move sign-extended byte</a:t>
              </a: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1950" y="1942"/>
              <a:ext cx="1848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D </a:t>
              </a:r>
              <a:r>
                <a:rPr lang="en-GB" sz="1600">
                  <a:solidFill>
                    <a:srgbClr val="003300"/>
                  </a:solidFill>
                  <a:latin typeface="Arial" charset="0"/>
                  <a:cs typeface="Arial" charset="0"/>
                </a:rPr>
                <a:t>← SignExtend(S)</a:t>
              </a:r>
              <a:r>
                <a:rPr lang="ar-SA" sz="1600">
                  <a:solidFill>
                    <a:srgbClr val="003300"/>
                  </a:solidFill>
                  <a:latin typeface="Arial" charset="0"/>
                  <a:cs typeface="Arial" charset="0"/>
                </a:rPr>
                <a:t>‏</a:t>
              </a:r>
              <a:endParaRPr lang="en-GB" sz="1600">
                <a:solidFill>
                  <a:srgbClr val="00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96" y="1942"/>
              <a:ext cx="1849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3300"/>
                  </a:solidFill>
                  <a:latin typeface="Courier New" pitchFamily="49" charset="0"/>
                  <a:ea typeface="DejaVu LGC Sans" charset="0"/>
                  <a:cs typeface="DejaVu LGC Sans" charset="0"/>
                </a:rPr>
                <a:t>movsbl       S,D</a:t>
              </a: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3803" y="1688"/>
              <a:ext cx="1847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Move byte</a:t>
              </a: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1950" y="1688"/>
              <a:ext cx="1848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D </a:t>
              </a:r>
              <a:r>
                <a:rPr lang="en-US" sz="1600">
                  <a:solidFill>
                    <a:srgbClr val="003300"/>
                  </a:solidFill>
                  <a:latin typeface="Arial" charset="0"/>
                  <a:cs typeface="Arial" charset="0"/>
                </a:rPr>
                <a:t>← S</a:t>
              </a: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96" y="1688"/>
              <a:ext cx="1849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3300"/>
                  </a:solidFill>
                  <a:latin typeface="Courier New" pitchFamily="49" charset="0"/>
                  <a:ea typeface="DejaVu LGC Sans" charset="0"/>
                  <a:cs typeface="DejaVu LGC Sans" charset="0"/>
                </a:rPr>
                <a:t>movb         S,D</a:t>
              </a: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3803" y="1264"/>
              <a:ext cx="1847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Move double word</a:t>
              </a:r>
            </a:p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Move word</a:t>
              </a: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1950" y="1264"/>
              <a:ext cx="1848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D </a:t>
              </a:r>
              <a:r>
                <a:rPr lang="en-US" sz="1600">
                  <a:solidFill>
                    <a:srgbClr val="003300"/>
                  </a:solidFill>
                  <a:latin typeface="Arial" charset="0"/>
                  <a:cs typeface="Arial" charset="0"/>
                </a:rPr>
                <a:t>← S</a:t>
              </a:r>
            </a:p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D </a:t>
              </a:r>
              <a:r>
                <a:rPr lang="en-US" sz="1600">
                  <a:solidFill>
                    <a:srgbClr val="003300"/>
                  </a:solidFill>
                  <a:latin typeface="Arial" charset="0"/>
                  <a:cs typeface="Arial" charset="0"/>
                </a:rPr>
                <a:t>← S</a:t>
              </a: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96" y="1264"/>
              <a:ext cx="1849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3300"/>
                  </a:solidFill>
                  <a:latin typeface="Courier New" pitchFamily="49" charset="0"/>
                  <a:ea typeface="DejaVu LGC Sans" charset="0"/>
                  <a:cs typeface="DejaVu LGC Sans" charset="0"/>
                </a:rPr>
                <a:t>movl         S,D</a:t>
              </a:r>
            </a:p>
            <a:p>
              <a:pPr eaLnBrk="1" hangingPunct="1">
                <a:lnSpc>
                  <a:spcPct val="95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3300"/>
                  </a:solidFill>
                  <a:latin typeface="Courier New" pitchFamily="49" charset="0"/>
                  <a:ea typeface="DejaVu LGC Sans" charset="0"/>
                  <a:cs typeface="DejaVu LGC Sans" charset="0"/>
                </a:rPr>
                <a:t>movw         S,D</a:t>
              </a:r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3803" y="1008"/>
              <a:ext cx="1847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25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Description</a:t>
              </a:r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1950" y="1008"/>
              <a:ext cx="1848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25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Effect</a:t>
              </a:r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96" y="1008"/>
              <a:ext cx="1849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lnSpc>
                  <a:spcPct val="95000"/>
                </a:lnSpc>
                <a:spcBef>
                  <a:spcPts val="125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3300"/>
                  </a:solidFill>
                  <a:latin typeface="Arial" charset="0"/>
                  <a:ea typeface="DejaVu LGC Sans" charset="0"/>
                  <a:cs typeface="DejaVu LGC Sans" charset="0"/>
                </a:rPr>
                <a:t>Instruction</a:t>
              </a:r>
            </a:p>
          </p:txBody>
        </p: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>
              <a:off x="96" y="1008"/>
              <a:ext cx="5556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96" y="1264"/>
              <a:ext cx="5556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96" y="1688"/>
              <a:ext cx="5556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>
              <a:off x="96" y="1942"/>
              <a:ext cx="5556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>
              <a:off x="96" y="2197"/>
              <a:ext cx="5556" cy="0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>
              <a:off x="96" y="2453"/>
              <a:ext cx="5556" cy="0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24"/>
            <p:cNvSpPr>
              <a:spLocks noChangeShapeType="1"/>
            </p:cNvSpPr>
            <p:nvPr/>
          </p:nvSpPr>
          <p:spPr bwMode="auto">
            <a:xfrm>
              <a:off x="96" y="1008"/>
              <a:ext cx="0" cy="1439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5"/>
            <p:cNvSpPr>
              <a:spLocks noChangeShapeType="1"/>
            </p:cNvSpPr>
            <p:nvPr/>
          </p:nvSpPr>
          <p:spPr bwMode="auto">
            <a:xfrm>
              <a:off x="1950" y="1008"/>
              <a:ext cx="0" cy="1439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26"/>
            <p:cNvSpPr>
              <a:spLocks noChangeShapeType="1"/>
            </p:cNvSpPr>
            <p:nvPr/>
          </p:nvSpPr>
          <p:spPr bwMode="auto">
            <a:xfrm>
              <a:off x="3803" y="1008"/>
              <a:ext cx="0" cy="1439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27"/>
            <p:cNvSpPr>
              <a:spLocks noChangeShapeType="1"/>
            </p:cNvSpPr>
            <p:nvPr/>
          </p:nvSpPr>
          <p:spPr bwMode="auto">
            <a:xfrm>
              <a:off x="5658" y="1008"/>
              <a:ext cx="0" cy="1439"/>
            </a:xfrm>
            <a:prstGeom prst="line">
              <a:avLst/>
            </a:prstGeom>
            <a:noFill/>
            <a:ln w="284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781050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Assemblers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 marL="384175" indent="-374650">
              <a:lnSpc>
                <a:spcPct val="8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Assign mnemonics to machine code</a:t>
            </a:r>
          </a:p>
          <a:p>
            <a:pPr marL="733425" lvl="1" indent="-239713">
              <a:lnSpc>
                <a:spcPct val="9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Assembly language for specifying machine instructions</a:t>
            </a:r>
          </a:p>
          <a:p>
            <a:pPr marL="733425" lvl="1" indent="-239713">
              <a:lnSpc>
                <a:spcPct val="9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Names for the machine instructions and registers</a:t>
            </a:r>
          </a:p>
          <a:p>
            <a:pPr lvl="2" indent="-234950">
              <a:lnSpc>
                <a:spcPct val="90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movq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%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rax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, %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rcx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733425" lvl="1" indent="-239713">
              <a:lnSpc>
                <a:spcPct val="9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There is no standard for </a:t>
            </a:r>
            <a:r>
              <a:rPr lang="en-GB" dirty="0" smtClean="0"/>
              <a:t>x86 </a:t>
            </a:r>
            <a:r>
              <a:rPr lang="en-GB" dirty="0"/>
              <a:t>assemblers</a:t>
            </a:r>
          </a:p>
          <a:p>
            <a:pPr lvl="2" indent="-234950">
              <a:lnSpc>
                <a:spcPct val="9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Intel assembly language</a:t>
            </a:r>
          </a:p>
          <a:p>
            <a:pPr lvl="2" indent="-234950">
              <a:lnSpc>
                <a:spcPct val="9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AT&amp;T Unix </a:t>
            </a:r>
            <a:r>
              <a:rPr lang="en-GB" dirty="0" smtClean="0"/>
              <a:t>assembler</a:t>
            </a:r>
          </a:p>
          <a:p>
            <a:pPr lvl="2" indent="-234950">
              <a:lnSpc>
                <a:spcPct val="9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 smtClean="0"/>
              <a:t>Microsoft assembler</a:t>
            </a:r>
            <a:endParaRPr lang="en-GB" dirty="0"/>
          </a:p>
          <a:p>
            <a:pPr lvl="2" indent="-234950">
              <a:lnSpc>
                <a:spcPct val="97000"/>
              </a:lnSpc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GNU uses Unix style with its assembler </a:t>
            </a:r>
            <a:r>
              <a:rPr lang="en-GB" dirty="0">
                <a:latin typeface="Courier New" pitchFamily="49" charset="0"/>
              </a:rPr>
              <a:t>gas</a:t>
            </a:r>
          </a:p>
          <a:p>
            <a:pPr marL="384175" indent="-374650">
              <a:lnSpc>
                <a:spcPct val="85000"/>
              </a:lnSpc>
              <a:buClrTx/>
              <a:buFontTx/>
              <a:buNone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Even with the advent of compilers, assembly still used</a:t>
            </a:r>
          </a:p>
          <a:p>
            <a:pPr marL="733425" lvl="1" indent="-239713">
              <a:lnSpc>
                <a:spcPct val="9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Early compilers made big, slow code</a:t>
            </a:r>
          </a:p>
          <a:p>
            <a:pPr marL="733425" lvl="1" indent="-239713">
              <a:lnSpc>
                <a:spcPct val="9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Operating Systems were written mostly in assembly, into the 1980s</a:t>
            </a:r>
          </a:p>
          <a:p>
            <a:pPr marL="733425" lvl="1" indent="-239713">
              <a:lnSpc>
                <a:spcPct val="90000"/>
              </a:lnSpc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4175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GB" dirty="0"/>
              <a:t>Accessing new hardware features before compiler has a chance to incorporate them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 smtClean="0"/>
              <a:t>Then, via C</a:t>
            </a: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990600" y="1828800"/>
            <a:ext cx="6477000" cy="137794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void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sumstore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long x, long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y, long *D)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*D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2133600" y="4648200"/>
            <a:ext cx="4195763" cy="18980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sumstore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pushq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movq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,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call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movq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, (%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</a:rPr>
              <a:t>popq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</a:rPr>
              <a:t>   ret</a:t>
            </a:r>
            <a:endParaRPr lang="en-US" sz="1800" dirty="0">
              <a:solidFill>
                <a:schemeClr val="tx1"/>
              </a:solidFill>
              <a:latin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149508" idx="2"/>
            <a:endCxn id="149510" idx="0"/>
          </p:cNvCxnSpPr>
          <p:nvPr/>
        </p:nvCxnSpPr>
        <p:spPr bwMode="auto">
          <a:xfrm>
            <a:off x="4229100" y="3206741"/>
            <a:ext cx="2382" cy="14414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226300" cy="573088"/>
          </a:xfrm>
          <a:ln/>
        </p:spPr>
        <p:txBody>
          <a:bodyPr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Assembly Programmer’s View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3810000"/>
            <a:ext cx="4814887" cy="2635250"/>
          </a:xfrm>
          <a:ln/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800" dirty="0" smtClean="0"/>
              <a:t>Visible State to Assembly Program</a:t>
            </a:r>
            <a:endParaRPr lang="en-US" sz="1800" dirty="0"/>
          </a:p>
          <a:p>
            <a:pPr marL="549275" lvl="1" indent="-215900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600" dirty="0" smtClean="0"/>
              <a:t>RIP</a:t>
            </a:r>
            <a:endParaRPr lang="en-US" sz="1600" dirty="0"/>
          </a:p>
          <a:p>
            <a:pPr marL="828675" lvl="2" indent="-158750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400" dirty="0" smtClean="0"/>
              <a:t>Instruction Pointer or </a:t>
            </a:r>
            <a:r>
              <a:rPr lang="en-US" sz="1400" dirty="0"/>
              <a:t>Program Counter</a:t>
            </a:r>
          </a:p>
          <a:p>
            <a:pPr marL="828675" lvl="2" indent="-158750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400" dirty="0"/>
              <a:t>Address of next instruction</a:t>
            </a:r>
          </a:p>
          <a:p>
            <a:pPr marL="549275" lvl="1" indent="-215900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600" dirty="0"/>
              <a:t>Register File</a:t>
            </a:r>
          </a:p>
          <a:p>
            <a:pPr marL="828675" lvl="2" indent="-158750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400" dirty="0"/>
              <a:t>Heavily used program data</a:t>
            </a:r>
          </a:p>
          <a:p>
            <a:pPr marL="549275" lvl="1" indent="-215900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600" dirty="0"/>
              <a:t>Condition Codes</a:t>
            </a:r>
          </a:p>
          <a:p>
            <a:pPr marL="828675" lvl="2" indent="-158750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400" dirty="0"/>
              <a:t>Store status information about most recent arithmetic </a:t>
            </a:r>
            <a:r>
              <a:rPr lang="en-US" sz="1400" dirty="0" smtClean="0"/>
              <a:t>or logical operation</a:t>
            </a:r>
            <a:endParaRPr lang="en-US" sz="1400" dirty="0"/>
          </a:p>
          <a:p>
            <a:pPr marL="828675" lvl="2" indent="-158750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2"/>
              <a:buChar char="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400" dirty="0"/>
              <a:t>Used for conditional branching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95400" y="1447800"/>
            <a:ext cx="685800" cy="1600200"/>
          </a:xfrm>
          <a:prstGeom prst="rect">
            <a:avLst/>
          </a:prstGeom>
          <a:solidFill>
            <a:srgbClr val="00CCFF"/>
          </a:solidFill>
          <a:ln w="255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RIP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(PC)</a:t>
            </a:r>
            <a:endParaRPr lang="en-US" sz="1800" b="1" dirty="0">
              <a:solidFill>
                <a:srgbClr val="000066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362200" y="1447800"/>
            <a:ext cx="1371600" cy="762000"/>
          </a:xfrm>
          <a:prstGeom prst="rect">
            <a:avLst/>
          </a:prstGeom>
          <a:solidFill>
            <a:srgbClr val="00CCFF"/>
          </a:solidFill>
          <a:ln w="255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Registers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66800" y="990600"/>
            <a:ext cx="3200400" cy="2209800"/>
          </a:xfrm>
          <a:prstGeom prst="rect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CPU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19800" y="990600"/>
            <a:ext cx="2286000" cy="3810000"/>
          </a:xfrm>
          <a:prstGeom prst="rect">
            <a:avLst/>
          </a:prstGeom>
          <a:solidFill>
            <a:srgbClr val="FFFF99"/>
          </a:solidFill>
          <a:ln w="255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Ctr="1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Memory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19800" y="1676400"/>
            <a:ext cx="2286000" cy="91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Object Code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Program Data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OS Data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267200" y="1752600"/>
            <a:ext cx="1752600" cy="1588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267200" y="2286000"/>
            <a:ext cx="1752600" cy="1588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4267200" y="2819400"/>
            <a:ext cx="1752600" cy="1588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267200" y="1346200"/>
            <a:ext cx="17526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Addresses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267200" y="1905000"/>
            <a:ext cx="17526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Data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343400" y="2438400"/>
            <a:ext cx="16764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Instructions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477000" y="2971800"/>
            <a:ext cx="990600" cy="13716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Stack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362200" y="2362200"/>
            <a:ext cx="1371600" cy="685800"/>
          </a:xfrm>
          <a:prstGeom prst="rect">
            <a:avLst/>
          </a:prstGeom>
          <a:solidFill>
            <a:srgbClr val="00CCFF"/>
          </a:solidFill>
          <a:ln w="255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Condition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Codes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181600" y="4953000"/>
            <a:ext cx="3581400" cy="149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LGC Sans" charset="0"/>
                <a:cs typeface="DejaVu LGC Sans" charset="0"/>
              </a:rPr>
              <a:t>Memory</a:t>
            </a:r>
          </a:p>
          <a:p>
            <a:pPr marL="733425" lvl="1" indent="-239713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Font typeface="Wingdings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Byte addressable array</a:t>
            </a:r>
          </a:p>
          <a:p>
            <a:pPr marL="733425" lvl="1" indent="-239713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Font typeface="Wingdings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Code, user data, OS data</a:t>
            </a:r>
          </a:p>
          <a:p>
            <a:pPr marL="733425" lvl="1" indent="-239713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Font typeface="Wingdings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Includes stack used to support procedures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290512" y="1220788"/>
            <a:ext cx="8548687" cy="5202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1000" indent="-363538">
              <a:lnSpc>
                <a:spcPct val="95000"/>
              </a:lnSpc>
              <a:buClrTx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</a:pPr>
            <a:r>
              <a:rPr lang="en-US" sz="2000" dirty="0" smtClean="0">
                <a:latin typeface="Arial" charset="0"/>
                <a:ea typeface="DejaVu LGC Sans" charset="0"/>
                <a:cs typeface="DejaVu LGC Sans" charset="0"/>
              </a:rPr>
              <a:t>48-bit canonical addresses to make page-tables smaller</a:t>
            </a:r>
          </a:p>
          <a:p>
            <a:pPr marL="381000" indent="-363538">
              <a:lnSpc>
                <a:spcPct val="95000"/>
              </a:lnSpc>
              <a:buClrTx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</a:pPr>
            <a:r>
              <a:rPr lang="en-US" sz="2000" dirty="0" smtClean="0">
                <a:latin typeface="Arial" charset="0"/>
                <a:ea typeface="DejaVu LGC Sans" charset="0"/>
                <a:cs typeface="DejaVu LGC Sans" charset="0"/>
              </a:rPr>
              <a:t>Kernel addresses have high-bit set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98725" y="1935163"/>
            <a:ext cx="6948488" cy="4632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96000" y="3429000"/>
            <a:ext cx="2230437" cy="793750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reserved for kernel</a:t>
            </a:r>
            <a:endParaRPr lang="en-US" sz="1400" dirty="0">
              <a:solidFill>
                <a:srgbClr val="000066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(code, data, heap, stack)</a:t>
            </a:r>
            <a:r>
              <a:rPr lang="ar-SA" sz="1400" dirty="0">
                <a:solidFill>
                  <a:srgbClr val="000066"/>
                </a:solidFill>
                <a:latin typeface="Arial" charset="0"/>
                <a:cs typeface="Arial" charset="0"/>
              </a:rPr>
              <a:t>‏</a:t>
            </a:r>
            <a:endParaRPr lang="en-US" sz="14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600200" y="3394075"/>
            <a:ext cx="2230437" cy="5365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memory mapped region for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shared libraries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600200" y="3927475"/>
            <a:ext cx="2230437" cy="577850"/>
          </a:xfrm>
          <a:prstGeom prst="rect">
            <a:avLst/>
          </a:prstGeom>
          <a:solidFill>
            <a:srgbClr val="C0C0C0"/>
          </a:solidFill>
          <a:ln w="324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600200" y="4508500"/>
            <a:ext cx="2230437" cy="534988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run-time heap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(managed by malloc)</a:t>
            </a:r>
            <a:r>
              <a:rPr lang="ar-SA" sz="1400">
                <a:solidFill>
                  <a:srgbClr val="000066"/>
                </a:solidFill>
                <a:latin typeface="Arial" charset="0"/>
                <a:cs typeface="Arial" charset="0"/>
              </a:rPr>
              <a:t>‏</a:t>
            </a:r>
            <a:endParaRPr lang="en-US" sz="1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600200" y="2667000"/>
            <a:ext cx="2230437" cy="725488"/>
          </a:xfrm>
          <a:prstGeom prst="rect">
            <a:avLst/>
          </a:prstGeom>
          <a:solidFill>
            <a:srgbClr val="C0C0C0"/>
          </a:solidFill>
          <a:ln w="324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 flipV="1">
            <a:off x="2727325" y="4168775"/>
            <a:ext cx="46037" cy="349250"/>
          </a:xfrm>
          <a:prstGeom prst="line">
            <a:avLst/>
          </a:prstGeom>
          <a:noFill/>
          <a:ln w="324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600200" y="2398713"/>
            <a:ext cx="2230437" cy="450850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user stack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(created at runtime)</a:t>
            </a:r>
            <a:r>
              <a:rPr lang="ar-SA" sz="1400">
                <a:solidFill>
                  <a:srgbClr val="000066"/>
                </a:solidFill>
                <a:latin typeface="Arial" charset="0"/>
                <a:cs typeface="Arial" charset="0"/>
              </a:rPr>
              <a:t>‏</a:t>
            </a:r>
            <a:endParaRPr lang="en-US" sz="1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 flipV="1">
            <a:off x="2727325" y="3194050"/>
            <a:ext cx="46037" cy="227013"/>
          </a:xfrm>
          <a:prstGeom prst="line">
            <a:avLst/>
          </a:prstGeom>
          <a:noFill/>
          <a:ln w="324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2727325" y="2849563"/>
            <a:ext cx="46037" cy="182562"/>
          </a:xfrm>
          <a:prstGeom prst="line">
            <a:avLst/>
          </a:prstGeom>
          <a:noFill/>
          <a:ln w="324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1590675" y="6080125"/>
            <a:ext cx="2232025" cy="317500"/>
          </a:xfrm>
          <a:prstGeom prst="rect">
            <a:avLst/>
          </a:prstGeom>
          <a:solidFill>
            <a:srgbClr val="C0C0C0"/>
          </a:solidFill>
          <a:ln w="324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unused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977900" y="6203950"/>
            <a:ext cx="279400" cy="306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0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062412" y="2727325"/>
            <a:ext cx="1811338" cy="306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%esp (stack pointer)</a:t>
            </a:r>
            <a:r>
              <a:rPr lang="ar-SA" sz="1400">
                <a:solidFill>
                  <a:srgbClr val="000066"/>
                </a:solidFill>
                <a:latin typeface="Arial" charset="0"/>
                <a:cs typeface="Arial" charset="0"/>
              </a:rPr>
              <a:t>‏</a:t>
            </a:r>
            <a:endParaRPr lang="en-US" sz="1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3808412" y="2847975"/>
            <a:ext cx="349250" cy="1588"/>
          </a:xfrm>
          <a:prstGeom prst="line">
            <a:avLst/>
          </a:prstGeom>
          <a:noFill/>
          <a:ln w="324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7620000" y="4800600"/>
            <a:ext cx="1016000" cy="733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memory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invisible to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user code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195762" y="4375150"/>
            <a:ext cx="428625" cy="306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brk</a:t>
            </a: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3870325" y="4495800"/>
            <a:ext cx="349250" cy="1588"/>
          </a:xfrm>
          <a:prstGeom prst="line">
            <a:avLst/>
          </a:prstGeom>
          <a:noFill/>
          <a:ln w="324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0" y="2209800"/>
            <a:ext cx="1685375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0x7ffe96110000</a:t>
            </a:r>
            <a:endParaRPr lang="en-US" sz="1400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357187" y="5884863"/>
            <a:ext cx="1255770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0x00400000</a:t>
            </a:r>
            <a:endParaRPr lang="en-US" sz="1400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0" y="3733800"/>
            <a:ext cx="1685375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0x7f81bb0b5000</a:t>
            </a:r>
            <a:endParaRPr lang="en-US" sz="1400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1590675" y="5043488"/>
            <a:ext cx="2232025" cy="5365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read/write segment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(.data, .bss)</a:t>
            </a:r>
            <a:r>
              <a:rPr lang="ar-SA" sz="1400">
                <a:solidFill>
                  <a:srgbClr val="000066"/>
                </a:solidFill>
                <a:latin typeface="Arial" charset="0"/>
                <a:cs typeface="Arial" charset="0"/>
              </a:rPr>
              <a:t>‏</a:t>
            </a:r>
            <a:endParaRPr lang="en-US" sz="1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1590675" y="5545138"/>
            <a:ext cx="2232025" cy="534987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read-only segment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(.init, .text, .rodata)</a:t>
            </a:r>
            <a:r>
              <a:rPr lang="ar-SA" sz="1400">
                <a:solidFill>
                  <a:srgbClr val="000066"/>
                </a:solidFill>
                <a:latin typeface="Arial" charset="0"/>
                <a:cs typeface="Arial" charset="0"/>
              </a:rPr>
              <a:t>‏</a:t>
            </a:r>
            <a:endParaRPr lang="en-US" sz="1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4058" name="AutoShape 26"/>
          <p:cNvSpPr>
            <a:spLocks/>
          </p:cNvSpPr>
          <p:nvPr/>
        </p:nvSpPr>
        <p:spPr bwMode="auto">
          <a:xfrm>
            <a:off x="3906837" y="5043488"/>
            <a:ext cx="61913" cy="1036637"/>
          </a:xfrm>
          <a:prstGeom prst="rightBrace">
            <a:avLst>
              <a:gd name="adj1" fmla="val 139529"/>
              <a:gd name="adj2" fmla="val 50000"/>
            </a:avLst>
          </a:prstGeom>
          <a:noFill/>
          <a:ln w="1260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4024312" y="5373688"/>
            <a:ext cx="1471613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loaded from the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  <a:latin typeface="Arial" charset="0"/>
                <a:ea typeface="DejaVu LGC Sans" charset="0"/>
                <a:cs typeface="DejaVu LGC Sans" charset="0"/>
              </a:rPr>
              <a:t>executable file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4876800" y="3200400"/>
            <a:ext cx="2114979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0xffffffffffffffff</a:t>
            </a:r>
            <a:endParaRPr lang="en-US" sz="1400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  <p:sp>
        <p:nvSpPr>
          <p:cNvPr id="34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660033"/>
                </a:solidFill>
                <a:latin typeface="Arial" charset="0"/>
                <a:ea typeface="DejaVu LGC Sans" charset="0"/>
                <a:cs typeface="DejaVu LGC Sans" charset="0"/>
              </a:rPr>
              <a:t>64-bit </a:t>
            </a:r>
            <a:r>
              <a:rPr lang="en-US" sz="3200" b="1" dirty="0">
                <a:solidFill>
                  <a:srgbClr val="660033"/>
                </a:solidFill>
                <a:latin typeface="Arial" charset="0"/>
                <a:ea typeface="DejaVu LGC Sans" charset="0"/>
                <a:cs typeface="DejaVu LGC Sans" charset="0"/>
              </a:rPr>
              <a:t>memory map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048000" y="6370637"/>
            <a:ext cx="1828800" cy="25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cat /proc/self/maps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953000" y="4191000"/>
            <a:ext cx="2114979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66"/>
                </a:solidFill>
                <a:latin typeface="Courier New" pitchFamily="49" charset="0"/>
                <a:ea typeface="DejaVu LGC Sans" charset="0"/>
                <a:cs typeface="DejaVu LGC Sans" charset="0"/>
              </a:rPr>
              <a:t>0xffff800000000000</a:t>
            </a:r>
            <a:endParaRPr lang="en-US" sz="1400" dirty="0">
              <a:solidFill>
                <a:srgbClr val="000066"/>
              </a:solidFill>
              <a:latin typeface="Courier New" pitchFamily="49" charset="0"/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9073</TotalTime>
  <Words>3491</Words>
  <Application>Microsoft Office PowerPoint</Application>
  <PresentationFormat>On-screen Show (4:3)</PresentationFormat>
  <Paragraphs>1000</Paragraphs>
  <Slides>56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x86 Data Access and Operations</vt:lpstr>
      <vt:lpstr>Machine-Level Representations</vt:lpstr>
      <vt:lpstr>Intel x86</vt:lpstr>
      <vt:lpstr>2015</vt:lpstr>
      <vt:lpstr>How do you program it?</vt:lpstr>
      <vt:lpstr>Assemblers</vt:lpstr>
      <vt:lpstr>Then, via C</vt:lpstr>
      <vt:lpstr>Assembly Programmer’s View</vt:lpstr>
      <vt:lpstr>64-bit memory map</vt:lpstr>
      <vt:lpstr>Registers</vt:lpstr>
      <vt:lpstr>Slide 11</vt:lpstr>
      <vt:lpstr>Slide 12</vt:lpstr>
      <vt:lpstr>Slide 13</vt:lpstr>
      <vt:lpstr>Register evolution</vt:lpstr>
      <vt:lpstr>Instructions</vt:lpstr>
      <vt:lpstr>C types and x86-64 instructions</vt:lpstr>
      <vt:lpstr>Instruction operands</vt:lpstr>
      <vt:lpstr>Immediate mode</vt:lpstr>
      <vt:lpstr>Register mode</vt:lpstr>
      <vt:lpstr>Memory modes</vt:lpstr>
      <vt:lpstr>Memory modes</vt:lpstr>
      <vt:lpstr>Memory modes</vt:lpstr>
      <vt:lpstr>Memory modes</vt:lpstr>
      <vt:lpstr>Memory modes</vt:lpstr>
      <vt:lpstr>Operand examples using movq </vt:lpstr>
      <vt:lpstr>Addressing Mode walkthrough</vt:lpstr>
      <vt:lpstr>Address computation walkthrough</vt:lpstr>
      <vt:lpstr>Practice Problem 3.1</vt:lpstr>
      <vt:lpstr>Example: swap()</vt:lpstr>
      <vt:lpstr>Understanding swap()</vt:lpstr>
      <vt:lpstr>Understanding swap()</vt:lpstr>
      <vt:lpstr>Understanding swap()</vt:lpstr>
      <vt:lpstr>Understanding swap()</vt:lpstr>
      <vt:lpstr>Understanding swap()</vt:lpstr>
      <vt:lpstr>Practice Problem 3.5</vt:lpstr>
      <vt:lpstr>Practice walkthrough</vt:lpstr>
      <vt:lpstr>Arithmetic and Logical Operations</vt:lpstr>
      <vt:lpstr>Load address</vt:lpstr>
      <vt:lpstr>Load address</vt:lpstr>
      <vt:lpstr>Practice Problem 3.6 walkthrough</vt:lpstr>
      <vt:lpstr>Two Operand Arithmetic Operations</vt:lpstr>
      <vt:lpstr>One Operand Arithmetic Operations</vt:lpstr>
      <vt:lpstr>Practice Problem 3.8</vt:lpstr>
      <vt:lpstr>Practice Problem 3.9</vt:lpstr>
      <vt:lpstr>Arithmetic Expression Example</vt:lpstr>
      <vt:lpstr>Practice Problem 3.10</vt:lpstr>
      <vt:lpstr>Extra slides</vt:lpstr>
      <vt:lpstr>Exam practice</vt:lpstr>
      <vt:lpstr>Definitions</vt:lpstr>
      <vt:lpstr>Disassembling Object Code</vt:lpstr>
      <vt:lpstr>Alternate Disassembly</vt:lpstr>
      <vt:lpstr>Object Code</vt:lpstr>
      <vt:lpstr>Some History: IA32 Registers</vt:lpstr>
      <vt:lpstr>Memory modes</vt:lpstr>
      <vt:lpstr>Alternate mov instructions</vt:lpstr>
      <vt:lpstr>Data Movement Instructions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 and Bytes</dc:title>
  <dc:creator>Randal E. Bryant and David R. O'Hallaron</dc:creator>
  <cp:lastModifiedBy>user</cp:lastModifiedBy>
  <cp:revision>694</cp:revision>
  <cp:lastPrinted>1601-01-01T00:00:00Z</cp:lastPrinted>
  <dcterms:created xsi:type="dcterms:W3CDTF">1601-01-01T00:00:00Z</dcterms:created>
  <dcterms:modified xsi:type="dcterms:W3CDTF">2018-02-01T16:24:45Z</dcterms:modified>
</cp:coreProperties>
</file>