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Default Extension="doc" ContentType="application/msword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Layouts/slideLayout5.xml" ContentType="application/vnd.openxmlformats-officedocument.presentationml.slideLayout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Layouts/slideLayout16.xml" ContentType="application/vnd.openxmlformats-officedocument.presentationml.slideLayout+xml"/>
  <Override PartName="/ppt/notesSlides/notesSlide37.xml" ContentType="application/vnd.openxmlformats-officedocument.presentationml.notesSlide+xml"/>
  <Override PartName="/ppt/notesSlides/notesSlide55.xml" ContentType="application/vnd.openxmlformats-officedocument.presentationml.notes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69"/>
  </p:notesMasterIdLst>
  <p:sldIdLst>
    <p:sldId id="256" r:id="rId3"/>
    <p:sldId id="280" r:id="rId4"/>
    <p:sldId id="281" r:id="rId5"/>
    <p:sldId id="284" r:id="rId6"/>
    <p:sldId id="357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291" r:id="rId15"/>
    <p:sldId id="292" r:id="rId16"/>
    <p:sldId id="374" r:id="rId17"/>
    <p:sldId id="293" r:id="rId18"/>
    <p:sldId id="294" r:id="rId19"/>
    <p:sldId id="295" r:id="rId20"/>
    <p:sldId id="290" r:id="rId21"/>
    <p:sldId id="297" r:id="rId22"/>
    <p:sldId id="299" r:id="rId23"/>
    <p:sldId id="300" r:id="rId24"/>
    <p:sldId id="412" r:id="rId25"/>
    <p:sldId id="257" r:id="rId26"/>
    <p:sldId id="306" r:id="rId27"/>
    <p:sldId id="258" r:id="rId28"/>
    <p:sldId id="415" r:id="rId29"/>
    <p:sldId id="261" r:id="rId30"/>
    <p:sldId id="263" r:id="rId31"/>
    <p:sldId id="264" r:id="rId32"/>
    <p:sldId id="401" r:id="rId33"/>
    <p:sldId id="405" r:id="rId34"/>
    <p:sldId id="267" r:id="rId35"/>
    <p:sldId id="268" r:id="rId36"/>
    <p:sldId id="425" r:id="rId37"/>
    <p:sldId id="426" r:id="rId38"/>
    <p:sldId id="424" r:id="rId39"/>
    <p:sldId id="423" r:id="rId40"/>
    <p:sldId id="269" r:id="rId41"/>
    <p:sldId id="270" r:id="rId42"/>
    <p:sldId id="271" r:id="rId43"/>
    <p:sldId id="272" r:id="rId44"/>
    <p:sldId id="428" r:id="rId45"/>
    <p:sldId id="408" r:id="rId46"/>
    <p:sldId id="409" r:id="rId47"/>
    <p:sldId id="273" r:id="rId48"/>
    <p:sldId id="274" r:id="rId49"/>
    <p:sldId id="342" r:id="rId50"/>
    <p:sldId id="343" r:id="rId51"/>
    <p:sldId id="344" r:id="rId52"/>
    <p:sldId id="416" r:id="rId53"/>
    <p:sldId id="275" r:id="rId54"/>
    <p:sldId id="417" r:id="rId55"/>
    <p:sldId id="418" r:id="rId56"/>
    <p:sldId id="420" r:id="rId57"/>
    <p:sldId id="276" r:id="rId58"/>
    <p:sldId id="277" r:id="rId59"/>
    <p:sldId id="279" r:id="rId60"/>
    <p:sldId id="413" r:id="rId61"/>
    <p:sldId id="414" r:id="rId62"/>
    <p:sldId id="404" r:id="rId63"/>
    <p:sldId id="302" r:id="rId64"/>
    <p:sldId id="406" r:id="rId65"/>
    <p:sldId id="278" r:id="rId66"/>
    <p:sldId id="410" r:id="rId67"/>
    <p:sldId id="411" r:id="rId68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AR PL ShanHeiSun Uni" charset="0"/>
        <a:cs typeface="AR PL ShanHeiSun Uni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2" y="-1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2" d="100"/>
        <a:sy n="62" d="100"/>
      </p:scale>
      <p:origin x="0" y="454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" Type="http://schemas.openxmlformats.org/officeDocument/2006/relationships/slide" Target="slides/slide5.xml"/><Relationship Id="rId71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theme" Target="theme/theme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AutoShape 9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AutoShape 10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AutoShape 1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AutoShape 1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/>
          </p:nvPr>
        </p:nvSpPr>
        <p:spPr bwMode="auto">
          <a:xfrm>
            <a:off x="915988" y="4343400"/>
            <a:ext cx="5006975" cy="409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2760663" y="8712200"/>
            <a:ext cx="1338262" cy="255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7480" tIns="44280" rIns="87480" bIns="4428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en-US" sz="1100" smtClean="0">
                <a:solidFill>
                  <a:srgbClr val="000066"/>
                </a:solidFill>
                <a:latin typeface="Century Gothic" pitchFamily="32" charset="0"/>
              </a:rPr>
              <a:t>Page </a:t>
            </a:r>
            <a:fld id="{80E6917A-CA54-430D-954A-88C7530D4067}" type="slidenum">
              <a:rPr lang="en-US" altLang="en-US" sz="1100" smtClean="0">
                <a:solidFill>
                  <a:srgbClr val="000066"/>
                </a:solidFill>
                <a:latin typeface="Century Gothic" pitchFamily="32" charset="0"/>
              </a:rPr>
              <a:pPr algn="ctr">
                <a:lnSpc>
                  <a:spcPct val="90000"/>
                </a:lnSpc>
                <a:buClrTx/>
                <a:buFontTx/>
                <a:buNone/>
                <a:defRPr/>
              </a:pPr>
              <a:t>‹#›</a:t>
            </a:fld>
            <a:endParaRPr lang="en-US" altLang="en-US" sz="1100" smtClean="0">
              <a:solidFill>
                <a:srgbClr val="000066"/>
              </a:solidFill>
              <a:latin typeface="Century Gothic" pitchFamily="32" charset="0"/>
            </a:endParaRPr>
          </a:p>
        </p:txBody>
      </p:sp>
      <p:sp>
        <p:nvSpPr>
          <p:cNvPr id="51216" name="Rectangle 1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9350" y="692150"/>
            <a:ext cx="4540250" cy="3398838"/>
          </a:xfrm>
          <a:prstGeom prst="rect">
            <a:avLst/>
          </a:prstGeom>
          <a:noFill/>
          <a:ln w="12600" cap="sq">
            <a:solidFill>
              <a:srgbClr val="000000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4712"/>
          </a:xfrm>
          <a:solidFill>
            <a:srgbClr val="FFFFFF"/>
          </a:solidFill>
          <a:ln/>
        </p:spPr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798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601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806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909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011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113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216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704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318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680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625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4712"/>
          </a:xfrm>
          <a:solidFill>
            <a:srgbClr val="FFFFFF"/>
          </a:solidFill>
          <a:ln/>
        </p:spPr>
      </p:sp>
      <p:sp>
        <p:nvSpPr>
          <p:cNvPr id="5222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79888"/>
          </a:xfrm>
          <a:prstGeom prst="rect">
            <a:avLst/>
          </a:prstGeom>
          <a:solidFill>
            <a:srgbClr val="FFFFFF"/>
          </a:solidFill>
          <a:ln w="9360" cap="sq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325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427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939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041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solidFill>
            <a:srgbClr val="FFFFFF"/>
          </a:solidFill>
          <a:ln/>
        </p:spPr>
      </p:sp>
      <p:sp>
        <p:nvSpPr>
          <p:cNvPr id="62467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>
              <a:lnSpc>
                <a:spcPct val="90000"/>
              </a:lnSpc>
              <a:spcBef>
                <a:spcPts val="60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>
                <a:solidFill>
                  <a:srgbClr val="000000"/>
                </a:solidFill>
                <a:latin typeface="Century Gothic" pitchFamily="32" charset="0"/>
              </a:rPr>
              <a:t>Move to earlier Lecture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782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349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451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553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656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758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089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5632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6963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065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9300" cy="3419475"/>
          </a:xfrm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0563"/>
            <a:ext cx="4559300" cy="34194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692150"/>
            <a:ext cx="4530725" cy="3398838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885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270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373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5779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9830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475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79875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1923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2947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7888"/>
          </a:xfrm>
          <a:solidFill>
            <a:srgbClr val="FFFFFF"/>
          </a:solidFill>
          <a:ln/>
        </p:spPr>
      </p:sp>
      <p:sp>
        <p:nvSpPr>
          <p:cNvPr id="83971" name="Text Box 2"/>
          <p:cNvSpPr txBox="1">
            <a:spLocks noChangeArrowheads="1"/>
          </p:cNvSpPr>
          <p:nvPr/>
        </p:nvSpPr>
        <p:spPr bwMode="auto">
          <a:xfrm>
            <a:off x="915988" y="4343400"/>
            <a:ext cx="5026025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00863" y="247650"/>
            <a:ext cx="2201862" cy="6178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57950" cy="6178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29075" cy="4506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5" y="1604963"/>
            <a:ext cx="4029075" cy="4506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5113" y="365125"/>
            <a:ext cx="2052637" cy="574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05513" cy="574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67175" cy="5205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0088" y="1220788"/>
            <a:ext cx="4068762" cy="52054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288337" cy="520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360" tIns="44280" rIns="90360" bIns="442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4813" y="247650"/>
            <a:ext cx="8697912" cy="76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79375" y="6389688"/>
            <a:ext cx="1201738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45720" tIns="46800" rIns="45720" bIns="46800" anchor="ctr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algn="ctr">
              <a:lnSpc>
                <a:spcPct val="90000"/>
              </a:lnSpc>
              <a:buClrTx/>
              <a:buFontTx/>
              <a:buNone/>
              <a:defRPr/>
            </a:pPr>
            <a:r>
              <a:rPr lang="en-US" altLang="en-US" sz="1400" smtClean="0">
                <a:solidFill>
                  <a:srgbClr val="660033"/>
                </a:solidFill>
                <a:latin typeface="Arial" charset="0"/>
              </a:rPr>
              <a:t>– </a:t>
            </a:r>
            <a:fld id="{CC5BAE5F-824B-42E9-A24B-66E34FDC440A}" type="slidenum">
              <a:rPr lang="en-US" altLang="en-US" sz="1400" smtClean="0">
                <a:solidFill>
                  <a:srgbClr val="660033"/>
                </a:solidFill>
                <a:latin typeface="Arial" charset="0"/>
              </a:rPr>
              <a:pPr algn="ctr">
                <a:lnSpc>
                  <a:spcPct val="90000"/>
                </a:lnSpc>
                <a:buClrTx/>
                <a:buFontTx/>
                <a:buNone/>
                <a:defRPr/>
              </a:pPr>
              <a:t>‹#›</a:t>
            </a:fld>
            <a:r>
              <a:rPr lang="en-US" altLang="en-US" sz="1400" smtClean="0">
                <a:solidFill>
                  <a:srgbClr val="660033"/>
                </a:solidFill>
                <a:latin typeface="Arial" charset="0"/>
              </a:rPr>
              <a:t> –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5125"/>
            <a:ext cx="7753350" cy="1123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0550" cy="45069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2pPr>
      <a:lvl3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3pPr>
      <a:lvl4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4pPr>
      <a:lvl5pPr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5pPr>
      <a:lvl6pPr marL="25146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6pPr>
      <a:lvl7pPr marL="29718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7pPr>
      <a:lvl8pPr marL="34290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8pPr>
      <a:lvl9pPr marL="3886200" indent="-228600" algn="l" defTabSz="457200" rtl="0" eaLnBrk="0" fontAlgn="base" hangingPunct="0">
        <a:lnSpc>
          <a:spcPct val="8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00" b="1">
          <a:solidFill>
            <a:srgbClr val="660033"/>
          </a:solidFill>
          <a:latin typeface="Arial" charset="0"/>
          <a:ea typeface="AR PL ShanHeiSun Uni" charset="0"/>
          <a:cs typeface="AR PL ShanHeiSun Uni" charset="0"/>
        </a:defRPr>
      </a:lvl9pPr>
    </p:titleStyle>
    <p:bodyStyle>
      <a:lvl1pPr marL="342900" indent="-342900" algn="l" defTabSz="457200" rtl="0" eaLnBrk="0" fontAlgn="base" hangingPunct="0">
        <a:lnSpc>
          <a:spcPct val="95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33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6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0066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lnSpc>
          <a:spcPct val="107000"/>
        </a:lnSpc>
        <a:spcBef>
          <a:spcPts val="22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99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b="1">
          <a:solidFill>
            <a:srgbClr val="000066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66"/>
          </a:solidFill>
          <a:latin typeface="Times New Roman" pitchFamily="16" charset="0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2.doc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3.doc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5800" y="1422400"/>
            <a:ext cx="7772400" cy="302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Floating point representation </a:t>
            </a:r>
          </a:p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800" b="1" dirty="0" smtClean="0">
              <a:solidFill>
                <a:srgbClr val="660033"/>
              </a:solidFill>
              <a:latin typeface="Arial" charset="0"/>
            </a:endParaRPr>
          </a:p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Operations </a:t>
            </a: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and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Arithmetic</a:t>
            </a: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/>
            </a:r>
            <a:br>
              <a:rPr lang="en-US" altLang="en-US" sz="3800" b="1" dirty="0">
                <a:solidFill>
                  <a:srgbClr val="660033"/>
                </a:solidFill>
                <a:latin typeface="Arial" charset="0"/>
              </a:rPr>
            </a:b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/>
            </a:r>
            <a:br>
              <a:rPr lang="en-US" altLang="en-US" sz="3800" b="1" dirty="0">
                <a:solidFill>
                  <a:srgbClr val="660033"/>
                </a:solidFill>
                <a:latin typeface="Arial" charset="0"/>
              </a:rPr>
            </a:b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Encodings form a continuum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Why two regions?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As before</a:t>
            </a: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Allows 0 to be represented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Smooth transition to evenly spaced increments approaching 0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Encoding also allows magnitude comparison to be done via integer unit</a:t>
            </a:r>
          </a:p>
        </p:txBody>
      </p:sp>
      <p:grpSp>
        <p:nvGrpSpPr>
          <p:cNvPr id="35844" name="Group 3"/>
          <p:cNvGrpSpPr>
            <a:grpSpLocks/>
          </p:cNvGrpSpPr>
          <p:nvPr/>
        </p:nvGrpSpPr>
        <p:grpSpPr bwMode="auto">
          <a:xfrm>
            <a:off x="533400" y="1371600"/>
            <a:ext cx="8034338" cy="1347788"/>
            <a:chOff x="306" y="2054"/>
            <a:chExt cx="5061" cy="849"/>
          </a:xfrm>
        </p:grpSpPr>
        <p:sp>
          <p:nvSpPr>
            <p:cNvPr id="35845" name="Line 4"/>
            <p:cNvSpPr>
              <a:spLocks noChangeShapeType="1"/>
            </p:cNvSpPr>
            <p:nvPr/>
          </p:nvSpPr>
          <p:spPr bwMode="auto">
            <a:xfrm>
              <a:off x="632" y="2390"/>
              <a:ext cx="4390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6" name="Line 5"/>
            <p:cNvSpPr>
              <a:spLocks noChangeShapeType="1"/>
            </p:cNvSpPr>
            <p:nvPr/>
          </p:nvSpPr>
          <p:spPr bwMode="auto">
            <a:xfrm>
              <a:off x="632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7" name="Line 6"/>
            <p:cNvSpPr>
              <a:spLocks noChangeShapeType="1"/>
            </p:cNvSpPr>
            <p:nvPr/>
          </p:nvSpPr>
          <p:spPr bwMode="auto">
            <a:xfrm>
              <a:off x="5035" y="2678"/>
              <a:ext cx="0" cy="13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8" name="Line 7"/>
            <p:cNvSpPr>
              <a:spLocks noChangeShapeType="1"/>
            </p:cNvSpPr>
            <p:nvPr/>
          </p:nvSpPr>
          <p:spPr bwMode="auto">
            <a:xfrm>
              <a:off x="5035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49" name="Line 8"/>
            <p:cNvSpPr>
              <a:spLocks noChangeShapeType="1"/>
            </p:cNvSpPr>
            <p:nvPr/>
          </p:nvSpPr>
          <p:spPr bwMode="auto">
            <a:xfrm>
              <a:off x="2695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0" name="Line 9"/>
            <p:cNvSpPr>
              <a:spLocks noChangeShapeType="1"/>
            </p:cNvSpPr>
            <p:nvPr/>
          </p:nvSpPr>
          <p:spPr bwMode="auto">
            <a:xfrm>
              <a:off x="5035" y="2774"/>
              <a:ext cx="309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Text Box 10"/>
            <p:cNvSpPr txBox="1">
              <a:spLocks noChangeArrowheads="1"/>
            </p:cNvSpPr>
            <p:nvPr/>
          </p:nvSpPr>
          <p:spPr bwMode="auto">
            <a:xfrm>
              <a:off x="5029" y="2588"/>
              <a:ext cx="3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400" b="1">
                  <a:solidFill>
                    <a:srgbClr val="000066"/>
                  </a:solidFill>
                  <a:latin typeface="Arial" charset="0"/>
                </a:rPr>
                <a:t>NaN</a:t>
              </a:r>
            </a:p>
          </p:txBody>
        </p:sp>
        <p:sp>
          <p:nvSpPr>
            <p:cNvPr id="35852" name="Line 11"/>
            <p:cNvSpPr>
              <a:spLocks noChangeShapeType="1"/>
            </p:cNvSpPr>
            <p:nvPr/>
          </p:nvSpPr>
          <p:spPr bwMode="auto">
            <a:xfrm>
              <a:off x="5356" y="2678"/>
              <a:ext cx="0" cy="13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3" name="Line 12"/>
            <p:cNvSpPr>
              <a:spLocks noChangeShapeType="1"/>
            </p:cNvSpPr>
            <p:nvPr/>
          </p:nvSpPr>
          <p:spPr bwMode="auto">
            <a:xfrm>
              <a:off x="312" y="2720"/>
              <a:ext cx="0" cy="13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4" name="Line 13"/>
            <p:cNvSpPr>
              <a:spLocks noChangeShapeType="1"/>
            </p:cNvSpPr>
            <p:nvPr/>
          </p:nvSpPr>
          <p:spPr bwMode="auto">
            <a:xfrm>
              <a:off x="312" y="2816"/>
              <a:ext cx="308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5" name="Text Box 14"/>
            <p:cNvSpPr txBox="1">
              <a:spLocks noChangeArrowheads="1"/>
            </p:cNvSpPr>
            <p:nvPr/>
          </p:nvSpPr>
          <p:spPr bwMode="auto">
            <a:xfrm>
              <a:off x="306" y="2630"/>
              <a:ext cx="338" cy="19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400" b="1">
                  <a:solidFill>
                    <a:srgbClr val="000066"/>
                  </a:solidFill>
                  <a:latin typeface="Arial" charset="0"/>
                </a:rPr>
                <a:t>NaN</a:t>
              </a:r>
            </a:p>
          </p:txBody>
        </p:sp>
        <p:sp>
          <p:nvSpPr>
            <p:cNvPr id="35856" name="Line 15"/>
            <p:cNvSpPr>
              <a:spLocks noChangeShapeType="1"/>
            </p:cNvSpPr>
            <p:nvPr/>
          </p:nvSpPr>
          <p:spPr bwMode="auto">
            <a:xfrm>
              <a:off x="632" y="2720"/>
              <a:ext cx="0" cy="13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57" name="Rectangle 16"/>
            <p:cNvSpPr>
              <a:spLocks noChangeArrowheads="1"/>
            </p:cNvSpPr>
            <p:nvPr/>
          </p:nvSpPr>
          <p:spPr bwMode="auto">
            <a:xfrm>
              <a:off x="4797" y="2069"/>
              <a:ext cx="358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>
                  <a:solidFill>
                    <a:srgbClr val="000066"/>
                  </a:solidFill>
                </a:rPr>
                <a:t>+</a:t>
              </a:r>
              <a:r>
                <a:rPr lang="en-US" altLang="en-US">
                  <a:solidFill>
                    <a:srgbClr val="000066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</a:t>
              </a:r>
            </a:p>
          </p:txBody>
        </p:sp>
        <p:sp>
          <p:nvSpPr>
            <p:cNvPr id="35858" name="Rectangle 17"/>
            <p:cNvSpPr>
              <a:spLocks noChangeArrowheads="1"/>
            </p:cNvSpPr>
            <p:nvPr/>
          </p:nvSpPr>
          <p:spPr bwMode="auto">
            <a:xfrm>
              <a:off x="568" y="2054"/>
              <a:ext cx="329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  <a:r>
                <a:rPr lang="en-US" altLang="en-US">
                  <a:solidFill>
                    <a:srgbClr val="000066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</a:t>
              </a:r>
            </a:p>
          </p:txBody>
        </p:sp>
        <p:sp>
          <p:nvSpPr>
            <p:cNvPr id="35859" name="Text Box 18"/>
            <p:cNvSpPr txBox="1">
              <a:spLocks noChangeArrowheads="1"/>
            </p:cNvSpPr>
            <p:nvPr/>
          </p:nvSpPr>
          <p:spPr bwMode="auto">
            <a:xfrm>
              <a:off x="2524" y="2670"/>
              <a:ext cx="271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Symbol" pitchFamily="16" charset="2"/>
                  <a:ea typeface="Symbol" pitchFamily="16" charset="2"/>
                  <a:cs typeface="Symbol" pitchFamily="16" charset="2"/>
                </a:rPr>
                <a:t></a:t>
              </a: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0</a:t>
              </a:r>
            </a:p>
          </p:txBody>
        </p:sp>
        <p:sp>
          <p:nvSpPr>
            <p:cNvPr id="35860" name="Line 19"/>
            <p:cNvSpPr>
              <a:spLocks noChangeShapeType="1"/>
            </p:cNvSpPr>
            <p:nvPr/>
          </p:nvSpPr>
          <p:spPr bwMode="auto">
            <a:xfrm>
              <a:off x="3657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1" name="Text Box 20"/>
            <p:cNvSpPr txBox="1">
              <a:spLocks noChangeArrowheads="1"/>
            </p:cNvSpPr>
            <p:nvPr/>
          </p:nvSpPr>
          <p:spPr bwMode="auto">
            <a:xfrm>
              <a:off x="2978" y="2150"/>
              <a:ext cx="708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+Denorm</a:t>
              </a:r>
            </a:p>
          </p:txBody>
        </p:sp>
        <p:sp>
          <p:nvSpPr>
            <p:cNvPr id="35862" name="Text Box 21"/>
            <p:cNvSpPr txBox="1">
              <a:spLocks noChangeArrowheads="1"/>
            </p:cNvSpPr>
            <p:nvPr/>
          </p:nvSpPr>
          <p:spPr bwMode="auto">
            <a:xfrm>
              <a:off x="3797" y="2150"/>
              <a:ext cx="92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dirty="0">
                  <a:solidFill>
                    <a:srgbClr val="000066"/>
                  </a:solidFill>
                  <a:latin typeface="Arial" charset="0"/>
                </a:rPr>
                <a:t>+Normalized</a:t>
              </a:r>
            </a:p>
          </p:txBody>
        </p:sp>
        <p:sp>
          <p:nvSpPr>
            <p:cNvPr id="35863" name="Text Box 22"/>
            <p:cNvSpPr txBox="1">
              <a:spLocks noChangeArrowheads="1"/>
            </p:cNvSpPr>
            <p:nvPr/>
          </p:nvSpPr>
          <p:spPr bwMode="auto">
            <a:xfrm>
              <a:off x="1957" y="2159"/>
              <a:ext cx="67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-Denorm</a:t>
              </a:r>
            </a:p>
          </p:txBody>
        </p:sp>
        <p:sp>
          <p:nvSpPr>
            <p:cNvPr id="35864" name="Line 23"/>
            <p:cNvSpPr>
              <a:spLocks noChangeShapeType="1"/>
            </p:cNvSpPr>
            <p:nvPr/>
          </p:nvSpPr>
          <p:spPr bwMode="auto">
            <a:xfrm>
              <a:off x="1962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5" name="Text Box 24"/>
            <p:cNvSpPr txBox="1">
              <a:spLocks noChangeArrowheads="1"/>
            </p:cNvSpPr>
            <p:nvPr/>
          </p:nvSpPr>
          <p:spPr bwMode="auto">
            <a:xfrm>
              <a:off x="974" y="2150"/>
              <a:ext cx="887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dirty="0">
                  <a:solidFill>
                    <a:srgbClr val="000066"/>
                  </a:solidFill>
                  <a:latin typeface="Arial" charset="0"/>
                </a:rPr>
                <a:t>-Normalized</a:t>
              </a:r>
            </a:p>
          </p:txBody>
        </p:sp>
        <p:sp>
          <p:nvSpPr>
            <p:cNvPr id="35866" name="Line 25"/>
            <p:cNvSpPr>
              <a:spLocks noChangeShapeType="1"/>
            </p:cNvSpPr>
            <p:nvPr/>
          </p:nvSpPr>
          <p:spPr bwMode="auto">
            <a:xfrm>
              <a:off x="2970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prstDash val="sysDot"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7" name="Line 26"/>
            <p:cNvSpPr>
              <a:spLocks noChangeShapeType="1"/>
            </p:cNvSpPr>
            <p:nvPr/>
          </p:nvSpPr>
          <p:spPr bwMode="auto">
            <a:xfrm>
              <a:off x="2832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8" name="Line 27"/>
            <p:cNvSpPr>
              <a:spLocks noChangeShapeType="1"/>
            </p:cNvSpPr>
            <p:nvPr/>
          </p:nvSpPr>
          <p:spPr bwMode="auto">
            <a:xfrm>
              <a:off x="4897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69" name="Line 28"/>
            <p:cNvSpPr>
              <a:spLocks noChangeShapeType="1"/>
            </p:cNvSpPr>
            <p:nvPr/>
          </p:nvSpPr>
          <p:spPr bwMode="auto">
            <a:xfrm>
              <a:off x="816" y="2294"/>
              <a:ext cx="0" cy="18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70" name="Line 29"/>
            <p:cNvSpPr>
              <a:spLocks noChangeShapeType="1"/>
            </p:cNvSpPr>
            <p:nvPr/>
          </p:nvSpPr>
          <p:spPr bwMode="auto">
            <a:xfrm flipV="1">
              <a:off x="2695" y="2372"/>
              <a:ext cx="125" cy="25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71" name="Line 30"/>
            <p:cNvSpPr>
              <a:spLocks noChangeShapeType="1"/>
            </p:cNvSpPr>
            <p:nvPr/>
          </p:nvSpPr>
          <p:spPr bwMode="auto">
            <a:xfrm flipH="1" flipV="1">
              <a:off x="2821" y="2372"/>
              <a:ext cx="149" cy="252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5872" name="Rectangle 31"/>
            <p:cNvSpPr>
              <a:spLocks noChangeArrowheads="1"/>
            </p:cNvSpPr>
            <p:nvPr/>
          </p:nvSpPr>
          <p:spPr bwMode="auto">
            <a:xfrm>
              <a:off x="2879" y="2672"/>
              <a:ext cx="277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+0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3"/>
          <p:cNvSpPr txBox="1">
            <a:spLocks noChangeArrowheads="1"/>
          </p:cNvSpPr>
          <p:nvPr/>
        </p:nvSpPr>
        <p:spPr bwMode="auto">
          <a:xfrm>
            <a:off x="990600" y="4038600"/>
            <a:ext cx="7696200" cy="2035175"/>
          </a:xfrm>
          <a:prstGeom prst="rect">
            <a:avLst/>
          </a:prstGeom>
          <a:noFill/>
          <a:ln w="381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Floating Point Representation :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Hex: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  	  4    6    6    D    B    4    0    0    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Binary: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</a:t>
            </a:r>
            <a:r>
              <a:rPr lang="en-US" altLang="en-US" sz="1800" b="1" dirty="0" smtClean="0">
                <a:solidFill>
                  <a:srgbClr val="008000"/>
                </a:solidFill>
                <a:latin typeface="Courier New" pitchFamily="49" charset="0"/>
              </a:rPr>
              <a:t>100 </a:t>
            </a:r>
            <a:r>
              <a:rPr lang="en-US" altLang="en-US" sz="1800" b="1" dirty="0">
                <a:solidFill>
                  <a:srgbClr val="008000"/>
                </a:solidFill>
                <a:latin typeface="Courier New" pitchFamily="49" charset="0"/>
              </a:rPr>
              <a:t>0110 </a:t>
            </a:r>
            <a:r>
              <a:rPr lang="en-US" altLang="en-US" sz="1800" b="1" dirty="0" smtClean="0">
                <a:solidFill>
                  <a:srgbClr val="008000"/>
                </a:solidFill>
                <a:latin typeface="Courier New" pitchFamily="49" charset="0"/>
              </a:rPr>
              <a:t>0</a:t>
            </a:r>
            <a:r>
              <a:rPr lang="en-US" altLang="en-US" sz="1800" b="1" dirty="0" smtClean="0">
                <a:solidFill>
                  <a:srgbClr val="FF0000"/>
                </a:solidFill>
                <a:latin typeface="Courier New" pitchFamily="49" charset="0"/>
              </a:rPr>
              <a:t>110 </a:t>
            </a:r>
            <a:r>
              <a:rPr lang="en-US" altLang="en-US" sz="1800" b="1" dirty="0">
                <a:solidFill>
                  <a:srgbClr val="FF0000"/>
                </a:solidFill>
                <a:latin typeface="Courier New" pitchFamily="49" charset="0"/>
              </a:rPr>
              <a:t>1101 1011 0100 0000 0000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140: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  	 100 0110 0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15213: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  	       </a:t>
            </a:r>
            <a:r>
              <a:rPr lang="en-US" altLang="en-US" sz="1800" b="1" i="1" dirty="0">
                <a:solidFill>
                  <a:srgbClr val="000066"/>
                </a:solidFill>
                <a:latin typeface="Courier New" pitchFamily="49" charset="0"/>
              </a:rPr>
              <a:t>1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110 1101 1011 01</a:t>
            </a:r>
          </a:p>
        </p:txBody>
      </p:sp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Normalized Encoding Example</a:t>
            </a:r>
          </a:p>
        </p:txBody>
      </p:sp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457200" y="1066800"/>
            <a:ext cx="8255000" cy="295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04788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541338" indent="-207963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Using 32-bit </a:t>
            </a:r>
            <a:r>
              <a:rPr lang="en-US" alt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float</a:t>
            </a:r>
          </a:p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Value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float f = 15213.0;  /* exp=8 bits, </a:t>
            </a: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frac</a:t>
            </a:r>
            <a:r>
              <a:rPr lang="en-US" altLang="en-US" sz="1200" b="1" dirty="0" smtClean="0">
                <a:solidFill>
                  <a:srgbClr val="000066"/>
                </a:solidFill>
                <a:latin typeface="Courier New" pitchFamily="49" charset="0"/>
              </a:rPr>
              <a:t>=23 bits */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15213</a:t>
            </a:r>
            <a:r>
              <a:rPr lang="en-US" altLang="en-US" sz="1200" baseline="-25000" dirty="0" smtClean="0">
                <a:solidFill>
                  <a:srgbClr val="000066"/>
                </a:solidFill>
                <a:latin typeface="Arial" charset="0"/>
              </a:rPr>
              <a:t>10</a:t>
            </a: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  = 11101101101101</a:t>
            </a:r>
            <a:r>
              <a:rPr lang="en-US" altLang="en-US" sz="1200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</a:p>
          <a:p>
            <a:pPr marL="549275" lvl="1" eaLnBrk="1" hangingPunct="1">
              <a:lnSpc>
                <a:spcPct val="90000"/>
              </a:lnSpc>
              <a:spcBef>
                <a:spcPts val="375"/>
              </a:spcBef>
              <a:buClrTx/>
              <a:buSzPct val="75000"/>
              <a:buFontTx/>
              <a:buNone/>
              <a:defRPr/>
            </a:pP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                    = 1.1101101101101</a:t>
            </a:r>
            <a:r>
              <a:rPr lang="en-US" altLang="en-US" sz="1200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 X 2</a:t>
            </a:r>
            <a:r>
              <a:rPr lang="en-US" altLang="en-US" sz="1200" baseline="30000" dirty="0" smtClean="0">
                <a:solidFill>
                  <a:srgbClr val="000066"/>
                </a:solidFill>
                <a:latin typeface="Arial" charset="0"/>
              </a:rPr>
              <a:t>13 </a:t>
            </a: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(normalized form)</a:t>
            </a:r>
          </a:p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Significand</a:t>
            </a:r>
            <a:endParaRPr lang="en-US" altLang="en-US" sz="14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i="1" dirty="0" smtClean="0">
                <a:solidFill>
                  <a:srgbClr val="000066"/>
                </a:solidFill>
                <a:latin typeface="Arial" charset="0"/>
              </a:rPr>
              <a:t>M</a:t>
            </a: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 	= 	</a:t>
            </a:r>
            <a:r>
              <a:rPr lang="en-US" altLang="en-US" sz="1200" dirty="0" smtClean="0">
                <a:solidFill>
                  <a:srgbClr val="000066"/>
                </a:solidFill>
                <a:latin typeface="Arial" charset="0"/>
              </a:rPr>
              <a:t>1.</a:t>
            </a:r>
            <a:r>
              <a:rPr lang="en-US" altLang="en-US" sz="1200" u="sng" dirty="0" smtClean="0">
                <a:solidFill>
                  <a:srgbClr val="000066"/>
                </a:solidFill>
                <a:latin typeface="Arial" charset="0"/>
              </a:rPr>
              <a:t>1101101101101</a:t>
            </a:r>
            <a:r>
              <a:rPr lang="en-US" altLang="en-US" sz="1200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b="1" dirty="0" err="1" smtClean="0">
                <a:solidFill>
                  <a:srgbClr val="000066"/>
                </a:solidFill>
                <a:latin typeface="Courier New" pitchFamily="49" charset="0"/>
              </a:rPr>
              <a:t>frac</a:t>
            </a: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= 	 </a:t>
            </a:r>
            <a:r>
              <a:rPr lang="en-US" altLang="en-US" sz="1200" b="1" u="sng" dirty="0" smtClean="0">
                <a:solidFill>
                  <a:srgbClr val="FF0000"/>
                </a:solidFill>
                <a:latin typeface="Arial" charset="0"/>
              </a:rPr>
              <a:t>1101101101101</a:t>
            </a:r>
            <a:r>
              <a:rPr lang="en-US" altLang="en-US" sz="1200" b="1" dirty="0" smtClean="0">
                <a:solidFill>
                  <a:srgbClr val="FF0000"/>
                </a:solidFill>
                <a:latin typeface="Arial" charset="0"/>
              </a:rPr>
              <a:t>0000000000</a:t>
            </a:r>
            <a:r>
              <a:rPr lang="en-US" altLang="en-US" sz="1200" b="1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</a:p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Exponent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i="1" dirty="0" smtClean="0">
                <a:solidFill>
                  <a:srgbClr val="000066"/>
                </a:solidFill>
                <a:latin typeface="Arial" charset="0"/>
              </a:rPr>
              <a:t>E	</a:t>
            </a: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 	= 	13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i="1" dirty="0" smtClean="0">
                <a:solidFill>
                  <a:srgbClr val="000066"/>
                </a:solidFill>
                <a:latin typeface="Arial" charset="0"/>
              </a:rPr>
              <a:t>Bias</a:t>
            </a: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 	= 	127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200" i="1" dirty="0" smtClean="0">
                <a:solidFill>
                  <a:srgbClr val="000066"/>
                </a:solidFill>
                <a:latin typeface="Arial" charset="0"/>
              </a:rPr>
              <a:t>Exp</a:t>
            </a: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 	= 	140 	=	</a:t>
            </a:r>
            <a:r>
              <a:rPr lang="en-US" altLang="en-US" sz="1200" b="1" dirty="0" smtClean="0">
                <a:solidFill>
                  <a:srgbClr val="008000"/>
                </a:solidFill>
                <a:latin typeface="Arial" charset="0"/>
              </a:rPr>
              <a:t>10001100</a:t>
            </a:r>
            <a:r>
              <a:rPr lang="en-US" altLang="en-US" sz="1200" b="1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685800" y="6208713"/>
            <a:ext cx="79279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http://thefengs.com/wuchang/courses/cs201/class/05/normalized_float.c</a:t>
            </a:r>
          </a:p>
        </p:txBody>
      </p:sp>
      <p:sp>
        <p:nvSpPr>
          <p:cNvPr id="36870" name="Line 5"/>
          <p:cNvSpPr>
            <a:spLocks noChangeShapeType="1"/>
          </p:cNvSpPr>
          <p:nvPr/>
        </p:nvSpPr>
        <p:spPr bwMode="auto">
          <a:xfrm>
            <a:off x="3429000" y="2971800"/>
            <a:ext cx="457200" cy="2057400"/>
          </a:xfrm>
          <a:prstGeom prst="line">
            <a:avLst/>
          </a:prstGeom>
          <a:noFill/>
          <a:ln w="9360" cap="sq">
            <a:solidFill>
              <a:srgbClr val="FF3333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 flipH="1">
            <a:off x="3182938" y="3952875"/>
            <a:ext cx="322262" cy="1076325"/>
          </a:xfrm>
          <a:prstGeom prst="line">
            <a:avLst/>
          </a:prstGeom>
          <a:noFill/>
          <a:ln w="9360" cap="sq">
            <a:solidFill>
              <a:srgbClr val="008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8" grpId="0" uiExpand="1" build="allAtOnce" animBg="1"/>
      <p:bldP spid="36870" grpId="0" animBg="1"/>
      <p:bldP spid="3687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Denormalized Encoding Example</a:t>
            </a: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455613" y="2438400"/>
            <a:ext cx="81946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http://thefengs.com/wuchang/courses/cs201/class/05/denormalized_float.c</a:t>
            </a:r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457200" y="1066800"/>
            <a:ext cx="82550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04788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541338" indent="-207963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Using 32-bit </a:t>
            </a:r>
            <a:r>
              <a:rPr lang="en-US" altLang="en-US" sz="14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float</a:t>
            </a:r>
          </a:p>
          <a:p>
            <a:pPr eaLnBrk="1" hangingPunct="1">
              <a:lnSpc>
                <a:spcPct val="85000"/>
              </a:lnSpc>
              <a:spcBef>
                <a:spcPts val="875"/>
              </a:spcBef>
              <a:buClrTx/>
              <a:buFontTx/>
              <a:buNone/>
              <a:defRPr/>
            </a:pPr>
            <a:r>
              <a:rPr lang="en-US" altLang="en-US" sz="14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Value</a:t>
            </a:r>
          </a:p>
          <a:p>
            <a:pPr lvl="1" eaLnBrk="1" hangingPunct="1">
              <a:lnSpc>
                <a:spcPct val="90000"/>
              </a:lnSpc>
              <a:spcBef>
                <a:spcPts val="375"/>
              </a:spcBef>
              <a:buClr>
                <a:srgbClr val="660033"/>
              </a:buClr>
              <a:buFont typeface="Wingdings" charset="2"/>
              <a:buChar char=""/>
              <a:defRPr/>
            </a:pPr>
            <a:r>
              <a:rPr lang="en-US" altLang="en-US" sz="1200" b="1" smtClean="0">
                <a:solidFill>
                  <a:srgbClr val="000066"/>
                </a:solidFill>
                <a:latin typeface="Courier New" pitchFamily="49" charset="0"/>
              </a:rPr>
              <a:t>float f = 7.347e-39;  /* 7.347*10</a:t>
            </a:r>
            <a:r>
              <a:rPr lang="en-US" altLang="en-US" sz="1200" b="1" baseline="30000" smtClean="0">
                <a:solidFill>
                  <a:srgbClr val="000066"/>
                </a:solidFill>
                <a:latin typeface="Courier New" pitchFamily="49" charset="0"/>
              </a:rPr>
              <a:t>-39</a:t>
            </a:r>
            <a:r>
              <a:rPr lang="en-US" altLang="en-US" sz="1200" b="1" smtClean="0">
                <a:solidFill>
                  <a:srgbClr val="000066"/>
                </a:solidFill>
                <a:latin typeface="Courier New" pitchFamily="49" charset="0"/>
              </a:rPr>
              <a:t> */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1"/>
          <p:cNvSpPr txBox="1">
            <a:spLocks noChangeArrowheads="1"/>
          </p:cNvSpPr>
          <p:nvPr/>
        </p:nvSpPr>
        <p:spPr bwMode="auto">
          <a:xfrm>
            <a:off x="304800" y="228600"/>
            <a:ext cx="8610600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Distribution of Values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8-bit IEEE-like format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e = 4 exponent bits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f = 3 fraction bits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Bias is 7 (Bias is always set to half the range of exponent – 1)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Number distribution gets denser toward zero 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81000" y="4267200"/>
          <a:ext cx="8326438" cy="1095375"/>
        </p:xfrm>
        <a:graphic>
          <a:graphicData uri="http://schemas.openxmlformats.org/presentationml/2006/ole">
            <p:oleObj spid="_x0000_s246785" r:id="rId4" imgW="8326090" imgH="995529" progId="Excel.Sheet.8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81000" y="4267200"/>
          <a:ext cx="8326438" cy="1095375"/>
        </p:xfrm>
        <a:graphic>
          <a:graphicData uri="http://schemas.openxmlformats.org/presentationml/2006/ole">
            <p:oleObj spid="_x0000_s246786" r:id="rId5" imgW="8326090" imgH="995529" progId="Excel.Sheet.8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81000" y="4267200"/>
          <a:ext cx="8326438" cy="1095375"/>
        </p:xfrm>
        <a:graphic>
          <a:graphicData uri="http://schemas.openxmlformats.org/presentationml/2006/ole">
            <p:oleObj spid="_x0000_s246787" r:id="rId6" imgW="8326090" imgH="995529" progId="Excel.Sheet.8">
              <p:embed/>
            </p:oleObj>
          </a:graphicData>
        </a:graphic>
      </p:graphicFrame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5463" y="4387850"/>
            <a:ext cx="8181975" cy="1343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/>
          <p:cNvSpPr txBox="1">
            <a:spLocks noChangeArrowheads="1"/>
          </p:cNvSpPr>
          <p:nvPr/>
        </p:nvSpPr>
        <p:spPr bwMode="auto">
          <a:xfrm>
            <a:off x="609600" y="228600"/>
            <a:ext cx="8305800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8-bit </a:t>
            </a: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IEEE FP format (Bias=7)</a:t>
            </a:r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1673225" y="892175"/>
            <a:ext cx="5118100" cy="5580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s exp  frac	</a:t>
            </a:r>
            <a:r>
              <a:rPr lang="en-US" altLang="en-US" sz="1800" b="1" i="1">
                <a:solidFill>
                  <a:srgbClr val="000066"/>
                </a:solidFill>
                <a:latin typeface="Arial" charset="0"/>
              </a:rPr>
              <a:t>E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</a:t>
            </a: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Value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	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endParaRPr lang="en-US" altLang="en-US" sz="1800" b="1">
              <a:solidFill>
                <a:srgbClr val="000066"/>
              </a:solidFill>
              <a:latin typeface="Courier New" pitchFamily="49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0000 000	-6	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0000 001	-6	1/8*1/64 = 1/512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0000 010	-6	2/8*1/64 = 2/512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…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0000 110	-6	6/8*1/64 = 6/512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0000 111	-6	7/8*1/64 = 7/512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0001	000	-6	8/8*1/64 = 8/512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0001 001  	-6	9/8*1/64 = 9/512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…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0110 110	-1	14/8*1/2 = 14/16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0110 111	-1	15/8*1/2 = 15/16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0111 000	0	8/8*1    = 1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0111 001	0	9/8*1    = 9/8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0111 010	0	10/8*1   = 10/8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…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1110	110	7	14/8*128 = 224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1110 111	7	15/8*128 = 240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 1111 000	n/a	inf</a:t>
            </a:r>
          </a:p>
        </p:txBody>
      </p:sp>
      <p:sp>
        <p:nvSpPr>
          <p:cNvPr id="40964" name="Text Box 3"/>
          <p:cNvSpPr txBox="1">
            <a:spLocks noChangeArrowheads="1"/>
          </p:cNvSpPr>
          <p:nvPr/>
        </p:nvSpPr>
        <p:spPr bwMode="auto">
          <a:xfrm>
            <a:off x="6978650" y="1676400"/>
            <a:ext cx="16525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closest to zero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7037388" y="2757488"/>
            <a:ext cx="17018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largest denorm</a:t>
            </a:r>
          </a:p>
        </p:txBody>
      </p:sp>
      <p:sp>
        <p:nvSpPr>
          <p:cNvPr id="40966" name="Text Box 5"/>
          <p:cNvSpPr txBox="1">
            <a:spLocks noChangeArrowheads="1"/>
          </p:cNvSpPr>
          <p:nvPr/>
        </p:nvSpPr>
        <p:spPr bwMode="auto">
          <a:xfrm>
            <a:off x="7038975" y="3048000"/>
            <a:ext cx="16002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smallest norm</a:t>
            </a:r>
          </a:p>
        </p:txBody>
      </p:sp>
      <p:sp>
        <p:nvSpPr>
          <p:cNvPr id="40967" name="Text Box 6"/>
          <p:cNvSpPr txBox="1">
            <a:spLocks noChangeArrowheads="1"/>
          </p:cNvSpPr>
          <p:nvPr/>
        </p:nvSpPr>
        <p:spPr bwMode="auto">
          <a:xfrm>
            <a:off x="7040563" y="4114800"/>
            <a:ext cx="19939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closest to 1 below</a:t>
            </a:r>
          </a:p>
        </p:txBody>
      </p:sp>
      <p:sp>
        <p:nvSpPr>
          <p:cNvPr id="40968" name="Text Box 7"/>
          <p:cNvSpPr txBox="1">
            <a:spLocks noChangeArrowheads="1"/>
          </p:cNvSpPr>
          <p:nvPr/>
        </p:nvSpPr>
        <p:spPr bwMode="auto">
          <a:xfrm>
            <a:off x="7040563" y="4662488"/>
            <a:ext cx="20208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closest to 1 above</a:t>
            </a:r>
          </a:p>
        </p:txBody>
      </p:sp>
      <p:grpSp>
        <p:nvGrpSpPr>
          <p:cNvPr id="40969" name="Group 8"/>
          <p:cNvGrpSpPr>
            <a:grpSpLocks/>
          </p:cNvGrpSpPr>
          <p:nvPr/>
        </p:nvGrpSpPr>
        <p:grpSpPr bwMode="auto">
          <a:xfrm>
            <a:off x="6781800" y="1828800"/>
            <a:ext cx="250825" cy="4073525"/>
            <a:chOff x="4272" y="1152"/>
            <a:chExt cx="158" cy="2566"/>
          </a:xfrm>
        </p:grpSpPr>
        <p:sp>
          <p:nvSpPr>
            <p:cNvPr id="40975" name="Line 9"/>
            <p:cNvSpPr>
              <a:spLocks noChangeShapeType="1"/>
            </p:cNvSpPr>
            <p:nvPr/>
          </p:nvSpPr>
          <p:spPr bwMode="auto">
            <a:xfrm flipH="1">
              <a:off x="4271" y="1152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6" name="Line 10"/>
            <p:cNvSpPr>
              <a:spLocks noChangeShapeType="1"/>
            </p:cNvSpPr>
            <p:nvPr/>
          </p:nvSpPr>
          <p:spPr bwMode="auto">
            <a:xfrm flipH="1">
              <a:off x="4276" y="1857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7" name="Line 11"/>
            <p:cNvSpPr>
              <a:spLocks noChangeShapeType="1"/>
            </p:cNvSpPr>
            <p:nvPr/>
          </p:nvSpPr>
          <p:spPr bwMode="auto">
            <a:xfrm flipH="1">
              <a:off x="4276" y="2040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8" name="Line 12"/>
            <p:cNvSpPr>
              <a:spLocks noChangeShapeType="1"/>
            </p:cNvSpPr>
            <p:nvPr/>
          </p:nvSpPr>
          <p:spPr bwMode="auto">
            <a:xfrm flipH="1">
              <a:off x="4276" y="2702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79" name="Line 13"/>
            <p:cNvSpPr>
              <a:spLocks noChangeShapeType="1"/>
            </p:cNvSpPr>
            <p:nvPr/>
          </p:nvSpPr>
          <p:spPr bwMode="auto">
            <a:xfrm flipH="1">
              <a:off x="4276" y="3047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Line 14"/>
            <p:cNvSpPr>
              <a:spLocks noChangeShapeType="1"/>
            </p:cNvSpPr>
            <p:nvPr/>
          </p:nvSpPr>
          <p:spPr bwMode="auto">
            <a:xfrm flipH="1">
              <a:off x="4276" y="3719"/>
              <a:ext cx="154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970" name="Text Box 15"/>
          <p:cNvSpPr txBox="1">
            <a:spLocks noChangeArrowheads="1"/>
          </p:cNvSpPr>
          <p:nvPr/>
        </p:nvSpPr>
        <p:spPr bwMode="auto">
          <a:xfrm>
            <a:off x="7038975" y="5729288"/>
            <a:ext cx="14493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largest norm</a:t>
            </a:r>
          </a:p>
        </p:txBody>
      </p:sp>
      <p:sp>
        <p:nvSpPr>
          <p:cNvPr id="40971" name="Text Box 16"/>
          <p:cNvSpPr txBox="1">
            <a:spLocks noChangeArrowheads="1"/>
          </p:cNvSpPr>
          <p:nvPr/>
        </p:nvSpPr>
        <p:spPr bwMode="auto">
          <a:xfrm>
            <a:off x="1588" y="1676400"/>
            <a:ext cx="1677987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err="1">
                <a:solidFill>
                  <a:srgbClr val="000066"/>
                </a:solidFill>
                <a:latin typeface="Arial" charset="0"/>
              </a:rPr>
              <a:t>Denormalized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numbers</a:t>
            </a:r>
          </a:p>
        </p:txBody>
      </p:sp>
      <p:sp>
        <p:nvSpPr>
          <p:cNvPr id="40972" name="Text Box 17"/>
          <p:cNvSpPr txBox="1">
            <a:spLocks noChangeArrowheads="1"/>
          </p:cNvSpPr>
          <p:nvPr/>
        </p:nvSpPr>
        <p:spPr bwMode="auto">
          <a:xfrm>
            <a:off x="136525" y="4343400"/>
            <a:ext cx="1412875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Normalized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numbers</a:t>
            </a:r>
          </a:p>
        </p:txBody>
      </p:sp>
      <p:sp>
        <p:nvSpPr>
          <p:cNvPr id="40973" name="Line 18"/>
          <p:cNvSpPr>
            <a:spLocks noChangeShapeType="1"/>
          </p:cNvSpPr>
          <p:nvPr/>
        </p:nvSpPr>
        <p:spPr bwMode="auto">
          <a:xfrm>
            <a:off x="457200" y="3095625"/>
            <a:ext cx="83058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0974" name="Line 19"/>
          <p:cNvSpPr>
            <a:spLocks noChangeShapeType="1"/>
          </p:cNvSpPr>
          <p:nvPr/>
        </p:nvSpPr>
        <p:spPr bwMode="auto">
          <a:xfrm>
            <a:off x="609600" y="6153150"/>
            <a:ext cx="83058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prstDash val="sysDot"/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52400" y="2362200"/>
            <a:ext cx="13484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 indent="0"/>
            <a:r>
              <a:rPr lang="en-US" altLang="en-US" sz="1600" b="1" dirty="0" smtClean="0">
                <a:solidFill>
                  <a:srgbClr val="FF5050"/>
                </a:solidFill>
                <a:latin typeface="Arial" charset="0"/>
              </a:rPr>
              <a:t>E is </a:t>
            </a:r>
            <a:r>
              <a:rPr lang="en-US" altLang="en-US" sz="1600" b="1" dirty="0" smtClean="0">
                <a:solidFill>
                  <a:srgbClr val="FF5050"/>
                </a:solidFill>
                <a:latin typeface="Courier New" pitchFamily="49" charset="0"/>
              </a:rPr>
              <a:t>1-Bias</a:t>
            </a:r>
          </a:p>
          <a:p>
            <a:pPr marL="0" lvl="2" indent="0"/>
            <a:r>
              <a:rPr lang="en-US" altLang="en-US" sz="1600" b="1" dirty="0" smtClean="0">
                <a:solidFill>
                  <a:srgbClr val="FF5050"/>
                </a:solidFill>
                <a:latin typeface="Arial" charset="0"/>
              </a:rPr>
              <a:t>M is </a:t>
            </a:r>
            <a:r>
              <a:rPr lang="en-US" altLang="en-US" sz="1600" b="1" dirty="0" err="1" smtClean="0">
                <a:solidFill>
                  <a:srgbClr val="FF5050"/>
                </a:solidFill>
                <a:latin typeface="Courier New" pitchFamily="49" charset="0"/>
              </a:rPr>
              <a:t>frac</a:t>
            </a:r>
            <a:endParaRPr lang="en-US" altLang="en-US" sz="1600" b="1" dirty="0" smtClean="0">
              <a:solidFill>
                <a:srgbClr val="FF5050"/>
              </a:solidFill>
              <a:latin typeface="Courier New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2400" y="4953000"/>
            <a:ext cx="1595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2" indent="0"/>
            <a:r>
              <a:rPr lang="en-US" altLang="en-US" sz="1600" b="1" dirty="0" smtClean="0">
                <a:solidFill>
                  <a:srgbClr val="FF5050"/>
                </a:solidFill>
                <a:latin typeface="Arial" charset="0"/>
              </a:rPr>
              <a:t>E is </a:t>
            </a:r>
            <a:r>
              <a:rPr lang="en-US" altLang="en-US" sz="1600" b="1" dirty="0" smtClean="0">
                <a:solidFill>
                  <a:srgbClr val="FF5050"/>
                </a:solidFill>
                <a:latin typeface="Courier New" pitchFamily="49" charset="0"/>
              </a:rPr>
              <a:t>exp-Bias</a:t>
            </a:r>
          </a:p>
          <a:p>
            <a:pPr marL="0" lvl="2" indent="0"/>
            <a:r>
              <a:rPr lang="en-US" altLang="en-US" sz="1600" b="1" dirty="0" smtClean="0">
                <a:solidFill>
                  <a:srgbClr val="FF5050"/>
                </a:solidFill>
                <a:latin typeface="Arial" charset="0"/>
              </a:rPr>
              <a:t>M is 1 + </a:t>
            </a:r>
            <a:r>
              <a:rPr lang="en-US" altLang="en-US" sz="1600" b="1" dirty="0" err="1" smtClean="0">
                <a:solidFill>
                  <a:srgbClr val="FF5050"/>
                </a:solidFill>
                <a:latin typeface="Courier New" pitchFamily="49" charset="0"/>
              </a:rPr>
              <a:t>frac</a:t>
            </a:r>
            <a:endParaRPr lang="en-US" altLang="en-US" sz="1600" b="1" dirty="0" smtClean="0">
              <a:solidFill>
                <a:srgbClr val="FF505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Distribution of Values (close-up view)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6-bit IEEE-like format</a:t>
            </a:r>
          </a:p>
          <a:p>
            <a:pPr marL="552450" lvl="1"/>
            <a:r>
              <a:rPr lang="en-US"/>
              <a:t>e = 3 exponent bits</a:t>
            </a:r>
          </a:p>
          <a:p>
            <a:pPr marL="552450" lvl="1"/>
            <a:r>
              <a:rPr lang="en-US"/>
              <a:t>f = 2 fraction bits</a:t>
            </a:r>
          </a:p>
          <a:p>
            <a:pPr marL="552450" lvl="1"/>
            <a:r>
              <a:rPr lang="en-US"/>
              <a:t>Bias is 3</a:t>
            </a:r>
          </a:p>
        </p:txBody>
      </p:sp>
      <p:graphicFrame>
        <p:nvGraphicFramePr>
          <p:cNvPr id="30726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96558112"/>
              </p:ext>
            </p:extLst>
          </p:nvPr>
        </p:nvGraphicFramePr>
        <p:xfrm>
          <a:off x="4191000" y="2032000"/>
          <a:ext cx="4064000" cy="1016000"/>
        </p:xfrm>
        <a:graphic>
          <a:graphicData uri="http://schemas.openxmlformats.org/drawingml/2006/table">
            <a:tbl>
              <a:tblPr/>
              <a:tblGrid>
                <a:gridCol w="381000"/>
                <a:gridCol w="1397000"/>
                <a:gridCol w="2286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s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EB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exp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frac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3-bits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Monaco" charset="0"/>
                          <a:cs typeface="Calibri"/>
                          <a:sym typeface="Monaco" charset="0"/>
                        </a:rPr>
                        <a:t>2-bits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751" name="Object 1024"/>
          <p:cNvGraphicFramePr>
            <a:graphicFrameLocks noChangeAspect="1"/>
          </p:cNvGraphicFramePr>
          <p:nvPr/>
        </p:nvGraphicFramePr>
        <p:xfrm>
          <a:off x="404813" y="3924300"/>
          <a:ext cx="8335962" cy="1104900"/>
        </p:xfrm>
        <a:graphic>
          <a:graphicData uri="http://schemas.openxmlformats.org/presentationml/2006/ole">
            <p:oleObj spid="_x0000_s238594" name="Worksheet" r:id="rId3" imgW="7875000" imgH="953280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Practice problem 2.47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Consider a 5-bit IEEE floating point representation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1 sign bit, 2 exponent bits, 2 fraction bits, Bias = 1</a:t>
            </a:r>
          </a:p>
          <a:p>
            <a:pPr marL="19050" indent="0" eaLnBrk="1" hangingPunct="1">
              <a:spcBef>
                <a:spcPts val="625"/>
              </a:spcBef>
              <a:buClr>
                <a:srgbClr val="660033"/>
              </a:buClr>
              <a:buSzPct val="75000"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Fill in the following table</a:t>
            </a:r>
          </a:p>
        </p:txBody>
      </p:sp>
      <p:graphicFrame>
        <p:nvGraphicFramePr>
          <p:cNvPr id="43011" name="Group 3"/>
          <p:cNvGraphicFramePr>
            <a:graphicFrameLocks noGrp="1"/>
          </p:cNvGraphicFramePr>
          <p:nvPr/>
        </p:nvGraphicFramePr>
        <p:xfrm>
          <a:off x="838200" y="2438400"/>
          <a:ext cx="7089775" cy="4270032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  <a:gridCol w="1184275"/>
                <a:gridCol w="1181100"/>
                <a:gridCol w="1181100"/>
                <a:gridCol w="1181100"/>
              </a:tblGrid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Bits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exp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E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frac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AR PL ShanHeiSun Uni" charset="0"/>
                          <a:cs typeface="AR PL ShanHeiSun Uni" charset="0"/>
                        </a:rPr>
                        <a:t>M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V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0 00 00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0 00 11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0 01 00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0 01 10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60400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0 10 11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Arrow Connector 5"/>
          <p:cNvCxnSpPr/>
          <p:nvPr/>
        </p:nvCxnSpPr>
        <p:spPr bwMode="auto">
          <a:xfrm>
            <a:off x="228600" y="42672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>
            <a:off x="228600" y="57150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Practice problem 2.47</a:t>
            </a:r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Consider a 5-bit IEEE floating point representation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1 sign bit, 2 exponent bits, 2 fraction bits, Bias = 1</a:t>
            </a:r>
          </a:p>
          <a:p>
            <a:pPr marL="19050" indent="0" eaLnBrk="1" hangingPunct="1">
              <a:spcBef>
                <a:spcPts val="625"/>
              </a:spcBef>
              <a:buClr>
                <a:srgbClr val="660033"/>
              </a:buClr>
              <a:buSzPct val="75000"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Fill in the following table</a:t>
            </a:r>
          </a:p>
        </p:txBody>
      </p:sp>
      <p:graphicFrame>
        <p:nvGraphicFramePr>
          <p:cNvPr id="44035" name="Group 3"/>
          <p:cNvGraphicFramePr>
            <a:graphicFrameLocks noGrp="1"/>
          </p:cNvGraphicFramePr>
          <p:nvPr/>
        </p:nvGraphicFramePr>
        <p:xfrm>
          <a:off x="838200" y="2438400"/>
          <a:ext cx="7089775" cy="4270032"/>
        </p:xfrm>
        <a:graphic>
          <a:graphicData uri="http://schemas.openxmlformats.org/drawingml/2006/table">
            <a:tbl>
              <a:tblPr/>
              <a:tblGrid>
                <a:gridCol w="1181100"/>
                <a:gridCol w="1181100"/>
                <a:gridCol w="1184275"/>
                <a:gridCol w="1181100"/>
                <a:gridCol w="1181100"/>
                <a:gridCol w="1181100"/>
              </a:tblGrid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Bits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exp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E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frac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M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V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0 00 00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0 00 11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¾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¾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¾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0 01 00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0 01 10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½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 ½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 ½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69408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0 10 11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2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¾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 ¾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3 ½</a:t>
                      </a:r>
                    </a:p>
                  </a:txBody>
                  <a:tcPr marL="90000" marR="90000" marT="51552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cxnSp>
        <p:nvCxnSpPr>
          <p:cNvPr id="5" name="Straight Arrow Connector 4"/>
          <p:cNvCxnSpPr/>
          <p:nvPr/>
        </p:nvCxnSpPr>
        <p:spPr bwMode="auto">
          <a:xfrm>
            <a:off x="228600" y="42672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228600" y="5715000"/>
            <a:ext cx="5334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Floating Point Operations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FP addition is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Commutative: x + y = y + x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NOT associative: (x + y) + z != x + (y + z)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(3.14 + 10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) –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= 0.0, due to rounding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3.14 + (10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–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) = 3.14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Very important for scientific and compiler programmers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FP multiplication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Is not associative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Does not distribute over addition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(10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–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) = 0.0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–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10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=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Arial" charset="0"/>
              </a:rPr>
              <a:t>NaN</a:t>
            </a: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Again, very important for scientific and compiler programmers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/>
          <p:cNvSpPr txBox="1">
            <a:spLocks noChangeArrowheads="1"/>
          </p:cNvSpPr>
          <p:nvPr/>
        </p:nvSpPr>
        <p:spPr bwMode="auto">
          <a:xfrm>
            <a:off x="304800" y="228600"/>
            <a:ext cx="8610600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Approximations and estimations</a:t>
            </a:r>
          </a:p>
        </p:txBody>
      </p:sp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00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Infamous errors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Patriot missile (rounding error from inaccurate representation of 1/10 in time calculations)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28 killed due to failure in intercepting Scud missile (2/25/1991)</a:t>
            </a: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Ariane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5 (floating point cast to integer for efficiency caused overflow trap)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Microsoft's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sqrt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estimator...</a:t>
            </a:r>
          </a:p>
        </p:txBody>
      </p:sp>
      <p:pic>
        <p:nvPicPr>
          <p:cNvPr id="389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7125" y="3806825"/>
            <a:ext cx="1739900" cy="2459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81463" y="3735388"/>
            <a:ext cx="1370012" cy="2665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8918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89688" y="3527425"/>
            <a:ext cx="2174875" cy="298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685800" y="365125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Floating point representation and operations</a:t>
            </a:r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1371600" y="2590800"/>
            <a:ext cx="6400800" cy="1754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Floating Point in C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457200" y="1143000"/>
            <a:ext cx="7924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0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 guarantees two levels</a:t>
            </a: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float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	single precision</a:t>
            </a: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	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double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precision</a:t>
            </a: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marL="385763" indent="-366713" eaLnBrk="1" hangingPunct="1">
              <a:lnSpc>
                <a:spcPct val="80000"/>
              </a:lnSpc>
              <a:spcBef>
                <a:spcPts val="1500"/>
              </a:spcBef>
              <a:buClrTx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Casting between data types (not pointer types)</a:t>
            </a: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Casting 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between </a:t>
            </a:r>
            <a:r>
              <a:rPr lang="en-US" altLang="en-US" sz="20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, </a:t>
            </a: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</a:rPr>
              <a:t>float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, and </a:t>
            </a: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</a:rPr>
              <a:t>double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 results in (sometimes inexact) conversions to the new representation</a:t>
            </a: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float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to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lvl="2" indent="-234950" eaLnBrk="1" hangingPunct="1">
              <a:lnSpc>
                <a:spcPct val="80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Not defined when beyond range of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Arial" charset="0"/>
              </a:rPr>
              <a:t>int</a:t>
            </a: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lvl="2" indent="-234950" eaLnBrk="1" hangingPunct="1">
              <a:lnSpc>
                <a:spcPct val="80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Generally saturates to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Arial" charset="0"/>
              </a:rPr>
              <a:t>TMin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or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Arial" charset="0"/>
              </a:rPr>
              <a:t>TMax</a:t>
            </a: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double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to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</a:endParaRPr>
          </a:p>
          <a:p>
            <a:pPr lvl="2" indent="-234950" eaLnBrk="1" hangingPunct="1">
              <a:lnSpc>
                <a:spcPct val="80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Same as with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  <a:cs typeface="Courier New" pitchFamily="49" charset="0"/>
              </a:rPr>
              <a:t>float</a:t>
            </a: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 </a:t>
            </a:r>
            <a:r>
              <a:rPr lang="en-US" altLang="en-US" sz="2000" b="1" dirty="0" smtClean="0">
                <a:solidFill>
                  <a:srgbClr val="000066"/>
                </a:solidFill>
                <a:latin typeface="+mn-lt"/>
              </a:rPr>
              <a:t>to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 double</a:t>
            </a:r>
          </a:p>
          <a:p>
            <a:pPr lvl="2" indent="-234950" eaLnBrk="1" hangingPunct="1">
              <a:lnSpc>
                <a:spcPct val="80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Exact conversion</a:t>
            </a:r>
            <a:endParaRPr lang="en-US" altLang="en-US" sz="1800" b="1" dirty="0">
              <a:solidFill>
                <a:srgbClr val="000099"/>
              </a:solidFill>
              <a:latin typeface="Arial" charset="0"/>
            </a:endParaRPr>
          </a:p>
          <a:p>
            <a:pPr marL="730250" lvl="1" indent="-230188" eaLnBrk="1" hangingPunct="1">
              <a:lnSpc>
                <a:spcPct val="8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20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2000" b="1" dirty="0">
                <a:solidFill>
                  <a:srgbClr val="000066"/>
                </a:solidFill>
                <a:latin typeface="Arial" charset="0"/>
              </a:rPr>
              <a:t> to </a:t>
            </a:r>
            <a:r>
              <a:rPr lang="en-US" altLang="en-US" sz="2000" b="1" dirty="0">
                <a:solidFill>
                  <a:srgbClr val="000066"/>
                </a:solidFill>
                <a:latin typeface="Courier New" pitchFamily="49" charset="0"/>
              </a:rPr>
              <a:t>float</a:t>
            </a:r>
          </a:p>
          <a:p>
            <a:pPr lvl="2" indent="-234950" eaLnBrk="1" hangingPunct="1">
              <a:lnSpc>
                <a:spcPct val="80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Will round for large values (e.g. that require &gt; 23 bits)</a:t>
            </a:r>
            <a:endParaRPr lang="en-US" altLang="en-US" sz="1800" b="1" dirty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/>
          <p:cNvSpPr txBox="1">
            <a:spLocks noChangeArrowheads="1"/>
          </p:cNvSpPr>
          <p:nvPr/>
        </p:nvSpPr>
        <p:spPr bwMode="auto">
          <a:xfrm>
            <a:off x="457200" y="228600"/>
            <a:ext cx="8229600" cy="555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Floating </a:t>
            </a: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Point Puzzles</a:t>
            </a:r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1752600" y="838200"/>
            <a:ext cx="2613025" cy="1196975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 err="1">
                <a:solidFill>
                  <a:srgbClr val="800000"/>
                </a:solidFill>
                <a:latin typeface="Courier New" pitchFamily="49" charset="0"/>
              </a:rPr>
              <a:t>int</a:t>
            </a:r>
            <a:r>
              <a:rPr lang="en-US" altLang="en-US" sz="1800" b="1" dirty="0">
                <a:solidFill>
                  <a:srgbClr val="800000"/>
                </a:solidFill>
                <a:latin typeface="Courier New" pitchFamily="49" charset="0"/>
              </a:rPr>
              <a:t> x = …;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Courier New" pitchFamily="49" charset="0"/>
              </a:rPr>
              <a:t>float f = …;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5105400" y="914400"/>
            <a:ext cx="1893888" cy="638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360" tIns="44280" rIns="90360" bIns="4428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Assume neither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d</a:t>
            </a: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 nor 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f</a:t>
            </a: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 is NAN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990600" y="2133600"/>
            <a:ext cx="7924800" cy="412899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x == (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)(float) x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x == (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)(double) x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f == (float)(double) f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d == (float) d	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f == -(-f);		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2/3 == 2/3.0	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d &lt; 0.0 </a:t>
            </a:r>
            <a:r>
              <a:rPr lang="en-US" altLang="en-US" sz="1800" b="1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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((d*2) &lt; 0.0)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d &gt; f  </a:t>
            </a:r>
            <a:r>
              <a:rPr lang="en-US" altLang="en-US" sz="1800" b="1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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-f &gt; -d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d * d &gt;= 0.0	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buFont typeface="Arial" charset="0"/>
              <a:buChar char="•"/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(</a:t>
            </a:r>
            <a:r>
              <a:rPr lang="en-US" altLang="en-US" sz="1800" b="1" dirty="0" err="1">
                <a:solidFill>
                  <a:srgbClr val="000066"/>
                </a:solidFill>
                <a:latin typeface="Courier New" pitchFamily="49" charset="0"/>
              </a:rPr>
              <a:t>d+f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)-d == f			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5334000" y="2133600"/>
            <a:ext cx="7924800" cy="43136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23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bit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frac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52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bit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frac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increases precision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loses precision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Just change sign bit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2/3 == 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0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(Note use of -</a:t>
            </a:r>
            <a:r>
              <a:rPr lang="en-US" altLang="en-US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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)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!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! (Note use of +</a:t>
            </a:r>
            <a:r>
              <a:rPr lang="en-US" altLang="en-US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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)</a:t>
            </a:r>
          </a:p>
          <a:p>
            <a:pPr marL="273050" indent="-273050">
              <a:spcBef>
                <a:spcPts val="1125"/>
              </a:spcBef>
              <a:buClr>
                <a:srgbClr val="000066"/>
              </a:buClr>
              <a:tabLst>
                <a:tab pos="1790700" algn="l"/>
                <a:tab pos="2425700" algn="l"/>
                <a:tab pos="3048000" algn="l"/>
                <a:tab pos="4762500" algn="l"/>
                <a:tab pos="5448300" algn="l"/>
                <a:tab pos="6362700" algn="l"/>
                <a:tab pos="7277100" algn="l"/>
                <a:tab pos="8191500" algn="l"/>
                <a:tab pos="9105900" algn="l"/>
                <a:tab pos="10020300" algn="l"/>
                <a:tab pos="10023475" algn="l"/>
                <a:tab pos="10480675" algn="l"/>
                <a:tab pos="10483850" algn="l"/>
                <a:tab pos="10487025" algn="l"/>
                <a:tab pos="10490200" algn="l"/>
                <a:tab pos="10493375" algn="l"/>
                <a:tab pos="10496550" algn="l"/>
                <a:tab pos="10499725" algn="l"/>
                <a:tab pos="10502900" algn="l"/>
                <a:tab pos="10506075" algn="l"/>
                <a:tab pos="10509250" algn="l"/>
                <a:tab pos="10512425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: Not associative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Wait a minute…</a:t>
            </a:r>
          </a:p>
        </p:txBody>
      </p:sp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6110287" cy="420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Recall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x == (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)(float) x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   No: 23 bit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frac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field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Compiled with 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gcc</a:t>
            </a: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–O2, this is true!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 with x = 2147483647.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What’s going on?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See B&amp;O 2.4.6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Two potential optimizations</a:t>
            </a:r>
          </a:p>
          <a:p>
            <a:pPr lvl="2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x86 use of 80-bit floating point registers</a:t>
            </a:r>
          </a:p>
          <a:p>
            <a:pPr lvl="2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Compiler skips useless cast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Non-optimized code returns results into memory</a:t>
            </a:r>
          </a:p>
          <a:p>
            <a:pPr lvl="2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32 bits for intermediate </a:t>
            </a:r>
            <a:r>
              <a:rPr lang="en-US" altLang="en-US" sz="1600" b="1" dirty="0" smtClean="0">
                <a:solidFill>
                  <a:srgbClr val="000099"/>
                </a:solidFill>
                <a:latin typeface="Courier New" pitchFamily="49" charset="0"/>
              </a:rPr>
              <a:t>float</a:t>
            </a:r>
          </a:p>
        </p:txBody>
      </p:sp>
      <p:sp>
        <p:nvSpPr>
          <p:cNvPr id="48132" name="Rectangle 3"/>
          <p:cNvSpPr>
            <a:spLocks noChangeArrowheads="1"/>
          </p:cNvSpPr>
          <p:nvPr/>
        </p:nvSpPr>
        <p:spPr bwMode="auto">
          <a:xfrm>
            <a:off x="5943600" y="228600"/>
            <a:ext cx="2613025" cy="1196975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90360" tIns="44280" rIns="90360" bIns="44280">
            <a:spAutoFit/>
          </a:bodyPr>
          <a:lstStyle/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int x = …;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float f = …;</a:t>
            </a:r>
          </a:p>
          <a:p>
            <a:pPr>
              <a:spcBef>
                <a:spcPts val="112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double d = …;</a:t>
            </a: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671607" y="6019800"/>
            <a:ext cx="7761099" cy="3438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http://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thefengs.com/wuchang/courses/cs201/class/05/cast_noround.c</a:t>
            </a:r>
            <a:endParaRPr lang="en-US" altLang="en-US" sz="18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"/>
          <p:cNvSpPr txBox="1">
            <a:spLocks noChangeArrowheads="1"/>
          </p:cNvSpPr>
          <p:nvPr/>
        </p:nvSpPr>
        <p:spPr bwMode="auto">
          <a:xfrm>
            <a:off x="685800" y="1422400"/>
            <a:ext cx="7772400" cy="302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algn="ctr"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Operations and Arithmetic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Operations in C</a:t>
            </a:r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Have the data, what now?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Bit-wise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boolean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operations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Logical operations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Arithmetic operations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119063" indent="-119063" eaLnBrk="1" hangingPunct="1"/>
            <a:r>
              <a:rPr lang="en-US" dirty="0" smtClean="0"/>
              <a:t>Boolean </a:t>
            </a:r>
            <a:r>
              <a:rPr lang="en-US" dirty="0"/>
              <a:t>Algebra</a:t>
            </a:r>
          </a:p>
        </p:txBody>
      </p:sp>
      <p:sp>
        <p:nvSpPr>
          <p:cNvPr id="56325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Algebraic representation of logic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Encode “True” as 1 and “False” as 0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Operators </a:t>
            </a:r>
            <a:r>
              <a:rPr lang="en-US" altLang="en-US" dirty="0" smtClean="0">
                <a:solidFill>
                  <a:srgbClr val="C00000"/>
                </a:solidFill>
                <a:latin typeface="Arial" charset="0"/>
              </a:rPr>
              <a:t>&amp;	   |	 ~ 	^</a:t>
            </a:r>
          </a:p>
        </p:txBody>
      </p:sp>
      <p:sp>
        <p:nvSpPr>
          <p:cNvPr id="56326" name="Rectangle 5"/>
          <p:cNvSpPr>
            <a:spLocks/>
          </p:cNvSpPr>
          <p:nvPr/>
        </p:nvSpPr>
        <p:spPr bwMode="auto">
          <a:xfrm>
            <a:off x="152400" y="2590800"/>
            <a:ext cx="41910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AND (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&amp; 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&amp;B = 1 when both A=1 and B=1</a:t>
            </a:r>
          </a:p>
        </p:txBody>
      </p:sp>
      <p:pic>
        <p:nvPicPr>
          <p:cNvPr id="56327" name="Picture 6"/>
          <p:cNvPicPr>
            <a:picLocks noChangeArrowheads="1"/>
          </p:cNvPicPr>
          <p:nvPr/>
        </p:nvPicPr>
        <p:blipFill>
          <a:blip r:embed="rId2" cstate="print"/>
          <a:srcRect r="77623"/>
          <a:stretch>
            <a:fillRect/>
          </a:stretch>
        </p:blipFill>
        <p:spPr bwMode="auto">
          <a:xfrm>
            <a:off x="533400" y="3276600"/>
            <a:ext cx="1562746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8" name="Rectangle 7"/>
          <p:cNvSpPr>
            <a:spLocks/>
          </p:cNvSpPr>
          <p:nvPr/>
        </p:nvSpPr>
        <p:spPr bwMode="auto">
          <a:xfrm>
            <a:off x="4419600" y="2603500"/>
            <a:ext cx="41910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OR (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|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|B = 1 when either A=1 or B=1</a:t>
            </a:r>
          </a:p>
        </p:txBody>
      </p:sp>
      <p:pic>
        <p:nvPicPr>
          <p:cNvPr id="56329" name="Picture 8"/>
          <p:cNvPicPr>
            <a:picLocks noChangeArrowheads="1"/>
          </p:cNvPicPr>
          <p:nvPr/>
        </p:nvPicPr>
        <p:blipFill>
          <a:blip r:embed="rId3" cstate="print"/>
          <a:srcRect r="77623"/>
          <a:stretch>
            <a:fillRect/>
          </a:stretch>
        </p:blipFill>
        <p:spPr bwMode="auto">
          <a:xfrm>
            <a:off x="4724400" y="3276600"/>
            <a:ext cx="15627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30" name="Picture 9"/>
          <p:cNvPicPr>
            <a:picLocks noChangeArrowheads="1"/>
          </p:cNvPicPr>
          <p:nvPr/>
        </p:nvPicPr>
        <p:blipFill>
          <a:blip r:embed="rId4" cstate="print"/>
          <a:srcRect r="77623"/>
          <a:stretch>
            <a:fillRect/>
          </a:stretch>
        </p:blipFill>
        <p:spPr bwMode="auto">
          <a:xfrm>
            <a:off x="584200" y="5461000"/>
            <a:ext cx="1562746" cy="1376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1" name="Rectangle 10"/>
          <p:cNvSpPr>
            <a:spLocks/>
          </p:cNvSpPr>
          <p:nvPr/>
        </p:nvSpPr>
        <p:spPr bwMode="auto">
          <a:xfrm>
            <a:off x="228600" y="4724400"/>
            <a:ext cx="2344119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NOT (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~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~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A = 1 when A=0</a:t>
            </a:r>
          </a:p>
        </p:txBody>
      </p:sp>
      <p:pic>
        <p:nvPicPr>
          <p:cNvPr id="56332" name="Picture 11"/>
          <p:cNvPicPr>
            <a:picLocks noChangeArrowheads="1"/>
          </p:cNvPicPr>
          <p:nvPr/>
        </p:nvPicPr>
        <p:blipFill>
          <a:blip r:embed="rId5" cstate="print"/>
          <a:srcRect r="77623"/>
          <a:stretch>
            <a:fillRect/>
          </a:stretch>
        </p:blipFill>
        <p:spPr bwMode="auto">
          <a:xfrm>
            <a:off x="4762500" y="5468938"/>
            <a:ext cx="1562746" cy="1376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33" name="Rectangle 12"/>
          <p:cNvSpPr>
            <a:spLocks/>
          </p:cNvSpPr>
          <p:nvPr/>
        </p:nvSpPr>
        <p:spPr bwMode="auto">
          <a:xfrm>
            <a:off x="3657600" y="4800600"/>
            <a:ext cx="5257800" cy="825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eaLnBrk="1" hangingPunct="1">
              <a:spcBef>
                <a:spcPts val="575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XOR/EXCLUSIVE-OR ( </a:t>
            </a:r>
            <a:r>
              <a:rPr lang="en-US" sz="2000" b="1" dirty="0" smtClean="0">
                <a:solidFill>
                  <a:srgbClr val="C0000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^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)</a:t>
            </a:r>
          </a:p>
          <a:p>
            <a:pPr eaLnBrk="1" hangingPunct="1">
              <a:spcBef>
                <a:spcPts val="575"/>
              </a:spcBef>
              <a:buClr>
                <a:srgbClr val="980002"/>
              </a:buClr>
              <a:buSzPct val="60000"/>
            </a:pPr>
            <a:r>
              <a:rPr lang="en-US" sz="1800" b="1" dirty="0" smtClean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 A</a:t>
            </a:r>
            <a:r>
              <a:rPr lang="en-US" sz="1800" b="1" dirty="0">
                <a:solidFill>
                  <a:srgbClr val="002060"/>
                </a:solidFill>
                <a:latin typeface="Arial" pitchFamily="34" charset="0"/>
                <a:ea typeface="Calibri Bold" charset="0"/>
                <a:cs typeface="Arial" pitchFamily="34" charset="0"/>
                <a:sym typeface="Calibri Bold" charset="0"/>
              </a:rPr>
              <a:t>^B = 1 when either A=1 or B=1, but not both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97912" cy="762000"/>
          </a:xfrm>
        </p:spPr>
        <p:txBody>
          <a:bodyPr/>
          <a:lstStyle/>
          <a:p>
            <a:r>
              <a:rPr lang="en-US" altLang="en-US" dirty="0" smtClean="0">
                <a:latin typeface="Arial" charset="0"/>
              </a:rPr>
              <a:t>In C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Apply to any “integral” data type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e.g. 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long, </a:t>
            </a:r>
            <a:r>
              <a:rPr lang="en-US" alt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en-US" dirty="0" smtClean="0">
                <a:latin typeface="Courier New" pitchFamily="49" charset="0"/>
                <a:cs typeface="Courier New" pitchFamily="49" charset="0"/>
              </a:rPr>
              <a:t>,  short,  char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View arguments as bit vectors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Operation applied bit-wise</a:t>
            </a: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endParaRPr lang="en-US" altLang="en-US" dirty="0" smtClean="0"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Examples</a:t>
            </a:r>
            <a:endParaRPr lang="en-US" dirty="0"/>
          </a:p>
        </p:txBody>
      </p:sp>
      <p:sp>
        <p:nvSpPr>
          <p:cNvPr id="6" name="Rectangle 5"/>
          <p:cNvSpPr>
            <a:spLocks/>
          </p:cNvSpPr>
          <p:nvPr/>
        </p:nvSpPr>
        <p:spPr bwMode="auto">
          <a:xfrm>
            <a:off x="609600" y="35814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&amp;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01000001</a:t>
            </a:r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685800" y="42132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2438400" y="35814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|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514600" y="42132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0" name="Rectangle 9"/>
          <p:cNvSpPr>
            <a:spLocks/>
          </p:cNvSpPr>
          <p:nvPr/>
        </p:nvSpPr>
        <p:spPr bwMode="auto">
          <a:xfrm>
            <a:off x="4267200" y="3581400"/>
            <a:ext cx="1677988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01101001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^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4419600" y="4213225"/>
            <a:ext cx="15240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2" name="Rectangle 11"/>
          <p:cNvSpPr>
            <a:spLocks/>
          </p:cNvSpPr>
          <p:nvPr/>
        </p:nvSpPr>
        <p:spPr bwMode="auto">
          <a:xfrm>
            <a:off x="6170613" y="3581400"/>
            <a:ext cx="1679575" cy="9779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~ 01010101</a:t>
            </a:r>
          </a:p>
          <a:p>
            <a:pPr eaLnBrk="1" hangingPunct="1"/>
            <a:r>
              <a:rPr lang="en-US" sz="2000" b="0">
                <a:solidFill>
                  <a:srgbClr val="000066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</a:t>
            </a:r>
            <a:r>
              <a:rPr lang="en-US" sz="2000" b="0">
                <a:solidFill>
                  <a:srgbClr val="FFFFFF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6248400" y="4213225"/>
            <a:ext cx="1600200" cy="1588"/>
          </a:xfrm>
          <a:prstGeom prst="line">
            <a:avLst/>
          </a:prstGeom>
          <a:noFill/>
          <a:ln w="25400">
            <a:solidFill>
              <a:srgbClr val="000066"/>
            </a:solidFill>
            <a:round/>
            <a:headEnd/>
            <a:tailEnd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ctr" eaLnBrk="1" hangingPunct="1"/>
            <a:endParaRPr lang="en-US" sz="4200" b="0" smtClean="0">
              <a:solidFill>
                <a:srgbClr val="000000"/>
              </a:solidFill>
              <a:latin typeface="Gill Sans" charset="0"/>
              <a:ea typeface="ヒラギノ角ゴ ProN W3" charset="-128"/>
              <a:cs typeface="ヒラギノ角ゴ ProN W3" charset="-128"/>
              <a:sym typeface="Gill Sans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609600" y="4267200"/>
            <a:ext cx="16779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  01000001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auto">
          <a:xfrm>
            <a:off x="2743200" y="42672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01111101</a:t>
            </a:r>
          </a:p>
        </p:txBody>
      </p:sp>
      <p:sp>
        <p:nvSpPr>
          <p:cNvPr id="16" name="Rectangle 15"/>
          <p:cNvSpPr>
            <a:spLocks/>
          </p:cNvSpPr>
          <p:nvPr/>
        </p:nvSpPr>
        <p:spPr bwMode="auto">
          <a:xfrm>
            <a:off x="4572000" y="42672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00111100</a:t>
            </a:r>
          </a:p>
        </p:txBody>
      </p:sp>
      <p:sp>
        <p:nvSpPr>
          <p:cNvPr id="17" name="Rectangle 16"/>
          <p:cNvSpPr>
            <a:spLocks/>
          </p:cNvSpPr>
          <p:nvPr/>
        </p:nvSpPr>
        <p:spPr bwMode="auto">
          <a:xfrm>
            <a:off x="6477000" y="4267200"/>
            <a:ext cx="1373188" cy="3937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 lIns="50800" tIns="50800" bIns="50800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en-US" sz="2000" b="0">
                <a:solidFill>
                  <a:srgbClr val="CC0000"/>
                </a:solidFill>
                <a:latin typeface="Courier New Bold" charset="0"/>
                <a:ea typeface="Courier New Bold" charset="0"/>
                <a:cs typeface="Courier New Bold" charset="0"/>
                <a:sym typeface="Courier New Bold" charset="0"/>
              </a:rPr>
              <a:t>10101010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75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4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 autoUpdateAnimBg="0"/>
      <p:bldP spid="15" grpId="0" build="p" autoUpdateAnimBg="0"/>
      <p:bldP spid="16" grpId="0" build="p" autoUpdateAnimBg="0"/>
      <p:bldP spid="1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Practice problem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4076700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marL="1146175" indent="-2190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0x69 &amp; 0x55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01101001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u="sng" dirty="0" smtClean="0">
                <a:solidFill>
                  <a:srgbClr val="000099"/>
                </a:solidFill>
                <a:latin typeface="Arial" charset="0"/>
              </a:rPr>
              <a:t>01010101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01000001 = 0x41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0x69 | 0x55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01101001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u="sng" dirty="0" smtClean="0">
                <a:solidFill>
                  <a:srgbClr val="000099"/>
                </a:solidFill>
                <a:latin typeface="Arial" charset="0"/>
              </a:rPr>
              <a:t>01010101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01111101 = 0x7D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4519613" y="1220788"/>
            <a:ext cx="40782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marL="1146175" indent="-2190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0x69 ^ 0x55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01101001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u="sng" dirty="0" smtClean="0">
                <a:solidFill>
                  <a:srgbClr val="000099"/>
                </a:solidFill>
                <a:latin typeface="Arial" charset="0"/>
              </a:rPr>
              <a:t>01010101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00111100 = 0x3C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~0x55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u="sng" dirty="0" smtClean="0">
                <a:solidFill>
                  <a:srgbClr val="000099"/>
                </a:solidFill>
                <a:latin typeface="Arial" charset="0"/>
              </a:rPr>
              <a:t>01010101</a:t>
            </a:r>
          </a:p>
          <a:p>
            <a:pPr lvl="2" eaLnBrk="1" hangingPunct="1">
              <a:lnSpc>
                <a:spcPct val="107000"/>
              </a:lnSpc>
              <a:spcBef>
                <a:spcPts val="200"/>
              </a:spcBef>
              <a:buClrTx/>
              <a:buSzPct val="90000"/>
              <a:buFontTx/>
              <a:buNone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10101010 = 0xAA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1"/>
          <p:cNvSpPr txBox="1">
            <a:spLocks noChangeArrowheads="1"/>
          </p:cNvSpPr>
          <p:nvPr/>
        </p:nvSpPr>
        <p:spPr bwMode="auto">
          <a:xfrm>
            <a:off x="381000" y="323850"/>
            <a:ext cx="6053138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Shift Operations</a:t>
            </a:r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49672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2046288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040938" algn="l"/>
                <a:tab pos="10498138" algn="l"/>
                <a:tab pos="10499725" algn="l"/>
                <a:tab pos="10501313" algn="l"/>
                <a:tab pos="10502900" algn="l"/>
                <a:tab pos="10504488" algn="l"/>
                <a:tab pos="10506075" algn="l"/>
                <a:tab pos="10507663" algn="l"/>
                <a:tab pos="10509250" algn="l"/>
                <a:tab pos="10510838" algn="l"/>
                <a:tab pos="10512425" algn="l"/>
                <a:tab pos="1051401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Left Shift: 	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 &lt;&lt; y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Shift bit-vector </a:t>
            </a:r>
            <a:r>
              <a:rPr lang="en-US" altLang="en-US" sz="2000" b="1" smtClean="0">
                <a:solidFill>
                  <a:srgbClr val="000066"/>
                </a:solidFill>
                <a:latin typeface="Courier New" pitchFamily="49" charset="0"/>
              </a:rPr>
              <a:t>x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left </a:t>
            </a:r>
            <a:r>
              <a:rPr lang="en-US" altLang="en-US" sz="2000" b="1" smtClean="0">
                <a:solidFill>
                  <a:srgbClr val="000066"/>
                </a:solidFill>
                <a:latin typeface="Courier New" pitchFamily="49" charset="0"/>
              </a:rPr>
              <a:t>y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positions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Throw away extra bits on left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Fill with 0’s on right</a:t>
            </a:r>
          </a:p>
          <a:p>
            <a:pPr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Right Shift: 	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x &gt;&gt; y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Shift bit-vector </a:t>
            </a:r>
            <a:r>
              <a:rPr lang="en-US" altLang="en-US" sz="2000" b="1" smtClean="0">
                <a:solidFill>
                  <a:srgbClr val="000066"/>
                </a:solidFill>
                <a:latin typeface="Courier New" pitchFamily="49" charset="0"/>
              </a:rPr>
              <a:t>x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right </a:t>
            </a:r>
            <a:r>
              <a:rPr lang="en-US" altLang="en-US" sz="2000" b="1" smtClean="0">
                <a:solidFill>
                  <a:srgbClr val="000066"/>
                </a:solidFill>
                <a:latin typeface="Courier New" pitchFamily="49" charset="0"/>
              </a:rPr>
              <a:t>y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positions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Throw away extra bits on right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Logical shift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Fill with 0’s on left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Arithmetic shift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Replicate most significant bit on left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Recall two’s complement integer representation</a:t>
            </a:r>
          </a:p>
          <a:p>
            <a:pPr lvl="2" eaLnBrk="1" hangingPunct="1">
              <a:lnSpc>
                <a:spcPct val="9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smtClean="0">
                <a:solidFill>
                  <a:srgbClr val="000099"/>
                </a:solidFill>
                <a:latin typeface="Arial" charset="0"/>
              </a:rPr>
              <a:t>Perform division by 2 via shift</a:t>
            </a:r>
          </a:p>
        </p:txBody>
      </p:sp>
      <p:sp>
        <p:nvSpPr>
          <p:cNvPr id="9220" name="Rectangle 3"/>
          <p:cNvSpPr>
            <a:spLocks noChangeArrowheads="1"/>
          </p:cNvSpPr>
          <p:nvPr/>
        </p:nvSpPr>
        <p:spPr bwMode="auto">
          <a:xfrm>
            <a:off x="7239000" y="1371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01100010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5867400" y="1371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Argument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x</a:t>
            </a:r>
          </a:p>
        </p:txBody>
      </p:sp>
      <p:sp>
        <p:nvSpPr>
          <p:cNvPr id="9222" name="Rectangle 5"/>
          <p:cNvSpPr>
            <a:spLocks noChangeArrowheads="1"/>
          </p:cNvSpPr>
          <p:nvPr/>
        </p:nvSpPr>
        <p:spPr bwMode="auto">
          <a:xfrm>
            <a:off x="7239000" y="1828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FFFFFF"/>
                </a:solidFill>
                <a:latin typeface="Courier New" pitchFamily="49" charset="0"/>
              </a:rPr>
              <a:t>00010</a:t>
            </a: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000</a:t>
            </a:r>
          </a:p>
        </p:txBody>
      </p:sp>
      <p:sp>
        <p:nvSpPr>
          <p:cNvPr id="9223" name="Rectangle 6"/>
          <p:cNvSpPr>
            <a:spLocks noChangeArrowheads="1"/>
          </p:cNvSpPr>
          <p:nvPr/>
        </p:nvSpPr>
        <p:spPr bwMode="auto">
          <a:xfrm>
            <a:off x="5867400" y="1828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x &lt;&lt; 3</a:t>
            </a:r>
          </a:p>
        </p:txBody>
      </p:sp>
      <p:sp>
        <p:nvSpPr>
          <p:cNvPr id="9228" name="Rectangle 11"/>
          <p:cNvSpPr>
            <a:spLocks noChangeArrowheads="1"/>
          </p:cNvSpPr>
          <p:nvPr/>
        </p:nvSpPr>
        <p:spPr bwMode="auto">
          <a:xfrm>
            <a:off x="7239000" y="35814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10100010</a:t>
            </a:r>
          </a:p>
        </p:txBody>
      </p:sp>
      <p:sp>
        <p:nvSpPr>
          <p:cNvPr id="9229" name="Rectangle 12"/>
          <p:cNvSpPr>
            <a:spLocks noChangeArrowheads="1"/>
          </p:cNvSpPr>
          <p:nvPr/>
        </p:nvSpPr>
        <p:spPr bwMode="auto">
          <a:xfrm>
            <a:off x="5867400" y="35814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Argument 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x</a:t>
            </a:r>
          </a:p>
        </p:txBody>
      </p:sp>
      <p:sp>
        <p:nvSpPr>
          <p:cNvPr id="9232" name="Rectangle 15"/>
          <p:cNvSpPr>
            <a:spLocks noChangeArrowheads="1"/>
          </p:cNvSpPr>
          <p:nvPr/>
        </p:nvSpPr>
        <p:spPr bwMode="auto">
          <a:xfrm>
            <a:off x="7239000" y="4038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00</a:t>
            </a:r>
            <a:r>
              <a:rPr lang="en-US" altLang="en-US" sz="1800" b="1">
                <a:solidFill>
                  <a:srgbClr val="FFFFFF"/>
                </a:solidFill>
                <a:latin typeface="Courier New" pitchFamily="49" charset="0"/>
              </a:rPr>
              <a:t>101000</a:t>
            </a:r>
          </a:p>
        </p:txBody>
      </p:sp>
      <p:sp>
        <p:nvSpPr>
          <p:cNvPr id="9233" name="Rectangle 16"/>
          <p:cNvSpPr>
            <a:spLocks noChangeArrowheads="1"/>
          </p:cNvSpPr>
          <p:nvPr/>
        </p:nvSpPr>
        <p:spPr bwMode="auto">
          <a:xfrm>
            <a:off x="5867400" y="4038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Log. x 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&gt;&gt; 2</a:t>
            </a:r>
          </a:p>
        </p:txBody>
      </p:sp>
      <p:sp>
        <p:nvSpPr>
          <p:cNvPr id="9234" name="Rectangle 17"/>
          <p:cNvSpPr>
            <a:spLocks noChangeArrowheads="1"/>
          </p:cNvSpPr>
          <p:nvPr/>
        </p:nvSpPr>
        <p:spPr bwMode="auto">
          <a:xfrm>
            <a:off x="7239000" y="4495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11</a:t>
            </a:r>
            <a:r>
              <a:rPr lang="en-US" altLang="en-US" sz="1800" b="1">
                <a:solidFill>
                  <a:srgbClr val="FFFFFF"/>
                </a:solidFill>
                <a:latin typeface="Courier New" pitchFamily="49" charset="0"/>
              </a:rPr>
              <a:t>101000</a:t>
            </a:r>
          </a:p>
        </p:txBody>
      </p:sp>
      <p:sp>
        <p:nvSpPr>
          <p:cNvPr id="9235" name="Rectangle 18"/>
          <p:cNvSpPr>
            <a:spLocks noChangeArrowheads="1"/>
          </p:cNvSpPr>
          <p:nvPr/>
        </p:nvSpPr>
        <p:spPr bwMode="auto">
          <a:xfrm>
            <a:off x="5867400" y="4495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Arith. x 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&gt;&gt;2</a:t>
            </a:r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7239000" y="1828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00010</a:t>
            </a: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000</a:t>
            </a:r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7239000" y="1828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00010</a:t>
            </a:r>
            <a:r>
              <a:rPr lang="en-US" altLang="en-US" sz="1800" b="1" i="1">
                <a:solidFill>
                  <a:srgbClr val="000066"/>
                </a:solidFill>
                <a:latin typeface="Courier New" pitchFamily="49" charset="0"/>
              </a:rPr>
              <a:t>000</a:t>
            </a:r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7239000" y="4038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00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101000</a:t>
            </a:r>
          </a:p>
        </p:txBody>
      </p:sp>
      <p:sp>
        <p:nvSpPr>
          <p:cNvPr id="10267" name="Rectangle 27"/>
          <p:cNvSpPr>
            <a:spLocks noChangeArrowheads="1"/>
          </p:cNvSpPr>
          <p:nvPr/>
        </p:nvSpPr>
        <p:spPr bwMode="auto">
          <a:xfrm>
            <a:off x="7239000" y="4495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FFFFFF"/>
                </a:solidFill>
                <a:latin typeface="Courier New" pitchFamily="49" charset="0"/>
              </a:rPr>
              <a:t>11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101000</a:t>
            </a:r>
          </a:p>
        </p:txBody>
      </p:sp>
      <p:sp>
        <p:nvSpPr>
          <p:cNvPr id="10269" name="Rectangle 29"/>
          <p:cNvSpPr>
            <a:spLocks noChangeArrowheads="1"/>
          </p:cNvSpPr>
          <p:nvPr/>
        </p:nvSpPr>
        <p:spPr bwMode="auto">
          <a:xfrm>
            <a:off x="7239000" y="40386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000066"/>
                </a:solidFill>
                <a:latin typeface="Courier New" pitchFamily="49" charset="0"/>
              </a:rPr>
              <a:t>00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101000</a:t>
            </a:r>
          </a:p>
        </p:txBody>
      </p:sp>
      <p:sp>
        <p:nvSpPr>
          <p:cNvPr id="10270" name="Rectangle 30"/>
          <p:cNvSpPr>
            <a:spLocks noChangeArrowheads="1"/>
          </p:cNvSpPr>
          <p:nvPr/>
        </p:nvSpPr>
        <p:spPr bwMode="auto">
          <a:xfrm>
            <a:off x="7239000" y="4495800"/>
            <a:ext cx="1371600" cy="4572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i="1">
                <a:solidFill>
                  <a:srgbClr val="000066"/>
                </a:solidFill>
                <a:latin typeface="Courier New" pitchFamily="49" charset="0"/>
              </a:rPr>
              <a:t>11</a:t>
            </a: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101000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1"/>
          <p:cNvSpPr txBox="1">
            <a:spLocks noChangeArrowheads="1"/>
          </p:cNvSpPr>
          <p:nvPr/>
        </p:nvSpPr>
        <p:spPr bwMode="auto">
          <a:xfrm>
            <a:off x="404813" y="134938"/>
            <a:ext cx="8716962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Practice problem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/>
        </p:nvGraphicFramePr>
        <p:xfrm>
          <a:off x="1524000" y="1397000"/>
          <a:ext cx="6478588" cy="4487863"/>
        </p:xfrm>
        <a:graphic>
          <a:graphicData uri="http://schemas.openxmlformats.org/drawingml/2006/table">
            <a:tbl>
              <a:tblPr/>
              <a:tblGrid>
                <a:gridCol w="1619250"/>
                <a:gridCol w="1620838"/>
                <a:gridCol w="1619250"/>
                <a:gridCol w="1619250"/>
              </a:tblGrid>
              <a:tr h="114776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x&lt;&lt;3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x&gt;&gt;2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8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(Logical)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x&gt;&gt;2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8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(Arithmetic)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83502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0xf0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3502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0x0f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83502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0xcc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35025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0x55</a:t>
                      </a: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endParaRPr kumimoji="0" lang="en-US" alt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ea typeface="Droid Sans Fallback" charset="0"/>
                        <a:cs typeface="Droid Sans Fallback" charset="0"/>
                      </a:endParaRPr>
                    </a:p>
                  </a:txBody>
                  <a:tcPr marL="90000" marR="90000" marT="611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505200" y="2952690"/>
            <a:ext cx="39998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0x80		    0x3c			 0xfc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505200" y="3790890"/>
            <a:ext cx="4057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0x78		    0x03			 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0x03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3505200" y="4629090"/>
            <a:ext cx="4057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0x60		    0x33			 0xf3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3505200" y="5391090"/>
            <a:ext cx="40575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0xa8		    0x15			 </a:t>
            </a:r>
            <a:r>
              <a:rPr lang="en-US" altLang="en-US" sz="2000" b="1" dirty="0" err="1" smtClean="0">
                <a:solidFill>
                  <a:srgbClr val="00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Droid Sans Fallback" charset="0"/>
                <a:cs typeface="Droid Sans Fallback" charset="0"/>
              </a:rPr>
              <a:t>0x15</a:t>
            </a:r>
            <a:endParaRPr lang="en-US" sz="20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609600" y="4724400"/>
            <a:ext cx="838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609600" y="5486400"/>
            <a:ext cx="838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Floating Point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Integer data type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32-bit unsigned integers limited to whole numbers from 0 to just over 4 billion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What about national debt, bank bailout bill, Avogadro’s number, Google…the number?</a:t>
            </a:r>
            <a:endParaRPr lang="en-US" alt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64-bit unsigned integers up to over 9 quintillion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What about small numbers and fractions (e.g. 1/2 or </a:t>
            </a:r>
            <a:r>
              <a:rPr lang="en-US" altLang="en-US" sz="18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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)?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Requires a different interpretation of the bits!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Data types in C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float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(32-bit IEEE floating point format)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double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(64-bit IEEE floating point format)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32-bit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int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and 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float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both represent 2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32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distinct values!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Trade-off range and precision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e.g. to support large numbers (&gt;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32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) and fractions,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float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can not represent every integer between 0 and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32 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323850"/>
            <a:ext cx="7653338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Logic Operations in C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432800" cy="548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Operations always return 0 or 1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Comparison operators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&gt;     &gt;=     &lt;     &lt;=     ==     !=</a:t>
            </a:r>
          </a:p>
          <a:p>
            <a:pPr eaLnBrk="1" hangingPunct="1">
              <a:lnSpc>
                <a:spcPct val="97000"/>
              </a:lnSpc>
              <a:spcBef>
                <a:spcPts val="20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Logical Operators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&amp;&amp;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||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   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!</a:t>
            </a:r>
          </a:p>
          <a:p>
            <a:pPr lvl="2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Logical AND, Logical OR, Logical negation</a:t>
            </a:r>
          </a:p>
          <a:p>
            <a:pPr lvl="2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600" b="1" dirty="0" smtClean="0">
                <a:solidFill>
                  <a:srgbClr val="000099"/>
                </a:solidFill>
                <a:latin typeface="Arial" charset="0"/>
              </a:rPr>
              <a:t>In C (and most languages), 0 is “False”, anything nonzero is “True”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Examples (char data type)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!0x41  --&gt;  0x00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!0x00  --&gt;  0x01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!!0x41 --&gt;  0x01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are the values of: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0x69 || 0x55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0x69 | 0x55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What does this expression do?  (p &amp;&amp; *p)</a:t>
            </a:r>
          </a:p>
          <a:p>
            <a:pPr marL="733425" lvl="1" indent="-231775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dirty="0" smtClean="0">
              <a:solidFill>
                <a:srgbClr val="000066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1"/>
          <p:cNvSpPr txBox="1">
            <a:spLocks noChangeArrowheads="1"/>
          </p:cNvSpPr>
          <p:nvPr/>
        </p:nvSpPr>
        <p:spPr bwMode="auto">
          <a:xfrm>
            <a:off x="457200" y="323850"/>
            <a:ext cx="7653338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Logical vs. Bitwise operations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432800" cy="548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Watch out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Logical operators versus bitwise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boolean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operators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&amp;&amp; versus &amp;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|| versus |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== versus =</a:t>
            </a:r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124200"/>
            <a:ext cx="8553450" cy="2457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3812" y="6035675"/>
            <a:ext cx="9120188" cy="822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400" dirty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https://freedom-to-tinker.com/blog/felten/the-linux-backdoor-attempt-of-2003/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Using Bitwise and Logical operations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Two integers x and y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any processor, independent of the size of an integer, write C expressions without any “=“ signs that are true if: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x and y have any non-zero bits in common in their low order byte</a:t>
            </a:r>
          </a:p>
          <a:p>
            <a:pPr marL="733425" lvl="1" indent="-231775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x has any 1 bits at higher positions than the low order 8 bits</a:t>
            </a:r>
          </a:p>
          <a:p>
            <a:pPr marL="733425" lvl="1" indent="-231775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x is zero</a:t>
            </a:r>
          </a:p>
          <a:p>
            <a:pPr marL="733425" lvl="1" indent="-231775" eaLnBrk="1" hangingPunct="1"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x == y</a:t>
            </a: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3125788" y="2687638"/>
            <a:ext cx="14874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0xff &amp; (x &amp; y)</a:t>
            </a:r>
            <a:r>
              <a:rPr lang="ar-SA" altLang="en-US" sz="1800" b="1" dirty="0">
                <a:solidFill>
                  <a:srgbClr val="800000"/>
                </a:solidFill>
                <a:latin typeface="Arial" charset="0"/>
                <a:cs typeface="Arial" charset="0"/>
              </a:rPr>
              <a:t>‏</a:t>
            </a:r>
            <a:endParaRPr lang="en-US" altLang="en-US" sz="1800" b="1" dirty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004888" y="3392488"/>
            <a:ext cx="6105525" cy="3444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~0xff &amp; x   				(x &amp; 0xff)^x  				  (x &gt;&gt; 8)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594100" y="4097338"/>
            <a:ext cx="2952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!x</a:t>
            </a: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3349625" y="4672013"/>
            <a:ext cx="7080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 dirty="0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!(</a:t>
            </a:r>
            <a:r>
              <a:rPr lang="en-US" altLang="en-US" sz="1800" b="1" dirty="0" err="1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x^y</a:t>
            </a:r>
            <a:r>
              <a:rPr lang="en-US" altLang="en-US" sz="1800" b="1" dirty="0">
                <a:solidFill>
                  <a:srgbClr val="800000"/>
                </a:solidFill>
                <a:latin typeface="Arial" charset="0"/>
                <a:ea typeface="DejaVu LGC Sans" charset="0"/>
                <a:cs typeface="DejaVu LGC Sans" charset="0"/>
              </a:rPr>
              <a:t>)</a:t>
            </a:r>
            <a:r>
              <a:rPr lang="ar-SA" altLang="en-US" sz="1800" b="1" dirty="0">
                <a:solidFill>
                  <a:srgbClr val="800000"/>
                </a:solidFill>
                <a:latin typeface="Arial" charset="0"/>
                <a:cs typeface="Arial" charset="0"/>
              </a:rPr>
              <a:t>‏</a:t>
            </a:r>
            <a:endParaRPr lang="en-US" altLang="en-US" sz="1800" b="1" dirty="0">
              <a:solidFill>
                <a:srgbClr val="8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2" grpId="0"/>
      <p:bldP spid="1434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Arithmetic operations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Signed/unsigned 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Addition and subtraction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Multiplication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Division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Unsigned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addition walkthrough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Binary (and hexadecimal) addition similar to decimal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Assuming arbitrary number of bits, use binary addition to calculate 7 + 7</a:t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0111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0111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----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Assuming arbitrary number of bits, use hexadecimal addition to calculate 168+123 (A8+7B)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A8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7B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---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Unsigned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subtraction walkthrough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Binary subtraction similar to decimal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Assuming 4 bits, use subtraction to calculate 6 - 3</a:t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0110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0011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----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hardware, done via 2s complement negation followed by addition (2s complement negation of 3 = ~3 + 1)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0011 =&gt; 1100 =&gt; 1101  (-3)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	0110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1101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	----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Unsigned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subtraction walkthrough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Hexadecimal subtraction similar to decimal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Use subtraction to calculate 266-59 (0x10A – 0x3B)</a:t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/>
            </a:r>
            <a:b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</a:b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	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10A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03B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---</a:t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</a:b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Unsigned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addition and overflow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799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Suppose we have a computer with 4-bit words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is 9 + 9?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1001 + 1001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With w bits, unsigned addition is regular addition, modulo 2</a:t>
            </a:r>
            <a:r>
              <a:rPr lang="en-US" altLang="en-US" b="1" baseline="30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Bits beyond w are discarded</a:t>
            </a:r>
          </a:p>
        </p:txBody>
      </p:sp>
      <p:sp>
        <p:nvSpPr>
          <p:cNvPr id="5" name="Rectangle 4"/>
          <p:cNvSpPr/>
          <p:nvPr/>
        </p:nvSpPr>
        <p:spPr>
          <a:xfrm>
            <a:off x="2667000" y="2209800"/>
            <a:ext cx="304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ts val="625"/>
              </a:spcBef>
              <a:buClr>
                <a:srgbClr val="660033"/>
              </a:buClr>
              <a:buSzPct val="75000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= 0010 (2 or 18 % 2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4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Practice problem 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2" y="1220788"/>
            <a:ext cx="83962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marL="1146175" indent="-2190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Assuming an arbitrary number of bits, calculate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	   0x693A</a:t>
            </a:r>
            <a:b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  + 0xA359</a:t>
            </a:r>
            <a:b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  --------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would the result be if a 16-bit representation was used instead?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Unsigned addition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With 32 bits, unsigned addition is modulo 2</a:t>
            </a:r>
            <a:r>
              <a:rPr lang="en-US" altLang="en-US" b="1" baseline="30000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32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is the value of 0xc0000000 + 0x70004444 ?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685800" y="2552700"/>
            <a:ext cx="6705600" cy="31718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45720" tIns="46800" rIns="45720" bIns="46800">
            <a:spAutoFit/>
          </a:bodyPr>
          <a:lstStyle/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#include &lt;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stdio.h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&gt;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unsigned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int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sum(unsigned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int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a, unsigned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int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b)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{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       return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a+b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}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main () {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       unsigned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int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=0xc0000000;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       unsigned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int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j=0x70004444;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        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printf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("%x\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n",sum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(</a:t>
            </a:r>
            <a:r>
              <a:rPr lang="en-US" altLang="en-US" sz="1400" dirty="0" err="1">
                <a:solidFill>
                  <a:srgbClr val="000066"/>
                </a:solidFill>
                <a:latin typeface="Arial" charset="0"/>
              </a:rPr>
              <a:t>i,j</a:t>
            </a: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));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}</a:t>
            </a: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en-US" sz="1400" dirty="0">
              <a:solidFill>
                <a:srgbClr val="000066"/>
              </a:solidFill>
              <a:latin typeface="Arial" charset="0"/>
            </a:endParaRPr>
          </a:p>
          <a:p>
            <a:pPr>
              <a:lnSpc>
                <a:spcPct val="60000"/>
              </a:lnSpc>
              <a:spcBef>
                <a:spcPts val="875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 dirty="0">
                <a:solidFill>
                  <a:srgbClr val="000066"/>
                </a:solidFill>
                <a:latin typeface="Arial" charset="0"/>
              </a:rPr>
              <a:t>Output: 30004444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But first, Fractional </a:t>
            </a: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Binary Numbers</a:t>
            </a:r>
          </a:p>
        </p:txBody>
      </p:sp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238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3900" indent="-26670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Base 10, a decimal point for representing non-integer values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125.35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is 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*10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+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*10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+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5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*10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0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+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3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*10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-1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+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5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*10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-2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In Base 2, a binary point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n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n-1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…b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0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.b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-1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…b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-m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 = </a:t>
            </a:r>
            <a:r>
              <a:rPr lang="en-US" altLang="en-US" sz="20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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2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i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* b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i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, 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i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= -m … 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Example: </a:t>
            </a:r>
            <a:r>
              <a:rPr lang="en-US" altLang="en-US" sz="2000" b="1" dirty="0" smtClean="0">
                <a:solidFill>
                  <a:srgbClr val="FF5050"/>
                </a:solidFill>
                <a:latin typeface="Arial" charset="0"/>
              </a:rPr>
              <a:t>101.11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is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FF5050"/>
                </a:solidFill>
                <a:latin typeface="Arial" charset="0"/>
              </a:rPr>
              <a:t>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en-US" altLang="en-US" sz="1800" b="1" dirty="0" smtClean="0">
                <a:solidFill>
                  <a:srgbClr val="FF5050"/>
                </a:solidFill>
                <a:latin typeface="Arial" charset="0"/>
              </a:rPr>
              <a:t>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en-US" altLang="en-US" sz="1800" b="1" dirty="0" smtClean="0">
                <a:solidFill>
                  <a:srgbClr val="FF5050"/>
                </a:solidFill>
                <a:latin typeface="Arial" charset="0"/>
              </a:rPr>
              <a:t>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en-US" altLang="en-US" sz="1800" b="1" dirty="0" smtClean="0">
                <a:solidFill>
                  <a:srgbClr val="FF5050"/>
                </a:solidFill>
                <a:latin typeface="Arial" charset="0"/>
              </a:rPr>
              <a:t>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-1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+ </a:t>
            </a:r>
            <a:r>
              <a:rPr lang="en-US" altLang="en-US" sz="1800" b="1" dirty="0" smtClean="0">
                <a:solidFill>
                  <a:srgbClr val="FF5050"/>
                </a:solidFill>
                <a:latin typeface="Arial" charset="0"/>
              </a:rPr>
              <a:t>1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* 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-2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4 + 0 + 1 + 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½ + ¼ = 5¾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Accuracy is a problem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  <a:cs typeface="Arial" charset="0"/>
              </a:rPr>
              <a:t>Numbers such as 1/5 or 1/3 must be approximated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  <a:cs typeface="Arial" charset="0"/>
              </a:rPr>
              <a:t>This is true also with decimal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238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3900" indent="-26670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Two’s-complement numbers have a range of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Their sum has the range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Both signed and unsigned addition use the same adder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Bit representation for signed and unsigned addition is the same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But, truncation of result for signed addition is not modular as in unsigned addition</a:t>
            </a:r>
          </a:p>
        </p:txBody>
      </p:sp>
      <p:sp>
        <p:nvSpPr>
          <p:cNvPr id="18435" name="Text Box 2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Two’s-Complement Addition</a:t>
            </a: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2330450" y="1752600"/>
            <a:ext cx="2278063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20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20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x, y </a:t>
            </a:r>
            <a:r>
              <a:rPr lang="en-US" altLang="en-US" sz="20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2</a:t>
            </a:r>
            <a:r>
              <a:rPr lang="en-US" altLang="en-US" sz="20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-1</a:t>
            </a:r>
          </a:p>
        </p:txBody>
      </p:sp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2312988" y="2895600"/>
            <a:ext cx="216535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2000" baseline="30000">
                <a:solidFill>
                  <a:srgbClr val="000066"/>
                </a:solidFill>
                <a:latin typeface="Arial" charset="0"/>
              </a:rPr>
              <a:t>w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20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x + y </a:t>
            </a:r>
            <a:r>
              <a:rPr lang="en-US" altLang="en-US" sz="20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2</a:t>
            </a:r>
            <a:r>
              <a:rPr lang="en-US" altLang="en-US" sz="2000" baseline="30000">
                <a:solidFill>
                  <a:srgbClr val="000066"/>
                </a:solidFill>
                <a:latin typeface="Arial" charset="0"/>
              </a:rPr>
              <a:t>w</a:t>
            </a:r>
            <a:r>
              <a:rPr lang="en-US" altLang="en-US" sz="2000">
                <a:solidFill>
                  <a:srgbClr val="000066"/>
                </a:solidFill>
                <a:latin typeface="Arial" charset="0"/>
              </a:rPr>
              <a:t> -2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Two’s-Complement Addition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Since we are dealing with signed numbers, we can have negative overflow or positive overflow</a:t>
            </a: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1808163" y="2736850"/>
            <a:ext cx="9969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x +  y = </a:t>
            </a: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128838" y="2776538"/>
            <a:ext cx="254000" cy="336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800" dirty="0">
                <a:solidFill>
                  <a:srgbClr val="000066"/>
                </a:solidFill>
                <a:latin typeface="Arial" charset="0"/>
              </a:rPr>
              <a:t>t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800" dirty="0">
                <a:solidFill>
                  <a:srgbClr val="000066"/>
                </a:solidFill>
                <a:latin typeface="Arial" charset="0"/>
              </a:rPr>
              <a:t>w</a:t>
            </a: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3117850" y="2150290"/>
            <a:ext cx="4273550" cy="12025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u="sng" dirty="0" smtClean="0">
                <a:solidFill>
                  <a:srgbClr val="000066"/>
                </a:solidFill>
                <a:latin typeface="Arial" charset="0"/>
              </a:rPr>
              <a:t>w+1 bit result range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	</a:t>
            </a:r>
            <a:r>
              <a:rPr lang="en-US" altLang="en-US" sz="1800" u="sng" dirty="0" smtClean="0">
                <a:solidFill>
                  <a:srgbClr val="000066"/>
                </a:solidFill>
                <a:latin typeface="Arial" charset="0"/>
              </a:rPr>
              <a:t>w-bit result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Arial" charset="0"/>
              </a:rPr>
              <a:t>	2</a:t>
            </a:r>
            <a:r>
              <a:rPr lang="en-US" altLang="en-US" sz="1800" baseline="30000" dirty="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dirty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</a:rPr>
              <a:t> x +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y		x + y – 2</a:t>
            </a:r>
            <a:r>
              <a:rPr lang="en-US" altLang="en-US" sz="1800" baseline="30000" dirty="0" smtClean="0">
                <a:solidFill>
                  <a:srgbClr val="000066"/>
                </a:solidFill>
                <a:latin typeface="Arial" charset="0"/>
              </a:rPr>
              <a:t>w</a:t>
            </a:r>
            <a:endParaRPr lang="en-US" altLang="en-US" sz="18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1800" baseline="30000" dirty="0" smtClean="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  x + y &lt; 2</a:t>
            </a:r>
            <a:r>
              <a:rPr lang="en-US" altLang="en-US" sz="1800" baseline="30000" dirty="0" smtClean="0">
                <a:solidFill>
                  <a:srgbClr val="000066"/>
                </a:solidFill>
                <a:latin typeface="Arial" charset="0"/>
              </a:rPr>
              <a:t>w-1 	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x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</a:rPr>
              <a:t>+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y</a:t>
            </a:r>
            <a:endParaRPr lang="en-US" altLang="en-US" sz="1800" baseline="30000" dirty="0">
              <a:solidFill>
                <a:srgbClr val="000066"/>
              </a:solidFill>
              <a:latin typeface="Arial" charset="0"/>
            </a:endParaRP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x + y &lt; -2</a:t>
            </a:r>
            <a:r>
              <a:rPr lang="en-US" altLang="en-US" sz="1800" baseline="30000" dirty="0" smtClean="0">
                <a:solidFill>
                  <a:srgbClr val="000066"/>
                </a:solidFill>
                <a:latin typeface="Arial" charset="0"/>
              </a:rPr>
              <a:t>w-1 		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x </a:t>
            </a:r>
            <a:r>
              <a:rPr lang="en-US" altLang="en-US" sz="1800" dirty="0">
                <a:solidFill>
                  <a:srgbClr val="000066"/>
                </a:solidFill>
                <a:latin typeface="Arial" charset="0"/>
              </a:rPr>
              <a:t>+ y + </a:t>
            </a:r>
            <a:r>
              <a:rPr lang="en-US" altLang="en-US" sz="1800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800" baseline="30000" dirty="0" smtClean="0">
                <a:solidFill>
                  <a:srgbClr val="000066"/>
                </a:solidFill>
                <a:latin typeface="Arial" charset="0"/>
              </a:rPr>
              <a:t>w</a:t>
            </a:r>
            <a:endParaRPr lang="en-US" altLang="en-US" sz="1800" baseline="30000" dirty="0">
              <a:solidFill>
                <a:srgbClr val="000066"/>
              </a:solidFill>
              <a:latin typeface="Arial" charset="0"/>
            </a:endParaRPr>
          </a:p>
        </p:txBody>
      </p:sp>
      <p:sp>
        <p:nvSpPr>
          <p:cNvPr id="19463" name="AutoShape 6"/>
          <p:cNvSpPr>
            <a:spLocks/>
          </p:cNvSpPr>
          <p:nvPr/>
        </p:nvSpPr>
        <p:spPr bwMode="auto">
          <a:xfrm>
            <a:off x="2879725" y="2547938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2460625" y="4800600"/>
            <a:ext cx="2794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0</a:t>
            </a:r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2449513" y="4267200"/>
            <a:ext cx="4476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w-1</a:t>
            </a: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2443163" y="3733800"/>
            <a:ext cx="354012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</a:t>
            </a:r>
          </a:p>
        </p:txBody>
      </p:sp>
      <p:sp>
        <p:nvSpPr>
          <p:cNvPr id="19467" name="Text Box 10"/>
          <p:cNvSpPr txBox="1">
            <a:spLocks noChangeArrowheads="1"/>
          </p:cNvSpPr>
          <p:nvPr/>
        </p:nvSpPr>
        <p:spPr bwMode="auto">
          <a:xfrm>
            <a:off x="4262438" y="4125913"/>
            <a:ext cx="6159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x +  y</a:t>
            </a:r>
          </a:p>
        </p:txBody>
      </p:sp>
      <p:sp>
        <p:nvSpPr>
          <p:cNvPr id="19468" name="Text Box 11"/>
          <p:cNvSpPr txBox="1">
            <a:spLocks noChangeArrowheads="1"/>
          </p:cNvSpPr>
          <p:nvPr/>
        </p:nvSpPr>
        <p:spPr bwMode="auto">
          <a:xfrm>
            <a:off x="4494213" y="4114800"/>
            <a:ext cx="209550" cy="215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800">
                <a:solidFill>
                  <a:srgbClr val="000066"/>
                </a:solidFill>
                <a:latin typeface="Arial" charset="0"/>
              </a:rPr>
              <a:t>t</a:t>
            </a:r>
          </a:p>
        </p:txBody>
      </p:sp>
      <p:sp>
        <p:nvSpPr>
          <p:cNvPr id="19469" name="Line 12"/>
          <p:cNvSpPr>
            <a:spLocks noChangeShapeType="1"/>
          </p:cNvSpPr>
          <p:nvPr/>
        </p:nvSpPr>
        <p:spPr bwMode="auto">
          <a:xfrm>
            <a:off x="4495800" y="44196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0" name="Line 13"/>
          <p:cNvSpPr>
            <a:spLocks noChangeShapeType="1"/>
          </p:cNvSpPr>
          <p:nvPr/>
        </p:nvSpPr>
        <p:spPr bwMode="auto">
          <a:xfrm>
            <a:off x="4340225" y="49530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1" name="Line 14"/>
          <p:cNvSpPr>
            <a:spLocks noChangeShapeType="1"/>
          </p:cNvSpPr>
          <p:nvPr/>
        </p:nvSpPr>
        <p:spPr bwMode="auto">
          <a:xfrm>
            <a:off x="2968625" y="4724400"/>
            <a:ext cx="15240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2" name="Line 15"/>
          <p:cNvSpPr>
            <a:spLocks noChangeShapeType="1"/>
          </p:cNvSpPr>
          <p:nvPr/>
        </p:nvSpPr>
        <p:spPr bwMode="auto">
          <a:xfrm>
            <a:off x="2971800" y="4191000"/>
            <a:ext cx="4572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3" name="Line 16"/>
          <p:cNvSpPr>
            <a:spLocks noChangeShapeType="1"/>
          </p:cNvSpPr>
          <p:nvPr/>
        </p:nvSpPr>
        <p:spPr bwMode="auto">
          <a:xfrm flipV="1">
            <a:off x="3429000" y="4552950"/>
            <a:ext cx="609600" cy="12573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4" name="Text Box 17"/>
          <p:cNvSpPr txBox="1">
            <a:spLocks noChangeArrowheads="1"/>
          </p:cNvSpPr>
          <p:nvPr/>
        </p:nvSpPr>
        <p:spPr bwMode="auto">
          <a:xfrm>
            <a:off x="3270250" y="3886200"/>
            <a:ext cx="15240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Positive overflow</a:t>
            </a:r>
          </a:p>
        </p:txBody>
      </p:sp>
      <p:sp>
        <p:nvSpPr>
          <p:cNvPr id="19475" name="Line 18"/>
          <p:cNvSpPr>
            <a:spLocks noChangeShapeType="1"/>
          </p:cNvSpPr>
          <p:nvPr/>
        </p:nvSpPr>
        <p:spPr bwMode="auto">
          <a:xfrm>
            <a:off x="4340225" y="49530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6" name="Line 19"/>
          <p:cNvSpPr>
            <a:spLocks noChangeShapeType="1"/>
          </p:cNvSpPr>
          <p:nvPr/>
        </p:nvSpPr>
        <p:spPr bwMode="auto">
          <a:xfrm>
            <a:off x="4038600" y="5181600"/>
            <a:ext cx="4572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7" name="Line 20"/>
          <p:cNvSpPr>
            <a:spLocks noChangeShapeType="1"/>
          </p:cNvSpPr>
          <p:nvPr/>
        </p:nvSpPr>
        <p:spPr bwMode="auto">
          <a:xfrm>
            <a:off x="3429000" y="4191000"/>
            <a:ext cx="609600" cy="9906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8" name="Line 21"/>
          <p:cNvSpPr>
            <a:spLocks noChangeShapeType="1"/>
          </p:cNvSpPr>
          <p:nvPr/>
        </p:nvSpPr>
        <p:spPr bwMode="auto">
          <a:xfrm>
            <a:off x="4343400" y="54864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79" name="Line 22"/>
          <p:cNvSpPr>
            <a:spLocks noChangeShapeType="1"/>
          </p:cNvSpPr>
          <p:nvPr/>
        </p:nvSpPr>
        <p:spPr bwMode="auto">
          <a:xfrm>
            <a:off x="4495800" y="49530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0" name="Line 23"/>
          <p:cNvSpPr>
            <a:spLocks noChangeShapeType="1"/>
          </p:cNvSpPr>
          <p:nvPr/>
        </p:nvSpPr>
        <p:spPr bwMode="auto">
          <a:xfrm>
            <a:off x="4343400" y="44196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1" name="Line 24"/>
          <p:cNvSpPr>
            <a:spLocks noChangeShapeType="1"/>
          </p:cNvSpPr>
          <p:nvPr/>
        </p:nvSpPr>
        <p:spPr bwMode="auto">
          <a:xfrm>
            <a:off x="2974975" y="44196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2" name="Line 25"/>
          <p:cNvSpPr>
            <a:spLocks noChangeShapeType="1"/>
          </p:cNvSpPr>
          <p:nvPr/>
        </p:nvSpPr>
        <p:spPr bwMode="auto">
          <a:xfrm>
            <a:off x="2819400" y="49530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3" name="Line 26"/>
          <p:cNvSpPr>
            <a:spLocks noChangeShapeType="1"/>
          </p:cNvSpPr>
          <p:nvPr/>
        </p:nvSpPr>
        <p:spPr bwMode="auto">
          <a:xfrm>
            <a:off x="2819400" y="49530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4" name="Line 27"/>
          <p:cNvSpPr>
            <a:spLocks noChangeShapeType="1"/>
          </p:cNvSpPr>
          <p:nvPr/>
        </p:nvSpPr>
        <p:spPr bwMode="auto">
          <a:xfrm>
            <a:off x="2822575" y="54864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5" name="Line 28"/>
          <p:cNvSpPr>
            <a:spLocks noChangeShapeType="1"/>
          </p:cNvSpPr>
          <p:nvPr/>
        </p:nvSpPr>
        <p:spPr bwMode="auto">
          <a:xfrm>
            <a:off x="2974975" y="49530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6" name="Line 29"/>
          <p:cNvSpPr>
            <a:spLocks noChangeShapeType="1"/>
          </p:cNvSpPr>
          <p:nvPr/>
        </p:nvSpPr>
        <p:spPr bwMode="auto">
          <a:xfrm>
            <a:off x="2822575" y="44196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7" name="Line 30"/>
          <p:cNvSpPr>
            <a:spLocks noChangeShapeType="1"/>
          </p:cNvSpPr>
          <p:nvPr/>
        </p:nvSpPr>
        <p:spPr bwMode="auto">
          <a:xfrm>
            <a:off x="2971800" y="38862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8" name="Line 31"/>
          <p:cNvSpPr>
            <a:spLocks noChangeShapeType="1"/>
          </p:cNvSpPr>
          <p:nvPr/>
        </p:nvSpPr>
        <p:spPr bwMode="auto">
          <a:xfrm>
            <a:off x="2819400" y="38862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89" name="Line 32"/>
          <p:cNvSpPr>
            <a:spLocks noChangeShapeType="1"/>
          </p:cNvSpPr>
          <p:nvPr/>
        </p:nvSpPr>
        <p:spPr bwMode="auto">
          <a:xfrm>
            <a:off x="2819400" y="6019800"/>
            <a:ext cx="3048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0" name="Line 33"/>
          <p:cNvSpPr>
            <a:spLocks noChangeShapeType="1"/>
          </p:cNvSpPr>
          <p:nvPr/>
        </p:nvSpPr>
        <p:spPr bwMode="auto">
          <a:xfrm>
            <a:off x="2971800" y="5486400"/>
            <a:ext cx="1588" cy="533400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1" name="Text Box 34"/>
          <p:cNvSpPr txBox="1">
            <a:spLocks noChangeArrowheads="1"/>
          </p:cNvSpPr>
          <p:nvPr/>
        </p:nvSpPr>
        <p:spPr bwMode="auto">
          <a:xfrm>
            <a:off x="4749800" y="4267200"/>
            <a:ext cx="4476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w-1</a:t>
            </a:r>
          </a:p>
        </p:txBody>
      </p:sp>
      <p:sp>
        <p:nvSpPr>
          <p:cNvPr id="19492" name="Text Box 35"/>
          <p:cNvSpPr txBox="1">
            <a:spLocks noChangeArrowheads="1"/>
          </p:cNvSpPr>
          <p:nvPr/>
        </p:nvSpPr>
        <p:spPr bwMode="auto">
          <a:xfrm>
            <a:off x="4749800" y="5334000"/>
            <a:ext cx="506413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w-1</a:t>
            </a:r>
          </a:p>
        </p:txBody>
      </p:sp>
      <p:sp>
        <p:nvSpPr>
          <p:cNvPr id="19493" name="Text Box 36"/>
          <p:cNvSpPr txBox="1">
            <a:spLocks noChangeArrowheads="1"/>
          </p:cNvSpPr>
          <p:nvPr/>
        </p:nvSpPr>
        <p:spPr bwMode="auto">
          <a:xfrm>
            <a:off x="4746625" y="4800600"/>
            <a:ext cx="279400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0</a:t>
            </a:r>
          </a:p>
        </p:txBody>
      </p:sp>
      <p:sp>
        <p:nvSpPr>
          <p:cNvPr id="19494" name="Text Box 37"/>
          <p:cNvSpPr txBox="1">
            <a:spLocks noChangeArrowheads="1"/>
          </p:cNvSpPr>
          <p:nvPr/>
        </p:nvSpPr>
        <p:spPr bwMode="auto">
          <a:xfrm>
            <a:off x="2379663" y="5334000"/>
            <a:ext cx="506412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w-1</a:t>
            </a:r>
          </a:p>
        </p:txBody>
      </p:sp>
      <p:sp>
        <p:nvSpPr>
          <p:cNvPr id="19495" name="Text Box 38"/>
          <p:cNvSpPr txBox="1">
            <a:spLocks noChangeArrowheads="1"/>
          </p:cNvSpPr>
          <p:nvPr/>
        </p:nvSpPr>
        <p:spPr bwMode="auto">
          <a:xfrm>
            <a:off x="2366963" y="5867400"/>
            <a:ext cx="414337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-2</a:t>
            </a:r>
            <a:r>
              <a:rPr lang="en-US" altLang="en-US" sz="1400" baseline="30000">
                <a:solidFill>
                  <a:srgbClr val="000066"/>
                </a:solidFill>
                <a:latin typeface="Arial" charset="0"/>
              </a:rPr>
              <a:t>w</a:t>
            </a:r>
          </a:p>
        </p:txBody>
      </p:sp>
      <p:sp>
        <p:nvSpPr>
          <p:cNvPr id="19496" name="Line 39"/>
          <p:cNvSpPr>
            <a:spLocks noChangeShapeType="1"/>
          </p:cNvSpPr>
          <p:nvPr/>
        </p:nvSpPr>
        <p:spPr bwMode="auto">
          <a:xfrm>
            <a:off x="2971800" y="5257800"/>
            <a:ext cx="15240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7" name="Line 40"/>
          <p:cNvSpPr>
            <a:spLocks noChangeShapeType="1"/>
          </p:cNvSpPr>
          <p:nvPr/>
        </p:nvSpPr>
        <p:spPr bwMode="auto">
          <a:xfrm>
            <a:off x="4038600" y="4572000"/>
            <a:ext cx="4572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8" name="Line 41"/>
          <p:cNvSpPr>
            <a:spLocks noChangeShapeType="1"/>
          </p:cNvSpPr>
          <p:nvPr/>
        </p:nvSpPr>
        <p:spPr bwMode="auto">
          <a:xfrm>
            <a:off x="2971800" y="5791200"/>
            <a:ext cx="457200" cy="1588"/>
          </a:xfrm>
          <a:prstGeom prst="line">
            <a:avLst/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499" name="Text Box 42"/>
          <p:cNvSpPr txBox="1">
            <a:spLocks noChangeArrowheads="1"/>
          </p:cNvSpPr>
          <p:nvPr/>
        </p:nvSpPr>
        <p:spPr bwMode="auto">
          <a:xfrm>
            <a:off x="3270250" y="5791200"/>
            <a:ext cx="1603375" cy="3063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Negative overflow</a:t>
            </a:r>
          </a:p>
        </p:txBody>
      </p:sp>
      <p:sp>
        <p:nvSpPr>
          <p:cNvPr id="19500" name="Text Box 43"/>
          <p:cNvSpPr txBox="1">
            <a:spLocks noChangeArrowheads="1"/>
          </p:cNvSpPr>
          <p:nvPr/>
        </p:nvSpPr>
        <p:spPr bwMode="auto">
          <a:xfrm>
            <a:off x="2741613" y="3592513"/>
            <a:ext cx="5651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400">
                <a:solidFill>
                  <a:srgbClr val="000066"/>
                </a:solidFill>
                <a:latin typeface="Arial" charset="0"/>
              </a:rPr>
              <a:t>x + y</a:t>
            </a:r>
          </a:p>
        </p:txBody>
      </p:sp>
      <p:sp>
        <p:nvSpPr>
          <p:cNvPr id="19501" name="Text Box 44"/>
          <p:cNvSpPr txBox="1">
            <a:spLocks noChangeArrowheads="1"/>
          </p:cNvSpPr>
          <p:nvPr/>
        </p:nvSpPr>
        <p:spPr bwMode="auto">
          <a:xfrm>
            <a:off x="993775" y="3886200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4</a:t>
            </a:r>
          </a:p>
        </p:txBody>
      </p:sp>
      <p:sp>
        <p:nvSpPr>
          <p:cNvPr id="19502" name="Text Box 45"/>
          <p:cNvSpPr txBox="1">
            <a:spLocks noChangeArrowheads="1"/>
          </p:cNvSpPr>
          <p:nvPr/>
        </p:nvSpPr>
        <p:spPr bwMode="auto">
          <a:xfrm>
            <a:off x="1003300" y="4460875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3</a:t>
            </a:r>
          </a:p>
        </p:txBody>
      </p:sp>
      <p:sp>
        <p:nvSpPr>
          <p:cNvPr id="19503" name="Text Box 46"/>
          <p:cNvSpPr txBox="1">
            <a:spLocks noChangeArrowheads="1"/>
          </p:cNvSpPr>
          <p:nvPr/>
        </p:nvSpPr>
        <p:spPr bwMode="auto">
          <a:xfrm>
            <a:off x="993775" y="4994275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2</a:t>
            </a:r>
          </a:p>
        </p:txBody>
      </p:sp>
      <p:sp>
        <p:nvSpPr>
          <p:cNvPr id="19504" name="Text Box 47"/>
          <p:cNvSpPr txBox="1">
            <a:spLocks noChangeArrowheads="1"/>
          </p:cNvSpPr>
          <p:nvPr/>
        </p:nvSpPr>
        <p:spPr bwMode="auto">
          <a:xfrm>
            <a:off x="1003300" y="5527675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Example (w=4)</a:t>
            </a:r>
          </a:p>
        </p:txBody>
      </p:sp>
      <p:graphicFrame>
        <p:nvGraphicFramePr>
          <p:cNvPr id="21506" name="Group 2"/>
          <p:cNvGraphicFramePr>
            <a:graphicFrameLocks noGrp="1"/>
          </p:cNvGraphicFramePr>
          <p:nvPr/>
        </p:nvGraphicFramePr>
        <p:xfrm>
          <a:off x="290513" y="1220788"/>
          <a:ext cx="6584950" cy="4702178"/>
        </p:xfrm>
        <a:graphic>
          <a:graphicData uri="http://schemas.openxmlformats.org/drawingml/2006/table">
            <a:tbl>
              <a:tblPr/>
              <a:tblGrid>
                <a:gridCol w="1644650"/>
                <a:gridCol w="1649412"/>
                <a:gridCol w="1646238"/>
                <a:gridCol w="1644650"/>
              </a:tblGrid>
              <a:tr h="5191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y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 + y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x +  y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3B3B3"/>
                    </a:solidFill>
                  </a:tcPr>
                </a:tc>
              </a:tr>
              <a:tr h="8366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[1011]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-13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[10011]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[0011]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366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-16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8366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-8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[1000]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-3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  <a:tr h="8366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2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[0010]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[0111]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7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[0111]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836613"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5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[0101]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10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[1010]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5000"/>
                        </a:lnSpc>
                        <a:spcBef>
                          <a:spcPts val="1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2000" b="1">
                          <a:solidFill>
                            <a:srgbClr val="003300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1pPr>
                      <a:lvl2pPr>
                        <a:spcBef>
                          <a:spcPts val="6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2pPr>
                      <a:lvl3pPr>
                        <a:lnSpc>
                          <a:spcPct val="107000"/>
                        </a:lnSpc>
                        <a:spcBef>
                          <a:spcPts val="225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99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3pPr>
                      <a:lvl4pPr>
                        <a:spcBef>
                          <a:spcPts val="45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 sz="1600" b="1">
                          <a:solidFill>
                            <a:srgbClr val="000066"/>
                          </a:solidFill>
                          <a:latin typeface="Arial" charset="0"/>
                          <a:ea typeface="AR PL ShanHeiSun Uni" charset="0"/>
                          <a:cs typeface="AR PL ShanHeiSun Uni" charset="0"/>
                        </a:defRPr>
                      </a:lvl4pPr>
                      <a:lvl5pPr>
                        <a:spcBef>
                          <a:spcPts val="500"/>
                        </a:spcBef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5pPr>
                      <a:lvl6pPr marL="25146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6pPr>
                      <a:lvl7pPr marL="29718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7pPr>
                      <a:lvl8pPr marL="34290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8pPr>
                      <a:lvl9pPr marL="3886200" indent="-228600" defTabSz="457200" eaLnBrk="0" fontAlgn="base" hangingPunct="0">
                        <a:spcBef>
                          <a:spcPts val="5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  <a:defRPr>
                          <a:solidFill>
                            <a:srgbClr val="000066"/>
                          </a:solidFill>
                          <a:latin typeface="Times New Roman" pitchFamily="16" charset="0"/>
                          <a:ea typeface="AR PL ShanHeiSun Uni" charset="0"/>
                          <a:cs typeface="AR PL ShanHeiSun Uni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-6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49000"/>
                        </a:lnSpc>
                        <a:spcBef>
                          <a:spcPts val="125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  <a:tab pos="5943600" algn="l"/>
                          <a:tab pos="6400800" algn="l"/>
                          <a:tab pos="6858000" algn="l"/>
                          <a:tab pos="7315200" algn="l"/>
                          <a:tab pos="7772400" algn="l"/>
                          <a:tab pos="8229600" algn="l"/>
                          <a:tab pos="8686800" algn="l"/>
                          <a:tab pos="9144000" algn="l"/>
                        </a:tabLst>
                      </a:pPr>
                      <a:r>
                        <a:rPr kumimoji="0" lang="en-US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ea typeface="Droid Sans Fallback" charset="0"/>
                          <a:cs typeface="Droid Sans Fallback" charset="0"/>
                        </a:rPr>
                        <a:t>[1010]</a:t>
                      </a:r>
                    </a:p>
                  </a:txBody>
                  <a:tcPr marL="90000" marR="90000" marT="296280" marB="46800" horzOverflow="overflow">
                    <a:lnL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  <p:sp>
        <p:nvSpPr>
          <p:cNvPr id="20520" name="Text Box 85"/>
          <p:cNvSpPr txBox="1">
            <a:spLocks noChangeArrowheads="1"/>
          </p:cNvSpPr>
          <p:nvPr/>
        </p:nvSpPr>
        <p:spPr bwMode="auto">
          <a:xfrm>
            <a:off x="5486400" y="1219200"/>
            <a:ext cx="266700" cy="458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Arial" charset="0"/>
              </a:rPr>
              <a:t>t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>
                <a:solidFill>
                  <a:srgbClr val="000066"/>
                </a:solidFill>
                <a:latin typeface="Arial" charset="0"/>
              </a:rPr>
              <a:t>4</a:t>
            </a:r>
          </a:p>
        </p:txBody>
      </p:sp>
      <p:sp>
        <p:nvSpPr>
          <p:cNvPr id="20521" name="Text Box 86"/>
          <p:cNvSpPr txBox="1">
            <a:spLocks noChangeArrowheads="1"/>
          </p:cNvSpPr>
          <p:nvPr/>
        </p:nvSpPr>
        <p:spPr bwMode="auto">
          <a:xfrm>
            <a:off x="7242175" y="1676400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1</a:t>
            </a:r>
          </a:p>
        </p:txBody>
      </p:sp>
      <p:sp>
        <p:nvSpPr>
          <p:cNvPr id="20522" name="Text Box 87"/>
          <p:cNvSpPr txBox="1">
            <a:spLocks noChangeArrowheads="1"/>
          </p:cNvSpPr>
          <p:nvPr/>
        </p:nvSpPr>
        <p:spPr bwMode="auto">
          <a:xfrm>
            <a:off x="7242175" y="2743200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1</a:t>
            </a:r>
          </a:p>
        </p:txBody>
      </p:sp>
      <p:sp>
        <p:nvSpPr>
          <p:cNvPr id="20523" name="Text Box 88"/>
          <p:cNvSpPr txBox="1">
            <a:spLocks noChangeArrowheads="1"/>
          </p:cNvSpPr>
          <p:nvPr/>
        </p:nvSpPr>
        <p:spPr bwMode="auto">
          <a:xfrm>
            <a:off x="7251700" y="3581400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2</a:t>
            </a:r>
          </a:p>
        </p:txBody>
      </p:sp>
      <p:sp>
        <p:nvSpPr>
          <p:cNvPr id="20524" name="Text Box 89"/>
          <p:cNvSpPr txBox="1">
            <a:spLocks noChangeArrowheads="1"/>
          </p:cNvSpPr>
          <p:nvPr/>
        </p:nvSpPr>
        <p:spPr bwMode="auto">
          <a:xfrm>
            <a:off x="7242175" y="4308475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3</a:t>
            </a:r>
          </a:p>
        </p:txBody>
      </p:sp>
      <p:sp>
        <p:nvSpPr>
          <p:cNvPr id="20525" name="Text Box 90"/>
          <p:cNvSpPr txBox="1">
            <a:spLocks noChangeArrowheads="1"/>
          </p:cNvSpPr>
          <p:nvPr/>
        </p:nvSpPr>
        <p:spPr bwMode="auto">
          <a:xfrm>
            <a:off x="7242175" y="5222875"/>
            <a:ext cx="8270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Arial" charset="0"/>
              </a:rPr>
              <a:t>Case 4</a:t>
            </a:r>
          </a:p>
        </p:txBody>
      </p:sp>
      <p:sp>
        <p:nvSpPr>
          <p:cNvPr id="20526" name="Text Box 91"/>
          <p:cNvSpPr txBox="1">
            <a:spLocks noChangeArrowheads="1"/>
          </p:cNvSpPr>
          <p:nvPr/>
        </p:nvSpPr>
        <p:spPr bwMode="auto">
          <a:xfrm>
            <a:off x="1808163" y="6164263"/>
            <a:ext cx="99695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x +  y = </a:t>
            </a:r>
          </a:p>
        </p:txBody>
      </p:sp>
      <p:sp>
        <p:nvSpPr>
          <p:cNvPr id="20527" name="Text Box 92"/>
          <p:cNvSpPr txBox="1">
            <a:spLocks noChangeArrowheads="1"/>
          </p:cNvSpPr>
          <p:nvPr/>
        </p:nvSpPr>
        <p:spPr bwMode="auto">
          <a:xfrm>
            <a:off x="3117850" y="5865813"/>
            <a:ext cx="5092700" cy="917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x + y – 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,	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x + y                (Case 4)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x + y, 		-2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 x + y &lt; 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  (Case 2/3)</a:t>
            </a:r>
          </a:p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  <a:tab pos="105156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x + y + 2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,	x + y &lt; -2</a:t>
            </a:r>
            <a:r>
              <a:rPr lang="en-US" altLang="en-US" sz="1800" baseline="30000">
                <a:solidFill>
                  <a:srgbClr val="000066"/>
                </a:solidFill>
                <a:latin typeface="Arial" charset="0"/>
              </a:rPr>
              <a:t>w-1</a:t>
            </a: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               (Case 1)</a:t>
            </a:r>
          </a:p>
        </p:txBody>
      </p:sp>
      <p:sp>
        <p:nvSpPr>
          <p:cNvPr id="20528" name="AutoShape 93"/>
          <p:cNvSpPr>
            <a:spLocks/>
          </p:cNvSpPr>
          <p:nvPr/>
        </p:nvSpPr>
        <p:spPr bwMode="auto">
          <a:xfrm>
            <a:off x="2879725" y="5975350"/>
            <a:ext cx="76200" cy="762000"/>
          </a:xfrm>
          <a:prstGeom prst="leftBrace">
            <a:avLst>
              <a:gd name="adj1" fmla="val 83333"/>
              <a:gd name="adj2" fmla="val 50000"/>
            </a:avLst>
          </a:prstGeom>
          <a:noFill/>
          <a:ln w="2844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85"/>
          <p:cNvSpPr txBox="1">
            <a:spLocks noChangeArrowheads="1"/>
          </p:cNvSpPr>
          <p:nvPr/>
        </p:nvSpPr>
        <p:spPr bwMode="auto">
          <a:xfrm>
            <a:off x="3848092" y="1217612"/>
            <a:ext cx="26671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0066"/>
                </a:solidFill>
                <a:latin typeface="Arial" charset="0"/>
              </a:rPr>
              <a:t>t</a:t>
            </a:r>
          </a:p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 smtClean="0">
                <a:solidFill>
                  <a:srgbClr val="000066"/>
                </a:solidFill>
                <a:latin typeface="Arial" charset="0"/>
              </a:rPr>
              <a:t>5</a:t>
            </a:r>
            <a:endParaRPr lang="en-US" altLang="en-US" sz="1200" b="1" dirty="0">
              <a:solidFill>
                <a:srgbClr val="000066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Practice problem 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90512" y="1220788"/>
            <a:ext cx="83962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marL="1146175" indent="-219075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Assuming 5 bit 2s complement representation, what is the decimal value of the following sums: (7 + 11), (-14 + 5), and (-11 + -2)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Recall: -16 8 4 2 1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	   00111				10010			  10101</a:t>
            </a:r>
            <a:b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  + 01101			 + 00101			+ 11110</a:t>
            </a:r>
            <a:b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  -------			 -------		 	-------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endParaRPr lang="en-US" altLang="en-US" sz="2000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Pointer arithmetic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Always unsigned</a:t>
            </a:r>
          </a:p>
          <a:p>
            <a:pPr marL="385763" indent="-365125" eaLnBrk="1" hangingPunct="1">
              <a:lnSpc>
                <a:spcPct val="8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Based on size of the type being pointed to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Incrementing an (</a:t>
            </a:r>
            <a:r>
              <a:rPr lang="en-US" sz="1800" b="1" dirty="0" err="1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 *) adds 4 to pointer</a:t>
            </a:r>
          </a:p>
          <a:p>
            <a:pPr marL="723900" lvl="1" indent="-231775" eaLnBrk="1" hangingPunct="1">
              <a:lnSpc>
                <a:spcPct val="9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smtClean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Incrementing a (char *) adds 1 to pointer</a:t>
            </a:r>
            <a:endParaRPr lang="en-US" sz="1800" b="1" dirty="0">
              <a:solidFill>
                <a:srgbClr val="000099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 smtClean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Pointer addition exercise</a:t>
            </a:r>
            <a:endParaRPr lang="en-US" sz="3800" b="1" dirty="0">
              <a:solidFill>
                <a:srgbClr val="660033"/>
              </a:solidFill>
              <a:latin typeface="Arial" charset="0"/>
              <a:ea typeface="AR PL ShanHeiSun Uni" charset="0"/>
              <a:cs typeface="AR PL ShanHeiSun Uni" charset="0"/>
            </a:endParaRPr>
          </a:p>
        </p:txBody>
      </p:sp>
      <p:sp>
        <p:nvSpPr>
          <p:cNvPr id="8" name="Text Box 3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Consider the following declaration </a:t>
            </a:r>
            <a:r>
              <a:rPr lang="en-US" sz="1800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on </a:t>
            </a:r>
            <a:r>
              <a:rPr lang="en-US" sz="22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/>
            </a:r>
            <a:br>
              <a:rPr lang="en-US" sz="22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char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  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cp=0x100;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  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ip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=0x200;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float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fp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=0x300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* </a:t>
            </a: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dp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=0x400;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    </a:t>
            </a:r>
            <a:r>
              <a:rPr lang="en-US" sz="1800" dirty="0" err="1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=0x500;</a:t>
            </a:r>
            <a:endParaRPr lang="en-US" sz="1100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What are the hexadecimal values of each after execution of these</a:t>
            </a:r>
            <a:b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18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commands</a:t>
            </a:r>
            <a:r>
              <a:rPr lang="en-US" sz="1800" b="1" dirty="0" smtClean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?</a:t>
            </a:r>
            <a:r>
              <a:rPr lang="en-US" sz="22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/>
            </a:r>
            <a:br>
              <a:rPr lang="en-US" sz="2200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</a:b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cp++;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ip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fp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dp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++;</a:t>
            </a:r>
            <a:b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</a:br>
            <a:r>
              <a:rPr lang="en-US" sz="1800" dirty="0" err="1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</a:t>
            </a:r>
            <a:r>
              <a:rPr lang="en-US" sz="1800" dirty="0" smtClean="0">
                <a:solidFill>
                  <a:srgbClr val="000000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++;</a:t>
            </a:r>
            <a:endParaRPr lang="en-US" sz="1100" dirty="0">
              <a:solidFill>
                <a:srgbClr val="000000"/>
              </a:solidFill>
              <a:latin typeface="Courier New" pitchFamily="49" charset="0"/>
              <a:ea typeface="AR PL ShanHeiSun Uni" charset="0"/>
              <a:cs typeface="AR PL ShanHeiSun Uni" charset="0"/>
            </a:endParaRPr>
          </a:p>
        </p:txBody>
      </p:sp>
      <p:graphicFrame>
        <p:nvGraphicFramePr>
          <p:cNvPr id="4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9288834"/>
              </p:ext>
            </p:extLst>
          </p:nvPr>
        </p:nvGraphicFramePr>
        <p:xfrm>
          <a:off x="5715000" y="3429000"/>
          <a:ext cx="3124199" cy="3281680"/>
        </p:xfrm>
        <a:graphic>
          <a:graphicData uri="http://schemas.openxmlformats.org/drawingml/2006/table">
            <a:tbl>
              <a:tblPr/>
              <a:tblGrid>
                <a:gridCol w="1128183"/>
                <a:gridCol w="998008"/>
                <a:gridCol w="998008"/>
              </a:tblGrid>
              <a:tr h="4872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C Data Type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Typical 32-bit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  <a:ea typeface="Arial Narrow Bold" charset="0"/>
                          <a:cs typeface="Calibri"/>
                          <a:sym typeface="Arial Narrow Bold" charset="0"/>
                        </a:rPr>
                        <a:t>x86-64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80002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char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1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short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2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/>
                        <a:ea typeface="Arial Narrow" charset="0"/>
                        <a:cs typeface="Courier New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long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float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/>
                          <a:ea typeface="Arial Narrow" charset="0"/>
                          <a:cs typeface="Courier New"/>
                          <a:sym typeface="Arial Narrow" charset="0"/>
                        </a:rPr>
                        <a:t>double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  <a:tr h="28169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Narrow" charset="0"/>
                          <a:cs typeface="Courier New" pitchFamily="49" charset="0"/>
                          <a:sym typeface="Arial Narrow" charset="0"/>
                        </a:rPr>
                        <a:t>pointer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Arial Narrow" charset="0"/>
                          <a:cs typeface="Calibri"/>
                          <a:sym typeface="Arial Narrow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8C9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1752600" y="35052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0x101</a:t>
            </a:r>
            <a:endParaRPr lang="en-US" sz="1800" b="1" dirty="0"/>
          </a:p>
        </p:txBody>
      </p:sp>
      <p:sp>
        <p:nvSpPr>
          <p:cNvPr id="9" name="Rectangle 8"/>
          <p:cNvSpPr/>
          <p:nvPr/>
        </p:nvSpPr>
        <p:spPr>
          <a:xfrm>
            <a:off x="1752600" y="37338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0x204</a:t>
            </a:r>
            <a:endParaRPr lang="en-US" sz="1800" b="1" dirty="0"/>
          </a:p>
        </p:txBody>
      </p:sp>
      <p:sp>
        <p:nvSpPr>
          <p:cNvPr id="10" name="Rectangle 9"/>
          <p:cNvSpPr/>
          <p:nvPr/>
        </p:nvSpPr>
        <p:spPr>
          <a:xfrm>
            <a:off x="1752600" y="3974068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0x304</a:t>
            </a:r>
            <a:endParaRPr lang="en-US" sz="1800" b="1" dirty="0"/>
          </a:p>
        </p:txBody>
      </p:sp>
      <p:sp>
        <p:nvSpPr>
          <p:cNvPr id="11" name="Rectangle 10"/>
          <p:cNvSpPr/>
          <p:nvPr/>
        </p:nvSpPr>
        <p:spPr>
          <a:xfrm>
            <a:off x="1752600" y="42672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0x408</a:t>
            </a:r>
            <a:endParaRPr lang="en-US" sz="1800" b="1" dirty="0"/>
          </a:p>
        </p:txBody>
      </p:sp>
      <p:sp>
        <p:nvSpPr>
          <p:cNvPr id="12" name="Rectangle 11"/>
          <p:cNvSpPr/>
          <p:nvPr/>
        </p:nvSpPr>
        <p:spPr>
          <a:xfrm>
            <a:off x="1752600" y="4572000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0000"/>
                </a:solidFill>
                <a:latin typeface="Courier New" pitchFamily="49" charset="0"/>
              </a:rPr>
              <a:t>0x501</a:t>
            </a:r>
            <a:endParaRPr lang="en-US" sz="18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Unsigned Multiplication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238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3900" indent="-26670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unsigned numbers: 0 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x, y 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2</a:t>
            </a:r>
            <a:r>
              <a:rPr lang="en-US" altLang="en-US" b="1" baseline="3000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w-1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-1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Thus, x and y are w-bit numbers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product x*y: 0 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x * y 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Symbol" pitchFamily="16" charset="2"/>
                <a:ea typeface="Symbol" pitchFamily="16" charset="2"/>
                <a:cs typeface="Symbol" pitchFamily="16" charset="2"/>
              </a:rPr>
              <a:t>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(2</a:t>
            </a:r>
            <a:r>
              <a:rPr lang="en-US" altLang="en-US" b="1" baseline="3000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w-1</a:t>
            </a: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-1)</a:t>
            </a:r>
            <a:r>
              <a:rPr lang="en-US" altLang="en-US" b="1" baseline="3000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2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Thus, product can require 2w bits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Only the low w bits are used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The high order bits may overflow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This makes unsigned multiplication modular</a:t>
            </a:r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6962775" y="6461125"/>
            <a:ext cx="18415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509" name="Group 4"/>
          <p:cNvGrpSpPr>
            <a:grpSpLocks/>
          </p:cNvGrpSpPr>
          <p:nvPr/>
        </p:nvGrpSpPr>
        <p:grpSpPr bwMode="auto">
          <a:xfrm>
            <a:off x="2901950" y="4781550"/>
            <a:ext cx="3194050" cy="458788"/>
            <a:chOff x="1828" y="3012"/>
            <a:chExt cx="2012" cy="289"/>
          </a:xfrm>
        </p:grpSpPr>
        <p:sp>
          <p:nvSpPr>
            <p:cNvPr id="21510" name="Text Box 5"/>
            <p:cNvSpPr txBox="1">
              <a:spLocks noChangeArrowheads="1"/>
            </p:cNvSpPr>
            <p:nvPr/>
          </p:nvSpPr>
          <p:spPr bwMode="auto">
            <a:xfrm>
              <a:off x="1828" y="3012"/>
              <a:ext cx="2012" cy="28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b="1">
                  <a:solidFill>
                    <a:srgbClr val="000066"/>
                  </a:solidFill>
                  <a:latin typeface="Arial" charset="0"/>
                </a:rPr>
                <a:t>x *  y = (x * y) mod 2</a:t>
              </a:r>
              <a:r>
                <a:rPr lang="en-US" altLang="en-US" b="1" baseline="30000">
                  <a:solidFill>
                    <a:srgbClr val="000066"/>
                  </a:solidFill>
                  <a:latin typeface="Arial" charset="0"/>
                </a:rPr>
                <a:t>w</a:t>
              </a:r>
            </a:p>
          </p:txBody>
        </p:sp>
        <p:sp>
          <p:nvSpPr>
            <p:cNvPr id="21511" name="Text Box 6"/>
            <p:cNvSpPr txBox="1">
              <a:spLocks noChangeArrowheads="1"/>
            </p:cNvSpPr>
            <p:nvPr/>
          </p:nvSpPr>
          <p:spPr bwMode="auto">
            <a:xfrm>
              <a:off x="2084" y="3069"/>
              <a:ext cx="159" cy="21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800">
                  <a:solidFill>
                    <a:srgbClr val="000066"/>
                  </a:solidFill>
                  <a:latin typeface="Arial" charset="0"/>
                </a:rPr>
                <a:t>u</a:t>
              </a:r>
            </a:p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800">
                  <a:solidFill>
                    <a:srgbClr val="000066"/>
                  </a:solidFill>
                  <a:latin typeface="Arial" charset="0"/>
                </a:rPr>
                <a:t>w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Two’s-Complement Multiplication</a:t>
            </a:r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238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3900" indent="-26670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Same problem as unsigned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The bit-level representation for two’s-complement and unsigned is identical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This simplifies the integer multiplier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As before, the interpretation of this value is based on signed vs. unsigned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Maintaining exact results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Need to keep expanding word size with each product computed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Must be done in software, if needed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e.g., by “arbitrary precision” arithmetic packages</a:t>
            </a: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defRPr/>
            </a:pP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Security issues with multiplication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50950"/>
            <a:ext cx="8307388" cy="1644650"/>
          </a:xfrm>
        </p:spPr>
        <p:txBody>
          <a:bodyPr/>
          <a:lstStyle/>
          <a:p>
            <a:r>
              <a:rPr lang="en-US" dirty="0" smtClean="0"/>
              <a:t>SUN XDR library</a:t>
            </a:r>
          </a:p>
          <a:p>
            <a:pPr lvl="1"/>
            <a:r>
              <a:rPr lang="en-US" dirty="0" smtClean="0"/>
              <a:t>Widely used library for transferring data between machines</a:t>
            </a:r>
          </a:p>
        </p:txBody>
      </p:sp>
      <p:sp>
        <p:nvSpPr>
          <p:cNvPr id="37892" name="Rectangle 10"/>
          <p:cNvSpPr>
            <a:spLocks noChangeArrowheads="1"/>
          </p:cNvSpPr>
          <p:nvPr/>
        </p:nvSpPr>
        <p:spPr bwMode="auto">
          <a:xfrm>
            <a:off x="381000" y="2362200"/>
            <a:ext cx="8452634" cy="335989"/>
          </a:xfrm>
          <a:prstGeom prst="rect">
            <a:avLst/>
          </a:prstGeom>
          <a:solidFill>
            <a:srgbClr val="FFFF99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copy_elements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(void *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1466850" y="2968064"/>
            <a:ext cx="6762750" cy="1714500"/>
            <a:chOff x="1308" y="1224"/>
            <a:chExt cx="4260" cy="1080"/>
          </a:xfrm>
        </p:grpSpPr>
        <p:sp>
          <p:nvSpPr>
            <p:cNvPr id="37904" name="Rectangle 5"/>
            <p:cNvSpPr>
              <a:spLocks noChangeArrowheads="1"/>
            </p:cNvSpPr>
            <p:nvPr/>
          </p:nvSpPr>
          <p:spPr bwMode="auto">
            <a:xfrm>
              <a:off x="2400" y="1296"/>
              <a:ext cx="384" cy="528"/>
            </a:xfrm>
            <a:prstGeom prst="rect">
              <a:avLst/>
            </a:prstGeom>
            <a:solidFill>
              <a:srgbClr val="FFCCFF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5" name="Rectangle 6"/>
            <p:cNvSpPr>
              <a:spLocks noChangeArrowheads="1"/>
            </p:cNvSpPr>
            <p:nvPr/>
          </p:nvSpPr>
          <p:spPr bwMode="auto">
            <a:xfrm>
              <a:off x="3168" y="1488"/>
              <a:ext cx="384" cy="528"/>
            </a:xfrm>
            <a:prstGeom prst="rect">
              <a:avLst/>
            </a:prstGeom>
            <a:solidFill>
              <a:srgbClr val="CCFFCC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6" name="Rectangle 7"/>
            <p:cNvSpPr>
              <a:spLocks noChangeArrowheads="1"/>
            </p:cNvSpPr>
            <p:nvPr/>
          </p:nvSpPr>
          <p:spPr bwMode="auto">
            <a:xfrm>
              <a:off x="4032" y="1296"/>
              <a:ext cx="384" cy="528"/>
            </a:xfrm>
            <a:prstGeom prst="rect">
              <a:avLst/>
            </a:prstGeom>
            <a:solidFill>
              <a:srgbClr val="FFCC99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7" name="Rectangle 8"/>
            <p:cNvSpPr>
              <a:spLocks noChangeArrowheads="1"/>
            </p:cNvSpPr>
            <p:nvPr/>
          </p:nvSpPr>
          <p:spPr bwMode="auto">
            <a:xfrm>
              <a:off x="5184" y="1728"/>
              <a:ext cx="384" cy="528"/>
            </a:xfrm>
            <a:prstGeom prst="rect">
              <a:avLst/>
            </a:prstGeom>
            <a:solidFill>
              <a:schemeClr val="accent2"/>
            </a:solidFill>
            <a:ln w="190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1392" y="1584"/>
              <a:ext cx="384" cy="720"/>
              <a:chOff x="288" y="2352"/>
              <a:chExt cx="384" cy="720"/>
            </a:xfrm>
          </p:grpSpPr>
          <p:sp>
            <p:nvSpPr>
              <p:cNvPr id="37925" name="Oval 11"/>
              <p:cNvSpPr>
                <a:spLocks noChangeArrowheads="1"/>
              </p:cNvSpPr>
              <p:nvPr/>
            </p:nvSpPr>
            <p:spPr bwMode="auto">
              <a:xfrm>
                <a:off x="432" y="2352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" name="Group 13"/>
              <p:cNvGrpSpPr>
                <a:grpSpLocks/>
              </p:cNvGrpSpPr>
              <p:nvPr/>
            </p:nvGrpSpPr>
            <p:grpSpPr bwMode="auto">
              <a:xfrm>
                <a:off x="288" y="2496"/>
                <a:ext cx="384" cy="192"/>
                <a:chOff x="288" y="2304"/>
                <a:chExt cx="384" cy="192"/>
              </a:xfrm>
            </p:grpSpPr>
            <p:sp>
              <p:nvSpPr>
                <p:cNvPr id="37922" name="Rectangle 14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3" name="Oval 15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6"/>
              <p:cNvGrpSpPr>
                <a:grpSpLocks/>
              </p:cNvGrpSpPr>
              <p:nvPr/>
            </p:nvGrpSpPr>
            <p:grpSpPr bwMode="auto">
              <a:xfrm>
                <a:off x="288" y="2688"/>
                <a:ext cx="384" cy="192"/>
                <a:chOff x="288" y="2304"/>
                <a:chExt cx="384" cy="192"/>
              </a:xfrm>
            </p:grpSpPr>
            <p:sp>
              <p:nvSpPr>
                <p:cNvPr id="37920" name="Rectangle 17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21" name="Oval 18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288" y="2880"/>
                <a:ext cx="384" cy="192"/>
                <a:chOff x="288" y="2304"/>
                <a:chExt cx="384" cy="192"/>
              </a:xfrm>
            </p:grpSpPr>
            <p:sp>
              <p:nvSpPr>
                <p:cNvPr id="37918" name="Rectangle 20"/>
                <p:cNvSpPr>
                  <a:spLocks noChangeArrowheads="1"/>
                </p:cNvSpPr>
                <p:nvPr/>
              </p:nvSpPr>
              <p:spPr bwMode="auto">
                <a:xfrm>
                  <a:off x="288" y="2304"/>
                  <a:ext cx="384" cy="192"/>
                </a:xfrm>
                <a:prstGeom prst="rect">
                  <a:avLst/>
                </a:prstGeom>
                <a:noFill/>
                <a:ln w="19050">
                  <a:solidFill>
                    <a:schemeClr val="tx2"/>
                  </a:solidFill>
                  <a:miter lim="800000"/>
                  <a:headEnd/>
                  <a:tailEnd type="none" w="sm" len="sm"/>
                </a:ln>
              </p:spPr>
              <p:txBody>
                <a:bodyPr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37919" name="Oval 21"/>
                <p:cNvSpPr>
                  <a:spLocks noChangeArrowheads="1"/>
                </p:cNvSpPr>
                <p:nvPr/>
              </p:nvSpPr>
              <p:spPr bwMode="auto">
                <a:xfrm>
                  <a:off x="432" y="2352"/>
                  <a:ext cx="96" cy="96"/>
                </a:xfrm>
                <a:prstGeom prst="ellipse">
                  <a:avLst/>
                </a:prstGeom>
                <a:solidFill>
                  <a:schemeClr val="tx1"/>
                </a:solidFill>
                <a:ln w="19050">
                  <a:solidFill>
                    <a:schemeClr val="tx1"/>
                  </a:solidFill>
                  <a:round/>
                  <a:headEnd/>
                  <a:tailEnd type="none" w="sm" len="sm"/>
                </a:ln>
              </p:spPr>
              <p:txBody>
                <a:bodyPr wrap="none" lIns="45720" rIns="45720" anchor="ctr">
                  <a:spAutoFit/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37909" name="Text Box 23"/>
            <p:cNvSpPr txBox="1">
              <a:spLocks noChangeArrowheads="1"/>
            </p:cNvSpPr>
            <p:nvPr/>
          </p:nvSpPr>
          <p:spPr bwMode="auto">
            <a:xfrm>
              <a:off x="1308" y="1224"/>
              <a:ext cx="660" cy="21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/>
                <a:t>ele_src</a:t>
              </a:r>
            </a:p>
          </p:txBody>
        </p:sp>
        <p:sp>
          <p:nvSpPr>
            <p:cNvPr id="37910" name="Freeform 24"/>
            <p:cNvSpPr>
              <a:spLocks/>
            </p:cNvSpPr>
            <p:nvPr/>
          </p:nvSpPr>
          <p:spPr bwMode="auto">
            <a:xfrm>
              <a:off x="1584" y="1776"/>
              <a:ext cx="3600" cy="488"/>
            </a:xfrm>
            <a:custGeom>
              <a:avLst/>
              <a:gdLst>
                <a:gd name="T0" fmla="*/ 0 w 3600"/>
                <a:gd name="T1" fmla="*/ 432 h 488"/>
                <a:gd name="T2" fmla="*/ 2736 w 3600"/>
                <a:gd name="T3" fmla="*/ 432 h 488"/>
                <a:gd name="T4" fmla="*/ 3408 w 3600"/>
                <a:gd name="T5" fmla="*/ 96 h 488"/>
                <a:gd name="T6" fmla="*/ 3600 w 3600"/>
                <a:gd name="T7" fmla="*/ 0 h 48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600"/>
                <a:gd name="T13" fmla="*/ 0 h 488"/>
                <a:gd name="T14" fmla="*/ 3600 w 3600"/>
                <a:gd name="T15" fmla="*/ 488 h 48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600" h="488">
                  <a:moveTo>
                    <a:pt x="0" y="432"/>
                  </a:moveTo>
                  <a:cubicBezTo>
                    <a:pt x="1084" y="460"/>
                    <a:pt x="2168" y="488"/>
                    <a:pt x="2736" y="432"/>
                  </a:cubicBezTo>
                  <a:cubicBezTo>
                    <a:pt x="3304" y="376"/>
                    <a:pt x="3264" y="168"/>
                    <a:pt x="3408" y="96"/>
                  </a:cubicBezTo>
                  <a:cubicBezTo>
                    <a:pt x="3552" y="24"/>
                    <a:pt x="3576" y="12"/>
                    <a:pt x="3600" y="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1" name="Freeform 25"/>
            <p:cNvSpPr>
              <a:spLocks/>
            </p:cNvSpPr>
            <p:nvPr/>
          </p:nvSpPr>
          <p:spPr bwMode="auto">
            <a:xfrm>
              <a:off x="1584" y="1294"/>
              <a:ext cx="2448" cy="932"/>
            </a:xfrm>
            <a:custGeom>
              <a:avLst/>
              <a:gdLst>
                <a:gd name="T0" fmla="*/ 0 w 2448"/>
                <a:gd name="T1" fmla="*/ 722 h 932"/>
                <a:gd name="T2" fmla="*/ 930 w 2448"/>
                <a:gd name="T3" fmla="*/ 812 h 932"/>
                <a:gd name="T4" fmla="*/ 2064 w 2448"/>
                <a:gd name="T5" fmla="*/ 818 h 932"/>
                <a:gd name="T6" fmla="*/ 2148 w 2448"/>
                <a:gd name="T7" fmla="*/ 128 h 932"/>
                <a:gd name="T8" fmla="*/ 2448 w 2448"/>
                <a:gd name="T9" fmla="*/ 50 h 9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48"/>
                <a:gd name="T16" fmla="*/ 0 h 932"/>
                <a:gd name="T17" fmla="*/ 2448 w 2448"/>
                <a:gd name="T18" fmla="*/ 932 h 93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48" h="932">
                  <a:moveTo>
                    <a:pt x="0" y="722"/>
                  </a:moveTo>
                  <a:cubicBezTo>
                    <a:pt x="155" y="737"/>
                    <a:pt x="586" y="796"/>
                    <a:pt x="930" y="812"/>
                  </a:cubicBezTo>
                  <a:cubicBezTo>
                    <a:pt x="1274" y="828"/>
                    <a:pt x="1861" y="932"/>
                    <a:pt x="2064" y="818"/>
                  </a:cubicBezTo>
                  <a:cubicBezTo>
                    <a:pt x="2267" y="704"/>
                    <a:pt x="2084" y="256"/>
                    <a:pt x="2148" y="128"/>
                  </a:cubicBezTo>
                  <a:cubicBezTo>
                    <a:pt x="2212" y="0"/>
                    <a:pt x="2386" y="66"/>
                    <a:pt x="2448" y="50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2" name="Freeform 26"/>
            <p:cNvSpPr>
              <a:spLocks/>
            </p:cNvSpPr>
            <p:nvPr/>
          </p:nvSpPr>
          <p:spPr bwMode="auto">
            <a:xfrm>
              <a:off x="1584" y="1505"/>
              <a:ext cx="1584" cy="416"/>
            </a:xfrm>
            <a:custGeom>
              <a:avLst/>
              <a:gdLst>
                <a:gd name="T0" fmla="*/ 0 w 1584"/>
                <a:gd name="T1" fmla="*/ 319 h 416"/>
                <a:gd name="T2" fmla="*/ 960 w 1584"/>
                <a:gd name="T3" fmla="*/ 415 h 416"/>
                <a:gd name="T4" fmla="*/ 1296 w 1584"/>
                <a:gd name="T5" fmla="*/ 325 h 416"/>
                <a:gd name="T6" fmla="*/ 1422 w 1584"/>
                <a:gd name="T7" fmla="*/ 49 h 416"/>
                <a:gd name="T8" fmla="*/ 1584 w 1584"/>
                <a:gd name="T9" fmla="*/ 31 h 4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584"/>
                <a:gd name="T16" fmla="*/ 0 h 416"/>
                <a:gd name="T17" fmla="*/ 1584 w 1584"/>
                <a:gd name="T18" fmla="*/ 416 h 4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584" h="416">
                  <a:moveTo>
                    <a:pt x="0" y="319"/>
                  </a:moveTo>
                  <a:cubicBezTo>
                    <a:pt x="364" y="367"/>
                    <a:pt x="744" y="414"/>
                    <a:pt x="960" y="415"/>
                  </a:cubicBezTo>
                  <a:cubicBezTo>
                    <a:pt x="1176" y="416"/>
                    <a:pt x="1219" y="386"/>
                    <a:pt x="1296" y="325"/>
                  </a:cubicBezTo>
                  <a:cubicBezTo>
                    <a:pt x="1373" y="264"/>
                    <a:pt x="1374" y="98"/>
                    <a:pt x="1422" y="49"/>
                  </a:cubicBezTo>
                  <a:cubicBezTo>
                    <a:pt x="1470" y="0"/>
                    <a:pt x="1550" y="35"/>
                    <a:pt x="1584" y="31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13" name="Freeform 27"/>
            <p:cNvSpPr>
              <a:spLocks/>
            </p:cNvSpPr>
            <p:nvPr/>
          </p:nvSpPr>
          <p:spPr bwMode="auto">
            <a:xfrm>
              <a:off x="1584" y="1384"/>
              <a:ext cx="816" cy="304"/>
            </a:xfrm>
            <a:custGeom>
              <a:avLst/>
              <a:gdLst>
                <a:gd name="T0" fmla="*/ 0 w 816"/>
                <a:gd name="T1" fmla="*/ 248 h 304"/>
                <a:gd name="T2" fmla="*/ 342 w 816"/>
                <a:gd name="T3" fmla="*/ 272 h 304"/>
                <a:gd name="T4" fmla="*/ 576 w 816"/>
                <a:gd name="T5" fmla="*/ 56 h 304"/>
                <a:gd name="T6" fmla="*/ 816 w 816"/>
                <a:gd name="T7" fmla="*/ 8 h 30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16"/>
                <a:gd name="T13" fmla="*/ 0 h 304"/>
                <a:gd name="T14" fmla="*/ 816 w 816"/>
                <a:gd name="T15" fmla="*/ 304 h 30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16" h="304">
                  <a:moveTo>
                    <a:pt x="0" y="248"/>
                  </a:moveTo>
                  <a:cubicBezTo>
                    <a:pt x="57" y="252"/>
                    <a:pt x="246" y="304"/>
                    <a:pt x="342" y="272"/>
                  </a:cubicBezTo>
                  <a:cubicBezTo>
                    <a:pt x="438" y="240"/>
                    <a:pt x="497" y="100"/>
                    <a:pt x="576" y="56"/>
                  </a:cubicBezTo>
                  <a:cubicBezTo>
                    <a:pt x="655" y="12"/>
                    <a:pt x="736" y="0"/>
                    <a:pt x="816" y="8"/>
                  </a:cubicBezTo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" name="Group 44"/>
          <p:cNvGrpSpPr>
            <a:grpSpLocks/>
          </p:cNvGrpSpPr>
          <p:nvPr/>
        </p:nvGrpSpPr>
        <p:grpSpPr bwMode="auto">
          <a:xfrm>
            <a:off x="1371600" y="5065717"/>
            <a:ext cx="3302000" cy="1335088"/>
            <a:chOff x="864" y="3191"/>
            <a:chExt cx="2080" cy="841"/>
          </a:xfrm>
        </p:grpSpPr>
        <p:sp>
          <p:nvSpPr>
            <p:cNvPr id="37902" name="Rectangle 34"/>
            <p:cNvSpPr>
              <a:spLocks noChangeArrowheads="1"/>
            </p:cNvSpPr>
            <p:nvPr/>
          </p:nvSpPr>
          <p:spPr bwMode="auto">
            <a:xfrm>
              <a:off x="960" y="3504"/>
              <a:ext cx="1536" cy="528"/>
            </a:xfrm>
            <a:prstGeom prst="rect">
              <a:avLst/>
            </a:prstGeom>
            <a:noFill/>
            <a:ln w="57150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  <p:sp>
          <p:nvSpPr>
            <p:cNvPr id="37903" name="Text Box 42"/>
            <p:cNvSpPr txBox="1">
              <a:spLocks noChangeArrowheads="1"/>
            </p:cNvSpPr>
            <p:nvPr/>
          </p:nvSpPr>
          <p:spPr bwMode="auto">
            <a:xfrm>
              <a:off x="864" y="3191"/>
              <a:ext cx="2080" cy="213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 type="none" w="sm" len="sm"/>
            </a:ln>
          </p:spPr>
          <p:txBody>
            <a:bodyPr wrap="none" lIns="45720" rIns="45720">
              <a:spAutoFit/>
            </a:bodyPr>
            <a:lstStyle/>
            <a:p>
              <a:r>
                <a:rPr lang="en-US" sz="16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malloc</a:t>
              </a: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(</a:t>
              </a:r>
              <a:r>
                <a:rPr lang="en-US" sz="16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ele_cnt</a:t>
              </a: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 * </a:t>
              </a:r>
              <a:r>
                <a:rPr lang="en-US" sz="1600" dirty="0" err="1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ele_size</a:t>
              </a:r>
              <a:r>
                <a:rPr lang="en-US" sz="1600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)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1524000" y="5562600"/>
            <a:ext cx="2438400" cy="838200"/>
            <a:chOff x="2976" y="3504"/>
            <a:chExt cx="1536" cy="528"/>
          </a:xfrm>
        </p:grpSpPr>
        <p:grpSp>
          <p:nvGrpSpPr>
            <p:cNvPr id="9" name="Group 35"/>
            <p:cNvGrpSpPr>
              <a:grpSpLocks/>
            </p:cNvGrpSpPr>
            <p:nvPr/>
          </p:nvGrpSpPr>
          <p:grpSpPr bwMode="auto">
            <a:xfrm>
              <a:off x="2976" y="3504"/>
              <a:ext cx="1536" cy="528"/>
              <a:chOff x="960" y="3504"/>
              <a:chExt cx="1536" cy="528"/>
            </a:xfrm>
          </p:grpSpPr>
          <p:sp>
            <p:nvSpPr>
              <p:cNvPr id="37898" name="Rectangle 36"/>
              <p:cNvSpPr>
                <a:spLocks noChangeArrowheads="1"/>
              </p:cNvSpPr>
              <p:nvPr/>
            </p:nvSpPr>
            <p:spPr bwMode="auto">
              <a:xfrm>
                <a:off x="960" y="3504"/>
                <a:ext cx="384" cy="528"/>
              </a:xfrm>
              <a:prstGeom prst="rect">
                <a:avLst/>
              </a:prstGeom>
              <a:solidFill>
                <a:srgbClr val="FFCCFF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899" name="Rectangle 37"/>
              <p:cNvSpPr>
                <a:spLocks noChangeArrowheads="1"/>
              </p:cNvSpPr>
              <p:nvPr/>
            </p:nvSpPr>
            <p:spPr bwMode="auto">
              <a:xfrm>
                <a:off x="1344" y="3504"/>
                <a:ext cx="384" cy="528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0" name="Rectangle 38"/>
              <p:cNvSpPr>
                <a:spLocks noChangeArrowheads="1"/>
              </p:cNvSpPr>
              <p:nvPr/>
            </p:nvSpPr>
            <p:spPr bwMode="auto">
              <a:xfrm>
                <a:off x="1728" y="3504"/>
                <a:ext cx="384" cy="528"/>
              </a:xfrm>
              <a:prstGeom prst="rect">
                <a:avLst/>
              </a:prstGeom>
              <a:solidFill>
                <a:srgbClr val="FFCC99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7901" name="Rectangle 39"/>
              <p:cNvSpPr>
                <a:spLocks noChangeArrowheads="1"/>
              </p:cNvSpPr>
              <p:nvPr/>
            </p:nvSpPr>
            <p:spPr bwMode="auto">
              <a:xfrm>
                <a:off x="2112" y="3504"/>
                <a:ext cx="384" cy="528"/>
              </a:xfrm>
              <a:prstGeom prst="rect">
                <a:avLst/>
              </a:prstGeom>
              <a:solidFill>
                <a:schemeClr val="accent2"/>
              </a:solidFill>
              <a:ln w="9525">
                <a:solidFill>
                  <a:schemeClr val="tx2"/>
                </a:solidFill>
                <a:miter lim="800000"/>
                <a:headEnd/>
                <a:tailEnd type="none" w="sm" len="sm"/>
              </a:ln>
            </p:spPr>
            <p:txBody>
              <a:bodyPr wrap="none" lIns="45720" rIns="45720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37897" name="Rectangle 40"/>
            <p:cNvSpPr>
              <a:spLocks noChangeArrowheads="1"/>
            </p:cNvSpPr>
            <p:nvPr/>
          </p:nvSpPr>
          <p:spPr bwMode="auto">
            <a:xfrm>
              <a:off x="2976" y="3504"/>
              <a:ext cx="1536" cy="528"/>
            </a:xfrm>
            <a:prstGeom prst="rect">
              <a:avLst/>
            </a:prstGeom>
            <a:noFill/>
            <a:ln w="9525">
              <a:solidFill>
                <a:schemeClr val="tx2"/>
              </a:solidFill>
              <a:miter lim="800000"/>
              <a:headEnd/>
              <a:tailEnd type="none" w="sm" len="sm"/>
            </a:ln>
          </p:spPr>
          <p:txBody>
            <a:bodyPr wrap="none" lIns="45720" rIns="4572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8" name="Rectangle 14"/>
          <p:cNvSpPr>
            <a:spLocks noChangeArrowheads="1"/>
          </p:cNvSpPr>
          <p:nvPr/>
        </p:nvSpPr>
        <p:spPr bwMode="auto">
          <a:xfrm>
            <a:off x="1600200" y="3460189"/>
            <a:ext cx="609600" cy="30480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 type="none" w="sm" len="sm"/>
          </a:ln>
        </p:spPr>
        <p:txBody>
          <a:bodyPr lIns="45720" rIns="45720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03469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Code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for </a:t>
            </a:r>
            <a:r>
              <a:rPr lang="en-US" dirty="0" err="1" smtClean="0"/>
              <a:t>malloc</a:t>
            </a:r>
            <a:r>
              <a:rPr lang="en-US" dirty="0" smtClean="0"/>
              <a:t> failing on allocations too large, but…</a:t>
            </a:r>
            <a:endParaRPr lang="en-US" dirty="0"/>
          </a:p>
        </p:txBody>
      </p:sp>
      <p:sp>
        <p:nvSpPr>
          <p:cNvPr id="38915" name="Rectangle 4"/>
          <p:cNvSpPr>
            <a:spLocks noChangeArrowheads="1"/>
          </p:cNvSpPr>
          <p:nvPr/>
        </p:nvSpPr>
        <p:spPr bwMode="auto">
          <a:xfrm>
            <a:off x="304800" y="1905000"/>
            <a:ext cx="8531225" cy="4772025"/>
          </a:xfrm>
          <a:prstGeom prst="rect">
            <a:avLst/>
          </a:prstGeom>
          <a:solidFill>
            <a:srgbClr val="F7F5CD"/>
          </a:solidFill>
          <a:ln w="12700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void*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copy_elements(void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ele_src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/*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* Allocate buffer for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objects, each of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bytes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* and copy from locations designated by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ele_src</a:t>
            </a:r>
            <a:endParaRPr lang="en-US" sz="16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void *result =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malloc(ele_cnt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if (result == NULL)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failed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void *next =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/* Copy object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to destination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memcpy(next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ele_src[i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],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/* Move pointer to next memory region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next += </a:t>
            </a:r>
            <a:r>
              <a:rPr lang="en-US" sz="16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return result;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 flipV="1">
            <a:off x="5562600" y="3476625"/>
            <a:ext cx="609600" cy="6096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Box 6"/>
          <p:cNvSpPr txBox="1"/>
          <p:nvPr/>
        </p:nvSpPr>
        <p:spPr>
          <a:xfrm>
            <a:off x="5181600" y="4086225"/>
            <a:ext cx="358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Not checked for overflow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Can </a:t>
            </a:r>
            <a:r>
              <a:rPr lang="en-US" sz="1600" dirty="0" err="1" smtClean="0">
                <a:solidFill>
                  <a:schemeClr val="tx1"/>
                </a:solidFill>
              </a:rPr>
              <a:t>malloc</a:t>
            </a:r>
            <a:r>
              <a:rPr lang="en-US" sz="1600" dirty="0" smtClean="0">
                <a:solidFill>
                  <a:schemeClr val="tx1"/>
                </a:solidFill>
              </a:rPr>
              <a:t> 4096 when 2</a:t>
            </a:r>
            <a:r>
              <a:rPr lang="en-US" sz="1600" baseline="30000" dirty="0" smtClean="0">
                <a:solidFill>
                  <a:schemeClr val="tx1"/>
                </a:solidFill>
              </a:rPr>
              <a:t>32</a:t>
            </a:r>
            <a:r>
              <a:rPr lang="en-US" sz="1600" dirty="0" smtClean="0">
                <a:solidFill>
                  <a:schemeClr val="tx1"/>
                </a:solidFill>
              </a:rPr>
              <a:t>+4096 needed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7968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Fractional binary </a:t>
            </a:r>
            <a:r>
              <a:rPr lang="en-US" dirty="0" smtClean="0"/>
              <a:t>number examples</a:t>
            </a:r>
            <a:endParaRPr lang="en-US" dirty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Convert the following binary numbers to decimal mixed numbers</a:t>
            </a:r>
          </a:p>
          <a:p>
            <a:r>
              <a:rPr lang="en-US" dirty="0" smtClean="0"/>
              <a:t>10.111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1.0111</a:t>
            </a:r>
            <a:r>
              <a:rPr lang="en-US" baseline="-25000" dirty="0" smtClean="0"/>
              <a:t>2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1011.101</a:t>
            </a:r>
            <a:r>
              <a:rPr lang="en-US" baseline="-25000" dirty="0" smtClean="0"/>
              <a:t>2</a:t>
            </a:r>
          </a:p>
          <a:p>
            <a:endParaRPr lang="en-US" baseline="-25000" dirty="0" smtClean="0"/>
          </a:p>
          <a:p>
            <a:endParaRPr lang="en-US" baseline="-25000" dirty="0" smtClean="0"/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114800" y="3200400"/>
            <a:ext cx="4572000" cy="1520416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Short-cut for fraction calculation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Treat RHS as binary number and use it as the numerator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If the number of bits on RHS is n, make the denominator 2</a:t>
            </a:r>
            <a:r>
              <a:rPr lang="en-US" altLang="en-US" sz="1800" b="1" baseline="30000" dirty="0" smtClean="0">
                <a:solidFill>
                  <a:srgbClr val="000066"/>
                </a:solidFill>
                <a:latin typeface="Arial" charset="0"/>
              </a:rPr>
              <a:t>n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7200" y="2590800"/>
          <a:ext cx="2601913" cy="685800"/>
        </p:xfrm>
        <a:graphic>
          <a:graphicData uri="http://schemas.openxmlformats.org/presentationml/2006/ole">
            <p:oleObj spid="_x0000_s262145" name="Equation" r:id="rId3" imgW="1180800" imgH="393480" progId="">
              <p:embed/>
            </p:oleObj>
          </a:graphicData>
        </a:graphic>
      </p:graphicFrame>
      <p:graphicFrame>
        <p:nvGraphicFramePr>
          <p:cNvPr id="262146" name="Object 2"/>
          <p:cNvGraphicFramePr>
            <a:graphicFrameLocks noChangeAspect="1"/>
          </p:cNvGraphicFramePr>
          <p:nvPr/>
        </p:nvGraphicFramePr>
        <p:xfrm>
          <a:off x="533400" y="5638800"/>
          <a:ext cx="2992438" cy="685800"/>
        </p:xfrm>
        <a:graphic>
          <a:graphicData uri="http://schemas.openxmlformats.org/presentationml/2006/ole">
            <p:oleObj spid="_x0000_s262146" name="Equation" r:id="rId4" imgW="1358640" imgH="393480" progId="">
              <p:embed/>
            </p:oleObj>
          </a:graphicData>
        </a:graphic>
      </p:graphicFrame>
      <p:graphicFrame>
        <p:nvGraphicFramePr>
          <p:cNvPr id="262147" name="Object 3"/>
          <p:cNvGraphicFramePr>
            <a:graphicFrameLocks noChangeAspect="1"/>
          </p:cNvGraphicFramePr>
          <p:nvPr/>
        </p:nvGraphicFramePr>
        <p:xfrm>
          <a:off x="487363" y="3962400"/>
          <a:ext cx="2713037" cy="685800"/>
        </p:xfrm>
        <a:graphic>
          <a:graphicData uri="http://schemas.openxmlformats.org/presentationml/2006/ole">
            <p:oleObj spid="_x0000_s262147" name="Equation" r:id="rId5" imgW="1231560" imgH="393480" progId="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XDR Vulnerability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89150"/>
            <a:ext cx="8307387" cy="454025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if: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ele_cnt</a:t>
            </a:r>
            <a:r>
              <a:rPr lang="en-US" b="1" dirty="0" smtClean="0">
                <a:latin typeface="Courier New" pitchFamily="49" charset="0"/>
              </a:rPr>
              <a:t> </a:t>
            </a:r>
            <a:r>
              <a:rPr lang="en-US" dirty="0" smtClean="0"/>
              <a:t>	= 2</a:t>
            </a:r>
            <a:r>
              <a:rPr lang="en-US" baseline="30000" dirty="0" smtClean="0"/>
              <a:t>20</a:t>
            </a:r>
            <a:r>
              <a:rPr lang="en-US" dirty="0" smtClean="0"/>
              <a:t> + 1</a:t>
            </a:r>
          </a:p>
          <a:p>
            <a:pPr lvl="1" eaLnBrk="1" hangingPunct="1">
              <a:defRPr/>
            </a:pPr>
            <a:r>
              <a:rPr lang="en-US" b="1" dirty="0" err="1" smtClean="0">
                <a:latin typeface="Courier New" pitchFamily="49" charset="0"/>
              </a:rPr>
              <a:t>ele_size</a:t>
            </a:r>
            <a:r>
              <a:rPr lang="en-US" dirty="0" smtClean="0"/>
              <a:t> 	= 4096 	</a:t>
            </a:r>
            <a:r>
              <a:rPr lang="en-US" dirty="0" smtClean="0">
                <a:solidFill>
                  <a:schemeClr val="tx1"/>
                </a:solidFill>
              </a:rPr>
              <a:t>	</a:t>
            </a:r>
            <a:r>
              <a:rPr lang="en-US" dirty="0" smtClean="0"/>
              <a:t>= 2</a:t>
            </a:r>
            <a:r>
              <a:rPr lang="en-US" baseline="30000" dirty="0" smtClean="0"/>
              <a:t>12</a:t>
            </a:r>
          </a:p>
          <a:p>
            <a:pPr lvl="1" eaLnBrk="1" hangingPunct="1">
              <a:defRPr/>
            </a:pPr>
            <a:r>
              <a:rPr lang="en-US" dirty="0" smtClean="0"/>
              <a:t>Allocation	= 2</a:t>
            </a:r>
            <a:r>
              <a:rPr lang="en-US" baseline="30000" dirty="0" smtClean="0"/>
              <a:t>32</a:t>
            </a:r>
            <a:r>
              <a:rPr lang="en-US" dirty="0" smtClean="0"/>
              <a:t> + 4096</a:t>
            </a:r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ClrTx/>
              <a:defRPr/>
            </a:pPr>
            <a:r>
              <a:rPr lang="en-US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How can this function be made secure?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Input parameter validation 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Add assertions (Power of Ten rules)</a:t>
            </a:r>
          </a:p>
          <a:p>
            <a:pPr lvl="1" eaLnBrk="1" hangingPunct="1"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dirty="0" smtClean="0">
                <a:latin typeface="Arial" charset="0"/>
              </a:rPr>
              <a:t>Use product in for loop </a:t>
            </a:r>
            <a:r>
              <a:rPr lang="en-US" altLang="en-US" smtClean="0">
                <a:latin typeface="Arial" charset="0"/>
              </a:rPr>
              <a:t>after check</a:t>
            </a:r>
            <a:endParaRPr lang="en-US" altLang="en-US" dirty="0" smtClean="0">
              <a:latin typeface="Arial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381000" y="1367135"/>
            <a:ext cx="4885312" cy="461665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spAutoFit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ele_cnt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* </a:t>
            </a:r>
            <a:r>
              <a:rPr lang="en-US" sz="24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ele_size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4045683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Multiplication </a:t>
            </a: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by </a:t>
            </a:r>
            <a:r>
              <a:rPr lang="en-US" altLang="en-US" sz="3800" b="1" smtClean="0">
                <a:solidFill>
                  <a:srgbClr val="660033"/>
                </a:solidFill>
                <a:latin typeface="Arial" charset="0"/>
              </a:rPr>
              <a:t>shifting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44538" indent="-2270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happens if you shift a decimal number left one place?  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30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=&gt; 300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Multiplies number by base (10)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happens if you shift a binary number left one place?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00011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=&gt; 00110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Multiplies number by base (2)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Multiplication by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shifting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44538" indent="-2270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if you shift a decimal number left N positions?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(N = 3)	31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 =&gt; 31000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Multiplies number by (base)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or 10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(1000 for N=3)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if you shift a binary number left N positions?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	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Multiplies number by (base)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or 2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00001000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&lt;&lt; 2  = 00100000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(8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) &lt;&lt; 2 = (32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Multiplication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by shifts and adds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44538" indent="-2270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CPUs shift and add faster than multiply</a:t>
            </a:r>
          </a:p>
          <a:p>
            <a:pPr lvl="1" eaLnBrk="1" hangingPunct="1">
              <a:spcBef>
                <a:spcPts val="625"/>
              </a:spcBef>
              <a:buClrTx/>
              <a:buSzPct val="75000"/>
              <a:buFontTx/>
              <a:buNone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u &lt;&lt; 3	==	u * 8</a:t>
            </a:r>
          </a:p>
          <a:p>
            <a:pPr marL="736600" lvl="1" indent="-2286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Compiler may automatically generate code to implement multiplication via shifts and adds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Dependent upon multiplication factor</a:t>
            </a: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marL="736600" lvl="1" indent="-228600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Examples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K = 24</a:t>
            </a:r>
          </a:p>
          <a:p>
            <a:pPr lvl="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(u &lt;&lt; 5) – (u &lt;&lt; 3)	==	u*32 – u*8 == u * 24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K = 18</a:t>
            </a:r>
          </a:p>
          <a:p>
            <a:pPr lvl="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(u &lt;&lt; 4) + (u &lt;&lt; 1)	==	u*16 + u*2 == u * 18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endParaRPr lang="en-US" altLang="en-US" sz="1800" b="1" dirty="0" smtClean="0">
              <a:solidFill>
                <a:srgbClr val="000099"/>
              </a:solidFill>
              <a:latin typeface="Arial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Division by shifting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44538" indent="-2270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happens if you shift a decimal number right one digit?  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31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=&gt; 3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10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 Divides number by base (10), rounds down towards 0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happens if you shift an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unsigned</a:t>
            </a: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binary number right one bit?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00000111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=&gt; 00000011</a:t>
            </a:r>
            <a:r>
              <a:rPr lang="en-US" altLang="en-US" sz="2000" b="1" baseline="-25000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2		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(7 &gt;&gt; 1 =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 3)</a:t>
            </a: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Divides number by base (2), rounds down towards 0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endParaRPr lang="en-US" altLang="en-US" sz="2000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Division by shifting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44538" indent="-2270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Courier New" pitchFamily="49" charset="0"/>
              </a:rPr>
              <a:t>Question:</a:t>
            </a:r>
            <a:endParaRPr lang="en-US" altLang="en-US" sz="2000" b="1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7 &gt;&gt; 1 == 3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would you expect the following to give you?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 -7 &gt;&gt; 1 == ?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Try using a byte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 	      7 == 00000111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 		     -7 == 11111001 (flip bits, add 1)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-7 &gt;&gt; 1 == 11111100 (-4)!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What happens if you shift a, negative </a:t>
            </a:r>
            <a:r>
              <a:rPr lang="en-US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signed</a:t>
            </a: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binary number right one bit?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		Divides number by base (2), rounds away from 0!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385763" lvl="1" indent="-366713" eaLnBrk="1" hangingPunct="1">
              <a:lnSpc>
                <a:spcPct val="95000"/>
              </a:lnSpc>
              <a:spcBef>
                <a:spcPts val="1500"/>
              </a:spcBef>
              <a:buClrTx/>
              <a:defRPr/>
            </a:pPr>
            <a:endParaRPr lang="en-US" altLang="en-US" sz="2000" dirty="0" smtClean="0">
              <a:solidFill>
                <a:srgbClr val="000066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Division by shifting (unsigned)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1306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42900" indent="-32385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3900" indent="-266700"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42900" algn="l"/>
                <a:tab pos="800100" algn="l"/>
                <a:tab pos="1257300" algn="l"/>
                <a:tab pos="1714500" algn="l"/>
                <a:tab pos="2171700" algn="l"/>
                <a:tab pos="2628900" algn="l"/>
                <a:tab pos="3086100" algn="l"/>
                <a:tab pos="3543300" algn="l"/>
                <a:tab pos="4000500" algn="l"/>
                <a:tab pos="4457700" algn="l"/>
                <a:tab pos="4914900" algn="l"/>
                <a:tab pos="5372100" algn="l"/>
                <a:tab pos="5829300" algn="l"/>
                <a:tab pos="6286500" algn="l"/>
                <a:tab pos="6743700" algn="l"/>
                <a:tab pos="7200900" algn="l"/>
                <a:tab pos="7658100" algn="l"/>
                <a:tab pos="8115300" algn="l"/>
                <a:tab pos="8572500" algn="l"/>
                <a:tab pos="9029700" algn="l"/>
                <a:tab pos="9486900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unsigned numbers, division by performed via logical right shifts</a:t>
            </a:r>
          </a:p>
          <a:p>
            <a:pPr eaLnBrk="1" hangingPunct="1">
              <a:lnSpc>
                <a:spcPct val="9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Quotient of unsigned division by power of 2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u &gt;&gt; k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gives  </a:t>
            </a:r>
            <a:r>
              <a:rPr lang="en-US" altLang="en-US" sz="18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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u / </a:t>
            </a:r>
            <a:r>
              <a:rPr lang="en-US" altLang="en-US" sz="1800" i="1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800" i="1" baseline="30000" dirty="0" smtClean="0">
                <a:solidFill>
                  <a:srgbClr val="000066"/>
                </a:solidFill>
                <a:latin typeface="Arial" charset="0"/>
              </a:rPr>
              <a:t>k </a:t>
            </a:r>
            <a:r>
              <a:rPr lang="en-US" altLang="en-US" sz="18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</a:t>
            </a:r>
          </a:p>
          <a:p>
            <a:pPr lvl="1" eaLnBrk="1" hangingPunct="1"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Rounds towards 0</a:t>
            </a:r>
            <a:endParaRPr lang="en-US" altLang="en-US" sz="1800" b="1" dirty="0" smtClean="0">
              <a:solidFill>
                <a:srgbClr val="000066"/>
              </a:solidFill>
              <a:latin typeface="Symbol" pitchFamily="16" charset="2"/>
              <a:ea typeface="Symbol" pitchFamily="16" charset="2"/>
              <a:cs typeface="Symbol" pitchFamily="16" charset="2"/>
            </a:endParaRPr>
          </a:p>
        </p:txBody>
      </p:sp>
      <p:graphicFrame>
        <p:nvGraphicFramePr>
          <p:cNvPr id="24580" name="Object 3"/>
          <p:cNvGraphicFramePr>
            <a:graphicFrameLocks noChangeAspect="1"/>
          </p:cNvGraphicFramePr>
          <p:nvPr/>
        </p:nvGraphicFramePr>
        <p:xfrm>
          <a:off x="762000" y="5143500"/>
          <a:ext cx="7683500" cy="1638300"/>
        </p:xfrm>
        <a:graphic>
          <a:graphicData uri="http://schemas.openxmlformats.org/presentationml/2006/ole">
            <p:oleObj spid="_x0000_s24580" r:id="rId4" imgW="714541" imgH="623694" progId="Word.Document.8">
              <p:embed/>
            </p:oleObj>
          </a:graphicData>
        </a:graphic>
      </p:graphicFrame>
      <p:sp>
        <p:nvSpPr>
          <p:cNvPr id="24581" name="Rectangle 4"/>
          <p:cNvSpPr>
            <a:spLocks noChangeArrowheads="1"/>
          </p:cNvSpPr>
          <p:nvPr/>
        </p:nvSpPr>
        <p:spPr bwMode="auto">
          <a:xfrm>
            <a:off x="3962400" y="31623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2" name="Rectangle 5"/>
          <p:cNvSpPr>
            <a:spLocks noChangeArrowheads="1"/>
          </p:cNvSpPr>
          <p:nvPr/>
        </p:nvSpPr>
        <p:spPr bwMode="auto">
          <a:xfrm>
            <a:off x="4191000" y="31623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3" name="Rectangle 6"/>
          <p:cNvSpPr>
            <a:spLocks noChangeArrowheads="1"/>
          </p:cNvSpPr>
          <p:nvPr/>
        </p:nvSpPr>
        <p:spPr bwMode="auto">
          <a:xfrm>
            <a:off x="5105400" y="31623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3962400" y="36195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4876800" y="36195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586" name="Rectangle 9"/>
          <p:cNvSpPr>
            <a:spLocks noChangeArrowheads="1"/>
          </p:cNvSpPr>
          <p:nvPr/>
        </p:nvSpPr>
        <p:spPr bwMode="auto">
          <a:xfrm>
            <a:off x="5105400" y="3619500"/>
            <a:ext cx="228600" cy="228600"/>
          </a:xfrm>
          <a:prstGeom prst="rect">
            <a:avLst/>
          </a:prstGeom>
          <a:solidFill>
            <a:srgbClr val="808080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1</a:t>
            </a:r>
          </a:p>
        </p:txBody>
      </p:sp>
      <p:sp>
        <p:nvSpPr>
          <p:cNvPr id="24587" name="Rectangle 10"/>
          <p:cNvSpPr>
            <a:spLocks noChangeArrowheads="1"/>
          </p:cNvSpPr>
          <p:nvPr/>
        </p:nvSpPr>
        <p:spPr bwMode="auto">
          <a:xfrm>
            <a:off x="5334000" y="36195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588" name="Rectangle 11"/>
          <p:cNvSpPr>
            <a:spLocks noChangeArrowheads="1"/>
          </p:cNvSpPr>
          <p:nvPr/>
        </p:nvSpPr>
        <p:spPr bwMode="auto">
          <a:xfrm>
            <a:off x="6248400" y="36195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589" name="Rectangle 12"/>
          <p:cNvSpPr>
            <a:spLocks noChangeArrowheads="1"/>
          </p:cNvSpPr>
          <p:nvPr/>
        </p:nvSpPr>
        <p:spPr bwMode="auto">
          <a:xfrm>
            <a:off x="6477000" y="36195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590" name="Rectangle 13"/>
          <p:cNvSpPr>
            <a:spLocks noChangeArrowheads="1"/>
          </p:cNvSpPr>
          <p:nvPr/>
        </p:nvSpPr>
        <p:spPr bwMode="auto">
          <a:xfrm>
            <a:off x="4191000" y="3619500"/>
            <a:ext cx="6858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sp>
        <p:nvSpPr>
          <p:cNvPr id="24591" name="Rectangle 14"/>
          <p:cNvSpPr>
            <a:spLocks noChangeArrowheads="1"/>
          </p:cNvSpPr>
          <p:nvPr/>
        </p:nvSpPr>
        <p:spPr bwMode="auto">
          <a:xfrm>
            <a:off x="3354388" y="3086100"/>
            <a:ext cx="2952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i="1">
                <a:solidFill>
                  <a:srgbClr val="000066"/>
                </a:solidFill>
              </a:rPr>
              <a:t>u</a:t>
            </a:r>
          </a:p>
        </p:txBody>
      </p:sp>
      <p:sp>
        <p:nvSpPr>
          <p:cNvPr id="24592" name="Rectangle 15"/>
          <p:cNvSpPr>
            <a:spLocks noChangeArrowheads="1"/>
          </p:cNvSpPr>
          <p:nvPr/>
        </p:nvSpPr>
        <p:spPr bwMode="auto">
          <a:xfrm>
            <a:off x="3359150" y="3543300"/>
            <a:ext cx="354013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</a:rPr>
              <a:t>2</a:t>
            </a:r>
            <a:r>
              <a:rPr lang="en-US" altLang="en-US" sz="1800" i="1" baseline="30000">
                <a:solidFill>
                  <a:srgbClr val="000066"/>
                </a:solidFill>
              </a:rPr>
              <a:t>k</a:t>
            </a:r>
          </a:p>
        </p:txBody>
      </p:sp>
      <p:sp>
        <p:nvSpPr>
          <p:cNvPr id="24593" name="Line 16"/>
          <p:cNvSpPr>
            <a:spLocks noChangeShapeType="1"/>
          </p:cNvSpPr>
          <p:nvPr/>
        </p:nvSpPr>
        <p:spPr bwMode="auto">
          <a:xfrm>
            <a:off x="2209800" y="3924300"/>
            <a:ext cx="63246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594" name="Rectangle 17"/>
          <p:cNvSpPr>
            <a:spLocks noChangeArrowheads="1"/>
          </p:cNvSpPr>
          <p:nvPr/>
        </p:nvSpPr>
        <p:spPr bwMode="auto">
          <a:xfrm>
            <a:off x="2973388" y="3543300"/>
            <a:ext cx="3175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/</a:t>
            </a:r>
          </a:p>
        </p:txBody>
      </p:sp>
      <p:sp>
        <p:nvSpPr>
          <p:cNvPr id="24595" name="Rectangle 18"/>
          <p:cNvSpPr>
            <a:spLocks noChangeArrowheads="1"/>
          </p:cNvSpPr>
          <p:nvPr/>
        </p:nvSpPr>
        <p:spPr bwMode="auto">
          <a:xfrm>
            <a:off x="3052763" y="4000500"/>
            <a:ext cx="6477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i="1">
                <a:solidFill>
                  <a:srgbClr val="000066"/>
                </a:solidFill>
              </a:rPr>
              <a:t>u </a:t>
            </a:r>
            <a:r>
              <a:rPr lang="en-US" altLang="en-US" sz="1800">
                <a:solidFill>
                  <a:srgbClr val="000066"/>
                </a:solidFill>
              </a:rPr>
              <a:t>/ 2</a:t>
            </a:r>
            <a:r>
              <a:rPr lang="en-US" altLang="en-US" sz="1800" i="1" baseline="30000">
                <a:solidFill>
                  <a:srgbClr val="000066"/>
                </a:solidFill>
              </a:rPr>
              <a:t>k</a:t>
            </a:r>
          </a:p>
        </p:txBody>
      </p:sp>
      <p:sp>
        <p:nvSpPr>
          <p:cNvPr id="24596" name="Text Box 19"/>
          <p:cNvSpPr txBox="1">
            <a:spLocks noChangeArrowheads="1"/>
          </p:cNvSpPr>
          <p:nvPr/>
        </p:nvSpPr>
        <p:spPr bwMode="auto">
          <a:xfrm>
            <a:off x="536575" y="4000500"/>
            <a:ext cx="1106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Division: </a:t>
            </a:r>
          </a:p>
        </p:txBody>
      </p:sp>
      <p:sp>
        <p:nvSpPr>
          <p:cNvPr id="24597" name="Text Box 20"/>
          <p:cNvSpPr txBox="1">
            <a:spLocks noChangeArrowheads="1"/>
          </p:cNvSpPr>
          <p:nvPr/>
        </p:nvSpPr>
        <p:spPr bwMode="auto">
          <a:xfrm>
            <a:off x="536575" y="3314700"/>
            <a:ext cx="12461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Operands:</a:t>
            </a:r>
          </a:p>
        </p:txBody>
      </p:sp>
      <p:sp>
        <p:nvSpPr>
          <p:cNvPr id="24598" name="Rectangle 21"/>
          <p:cNvSpPr>
            <a:spLocks noChangeArrowheads="1"/>
          </p:cNvSpPr>
          <p:nvPr/>
        </p:nvSpPr>
        <p:spPr bwMode="auto">
          <a:xfrm>
            <a:off x="5562600" y="3619500"/>
            <a:ext cx="6858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sp>
        <p:nvSpPr>
          <p:cNvPr id="24599" name="Rectangle 22"/>
          <p:cNvSpPr>
            <a:spLocks noChangeArrowheads="1"/>
          </p:cNvSpPr>
          <p:nvPr/>
        </p:nvSpPr>
        <p:spPr bwMode="auto">
          <a:xfrm>
            <a:off x="5126038" y="2781300"/>
            <a:ext cx="2825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i="1">
                <a:solidFill>
                  <a:srgbClr val="000066"/>
                </a:solidFill>
              </a:rPr>
              <a:t>k</a:t>
            </a:r>
          </a:p>
        </p:txBody>
      </p:sp>
      <p:sp>
        <p:nvSpPr>
          <p:cNvPr id="24600" name="Rectangle 23"/>
          <p:cNvSpPr>
            <a:spLocks noChangeArrowheads="1"/>
          </p:cNvSpPr>
          <p:nvPr/>
        </p:nvSpPr>
        <p:spPr bwMode="auto">
          <a:xfrm>
            <a:off x="4419600" y="3162300"/>
            <a:ext cx="6858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grpSp>
        <p:nvGrpSpPr>
          <p:cNvPr id="24601" name="Group 24"/>
          <p:cNvGrpSpPr>
            <a:grpSpLocks/>
          </p:cNvGrpSpPr>
          <p:nvPr/>
        </p:nvGrpSpPr>
        <p:grpSpPr bwMode="auto">
          <a:xfrm>
            <a:off x="5334000" y="3162300"/>
            <a:ext cx="1352550" cy="209550"/>
            <a:chOff x="3360" y="1728"/>
            <a:chExt cx="852" cy="132"/>
          </a:xfrm>
        </p:grpSpPr>
        <p:sp>
          <p:nvSpPr>
            <p:cNvPr id="24631" name="Rectangle 25"/>
            <p:cNvSpPr>
              <a:spLocks noChangeArrowheads="1"/>
            </p:cNvSpPr>
            <p:nvPr/>
          </p:nvSpPr>
          <p:spPr bwMode="auto">
            <a:xfrm>
              <a:off x="3360" y="1728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2" name="Rectangle 26"/>
            <p:cNvSpPr>
              <a:spLocks noChangeArrowheads="1"/>
            </p:cNvSpPr>
            <p:nvPr/>
          </p:nvSpPr>
          <p:spPr bwMode="auto">
            <a:xfrm>
              <a:off x="3936" y="1728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3" name="Rectangle 27"/>
            <p:cNvSpPr>
              <a:spLocks noChangeArrowheads="1"/>
            </p:cNvSpPr>
            <p:nvPr/>
          </p:nvSpPr>
          <p:spPr bwMode="auto">
            <a:xfrm>
              <a:off x="4080" y="1728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4" name="Rectangle 28"/>
            <p:cNvSpPr>
              <a:spLocks noChangeArrowheads="1"/>
            </p:cNvSpPr>
            <p:nvPr/>
          </p:nvSpPr>
          <p:spPr bwMode="auto">
            <a:xfrm>
              <a:off x="3504" y="1728"/>
              <a:ext cx="420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24602" name="Rectangle 29"/>
          <p:cNvSpPr>
            <a:spLocks noChangeArrowheads="1"/>
          </p:cNvSpPr>
          <p:nvPr/>
        </p:nvSpPr>
        <p:spPr bwMode="auto">
          <a:xfrm>
            <a:off x="5334000" y="40767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3" name="Rectangle 30"/>
          <p:cNvSpPr>
            <a:spLocks noChangeArrowheads="1"/>
          </p:cNvSpPr>
          <p:nvPr/>
        </p:nvSpPr>
        <p:spPr bwMode="auto">
          <a:xfrm>
            <a:off x="5562600" y="40767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4" name="Rectangle 31"/>
          <p:cNvSpPr>
            <a:spLocks noChangeArrowheads="1"/>
          </p:cNvSpPr>
          <p:nvPr/>
        </p:nvSpPr>
        <p:spPr bwMode="auto">
          <a:xfrm>
            <a:off x="6477000" y="40767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5" name="Rectangle 32"/>
          <p:cNvSpPr>
            <a:spLocks noChangeArrowheads="1"/>
          </p:cNvSpPr>
          <p:nvPr/>
        </p:nvSpPr>
        <p:spPr bwMode="auto">
          <a:xfrm>
            <a:off x="5791200" y="4076700"/>
            <a:ext cx="6858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sp>
        <p:nvSpPr>
          <p:cNvPr id="24606" name="Rectangle 33"/>
          <p:cNvSpPr>
            <a:spLocks noChangeArrowheads="1"/>
          </p:cNvSpPr>
          <p:nvPr/>
        </p:nvSpPr>
        <p:spPr bwMode="auto">
          <a:xfrm>
            <a:off x="3962400" y="40767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607" name="Rectangle 34"/>
          <p:cNvSpPr>
            <a:spLocks noChangeArrowheads="1"/>
          </p:cNvSpPr>
          <p:nvPr/>
        </p:nvSpPr>
        <p:spPr bwMode="auto">
          <a:xfrm>
            <a:off x="4876800" y="40767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8" name="Rectangle 35"/>
          <p:cNvSpPr>
            <a:spLocks noChangeArrowheads="1"/>
          </p:cNvSpPr>
          <p:nvPr/>
        </p:nvSpPr>
        <p:spPr bwMode="auto">
          <a:xfrm>
            <a:off x="5105400" y="40767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09" name="Rectangle 36"/>
          <p:cNvSpPr>
            <a:spLocks noChangeArrowheads="1"/>
          </p:cNvSpPr>
          <p:nvPr/>
        </p:nvSpPr>
        <p:spPr bwMode="auto">
          <a:xfrm>
            <a:off x="4191000" y="4076700"/>
            <a:ext cx="6858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grpSp>
        <p:nvGrpSpPr>
          <p:cNvPr id="24610" name="Group 37"/>
          <p:cNvGrpSpPr>
            <a:grpSpLocks/>
          </p:cNvGrpSpPr>
          <p:nvPr/>
        </p:nvGrpSpPr>
        <p:grpSpPr bwMode="auto">
          <a:xfrm>
            <a:off x="6781800" y="4076700"/>
            <a:ext cx="1352550" cy="209550"/>
            <a:chOff x="4272" y="2304"/>
            <a:chExt cx="852" cy="132"/>
          </a:xfrm>
        </p:grpSpPr>
        <p:sp>
          <p:nvSpPr>
            <p:cNvPr id="24627" name="Rectangle 38"/>
            <p:cNvSpPr>
              <a:spLocks noChangeArrowheads="1"/>
            </p:cNvSpPr>
            <p:nvPr/>
          </p:nvSpPr>
          <p:spPr bwMode="auto">
            <a:xfrm>
              <a:off x="4272" y="2304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8" name="Rectangle 39"/>
            <p:cNvSpPr>
              <a:spLocks noChangeArrowheads="1"/>
            </p:cNvSpPr>
            <p:nvPr/>
          </p:nvSpPr>
          <p:spPr bwMode="auto">
            <a:xfrm>
              <a:off x="4848" y="2304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29" name="Rectangle 40"/>
            <p:cNvSpPr>
              <a:spLocks noChangeArrowheads="1"/>
            </p:cNvSpPr>
            <p:nvPr/>
          </p:nvSpPr>
          <p:spPr bwMode="auto">
            <a:xfrm>
              <a:off x="4992" y="2304"/>
              <a:ext cx="132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4630" name="Rectangle 41"/>
            <p:cNvSpPr>
              <a:spLocks noChangeArrowheads="1"/>
            </p:cNvSpPr>
            <p:nvPr/>
          </p:nvSpPr>
          <p:spPr bwMode="auto">
            <a:xfrm>
              <a:off x="4416" y="2304"/>
              <a:ext cx="420" cy="132"/>
            </a:xfrm>
            <a:prstGeom prst="rect">
              <a:avLst/>
            </a:prstGeom>
            <a:solidFill>
              <a:srgbClr val="FF00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</p:grpSp>
      <p:sp>
        <p:nvSpPr>
          <p:cNvPr id="24611" name="Line 42"/>
          <p:cNvSpPr>
            <a:spLocks noChangeShapeType="1"/>
          </p:cNvSpPr>
          <p:nvPr/>
        </p:nvSpPr>
        <p:spPr bwMode="auto">
          <a:xfrm>
            <a:off x="2209800" y="4457700"/>
            <a:ext cx="6324600" cy="1588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12" name="Rectangle 43"/>
          <p:cNvSpPr>
            <a:spLocks noChangeArrowheads="1"/>
          </p:cNvSpPr>
          <p:nvPr/>
        </p:nvSpPr>
        <p:spPr bwMode="auto">
          <a:xfrm>
            <a:off x="2936875" y="4552950"/>
            <a:ext cx="90963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3300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</a:t>
            </a:r>
            <a:r>
              <a:rPr lang="en-US" altLang="en-US" sz="1600" i="1">
                <a:solidFill>
                  <a:srgbClr val="000066"/>
                </a:solidFill>
              </a:rPr>
              <a:t> </a:t>
            </a:r>
            <a:r>
              <a:rPr lang="en-US" altLang="en-US" sz="1800" i="1">
                <a:solidFill>
                  <a:srgbClr val="000066"/>
                </a:solidFill>
              </a:rPr>
              <a:t>u </a:t>
            </a:r>
            <a:r>
              <a:rPr lang="en-US" altLang="en-US" sz="1800">
                <a:solidFill>
                  <a:srgbClr val="000066"/>
                </a:solidFill>
              </a:rPr>
              <a:t>/ 2</a:t>
            </a:r>
            <a:r>
              <a:rPr lang="en-US" altLang="en-US" sz="1800" i="1" baseline="30000">
                <a:solidFill>
                  <a:srgbClr val="000066"/>
                </a:solidFill>
              </a:rPr>
              <a:t>k </a:t>
            </a:r>
            <a:r>
              <a:rPr lang="en-US" altLang="en-US" sz="1800">
                <a:solidFill>
                  <a:srgbClr val="003300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</a:t>
            </a:r>
          </a:p>
        </p:txBody>
      </p:sp>
      <p:sp>
        <p:nvSpPr>
          <p:cNvPr id="24613" name="Rectangle 44"/>
          <p:cNvSpPr>
            <a:spLocks noChangeArrowheads="1"/>
          </p:cNvSpPr>
          <p:nvPr/>
        </p:nvSpPr>
        <p:spPr bwMode="auto">
          <a:xfrm>
            <a:off x="5334000" y="46101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4" name="Rectangle 45"/>
          <p:cNvSpPr>
            <a:spLocks noChangeArrowheads="1"/>
          </p:cNvSpPr>
          <p:nvPr/>
        </p:nvSpPr>
        <p:spPr bwMode="auto">
          <a:xfrm>
            <a:off x="5562600" y="46101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5" name="Rectangle 46"/>
          <p:cNvSpPr>
            <a:spLocks noChangeArrowheads="1"/>
          </p:cNvSpPr>
          <p:nvPr/>
        </p:nvSpPr>
        <p:spPr bwMode="auto">
          <a:xfrm>
            <a:off x="6477000" y="4610100"/>
            <a:ext cx="2286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16" name="Rectangle 47"/>
          <p:cNvSpPr>
            <a:spLocks noChangeArrowheads="1"/>
          </p:cNvSpPr>
          <p:nvPr/>
        </p:nvSpPr>
        <p:spPr bwMode="auto">
          <a:xfrm>
            <a:off x="5791200" y="4610100"/>
            <a:ext cx="685800" cy="228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sp>
        <p:nvSpPr>
          <p:cNvPr id="24617" name="Text Box 48"/>
          <p:cNvSpPr txBox="1">
            <a:spLocks noChangeArrowheads="1"/>
          </p:cNvSpPr>
          <p:nvPr/>
        </p:nvSpPr>
        <p:spPr bwMode="auto">
          <a:xfrm>
            <a:off x="534988" y="4533900"/>
            <a:ext cx="890587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Result:</a:t>
            </a:r>
          </a:p>
        </p:txBody>
      </p:sp>
      <p:sp>
        <p:nvSpPr>
          <p:cNvPr id="24618" name="Text Box 49"/>
          <p:cNvSpPr txBox="1">
            <a:spLocks noChangeArrowheads="1"/>
          </p:cNvSpPr>
          <p:nvPr/>
        </p:nvSpPr>
        <p:spPr bwMode="auto">
          <a:xfrm>
            <a:off x="6630988" y="4000500"/>
            <a:ext cx="24447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.</a:t>
            </a:r>
          </a:p>
        </p:txBody>
      </p:sp>
      <p:sp>
        <p:nvSpPr>
          <p:cNvPr id="24619" name="Text Box 50"/>
          <p:cNvSpPr txBox="1">
            <a:spLocks noChangeArrowheads="1"/>
          </p:cNvSpPr>
          <p:nvPr/>
        </p:nvSpPr>
        <p:spPr bwMode="auto">
          <a:xfrm>
            <a:off x="6932613" y="3086100"/>
            <a:ext cx="1409700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Arial" charset="0"/>
              </a:rPr>
              <a:t>Binary Point</a:t>
            </a:r>
          </a:p>
        </p:txBody>
      </p:sp>
      <p:sp>
        <p:nvSpPr>
          <p:cNvPr id="24620" name="Line 51"/>
          <p:cNvSpPr>
            <a:spLocks noChangeShapeType="1"/>
          </p:cNvSpPr>
          <p:nvPr/>
        </p:nvSpPr>
        <p:spPr bwMode="auto">
          <a:xfrm flipH="1">
            <a:off x="6762750" y="3467100"/>
            <a:ext cx="342900" cy="685800"/>
          </a:xfrm>
          <a:prstGeom prst="line">
            <a:avLst/>
          </a:prstGeom>
          <a:noFill/>
          <a:ln w="25560" cap="sq">
            <a:solidFill>
              <a:srgbClr val="000066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621" name="Rectangle 52"/>
          <p:cNvSpPr>
            <a:spLocks noChangeArrowheads="1"/>
          </p:cNvSpPr>
          <p:nvPr/>
        </p:nvSpPr>
        <p:spPr bwMode="auto">
          <a:xfrm>
            <a:off x="3962400" y="40767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2" name="Rectangle 53"/>
          <p:cNvSpPr>
            <a:spLocks noChangeArrowheads="1"/>
          </p:cNvSpPr>
          <p:nvPr/>
        </p:nvSpPr>
        <p:spPr bwMode="auto">
          <a:xfrm>
            <a:off x="3962400" y="4610100"/>
            <a:ext cx="228600" cy="228600"/>
          </a:xfrm>
          <a:prstGeom prst="rect">
            <a:avLst/>
          </a:prstGeom>
          <a:solidFill>
            <a:srgbClr val="00CC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0</a:t>
            </a:r>
          </a:p>
        </p:txBody>
      </p:sp>
      <p:sp>
        <p:nvSpPr>
          <p:cNvPr id="24623" name="Rectangle 54"/>
          <p:cNvSpPr>
            <a:spLocks noChangeArrowheads="1"/>
          </p:cNvSpPr>
          <p:nvPr/>
        </p:nvSpPr>
        <p:spPr bwMode="auto">
          <a:xfrm>
            <a:off x="4876800" y="46101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4" name="Rectangle 55"/>
          <p:cNvSpPr>
            <a:spLocks noChangeArrowheads="1"/>
          </p:cNvSpPr>
          <p:nvPr/>
        </p:nvSpPr>
        <p:spPr bwMode="auto">
          <a:xfrm>
            <a:off x="5105400" y="46101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4625" name="Rectangle 56"/>
          <p:cNvSpPr>
            <a:spLocks noChangeArrowheads="1"/>
          </p:cNvSpPr>
          <p:nvPr/>
        </p:nvSpPr>
        <p:spPr bwMode="auto">
          <a:xfrm>
            <a:off x="4191000" y="4610100"/>
            <a:ext cx="6858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>
                <a:solidFill>
                  <a:srgbClr val="000066"/>
                </a:solidFill>
                <a:latin typeface="Courier New" pitchFamily="49" charset="0"/>
              </a:rPr>
              <a:t>•••</a:t>
            </a:r>
          </a:p>
        </p:txBody>
      </p:sp>
      <p:sp>
        <p:nvSpPr>
          <p:cNvPr id="24626" name="Rectangle 57"/>
          <p:cNvSpPr>
            <a:spLocks noChangeArrowheads="1"/>
          </p:cNvSpPr>
          <p:nvPr/>
        </p:nvSpPr>
        <p:spPr bwMode="auto">
          <a:xfrm>
            <a:off x="3962400" y="4610100"/>
            <a:ext cx="228600" cy="228600"/>
          </a:xfrm>
          <a:prstGeom prst="rect">
            <a:avLst/>
          </a:prstGeom>
          <a:solidFill>
            <a:srgbClr val="FFFF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 dirty="0">
                <a:solidFill>
                  <a:srgbClr val="660033"/>
                </a:solidFill>
                <a:latin typeface="Arial" charset="0"/>
              </a:rPr>
              <a:t>Dividing by Powers of </a:t>
            </a:r>
            <a:r>
              <a:rPr lang="en-US" altLang="en-US" sz="3800" b="1" dirty="0" smtClean="0">
                <a:solidFill>
                  <a:srgbClr val="660033"/>
                </a:solidFill>
                <a:latin typeface="Arial" charset="0"/>
              </a:rPr>
              <a:t>Two (signed)</a:t>
            </a:r>
            <a:endParaRPr lang="en-US" altLang="en-US" sz="3800" b="1" dirty="0">
              <a:solidFill>
                <a:srgbClr val="660033"/>
              </a:solidFill>
              <a:latin typeface="Arial" charset="0"/>
            </a:endParaRP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signed numbers, performed via arithmetic right shifts</a:t>
            </a:r>
          </a:p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Quotient of signed division by power of 2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x &gt;&gt; k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gives  </a:t>
            </a:r>
            <a:r>
              <a:rPr lang="en-US" altLang="en-US" sz="18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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x /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b="1" i="1" dirty="0" smtClean="0">
                <a:solidFill>
                  <a:srgbClr val="000066"/>
                </a:solidFill>
                <a:latin typeface="Arial" charset="0"/>
              </a:rPr>
              <a:t>2</a:t>
            </a:r>
            <a:r>
              <a:rPr lang="en-US" altLang="en-US" sz="1800" b="1" i="1" baseline="30000" dirty="0" smtClean="0">
                <a:solidFill>
                  <a:srgbClr val="000066"/>
                </a:solidFill>
                <a:latin typeface="Arial" charset="0"/>
              </a:rPr>
              <a:t>k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 </a:t>
            </a:r>
            <a:r>
              <a:rPr lang="en-US" altLang="en-US" sz="1800" b="1" dirty="0" smtClean="0">
                <a:solidFill>
                  <a:srgbClr val="000066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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Rounds away from 0</a:t>
            </a:r>
          </a:p>
        </p:txBody>
      </p:sp>
      <p:grpSp>
        <p:nvGrpSpPr>
          <p:cNvPr id="25604" name="Group 3"/>
          <p:cNvGrpSpPr>
            <a:grpSpLocks/>
          </p:cNvGrpSpPr>
          <p:nvPr/>
        </p:nvGrpSpPr>
        <p:grpSpPr bwMode="auto">
          <a:xfrm>
            <a:off x="569913" y="2733675"/>
            <a:ext cx="7985125" cy="2143125"/>
            <a:chOff x="359" y="1522"/>
            <a:chExt cx="5030" cy="1350"/>
          </a:xfrm>
        </p:grpSpPr>
        <p:sp>
          <p:nvSpPr>
            <p:cNvPr id="25606" name="Rectangle 4"/>
            <p:cNvSpPr>
              <a:spLocks noChangeArrowheads="1"/>
            </p:cNvSpPr>
            <p:nvPr/>
          </p:nvSpPr>
          <p:spPr bwMode="auto">
            <a:xfrm>
              <a:off x="2521" y="1762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7" name="Rectangle 5"/>
            <p:cNvSpPr>
              <a:spLocks noChangeArrowheads="1"/>
            </p:cNvSpPr>
            <p:nvPr/>
          </p:nvSpPr>
          <p:spPr bwMode="auto">
            <a:xfrm>
              <a:off x="2665" y="1762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8" name="Rectangle 6"/>
            <p:cNvSpPr>
              <a:spLocks noChangeArrowheads="1"/>
            </p:cNvSpPr>
            <p:nvPr/>
          </p:nvSpPr>
          <p:spPr bwMode="auto">
            <a:xfrm>
              <a:off x="3241" y="1762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09" name="Rectangle 7"/>
            <p:cNvSpPr>
              <a:spLocks noChangeArrowheads="1"/>
            </p:cNvSpPr>
            <p:nvPr/>
          </p:nvSpPr>
          <p:spPr bwMode="auto">
            <a:xfrm>
              <a:off x="2521" y="2050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10" name="Rectangle 8"/>
            <p:cNvSpPr>
              <a:spLocks noChangeArrowheads="1"/>
            </p:cNvSpPr>
            <p:nvPr/>
          </p:nvSpPr>
          <p:spPr bwMode="auto">
            <a:xfrm>
              <a:off x="3097" y="2050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11" name="Rectangle 9"/>
            <p:cNvSpPr>
              <a:spLocks noChangeArrowheads="1"/>
            </p:cNvSpPr>
            <p:nvPr/>
          </p:nvSpPr>
          <p:spPr bwMode="auto">
            <a:xfrm>
              <a:off x="3241" y="2050"/>
              <a:ext cx="132" cy="132"/>
            </a:xfrm>
            <a:prstGeom prst="rect">
              <a:avLst/>
            </a:prstGeom>
            <a:solidFill>
              <a:srgbClr val="808080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1</a:t>
              </a:r>
            </a:p>
          </p:txBody>
        </p:sp>
        <p:sp>
          <p:nvSpPr>
            <p:cNvPr id="25612" name="Rectangle 10"/>
            <p:cNvSpPr>
              <a:spLocks noChangeArrowheads="1"/>
            </p:cNvSpPr>
            <p:nvPr/>
          </p:nvSpPr>
          <p:spPr bwMode="auto">
            <a:xfrm>
              <a:off x="3385" y="2050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13" name="Rectangle 11"/>
            <p:cNvSpPr>
              <a:spLocks noChangeArrowheads="1"/>
            </p:cNvSpPr>
            <p:nvPr/>
          </p:nvSpPr>
          <p:spPr bwMode="auto">
            <a:xfrm>
              <a:off x="3961" y="2050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14" name="Rectangle 12"/>
            <p:cNvSpPr>
              <a:spLocks noChangeArrowheads="1"/>
            </p:cNvSpPr>
            <p:nvPr/>
          </p:nvSpPr>
          <p:spPr bwMode="auto">
            <a:xfrm>
              <a:off x="4105" y="2050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15" name="Rectangle 13"/>
            <p:cNvSpPr>
              <a:spLocks noChangeArrowheads="1"/>
            </p:cNvSpPr>
            <p:nvPr/>
          </p:nvSpPr>
          <p:spPr bwMode="auto">
            <a:xfrm>
              <a:off x="2665" y="2050"/>
              <a:ext cx="420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sp>
          <p:nvSpPr>
            <p:cNvPr id="25616" name="Rectangle 14"/>
            <p:cNvSpPr>
              <a:spLocks noChangeArrowheads="1"/>
            </p:cNvSpPr>
            <p:nvPr/>
          </p:nvSpPr>
          <p:spPr bwMode="auto">
            <a:xfrm>
              <a:off x="2136" y="1714"/>
              <a:ext cx="177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i="1">
                  <a:solidFill>
                    <a:srgbClr val="000066"/>
                  </a:solidFill>
                </a:rPr>
                <a:t>x</a:t>
              </a:r>
            </a:p>
          </p:txBody>
        </p:sp>
        <p:sp>
          <p:nvSpPr>
            <p:cNvPr id="25617" name="Rectangle 15"/>
            <p:cNvSpPr>
              <a:spLocks noChangeArrowheads="1"/>
            </p:cNvSpPr>
            <p:nvPr/>
          </p:nvSpPr>
          <p:spPr bwMode="auto">
            <a:xfrm>
              <a:off x="2135" y="2002"/>
              <a:ext cx="222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</a:rPr>
                <a:t>2</a:t>
              </a:r>
              <a:r>
                <a:rPr lang="en-US" altLang="en-US" sz="1800" i="1" baseline="30000">
                  <a:solidFill>
                    <a:srgbClr val="000066"/>
                  </a:solidFill>
                </a:rPr>
                <a:t>k</a:t>
              </a:r>
            </a:p>
          </p:txBody>
        </p:sp>
        <p:sp>
          <p:nvSpPr>
            <p:cNvPr id="25618" name="Line 16"/>
            <p:cNvSpPr>
              <a:spLocks noChangeShapeType="1"/>
            </p:cNvSpPr>
            <p:nvPr/>
          </p:nvSpPr>
          <p:spPr bwMode="auto">
            <a:xfrm>
              <a:off x="1416" y="2242"/>
              <a:ext cx="397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19" name="Rectangle 17"/>
            <p:cNvSpPr>
              <a:spLocks noChangeArrowheads="1"/>
            </p:cNvSpPr>
            <p:nvPr/>
          </p:nvSpPr>
          <p:spPr bwMode="auto">
            <a:xfrm>
              <a:off x="1894" y="2002"/>
              <a:ext cx="199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b="1">
                  <a:solidFill>
                    <a:srgbClr val="000066"/>
                  </a:solidFill>
                  <a:latin typeface="Courier New" pitchFamily="49" charset="0"/>
                </a:rPr>
                <a:t>/</a:t>
              </a:r>
            </a:p>
          </p:txBody>
        </p:sp>
        <p:sp>
          <p:nvSpPr>
            <p:cNvPr id="25620" name="Rectangle 18"/>
            <p:cNvSpPr>
              <a:spLocks noChangeArrowheads="1"/>
            </p:cNvSpPr>
            <p:nvPr/>
          </p:nvSpPr>
          <p:spPr bwMode="auto">
            <a:xfrm>
              <a:off x="1950" y="2290"/>
              <a:ext cx="40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i="1">
                  <a:solidFill>
                    <a:srgbClr val="000066"/>
                  </a:solidFill>
                </a:rPr>
                <a:t>x </a:t>
              </a:r>
              <a:r>
                <a:rPr lang="en-US" altLang="en-US" sz="1800">
                  <a:solidFill>
                    <a:srgbClr val="000066"/>
                  </a:solidFill>
                </a:rPr>
                <a:t>/ 2</a:t>
              </a:r>
              <a:r>
                <a:rPr lang="en-US" altLang="en-US" sz="1800" i="1" baseline="30000">
                  <a:solidFill>
                    <a:srgbClr val="000066"/>
                  </a:solidFill>
                </a:rPr>
                <a:t>k</a:t>
              </a:r>
            </a:p>
          </p:txBody>
        </p:sp>
        <p:sp>
          <p:nvSpPr>
            <p:cNvPr id="25621" name="Text Box 19"/>
            <p:cNvSpPr txBox="1">
              <a:spLocks noChangeArrowheads="1"/>
            </p:cNvSpPr>
            <p:nvPr/>
          </p:nvSpPr>
          <p:spPr bwMode="auto">
            <a:xfrm>
              <a:off x="362" y="2290"/>
              <a:ext cx="696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Division: </a:t>
              </a:r>
            </a:p>
          </p:txBody>
        </p:sp>
        <p:sp>
          <p:nvSpPr>
            <p:cNvPr id="25622" name="Text Box 20"/>
            <p:cNvSpPr txBox="1">
              <a:spLocks noChangeArrowheads="1"/>
            </p:cNvSpPr>
            <p:nvPr/>
          </p:nvSpPr>
          <p:spPr bwMode="auto">
            <a:xfrm>
              <a:off x="362" y="1858"/>
              <a:ext cx="784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Operands:</a:t>
              </a:r>
            </a:p>
          </p:txBody>
        </p:sp>
        <p:sp>
          <p:nvSpPr>
            <p:cNvPr id="25623" name="Rectangle 21"/>
            <p:cNvSpPr>
              <a:spLocks noChangeArrowheads="1"/>
            </p:cNvSpPr>
            <p:nvPr/>
          </p:nvSpPr>
          <p:spPr bwMode="auto">
            <a:xfrm>
              <a:off x="3529" y="2050"/>
              <a:ext cx="420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sp>
          <p:nvSpPr>
            <p:cNvPr id="25624" name="Rectangle 22"/>
            <p:cNvSpPr>
              <a:spLocks noChangeArrowheads="1"/>
            </p:cNvSpPr>
            <p:nvPr/>
          </p:nvSpPr>
          <p:spPr bwMode="auto">
            <a:xfrm>
              <a:off x="3190" y="1522"/>
              <a:ext cx="177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 i="1">
                  <a:solidFill>
                    <a:srgbClr val="000066"/>
                  </a:solidFill>
                </a:rPr>
                <a:t>k</a:t>
              </a:r>
            </a:p>
          </p:txBody>
        </p:sp>
        <p:sp>
          <p:nvSpPr>
            <p:cNvPr id="25625" name="Rectangle 23"/>
            <p:cNvSpPr>
              <a:spLocks noChangeArrowheads="1"/>
            </p:cNvSpPr>
            <p:nvPr/>
          </p:nvSpPr>
          <p:spPr bwMode="auto">
            <a:xfrm>
              <a:off x="2809" y="1762"/>
              <a:ext cx="420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grpSp>
          <p:nvGrpSpPr>
            <p:cNvPr id="25626" name="Group 24"/>
            <p:cNvGrpSpPr>
              <a:grpSpLocks/>
            </p:cNvGrpSpPr>
            <p:nvPr/>
          </p:nvGrpSpPr>
          <p:grpSpPr bwMode="auto">
            <a:xfrm>
              <a:off x="3385" y="1762"/>
              <a:ext cx="852" cy="132"/>
              <a:chOff x="3385" y="1762"/>
              <a:chExt cx="852" cy="132"/>
            </a:xfrm>
          </p:grpSpPr>
          <p:sp>
            <p:nvSpPr>
              <p:cNvPr id="25656" name="Rectangle 25"/>
              <p:cNvSpPr>
                <a:spLocks noChangeArrowheads="1"/>
              </p:cNvSpPr>
              <p:nvPr/>
            </p:nvSpPr>
            <p:spPr bwMode="auto">
              <a:xfrm>
                <a:off x="3385" y="1762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7" name="Rectangle 26"/>
              <p:cNvSpPr>
                <a:spLocks noChangeArrowheads="1"/>
              </p:cNvSpPr>
              <p:nvPr/>
            </p:nvSpPr>
            <p:spPr bwMode="auto">
              <a:xfrm>
                <a:off x="3961" y="1762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8" name="Rectangle 27"/>
              <p:cNvSpPr>
                <a:spLocks noChangeArrowheads="1"/>
              </p:cNvSpPr>
              <p:nvPr/>
            </p:nvSpPr>
            <p:spPr bwMode="auto">
              <a:xfrm>
                <a:off x="4105" y="1762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9" name="Rectangle 28"/>
              <p:cNvSpPr>
                <a:spLocks noChangeArrowheads="1"/>
              </p:cNvSpPr>
              <p:nvPr/>
            </p:nvSpPr>
            <p:spPr bwMode="auto">
              <a:xfrm>
                <a:off x="3529" y="1762"/>
                <a:ext cx="420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altLang="en-US" sz="1800">
                    <a:solidFill>
                      <a:srgbClr val="000066"/>
                    </a:solidFill>
                    <a:latin typeface="Courier New" pitchFamily="49" charset="0"/>
                  </a:rPr>
                  <a:t>•••</a:t>
                </a:r>
              </a:p>
            </p:txBody>
          </p:sp>
        </p:grpSp>
        <p:sp>
          <p:nvSpPr>
            <p:cNvPr id="25627" name="Rectangle 29"/>
            <p:cNvSpPr>
              <a:spLocks noChangeArrowheads="1"/>
            </p:cNvSpPr>
            <p:nvPr/>
          </p:nvSpPr>
          <p:spPr bwMode="auto">
            <a:xfrm>
              <a:off x="3385" y="2338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8" name="Rectangle 30"/>
            <p:cNvSpPr>
              <a:spLocks noChangeArrowheads="1"/>
            </p:cNvSpPr>
            <p:nvPr/>
          </p:nvSpPr>
          <p:spPr bwMode="auto">
            <a:xfrm>
              <a:off x="3529" y="2338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29" name="Rectangle 31"/>
            <p:cNvSpPr>
              <a:spLocks noChangeArrowheads="1"/>
            </p:cNvSpPr>
            <p:nvPr/>
          </p:nvSpPr>
          <p:spPr bwMode="auto">
            <a:xfrm>
              <a:off x="4105" y="2338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0" name="Rectangle 32"/>
            <p:cNvSpPr>
              <a:spLocks noChangeArrowheads="1"/>
            </p:cNvSpPr>
            <p:nvPr/>
          </p:nvSpPr>
          <p:spPr bwMode="auto">
            <a:xfrm>
              <a:off x="3673" y="2338"/>
              <a:ext cx="420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sp>
          <p:nvSpPr>
            <p:cNvPr id="25631" name="Rectangle 33"/>
            <p:cNvSpPr>
              <a:spLocks noChangeArrowheads="1"/>
            </p:cNvSpPr>
            <p:nvPr/>
          </p:nvSpPr>
          <p:spPr bwMode="auto">
            <a:xfrm>
              <a:off x="2521" y="2338"/>
              <a:ext cx="132" cy="132"/>
            </a:xfrm>
            <a:prstGeom prst="rect">
              <a:avLst/>
            </a:prstGeom>
            <a:solidFill>
              <a:srgbClr val="FFFF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32" name="Rectangle 34"/>
            <p:cNvSpPr>
              <a:spLocks noChangeArrowheads="1"/>
            </p:cNvSpPr>
            <p:nvPr/>
          </p:nvSpPr>
          <p:spPr bwMode="auto">
            <a:xfrm>
              <a:off x="3097" y="2338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3" name="Rectangle 35"/>
            <p:cNvSpPr>
              <a:spLocks noChangeArrowheads="1"/>
            </p:cNvSpPr>
            <p:nvPr/>
          </p:nvSpPr>
          <p:spPr bwMode="auto">
            <a:xfrm>
              <a:off x="3241" y="2338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4" name="Rectangle 36"/>
            <p:cNvSpPr>
              <a:spLocks noChangeArrowheads="1"/>
            </p:cNvSpPr>
            <p:nvPr/>
          </p:nvSpPr>
          <p:spPr bwMode="auto">
            <a:xfrm>
              <a:off x="2665" y="2338"/>
              <a:ext cx="420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grpSp>
          <p:nvGrpSpPr>
            <p:cNvPr id="25635" name="Group 37"/>
            <p:cNvGrpSpPr>
              <a:grpSpLocks/>
            </p:cNvGrpSpPr>
            <p:nvPr/>
          </p:nvGrpSpPr>
          <p:grpSpPr bwMode="auto">
            <a:xfrm>
              <a:off x="4297" y="2338"/>
              <a:ext cx="852" cy="132"/>
              <a:chOff x="4297" y="2338"/>
              <a:chExt cx="852" cy="132"/>
            </a:xfrm>
          </p:grpSpPr>
          <p:sp>
            <p:nvSpPr>
              <p:cNvPr id="25652" name="Rectangle 38"/>
              <p:cNvSpPr>
                <a:spLocks noChangeArrowheads="1"/>
              </p:cNvSpPr>
              <p:nvPr/>
            </p:nvSpPr>
            <p:spPr bwMode="auto">
              <a:xfrm>
                <a:off x="4297" y="2338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3" name="Rectangle 39"/>
              <p:cNvSpPr>
                <a:spLocks noChangeArrowheads="1"/>
              </p:cNvSpPr>
              <p:nvPr/>
            </p:nvSpPr>
            <p:spPr bwMode="auto">
              <a:xfrm>
                <a:off x="4873" y="2338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4" name="Rectangle 40"/>
              <p:cNvSpPr>
                <a:spLocks noChangeArrowheads="1"/>
              </p:cNvSpPr>
              <p:nvPr/>
            </p:nvSpPr>
            <p:spPr bwMode="auto">
              <a:xfrm>
                <a:off x="5017" y="2338"/>
                <a:ext cx="132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55" name="Rectangle 41"/>
              <p:cNvSpPr>
                <a:spLocks noChangeArrowheads="1"/>
              </p:cNvSpPr>
              <p:nvPr/>
            </p:nvSpPr>
            <p:spPr bwMode="auto">
              <a:xfrm>
                <a:off x="4441" y="2338"/>
                <a:ext cx="420" cy="132"/>
              </a:xfrm>
              <a:prstGeom prst="rect">
                <a:avLst/>
              </a:prstGeom>
              <a:solidFill>
                <a:srgbClr val="FF00FF"/>
              </a:solidFill>
              <a:ln w="25560" cap="sq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lIns="90000" tIns="46800" rIns="90000" bIns="46800" anchor="ctr"/>
              <a:lstStyle/>
              <a:p>
                <a:pPr algn="ctr">
                  <a:buClrTx/>
                  <a:buFontTx/>
                  <a:buNone/>
                  <a:tabLst>
                    <a:tab pos="0" algn="l"/>
                    <a:tab pos="457200" algn="l"/>
                    <a:tab pos="914400" algn="l"/>
                    <a:tab pos="1371600" algn="l"/>
                    <a:tab pos="1828800" algn="l"/>
                    <a:tab pos="2286000" algn="l"/>
                    <a:tab pos="2743200" algn="l"/>
                    <a:tab pos="3200400" algn="l"/>
                    <a:tab pos="3657600" algn="l"/>
                    <a:tab pos="4114800" algn="l"/>
                    <a:tab pos="4572000" algn="l"/>
                    <a:tab pos="5029200" algn="l"/>
                    <a:tab pos="5486400" algn="l"/>
                    <a:tab pos="5943600" algn="l"/>
                    <a:tab pos="6400800" algn="l"/>
                    <a:tab pos="6858000" algn="l"/>
                    <a:tab pos="7315200" algn="l"/>
                    <a:tab pos="7772400" algn="l"/>
                    <a:tab pos="8229600" algn="l"/>
                    <a:tab pos="8686800" algn="l"/>
                    <a:tab pos="9144000" algn="l"/>
                  </a:tabLst>
                </a:pPr>
                <a:r>
                  <a:rPr lang="en-US" altLang="en-US" sz="1800">
                    <a:solidFill>
                      <a:srgbClr val="000066"/>
                    </a:solidFill>
                    <a:latin typeface="Courier New" pitchFamily="49" charset="0"/>
                  </a:rPr>
                  <a:t>•••</a:t>
                </a:r>
              </a:p>
            </p:txBody>
          </p:sp>
        </p:grpSp>
        <p:sp>
          <p:nvSpPr>
            <p:cNvPr id="25636" name="Line 42"/>
            <p:cNvSpPr>
              <a:spLocks noChangeShapeType="1"/>
            </p:cNvSpPr>
            <p:nvPr/>
          </p:nvSpPr>
          <p:spPr bwMode="auto">
            <a:xfrm>
              <a:off x="1416" y="2578"/>
              <a:ext cx="3973" cy="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37" name="Rectangle 43"/>
            <p:cNvSpPr>
              <a:spLocks noChangeArrowheads="1"/>
            </p:cNvSpPr>
            <p:nvPr/>
          </p:nvSpPr>
          <p:spPr bwMode="auto">
            <a:xfrm>
              <a:off x="1174" y="2641"/>
              <a:ext cx="1231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</a:rPr>
                <a:t>RoundDown(</a:t>
              </a:r>
              <a:r>
                <a:rPr lang="en-US" altLang="en-US" sz="1800" i="1">
                  <a:solidFill>
                    <a:srgbClr val="000066"/>
                  </a:solidFill>
                </a:rPr>
                <a:t>x </a:t>
              </a:r>
              <a:r>
                <a:rPr lang="en-US" altLang="en-US" sz="1800">
                  <a:solidFill>
                    <a:srgbClr val="000066"/>
                  </a:solidFill>
                </a:rPr>
                <a:t>/ 2</a:t>
              </a:r>
              <a:r>
                <a:rPr lang="en-US" altLang="en-US" sz="1800" i="1" baseline="30000">
                  <a:solidFill>
                    <a:srgbClr val="000066"/>
                  </a:solidFill>
                </a:rPr>
                <a:t>k</a:t>
              </a:r>
              <a:r>
                <a:rPr lang="en-US" altLang="en-US" sz="1800">
                  <a:solidFill>
                    <a:srgbClr val="000066"/>
                  </a:solidFill>
                </a:rPr>
                <a:t>)</a:t>
              </a:r>
            </a:p>
          </p:txBody>
        </p:sp>
        <p:sp>
          <p:nvSpPr>
            <p:cNvPr id="25638" name="Rectangle 44"/>
            <p:cNvSpPr>
              <a:spLocks noChangeArrowheads="1"/>
            </p:cNvSpPr>
            <p:nvPr/>
          </p:nvSpPr>
          <p:spPr bwMode="auto">
            <a:xfrm>
              <a:off x="3385" y="2674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39" name="Rectangle 45"/>
            <p:cNvSpPr>
              <a:spLocks noChangeArrowheads="1"/>
            </p:cNvSpPr>
            <p:nvPr/>
          </p:nvSpPr>
          <p:spPr bwMode="auto">
            <a:xfrm>
              <a:off x="3529" y="2674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0" name="Rectangle 46"/>
            <p:cNvSpPr>
              <a:spLocks noChangeArrowheads="1"/>
            </p:cNvSpPr>
            <p:nvPr/>
          </p:nvSpPr>
          <p:spPr bwMode="auto">
            <a:xfrm>
              <a:off x="4105" y="2674"/>
              <a:ext cx="132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1" name="Rectangle 47"/>
            <p:cNvSpPr>
              <a:spLocks noChangeArrowheads="1"/>
            </p:cNvSpPr>
            <p:nvPr/>
          </p:nvSpPr>
          <p:spPr bwMode="auto">
            <a:xfrm>
              <a:off x="3673" y="2674"/>
              <a:ext cx="420" cy="132"/>
            </a:xfrm>
            <a:prstGeom prst="rect">
              <a:avLst/>
            </a:prstGeom>
            <a:solidFill>
              <a:srgbClr val="FFFF99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sp>
          <p:nvSpPr>
            <p:cNvPr id="25642" name="Text Box 48"/>
            <p:cNvSpPr txBox="1">
              <a:spLocks noChangeArrowheads="1"/>
            </p:cNvSpPr>
            <p:nvPr/>
          </p:nvSpPr>
          <p:spPr bwMode="auto">
            <a:xfrm>
              <a:off x="359" y="2626"/>
              <a:ext cx="560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Result:</a:t>
              </a:r>
            </a:p>
          </p:txBody>
        </p:sp>
        <p:sp>
          <p:nvSpPr>
            <p:cNvPr id="25643" name="Text Box 49"/>
            <p:cNvSpPr txBox="1">
              <a:spLocks noChangeArrowheads="1"/>
            </p:cNvSpPr>
            <p:nvPr/>
          </p:nvSpPr>
          <p:spPr bwMode="auto">
            <a:xfrm>
              <a:off x="4200" y="2290"/>
              <a:ext cx="153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.</a:t>
              </a:r>
            </a:p>
          </p:txBody>
        </p:sp>
        <p:sp>
          <p:nvSpPr>
            <p:cNvPr id="25644" name="Text Box 50"/>
            <p:cNvSpPr txBox="1">
              <a:spLocks noChangeArrowheads="1"/>
            </p:cNvSpPr>
            <p:nvPr/>
          </p:nvSpPr>
          <p:spPr bwMode="auto">
            <a:xfrm>
              <a:off x="4391" y="1714"/>
              <a:ext cx="887" cy="23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Arial" charset="0"/>
                </a:rPr>
                <a:t>Binary Point</a:t>
              </a:r>
            </a:p>
          </p:txBody>
        </p:sp>
        <p:sp>
          <p:nvSpPr>
            <p:cNvPr id="25645" name="Line 51"/>
            <p:cNvSpPr>
              <a:spLocks noChangeShapeType="1"/>
            </p:cNvSpPr>
            <p:nvPr/>
          </p:nvSpPr>
          <p:spPr bwMode="auto">
            <a:xfrm flipH="1">
              <a:off x="4284" y="1954"/>
              <a:ext cx="204" cy="420"/>
            </a:xfrm>
            <a:prstGeom prst="line">
              <a:avLst/>
            </a:prstGeom>
            <a:noFill/>
            <a:ln w="25560" cap="sq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5646" name="Rectangle 52"/>
            <p:cNvSpPr>
              <a:spLocks noChangeArrowheads="1"/>
            </p:cNvSpPr>
            <p:nvPr/>
          </p:nvSpPr>
          <p:spPr bwMode="auto">
            <a:xfrm>
              <a:off x="2521" y="2338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7" name="Rectangle 53"/>
            <p:cNvSpPr>
              <a:spLocks noChangeArrowheads="1"/>
            </p:cNvSpPr>
            <p:nvPr/>
          </p:nvSpPr>
          <p:spPr bwMode="auto">
            <a:xfrm>
              <a:off x="2521" y="2674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0</a:t>
              </a:r>
            </a:p>
          </p:txBody>
        </p:sp>
        <p:sp>
          <p:nvSpPr>
            <p:cNvPr id="25648" name="Rectangle 54"/>
            <p:cNvSpPr>
              <a:spLocks noChangeArrowheads="1"/>
            </p:cNvSpPr>
            <p:nvPr/>
          </p:nvSpPr>
          <p:spPr bwMode="auto">
            <a:xfrm>
              <a:off x="3097" y="2674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49" name="Rectangle 55"/>
            <p:cNvSpPr>
              <a:spLocks noChangeArrowheads="1"/>
            </p:cNvSpPr>
            <p:nvPr/>
          </p:nvSpPr>
          <p:spPr bwMode="auto">
            <a:xfrm>
              <a:off x="3241" y="2674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5650" name="Rectangle 56"/>
            <p:cNvSpPr>
              <a:spLocks noChangeArrowheads="1"/>
            </p:cNvSpPr>
            <p:nvPr/>
          </p:nvSpPr>
          <p:spPr bwMode="auto">
            <a:xfrm>
              <a:off x="2665" y="2674"/>
              <a:ext cx="420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buClr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US" altLang="en-US" sz="1800">
                  <a:solidFill>
                    <a:srgbClr val="000066"/>
                  </a:solidFill>
                  <a:latin typeface="Courier New" pitchFamily="49" charset="0"/>
                </a:rPr>
                <a:t>•••</a:t>
              </a:r>
            </a:p>
          </p:txBody>
        </p:sp>
        <p:sp>
          <p:nvSpPr>
            <p:cNvPr id="25651" name="Rectangle 57"/>
            <p:cNvSpPr>
              <a:spLocks noChangeArrowheads="1"/>
            </p:cNvSpPr>
            <p:nvPr/>
          </p:nvSpPr>
          <p:spPr bwMode="auto">
            <a:xfrm>
              <a:off x="2521" y="2674"/>
              <a:ext cx="132" cy="132"/>
            </a:xfrm>
            <a:prstGeom prst="rect">
              <a:avLst/>
            </a:prstGeom>
            <a:solidFill>
              <a:srgbClr val="00CCFF"/>
            </a:solidFill>
            <a:ln w="25560" cap="sq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25605" name="Object 58"/>
          <p:cNvGraphicFramePr>
            <a:graphicFrameLocks noChangeAspect="1"/>
          </p:cNvGraphicFramePr>
          <p:nvPr/>
        </p:nvGraphicFramePr>
        <p:xfrm>
          <a:off x="723900" y="5067300"/>
          <a:ext cx="7683500" cy="1638300"/>
        </p:xfrm>
        <a:graphic>
          <a:graphicData uri="http://schemas.openxmlformats.org/presentationml/2006/ole">
            <p:oleObj spid="_x0000_s25605" r:id="rId4" imgW="714541" imgH="623694" progId="Word.Document.8">
              <p:embed/>
            </p:oleObj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Why rounding matters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German parliament (1992)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5% law before vote allowed to count for a party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Rounding of 4.97% to 5% allows Green party vote to count 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“Rounding error changes Parliament makeup” Debora Weber-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Wulff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, The Risks Digest, Volume 13, Issue 37, 1992</a:t>
            </a:r>
          </a:p>
          <a:p>
            <a:pPr eaLnBrk="1" hangingPunct="1">
              <a:lnSpc>
                <a:spcPct val="90000"/>
              </a:lnSpc>
              <a:spcBef>
                <a:spcPts val="563"/>
              </a:spcBef>
              <a:buClrTx/>
              <a:buFontTx/>
              <a:buNone/>
              <a:defRPr/>
            </a:pPr>
            <a:r>
              <a:rPr lang="en-US" altLang="en-US" sz="2000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Vancouver stock exchange (1982)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Index initialized to 1000, falls to 520 in 22 months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Updates to index value truncated result instead of rounding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Value should have been 1098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precedence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output of this code?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1" y="1676400"/>
            <a:ext cx="419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                                                             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main () {                                                                  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3;                                                             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*8 -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*2);                                                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("%d\n",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&lt;&lt;3 – 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&lt;&lt;1);                                               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352800"/>
            <a:ext cx="4191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mashimaro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&lt;~&gt; % ./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a.out</a:t>
            </a:r>
            <a:endParaRPr lang="en-US" sz="1400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18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6</a:t>
            </a:r>
            <a:endParaRPr lang="en-US" sz="14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Floating Point overview</a:t>
            </a:r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Problem: how can we represent very large or very small numbers with a compact representation?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Current way with </a:t>
            </a:r>
            <a:r>
              <a:rPr lang="en-US" altLang="en-US" sz="2000" b="1" dirty="0" err="1" smtClean="0">
                <a:solidFill>
                  <a:srgbClr val="000066"/>
                </a:solidFill>
                <a:latin typeface="Arial" charset="0"/>
              </a:rPr>
              <a:t>int</a:t>
            </a:r>
            <a:endParaRPr lang="en-US" altLang="en-US" sz="2000" b="1" dirty="0" smtClean="0">
              <a:solidFill>
                <a:srgbClr val="000066"/>
              </a:solidFill>
              <a:latin typeface="Arial" charset="0"/>
            </a:endParaRP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5*2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as 1010000….000000000000?  (103 bits)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Not very compact, but can represent all integers in between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Another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5*2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100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as 101 01100100 (i.e. x=101 and y=01100100)? (11 bits)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Compact, but does not represent all integers in between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Basis for IEEE Standard 754, “IEEE Floating Point”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Supported in most modern CPUs via floating-point unit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Encodes rational numbers in the form  (M * 2</a:t>
            </a:r>
            <a:r>
              <a:rPr lang="en-US" altLang="en-US" sz="2000" b="1" baseline="30000" dirty="0" smtClean="0">
                <a:solidFill>
                  <a:srgbClr val="000066"/>
                </a:solidFill>
                <a:latin typeface="Arial" charset="0"/>
              </a:rPr>
              <a:t>E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)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Large numbers have positive exponent E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Small numbers have negative exponent E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Rounding can lead to errors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-76200"/>
            <a:ext cx="8697912" cy="762000"/>
          </a:xfrm>
        </p:spPr>
        <p:txBody>
          <a:bodyPr/>
          <a:lstStyle/>
          <a:p>
            <a:r>
              <a:rPr lang="en-US" dirty="0" smtClean="0"/>
              <a:t>Common C operators precedence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533400"/>
            <a:ext cx="8686800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Operator		Description									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++ --		Suffix/postfix increment and decrement			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()			Function call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[]			Array subscripting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.			Structure/union member access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-&gt;			Structure/union member access via pointer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++ --		Prefix increment and decrement	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 -			Unary plus and minus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! ~			Logical NOT and bitwise NOT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(type)		Type cast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*			Indirection (dereference)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&amp;			Address-of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sizeof</a:t>
            </a:r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	Size-of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* / %		Multiplication, division, and remainder	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 -			Addition and subtraction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&lt;&lt; &gt;&gt;		Bitwise left shift and right shift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&lt; &lt;=			Relational operators &lt; and ≤ respectively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&gt; &gt;=			Relational operators &gt; and ≥ respectively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== !=		Relational operators = and ≠ respectively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&amp;			Bitwise AND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^			Bitwise XOR (exclusive or)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|			Bitwise OR (inclusive or)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&amp;&amp;			Logical AND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||			Logical OR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=			Simple assignment 						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+= -=		Assignment by sum and difference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*= /= %=		Assignment by product, quotient, and remainder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&lt;&lt;= &gt;&gt;=		Assignment by bitwise left shift and right shift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	&amp;= ^= |=		Assignment by bitwise AND, XOR, and OR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990600" y="685800"/>
            <a:ext cx="0" cy="60198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/>
          <p:nvPr/>
        </p:nvCxnSpPr>
        <p:spPr bwMode="auto">
          <a:xfrm>
            <a:off x="152400" y="3886200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152400" y="3657600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/>
          <p:nvPr/>
        </p:nvCxnSpPr>
        <p:spPr bwMode="auto">
          <a:xfrm>
            <a:off x="152400" y="3429000"/>
            <a:ext cx="762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Extra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Practice problem 2.49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a floating point format with a k-bit exponent and an n-bit fraction, give a formula for the smallest positive integer that cannot be represented exactly (because it would require an n+1 bit fraction to be exact)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Practice problem 2.49</a:t>
            </a:r>
          </a:p>
        </p:txBody>
      </p:sp>
      <p:sp>
        <p:nvSpPr>
          <p:cNvPr id="52226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indent="-234950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dirty="0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For a floating point format with a k-bit exponent and an n-bit fraction, give a formula for the smallest positive integer that cannot be represented exactly (because it would require an n+1 bit fraction to be exact)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What is the smallest n+1 bit integer?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(n+1)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Can this be represented exactly?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Yes.  s=0, exp=Bias+n+1, </a:t>
            </a:r>
            <a:r>
              <a:rPr lang="en-US" altLang="en-US" sz="1800" b="1" dirty="0" err="1" smtClean="0">
                <a:solidFill>
                  <a:srgbClr val="000066"/>
                </a:solidFill>
                <a:latin typeface="Arial" charset="0"/>
              </a:rPr>
              <a:t>frac</a:t>
            </a: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=0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E=n+1 , M=1 , V=2</a:t>
            </a:r>
            <a:r>
              <a:rPr lang="en-US" altLang="en-US" sz="1800" b="1" baseline="30000" dirty="0" smtClean="0">
                <a:solidFill>
                  <a:srgbClr val="000066"/>
                </a:solidFill>
                <a:latin typeface="Arial" charset="0"/>
              </a:rPr>
              <a:t>(n+1)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What is the next largest n+1 bit integer?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2</a:t>
            </a:r>
            <a:r>
              <a:rPr lang="en-US" altLang="en-US" sz="1800" b="1" baseline="30000" dirty="0" smtClean="0">
                <a:solidFill>
                  <a:srgbClr val="000099"/>
                </a:solidFill>
                <a:latin typeface="Arial" charset="0"/>
              </a:rPr>
              <a:t>(n+1) 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+1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Can this be represented exactly?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No.  Need an extra bit in the fraction.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Why rounding matters</a:t>
            </a:r>
          </a:p>
        </p:txBody>
      </p:sp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defRPr/>
            </a:pPr>
            <a:r>
              <a:rPr lang="en-US" altLang="en-US" sz="2000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Well-known errors in currency exchange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smtClean="0">
                <a:solidFill>
                  <a:srgbClr val="000066"/>
                </a:solidFill>
                <a:latin typeface="Arial" charset="0"/>
              </a:rPr>
              <a:t>Direct conversion inaccuracy</a:t>
            </a: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smtClean="0">
                <a:solidFill>
                  <a:srgbClr val="000066"/>
                </a:solidFill>
                <a:latin typeface="Arial" charset="0"/>
              </a:rPr>
              <a:t>Reconversion errors going to and from currency</a:t>
            </a: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marL="727075" lvl="1" eaLnBrk="1" hangingPunct="1">
              <a:lnSpc>
                <a:spcPct val="90000"/>
              </a:lnSpc>
              <a:spcBef>
                <a:spcPts val="563"/>
              </a:spcBef>
              <a:buClrTx/>
              <a:buSzPct val="75000"/>
              <a:buFontTx/>
              <a:buNone/>
              <a:defRPr/>
            </a:pPr>
            <a:endParaRPr lang="en-US" altLang="en-US" sz="1800" b="1" smtClean="0">
              <a:solidFill>
                <a:srgbClr val="000066"/>
              </a:solidFill>
              <a:latin typeface="Arial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1800" b="1" smtClean="0">
                <a:solidFill>
                  <a:srgbClr val="000066"/>
                </a:solidFill>
                <a:latin typeface="Arial" charset="0"/>
              </a:rPr>
              <a:t>Totaling errors (compounded rounding errors)</a:t>
            </a:r>
          </a:p>
        </p:txBody>
      </p:sp>
      <p:pic>
        <p:nvPicPr>
          <p:cNvPr id="26628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03500" y="2033588"/>
            <a:ext cx="5359400" cy="1008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6629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25663" y="3711575"/>
            <a:ext cx="4962525" cy="836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6630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37113" y="5365750"/>
            <a:ext cx="2305050" cy="1239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26631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57525" y="5557838"/>
            <a:ext cx="1541463" cy="19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Pointers and arrays</a:t>
            </a:r>
          </a:p>
        </p:txBody>
      </p:sp>
      <p:sp>
        <p:nvSpPr>
          <p:cNvPr id="8" name="Text Box 2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85763" indent="-365125"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AR PL ShanHeiSun Uni" charset="0"/>
                <a:cs typeface="AR PL ShanHeiSun Uni" charset="0"/>
              </a:rPr>
              <a:t>Arrays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Stored contiguously in one block of memory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Index specifies offset from start of array in memory</a:t>
            </a:r>
          </a:p>
          <a:p>
            <a:pPr marL="1146175" lvl="2" indent="-217488" eaLnBrk="1" hangingPunct="1">
              <a:lnSpc>
                <a:spcPct val="107000"/>
              </a:lnSpc>
              <a:spcBef>
                <a:spcPts val="225"/>
              </a:spcBef>
              <a:buClrTx/>
              <a:buSzPct val="90000"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 err="1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int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AR PL ShanHeiSun Uni" charset="0"/>
              </a:rPr>
              <a:t> a[20];</a:t>
            </a:r>
          </a:p>
          <a:p>
            <a:pPr marL="1146175" lvl="2" indent="-22701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“</a:t>
            </a:r>
            <a:r>
              <a:rPr lang="en-US" sz="1800" b="1" dirty="0">
                <a:solidFill>
                  <a:srgbClr val="000099"/>
                </a:solidFill>
                <a:latin typeface="Courier New" pitchFamily="49" charset="0"/>
                <a:ea typeface="AR PL ShanHeiSun Uni" charset="0"/>
                <a:cs typeface="Courier New" pitchFamily="49" charset="0"/>
              </a:rPr>
              <a:t>a</a:t>
            </a: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” used alone is a pointer containing address of the start of the integer array</a:t>
            </a:r>
          </a:p>
          <a:p>
            <a:pPr marL="723900" lvl="1" indent="-231775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2000" b="1" dirty="0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Elements can be accessed using index or via pointer increment and decrement</a:t>
            </a:r>
          </a:p>
          <a:p>
            <a:pPr marL="1146175" lvl="2" indent="-227013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sz="1800" b="1" dirty="0">
                <a:solidFill>
                  <a:srgbClr val="000099"/>
                </a:solidFill>
                <a:latin typeface="Arial" charset="0"/>
                <a:ea typeface="AR PL ShanHeiSun Uni" charset="0"/>
                <a:cs typeface="AR PL ShanHeiSun Uni" charset="0"/>
              </a:rPr>
              <a:t>Pointer increments and decrements based on type of array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0" y="838200"/>
            <a:ext cx="6351588" cy="56991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#include &lt;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stdio.h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&gt;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main()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{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char*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="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abcdefg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\n";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char* x;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x =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[0]: %c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[1]: %c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[2]: %c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[3]: %c\n",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        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[0],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[1],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[2],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[3]);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("x: %x  *x: %c\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n",x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,*x);   x++;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("x: %x  *x: %c\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n",x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,*x);   x++;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("x: %x  *x: %c\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n",x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,*x);   x++;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("x: %x  *x: %c\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n",x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,*x);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int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numbers[10], *num,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for (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=0;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&lt; 10;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++)        numbers[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]=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num=(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int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*) numbers;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("num: %x  *num: %d\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n",num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,*num);   num++;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("num: %x  *num: %d\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n",num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,*num);   num++;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("num: %x  *num: %d\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n",num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,*num);   num++;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("num: %x  *num: %d\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n",num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,*num);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num=(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int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*) numbers;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("numbers: %x  num: %x  &amp;numbers[4]: %x  num+4: %x\n",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          numbers, num, &amp;numbers[4],num+4);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 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printf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("%d %d\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n",numbers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[4],*(num+4));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}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5486400" y="1760538"/>
            <a:ext cx="3657600" cy="458628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Output: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[0]: a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[1]: b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[2]: c </a:t>
            </a:r>
            <a:r>
              <a:rPr lang="en-US" sz="1300" dirty="0" err="1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str</a:t>
            </a: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[3]: 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x: 8048690  *x: a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x: 8048691  *x: b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x: 8048692  *x: c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x: 8048693  *x: d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num: fffe0498  *num: 0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num: fffe049c  *num: 1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num: fffe04a0  *num: 2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num: fffe04a4  *num: 3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sz="1400" dirty="0">
              <a:solidFill>
                <a:srgbClr val="000066"/>
              </a:solidFill>
              <a:latin typeface="Arial" charset="0"/>
              <a:ea typeface="DejaVu LGC Sans" charset="0"/>
              <a:cs typeface="DejaVu LGC Sans" charset="0"/>
            </a:endParaRP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numbers: fffe0498  num: fffe0498  &amp;numbers[4]: fffe04a8  num+4: fffe04a8</a:t>
            </a:r>
          </a:p>
          <a:p>
            <a: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300" dirty="0">
                <a:solidFill>
                  <a:srgbClr val="000066"/>
                </a:solidFill>
                <a:latin typeface="Arial" charset="0"/>
                <a:ea typeface="DejaVu LGC Sans" charset="0"/>
                <a:cs typeface="DejaVu LGC Sans" charset="0"/>
              </a:rPr>
              <a:t>4 4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84250" y="6438900"/>
            <a:ext cx="7061200" cy="3683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1800" b="1">
                <a:solidFill>
                  <a:srgbClr val="000066"/>
                </a:solidFill>
                <a:latin typeface="Arial" charset="0"/>
                <a:ea typeface="AR PL ShanHeiSun Uni" charset="0"/>
                <a:cs typeface="AR PL ShanHeiSun Uni" charset="0"/>
              </a:rPr>
              <a:t>http://thefengs.com/wuchang/courses/cs201/class/04/p_arrays.c</a:t>
            </a:r>
          </a:p>
        </p:txBody>
      </p:sp>
      <p:sp>
        <p:nvSpPr>
          <p:cNvPr id="7" name="Text Box 1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sz="3800" b="1" dirty="0">
                <a:solidFill>
                  <a:srgbClr val="660033"/>
                </a:solidFill>
                <a:latin typeface="Arial" charset="0"/>
                <a:ea typeface="AR PL ShanHeiSun Uni" charset="0"/>
                <a:cs typeface="AR PL ShanHeiSun Uni" charset="0"/>
              </a:rPr>
              <a:t>Example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IEEE Floating-Point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385763" indent="-36671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725488" indent="-233363"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Specifically, IEEE FP represents numbers in the form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V = (-1)</a:t>
            </a:r>
            <a:r>
              <a:rPr lang="en-US" altLang="en-US" sz="2000" b="1" baseline="30000" smtClean="0">
                <a:solidFill>
                  <a:srgbClr val="FF5050"/>
                </a:solidFill>
                <a:latin typeface="Arial" charset="0"/>
              </a:rPr>
              <a:t>s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* </a:t>
            </a:r>
            <a:r>
              <a:rPr lang="en-US" altLang="en-US" sz="2000" b="1" smtClean="0">
                <a:solidFill>
                  <a:srgbClr val="FF5050"/>
                </a:solidFill>
                <a:latin typeface="Arial" charset="0"/>
              </a:rPr>
              <a:t>M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* 2</a:t>
            </a:r>
            <a:r>
              <a:rPr lang="en-US" altLang="en-US" sz="2000" b="1" baseline="30000" smtClean="0">
                <a:solidFill>
                  <a:srgbClr val="FF5050"/>
                </a:solidFill>
                <a:latin typeface="Arial" charset="0"/>
              </a:rPr>
              <a:t>E</a:t>
            </a:r>
          </a:p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r>
              <a:rPr lang="en-US" altLang="en-US" b="1" smtClean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Three fields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FF5050"/>
                </a:solidFill>
                <a:latin typeface="Arial" charset="0"/>
              </a:rPr>
              <a:t>s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is sign bit: 1 == negative, 0 == positive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FF5050"/>
                </a:solidFill>
                <a:latin typeface="Arial" charset="0"/>
              </a:rPr>
              <a:t>M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is the </a:t>
            </a:r>
            <a:r>
              <a:rPr lang="en-US" altLang="en-US" sz="2000" b="1" i="1" smtClean="0">
                <a:solidFill>
                  <a:srgbClr val="000066"/>
                </a:solidFill>
                <a:latin typeface="Arial" charset="0"/>
              </a:rPr>
              <a:t>significand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, a fractional number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smtClean="0">
                <a:solidFill>
                  <a:srgbClr val="FF5050"/>
                </a:solidFill>
                <a:latin typeface="Arial" charset="0"/>
              </a:rPr>
              <a:t>E</a:t>
            </a:r>
            <a:r>
              <a:rPr lang="en-US" altLang="en-US" sz="2000" b="1" smtClean="0">
                <a:solidFill>
                  <a:srgbClr val="000066"/>
                </a:solidFill>
                <a:latin typeface="Arial" charset="0"/>
              </a:rPr>
              <a:t> is the, possibly negative, exponent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>
            <a:lvl1pPr marL="223838" indent="-204788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1pPr>
            <a:lvl2pPr marL="541338" indent="-207963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2pPr>
            <a:lvl3pPr marL="820738" indent="-15875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3pPr>
            <a:lvl4pPr marL="1101725" indent="-152400"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4pPr>
            <a:lvl5pPr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223838" algn="l"/>
                <a:tab pos="681038" algn="l"/>
                <a:tab pos="1138238" algn="l"/>
                <a:tab pos="1595438" algn="l"/>
                <a:tab pos="2052638" algn="l"/>
                <a:tab pos="2509838" algn="l"/>
                <a:tab pos="2967038" algn="l"/>
                <a:tab pos="3424238" algn="l"/>
                <a:tab pos="3881438" algn="l"/>
                <a:tab pos="4338638" algn="l"/>
                <a:tab pos="4795838" algn="l"/>
                <a:tab pos="5253038" algn="l"/>
                <a:tab pos="5710238" algn="l"/>
                <a:tab pos="6167438" algn="l"/>
                <a:tab pos="6624638" algn="l"/>
                <a:tab pos="7081838" algn="l"/>
                <a:tab pos="7539038" algn="l"/>
                <a:tab pos="7996238" algn="l"/>
                <a:tab pos="8453438" algn="l"/>
                <a:tab pos="8910638" algn="l"/>
                <a:tab pos="9367838" algn="l"/>
              </a:tabLst>
              <a:defRPr sz="2400">
                <a:solidFill>
                  <a:srgbClr val="FFFFFF"/>
                </a:solidFill>
                <a:latin typeface="Times New Roman" pitchFamily="16" charset="0"/>
                <a:ea typeface="AR PL ShanHeiSun Uni" charset="0"/>
                <a:cs typeface="AR PL ShanHeiSun Uni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ts val="1500"/>
              </a:spcBef>
              <a:buClrTx/>
              <a:buFontTx/>
              <a:buNone/>
              <a:defRPr/>
            </a:pPr>
            <a:endParaRPr lang="en-US" altLang="en-US" b="1" dirty="0" smtClean="0">
              <a:solidFill>
                <a:srgbClr val="00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FF0000"/>
                </a:solidFill>
                <a:latin typeface="Courier New" pitchFamily="49" charset="0"/>
              </a:rPr>
              <a:t>s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is sign bit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Courier New" pitchFamily="49" charset="0"/>
              </a:rPr>
              <a:t>exp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field is an encoding to derive </a:t>
            </a:r>
            <a:r>
              <a:rPr lang="en-US" altLang="en-US" sz="2000" b="1" i="1" dirty="0" smtClean="0">
                <a:solidFill>
                  <a:srgbClr val="FF0000"/>
                </a:solidFill>
                <a:latin typeface="Arial" charset="0"/>
              </a:rPr>
              <a:t>E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err="1" smtClean="0">
                <a:solidFill>
                  <a:srgbClr val="000066"/>
                </a:solidFill>
                <a:latin typeface="Courier New" pitchFamily="49" charset="0"/>
              </a:rPr>
              <a:t>frac</a:t>
            </a: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 field is an encoding to derive </a:t>
            </a:r>
            <a:r>
              <a:rPr lang="en-US" altLang="en-US" sz="2000" b="1" i="1" dirty="0" smtClean="0">
                <a:solidFill>
                  <a:srgbClr val="FF0000"/>
                </a:solidFill>
                <a:latin typeface="Arial" charset="0"/>
              </a:rPr>
              <a:t>M</a:t>
            </a:r>
          </a:p>
          <a:p>
            <a:pPr lvl="1" eaLnBrk="1" hangingPunct="1"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Char char=""/>
              <a:defRPr/>
            </a:pPr>
            <a:r>
              <a:rPr lang="en-US" altLang="en-US" sz="2000" b="1" dirty="0" smtClean="0">
                <a:solidFill>
                  <a:srgbClr val="000066"/>
                </a:solidFill>
                <a:latin typeface="Arial" charset="0"/>
              </a:rPr>
              <a:t>Sizes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Single precision: 8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exp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bits, 23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urier New" pitchFamily="49" charset="0"/>
              </a:rPr>
              <a:t>frac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 (32 bits total)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C type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float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Double precision: 11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exp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bits, 52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urier New" pitchFamily="49" charset="0"/>
              </a:rPr>
              <a:t>frac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 (64 bits total)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C type </a:t>
            </a:r>
            <a:r>
              <a:rPr lang="en-US" altLang="en-US" sz="1800" b="1" dirty="0" smtClean="0">
                <a:solidFill>
                  <a:srgbClr val="000066"/>
                </a:solidFill>
                <a:latin typeface="Courier New" pitchFamily="49" charset="0"/>
              </a:rPr>
              <a:t>double</a:t>
            </a:r>
          </a:p>
          <a:p>
            <a:pPr lvl="2" eaLnBrk="1" hangingPunct="1">
              <a:lnSpc>
                <a:spcPct val="107000"/>
              </a:lnSpc>
              <a:spcBef>
                <a:spcPts val="225"/>
              </a:spcBef>
              <a:buClr>
                <a:srgbClr val="005400"/>
              </a:buClr>
              <a:buSzPct val="90000"/>
              <a:buFont typeface="Wingdings" charset="2"/>
              <a:buChar char=""/>
              <a:defRPr/>
            </a:pP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Extended precision: 15 </a:t>
            </a:r>
            <a:r>
              <a:rPr lang="en-US" altLang="en-US" sz="1800" b="1" dirty="0" smtClean="0">
                <a:solidFill>
                  <a:srgbClr val="000099"/>
                </a:solidFill>
                <a:latin typeface="Courier New" pitchFamily="49" charset="0"/>
              </a:rPr>
              <a:t>exp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bits, 63 </a:t>
            </a:r>
            <a:r>
              <a:rPr lang="en-US" altLang="en-US" sz="1800" b="1" dirty="0" err="1" smtClean="0">
                <a:solidFill>
                  <a:srgbClr val="000099"/>
                </a:solidFill>
                <a:latin typeface="Courier New" pitchFamily="49" charset="0"/>
              </a:rPr>
              <a:t>frac</a:t>
            </a:r>
            <a:r>
              <a:rPr lang="en-US" altLang="en-US" sz="1800" b="1" dirty="0" smtClean="0">
                <a:solidFill>
                  <a:srgbClr val="000099"/>
                </a:solidFill>
                <a:latin typeface="Arial" charset="0"/>
              </a:rPr>
              <a:t> bits 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Found in Intel FPUs</a:t>
            </a:r>
          </a:p>
          <a:p>
            <a:pPr lvl="3" eaLnBrk="1" hangingPunct="1">
              <a:spcBef>
                <a:spcPts val="450"/>
              </a:spcBef>
              <a:buClr>
                <a:srgbClr val="000066"/>
              </a:buClr>
              <a:buFont typeface="Arial" charset="0"/>
              <a:buChar char="»"/>
              <a:defRPr/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Stored in 80 bits (1 bit wasted)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7632700" cy="5730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IEEE Floating Point Encoding</a:t>
            </a: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1295400" y="1143000"/>
            <a:ext cx="355600" cy="355600"/>
          </a:xfrm>
          <a:prstGeom prst="rect">
            <a:avLst/>
          </a:prstGeom>
          <a:solidFill>
            <a:srgbClr val="808080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s</a:t>
            </a:r>
          </a:p>
        </p:txBody>
      </p:sp>
      <p:sp>
        <p:nvSpPr>
          <p:cNvPr id="33797" name="Rectangle 4"/>
          <p:cNvSpPr>
            <a:spLocks noChangeArrowheads="1"/>
          </p:cNvSpPr>
          <p:nvPr/>
        </p:nvSpPr>
        <p:spPr bwMode="auto">
          <a:xfrm>
            <a:off x="1676400" y="1143000"/>
            <a:ext cx="2108200" cy="355600"/>
          </a:xfrm>
          <a:prstGeom prst="rect">
            <a:avLst/>
          </a:prstGeom>
          <a:solidFill>
            <a:srgbClr val="FFFF99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exp</a:t>
            </a:r>
          </a:p>
        </p:txBody>
      </p:sp>
      <p:sp>
        <p:nvSpPr>
          <p:cNvPr id="33798" name="Rectangle 5"/>
          <p:cNvSpPr>
            <a:spLocks noChangeArrowheads="1"/>
          </p:cNvSpPr>
          <p:nvPr/>
        </p:nvSpPr>
        <p:spPr bwMode="auto">
          <a:xfrm>
            <a:off x="3810000" y="1143000"/>
            <a:ext cx="4470400" cy="355600"/>
          </a:xfrm>
          <a:prstGeom prst="rect">
            <a:avLst/>
          </a:prstGeom>
          <a:solidFill>
            <a:srgbClr val="CC99FF"/>
          </a:solidFill>
          <a:ln w="25560" cap="sq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lIns="90360" tIns="44280" rIns="90360" bIns="44280" anchor="ctr"/>
          <a:lstStyle/>
          <a:p>
            <a:pPr algn="ctr"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800" b="1">
                <a:solidFill>
                  <a:srgbClr val="000066"/>
                </a:solidFill>
                <a:latin typeface="Courier New" pitchFamily="49" charset="0"/>
              </a:rPr>
              <a:t>frac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/>
          <p:cNvSpPr txBox="1">
            <a:spLocks noChangeArrowheads="1"/>
          </p:cNvSpPr>
          <p:nvPr/>
        </p:nvSpPr>
        <p:spPr bwMode="auto">
          <a:xfrm>
            <a:off x="404813" y="247650"/>
            <a:ext cx="8716962" cy="781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ctr"/>
          <a:lstStyle/>
          <a:p>
            <a:pPr eaLnBrk="1" hangingPunct="1">
              <a:lnSpc>
                <a:spcPct val="87000"/>
              </a:lnSpc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3800" b="1">
                <a:solidFill>
                  <a:srgbClr val="660033"/>
                </a:solidFill>
                <a:latin typeface="Arial" charset="0"/>
              </a:rPr>
              <a:t>IEEE Floating-Point</a:t>
            </a:r>
          </a:p>
        </p:txBody>
      </p:sp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360" tIns="44280" rIns="90360" bIns="44280"/>
          <a:lstStyle/>
          <a:p>
            <a:pPr marL="385763" indent="-366713" eaLnBrk="1" hangingPunct="1">
              <a:lnSpc>
                <a:spcPct val="85000"/>
              </a:lnSpc>
              <a:spcBef>
                <a:spcPts val="1250"/>
              </a:spcBef>
              <a:buClrTx/>
              <a:buFontTx/>
              <a:buNone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Depending on the </a:t>
            </a:r>
            <a:r>
              <a:rPr lang="en-US" alt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</a:rPr>
              <a:t>exp</a:t>
            </a:r>
            <a:r>
              <a:rPr lang="en-US" altLang="en-US" sz="2000" b="1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value, the bits are interpreted differently</a:t>
            </a: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Normalized (most numbers):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exp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 is neither all 0’s nor all 1’s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FF5050"/>
                </a:solidFill>
                <a:latin typeface="Arial" charset="0"/>
              </a:rPr>
              <a:t>E is (</a:t>
            </a:r>
            <a:r>
              <a:rPr lang="en-US" altLang="en-US" sz="1600" b="1" dirty="0">
                <a:solidFill>
                  <a:srgbClr val="FF5050"/>
                </a:solidFill>
                <a:latin typeface="Courier New" pitchFamily="49" charset="0"/>
              </a:rPr>
              <a:t>exp – Bias) 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E is in biased form: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 </a:t>
            </a:r>
          </a:p>
          <a:p>
            <a:pPr marL="2432050" lvl="4" eaLnBrk="1" hangingPunct="1">
              <a:lnSpc>
                <a:spcPct val="90000"/>
              </a:lnSpc>
              <a:spcBef>
                <a:spcPts val="450"/>
              </a:spcBef>
              <a:buClr>
                <a:srgbClr val="000066"/>
              </a:buClr>
              <a:buFont typeface="Courier New" pitchFamily="49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Courier New" pitchFamily="49" charset="0"/>
              </a:rPr>
              <a:t>Bias</a:t>
            </a:r>
            <a:r>
              <a:rPr lang="en-US" altLang="en-US" sz="1800" dirty="0">
                <a:solidFill>
                  <a:srgbClr val="000066"/>
                </a:solidFill>
              </a:rPr>
              <a:t>=127 for single </a:t>
            </a:r>
            <a:r>
              <a:rPr lang="en-US" altLang="en-US" sz="1800" dirty="0" smtClean="0">
                <a:solidFill>
                  <a:srgbClr val="000066"/>
                </a:solidFill>
              </a:rPr>
              <a:t>precision (8-bit exp = 2</a:t>
            </a:r>
            <a:r>
              <a:rPr lang="en-US" altLang="en-US" sz="1800" baseline="30000" dirty="0" smtClean="0">
                <a:solidFill>
                  <a:srgbClr val="000066"/>
                </a:solidFill>
              </a:rPr>
              <a:t>7</a:t>
            </a:r>
            <a:r>
              <a:rPr lang="en-US" altLang="en-US" sz="1800" dirty="0" smtClean="0">
                <a:solidFill>
                  <a:srgbClr val="000066"/>
                </a:solidFill>
              </a:rPr>
              <a:t>-1)</a:t>
            </a:r>
            <a:endParaRPr lang="en-US" altLang="en-US" sz="1800" dirty="0">
              <a:solidFill>
                <a:srgbClr val="000066"/>
              </a:solidFill>
            </a:endParaRPr>
          </a:p>
          <a:p>
            <a:pPr marL="2432050" lvl="4" eaLnBrk="1" hangingPunct="1">
              <a:lnSpc>
                <a:spcPct val="90000"/>
              </a:lnSpc>
              <a:spcBef>
                <a:spcPts val="450"/>
              </a:spcBef>
              <a:buClr>
                <a:srgbClr val="000066"/>
              </a:buClr>
              <a:buFont typeface="Courier New" pitchFamily="49" charset="0"/>
              <a:buChar char="•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dirty="0">
                <a:solidFill>
                  <a:srgbClr val="000066"/>
                </a:solidFill>
                <a:latin typeface="Courier New" pitchFamily="49" charset="0"/>
              </a:rPr>
              <a:t>Bias</a:t>
            </a:r>
            <a:r>
              <a:rPr lang="en-US" altLang="en-US" sz="1800" dirty="0">
                <a:solidFill>
                  <a:srgbClr val="000066"/>
                </a:solidFill>
              </a:rPr>
              <a:t>=1023 for double </a:t>
            </a:r>
            <a:r>
              <a:rPr lang="en-US" altLang="en-US" sz="1800" dirty="0" smtClean="0">
                <a:solidFill>
                  <a:srgbClr val="000066"/>
                </a:solidFill>
              </a:rPr>
              <a:t>precision (11-bit exp = 2</a:t>
            </a:r>
            <a:r>
              <a:rPr lang="en-US" altLang="en-US" sz="1800" baseline="30000" dirty="0" smtClean="0">
                <a:solidFill>
                  <a:srgbClr val="000066"/>
                </a:solidFill>
              </a:rPr>
              <a:t>10</a:t>
            </a:r>
            <a:r>
              <a:rPr lang="en-US" altLang="en-US" sz="1800" dirty="0" smtClean="0">
                <a:solidFill>
                  <a:srgbClr val="000066"/>
                </a:solidFill>
              </a:rPr>
              <a:t>-1)</a:t>
            </a:r>
            <a:endParaRPr lang="en-US" altLang="en-US" sz="1800" dirty="0">
              <a:solidFill>
                <a:srgbClr val="000066"/>
              </a:solidFill>
            </a:endParaRP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Allows for negative exponents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FF5050"/>
                </a:solidFill>
                <a:latin typeface="Arial" charset="0"/>
              </a:rPr>
              <a:t>M is 1 + </a:t>
            </a:r>
            <a:r>
              <a:rPr lang="en-US" altLang="en-US" sz="1600" b="1" dirty="0" err="1">
                <a:solidFill>
                  <a:srgbClr val="FF5050"/>
                </a:solidFill>
                <a:latin typeface="Courier New" pitchFamily="49" charset="0"/>
              </a:rPr>
              <a:t>frac</a:t>
            </a:r>
            <a:endParaRPr lang="en-US" altLang="en-US" sz="1600" b="1" dirty="0">
              <a:solidFill>
                <a:srgbClr val="FF5050"/>
              </a:solidFill>
              <a:latin typeface="Courier New" pitchFamily="49" charset="0"/>
            </a:endParaRP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err="1">
                <a:solidFill>
                  <a:srgbClr val="000066"/>
                </a:solidFill>
                <a:latin typeface="Arial" charset="0"/>
              </a:rPr>
              <a:t>Denormalized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 (numbers close to 0):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exp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 is all 0’s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FF5050"/>
                </a:solidFill>
                <a:latin typeface="Arial" charset="0"/>
              </a:rPr>
              <a:t>E is </a:t>
            </a:r>
            <a:r>
              <a:rPr lang="en-US" altLang="en-US" sz="1600" b="1" dirty="0">
                <a:solidFill>
                  <a:srgbClr val="FF5050"/>
                </a:solidFill>
                <a:latin typeface="Courier New" pitchFamily="49" charset="0"/>
              </a:rPr>
              <a:t>1-Bias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Not set to </a:t>
            </a:r>
            <a:r>
              <a:rPr lang="en-US" altLang="en-US" sz="1600" b="1" dirty="0">
                <a:solidFill>
                  <a:srgbClr val="000066"/>
                </a:solidFill>
                <a:latin typeface="Courier New" pitchFamily="49" charset="0"/>
              </a:rPr>
              <a:t>–Bias</a:t>
            </a: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 in order to ensure smooth transition from Normalized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FF5050"/>
                </a:solidFill>
                <a:latin typeface="Arial" charset="0"/>
              </a:rPr>
              <a:t>M is </a:t>
            </a:r>
            <a:r>
              <a:rPr lang="en-US" altLang="en-US" sz="1600" b="1" dirty="0" err="1">
                <a:solidFill>
                  <a:srgbClr val="FF5050"/>
                </a:solidFill>
                <a:latin typeface="Courier New" pitchFamily="49" charset="0"/>
              </a:rPr>
              <a:t>frac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 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66"/>
                </a:solidFill>
                <a:latin typeface="Arial" charset="0"/>
              </a:rPr>
              <a:t>Can represent 0 </a:t>
            </a: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exactly</a:t>
            </a:r>
          </a:p>
          <a:p>
            <a:pPr lvl="3" eaLnBrk="1" hangingPunct="1">
              <a:lnSpc>
                <a:spcPct val="90000"/>
              </a:lnSpc>
              <a:spcBef>
                <a:spcPts val="400"/>
              </a:spcBef>
              <a:buClr>
                <a:srgbClr val="000066"/>
              </a:buClr>
              <a:buFont typeface="Arial" charset="0"/>
              <a:buChar char="»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 smtClean="0">
                <a:solidFill>
                  <a:srgbClr val="000066"/>
                </a:solidFill>
                <a:latin typeface="Arial" charset="0"/>
              </a:rPr>
              <a:t>Evenly spaced increments approaching 0</a:t>
            </a:r>
            <a:endParaRPr lang="en-US" altLang="en-US" sz="1600" b="1" dirty="0">
              <a:solidFill>
                <a:srgbClr val="000066"/>
              </a:solidFill>
              <a:latin typeface="Arial" charset="0"/>
            </a:endParaRPr>
          </a:p>
          <a:p>
            <a:pPr marL="725488" lvl="1" indent="-233363" eaLnBrk="1" hangingPunct="1">
              <a:lnSpc>
                <a:spcPct val="90000"/>
              </a:lnSpc>
              <a:spcBef>
                <a:spcPts val="563"/>
              </a:spcBef>
              <a:buClr>
                <a:srgbClr val="660033"/>
              </a:buClr>
              <a:buSzPct val="75000"/>
              <a:buFont typeface="Wingdings" charset="2"/>
              <a:buChar char="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800" b="1" dirty="0" smtClean="0">
                <a:solidFill>
                  <a:srgbClr val="000066"/>
                </a:solidFill>
                <a:latin typeface="Arial" charset="0"/>
              </a:rPr>
              <a:t>Special 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values: </a:t>
            </a:r>
            <a:r>
              <a:rPr lang="en-US" altLang="en-US" sz="1800" b="1" dirty="0">
                <a:solidFill>
                  <a:srgbClr val="000066"/>
                </a:solidFill>
                <a:latin typeface="Courier New" pitchFamily="49" charset="0"/>
              </a:rPr>
              <a:t>exp</a:t>
            </a:r>
            <a:r>
              <a:rPr lang="en-US" altLang="en-US" sz="1800" b="1" dirty="0">
                <a:solidFill>
                  <a:srgbClr val="000066"/>
                </a:solidFill>
                <a:latin typeface="Arial" charset="0"/>
              </a:rPr>
              <a:t> is all 1’s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If </a:t>
            </a:r>
            <a:r>
              <a:rPr lang="en-US" altLang="en-US" sz="1600" b="1" dirty="0" err="1">
                <a:solidFill>
                  <a:srgbClr val="000099"/>
                </a:solidFill>
                <a:latin typeface="Arial" charset="0"/>
              </a:rPr>
              <a:t>frac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 == 0, then we have ±</a:t>
            </a:r>
            <a:r>
              <a:rPr lang="en-US" altLang="en-US" sz="1600" b="1" dirty="0">
                <a:solidFill>
                  <a:srgbClr val="000099"/>
                </a:solidFill>
                <a:latin typeface="Symbol" pitchFamily="16" charset="2"/>
                <a:ea typeface="Symbol" pitchFamily="16" charset="2"/>
                <a:cs typeface="Symbol" pitchFamily="16" charset="2"/>
              </a:rPr>
              <a:t>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, e.g., divide by 0</a:t>
            </a:r>
          </a:p>
          <a:p>
            <a:pPr lvl="2" indent="-234950" eaLnBrk="1" hangingPunct="1">
              <a:lnSpc>
                <a:spcPct val="97000"/>
              </a:lnSpc>
              <a:spcBef>
                <a:spcPts val="200"/>
              </a:spcBef>
              <a:buClr>
                <a:srgbClr val="005400"/>
              </a:buClr>
              <a:buSzPct val="90000"/>
              <a:buFont typeface="Wingdings" charset="2"/>
              <a:buChar char=""/>
              <a:tabLst>
                <a:tab pos="385763" algn="l"/>
                <a:tab pos="842963" algn="l"/>
                <a:tab pos="1300163" algn="l"/>
                <a:tab pos="1757363" algn="l"/>
                <a:tab pos="2214563" algn="l"/>
                <a:tab pos="2671763" algn="l"/>
                <a:tab pos="3128963" algn="l"/>
                <a:tab pos="3586163" algn="l"/>
                <a:tab pos="4043363" algn="l"/>
                <a:tab pos="4500563" algn="l"/>
                <a:tab pos="4957763" algn="l"/>
                <a:tab pos="5414963" algn="l"/>
                <a:tab pos="5872163" algn="l"/>
                <a:tab pos="6329363" algn="l"/>
                <a:tab pos="6786563" algn="l"/>
                <a:tab pos="7243763" algn="l"/>
                <a:tab pos="7700963" algn="l"/>
                <a:tab pos="8158163" algn="l"/>
                <a:tab pos="8615363" algn="l"/>
                <a:tab pos="9072563" algn="l"/>
                <a:tab pos="9529763" algn="l"/>
              </a:tabLst>
            </a:pP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If </a:t>
            </a:r>
            <a:r>
              <a:rPr lang="en-US" altLang="en-US" sz="1600" b="1" dirty="0" err="1">
                <a:solidFill>
                  <a:srgbClr val="000099"/>
                </a:solidFill>
                <a:latin typeface="Arial" charset="0"/>
              </a:rPr>
              <a:t>frac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 != 0, we have </a:t>
            </a:r>
            <a:r>
              <a:rPr lang="en-US" altLang="en-US" sz="1600" b="1" dirty="0" err="1">
                <a:solidFill>
                  <a:srgbClr val="000099"/>
                </a:solidFill>
                <a:latin typeface="Arial" charset="0"/>
              </a:rPr>
              <a:t>NaN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 (Not a Number), e.g., </a:t>
            </a:r>
            <a:r>
              <a:rPr lang="en-US" altLang="en-US" sz="1600" b="1" dirty="0" err="1">
                <a:solidFill>
                  <a:srgbClr val="000099"/>
                </a:solidFill>
                <a:latin typeface="Arial" charset="0"/>
              </a:rPr>
              <a:t>sqrt</a:t>
            </a:r>
            <a:r>
              <a:rPr lang="en-US" altLang="en-US" sz="1600" b="1" dirty="0">
                <a:solidFill>
                  <a:srgbClr val="000099"/>
                </a:solidFill>
                <a:latin typeface="Arial" charset="0"/>
              </a:rPr>
              <a:t>(-1)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AR PL ShanHeiSun Uni"/>
        <a:cs typeface="AR PL ShanHeiSun Uni"/>
      </a:majorFont>
      <a:minorFont>
        <a:latin typeface="Arial"/>
        <a:ea typeface="AR PL ShanHeiSun Uni"/>
        <a:cs typeface="AR PL ShanHeiSun Un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8373</TotalTime>
  <Words>3569</Words>
  <Application>Microsoft Office PowerPoint</Application>
  <PresentationFormat>On-screen Show (4:3)</PresentationFormat>
  <Paragraphs>956</Paragraphs>
  <Slides>66</Slides>
  <Notes>60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66</vt:i4>
      </vt:variant>
    </vt:vector>
  </HeadingPairs>
  <TitlesOfParts>
    <vt:vector size="72" baseType="lpstr">
      <vt:lpstr>Office Theme</vt:lpstr>
      <vt:lpstr>1_Office Theme</vt:lpstr>
      <vt:lpstr>Equation</vt:lpstr>
      <vt:lpstr>Microsoft Office Excel 97-2003 Worksheet</vt:lpstr>
      <vt:lpstr>Worksheet</vt:lpstr>
      <vt:lpstr>Microsoft Office Word 97 - 2003 Document</vt:lpstr>
      <vt:lpstr>Slide 1</vt:lpstr>
      <vt:lpstr>Slide 2</vt:lpstr>
      <vt:lpstr>Slide 3</vt:lpstr>
      <vt:lpstr>Slide 4</vt:lpstr>
      <vt:lpstr>Fractional binary number examples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Distribution of Values (close-up view)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Boolean Algebra</vt:lpstr>
      <vt:lpstr>In C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Pointer arithmetic</vt:lpstr>
      <vt:lpstr>Pointer addition exercise</vt:lpstr>
      <vt:lpstr>Slide 46</vt:lpstr>
      <vt:lpstr>Slide 47</vt:lpstr>
      <vt:lpstr>Security issues with multiplication</vt:lpstr>
      <vt:lpstr>XDR Code</vt:lpstr>
      <vt:lpstr>XDR Vulnerability</vt:lpstr>
      <vt:lpstr>Slide 51</vt:lpstr>
      <vt:lpstr>Slide 52</vt:lpstr>
      <vt:lpstr>Slide 53</vt:lpstr>
      <vt:lpstr>Slide 54</vt:lpstr>
      <vt:lpstr>Slide 55</vt:lpstr>
      <vt:lpstr>Slide 56</vt:lpstr>
      <vt:lpstr>Slide 57</vt:lpstr>
      <vt:lpstr>Slide 58</vt:lpstr>
      <vt:lpstr>Operator precedence</vt:lpstr>
      <vt:lpstr>Common C operators precedence</vt:lpstr>
      <vt:lpstr>Extra</vt:lpstr>
      <vt:lpstr>Slide 62</vt:lpstr>
      <vt:lpstr>Slide 63</vt:lpstr>
      <vt:lpstr>Slide 64</vt:lpstr>
      <vt:lpstr>Pointers and arrays</vt:lpstr>
      <vt:lpstr>Example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Bits and Bytes</dc:title>
  <dc:creator>Randal E. Bryant and David R. O'Hallaron</dc:creator>
  <cp:lastModifiedBy>wuchang</cp:lastModifiedBy>
  <cp:revision>299</cp:revision>
  <cp:lastPrinted>2004-12-22T05:58:56Z</cp:lastPrinted>
  <dcterms:created xsi:type="dcterms:W3CDTF">1998-08-11T13:19:16Z</dcterms:created>
  <dcterms:modified xsi:type="dcterms:W3CDTF">2018-01-23T20:00:43Z</dcterms:modified>
</cp:coreProperties>
</file>