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92" r:id="rId9"/>
    <p:sldId id="393" r:id="rId10"/>
    <p:sldId id="258" r:id="rId11"/>
    <p:sldId id="459" r:id="rId12"/>
    <p:sldId id="450" r:id="rId13"/>
    <p:sldId id="259" r:id="rId14"/>
    <p:sldId id="394" r:id="rId15"/>
    <p:sldId id="396" r:id="rId16"/>
    <p:sldId id="399" r:id="rId17"/>
    <p:sldId id="261" r:id="rId18"/>
    <p:sldId id="410" r:id="rId19"/>
    <p:sldId id="411" r:id="rId20"/>
    <p:sldId id="264" r:id="rId21"/>
    <p:sldId id="454" r:id="rId22"/>
    <p:sldId id="265" r:id="rId23"/>
    <p:sldId id="267" r:id="rId24"/>
    <p:sldId id="269" r:id="rId25"/>
    <p:sldId id="273" r:id="rId26"/>
    <p:sldId id="274" r:id="rId27"/>
    <p:sldId id="266" r:id="rId28"/>
    <p:sldId id="275" r:id="rId29"/>
    <p:sldId id="461" r:id="rId30"/>
    <p:sldId id="276" r:id="rId31"/>
    <p:sldId id="424" r:id="rId32"/>
    <p:sldId id="279" r:id="rId33"/>
    <p:sldId id="445" r:id="rId34"/>
    <p:sldId id="426" r:id="rId35"/>
    <p:sldId id="285" r:id="rId36"/>
    <p:sldId id="432" r:id="rId37"/>
    <p:sldId id="460" r:id="rId38"/>
    <p:sldId id="290" r:id="rId39"/>
    <p:sldId id="286" r:id="rId40"/>
    <p:sldId id="287" r:id="rId41"/>
    <p:sldId id="288" r:id="rId42"/>
    <p:sldId id="289" r:id="rId43"/>
    <p:sldId id="448" r:id="rId44"/>
    <p:sldId id="449" r:id="rId45"/>
    <p:sldId id="295" r:id="rId46"/>
    <p:sldId id="296" r:id="rId47"/>
    <p:sldId id="447" r:id="rId48"/>
    <p:sldId id="455" r:id="rId49"/>
    <p:sldId id="456" r:id="rId50"/>
    <p:sldId id="452" r:id="rId51"/>
    <p:sldId id="451" r:id="rId52"/>
    <p:sldId id="298" r:id="rId53"/>
    <p:sldId id="294" r:id="rId54"/>
    <p:sldId id="292" r:id="rId55"/>
    <p:sldId id="293" r:id="rId56"/>
    <p:sldId id="282" r:id="rId57"/>
    <p:sldId id="291" r:id="rId58"/>
    <p:sldId id="446" r:id="rId59"/>
    <p:sldId id="283" r:id="rId60"/>
    <p:sldId id="284" r:id="rId61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1" autoAdjust="0"/>
  </p:normalViewPr>
  <p:slideViewPr>
    <p:cSldViewPr>
      <p:cViewPr varScale="1">
        <p:scale>
          <a:sx n="104" d="100"/>
          <a:sy n="104" d="100"/>
        </p:scale>
        <p:origin x="-28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08563" cy="40941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51212669-B09B-432E-AA50-ADB8E473C776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088" name="Rectangle 1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33900" cy="339566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7288" y="693738"/>
            <a:ext cx="4551362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894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247650"/>
            <a:ext cx="2201863" cy="617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56362" cy="617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67175" cy="520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0088" y="1220788"/>
            <a:ext cx="4067175" cy="520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86750" cy="5203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696325" cy="760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Microsoft_Office_Word_97_-_2003_Document6.doc"/><Relationship Id="rId4" Type="http://schemas.openxmlformats.org/officeDocument/2006/relationships/oleObject" Target="../embeddings/Microsoft_Office_Word_97_-_2003_Document5.doc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52600" y="1752600"/>
            <a:ext cx="5562600" cy="1060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Data Representation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Converting bases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2" y="1220788"/>
            <a:ext cx="8701087" cy="5203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From Base 10 to other bases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Find largest power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x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of base less than number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n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Find largest base digit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b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where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b*x &lt; n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Recursively repeat using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n-(b*x)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Converting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bases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Convert 15213</a:t>
            </a:r>
            <a:r>
              <a:rPr lang="en-US" sz="1800" b="1" baseline="-25000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 Base 16 (hexadecimal)</a:t>
            </a:r>
          </a:p>
          <a:p>
            <a:pPr lvl="2" eaLnBrk="1" hangingPunct="1">
              <a:buClr>
                <a:srgbClr val="000066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Base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=16   65536   4096    256    16    1</a:t>
            </a:r>
          </a:p>
          <a:p>
            <a:pPr lvl="2" eaLnBrk="1" hangingPunct="1">
              <a:buClr>
                <a:srgbClr val="000066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 dirty="0" smtClean="0">
              <a:solidFill>
                <a:srgbClr val="000099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lvl="2" eaLnBrk="1" hangingPunct="1">
              <a:lnSpc>
                <a:spcPct val="100000"/>
              </a:lnSpc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Highest base &lt; 15213 = 4096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Largest b where b*4096 &lt; 15213 =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3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15213 – 3*4096 = 2925</a:t>
            </a:r>
          </a:p>
          <a:p>
            <a:pPr lvl="2" eaLnBrk="1" hangingPunct="1">
              <a:lnSpc>
                <a:spcPct val="100000"/>
              </a:lnSpc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latin typeface="Arial" charset="0"/>
                <a:ea typeface="AR PL ShanHeiSun Uni" charset="0"/>
                <a:cs typeface="AR PL ShanHeiSun Uni" charset="0"/>
              </a:rPr>
              <a:t>Highest base &lt; 2925 = 256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Largest b where b*256 &lt; 2925 = 11 or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B</a:t>
            </a:r>
            <a:endParaRPr lang="en-US" dirty="0" smtClean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2925 – 11*256 = 109</a:t>
            </a:r>
          </a:p>
          <a:p>
            <a:pPr lvl="2" eaLnBrk="1" hangingPunct="1">
              <a:lnSpc>
                <a:spcPct val="100000"/>
              </a:lnSpc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latin typeface="Arial" charset="0"/>
                <a:ea typeface="AR PL ShanHeiSun Uni" charset="0"/>
                <a:cs typeface="AR PL ShanHeiSun Uni" charset="0"/>
              </a:rPr>
              <a:t>Highest base &lt; 109 = 16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Largest b where b*16 &lt; 109 =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6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</a:t>
            </a:r>
            <a:endParaRPr lang="en-US" b="1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109 – 6*16 = 13</a:t>
            </a:r>
          </a:p>
          <a:p>
            <a:pPr lvl="2" eaLnBrk="1" hangingPunct="1">
              <a:lnSpc>
                <a:spcPct val="100000"/>
              </a:lnSpc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latin typeface="Arial" charset="0"/>
                <a:ea typeface="AR PL ShanHeiSun Uni" charset="0"/>
                <a:cs typeface="AR PL ShanHeiSun Uni" charset="0"/>
              </a:rPr>
              <a:t>Highest base &lt; 13 = 1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b = 13 or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D</a:t>
            </a:r>
            <a:endParaRPr lang="en-US" b="1" dirty="0" smtClean="0">
              <a:solidFill>
                <a:srgbClr val="FF0000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eaLnBrk="1" hangingPunct="1">
              <a:lnSpc>
                <a:spcPct val="100000"/>
              </a:lnSpc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15213</a:t>
            </a:r>
            <a:r>
              <a:rPr lang="en-US" sz="16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=     0          3         B       6    D</a:t>
            </a:r>
            <a:r>
              <a:rPr lang="en-US" sz="16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16</a:t>
            </a:r>
          </a:p>
          <a:p>
            <a:pPr lvl="3" eaLnBrk="1" hangingPunct="1">
              <a:spcBef>
                <a:spcPts val="225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3B6D</a:t>
            </a:r>
            <a:r>
              <a:rPr lang="en-US" sz="16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16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= 3*16</a:t>
            </a:r>
            <a:r>
              <a:rPr lang="en-US" sz="1600" b="1" baseline="30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3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+ 11*16</a:t>
            </a:r>
            <a:r>
              <a:rPr lang="en-US" sz="1600" b="1" baseline="30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+ 6*16</a:t>
            </a:r>
            <a:r>
              <a:rPr lang="en-US" sz="1600" b="1" baseline="30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+ 13*16</a:t>
            </a:r>
            <a:r>
              <a:rPr lang="en-US" sz="1600" b="1" baseline="30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0</a:t>
            </a:r>
          </a:p>
          <a:p>
            <a:pPr lvl="3" eaLnBrk="1" hangingPunct="1">
              <a:spcBef>
                <a:spcPts val="225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Written in C as  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0x3b6d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2916" y="20574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3</a:t>
            </a:r>
            <a:endParaRPr lang="en-US" sz="1800" b="1" dirty="0"/>
          </a:p>
        </p:txBody>
      </p:sp>
      <p:sp>
        <p:nvSpPr>
          <p:cNvPr id="6" name="Rectangle 5"/>
          <p:cNvSpPr/>
          <p:nvPr/>
        </p:nvSpPr>
        <p:spPr>
          <a:xfrm>
            <a:off x="4525422" y="20574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B</a:t>
            </a:r>
            <a:endParaRPr lang="en-US" sz="1800" b="1" dirty="0"/>
          </a:p>
        </p:txBody>
      </p:sp>
      <p:sp>
        <p:nvSpPr>
          <p:cNvPr id="8" name="Rectangle 7"/>
          <p:cNvSpPr/>
          <p:nvPr/>
        </p:nvSpPr>
        <p:spPr>
          <a:xfrm>
            <a:off x="5355516" y="2069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Arial" charset="0"/>
              </a:rPr>
              <a:t>6</a:t>
            </a:r>
            <a:endParaRPr lang="en-US" sz="1800" b="1" dirty="0"/>
          </a:p>
        </p:txBody>
      </p:sp>
      <p:sp>
        <p:nvSpPr>
          <p:cNvPr id="9" name="Rectangle 8"/>
          <p:cNvSpPr/>
          <p:nvPr/>
        </p:nvSpPr>
        <p:spPr>
          <a:xfrm>
            <a:off x="5973222" y="20574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Arial" charset="0"/>
              </a:rPr>
              <a:t>D</a:t>
            </a:r>
            <a:endParaRPr lang="en-US" sz="1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Converting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bases shortcut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From Base 2 binary to bases that are powers of two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Done by grouping bits and assigning digits</a:t>
            </a:r>
          </a:p>
          <a:p>
            <a:pPr marL="1144588" lvl="2" indent="-217488" eaLnBrk="1" hangingPunct="1">
              <a:buClrTx/>
              <a:buSzPct val="90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Base 2 (binary)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x=2        16384   8192 4096 2048 1024 512 256 128 64 32 16 8 4 2 1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15213</a:t>
            </a:r>
            <a:r>
              <a:rPr lang="en-US" sz="1600" baseline="-25000" dirty="0" smtClean="0"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 =  0          1       1        1       0      1     1    0     1   1   0 1 1 0 1</a:t>
            </a:r>
            <a:r>
              <a:rPr lang="en-US" sz="1600" baseline="-25000" dirty="0" smtClean="0">
                <a:latin typeface="Arial" charset="0"/>
                <a:ea typeface="AR PL ShanHeiSun Uni" charset="0"/>
                <a:cs typeface="AR PL ShanHeiSun Uni" charset="0"/>
              </a:rPr>
              <a:t>2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11101101101101</a:t>
            </a:r>
            <a:r>
              <a:rPr lang="en-US" sz="1600" baseline="-25000" dirty="0" smtClean="0"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 = 1*2</a:t>
            </a:r>
            <a:r>
              <a:rPr lang="en-US" sz="1600" baseline="30000" dirty="0" smtClean="0">
                <a:latin typeface="Arial" charset="0"/>
                <a:ea typeface="AR PL ShanHeiSun Uni" charset="0"/>
                <a:cs typeface="AR PL ShanHeiSun Uni" charset="0"/>
              </a:rPr>
              <a:t>13 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+ 1*2</a:t>
            </a:r>
            <a:r>
              <a:rPr lang="en-US" sz="1600" baseline="30000" dirty="0" smtClean="0">
                <a:latin typeface="Arial" charset="0"/>
                <a:ea typeface="AR PL ShanHeiSun Uni" charset="0"/>
                <a:cs typeface="AR PL ShanHeiSun Uni" charset="0"/>
              </a:rPr>
              <a:t>12 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+ 1*2</a:t>
            </a:r>
            <a:r>
              <a:rPr lang="en-US" sz="1600" baseline="30000" dirty="0" smtClean="0">
                <a:latin typeface="Arial" charset="0"/>
                <a:ea typeface="AR PL ShanHeiSun Uni" charset="0"/>
                <a:cs typeface="AR PL ShanHeiSun Uni" charset="0"/>
              </a:rPr>
              <a:t>11 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+ 0*2</a:t>
            </a:r>
            <a:r>
              <a:rPr lang="en-US" sz="1600" baseline="30000" dirty="0" smtClean="0"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 + 1*2</a:t>
            </a:r>
            <a:r>
              <a:rPr lang="en-US" sz="1600" baseline="30000" dirty="0" smtClean="0">
                <a:latin typeface="Arial" charset="0"/>
                <a:ea typeface="AR PL ShanHeiSun Uni" charset="0"/>
                <a:cs typeface="AR PL ShanHeiSun Uni" charset="0"/>
              </a:rPr>
              <a:t>9</a:t>
            </a: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 + etc…</a:t>
            </a:r>
            <a:endParaRPr lang="en-US" sz="18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Example of binary to hex</a:t>
            </a:r>
          </a:p>
          <a:p>
            <a:pPr marL="1144588" lvl="2" indent="-225425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11  1011  0110  1101 = 3  B  6  D</a:t>
            </a:r>
            <a:endParaRPr lang="en-US" sz="16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60450" y="4419600"/>
            <a:ext cx="2835275" cy="13541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Base 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128 64 32 16 8 4 2 1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Base 16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256 16 1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46613" y="4343400"/>
            <a:ext cx="2516187" cy="205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Hex digits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a=10=1010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b=11=1011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c=12=1100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d=13=1101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e=14=1110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f=15=1111</a:t>
            </a:r>
            <a:r>
              <a:rPr lang="en-US" sz="1800" b="1" baseline="-250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</a:t>
            </a: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</a:t>
            </a:r>
          </a:p>
        </p:txBody>
      </p:sp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Convert the following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10110111</a:t>
            </a:r>
            <a:r>
              <a:rPr lang="en-US" sz="2000" b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to Base 10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11011001</a:t>
            </a:r>
            <a:r>
              <a:rPr lang="en-US" sz="2000" b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to Base 16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0x2ae to Base 2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0x13e to Base 10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150</a:t>
            </a:r>
            <a:r>
              <a:rPr lang="en-US" sz="2000" b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to Base 2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301</a:t>
            </a:r>
            <a:r>
              <a:rPr lang="en-US" sz="2000" b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to Base 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0" y="152400"/>
            <a:ext cx="51090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0x333231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762000" y="1600200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3,355,185?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62000" y="2057400"/>
            <a:ext cx="3326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Actually, “321” in ASCII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62000" y="2514600"/>
            <a:ext cx="79928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Humans encode characters in pairs of hexadecimal digits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Each pair of hex digits is 8 bits or 1 byte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Bytes are the smallest unit of data for computers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0"/>
      <p:bldP spid="185" grpId="0"/>
      <p:bldP spid="1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0" y="152400"/>
            <a:ext cx="51090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0x333231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304800" y="2438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ASCII maps byte values to characters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Used in URLs, web pages, e-mail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Other representations (Unicode, EBCDIC)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1371600"/>
            <a:ext cx="3621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0x33  0x32  0x31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981200" y="11430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200400" y="11430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419600" y="11430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524000" y="2057400"/>
            <a:ext cx="3406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'3'   '2'   '1'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981200" y="18288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200400" y="18288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419600" y="18288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5474" name="Picture 2" descr="https://upload.wikimedia.org/wikipedia/commons/thumb/1/1b/ASCII-Table-wide.svg/2000px-ASCII-Table-wid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564255"/>
            <a:ext cx="4953000" cy="3293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838200"/>
            <a:ext cx="701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#1: 54 68 65 20 68 6F 6D 65 20 74 6F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#2: 65 76 65 72 79 6F 6E 65 20 69 73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#3: 74 6F 20 68 69 6D 20 68 69 73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#4: 63 61 73 74 6C 65 20 61 6E 64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#5: 66 6F 72 74 72 65 73 73 2E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Snippet #6: 45 64 77 61 72 64 20 43 6F 6B 65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ASCII activity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pic>
        <p:nvPicPr>
          <p:cNvPr id="5" name="Picture 2" descr="https://upload.wikimedia.org/wikipedia/commons/thumb/1/1b/ASCII-Table-wide.svg/2000px-ASCII-Table-wid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702813"/>
            <a:ext cx="6324600" cy="4205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Memory organized as an array of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bytes</a:t>
            </a: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Byte = 8 bits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Binary 	00000000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	to 	11111111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Decimal: 	0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	to 	255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10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Hexadecimal 	00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16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	to 	FF</a:t>
            </a:r>
            <a:r>
              <a:rPr lang="en-US" sz="1800" b="1" baseline="-25000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16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Address is an index into array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Addressable unit of memory is a byte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Recall system provides private address spaces to each “process”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 baseline="-25000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533400" y="1600200"/>
            <a:ext cx="6416675" cy="1239838"/>
            <a:chOff x="0" y="0"/>
            <a:chExt cx="4042" cy="780"/>
          </a:xfrm>
        </p:grpSpPr>
        <p:sp>
          <p:nvSpPr>
            <p:cNvPr id="8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4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8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9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0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21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••00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2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  <p:cxnSp>
        <p:nvCxnSpPr>
          <p:cNvPr id="24" name="Straight Arrow Connector 23"/>
          <p:cNvCxnSpPr/>
          <p:nvPr/>
        </p:nvCxnSpPr>
        <p:spPr bwMode="auto">
          <a:xfrm flipH="1" flipV="1">
            <a:off x="990600" y="2667000"/>
            <a:ext cx="30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19"/>
          <p:cNvSpPr>
            <a:spLocks/>
          </p:cNvSpPr>
          <p:nvPr/>
        </p:nvSpPr>
        <p:spPr bwMode="auto">
          <a:xfrm rot="19020000">
            <a:off x="1138817" y="1871221"/>
            <a:ext cx="935038" cy="3560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</a:t>
            </a:r>
            <a:r>
              <a:rPr lang="en-US" sz="18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••01</a:t>
            </a:r>
            <a:endParaRPr lang="en-US" sz="18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9"/>
          <p:cNvSpPr>
            <a:spLocks/>
          </p:cNvSpPr>
          <p:nvPr/>
        </p:nvSpPr>
        <p:spPr bwMode="auto">
          <a:xfrm rot="19020000">
            <a:off x="1601230" y="1873303"/>
            <a:ext cx="924612" cy="3518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</a:t>
            </a:r>
            <a:r>
              <a:rPr lang="en-US" sz="18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••10</a:t>
            </a:r>
            <a:endParaRPr lang="en-US" sz="18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0"/>
          <p:cNvSpPr>
            <a:spLocks/>
          </p:cNvSpPr>
          <p:nvPr/>
        </p:nvSpPr>
        <p:spPr bwMode="auto">
          <a:xfrm>
            <a:off x="7158405" y="1871762"/>
            <a:ext cx="1338187" cy="3588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Addresses</a:t>
            </a:r>
            <a:endParaRPr lang="en-US" sz="18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8" name="Rectangle 20"/>
          <p:cNvSpPr>
            <a:spLocks/>
          </p:cNvSpPr>
          <p:nvPr/>
        </p:nvSpPr>
        <p:spPr bwMode="auto">
          <a:xfrm>
            <a:off x="7162800" y="2438400"/>
            <a:ext cx="1613903" cy="3588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Memory/Data</a:t>
            </a:r>
            <a:endParaRPr lang="en-US" sz="18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Data in Memory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Nominal size of pointers (addresses)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For IA32, word size was 32 bits (4 bytes)</a:t>
            </a:r>
            <a:endParaRPr lang="en-US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Limits addresses to 4GB (2</a:t>
            </a:r>
            <a:r>
              <a:rPr lang="en-US" baseline="30000" dirty="0" smtClean="0">
                <a:latin typeface="Arial" charset="0"/>
                <a:ea typeface="AR PL ShanHeiSun Uni" charset="0"/>
                <a:cs typeface="AR PL ShanHeiSun Uni" charset="0"/>
              </a:rPr>
              <a:t>32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bytes)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Now with x86-64, word size is 64-bit  (8 bytes)</a:t>
            </a:r>
            <a:endParaRPr lang="en-US" dirty="0"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Potentially up to 18 PB (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petabytes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) of addressable memory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That’s 18.4 X 10</a:t>
            </a:r>
            <a:r>
              <a:rPr lang="en-US" baseline="30000" dirty="0" smtClean="0">
                <a:latin typeface="Arial" charset="0"/>
                <a:ea typeface="AR PL ShanHeiSun Uni" charset="0"/>
                <a:cs typeface="AR PL ShanHeiSun Uni" charset="0"/>
              </a:rPr>
              <a:t>15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dirty="0" smtClean="0"/>
              <a:t>bytes of addressable memory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Machine Words</a:t>
            </a:r>
          </a:p>
        </p:txBody>
      </p:sp>
    </p:spTree>
    <p:extLst>
      <p:ext uri="{BB962C8B-B14F-4D97-AF65-F5344CB8AC3E}">
        <p14:creationId xmlns:p14="http://schemas.microsoft.com/office/powerpoint/2010/main" xmlns="" val="310364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 smtClean="0"/>
              <a:t>Words stored over contiguous byte locations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Address of word specifies the </a:t>
            </a:r>
            <a:r>
              <a:rPr lang="en-US" dirty="0" smtClean="0">
                <a:solidFill>
                  <a:srgbClr val="FF0000"/>
                </a:solidFill>
              </a:rPr>
              <a:t>lowest</a:t>
            </a:r>
            <a:r>
              <a:rPr lang="en-US" dirty="0" smtClean="0"/>
              <a:t> address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E.g. </a:t>
            </a:r>
            <a:r>
              <a:rPr lang="en-US" dirty="0" err="1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 x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with address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0x4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is stored in bytes 0x4, 0x5, 0x6, 0x7.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Addresses of successive words differ by 4 (32-bit) or 8 (64-bit)</a:t>
            </a:r>
          </a:p>
        </p:txBody>
      </p:sp>
      <p:sp>
        <p:nvSpPr>
          <p:cNvPr id="46087" name="Rectangle 6"/>
          <p:cNvSpPr>
            <a:spLocks/>
          </p:cNvSpPr>
          <p:nvPr/>
        </p:nvSpPr>
        <p:spPr bwMode="auto">
          <a:xfrm>
            <a:off x="7208838" y="18065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88" name="Rectangle 7"/>
          <p:cNvSpPr>
            <a:spLocks/>
          </p:cNvSpPr>
          <p:nvPr/>
        </p:nvSpPr>
        <p:spPr bwMode="auto">
          <a:xfrm>
            <a:off x="7208838" y="21113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89" name="Rectangle 8"/>
          <p:cNvSpPr>
            <a:spLocks/>
          </p:cNvSpPr>
          <p:nvPr/>
        </p:nvSpPr>
        <p:spPr bwMode="auto">
          <a:xfrm>
            <a:off x="7208838" y="24161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0" name="Rectangle 9"/>
          <p:cNvSpPr>
            <a:spLocks/>
          </p:cNvSpPr>
          <p:nvPr/>
        </p:nvSpPr>
        <p:spPr bwMode="auto">
          <a:xfrm>
            <a:off x="7208838" y="27209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1" name="Rectangle 10"/>
          <p:cNvSpPr>
            <a:spLocks/>
          </p:cNvSpPr>
          <p:nvPr/>
        </p:nvSpPr>
        <p:spPr bwMode="auto">
          <a:xfrm>
            <a:off x="7208838" y="30257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2" name="Rectangle 11"/>
          <p:cNvSpPr>
            <a:spLocks/>
          </p:cNvSpPr>
          <p:nvPr/>
        </p:nvSpPr>
        <p:spPr bwMode="auto">
          <a:xfrm>
            <a:off x="7208838" y="33305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3" name="Rectangle 12"/>
          <p:cNvSpPr>
            <a:spLocks/>
          </p:cNvSpPr>
          <p:nvPr/>
        </p:nvSpPr>
        <p:spPr bwMode="auto">
          <a:xfrm>
            <a:off x="7208838" y="36353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4" name="Rectangle 13"/>
          <p:cNvSpPr>
            <a:spLocks/>
          </p:cNvSpPr>
          <p:nvPr/>
        </p:nvSpPr>
        <p:spPr bwMode="auto">
          <a:xfrm>
            <a:off x="7208838" y="39401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5" name="Rectangle 14"/>
          <p:cNvSpPr>
            <a:spLocks/>
          </p:cNvSpPr>
          <p:nvPr/>
        </p:nvSpPr>
        <p:spPr bwMode="auto">
          <a:xfrm>
            <a:off x="7208838" y="42449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6" name="Rectangle 15"/>
          <p:cNvSpPr>
            <a:spLocks/>
          </p:cNvSpPr>
          <p:nvPr/>
        </p:nvSpPr>
        <p:spPr bwMode="auto">
          <a:xfrm>
            <a:off x="7208838" y="45497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7" name="Rectangle 16"/>
          <p:cNvSpPr>
            <a:spLocks/>
          </p:cNvSpPr>
          <p:nvPr/>
        </p:nvSpPr>
        <p:spPr bwMode="auto">
          <a:xfrm>
            <a:off x="7208838" y="48545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8" name="Rectangle 17"/>
          <p:cNvSpPr>
            <a:spLocks/>
          </p:cNvSpPr>
          <p:nvPr/>
        </p:nvSpPr>
        <p:spPr bwMode="auto">
          <a:xfrm>
            <a:off x="7208838" y="51593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099" name="Rectangle 18"/>
          <p:cNvSpPr>
            <a:spLocks/>
          </p:cNvSpPr>
          <p:nvPr/>
        </p:nvSpPr>
        <p:spPr bwMode="auto">
          <a:xfrm>
            <a:off x="7970838" y="18065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0000</a:t>
            </a:r>
          </a:p>
        </p:txBody>
      </p:sp>
      <p:sp>
        <p:nvSpPr>
          <p:cNvPr id="46100" name="Rectangle 19"/>
          <p:cNvSpPr>
            <a:spLocks/>
          </p:cNvSpPr>
          <p:nvPr/>
        </p:nvSpPr>
        <p:spPr bwMode="auto">
          <a:xfrm>
            <a:off x="7970838" y="21113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0001</a:t>
            </a:r>
          </a:p>
        </p:txBody>
      </p:sp>
      <p:sp>
        <p:nvSpPr>
          <p:cNvPr id="46101" name="Rectangle 20"/>
          <p:cNvSpPr>
            <a:spLocks/>
          </p:cNvSpPr>
          <p:nvPr/>
        </p:nvSpPr>
        <p:spPr bwMode="auto">
          <a:xfrm>
            <a:off x="7970838" y="24161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0002</a:t>
            </a:r>
          </a:p>
        </p:txBody>
      </p:sp>
      <p:sp>
        <p:nvSpPr>
          <p:cNvPr id="46102" name="Rectangle 21"/>
          <p:cNvSpPr>
            <a:spLocks/>
          </p:cNvSpPr>
          <p:nvPr/>
        </p:nvSpPr>
        <p:spPr bwMode="auto">
          <a:xfrm>
            <a:off x="7970838" y="27209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0003</a:t>
            </a:r>
          </a:p>
        </p:txBody>
      </p:sp>
      <p:sp>
        <p:nvSpPr>
          <p:cNvPr id="46103" name="Rectangle 22"/>
          <p:cNvSpPr>
            <a:spLocks/>
          </p:cNvSpPr>
          <p:nvPr/>
        </p:nvSpPr>
        <p:spPr bwMode="auto">
          <a:xfrm>
            <a:off x="7970838" y="30257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0004</a:t>
            </a:r>
          </a:p>
        </p:txBody>
      </p:sp>
      <p:sp>
        <p:nvSpPr>
          <p:cNvPr id="46104" name="Rectangle 23"/>
          <p:cNvSpPr>
            <a:spLocks/>
          </p:cNvSpPr>
          <p:nvPr/>
        </p:nvSpPr>
        <p:spPr bwMode="auto">
          <a:xfrm>
            <a:off x="7970838" y="33305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0005</a:t>
            </a:r>
          </a:p>
        </p:txBody>
      </p:sp>
      <p:sp>
        <p:nvSpPr>
          <p:cNvPr id="46105" name="Rectangle 24"/>
          <p:cNvSpPr>
            <a:spLocks/>
          </p:cNvSpPr>
          <p:nvPr/>
        </p:nvSpPr>
        <p:spPr bwMode="auto">
          <a:xfrm>
            <a:off x="7970838" y="36353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0006</a:t>
            </a:r>
          </a:p>
        </p:txBody>
      </p:sp>
      <p:sp>
        <p:nvSpPr>
          <p:cNvPr id="46106" name="Rectangle 25"/>
          <p:cNvSpPr>
            <a:spLocks/>
          </p:cNvSpPr>
          <p:nvPr/>
        </p:nvSpPr>
        <p:spPr bwMode="auto">
          <a:xfrm>
            <a:off x="7970838" y="39401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0007</a:t>
            </a:r>
          </a:p>
        </p:txBody>
      </p:sp>
      <p:sp>
        <p:nvSpPr>
          <p:cNvPr id="46107" name="Rectangle 26"/>
          <p:cNvSpPr>
            <a:spLocks/>
          </p:cNvSpPr>
          <p:nvPr/>
        </p:nvSpPr>
        <p:spPr bwMode="auto">
          <a:xfrm>
            <a:off x="7970838" y="42449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0008</a:t>
            </a:r>
          </a:p>
        </p:txBody>
      </p:sp>
      <p:sp>
        <p:nvSpPr>
          <p:cNvPr id="46108" name="Rectangle 27"/>
          <p:cNvSpPr>
            <a:spLocks/>
          </p:cNvSpPr>
          <p:nvPr/>
        </p:nvSpPr>
        <p:spPr bwMode="auto">
          <a:xfrm>
            <a:off x="7970838" y="45497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0009</a:t>
            </a:r>
          </a:p>
        </p:txBody>
      </p:sp>
      <p:sp>
        <p:nvSpPr>
          <p:cNvPr id="46109" name="Rectangle 28"/>
          <p:cNvSpPr>
            <a:spLocks/>
          </p:cNvSpPr>
          <p:nvPr/>
        </p:nvSpPr>
        <p:spPr bwMode="auto">
          <a:xfrm>
            <a:off x="7970838" y="48545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0010</a:t>
            </a:r>
          </a:p>
        </p:txBody>
      </p:sp>
      <p:sp>
        <p:nvSpPr>
          <p:cNvPr id="46110" name="Rectangle 29"/>
          <p:cNvSpPr>
            <a:spLocks/>
          </p:cNvSpPr>
          <p:nvPr/>
        </p:nvSpPr>
        <p:spPr bwMode="auto">
          <a:xfrm>
            <a:off x="7970838" y="51593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0011</a:t>
            </a:r>
          </a:p>
        </p:txBody>
      </p:sp>
      <p:sp>
        <p:nvSpPr>
          <p:cNvPr id="46114" name="Rectangle 39"/>
          <p:cNvSpPr>
            <a:spLocks/>
          </p:cNvSpPr>
          <p:nvPr/>
        </p:nvSpPr>
        <p:spPr bwMode="auto">
          <a:xfrm>
            <a:off x="7121525" y="1273175"/>
            <a:ext cx="7778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Bytes</a:t>
            </a:r>
          </a:p>
        </p:txBody>
      </p:sp>
      <p:sp>
        <p:nvSpPr>
          <p:cNvPr id="46115" name="Rectangle 40"/>
          <p:cNvSpPr>
            <a:spLocks/>
          </p:cNvSpPr>
          <p:nvPr/>
        </p:nvSpPr>
        <p:spPr bwMode="auto">
          <a:xfrm>
            <a:off x="7947025" y="1273175"/>
            <a:ext cx="7397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Addr.</a:t>
            </a:r>
          </a:p>
        </p:txBody>
      </p:sp>
      <p:sp>
        <p:nvSpPr>
          <p:cNvPr id="46116" name="Rectangle 41"/>
          <p:cNvSpPr>
            <a:spLocks/>
          </p:cNvSpPr>
          <p:nvPr/>
        </p:nvSpPr>
        <p:spPr bwMode="auto">
          <a:xfrm>
            <a:off x="7208838" y="54641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117" name="Rectangle 42"/>
          <p:cNvSpPr>
            <a:spLocks/>
          </p:cNvSpPr>
          <p:nvPr/>
        </p:nvSpPr>
        <p:spPr bwMode="auto">
          <a:xfrm>
            <a:off x="7970838" y="54641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0012</a:t>
            </a:r>
          </a:p>
        </p:txBody>
      </p:sp>
      <p:sp>
        <p:nvSpPr>
          <p:cNvPr id="46118" name="Rectangle 43"/>
          <p:cNvSpPr>
            <a:spLocks/>
          </p:cNvSpPr>
          <p:nvPr/>
        </p:nvSpPr>
        <p:spPr bwMode="auto">
          <a:xfrm>
            <a:off x="7208838" y="57689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119" name="Rectangle 44"/>
          <p:cNvSpPr>
            <a:spLocks/>
          </p:cNvSpPr>
          <p:nvPr/>
        </p:nvSpPr>
        <p:spPr bwMode="auto">
          <a:xfrm>
            <a:off x="7970838" y="57689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0013</a:t>
            </a:r>
          </a:p>
        </p:txBody>
      </p:sp>
      <p:sp>
        <p:nvSpPr>
          <p:cNvPr id="46120" name="Rectangle 45"/>
          <p:cNvSpPr>
            <a:spLocks/>
          </p:cNvSpPr>
          <p:nvPr/>
        </p:nvSpPr>
        <p:spPr bwMode="auto">
          <a:xfrm>
            <a:off x="7208838" y="60737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121" name="Rectangle 46"/>
          <p:cNvSpPr>
            <a:spLocks/>
          </p:cNvSpPr>
          <p:nvPr/>
        </p:nvSpPr>
        <p:spPr bwMode="auto">
          <a:xfrm>
            <a:off x="7970838" y="60737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0014</a:t>
            </a:r>
          </a:p>
        </p:txBody>
      </p:sp>
      <p:sp>
        <p:nvSpPr>
          <p:cNvPr id="46122" name="Rectangle 47"/>
          <p:cNvSpPr>
            <a:spLocks/>
          </p:cNvSpPr>
          <p:nvPr/>
        </p:nvSpPr>
        <p:spPr bwMode="auto">
          <a:xfrm>
            <a:off x="7208838" y="6378575"/>
            <a:ext cx="609600" cy="304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6123" name="Rectangle 48"/>
          <p:cNvSpPr>
            <a:spLocks/>
          </p:cNvSpPr>
          <p:nvPr/>
        </p:nvSpPr>
        <p:spPr bwMode="auto">
          <a:xfrm>
            <a:off x="7970838" y="6378575"/>
            <a:ext cx="703263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0015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6096000" y="1143000"/>
            <a:ext cx="862013" cy="5540375"/>
            <a:chOff x="5219700" y="1143000"/>
            <a:chExt cx="862013" cy="5540375"/>
          </a:xfrm>
        </p:grpSpPr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5348288" y="1806575"/>
              <a:ext cx="609600" cy="4876800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5219700" y="1143000"/>
              <a:ext cx="862013" cy="6604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5348288" y="20351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5348288" y="32543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5348288" y="44735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5348288" y="56927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5383213" y="2454275"/>
              <a:ext cx="539750" cy="3962400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</p:grpSp>
      <p:grpSp>
        <p:nvGrpSpPr>
          <p:cNvPr id="75" name="Group 74"/>
          <p:cNvGrpSpPr/>
          <p:nvPr/>
        </p:nvGrpSpPr>
        <p:grpSpPr>
          <a:xfrm>
            <a:off x="5181600" y="1143000"/>
            <a:ext cx="862013" cy="5540375"/>
            <a:chOff x="6134100" y="1143000"/>
            <a:chExt cx="862013" cy="5540375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262688" y="1806575"/>
              <a:ext cx="609600" cy="4876800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6134100" y="1143000"/>
              <a:ext cx="862013" cy="6604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262688" y="26447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262688" y="5006975"/>
              <a:ext cx="622300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297613" y="3063875"/>
              <a:ext cx="539750" cy="266700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1905000"/>
            <a:ext cx="177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(in decimal)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0"/>
            <a:ext cx="20313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321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2971800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How did we get these?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3276600" y="3200400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990600" y="2590800"/>
            <a:ext cx="1883849" cy="904220"/>
            <a:chOff x="990600" y="2590800"/>
            <a:chExt cx="1883849" cy="904220"/>
          </a:xfrm>
        </p:grpSpPr>
        <p:sp>
          <p:nvSpPr>
            <p:cNvPr id="6" name="TextBox 5"/>
            <p:cNvSpPr txBox="1"/>
            <p:nvPr/>
          </p:nvSpPr>
          <p:spPr>
            <a:xfrm>
              <a:off x="990600" y="2971800"/>
              <a:ext cx="1883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100  10   1</a:t>
              </a:r>
              <a:endParaRPr lang="en-US" sz="28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14478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0574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6670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2" name="TextBox 21"/>
          <p:cNvSpPr txBox="1"/>
          <p:nvPr/>
        </p:nvSpPr>
        <p:spPr>
          <a:xfrm>
            <a:off x="3886200" y="3962400"/>
            <a:ext cx="304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“Base-10” or </a:t>
            </a:r>
            <a:r>
              <a:rPr lang="en-US" u="dotted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deci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mal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3276600" y="4191000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990600" y="3581400"/>
            <a:ext cx="2183611" cy="904220"/>
            <a:chOff x="990600" y="3581400"/>
            <a:chExt cx="2183611" cy="904220"/>
          </a:xfrm>
        </p:grpSpPr>
        <p:sp>
          <p:nvSpPr>
            <p:cNvPr id="17" name="TextBox 16"/>
            <p:cNvSpPr txBox="1"/>
            <p:nvPr/>
          </p:nvSpPr>
          <p:spPr>
            <a:xfrm>
              <a:off x="990600" y="3962400"/>
              <a:ext cx="21836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10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</a:t>
              </a:r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10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</a:t>
              </a:r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10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0</a:t>
              </a:r>
              <a:endParaRPr lang="en-US" sz="2800" baseline="400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V="1">
              <a:off x="14478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20574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26670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914400" y="4572000"/>
            <a:ext cx="2133918" cy="750332"/>
            <a:chOff x="914400" y="4572000"/>
            <a:chExt cx="2133918" cy="750332"/>
          </a:xfrm>
        </p:grpSpPr>
        <p:sp>
          <p:nvSpPr>
            <p:cNvPr id="31" name="TextBox 30"/>
            <p:cNvSpPr txBox="1"/>
            <p:nvPr/>
          </p:nvSpPr>
          <p:spPr>
            <a:xfrm>
              <a:off x="914400" y="4953000"/>
              <a:ext cx="2133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3*100 + 2*10 + 1*1</a:t>
              </a:r>
              <a:endParaRPr lang="en-US" sz="1800" baseline="400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V="1">
              <a:off x="14478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20574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26670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5" name="Group 34"/>
          <p:cNvGrpSpPr/>
          <p:nvPr/>
        </p:nvGrpSpPr>
        <p:grpSpPr>
          <a:xfrm>
            <a:off x="3276600" y="4724400"/>
            <a:ext cx="5247408" cy="830997"/>
            <a:chOff x="3200400" y="2743200"/>
            <a:chExt cx="5247408" cy="830997"/>
          </a:xfrm>
        </p:grpSpPr>
        <p:sp>
          <p:nvSpPr>
            <p:cNvPr id="36" name="TextBox 35"/>
            <p:cNvSpPr txBox="1"/>
            <p:nvPr/>
          </p:nvSpPr>
          <p:spPr>
            <a:xfrm>
              <a:off x="3810000" y="2743200"/>
              <a:ext cx="463780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Positions denote powers of 10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Digits 0-9 denote position values</a:t>
              </a:r>
              <a:endParaRPr lang="en-US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flipH="1">
              <a:off x="3200400" y="3124200"/>
              <a:ext cx="457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362200" y="44958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048000" y="44958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0x101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33800" y="44958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0x102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419600" y="44958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0x103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9906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764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3622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0480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7338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44196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51054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791200" y="40386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Byte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Ordering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Which way should you store the 4-byte integer x?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Assume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&amp;x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0x100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Suppose</a:t>
            </a:r>
          </a:p>
          <a:p>
            <a:pPr marL="1123950" lvl="2" indent="-231775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 smtClean="0"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 x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=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0x01234567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362200" y="53340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0x100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048000" y="53340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733800" y="53340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0x102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419600" y="5334000"/>
            <a:ext cx="665163" cy="284163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0x103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9906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16764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3622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30480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38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4196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51054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5791200" y="4876800"/>
            <a:ext cx="665163" cy="2841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2362200" y="40386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3048000" y="40386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3733800" y="40386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19600" y="40386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2362200" y="48768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3048000" y="48768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3733800" y="48768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4419600" y="48768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4648200"/>
            <a:ext cx="5465763" cy="588963"/>
            <a:chOff x="1104" y="2928"/>
            <a:chExt cx="3443" cy="371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968" y="2928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0x100</a:t>
              </a:r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400" y="2928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0x101</a:t>
              </a: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832" y="2928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0x102</a:t>
              </a: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3264" y="2928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0x103</a:t>
              </a: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1104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536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968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01</a:t>
              </a: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400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23</a:t>
              </a: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832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45</a:t>
              </a: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3264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67</a:t>
              </a: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3696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4128" y="3120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5486400"/>
            <a:ext cx="5465763" cy="588963"/>
            <a:chOff x="1104" y="3456"/>
            <a:chExt cx="3443" cy="371"/>
          </a:xfrm>
        </p:grpSpPr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1968" y="3456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0x100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400" y="3456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0x101</a:t>
              </a: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2832" y="3456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0x102</a:t>
              </a:r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3264" y="3456"/>
              <a:ext cx="419" cy="17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0x103</a:t>
              </a:r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1104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1536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1968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67</a:t>
              </a:r>
            </a:p>
          </p:txBody>
        </p:sp>
        <p:sp>
          <p:nvSpPr>
            <p:cNvPr id="12312" name="Rectangle 24"/>
            <p:cNvSpPr>
              <a:spLocks noChangeArrowheads="1"/>
            </p:cNvSpPr>
            <p:nvPr/>
          </p:nvSpPr>
          <p:spPr bwMode="auto">
            <a:xfrm>
              <a:off x="2400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45</a:t>
              </a: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2832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23</a:t>
              </a:r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3264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FFFFFF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01</a:t>
              </a:r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3696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4128" y="3648"/>
              <a:ext cx="419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533400" y="4572000"/>
            <a:ext cx="1779588" cy="325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63360" tIns="25560" rIns="63360" bIns="25560">
            <a:spAutoFit/>
          </a:bodyPr>
          <a:lstStyle/>
          <a:p>
            <a: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3300"/>
                </a:solidFill>
                <a:latin typeface="Arial" charset="0"/>
                <a:ea typeface="AR PL ShanHeiSun Uni" charset="0"/>
                <a:cs typeface="AR PL ShanHeiSun Uni" charset="0"/>
              </a:rPr>
              <a:t>Big Endian</a:t>
            </a:r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533400" y="5410200"/>
            <a:ext cx="1779588" cy="325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63360" tIns="25560" rIns="63360" bIns="25560">
            <a:spAutoFit/>
          </a:bodyPr>
          <a:lstStyle/>
          <a:p>
            <a: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3300"/>
                </a:solidFill>
                <a:latin typeface="Arial" charset="0"/>
                <a:ea typeface="AR PL ShanHeiSun Uni" charset="0"/>
                <a:cs typeface="AR PL ShanHeiSun Uni" charset="0"/>
              </a:rPr>
              <a:t>Little Endian</a:t>
            </a:r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124200" y="49530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810000" y="49530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495800" y="49530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5181600" y="49530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124200" y="57912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67</a:t>
            </a:r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3810000" y="57912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45</a:t>
            </a: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4495800" y="57912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23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5181600" y="5791200"/>
            <a:ext cx="685800" cy="304800"/>
          </a:xfrm>
          <a:prstGeom prst="rect">
            <a:avLst/>
          </a:prstGeom>
          <a:solidFill>
            <a:srgbClr val="FFFF99"/>
          </a:solidFill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01</a:t>
            </a:r>
          </a:p>
        </p:txBody>
      </p:sp>
      <p:sp>
        <p:nvSpPr>
          <p:cNvPr id="4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err="1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How are bytes in multi-byte words (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short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long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, any pointers) be ordered in memory?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Sun, PowerPC Macs, Internet protocols are “Big 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”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Least significant byte has highest address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x86 (PC/Mac), ARM (Android/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iOS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) are “Little 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”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Least significant byte has lowest address (LLL)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Revisiting example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Variable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at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0x100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has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4-byte representation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0x01234567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5486400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http://thefengs.com/wuchang/courses/cs201/class/04/endian.c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800600" y="2366963"/>
            <a:ext cx="3505200" cy="160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#include &lt;stdio.h&gt;</a:t>
            </a:r>
          </a:p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main()</a:t>
            </a:r>
          </a:p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       int i=0x01020304;</a:t>
            </a:r>
          </a:p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       printf("%d\n",i);</a:t>
            </a:r>
          </a:p>
          <a:p>
            <a:pPr>
              <a:lnSpc>
                <a:spcPct val="7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err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How do you test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endian-ness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Direct inspection of memory via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gdb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gdb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break 5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run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 /x &amp;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x/b &amp;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x/b 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Representing pointers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Recall a </a:t>
            </a: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pointer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is a variable containing a memory address of an object of a particular data type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Contains a “reference”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or address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for data</a:t>
            </a: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char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cp; 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/*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Declares cp to be a pointer to a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characte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 */</a:t>
            </a:r>
            <a:b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 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/*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Declares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to be a pointer to an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integer */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On x86-64, how many bytes is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cp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On x86-64, h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ow many bytes is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ip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/>
          </p:cNvSpPr>
          <p:nvPr/>
        </p:nvSpPr>
        <p:spPr bwMode="auto">
          <a:xfrm>
            <a:off x="7745412" y="19812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graphicFrame>
        <p:nvGraphicFramePr>
          <p:cNvPr id="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8020866"/>
              </p:ext>
            </p:extLst>
          </p:nvPr>
        </p:nvGraphicFramePr>
        <p:xfrm>
          <a:off x="7862887" y="23749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Pointers in memory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152400" y="1220788"/>
            <a:ext cx="5881687" cy="5203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Given the following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code on x86-64 (little </a:t>
            </a:r>
            <a:r>
              <a:rPr 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)…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main() {</a:t>
            </a:r>
            <a:b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B = -15213</a:t>
            </a:r>
            <a: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  <a:b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* P = &amp;B</a:t>
            </a:r>
            <a: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  <a:b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  <a:endParaRPr lang="en-US" sz="1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Suppose the address of B is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0x7fffffff8d8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and the address of P is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0x7fffffff8d0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At the end of main, write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the value of each byte of P in order as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it appears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in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memory.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200" y="23622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0x7fffffff8d0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5791200" y="2754868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0x7fffffff8d1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5791200" y="3135868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0x7fffffff8d2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486400" y="1066800"/>
            <a:ext cx="3429000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char S[6] = "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18654";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248400" y="1676400"/>
            <a:ext cx="1146766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x86-64 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001000" y="1676400"/>
            <a:ext cx="617775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Sun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8035925" y="2362200"/>
            <a:ext cx="588963" cy="1808163"/>
            <a:chOff x="5062" y="1488"/>
            <a:chExt cx="371" cy="1139"/>
          </a:xfrm>
        </p:grpSpPr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5062" y="1872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36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5062" y="2064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35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5062" y="1488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31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5062" y="1680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38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5062" y="2256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34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5062" y="2448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00</a:t>
              </a:r>
            </a:p>
          </p:txBody>
        </p:sp>
      </p:grp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6511925" y="2362200"/>
            <a:ext cx="588963" cy="1808163"/>
            <a:chOff x="4102" y="1488"/>
            <a:chExt cx="371" cy="1139"/>
          </a:xfrm>
        </p:grpSpPr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4102" y="1872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36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4102" y="2064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35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4102" y="1488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31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102" y="1680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38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4102" y="2256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34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4102" y="2448"/>
              <a:ext cx="371" cy="17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00</a:t>
              </a:r>
            </a:p>
          </p:txBody>
        </p:sp>
      </p:grpSp>
      <p:grpSp>
        <p:nvGrpSpPr>
          <p:cNvPr id="21524" name="Group 20"/>
          <p:cNvGrpSpPr>
            <a:grpSpLocks/>
          </p:cNvGrpSpPr>
          <p:nvPr/>
        </p:nvGrpSpPr>
        <p:grpSpPr bwMode="auto">
          <a:xfrm>
            <a:off x="7121525" y="2514600"/>
            <a:ext cx="893763" cy="1503363"/>
            <a:chOff x="4486" y="1584"/>
            <a:chExt cx="563" cy="947"/>
          </a:xfrm>
        </p:grpSpPr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>
              <a:off x="4486" y="1584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>
              <a:off x="4486" y="1776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>
              <a:off x="4486" y="1963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>
              <a:off x="4486" y="2148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4486" y="2340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26"/>
            <p:cNvSpPr>
              <a:spLocks noChangeShapeType="1"/>
            </p:cNvSpPr>
            <p:nvPr/>
          </p:nvSpPr>
          <p:spPr bwMode="auto">
            <a:xfrm>
              <a:off x="4486" y="2532"/>
              <a:ext cx="5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Representing strings</a:t>
            </a:r>
          </a:p>
        </p:txBody>
      </p:sp>
      <p:sp>
        <p:nvSpPr>
          <p:cNvPr id="31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Strings in C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Represented by array of characters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Each character encoded in ASCII format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Standard 7-bit encoding of character set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Must be null-terminated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Final character = 0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Compatibility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Endian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not an issue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Data are single byte quantities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Text files generally platform independent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Except for different conventions of line termination character(s)!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Representing strings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Alternate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Unicode encoding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7-bit ASCII only suitable for English text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Can not cover characters in all languages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16-bit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unicode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character set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Supports Greek, Russian, Chinese, etc.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Default encoding for strings in Java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Support in C libraries for character 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Programmatically in C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Simple program from book (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)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133600"/>
            <a:ext cx="5410200" cy="369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stdio.h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string.h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typedef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unsigned char *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byte_pointer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byte_pointer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start,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len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{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for 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0;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&lt;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len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++)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 %.2x", start[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]);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("\n");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x)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{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byte_pointer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 &amp;x,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sizeof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));}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show_float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(float x) 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{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byte_pointer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 &amp;x,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sizeof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(float));}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(void *x)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{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byte_pointer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 &amp;x,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sizeof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(void*));}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019800" y="2209800"/>
            <a:ext cx="3124200" cy="37074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main()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{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=0x01020304;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float f=2345.6;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*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ip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=&amp;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char *s = "ABCDEF";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show_float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(f);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show_pointer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ip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show_bytes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s,strlen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(s));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Output: 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04 03 02 01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9a 99 12 45</a:t>
            </a: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28 61 61 63 </a:t>
            </a:r>
            <a:r>
              <a:rPr lang="en-US" sz="12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fc</a:t>
            </a:r>
            <a:r>
              <a:rPr lang="en-US" sz="12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7f 00 00</a:t>
            </a: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41 42 43 44 45 46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Testing data in memory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Representing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integers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Support for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multiple sizes and two types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char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(1 byte),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short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(2 bytes), </a:t>
            </a:r>
            <a:r>
              <a:rPr lang="en-US" dirty="0" err="1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(4 bytes),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long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(8 bytes)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For C on x86, default type for integer data is signed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The C standard allows this to be implementation-specific (see C on ARM)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Must use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unsigned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modifier to indicate unsigned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Types only differ based on how bits are interpreted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Not common in programming languages</a:t>
            </a:r>
            <a:endParaRPr lang="en-US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Java (integers all signed), JavaScript (numbers all </a:t>
            </a:r>
            <a:r>
              <a:rPr lang="en-US" smtClean="0">
                <a:latin typeface="Arial" charset="0"/>
                <a:ea typeface="AR PL ShanHeiSun Uni" charset="0"/>
                <a:cs typeface="AR PL ShanHeiSun Uni" charset="0"/>
              </a:rPr>
              <a:t>floats)</a:t>
            </a:r>
            <a:endParaRPr lang="en-US" dirty="0" smtClean="0"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Representing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integers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438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dirty="0">
                <a:latin typeface="Courier New" pitchFamily="49" charset="0"/>
                <a:ea typeface="AR PL ShanHeiSun Uni" charset="0"/>
                <a:cs typeface="AR PL ShanHeiSun Uni" charset="0"/>
              </a:rPr>
              <a:t>unsigned </a:t>
            </a:r>
            <a:r>
              <a:rPr lang="en-US" sz="1400" dirty="0" err="1"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;  // unsigned integer</a:t>
            </a:r>
            <a:endParaRPr lang="en-US" sz="1400" dirty="0"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438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err="1"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smtClean="0">
                <a:latin typeface="Courier New" pitchFamily="49" charset="0"/>
                <a:ea typeface="AR PL ShanHeiSun Uni" charset="0"/>
                <a:cs typeface="AR PL ShanHeiSun Uni" charset="0"/>
              </a:rPr>
              <a:t>("%u\n",</a:t>
            </a:r>
            <a:r>
              <a:rPr lang="en-US" sz="1400" dirty="0" err="1"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dirty="0"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 marL="1123950" lvl="2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32-bit value encodes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0 to (2</a:t>
            </a:r>
            <a:r>
              <a:rPr lang="en-US" baseline="30000" dirty="0">
                <a:latin typeface="Arial" charset="0"/>
                <a:ea typeface="AR PL ShanHeiSun Uni" charset="0"/>
                <a:cs typeface="AR PL ShanHeiSun Uni" charset="0"/>
              </a:rPr>
              <a:t>32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 –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1)  (i.e. 0 to 4294967295)</a:t>
            </a:r>
          </a:p>
          <a:p>
            <a:pPr marL="1123950" lvl="2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Exactly as described in binary number slides</a:t>
            </a:r>
            <a:endParaRPr lang="en-US" dirty="0"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438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			// signed integer in 2’s complement format (default)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438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("%d\n",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 marL="1123950" lvl="2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Encodes –2</a:t>
            </a:r>
            <a:r>
              <a:rPr lang="en-US" sz="1800" b="1" baseline="30000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31</a:t>
            </a:r>
            <a:r>
              <a:rPr lang="en-US" sz="1800" b="1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 to (2</a:t>
            </a:r>
            <a:r>
              <a:rPr lang="en-US" sz="1800" b="1" baseline="30000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31</a:t>
            </a:r>
            <a:r>
              <a:rPr lang="en-US" sz="1800" b="1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-1)</a:t>
            </a:r>
          </a:p>
          <a:p>
            <a:pPr marL="1123950" lvl="2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-2,147,483,648 to </a:t>
            </a:r>
            <a:r>
              <a:rPr lang="en-US" sz="1800" b="1" dirty="0" smtClean="0">
                <a:solidFill>
                  <a:srgbClr val="002060"/>
                </a:solidFill>
                <a:latin typeface="Arial" charset="0"/>
                <a:ea typeface="AR PL ShanHeiSun Uni" charset="0"/>
                <a:cs typeface="AR PL ShanHeiSun Uni" charset="0"/>
              </a:rPr>
              <a:t>2,147,483,647</a:t>
            </a:r>
            <a:endParaRPr lang="en-US" sz="1800" b="1" dirty="0">
              <a:solidFill>
                <a:srgbClr val="002060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1295400"/>
            <a:ext cx="57246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101000001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3429000"/>
            <a:ext cx="3029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101 million and one?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" y="4038600"/>
            <a:ext cx="4510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Actually, 321 in binary (Base-2)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4724400"/>
            <a:ext cx="7832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Why should we care?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Computers use binary (bits) to store all information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381000" y="4648200"/>
            <a:ext cx="8286750" cy="2514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16-bit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u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nsigned short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7318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short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648200" y="1600200"/>
          <a:ext cx="3340100" cy="596900"/>
        </p:xfrm>
        <a:graphic>
          <a:graphicData uri="http://schemas.openxmlformats.org/presentationml/2006/ole">
            <p:oleObj spid="_x0000_s24579" r:id="rId4" imgW="3340080" imgH="596880" progId="">
              <p:embed/>
            </p:oleObj>
          </a:graphicData>
        </a:graphic>
      </p:graphicFrame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908050" y="1574800"/>
            <a:ext cx="2046288" cy="625475"/>
            <a:chOff x="558" y="3081"/>
            <a:chExt cx="1289" cy="394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558" y="3193"/>
              <a:ext cx="8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B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646" y="3193"/>
              <a:ext cx="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715" y="3193"/>
              <a:ext cx="103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U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830" y="3193"/>
              <a:ext cx="4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886" y="3193"/>
              <a:ext cx="8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990" y="3193"/>
              <a:ext cx="4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)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1191" y="3177"/>
              <a:ext cx="7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</a:t>
              </a: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1565" y="3193"/>
              <a:ext cx="64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1620" y="3257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1713" y="3177"/>
              <a:ext cx="3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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1753" y="3193"/>
              <a:ext cx="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1820" y="3153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1388" y="3361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1431" y="3361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</a:t>
              </a:r>
            </a:p>
          </p:txBody>
        </p:sp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1479" y="3361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0</a:t>
              </a:r>
            </a:p>
          </p:txBody>
        </p: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1381" y="3081"/>
              <a:ext cx="64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24597" name="Rectangle 21"/>
            <p:cNvSpPr>
              <a:spLocks noChangeArrowheads="1"/>
            </p:cNvSpPr>
            <p:nvPr/>
          </p:nvSpPr>
          <p:spPr bwMode="auto">
            <a:xfrm>
              <a:off x="1464" y="3081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1502" y="3081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1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1425" y="3153"/>
              <a:ext cx="137" cy="23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</a:t>
              </a:r>
            </a:p>
          </p:txBody>
        </p:sp>
      </p:grp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839788" y="990600"/>
            <a:ext cx="1566862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4724400" y="1066800"/>
            <a:ext cx="2938463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Two’s Complement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 flipV="1">
            <a:off x="6454775" y="2112962"/>
            <a:ext cx="574675" cy="422275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603" name="Group 27"/>
          <p:cNvGrpSpPr>
            <a:grpSpLocks/>
          </p:cNvGrpSpPr>
          <p:nvPr/>
        </p:nvGrpSpPr>
        <p:grpSpPr bwMode="auto">
          <a:xfrm>
            <a:off x="1901825" y="2209800"/>
            <a:ext cx="2163763" cy="623887"/>
            <a:chOff x="1184" y="3481"/>
            <a:chExt cx="1363" cy="393"/>
          </a:xfrm>
        </p:grpSpPr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1403" y="3593"/>
              <a:ext cx="64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1460" y="3656"/>
              <a:ext cx="64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1540" y="3656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1581" y="3656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1</a:t>
              </a:r>
            </a:p>
          </p:txBody>
        </p:sp>
        <p:sp>
          <p:nvSpPr>
            <p:cNvPr id="24608" name="Rectangle 32"/>
            <p:cNvSpPr>
              <a:spLocks noChangeArrowheads="1"/>
            </p:cNvSpPr>
            <p:nvPr/>
          </p:nvSpPr>
          <p:spPr bwMode="auto">
            <a:xfrm>
              <a:off x="1677" y="3577"/>
              <a:ext cx="3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</a:t>
              </a:r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1708" y="3593"/>
              <a:ext cx="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1780" y="3553"/>
              <a:ext cx="64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1859" y="3553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1901" y="3553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1</a:t>
              </a: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004" y="3577"/>
              <a:ext cx="7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</a:t>
              </a: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2277" y="3593"/>
              <a:ext cx="64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24615" name="Rectangle 39"/>
            <p:cNvSpPr>
              <a:spLocks noChangeArrowheads="1"/>
            </p:cNvSpPr>
            <p:nvPr/>
          </p:nvSpPr>
          <p:spPr bwMode="auto">
            <a:xfrm>
              <a:off x="2328" y="3656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2421" y="3577"/>
              <a:ext cx="3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</a:t>
              </a:r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2455" y="3593"/>
              <a:ext cx="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2520" y="3553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2104" y="3760"/>
              <a:ext cx="26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2147" y="3760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</a:t>
              </a:r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2197" y="3760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0</a:t>
              </a:r>
            </a:p>
          </p:txBody>
        </p:sp>
        <p:sp>
          <p:nvSpPr>
            <p:cNvPr id="24622" name="Rectangle 46"/>
            <p:cNvSpPr>
              <a:spLocks noChangeArrowheads="1"/>
            </p:cNvSpPr>
            <p:nvPr/>
          </p:nvSpPr>
          <p:spPr bwMode="auto">
            <a:xfrm>
              <a:off x="2092" y="3481"/>
              <a:ext cx="64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i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24623" name="Rectangle 47"/>
            <p:cNvSpPr>
              <a:spLocks noChangeArrowheads="1"/>
            </p:cNvSpPr>
            <p:nvPr/>
          </p:nvSpPr>
          <p:spPr bwMode="auto">
            <a:xfrm>
              <a:off x="2163" y="3481"/>
              <a:ext cx="52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</a:p>
          </p:txBody>
        </p:sp>
        <p:sp>
          <p:nvSpPr>
            <p:cNvPr id="24624" name="Rectangle 48"/>
            <p:cNvSpPr>
              <a:spLocks noChangeArrowheads="1"/>
            </p:cNvSpPr>
            <p:nvPr/>
          </p:nvSpPr>
          <p:spPr bwMode="auto">
            <a:xfrm>
              <a:off x="2214" y="3481"/>
              <a:ext cx="48" cy="11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119" y="3553"/>
              <a:ext cx="185" cy="23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</a:t>
              </a:r>
            </a:p>
          </p:txBody>
        </p:sp>
        <p:sp>
          <p:nvSpPr>
            <p:cNvPr id="24626" name="Rectangle 50"/>
            <p:cNvSpPr>
              <a:spLocks noChangeArrowheads="1"/>
            </p:cNvSpPr>
            <p:nvPr/>
          </p:nvSpPr>
          <p:spPr bwMode="auto">
            <a:xfrm>
              <a:off x="1184" y="3593"/>
              <a:ext cx="7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</a:t>
              </a:r>
            </a:p>
          </p:txBody>
        </p:sp>
      </p:grp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7085013" y="2333625"/>
            <a:ext cx="1566862" cy="638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MSB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if 1, negative</a:t>
            </a:r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639762" y="5410199"/>
            <a:ext cx="8199438" cy="288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32768   16384  8192  4096  2048  1024  512  256  128  64  32  16  8  4  2  1</a:t>
            </a: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541337" y="6172200"/>
            <a:ext cx="8307388" cy="288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-32768   16384  8192  4096  2048  1024  512  256  128  64  32  16  8  4  2  1</a:t>
            </a:r>
          </a:p>
        </p:txBody>
      </p:sp>
      <p:sp>
        <p:nvSpPr>
          <p:cNvPr id="5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Encoding Integers</a:t>
            </a: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381000" y="2971800"/>
            <a:ext cx="8286750" cy="2514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8-bit example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  <a:t>unsigned char</a:t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  <a:t/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  <a:t>char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1" name="Text Box 52"/>
          <p:cNvSpPr txBox="1">
            <a:spLocks noChangeArrowheads="1"/>
          </p:cNvSpPr>
          <p:nvPr/>
        </p:nvSpPr>
        <p:spPr bwMode="auto">
          <a:xfrm>
            <a:off x="639762" y="3657600"/>
            <a:ext cx="3856038" cy="288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128 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64  32  16  8  4  2  1</a:t>
            </a:r>
          </a:p>
        </p:txBody>
      </p:sp>
      <p:sp>
        <p:nvSpPr>
          <p:cNvPr id="62" name="Text Box 53"/>
          <p:cNvSpPr txBox="1">
            <a:spLocks noChangeArrowheads="1"/>
          </p:cNvSpPr>
          <p:nvPr/>
        </p:nvSpPr>
        <p:spPr bwMode="auto">
          <a:xfrm>
            <a:off x="455612" y="4207387"/>
            <a:ext cx="4116388" cy="288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-128 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64  32  16  8  4  2  1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  <p:bldP spid="24601" grpId="0"/>
      <p:bldP spid="24602" grpId="0" animBg="1"/>
      <p:bldP spid="24627" grpId="0"/>
      <p:bldP spid="24628" grpId="0"/>
      <p:bldP spid="24629" grpId="0"/>
      <p:bldP spid="60" grpId="0"/>
      <p:bldP spid="61" grpId="0"/>
      <p:bldP spid="6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Two-complement Encoding Example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3048000" cy="584775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 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15213;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-15213;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886200" y="1654175"/>
          <a:ext cx="5257800" cy="5203825"/>
        </p:xfrm>
        <a:graphic>
          <a:graphicData uri="http://schemas.openxmlformats.org/presentationml/2006/ole">
            <p:oleObj spid="_x0000_s261122" name="Document" r:id="rId4" imgW="5591509" imgH="5220888" progId="Word.Document.8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3733800" y="685800"/>
          <a:ext cx="5640387" cy="987425"/>
        </p:xfrm>
        <a:graphic>
          <a:graphicData uri="http://schemas.openxmlformats.org/presentationml/2006/ole">
            <p:oleObj spid="_x0000_s261123" name="Document" r:id="rId5" imgW="5970534" imgH="1018909" progId="Word.Document.8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429000"/>
            <a:ext cx="3119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Notice a pattern in bits?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9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Exercise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: Write -3 , -4, and –5 in two’s complement format for w=4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066800" y="2133600"/>
            <a:ext cx="34290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-8 4 2 1</a:t>
            </a: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Two’s complement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exercise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66800" y="2514600"/>
            <a:ext cx="34290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1 1 0 </a:t>
            </a:r>
            <a:r>
              <a:rPr lang="en-US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1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066800" y="2895600"/>
            <a:ext cx="34290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1 1 0 0</a:t>
            </a:r>
            <a:endParaRPr lang="en-US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66800" y="3276600"/>
            <a:ext cx="34290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1 0 1 1</a:t>
            </a:r>
            <a:endParaRPr lang="en-US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5486400" y="1600200"/>
            <a:ext cx="3111500" cy="5168900"/>
            <a:chOff x="480" y="768"/>
            <a:chExt cx="1960" cy="3256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solidFill>
                    <a:schemeClr val="tx1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solidFill>
                    <a:schemeClr val="tx1"/>
                  </a:solidFill>
                  <a:latin typeface="Calibri" pitchFamily="34" charset="0"/>
                </a:rPr>
                <a:t>B2T(</a:t>
              </a:r>
              <a:r>
                <a:rPr lang="en-US" sz="1800" i="1" dirty="0">
                  <a:solidFill>
                    <a:schemeClr val="tx1"/>
                  </a:solidFill>
                  <a:latin typeface="Calibri" pitchFamily="34" charset="0"/>
                </a:rPr>
                <a:t>X</a:t>
              </a:r>
              <a:r>
                <a:rPr lang="en-US" sz="1800" dirty="0">
                  <a:solidFill>
                    <a:schemeClr val="tx1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solidFill>
                    <a:schemeClr val="tx1"/>
                  </a:solidFill>
                  <a:latin typeface="Calibri" pitchFamily="34" charset="0"/>
                </a:rPr>
                <a:t>B2U(</a:t>
              </a:r>
              <a:r>
                <a:rPr lang="en-US" sz="1800" i="1" dirty="0">
                  <a:solidFill>
                    <a:schemeClr val="tx1"/>
                  </a:solidFill>
                  <a:latin typeface="Calibri" pitchFamily="34" charset="0"/>
                </a:rPr>
                <a:t>X</a:t>
              </a:r>
              <a:r>
                <a:rPr lang="en-US" sz="1800" dirty="0">
                  <a:solidFill>
                    <a:schemeClr val="tx1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0000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0001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0010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0011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0100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0101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0110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0111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–8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–7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–6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–5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–4</a:t>
              </a:r>
            </a:p>
          </p:txBody>
        </p:sp>
        <p:sp>
          <p:nvSpPr>
            <p:cNvPr id="47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12</a:t>
              </a:r>
            </a:p>
          </p:txBody>
        </p:sp>
        <p:sp>
          <p:nvSpPr>
            <p:cNvPr id="48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–3</a:t>
              </a:r>
            </a:p>
          </p:txBody>
        </p:sp>
        <p:sp>
          <p:nvSpPr>
            <p:cNvPr id="49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13</a:t>
              </a:r>
            </a:p>
          </p:txBody>
        </p:sp>
        <p:sp>
          <p:nvSpPr>
            <p:cNvPr id="50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–2</a:t>
              </a:r>
            </a:p>
          </p:txBody>
        </p:sp>
        <p:sp>
          <p:nvSpPr>
            <p:cNvPr id="51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14</a:t>
              </a:r>
            </a:p>
          </p:txBody>
        </p:sp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–1</a:t>
              </a:r>
            </a:p>
          </p:txBody>
        </p:sp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15</a:t>
              </a:r>
            </a:p>
          </p:txBody>
        </p: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1000</a:t>
              </a:r>
            </a:p>
          </p:txBody>
        </p:sp>
        <p:sp>
          <p:nvSpPr>
            <p:cNvPr id="55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1001</a:t>
              </a:r>
            </a:p>
          </p:txBody>
        </p:sp>
        <p:sp>
          <p:nvSpPr>
            <p:cNvPr id="56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1010</a:t>
              </a:r>
            </a:p>
          </p:txBody>
        </p:sp>
        <p:sp>
          <p:nvSpPr>
            <p:cNvPr id="57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1011</a:t>
              </a:r>
            </a:p>
          </p:txBody>
        </p:sp>
        <p:sp>
          <p:nvSpPr>
            <p:cNvPr id="58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1100</a:t>
              </a:r>
            </a:p>
          </p:txBody>
        </p:sp>
        <p:sp>
          <p:nvSpPr>
            <p:cNvPr id="59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1101</a:t>
              </a:r>
            </a:p>
          </p:txBody>
        </p:sp>
        <p:sp>
          <p:nvSpPr>
            <p:cNvPr id="60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solidFill>
                    <a:schemeClr val="tx1"/>
                  </a:solidFill>
                  <a:latin typeface="Calibri" pitchFamily="34" charset="0"/>
                </a:rPr>
                <a:t>1110</a:t>
              </a: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1111</a:t>
              </a:r>
            </a:p>
          </p:txBody>
        </p:sp>
        <p:sp>
          <p:nvSpPr>
            <p:cNvPr id="62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63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4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65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66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67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68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69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70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71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 bwMode="auto">
          <a:xfrm>
            <a:off x="1371600" y="2514600"/>
            <a:ext cx="205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Exercise: Numeric ranges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143000"/>
            <a:ext cx="8286750" cy="5203825"/>
          </a:xfrm>
        </p:spPr>
        <p:txBody>
          <a:bodyPr/>
          <a:lstStyle/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For 16 bit signed numbers (w=16),  write the greatest positive value and the least negative value, in hex and decimal.  What does –1 look like?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Greatest 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postive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= 0x7FFF = 32767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Least negative = 0x8000 = -32768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Negative 1 = 0xFFFF</a:t>
            </a:r>
          </a:p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570983" cy="5600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Ranges for Different Word Sizes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850900" y="1905000"/>
          <a:ext cx="8293100" cy="2517775"/>
        </p:xfrm>
        <a:graphic>
          <a:graphicData uri="http://schemas.openxmlformats.org/presentationml/2006/ole">
            <p:oleObj spid="_x0000_s263170" name="Document" r:id="rId4" imgW="8718753" imgH="2649093" progId="Word.Document.8">
              <p:embed/>
            </p:oleObj>
          </a:graphicData>
        </a:graphic>
      </p:graphicFrame>
      <p:sp>
        <p:nvSpPr>
          <p:cNvPr id="4" name="Content Placeholder 5"/>
          <p:cNvSpPr txBox="1">
            <a:spLocks/>
          </p:cNvSpPr>
          <p:nvPr/>
        </p:nvSpPr>
        <p:spPr>
          <a:xfrm>
            <a:off x="533400" y="1143000"/>
            <a:ext cx="8286750" cy="5203825"/>
          </a:xfrm>
          <a:prstGeom prst="rect">
            <a:avLst/>
          </a:prstGeom>
        </p:spPr>
        <p:txBody>
          <a:bodyPr/>
          <a:lstStyle/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 typeface="Times New Roman" pitchFamily="16" charset="0"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Must track </a:t>
            </a:r>
            <a:r>
              <a:rPr lang="en-US" b="1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ranges to avoid overflow</a:t>
            </a:r>
          </a:p>
          <a:p>
            <a:pPr marL="342900" marR="0" lvl="0" indent="-342900" algn="l" defTabSz="457200" rtl="0" eaLnBrk="0" fontAlgn="base" latinLnBrk="0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066800" y="1971675"/>
            <a:ext cx="6858000" cy="1190625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int           x =  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unsigned short int ux = (unsigned short)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int           y  = -15213;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unsigned short int uy = (unsigned short) y;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Casting Signed to Unsigned</a:t>
            </a:r>
          </a:p>
        </p:txBody>
      </p:sp>
      <p:sp>
        <p:nvSpPr>
          <p:cNvPr id="8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allows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conversions from signed to unsigned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Resulting Value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No change in bit representation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Non-negative values unchanged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i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ux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= 15213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Negative values change into (large) positive values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i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uy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= 50323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Why?  MSB treated as large positive number rather than large negative one.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• • •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7481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solidFill>
                  <a:schemeClr val="tx1"/>
                </a:solidFill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32092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solidFill>
                  <a:schemeClr val="tx1"/>
                </a:solidFill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solidFill>
                  <a:schemeClr val="tx1"/>
                </a:solidFill>
                <a:latin typeface="Times" pitchFamily="18" charset="0"/>
              </a:rPr>
              <a:t>w</a:t>
            </a:r>
            <a:r>
              <a:rPr lang="en-US" sz="1800" b="0">
                <a:solidFill>
                  <a:schemeClr val="tx1"/>
                </a:solidFill>
                <a:latin typeface="Times" pitchFamily="18" charset="0"/>
              </a:rPr>
              <a:t>–1</a:t>
            </a:r>
            <a:endParaRPr lang="en-US" sz="1800" b="0" i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solidFill>
                  <a:schemeClr val="tx1"/>
                </a:solidFill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Relation between Signed &amp; Unsigned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solidFill>
                <a:schemeClr val="tx1"/>
              </a:solidFill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solidFill>
                  <a:schemeClr val="tx1"/>
                </a:solidFill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solidFill>
                  <a:schemeClr val="tx1"/>
                </a:solidFill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chemeClr val="tx1"/>
                </a:solidFill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solidFill>
                  <a:schemeClr val="tx1"/>
                </a:solidFill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solidFill>
                  <a:schemeClr val="tx1"/>
                </a:solidFill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solidFill>
                  <a:schemeClr val="tx1"/>
                </a:solidFill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517810" cy="5600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/ Unsigned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8382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8519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8382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971800" y="6400800"/>
            <a:ext cx="22098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-8 4 2 1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400800" y="6446837"/>
            <a:ext cx="2209800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2542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8 </a:t>
            </a:r>
            <a:r>
              <a:rPr lang="en-US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4 2 1</a:t>
            </a:r>
          </a:p>
        </p:txBody>
      </p:sp>
      <p:grpSp>
        <p:nvGrpSpPr>
          <p:cNvPr id="16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1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22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alibri" pitchFamily="34" charset="0"/>
                </a:rPr>
                <a:t>+/- 16</a:t>
              </a:r>
              <a:endParaRPr lang="en-US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1"/>
          <p:cNvGrpSpPr>
            <a:grpSpLocks/>
          </p:cNvGrpSpPr>
          <p:nvPr/>
        </p:nvGrpSpPr>
        <p:grpSpPr bwMode="auto">
          <a:xfrm>
            <a:off x="1631950" y="1524000"/>
            <a:ext cx="7204075" cy="5014913"/>
            <a:chOff x="1028" y="960"/>
            <a:chExt cx="4538" cy="3159"/>
          </a:xfrm>
        </p:grpSpPr>
        <p:sp>
          <p:nvSpPr>
            <p:cNvPr id="38914" name="Rectangle 2"/>
            <p:cNvSpPr>
              <a:spLocks noChangeArrowheads="1"/>
            </p:cNvSpPr>
            <p:nvPr/>
          </p:nvSpPr>
          <p:spPr bwMode="auto">
            <a:xfrm>
              <a:off x="3574" y="1968"/>
              <a:ext cx="275" cy="113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5" name="Rectangle 3"/>
            <p:cNvSpPr>
              <a:spLocks noChangeArrowheads="1"/>
            </p:cNvSpPr>
            <p:nvPr/>
          </p:nvSpPr>
          <p:spPr bwMode="auto">
            <a:xfrm>
              <a:off x="2519" y="1968"/>
              <a:ext cx="275" cy="1139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2519" y="3120"/>
              <a:ext cx="275" cy="947"/>
            </a:xfrm>
            <a:prstGeom prst="rect">
              <a:avLst/>
            </a:prstGeom>
            <a:solidFill>
              <a:srgbClr val="00FF99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3574" y="1008"/>
              <a:ext cx="275" cy="947"/>
            </a:xfrm>
            <a:prstGeom prst="rect">
              <a:avLst/>
            </a:prstGeom>
            <a:solidFill>
              <a:srgbClr val="00FF99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1991" y="960"/>
              <a:ext cx="2770" cy="3159"/>
              <a:chOff x="1991" y="960"/>
              <a:chExt cx="2770" cy="3159"/>
            </a:xfrm>
          </p:grpSpPr>
          <p:sp>
            <p:nvSpPr>
              <p:cNvPr id="38919" name="Oval 7"/>
              <p:cNvSpPr>
                <a:spLocks noChangeArrowheads="1"/>
              </p:cNvSpPr>
              <p:nvPr/>
            </p:nvSpPr>
            <p:spPr bwMode="auto">
              <a:xfrm>
                <a:off x="2567" y="297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0" name="Text Box 8"/>
              <p:cNvSpPr txBox="1">
                <a:spLocks noChangeArrowheads="1"/>
              </p:cNvSpPr>
              <p:nvPr/>
            </p:nvSpPr>
            <p:spPr bwMode="auto">
              <a:xfrm>
                <a:off x="1991" y="2928"/>
                <a:ext cx="467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8921" name="Line 9"/>
              <p:cNvSpPr>
                <a:spLocks noChangeShapeType="1"/>
              </p:cNvSpPr>
              <p:nvPr/>
            </p:nvSpPr>
            <p:spPr bwMode="auto">
              <a:xfrm>
                <a:off x="2663" y="3024"/>
                <a:ext cx="1043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2" name="Oval 10"/>
              <p:cNvSpPr>
                <a:spLocks noChangeArrowheads="1"/>
              </p:cNvSpPr>
              <p:nvPr/>
            </p:nvSpPr>
            <p:spPr bwMode="auto">
              <a:xfrm>
                <a:off x="2567" y="201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3" name="Text Box 11"/>
              <p:cNvSpPr txBox="1">
                <a:spLocks noChangeArrowheads="1"/>
              </p:cNvSpPr>
              <p:nvPr/>
            </p:nvSpPr>
            <p:spPr bwMode="auto">
              <a:xfrm>
                <a:off x="2034" y="1968"/>
                <a:ext cx="473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TMax</a:t>
                </a:r>
              </a:p>
            </p:txBody>
          </p:sp>
          <p:sp>
            <p:nvSpPr>
              <p:cNvPr id="38924" name="Line 12"/>
              <p:cNvSpPr>
                <a:spLocks noChangeShapeType="1"/>
              </p:cNvSpPr>
              <p:nvPr/>
            </p:nvSpPr>
            <p:spPr bwMode="auto">
              <a:xfrm>
                <a:off x="2663" y="2064"/>
                <a:ext cx="1043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5" name="Oval 13"/>
              <p:cNvSpPr>
                <a:spLocks noChangeArrowheads="1"/>
              </p:cNvSpPr>
              <p:nvPr/>
            </p:nvSpPr>
            <p:spPr bwMode="auto">
              <a:xfrm>
                <a:off x="2567" y="393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6" name="Text Box 14"/>
              <p:cNvSpPr txBox="1">
                <a:spLocks noChangeArrowheads="1"/>
              </p:cNvSpPr>
              <p:nvPr/>
            </p:nvSpPr>
            <p:spPr bwMode="auto">
              <a:xfrm>
                <a:off x="2027" y="3888"/>
                <a:ext cx="433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TMin</a:t>
                </a:r>
              </a:p>
            </p:txBody>
          </p:sp>
          <p:sp>
            <p:nvSpPr>
              <p:cNvPr id="38927" name="Oval 15"/>
              <p:cNvSpPr>
                <a:spLocks noChangeArrowheads="1"/>
              </p:cNvSpPr>
              <p:nvPr/>
            </p:nvSpPr>
            <p:spPr bwMode="auto">
              <a:xfrm>
                <a:off x="2567" y="3168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8" name="Text Box 16"/>
              <p:cNvSpPr txBox="1">
                <a:spLocks noChangeArrowheads="1"/>
              </p:cNvSpPr>
              <p:nvPr/>
            </p:nvSpPr>
            <p:spPr bwMode="auto">
              <a:xfrm>
                <a:off x="1991" y="3120"/>
                <a:ext cx="467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–1</a:t>
                </a:r>
              </a:p>
            </p:txBody>
          </p:sp>
          <p:sp>
            <p:nvSpPr>
              <p:cNvPr id="38929" name="Oval 17"/>
              <p:cNvSpPr>
                <a:spLocks noChangeArrowheads="1"/>
              </p:cNvSpPr>
              <p:nvPr/>
            </p:nvSpPr>
            <p:spPr bwMode="auto">
              <a:xfrm>
                <a:off x="2567" y="3360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0" name="Text Box 18"/>
              <p:cNvSpPr txBox="1">
                <a:spLocks noChangeArrowheads="1"/>
              </p:cNvSpPr>
              <p:nvPr/>
            </p:nvSpPr>
            <p:spPr bwMode="auto">
              <a:xfrm>
                <a:off x="1991" y="3312"/>
                <a:ext cx="467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–2</a:t>
                </a:r>
              </a:p>
            </p:txBody>
          </p:sp>
          <p:sp>
            <p:nvSpPr>
              <p:cNvPr id="38931" name="Oval 19"/>
              <p:cNvSpPr>
                <a:spLocks noChangeArrowheads="1"/>
              </p:cNvSpPr>
              <p:nvPr/>
            </p:nvSpPr>
            <p:spPr bwMode="auto">
              <a:xfrm>
                <a:off x="3718" y="297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2" name="Oval 20"/>
              <p:cNvSpPr>
                <a:spLocks noChangeArrowheads="1"/>
              </p:cNvSpPr>
              <p:nvPr/>
            </p:nvSpPr>
            <p:spPr bwMode="auto">
              <a:xfrm>
                <a:off x="3718" y="201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3" name="Oval 21"/>
              <p:cNvSpPr>
                <a:spLocks noChangeArrowheads="1"/>
              </p:cNvSpPr>
              <p:nvPr/>
            </p:nvSpPr>
            <p:spPr bwMode="auto">
              <a:xfrm>
                <a:off x="3718" y="1824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4" name="Oval 22"/>
              <p:cNvSpPr>
                <a:spLocks noChangeArrowheads="1"/>
              </p:cNvSpPr>
              <p:nvPr/>
            </p:nvSpPr>
            <p:spPr bwMode="auto">
              <a:xfrm>
                <a:off x="3718" y="1056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5" name="Oval 23"/>
              <p:cNvSpPr>
                <a:spLocks noChangeArrowheads="1"/>
              </p:cNvSpPr>
              <p:nvPr/>
            </p:nvSpPr>
            <p:spPr bwMode="auto">
              <a:xfrm>
                <a:off x="3718" y="1248"/>
                <a:ext cx="83" cy="83"/>
              </a:xfrm>
              <a:prstGeom prst="ellipse">
                <a:avLst/>
              </a:prstGeom>
              <a:solidFill>
                <a:srgbClr val="8000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6" name="Freeform 24"/>
              <p:cNvSpPr>
                <a:spLocks/>
              </p:cNvSpPr>
              <p:nvPr/>
            </p:nvSpPr>
            <p:spPr bwMode="auto">
              <a:xfrm>
                <a:off x="2663" y="1104"/>
                <a:ext cx="1043" cy="2099"/>
              </a:xfrm>
              <a:custGeom>
                <a:avLst/>
                <a:gdLst>
                  <a:gd name="G0" fmla="+- 2112 0 0"/>
                  <a:gd name="G1" fmla="+- 1 0 0"/>
                  <a:gd name="G2" fmla="+- 1 0 0"/>
                  <a:gd name="G3" fmla="+- 1 0 0"/>
                  <a:gd name="T0" fmla="*/ 0 w 1056"/>
                  <a:gd name="T1" fmla="*/ 2100 h 2112"/>
                  <a:gd name="T2" fmla="*/ 141 w 1056"/>
                  <a:gd name="T3" fmla="*/ 2100 h 2112"/>
                  <a:gd name="T4" fmla="*/ 903 w 1056"/>
                  <a:gd name="T5" fmla="*/ 0 h 2112"/>
                  <a:gd name="T6" fmla="*/ 1044 w 1056"/>
                  <a:gd name="T7" fmla="*/ 0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6" h="2112">
                    <a:moveTo>
                      <a:pt x="0" y="2112"/>
                    </a:moveTo>
                    <a:lnTo>
                      <a:pt x="144" y="2112"/>
                    </a:lnTo>
                    <a:lnTo>
                      <a:pt x="912" y="0"/>
                    </a:lnTo>
                    <a:lnTo>
                      <a:pt x="1056" y="0"/>
                    </a:lnTo>
                  </a:path>
                </a:pathLst>
              </a:custGeom>
              <a:noFill/>
              <a:ln w="25560" cap="sq">
                <a:solidFill>
                  <a:srgbClr val="000066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7" name="Freeform 25"/>
              <p:cNvSpPr>
                <a:spLocks/>
              </p:cNvSpPr>
              <p:nvPr/>
            </p:nvSpPr>
            <p:spPr bwMode="auto">
              <a:xfrm>
                <a:off x="2663" y="1296"/>
                <a:ext cx="1043" cy="2099"/>
              </a:xfrm>
              <a:custGeom>
                <a:avLst/>
                <a:gdLst>
                  <a:gd name="G0" fmla="+- 2112 0 0"/>
                  <a:gd name="G1" fmla="+- 1 0 0"/>
                  <a:gd name="G2" fmla="+- 1 0 0"/>
                  <a:gd name="G3" fmla="+- 1 0 0"/>
                  <a:gd name="T0" fmla="*/ 0 w 1056"/>
                  <a:gd name="T1" fmla="*/ 2100 h 2112"/>
                  <a:gd name="T2" fmla="*/ 141 w 1056"/>
                  <a:gd name="T3" fmla="*/ 2100 h 2112"/>
                  <a:gd name="T4" fmla="*/ 903 w 1056"/>
                  <a:gd name="T5" fmla="*/ 0 h 2112"/>
                  <a:gd name="T6" fmla="*/ 1044 w 1056"/>
                  <a:gd name="T7" fmla="*/ 0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6" h="2112">
                    <a:moveTo>
                      <a:pt x="0" y="2112"/>
                    </a:moveTo>
                    <a:lnTo>
                      <a:pt x="144" y="2112"/>
                    </a:lnTo>
                    <a:lnTo>
                      <a:pt x="912" y="0"/>
                    </a:lnTo>
                    <a:lnTo>
                      <a:pt x="1056" y="0"/>
                    </a:lnTo>
                  </a:path>
                </a:pathLst>
              </a:custGeom>
              <a:noFill/>
              <a:ln w="25560" cap="sq">
                <a:solidFill>
                  <a:srgbClr val="000066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8" name="Freeform 26"/>
              <p:cNvSpPr>
                <a:spLocks/>
              </p:cNvSpPr>
              <p:nvPr/>
            </p:nvSpPr>
            <p:spPr bwMode="auto">
              <a:xfrm>
                <a:off x="2663" y="1872"/>
                <a:ext cx="1043" cy="2099"/>
              </a:xfrm>
              <a:custGeom>
                <a:avLst/>
                <a:gdLst>
                  <a:gd name="G0" fmla="+- 2112 0 0"/>
                  <a:gd name="G1" fmla="+- 1 0 0"/>
                  <a:gd name="G2" fmla="+- 1 0 0"/>
                  <a:gd name="G3" fmla="+- 1 0 0"/>
                  <a:gd name="T0" fmla="*/ 0 w 1056"/>
                  <a:gd name="T1" fmla="*/ 2100 h 2112"/>
                  <a:gd name="T2" fmla="*/ 141 w 1056"/>
                  <a:gd name="T3" fmla="*/ 2100 h 2112"/>
                  <a:gd name="T4" fmla="*/ 903 w 1056"/>
                  <a:gd name="T5" fmla="*/ 0 h 2112"/>
                  <a:gd name="T6" fmla="*/ 1044 w 1056"/>
                  <a:gd name="T7" fmla="*/ 0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6" h="2112">
                    <a:moveTo>
                      <a:pt x="0" y="2112"/>
                    </a:moveTo>
                    <a:lnTo>
                      <a:pt x="144" y="2112"/>
                    </a:lnTo>
                    <a:lnTo>
                      <a:pt x="912" y="0"/>
                    </a:lnTo>
                    <a:lnTo>
                      <a:pt x="1056" y="0"/>
                    </a:lnTo>
                  </a:path>
                </a:pathLst>
              </a:custGeom>
              <a:noFill/>
              <a:ln w="25560" cap="sq">
                <a:solidFill>
                  <a:srgbClr val="000066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9" name="Text Box 27"/>
              <p:cNvSpPr txBox="1">
                <a:spLocks noChangeArrowheads="1"/>
              </p:cNvSpPr>
              <p:nvPr/>
            </p:nvSpPr>
            <p:spPr bwMode="auto">
              <a:xfrm>
                <a:off x="3910" y="2928"/>
                <a:ext cx="467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3862" y="960"/>
                <a:ext cx="563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UMax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3862" y="1152"/>
                <a:ext cx="899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UMax</a:t>
                </a: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 – 1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3911" y="1968"/>
                <a:ext cx="473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TMax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3910" y="1776"/>
                <a:ext cx="758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TMax  </a:t>
                </a: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AR PL ShanHeiSun Uni" charset="0"/>
                    <a:cs typeface="AR PL ShanHeiSun Uni" charset="0"/>
                  </a:rPr>
                  <a:t>+ 1</a:t>
                </a:r>
              </a:p>
            </p:txBody>
          </p:sp>
        </p:grp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1028" y="2736"/>
              <a:ext cx="831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2’s Comp.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Range</a:t>
              </a:r>
            </a:p>
          </p:txBody>
        </p:sp>
        <p:sp>
          <p:nvSpPr>
            <p:cNvPr id="38945" name="Freeform 33"/>
            <p:cNvSpPr>
              <a:spLocks noChangeArrowheads="1"/>
            </p:cNvSpPr>
            <p:nvPr/>
          </p:nvSpPr>
          <p:spPr bwMode="auto">
            <a:xfrm>
              <a:off x="2039" y="1968"/>
              <a:ext cx="83" cy="2099"/>
            </a:xfrm>
            <a:custGeom>
              <a:avLst/>
              <a:gdLst>
                <a:gd name="G0" fmla="+- 1 0 0"/>
                <a:gd name="G1" fmla="+- 2160 0 0"/>
                <a:gd name="G2" fmla="+- 1 0 0"/>
                <a:gd name="G3" fmla="+- 1 0 0"/>
                <a:gd name="T0" fmla="*/ 25 w 144"/>
                <a:gd name="T1" fmla="*/ 2007 h 2160"/>
                <a:gd name="T2" fmla="*/ 0 w 144"/>
                <a:gd name="T3" fmla="*/ 2007 h 2160"/>
                <a:gd name="T4" fmla="*/ 0 w 144"/>
                <a:gd name="T5" fmla="*/ 0 h 2160"/>
                <a:gd name="T6" fmla="*/ 38 w 144"/>
                <a:gd name="T7" fmla="*/ 0 h 2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160">
                  <a:moveTo>
                    <a:pt x="96" y="2160"/>
                  </a:moveTo>
                  <a:lnTo>
                    <a:pt x="0" y="2160"/>
                  </a:lnTo>
                  <a:lnTo>
                    <a:pt x="0" y="0"/>
                  </a:lnTo>
                  <a:lnTo>
                    <a:pt x="144" y="0"/>
                  </a:lnTo>
                </a:path>
              </a:pathLst>
            </a:custGeom>
            <a:noFill/>
            <a:ln w="25560" cap="sq">
              <a:solidFill>
                <a:srgbClr val="00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6" name="Freeform 34"/>
            <p:cNvSpPr>
              <a:spLocks noChangeArrowheads="1"/>
            </p:cNvSpPr>
            <p:nvPr/>
          </p:nvSpPr>
          <p:spPr bwMode="auto">
            <a:xfrm flipH="1">
              <a:off x="4581" y="1008"/>
              <a:ext cx="83" cy="2099"/>
            </a:xfrm>
            <a:custGeom>
              <a:avLst/>
              <a:gdLst>
                <a:gd name="G0" fmla="+- 1 0 0"/>
                <a:gd name="G1" fmla="+- 2160 0 0"/>
                <a:gd name="G2" fmla="+- 1 0 0"/>
                <a:gd name="G3" fmla="+- 1 0 0"/>
                <a:gd name="T0" fmla="*/ 25 w 144"/>
                <a:gd name="T1" fmla="*/ 2007 h 2160"/>
                <a:gd name="T2" fmla="*/ 0 w 144"/>
                <a:gd name="T3" fmla="*/ 2007 h 2160"/>
                <a:gd name="T4" fmla="*/ 0 w 144"/>
                <a:gd name="T5" fmla="*/ 0 h 2160"/>
                <a:gd name="T6" fmla="*/ 38 w 144"/>
                <a:gd name="T7" fmla="*/ 0 h 2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160">
                  <a:moveTo>
                    <a:pt x="96" y="2160"/>
                  </a:moveTo>
                  <a:lnTo>
                    <a:pt x="0" y="2160"/>
                  </a:lnTo>
                  <a:lnTo>
                    <a:pt x="0" y="0"/>
                  </a:lnTo>
                  <a:lnTo>
                    <a:pt x="144" y="0"/>
                  </a:lnTo>
                </a:path>
              </a:pathLst>
            </a:custGeom>
            <a:noFill/>
            <a:ln w="25560" cap="sq">
              <a:solidFill>
                <a:srgbClr val="00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Rectangle 35"/>
            <p:cNvSpPr>
              <a:spLocks noChangeArrowheads="1"/>
            </p:cNvSpPr>
            <p:nvPr/>
          </p:nvSpPr>
          <p:spPr bwMode="auto">
            <a:xfrm>
              <a:off x="4774" y="1824"/>
              <a:ext cx="79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Unsigned</a:t>
              </a:r>
            </a:p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Range</a:t>
              </a:r>
            </a:p>
          </p:txBody>
        </p:sp>
      </p:grpSp>
      <p:sp>
        <p:nvSpPr>
          <p:cNvPr id="40" name="Text Box 36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Conversion visualized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2" name="Text Box 37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2’s Comp.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  <a:ea typeface="Symbol" pitchFamily="16" charset="2"/>
                <a:cs typeface="Symbol" pitchFamily="16" charset="2"/>
              </a:rPr>
              <a:t>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752600" y="990600"/>
            <a:ext cx="5410200" cy="3683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short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 =&gt;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11000100 10010011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1919288" y="1479550"/>
          <a:ext cx="5253037" cy="4921250"/>
        </p:xfrm>
        <a:graphic>
          <a:graphicData uri="http://schemas.openxmlformats.org/presentationml/2006/ole">
            <p:oleObj spid="_x0000_s34819" r:id="rId4" imgW="1887120" imgH="1887120" progId="Word.Document.8">
              <p:embed/>
            </p:oleObj>
          </a:graphicData>
        </a:graphic>
      </p:graphicFrame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Signed vs. unsigned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457200"/>
            <a:ext cx="57246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101000001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352800" y="4876800"/>
            <a:ext cx="5219699" cy="1288197"/>
            <a:chOff x="3352800" y="4876800"/>
            <a:chExt cx="5219699" cy="1288197"/>
          </a:xfrm>
        </p:grpSpPr>
        <p:sp>
          <p:nvSpPr>
            <p:cNvPr id="36" name="TextBox 35"/>
            <p:cNvSpPr txBox="1"/>
            <p:nvPr/>
          </p:nvSpPr>
          <p:spPr>
            <a:xfrm>
              <a:off x="3352800" y="5334000"/>
              <a:ext cx="521969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Positions denote powers of 2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Digits 0 and 1 denote position values</a:t>
              </a:r>
              <a:endParaRPr lang="en-US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flipV="1">
              <a:off x="3505200" y="4876800"/>
              <a:ext cx="0" cy="457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3" name="Group 82"/>
          <p:cNvGrpSpPr/>
          <p:nvPr/>
        </p:nvGrpSpPr>
        <p:grpSpPr>
          <a:xfrm>
            <a:off x="152400" y="1600200"/>
            <a:ext cx="8788451" cy="1211997"/>
            <a:chOff x="152400" y="1600200"/>
            <a:chExt cx="8788451" cy="1211997"/>
          </a:xfrm>
        </p:grpSpPr>
        <p:sp>
          <p:nvSpPr>
            <p:cNvPr id="7" name="TextBox 6"/>
            <p:cNvSpPr txBox="1"/>
            <p:nvPr/>
          </p:nvSpPr>
          <p:spPr>
            <a:xfrm>
              <a:off x="7162800" y="1981200"/>
              <a:ext cx="17780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How did we</a:t>
              </a:r>
              <a:b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</a:br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get these?</a:t>
              </a:r>
              <a:endParaRPr lang="en-US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6477000" y="2286000"/>
              <a:ext cx="457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152400" y="1981200"/>
              <a:ext cx="57759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256  128  64  32  16   8    4     2    1</a:t>
              </a:r>
              <a:endParaRPr lang="en-US" sz="28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7620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13716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19812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25908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32004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38100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4196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0292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5638800" y="16002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4" name="Group 83"/>
          <p:cNvGrpSpPr/>
          <p:nvPr/>
        </p:nvGrpSpPr>
        <p:grpSpPr>
          <a:xfrm>
            <a:off x="457200" y="2590800"/>
            <a:ext cx="8089312" cy="1364397"/>
            <a:chOff x="457200" y="2590800"/>
            <a:chExt cx="8089312" cy="1364397"/>
          </a:xfrm>
        </p:grpSpPr>
        <p:sp>
          <p:nvSpPr>
            <p:cNvPr id="22" name="TextBox 21"/>
            <p:cNvSpPr txBox="1"/>
            <p:nvPr/>
          </p:nvSpPr>
          <p:spPr>
            <a:xfrm>
              <a:off x="7162800" y="3124200"/>
              <a:ext cx="138371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“Base-2”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or </a:t>
              </a:r>
              <a:r>
                <a:rPr lang="en-US" u="dotted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bi</a:t>
              </a:r>
              <a:r>
                <a:rPr lang="en-US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nary</a:t>
              </a:r>
              <a:endParaRPr lang="en-US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6553200" y="3352800"/>
              <a:ext cx="457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66" name="Group 65"/>
            <p:cNvGrpSpPr/>
            <p:nvPr/>
          </p:nvGrpSpPr>
          <p:grpSpPr>
            <a:xfrm>
              <a:off x="457200" y="2590800"/>
              <a:ext cx="5867400" cy="980420"/>
              <a:chOff x="457200" y="2590800"/>
              <a:chExt cx="5867400" cy="98042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7200" y="3048000"/>
                <a:ext cx="586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8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  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7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6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 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5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 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4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3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2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   2</a:t>
                </a:r>
                <a:r>
                  <a:rPr lang="en-US" sz="2800" baseline="40000" dirty="0" smtClean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1    </a:t>
                </a:r>
                <a:r>
                  <a:rPr lang="en-US" sz="2800" dirty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2</a:t>
                </a:r>
                <a:r>
                  <a:rPr lang="en-US" sz="2800" baseline="40000" dirty="0">
                    <a:solidFill>
                      <a:schemeClr val="tx1"/>
                    </a:solidFill>
                    <a:latin typeface="+mj-lt"/>
                    <a:cs typeface="Courier New" pitchFamily="49" charset="0"/>
                  </a:rPr>
                  <a:t>0</a:t>
                </a:r>
              </a:p>
            </p:txBody>
          </p:sp>
          <p:cxnSp>
            <p:nvCxnSpPr>
              <p:cNvPr id="57" name="Straight Arrow Connector 56"/>
              <p:cNvCxnSpPr/>
              <p:nvPr/>
            </p:nvCxnSpPr>
            <p:spPr bwMode="auto">
              <a:xfrm flipV="1">
                <a:off x="7620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Straight Arrow Connector 57"/>
              <p:cNvCxnSpPr/>
              <p:nvPr/>
            </p:nvCxnSpPr>
            <p:spPr bwMode="auto">
              <a:xfrm flipV="1">
                <a:off x="13716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 flipV="1">
                <a:off x="19812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 flipV="1">
                <a:off x="25908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1" name="Straight Arrow Connector 60"/>
              <p:cNvCxnSpPr/>
              <p:nvPr/>
            </p:nvCxnSpPr>
            <p:spPr bwMode="auto">
              <a:xfrm flipV="1">
                <a:off x="32004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2" name="Straight Arrow Connector 61"/>
              <p:cNvCxnSpPr/>
              <p:nvPr/>
            </p:nvCxnSpPr>
            <p:spPr bwMode="auto">
              <a:xfrm flipV="1">
                <a:off x="38100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3" name="Straight Arrow Connector 62"/>
              <p:cNvCxnSpPr/>
              <p:nvPr/>
            </p:nvCxnSpPr>
            <p:spPr bwMode="auto">
              <a:xfrm flipV="1">
                <a:off x="44196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4" name="Straight Arrow Connector 63"/>
              <p:cNvCxnSpPr/>
              <p:nvPr/>
            </p:nvCxnSpPr>
            <p:spPr bwMode="auto">
              <a:xfrm flipV="1">
                <a:off x="50292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5" name="Straight Arrow Connector 64"/>
              <p:cNvCxnSpPr/>
              <p:nvPr/>
            </p:nvCxnSpPr>
            <p:spPr bwMode="auto">
              <a:xfrm flipV="1">
                <a:off x="5638800" y="2590800"/>
                <a:ext cx="0" cy="304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pSp>
        <p:nvGrpSpPr>
          <p:cNvPr id="80" name="Group 79"/>
          <p:cNvGrpSpPr/>
          <p:nvPr/>
        </p:nvGrpSpPr>
        <p:grpSpPr>
          <a:xfrm>
            <a:off x="304800" y="3733800"/>
            <a:ext cx="7391400" cy="980420"/>
            <a:chOff x="304800" y="3733800"/>
            <a:chExt cx="7391400" cy="980420"/>
          </a:xfrm>
        </p:grpSpPr>
        <p:sp>
          <p:nvSpPr>
            <p:cNvPr id="68" name="TextBox 67"/>
            <p:cNvSpPr txBox="1"/>
            <p:nvPr/>
          </p:nvSpPr>
          <p:spPr>
            <a:xfrm>
              <a:off x="304800" y="4191000"/>
              <a:ext cx="739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256 +0+ 64 + 0 + 0 + 0 + 0 + 0 + 1   = 321</a:t>
              </a:r>
              <a:endParaRPr lang="en-US" sz="2800" baseline="400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V="1">
              <a:off x="7620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V="1">
              <a:off x="13716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 flipV="1">
              <a:off x="19812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25908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32004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 flipV="1">
              <a:off x="38100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 flipV="1">
              <a:off x="44196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50292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5638800" y="3733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5181600" y="2133600"/>
            <a:ext cx="3962400" cy="3503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Output: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Signed: 0xffffffff is -1 , Unsigned: 0xffffffff is 4294967295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Signed: 0x80000000 is -2147483648 , Unsigned: 0x80000000 is 2147483648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Signed: 0x7fffffff is 2147483647 , Unsigned: 0x7fffffff is 2147483647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x:15213 y:-15213 ux:15213 uy:50323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52400" y="1022350"/>
            <a:ext cx="5181600" cy="52085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#include &lt;stdio.h&gt;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main()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{ 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int i = 0xFFFFFFFF;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unsigned int j = 0xFFFFFFFF;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printf("Signed: 0x%x is %d , Unsigned: 0x%x is %u\n",i,i,j,j);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i=0x80000000;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j=0x80000000;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printf("Signed: 0x%x is %d , Unsigned: 0x%x is %u\n",i,i,j,j);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i=0x7FFFFFFF;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j=0x7FFFFFFF;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printf("Signed: 0x%x is %d , Unsigned: 0x%x is %u\n",i,i,j,j);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short int x = 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short int y = -15213;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unsigned short int ux = (unsigned short int)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unsigned short int uy = (unsigned short int) y;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printf("x:%d y:%d ux:%u uy:%u\n", x,y,ux,uy);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293813" y="6400800"/>
            <a:ext cx="70770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http://thefengs.com/wuchang/courses/cs201/class/04/numbers.c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Signed vs. Unsigned in C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Constants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By default are considered to be signed integers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 if have “U” as suffix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0U, 4294967259U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Casting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Explicit casting between signed &amp; unsigned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tx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ux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uy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tx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(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ux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uy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(unsigned)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Implicit casting also occurs via assignments and procedure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calls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2000" b="1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tx</a:t>
            </a: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</a:t>
            </a:r>
            <a:r>
              <a:rPr lang="en-US" sz="2000" b="1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ux</a:t>
            </a: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  <a:b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uy</a:t>
            </a: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</a:t>
            </a:r>
            <a:r>
              <a:rPr lang="en-US" sz="2000" b="1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</a:t>
            </a:r>
            <a: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/>
            </a:r>
            <a:br>
              <a:rPr lang="en-US" sz="2000" b="1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endParaRPr lang="en-US" sz="2000" b="1" dirty="0" smtClean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90513" y="2971800"/>
            <a:ext cx="8853487" cy="3581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20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0	0U	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==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0	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&lt;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0U	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	-2147483648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	&gt;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2147483647U	-2147483648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	&lt;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-2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	&gt;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(unsigned) -1	-2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	&gt;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2147483647 	2147483648U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	&lt;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unsigned</a:t>
            </a:r>
          </a:p>
          <a:p>
            <a:pPr marL="687388" lvl="1" indent="-166688" eaLnBrk="1" hangingPunct="1">
              <a:spcBef>
                <a:spcPts val="563"/>
              </a:spcBef>
              <a:buClrTx/>
              <a:buFontTx/>
              <a:buNone/>
              <a:tabLst>
                <a:tab pos="687388" algn="l"/>
                <a:tab pos="2836863" algn="l"/>
                <a:tab pos="5529263" algn="l"/>
                <a:tab pos="6951663" algn="l"/>
                <a:tab pos="7142163" algn="l"/>
                <a:tab pos="8037513" algn="l"/>
                <a:tab pos="8932863" algn="l"/>
                <a:tab pos="9831388" algn="l"/>
                <a:tab pos="10723563" algn="l"/>
              </a:tabLst>
            </a:pP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2147483647 	(</a:t>
            </a:r>
            <a:r>
              <a:rPr lang="en-US" sz="1800" b="1" dirty="0" err="1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2147483648U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&gt;	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signed</a:t>
            </a: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 Language Casting 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Surprises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28600" y="838200"/>
            <a:ext cx="8286750" cy="5203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Expression Evaluation</a:t>
            </a:r>
          </a:p>
          <a:p>
            <a:pPr marL="685800" lvl="1" indent="-185738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Mixing unsigned and signed in an expression, signed values implicitly cast to unsigned</a:t>
            </a:r>
          </a:p>
          <a:p>
            <a:pPr marL="685800" lvl="1" indent="-185738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Including comparison operations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&lt;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==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&lt;=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&gt;=</a:t>
            </a:r>
          </a:p>
          <a:p>
            <a:pPr marL="685800" lvl="1" indent="-185738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Examples for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(TMIN = -2,147,483,648 , TMAX = 2,147,483,647)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Constant</a:t>
            </a:r>
            <a:r>
              <a:rPr lang="en-US" sz="2000" b="1" baseline="-25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1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				Constant</a:t>
            </a:r>
            <a:r>
              <a:rPr lang="en-US" sz="2000" b="1" baseline="-25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				Relation	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Evaluation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0					0U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			0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			0U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		-2147483648 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2147483647U		-2147483648 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-1				-2 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(unsigned) -1	-2 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 		2147483648U 	</a:t>
            </a:r>
          </a:p>
          <a:p>
            <a:pPr marL="685800" lvl="1" indent="-177800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2147483647 		(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2147483648U	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Casting errors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Language makes it easy to code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a[CNT];</a:t>
            </a:r>
            <a:endParaRPr lang="en-US" sz="1800" b="1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Can be very subtle.  (Implicit casting of signed to unsigned)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378151" y="2057400"/>
            <a:ext cx="990600" cy="54032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cxnSp>
        <p:nvCxnSpPr>
          <p:cNvPr id="6" name="Straight Arrow Connector 5"/>
          <p:cNvCxnSpPr>
            <a:endCxn id="4" idx="6"/>
          </p:cNvCxnSpPr>
          <p:nvPr/>
        </p:nvCxnSpPr>
        <p:spPr bwMode="auto">
          <a:xfrm flipH="1" flipV="1">
            <a:off x="4368751" y="2327564"/>
            <a:ext cx="1066800" cy="7204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435551" y="2895600"/>
            <a:ext cx="2529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 this ever false?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149551" y="3962400"/>
            <a:ext cx="1752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cxnSp>
        <p:nvCxnSpPr>
          <p:cNvPr id="9" name="Straight Arrow Connector 8"/>
          <p:cNvCxnSpPr>
            <a:endCxn id="8" idx="6"/>
          </p:cNvCxnSpPr>
          <p:nvPr/>
        </p:nvCxnSpPr>
        <p:spPr bwMode="auto">
          <a:xfrm flipH="1" flipV="1">
            <a:off x="4902151" y="4419600"/>
            <a:ext cx="5334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5511751" y="4876800"/>
            <a:ext cx="3937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 this ever false?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Counting Down with Unsigned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One potential fix…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 smtClean="0">
                <a:latin typeface="Courier New" pitchFamily="49" charset="0"/>
              </a:rPr>
              <a:t>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3657600" y="2209800"/>
            <a:ext cx="68580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514600" y="3200400"/>
            <a:ext cx="62143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Subtraction at 0 yields large positive number and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exits loop</a:t>
            </a:r>
          </a:p>
        </p:txBody>
      </p:sp>
    </p:spTree>
    <p:extLst>
      <p:ext uri="{BB962C8B-B14F-4D97-AF65-F5344CB8AC3E}">
        <p14:creationId xmlns:p14="http://schemas.microsoft.com/office/powerpoint/2010/main" xmlns="" val="3898495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450975" y="3962400"/>
            <a:ext cx="1746250" cy="331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</a:t>
            </a:r>
            <a:r>
              <a:rPr lang="en-US" sz="16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copies of MSB</a:t>
            </a: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1866900" y="3887788"/>
            <a:ext cx="5199063" cy="2817812"/>
            <a:chOff x="1176" y="2449"/>
            <a:chExt cx="3275" cy="1775"/>
          </a:xfrm>
        </p:grpSpPr>
        <p:grpSp>
          <p:nvGrpSpPr>
            <p:cNvPr id="44037" name="Group 5"/>
            <p:cNvGrpSpPr>
              <a:grpSpLocks/>
            </p:cNvGrpSpPr>
            <p:nvPr/>
          </p:nvGrpSpPr>
          <p:grpSpPr bwMode="auto">
            <a:xfrm>
              <a:off x="1176" y="2697"/>
              <a:ext cx="3275" cy="1239"/>
              <a:chOff x="1176" y="2697"/>
              <a:chExt cx="3275" cy="1239"/>
            </a:xfrm>
          </p:grpSpPr>
          <p:grpSp>
            <p:nvGrpSpPr>
              <p:cNvPr id="44038" name="Group 6"/>
              <p:cNvGrpSpPr>
                <a:grpSpLocks/>
              </p:cNvGrpSpPr>
              <p:nvPr/>
            </p:nvGrpSpPr>
            <p:grpSpPr bwMode="auto">
              <a:xfrm>
                <a:off x="2736" y="2745"/>
                <a:ext cx="1715" cy="131"/>
                <a:chOff x="2736" y="2745"/>
                <a:chExt cx="1715" cy="131"/>
              </a:xfrm>
            </p:grpSpPr>
            <p:sp>
              <p:nvSpPr>
                <p:cNvPr id="44039" name="Rectangle 7"/>
                <p:cNvSpPr>
                  <a:spLocks noChangeArrowheads="1"/>
                </p:cNvSpPr>
                <p:nvPr/>
              </p:nvSpPr>
              <p:spPr bwMode="auto">
                <a:xfrm>
                  <a:off x="2736" y="2745"/>
                  <a:ext cx="131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0" name="Rectangle 8"/>
                <p:cNvSpPr>
                  <a:spLocks noChangeArrowheads="1"/>
                </p:cNvSpPr>
                <p:nvPr/>
              </p:nvSpPr>
              <p:spPr bwMode="auto">
                <a:xfrm>
                  <a:off x="2880" y="2745"/>
                  <a:ext cx="13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1" name="Rectangle 9"/>
                <p:cNvSpPr>
                  <a:spLocks noChangeArrowheads="1"/>
                </p:cNvSpPr>
                <p:nvPr/>
              </p:nvSpPr>
              <p:spPr bwMode="auto">
                <a:xfrm>
                  <a:off x="3024" y="2745"/>
                  <a:ext cx="13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2" name="Rectangle 10"/>
                <p:cNvSpPr>
                  <a:spLocks noChangeArrowheads="1"/>
                </p:cNvSpPr>
                <p:nvPr/>
              </p:nvSpPr>
              <p:spPr bwMode="auto">
                <a:xfrm>
                  <a:off x="4032" y="2745"/>
                  <a:ext cx="13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3" name="Rectangle 11"/>
                <p:cNvSpPr>
                  <a:spLocks noChangeArrowheads="1"/>
                </p:cNvSpPr>
                <p:nvPr/>
              </p:nvSpPr>
              <p:spPr bwMode="auto">
                <a:xfrm>
                  <a:off x="4176" y="2745"/>
                  <a:ext cx="13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4" name="Rectangle 12"/>
                <p:cNvSpPr>
                  <a:spLocks noChangeArrowheads="1"/>
                </p:cNvSpPr>
                <p:nvPr/>
              </p:nvSpPr>
              <p:spPr bwMode="auto">
                <a:xfrm>
                  <a:off x="4320" y="2745"/>
                  <a:ext cx="13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5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2745"/>
                  <a:ext cx="851" cy="131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US" sz="1800">
                      <a:solidFill>
                        <a:srgbClr val="000066"/>
                      </a:solidFill>
                      <a:latin typeface="Courier New" pitchFamily="49" charset="0"/>
                      <a:ea typeface="AR PL ShanHeiSun Uni" charset="0"/>
                      <a:cs typeface="AR PL ShanHeiSun Uni" charset="0"/>
                    </a:rPr>
                    <a:t>• • •</a:t>
                  </a:r>
                </a:p>
              </p:txBody>
            </p:sp>
          </p:grpSp>
          <p:sp>
            <p:nvSpPr>
              <p:cNvPr id="44046" name="Rectangle 14"/>
              <p:cNvSpPr>
                <a:spLocks noChangeArrowheads="1"/>
              </p:cNvSpPr>
              <p:nvPr/>
            </p:nvSpPr>
            <p:spPr bwMode="auto">
              <a:xfrm>
                <a:off x="2346" y="2697"/>
                <a:ext cx="245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i="1">
                    <a:solidFill>
                      <a:srgbClr val="000066"/>
                    </a:solidFill>
                    <a:ea typeface="AR PL ShanHeiSun Uni" charset="0"/>
                    <a:cs typeface="AR PL ShanHeiSun Uni" charset="0"/>
                  </a:rPr>
                  <a:t>X</a:t>
                </a:r>
                <a:r>
                  <a:rPr lang="en-US" sz="1800">
                    <a:solidFill>
                      <a:srgbClr val="000066"/>
                    </a:solidFill>
                    <a:ea typeface="AR PL ShanHeiSun Uni" charset="0"/>
                    <a:cs typeface="AR PL ShanHeiSun Uni" charset="0"/>
                  </a:rPr>
                  <a:t> </a:t>
                </a:r>
              </a:p>
            </p:txBody>
          </p:sp>
          <p:sp>
            <p:nvSpPr>
              <p:cNvPr id="44047" name="Rectangle 15"/>
              <p:cNvSpPr>
                <a:spLocks noChangeArrowheads="1"/>
              </p:cNvSpPr>
              <p:nvPr/>
            </p:nvSpPr>
            <p:spPr bwMode="auto">
              <a:xfrm>
                <a:off x="1176" y="3705"/>
                <a:ext cx="281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i="1">
                    <a:solidFill>
                      <a:srgbClr val="000066"/>
                    </a:solidFill>
                    <a:ea typeface="AR PL ShanHeiSun Uni" charset="0"/>
                    <a:cs typeface="AR PL ShanHeiSun Uni" charset="0"/>
                  </a:rPr>
                  <a:t>X</a:t>
                </a:r>
                <a:r>
                  <a:rPr lang="en-US" sz="1800">
                    <a:solidFill>
                      <a:srgbClr val="000066"/>
                    </a:solidFill>
                    <a:ea typeface="AR PL ShanHeiSun Uni" charset="0"/>
                    <a:cs typeface="AR PL ShanHeiSun Uni" charset="0"/>
                  </a:rPr>
                  <a:t> </a:t>
                </a:r>
                <a:r>
                  <a:rPr lang="en-US" sz="1800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</a:t>
                </a:r>
              </a:p>
            </p:txBody>
          </p:sp>
          <p:sp>
            <p:nvSpPr>
              <p:cNvPr id="44048" name="Line 16"/>
              <p:cNvSpPr>
                <a:spLocks noChangeShapeType="1"/>
              </p:cNvSpPr>
              <p:nvPr/>
            </p:nvSpPr>
            <p:spPr bwMode="auto">
              <a:xfrm>
                <a:off x="2832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9" name="Line 17"/>
              <p:cNvSpPr>
                <a:spLocks noChangeShapeType="1"/>
              </p:cNvSpPr>
              <p:nvPr/>
            </p:nvSpPr>
            <p:spPr bwMode="auto">
              <a:xfrm flipH="1">
                <a:off x="2675" y="2937"/>
                <a:ext cx="157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050" name="Group 18"/>
              <p:cNvGrpSpPr>
                <a:grpSpLocks/>
              </p:cNvGrpSpPr>
              <p:nvPr/>
            </p:nvGrpSpPr>
            <p:grpSpPr bwMode="auto">
              <a:xfrm>
                <a:off x="1632" y="3801"/>
                <a:ext cx="2816" cy="131"/>
                <a:chOff x="1632" y="3801"/>
                <a:chExt cx="2816" cy="131"/>
              </a:xfrm>
            </p:grpSpPr>
            <p:sp>
              <p:nvSpPr>
                <p:cNvPr id="44051" name="Rectangle 19"/>
                <p:cNvSpPr>
                  <a:spLocks noChangeArrowheads="1"/>
                </p:cNvSpPr>
                <p:nvPr/>
              </p:nvSpPr>
              <p:spPr bwMode="auto">
                <a:xfrm>
                  <a:off x="1920" y="3801"/>
                  <a:ext cx="515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US" sz="1800">
                      <a:solidFill>
                        <a:srgbClr val="000066"/>
                      </a:solidFill>
                      <a:latin typeface="Courier New" pitchFamily="49" charset="0"/>
                      <a:ea typeface="AR PL ShanHeiSun Uni" charset="0"/>
                      <a:cs typeface="AR PL ShanHeiSun Uni" charset="0"/>
                    </a:rPr>
                    <a:t>• • •</a:t>
                  </a:r>
                </a:p>
              </p:txBody>
            </p:sp>
            <p:sp>
              <p:nvSpPr>
                <p:cNvPr id="44052" name="Rectangle 20"/>
                <p:cNvSpPr>
                  <a:spLocks noChangeArrowheads="1"/>
                </p:cNvSpPr>
                <p:nvPr/>
              </p:nvSpPr>
              <p:spPr bwMode="auto">
                <a:xfrm>
                  <a:off x="2592" y="3801"/>
                  <a:ext cx="131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3" name="Rectangle 21"/>
                <p:cNvSpPr>
                  <a:spLocks noChangeArrowheads="1"/>
                </p:cNvSpPr>
                <p:nvPr/>
              </p:nvSpPr>
              <p:spPr bwMode="auto">
                <a:xfrm>
                  <a:off x="2448" y="3801"/>
                  <a:ext cx="131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3801"/>
                  <a:ext cx="131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5" name="Rectangle 23"/>
                <p:cNvSpPr>
                  <a:spLocks noChangeArrowheads="1"/>
                </p:cNvSpPr>
                <p:nvPr/>
              </p:nvSpPr>
              <p:spPr bwMode="auto">
                <a:xfrm>
                  <a:off x="1632" y="3801"/>
                  <a:ext cx="131" cy="131"/>
                </a:xfrm>
                <a:prstGeom prst="rect">
                  <a:avLst/>
                </a:prstGeom>
                <a:solidFill>
                  <a:srgbClr val="00FF99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056" name="Group 24"/>
                <p:cNvGrpSpPr>
                  <a:grpSpLocks/>
                </p:cNvGrpSpPr>
                <p:nvPr/>
              </p:nvGrpSpPr>
              <p:grpSpPr bwMode="auto">
                <a:xfrm>
                  <a:off x="2736" y="3801"/>
                  <a:ext cx="1712" cy="131"/>
                  <a:chOff x="2736" y="3801"/>
                  <a:chExt cx="1712" cy="131"/>
                </a:xfrm>
              </p:grpSpPr>
              <p:sp>
                <p:nvSpPr>
                  <p:cNvPr id="44057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801"/>
                    <a:ext cx="131" cy="131"/>
                  </a:xfrm>
                  <a:prstGeom prst="rect">
                    <a:avLst/>
                  </a:prstGeom>
                  <a:solidFill>
                    <a:srgbClr val="00FF99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5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77" y="3801"/>
                    <a:ext cx="13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5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021" y="3801"/>
                    <a:ext cx="13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6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029" y="3801"/>
                    <a:ext cx="13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6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4173" y="3801"/>
                    <a:ext cx="13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62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317" y="3801"/>
                    <a:ext cx="13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63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165" y="3801"/>
                    <a:ext cx="851" cy="131"/>
                  </a:xfrm>
                  <a:prstGeom prst="rect">
                    <a:avLst/>
                  </a:prstGeom>
                  <a:solidFill>
                    <a:srgbClr val="FFFFFF"/>
                  </a:solidFill>
                  <a:ln w="25560" cap="sq">
                    <a:solidFill>
                      <a:srgbClr val="00006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90000" tIns="46800" rIns="90000" bIns="46800" anchor="ctr"/>
                  <a:lstStyle/>
                  <a:p>
                    <a:pPr algn="ctr">
                      <a:buClrTx/>
                      <a:buFontTx/>
                      <a:buNone/>
                      <a:tabLst>
                        <a:tab pos="0" algn="l"/>
                        <a:tab pos="457200" algn="l"/>
                        <a:tab pos="914400" algn="l"/>
                        <a:tab pos="1371600" algn="l"/>
                        <a:tab pos="1828800" algn="l"/>
                        <a:tab pos="2286000" algn="l"/>
                        <a:tab pos="2743200" algn="l"/>
                        <a:tab pos="3200400" algn="l"/>
                        <a:tab pos="3657600" algn="l"/>
                        <a:tab pos="4114800" algn="l"/>
                        <a:tab pos="4572000" algn="l"/>
                        <a:tab pos="5029200" algn="l"/>
                        <a:tab pos="5486400" algn="l"/>
                        <a:tab pos="5943600" algn="l"/>
                        <a:tab pos="6400800" algn="l"/>
                        <a:tab pos="6858000" algn="l"/>
                        <a:tab pos="7315200" algn="l"/>
                        <a:tab pos="7772400" algn="l"/>
                        <a:tab pos="8229600" algn="l"/>
                        <a:tab pos="8686800" algn="l"/>
                        <a:tab pos="9144000" algn="l"/>
                      </a:tabLst>
                    </a:pPr>
                    <a:r>
                      <a:rPr lang="en-US" sz="1800">
                        <a:solidFill>
                          <a:srgbClr val="000066"/>
                        </a:solidFill>
                        <a:latin typeface="Courier New" pitchFamily="49" charset="0"/>
                        <a:ea typeface="AR PL ShanHeiSun Uni" charset="0"/>
                        <a:cs typeface="AR PL ShanHeiSun Uni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44064" name="Line 32"/>
              <p:cNvSpPr>
                <a:spLocks noChangeShapeType="1"/>
              </p:cNvSpPr>
              <p:nvPr/>
            </p:nvSpPr>
            <p:spPr bwMode="auto">
              <a:xfrm flipH="1">
                <a:off x="2530" y="2937"/>
                <a:ext cx="301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5" name="Line 33"/>
              <p:cNvSpPr>
                <a:spLocks noChangeShapeType="1"/>
              </p:cNvSpPr>
              <p:nvPr/>
            </p:nvSpPr>
            <p:spPr bwMode="auto">
              <a:xfrm flipH="1">
                <a:off x="1859" y="2937"/>
                <a:ext cx="973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6" name="Line 34"/>
              <p:cNvSpPr>
                <a:spLocks noChangeShapeType="1"/>
              </p:cNvSpPr>
              <p:nvPr/>
            </p:nvSpPr>
            <p:spPr bwMode="auto">
              <a:xfrm flipH="1">
                <a:off x="1714" y="2937"/>
                <a:ext cx="1117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7" name="Line 35"/>
              <p:cNvSpPr>
                <a:spLocks noChangeShapeType="1"/>
              </p:cNvSpPr>
              <p:nvPr/>
            </p:nvSpPr>
            <p:spPr bwMode="auto">
              <a:xfrm>
                <a:off x="2976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8" name="Line 36"/>
              <p:cNvSpPr>
                <a:spLocks noChangeShapeType="1"/>
              </p:cNvSpPr>
              <p:nvPr/>
            </p:nvSpPr>
            <p:spPr bwMode="auto">
              <a:xfrm>
                <a:off x="3120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9" name="Line 37"/>
              <p:cNvSpPr>
                <a:spLocks noChangeShapeType="1"/>
              </p:cNvSpPr>
              <p:nvPr/>
            </p:nvSpPr>
            <p:spPr bwMode="auto">
              <a:xfrm>
                <a:off x="4128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0" name="Line 38"/>
              <p:cNvSpPr>
                <a:spLocks noChangeShapeType="1"/>
              </p:cNvSpPr>
              <p:nvPr/>
            </p:nvSpPr>
            <p:spPr bwMode="auto">
              <a:xfrm>
                <a:off x="4272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1" name="Line 39"/>
              <p:cNvSpPr>
                <a:spLocks noChangeShapeType="1"/>
              </p:cNvSpPr>
              <p:nvPr/>
            </p:nvSpPr>
            <p:spPr bwMode="auto">
              <a:xfrm>
                <a:off x="4416" y="2937"/>
                <a:ext cx="0" cy="803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2" name="Rectangle 40"/>
              <p:cNvSpPr>
                <a:spLocks noChangeArrowheads="1"/>
              </p:cNvSpPr>
              <p:nvPr/>
            </p:nvSpPr>
            <p:spPr bwMode="auto">
              <a:xfrm>
                <a:off x="2160" y="3465"/>
                <a:ext cx="449" cy="19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400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• • •</a:t>
                </a:r>
              </a:p>
            </p:txBody>
          </p:sp>
        </p:grpSp>
        <p:sp>
          <p:nvSpPr>
            <p:cNvPr id="44073" name="Line 41"/>
            <p:cNvSpPr>
              <a:spLocks noChangeShapeType="1"/>
            </p:cNvSpPr>
            <p:nvPr/>
          </p:nvSpPr>
          <p:spPr bwMode="auto">
            <a:xfrm>
              <a:off x="2736" y="2553"/>
              <a:ext cx="171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Rectangle 42"/>
            <p:cNvSpPr>
              <a:spLocks noChangeArrowheads="1"/>
            </p:cNvSpPr>
            <p:nvPr/>
          </p:nvSpPr>
          <p:spPr bwMode="auto">
            <a:xfrm>
              <a:off x="3498" y="2449"/>
              <a:ext cx="216" cy="231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44075" name="Line 43"/>
            <p:cNvSpPr>
              <a:spLocks noChangeShapeType="1"/>
            </p:cNvSpPr>
            <p:nvPr/>
          </p:nvSpPr>
          <p:spPr bwMode="auto">
            <a:xfrm>
              <a:off x="2736" y="4089"/>
              <a:ext cx="171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76" name="Rectangle 44"/>
            <p:cNvSpPr>
              <a:spLocks noChangeArrowheads="1"/>
            </p:cNvSpPr>
            <p:nvPr/>
          </p:nvSpPr>
          <p:spPr bwMode="auto">
            <a:xfrm>
              <a:off x="3498" y="3985"/>
              <a:ext cx="216" cy="231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w</a:t>
              </a:r>
            </a:p>
          </p:txBody>
        </p:sp>
        <p:sp>
          <p:nvSpPr>
            <p:cNvPr id="44077" name="Line 45"/>
            <p:cNvSpPr>
              <a:spLocks noChangeShapeType="1"/>
            </p:cNvSpPr>
            <p:nvPr/>
          </p:nvSpPr>
          <p:spPr bwMode="auto">
            <a:xfrm>
              <a:off x="1632" y="4089"/>
              <a:ext cx="1091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78" name="Rectangle 46"/>
            <p:cNvSpPr>
              <a:spLocks noChangeArrowheads="1"/>
            </p:cNvSpPr>
            <p:nvPr/>
          </p:nvSpPr>
          <p:spPr bwMode="auto">
            <a:xfrm>
              <a:off x="2016" y="3993"/>
              <a:ext cx="185" cy="231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k</a:t>
              </a:r>
            </a:p>
          </p:txBody>
        </p:sp>
      </p:grpSp>
      <p:sp>
        <p:nvSpPr>
          <p:cNvPr id="4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Casting with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different integer sizes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Task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Given </a:t>
            </a:r>
            <a:r>
              <a:rPr lang="en-US" sz="2000" b="1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-bit </a:t>
            </a:r>
            <a:r>
              <a:rPr lang="en-US" sz="2000" b="1" u="sng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signed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integer </a:t>
            </a:r>
            <a:r>
              <a:rPr lang="en-US" sz="2000" b="1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Convert it to </a:t>
            </a:r>
            <a:r>
              <a:rPr lang="en-US" sz="2000" b="1" i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+</a:t>
            </a:r>
            <a:r>
              <a:rPr lang="en-US" sz="2000" b="1" i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-bit integer with same value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Rule: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Make </a:t>
            </a:r>
            <a:r>
              <a:rPr lang="en-US" sz="2000" b="1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copies of sign bit: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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= 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i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–1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,…,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i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–1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i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–1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i="1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–2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,…,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0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aseline="-25000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90513" y="4803775"/>
            <a:ext cx="8307387" cy="164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  <a:tab pos="98679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Converting from smaller to larger integer data type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  <a:tab pos="98679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 automatically performs sign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extension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133600" y="1143000"/>
            <a:ext cx="4191000" cy="1190625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int x =  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     ix = (int) x;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int y = -15213;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     iy = (int) y;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63" name="Group 7"/>
          <p:cNvGrpSpPr>
            <a:grpSpLocks/>
          </p:cNvGrpSpPr>
          <p:nvPr/>
        </p:nvGrpSpPr>
        <p:grpSpPr bwMode="auto">
          <a:xfrm>
            <a:off x="355600" y="2844800"/>
            <a:ext cx="8418513" cy="1438275"/>
            <a:chOff x="224" y="1792"/>
            <a:chExt cx="5303" cy="906"/>
          </a:xfrm>
        </p:grpSpPr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783" y="1808"/>
              <a:ext cx="51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Decimal</a:t>
              </a:r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>
              <a:off x="1742" y="1808"/>
              <a:ext cx="255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Hex</a:t>
              </a:r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3765" y="1808"/>
              <a:ext cx="407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Binary</a:t>
              </a: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224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236" y="1792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Rectangle 14"/>
            <p:cNvSpPr>
              <a:spLocks noChangeArrowheads="1"/>
            </p:cNvSpPr>
            <p:nvPr/>
          </p:nvSpPr>
          <p:spPr bwMode="auto">
            <a:xfrm>
              <a:off x="699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Rectangle 15"/>
            <p:cNvSpPr>
              <a:spLocks noChangeArrowheads="1"/>
            </p:cNvSpPr>
            <p:nvPr/>
          </p:nvSpPr>
          <p:spPr bwMode="auto">
            <a:xfrm>
              <a:off x="711" y="1792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Rectangle 16"/>
            <p:cNvSpPr>
              <a:spLocks noChangeArrowheads="1"/>
            </p:cNvSpPr>
            <p:nvPr/>
          </p:nvSpPr>
          <p:spPr bwMode="auto">
            <a:xfrm>
              <a:off x="1312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1323" y="1792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2355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 noChangeArrowheads="1"/>
            </p:cNvSpPr>
            <p:nvPr/>
          </p:nvSpPr>
          <p:spPr bwMode="auto">
            <a:xfrm>
              <a:off x="2367" y="1792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5523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Rectangle 22"/>
            <p:cNvSpPr>
              <a:spLocks noChangeArrowheads="1"/>
            </p:cNvSpPr>
            <p:nvPr/>
          </p:nvSpPr>
          <p:spPr bwMode="auto">
            <a:xfrm>
              <a:off x="224" y="1804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23"/>
            <p:cNvSpPr>
              <a:spLocks noChangeArrowheads="1"/>
            </p:cNvSpPr>
            <p:nvPr/>
          </p:nvSpPr>
          <p:spPr bwMode="auto">
            <a:xfrm>
              <a:off x="699" y="1804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Rectangle 24"/>
            <p:cNvSpPr>
              <a:spLocks noChangeArrowheads="1"/>
            </p:cNvSpPr>
            <p:nvPr/>
          </p:nvSpPr>
          <p:spPr bwMode="auto">
            <a:xfrm>
              <a:off x="1312" y="1804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25"/>
            <p:cNvSpPr>
              <a:spLocks noChangeArrowheads="1"/>
            </p:cNvSpPr>
            <p:nvPr/>
          </p:nvSpPr>
          <p:spPr bwMode="auto">
            <a:xfrm>
              <a:off x="2355" y="1804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Rectangle 26"/>
            <p:cNvSpPr>
              <a:spLocks noChangeArrowheads="1"/>
            </p:cNvSpPr>
            <p:nvPr/>
          </p:nvSpPr>
          <p:spPr bwMode="auto">
            <a:xfrm>
              <a:off x="5523" y="1804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Rectangle 27"/>
            <p:cNvSpPr>
              <a:spLocks noChangeArrowheads="1"/>
            </p:cNvSpPr>
            <p:nvPr/>
          </p:nvSpPr>
          <p:spPr bwMode="auto">
            <a:xfrm>
              <a:off x="316" y="1993"/>
              <a:ext cx="8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45084" name="Rectangle 28"/>
            <p:cNvSpPr>
              <a:spLocks noChangeArrowheads="1"/>
            </p:cNvSpPr>
            <p:nvPr/>
          </p:nvSpPr>
          <p:spPr bwMode="auto">
            <a:xfrm>
              <a:off x="905" y="1986"/>
              <a:ext cx="39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15213</a:t>
              </a:r>
            </a:p>
          </p:txBody>
        </p:sp>
        <p:sp>
          <p:nvSpPr>
            <p:cNvPr id="45085" name="Rectangle 29"/>
            <p:cNvSpPr>
              <a:spLocks noChangeArrowheads="1"/>
            </p:cNvSpPr>
            <p:nvPr/>
          </p:nvSpPr>
          <p:spPr bwMode="auto">
            <a:xfrm>
              <a:off x="1917" y="1993"/>
              <a:ext cx="431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3B 6D</a:t>
              </a:r>
            </a:p>
          </p:txBody>
        </p:sp>
        <p:sp>
          <p:nvSpPr>
            <p:cNvPr id="45086" name="Rectangle 30"/>
            <p:cNvSpPr>
              <a:spLocks noChangeArrowheads="1"/>
            </p:cNvSpPr>
            <p:nvPr/>
          </p:nvSpPr>
          <p:spPr bwMode="auto">
            <a:xfrm>
              <a:off x="4059" y="1993"/>
              <a:ext cx="146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00111011 01101101</a:t>
              </a:r>
            </a:p>
          </p:txBody>
        </p:sp>
        <p:sp>
          <p:nvSpPr>
            <p:cNvPr id="45087" name="Rectangle 31"/>
            <p:cNvSpPr>
              <a:spLocks noChangeArrowheads="1"/>
            </p:cNvSpPr>
            <p:nvPr/>
          </p:nvSpPr>
          <p:spPr bwMode="auto">
            <a:xfrm>
              <a:off x="224" y="1970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Rectangle 32"/>
            <p:cNvSpPr>
              <a:spLocks noChangeArrowheads="1"/>
            </p:cNvSpPr>
            <p:nvPr/>
          </p:nvSpPr>
          <p:spPr bwMode="auto">
            <a:xfrm>
              <a:off x="236" y="1970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Rectangle 33"/>
            <p:cNvSpPr>
              <a:spLocks noChangeArrowheads="1"/>
            </p:cNvSpPr>
            <p:nvPr/>
          </p:nvSpPr>
          <p:spPr bwMode="auto">
            <a:xfrm>
              <a:off x="699" y="1970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Rectangle 34"/>
            <p:cNvSpPr>
              <a:spLocks noChangeArrowheads="1"/>
            </p:cNvSpPr>
            <p:nvPr/>
          </p:nvSpPr>
          <p:spPr bwMode="auto">
            <a:xfrm>
              <a:off x="711" y="1970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Rectangle 35"/>
            <p:cNvSpPr>
              <a:spLocks noChangeArrowheads="1"/>
            </p:cNvSpPr>
            <p:nvPr/>
          </p:nvSpPr>
          <p:spPr bwMode="auto">
            <a:xfrm>
              <a:off x="1312" y="1970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2" name="Rectangle 36"/>
            <p:cNvSpPr>
              <a:spLocks noChangeArrowheads="1"/>
            </p:cNvSpPr>
            <p:nvPr/>
          </p:nvSpPr>
          <p:spPr bwMode="auto">
            <a:xfrm>
              <a:off x="1323" y="1970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Rectangle 37"/>
            <p:cNvSpPr>
              <a:spLocks noChangeArrowheads="1"/>
            </p:cNvSpPr>
            <p:nvPr/>
          </p:nvSpPr>
          <p:spPr bwMode="auto">
            <a:xfrm>
              <a:off x="2355" y="1970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4" name="Rectangle 38"/>
            <p:cNvSpPr>
              <a:spLocks noChangeArrowheads="1"/>
            </p:cNvSpPr>
            <p:nvPr/>
          </p:nvSpPr>
          <p:spPr bwMode="auto">
            <a:xfrm>
              <a:off x="2367" y="1970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5" name="Rectangle 39"/>
            <p:cNvSpPr>
              <a:spLocks noChangeArrowheads="1"/>
            </p:cNvSpPr>
            <p:nvPr/>
          </p:nvSpPr>
          <p:spPr bwMode="auto">
            <a:xfrm>
              <a:off x="5523" y="1970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6" name="Rectangle 40"/>
            <p:cNvSpPr>
              <a:spLocks noChangeArrowheads="1"/>
            </p:cNvSpPr>
            <p:nvPr/>
          </p:nvSpPr>
          <p:spPr bwMode="auto">
            <a:xfrm>
              <a:off x="224" y="1982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7" name="Rectangle 41"/>
            <p:cNvSpPr>
              <a:spLocks noChangeArrowheads="1"/>
            </p:cNvSpPr>
            <p:nvPr/>
          </p:nvSpPr>
          <p:spPr bwMode="auto">
            <a:xfrm>
              <a:off x="699" y="1982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8" name="Rectangle 42"/>
            <p:cNvSpPr>
              <a:spLocks noChangeArrowheads="1"/>
            </p:cNvSpPr>
            <p:nvPr/>
          </p:nvSpPr>
          <p:spPr bwMode="auto">
            <a:xfrm>
              <a:off x="1312" y="1982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9" name="Rectangle 43"/>
            <p:cNvSpPr>
              <a:spLocks noChangeArrowheads="1"/>
            </p:cNvSpPr>
            <p:nvPr/>
          </p:nvSpPr>
          <p:spPr bwMode="auto">
            <a:xfrm>
              <a:off x="2355" y="1982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0" name="Rectangle 44"/>
            <p:cNvSpPr>
              <a:spLocks noChangeArrowheads="1"/>
            </p:cNvSpPr>
            <p:nvPr/>
          </p:nvSpPr>
          <p:spPr bwMode="auto">
            <a:xfrm>
              <a:off x="5523" y="1982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1" name="Rectangle 45"/>
            <p:cNvSpPr>
              <a:spLocks noChangeArrowheads="1"/>
            </p:cNvSpPr>
            <p:nvPr/>
          </p:nvSpPr>
          <p:spPr bwMode="auto">
            <a:xfrm>
              <a:off x="315" y="2170"/>
              <a:ext cx="1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ix</a:t>
              </a:r>
            </a:p>
          </p:txBody>
        </p:sp>
        <p:sp>
          <p:nvSpPr>
            <p:cNvPr id="45102" name="Rectangle 46"/>
            <p:cNvSpPr>
              <a:spLocks noChangeArrowheads="1"/>
            </p:cNvSpPr>
            <p:nvPr/>
          </p:nvSpPr>
          <p:spPr bwMode="auto">
            <a:xfrm>
              <a:off x="905" y="2164"/>
              <a:ext cx="39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15213</a:t>
              </a:r>
            </a:p>
          </p:txBody>
        </p:sp>
        <p:sp>
          <p:nvSpPr>
            <p:cNvPr id="45103" name="Rectangle 47"/>
            <p:cNvSpPr>
              <a:spLocks noChangeArrowheads="1"/>
            </p:cNvSpPr>
            <p:nvPr/>
          </p:nvSpPr>
          <p:spPr bwMode="auto">
            <a:xfrm>
              <a:off x="1410" y="2170"/>
              <a:ext cx="950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00 00 3B 6D</a:t>
              </a:r>
            </a:p>
          </p:txBody>
        </p:sp>
        <p:sp>
          <p:nvSpPr>
            <p:cNvPr id="45104" name="Rectangle 48"/>
            <p:cNvSpPr>
              <a:spLocks noChangeArrowheads="1"/>
            </p:cNvSpPr>
            <p:nvPr/>
          </p:nvSpPr>
          <p:spPr bwMode="auto">
            <a:xfrm>
              <a:off x="2493" y="2170"/>
              <a:ext cx="3023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00000000 00000000 00111011 01101101</a:t>
              </a:r>
            </a:p>
          </p:txBody>
        </p:sp>
        <p:sp>
          <p:nvSpPr>
            <p:cNvPr id="45105" name="Rectangle 49"/>
            <p:cNvSpPr>
              <a:spLocks noChangeArrowheads="1"/>
            </p:cNvSpPr>
            <p:nvPr/>
          </p:nvSpPr>
          <p:spPr bwMode="auto">
            <a:xfrm>
              <a:off x="224" y="2147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6" name="Rectangle 50"/>
            <p:cNvSpPr>
              <a:spLocks noChangeArrowheads="1"/>
            </p:cNvSpPr>
            <p:nvPr/>
          </p:nvSpPr>
          <p:spPr bwMode="auto">
            <a:xfrm>
              <a:off x="236" y="2147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7" name="Rectangle 51"/>
            <p:cNvSpPr>
              <a:spLocks noChangeArrowheads="1"/>
            </p:cNvSpPr>
            <p:nvPr/>
          </p:nvSpPr>
          <p:spPr bwMode="auto">
            <a:xfrm>
              <a:off x="699" y="2147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8" name="Rectangle 52"/>
            <p:cNvSpPr>
              <a:spLocks noChangeArrowheads="1"/>
            </p:cNvSpPr>
            <p:nvPr/>
          </p:nvSpPr>
          <p:spPr bwMode="auto">
            <a:xfrm>
              <a:off x="711" y="2147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9" name="Rectangle 53"/>
            <p:cNvSpPr>
              <a:spLocks noChangeArrowheads="1"/>
            </p:cNvSpPr>
            <p:nvPr/>
          </p:nvSpPr>
          <p:spPr bwMode="auto">
            <a:xfrm>
              <a:off x="1312" y="2147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0" name="Rectangle 54"/>
            <p:cNvSpPr>
              <a:spLocks noChangeArrowheads="1"/>
            </p:cNvSpPr>
            <p:nvPr/>
          </p:nvSpPr>
          <p:spPr bwMode="auto">
            <a:xfrm>
              <a:off x="1323" y="2147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1" name="Rectangle 55"/>
            <p:cNvSpPr>
              <a:spLocks noChangeArrowheads="1"/>
            </p:cNvSpPr>
            <p:nvPr/>
          </p:nvSpPr>
          <p:spPr bwMode="auto">
            <a:xfrm>
              <a:off x="2355" y="2147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2" name="Rectangle 56"/>
            <p:cNvSpPr>
              <a:spLocks noChangeArrowheads="1"/>
            </p:cNvSpPr>
            <p:nvPr/>
          </p:nvSpPr>
          <p:spPr bwMode="auto">
            <a:xfrm>
              <a:off x="2367" y="2147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3" name="Rectangle 57"/>
            <p:cNvSpPr>
              <a:spLocks noChangeArrowheads="1"/>
            </p:cNvSpPr>
            <p:nvPr/>
          </p:nvSpPr>
          <p:spPr bwMode="auto">
            <a:xfrm>
              <a:off x="5523" y="2147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4" name="Rectangle 58"/>
            <p:cNvSpPr>
              <a:spLocks noChangeArrowheads="1"/>
            </p:cNvSpPr>
            <p:nvPr/>
          </p:nvSpPr>
          <p:spPr bwMode="auto">
            <a:xfrm>
              <a:off x="224" y="2160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5" name="Rectangle 59"/>
            <p:cNvSpPr>
              <a:spLocks noChangeArrowheads="1"/>
            </p:cNvSpPr>
            <p:nvPr/>
          </p:nvSpPr>
          <p:spPr bwMode="auto">
            <a:xfrm>
              <a:off x="699" y="2160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6" name="Rectangle 60"/>
            <p:cNvSpPr>
              <a:spLocks noChangeArrowheads="1"/>
            </p:cNvSpPr>
            <p:nvPr/>
          </p:nvSpPr>
          <p:spPr bwMode="auto">
            <a:xfrm>
              <a:off x="1312" y="2160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7" name="Rectangle 61"/>
            <p:cNvSpPr>
              <a:spLocks noChangeArrowheads="1"/>
            </p:cNvSpPr>
            <p:nvPr/>
          </p:nvSpPr>
          <p:spPr bwMode="auto">
            <a:xfrm>
              <a:off x="2355" y="2160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8" name="Rectangle 62"/>
            <p:cNvSpPr>
              <a:spLocks noChangeArrowheads="1"/>
            </p:cNvSpPr>
            <p:nvPr/>
          </p:nvSpPr>
          <p:spPr bwMode="auto">
            <a:xfrm>
              <a:off x="5523" y="2160"/>
              <a:ext cx="0" cy="15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9" name="Rectangle 63"/>
            <p:cNvSpPr>
              <a:spLocks noChangeArrowheads="1"/>
            </p:cNvSpPr>
            <p:nvPr/>
          </p:nvSpPr>
          <p:spPr bwMode="auto">
            <a:xfrm>
              <a:off x="316" y="2348"/>
              <a:ext cx="8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y</a:t>
              </a:r>
            </a:p>
          </p:txBody>
        </p:sp>
        <p:sp>
          <p:nvSpPr>
            <p:cNvPr id="45120" name="Rectangle 64"/>
            <p:cNvSpPr>
              <a:spLocks noChangeArrowheads="1"/>
            </p:cNvSpPr>
            <p:nvPr/>
          </p:nvSpPr>
          <p:spPr bwMode="auto">
            <a:xfrm>
              <a:off x="857" y="2341"/>
              <a:ext cx="44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-15213</a:t>
              </a:r>
            </a:p>
          </p:txBody>
        </p:sp>
        <p:sp>
          <p:nvSpPr>
            <p:cNvPr id="45121" name="Rectangle 65"/>
            <p:cNvSpPr>
              <a:spLocks noChangeArrowheads="1"/>
            </p:cNvSpPr>
            <p:nvPr/>
          </p:nvSpPr>
          <p:spPr bwMode="auto">
            <a:xfrm>
              <a:off x="1917" y="2348"/>
              <a:ext cx="431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C4 93</a:t>
              </a:r>
            </a:p>
          </p:txBody>
        </p:sp>
        <p:sp>
          <p:nvSpPr>
            <p:cNvPr id="45122" name="Rectangle 66"/>
            <p:cNvSpPr>
              <a:spLocks noChangeArrowheads="1"/>
            </p:cNvSpPr>
            <p:nvPr/>
          </p:nvSpPr>
          <p:spPr bwMode="auto">
            <a:xfrm>
              <a:off x="4059" y="2348"/>
              <a:ext cx="1468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11000100 10010011</a:t>
              </a:r>
            </a:p>
          </p:txBody>
        </p:sp>
        <p:sp>
          <p:nvSpPr>
            <p:cNvPr id="45123" name="Rectangle 67"/>
            <p:cNvSpPr>
              <a:spLocks noChangeArrowheads="1"/>
            </p:cNvSpPr>
            <p:nvPr/>
          </p:nvSpPr>
          <p:spPr bwMode="auto">
            <a:xfrm>
              <a:off x="224" y="2325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4" name="Rectangle 68"/>
            <p:cNvSpPr>
              <a:spLocks noChangeArrowheads="1"/>
            </p:cNvSpPr>
            <p:nvPr/>
          </p:nvSpPr>
          <p:spPr bwMode="auto">
            <a:xfrm>
              <a:off x="236" y="2325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5" name="Rectangle 69"/>
            <p:cNvSpPr>
              <a:spLocks noChangeArrowheads="1"/>
            </p:cNvSpPr>
            <p:nvPr/>
          </p:nvSpPr>
          <p:spPr bwMode="auto">
            <a:xfrm>
              <a:off x="699" y="2325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6" name="Rectangle 70"/>
            <p:cNvSpPr>
              <a:spLocks noChangeArrowheads="1"/>
            </p:cNvSpPr>
            <p:nvPr/>
          </p:nvSpPr>
          <p:spPr bwMode="auto">
            <a:xfrm>
              <a:off x="711" y="2325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7" name="Rectangle 71"/>
            <p:cNvSpPr>
              <a:spLocks noChangeArrowheads="1"/>
            </p:cNvSpPr>
            <p:nvPr/>
          </p:nvSpPr>
          <p:spPr bwMode="auto">
            <a:xfrm>
              <a:off x="1312" y="2325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8" name="Rectangle 72"/>
            <p:cNvSpPr>
              <a:spLocks noChangeArrowheads="1"/>
            </p:cNvSpPr>
            <p:nvPr/>
          </p:nvSpPr>
          <p:spPr bwMode="auto">
            <a:xfrm>
              <a:off x="1323" y="2325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9" name="Rectangle 73"/>
            <p:cNvSpPr>
              <a:spLocks noChangeArrowheads="1"/>
            </p:cNvSpPr>
            <p:nvPr/>
          </p:nvSpPr>
          <p:spPr bwMode="auto">
            <a:xfrm>
              <a:off x="2355" y="2325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0" name="Rectangle 74"/>
            <p:cNvSpPr>
              <a:spLocks noChangeArrowheads="1"/>
            </p:cNvSpPr>
            <p:nvPr/>
          </p:nvSpPr>
          <p:spPr bwMode="auto">
            <a:xfrm>
              <a:off x="2367" y="2325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1" name="Rectangle 75"/>
            <p:cNvSpPr>
              <a:spLocks noChangeArrowheads="1"/>
            </p:cNvSpPr>
            <p:nvPr/>
          </p:nvSpPr>
          <p:spPr bwMode="auto">
            <a:xfrm>
              <a:off x="5523" y="2325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2" name="Rectangle 76"/>
            <p:cNvSpPr>
              <a:spLocks noChangeArrowheads="1"/>
            </p:cNvSpPr>
            <p:nvPr/>
          </p:nvSpPr>
          <p:spPr bwMode="auto">
            <a:xfrm>
              <a:off x="224" y="2337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3" name="Rectangle 77"/>
            <p:cNvSpPr>
              <a:spLocks noChangeArrowheads="1"/>
            </p:cNvSpPr>
            <p:nvPr/>
          </p:nvSpPr>
          <p:spPr bwMode="auto">
            <a:xfrm>
              <a:off x="699" y="2337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4" name="Rectangle 78"/>
            <p:cNvSpPr>
              <a:spLocks noChangeArrowheads="1"/>
            </p:cNvSpPr>
            <p:nvPr/>
          </p:nvSpPr>
          <p:spPr bwMode="auto">
            <a:xfrm>
              <a:off x="1312" y="2337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5" name="Rectangle 79"/>
            <p:cNvSpPr>
              <a:spLocks noChangeArrowheads="1"/>
            </p:cNvSpPr>
            <p:nvPr/>
          </p:nvSpPr>
          <p:spPr bwMode="auto">
            <a:xfrm>
              <a:off x="2355" y="2337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6" name="Rectangle 80"/>
            <p:cNvSpPr>
              <a:spLocks noChangeArrowheads="1"/>
            </p:cNvSpPr>
            <p:nvPr/>
          </p:nvSpPr>
          <p:spPr bwMode="auto">
            <a:xfrm>
              <a:off x="5523" y="2337"/>
              <a:ext cx="0" cy="153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37" name="Rectangle 81"/>
            <p:cNvSpPr>
              <a:spLocks noChangeArrowheads="1"/>
            </p:cNvSpPr>
            <p:nvPr/>
          </p:nvSpPr>
          <p:spPr bwMode="auto">
            <a:xfrm>
              <a:off x="315" y="2526"/>
              <a:ext cx="172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iy</a:t>
              </a:r>
            </a:p>
          </p:txBody>
        </p:sp>
        <p:sp>
          <p:nvSpPr>
            <p:cNvPr id="45138" name="Rectangle 82"/>
            <p:cNvSpPr>
              <a:spLocks noChangeArrowheads="1"/>
            </p:cNvSpPr>
            <p:nvPr/>
          </p:nvSpPr>
          <p:spPr bwMode="auto">
            <a:xfrm>
              <a:off x="857" y="2519"/>
              <a:ext cx="446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-15213</a:t>
              </a:r>
            </a:p>
          </p:txBody>
        </p:sp>
        <p:sp>
          <p:nvSpPr>
            <p:cNvPr id="45139" name="Rectangle 83"/>
            <p:cNvSpPr>
              <a:spLocks noChangeArrowheads="1"/>
            </p:cNvSpPr>
            <p:nvPr/>
          </p:nvSpPr>
          <p:spPr bwMode="auto">
            <a:xfrm>
              <a:off x="1410" y="2526"/>
              <a:ext cx="950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FF FF C4 93</a:t>
              </a:r>
            </a:p>
          </p:txBody>
        </p:sp>
        <p:sp>
          <p:nvSpPr>
            <p:cNvPr id="45140" name="Rectangle 84"/>
            <p:cNvSpPr>
              <a:spLocks noChangeArrowheads="1"/>
            </p:cNvSpPr>
            <p:nvPr/>
          </p:nvSpPr>
          <p:spPr bwMode="auto">
            <a:xfrm>
              <a:off x="2493" y="2526"/>
              <a:ext cx="3023" cy="17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11111111 11111111 11000100 10010011</a:t>
              </a:r>
            </a:p>
          </p:txBody>
        </p:sp>
        <p:sp>
          <p:nvSpPr>
            <p:cNvPr id="45141" name="Rectangle 85"/>
            <p:cNvSpPr>
              <a:spLocks noChangeArrowheads="1"/>
            </p:cNvSpPr>
            <p:nvPr/>
          </p:nvSpPr>
          <p:spPr bwMode="auto">
            <a:xfrm>
              <a:off x="224" y="2503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2" name="Rectangle 86"/>
            <p:cNvSpPr>
              <a:spLocks noChangeArrowheads="1"/>
            </p:cNvSpPr>
            <p:nvPr/>
          </p:nvSpPr>
          <p:spPr bwMode="auto">
            <a:xfrm>
              <a:off x="236" y="2503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3" name="Rectangle 87"/>
            <p:cNvSpPr>
              <a:spLocks noChangeArrowheads="1"/>
            </p:cNvSpPr>
            <p:nvPr/>
          </p:nvSpPr>
          <p:spPr bwMode="auto">
            <a:xfrm>
              <a:off x="699" y="2503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4" name="Rectangle 88"/>
            <p:cNvSpPr>
              <a:spLocks noChangeArrowheads="1"/>
            </p:cNvSpPr>
            <p:nvPr/>
          </p:nvSpPr>
          <p:spPr bwMode="auto">
            <a:xfrm>
              <a:off x="711" y="2503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5" name="Rectangle 89"/>
            <p:cNvSpPr>
              <a:spLocks noChangeArrowheads="1"/>
            </p:cNvSpPr>
            <p:nvPr/>
          </p:nvSpPr>
          <p:spPr bwMode="auto">
            <a:xfrm>
              <a:off x="1312" y="2503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6" name="Rectangle 90"/>
            <p:cNvSpPr>
              <a:spLocks noChangeArrowheads="1"/>
            </p:cNvSpPr>
            <p:nvPr/>
          </p:nvSpPr>
          <p:spPr bwMode="auto">
            <a:xfrm>
              <a:off x="1323" y="2503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7" name="Rectangle 91"/>
            <p:cNvSpPr>
              <a:spLocks noChangeArrowheads="1"/>
            </p:cNvSpPr>
            <p:nvPr/>
          </p:nvSpPr>
          <p:spPr bwMode="auto">
            <a:xfrm>
              <a:off x="2355" y="2503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8" name="Rectangle 92"/>
            <p:cNvSpPr>
              <a:spLocks noChangeArrowheads="1"/>
            </p:cNvSpPr>
            <p:nvPr/>
          </p:nvSpPr>
          <p:spPr bwMode="auto">
            <a:xfrm>
              <a:off x="2367" y="2503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9" name="Rectangle 93"/>
            <p:cNvSpPr>
              <a:spLocks noChangeArrowheads="1"/>
            </p:cNvSpPr>
            <p:nvPr/>
          </p:nvSpPr>
          <p:spPr bwMode="auto">
            <a:xfrm>
              <a:off x="5523" y="2503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0" name="Rectangle 94"/>
            <p:cNvSpPr>
              <a:spLocks noChangeArrowheads="1"/>
            </p:cNvSpPr>
            <p:nvPr/>
          </p:nvSpPr>
          <p:spPr bwMode="auto">
            <a:xfrm>
              <a:off x="224" y="2515"/>
              <a:ext cx="0" cy="151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1" name="Rectangle 95"/>
            <p:cNvSpPr>
              <a:spLocks noChangeArrowheads="1"/>
            </p:cNvSpPr>
            <p:nvPr/>
          </p:nvSpPr>
          <p:spPr bwMode="auto">
            <a:xfrm>
              <a:off x="224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3" name="Rectangle 97"/>
            <p:cNvSpPr>
              <a:spLocks noChangeArrowheads="1"/>
            </p:cNvSpPr>
            <p:nvPr/>
          </p:nvSpPr>
          <p:spPr bwMode="auto">
            <a:xfrm>
              <a:off x="236" y="2679"/>
              <a:ext cx="45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4" name="Rectangle 98"/>
            <p:cNvSpPr>
              <a:spLocks noChangeArrowheads="1"/>
            </p:cNvSpPr>
            <p:nvPr/>
          </p:nvSpPr>
          <p:spPr bwMode="auto">
            <a:xfrm>
              <a:off x="699" y="2515"/>
              <a:ext cx="0" cy="151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5" name="Rectangle 99"/>
            <p:cNvSpPr>
              <a:spLocks noChangeArrowheads="1"/>
            </p:cNvSpPr>
            <p:nvPr/>
          </p:nvSpPr>
          <p:spPr bwMode="auto">
            <a:xfrm>
              <a:off x="699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6" name="Rectangle 100"/>
            <p:cNvSpPr>
              <a:spLocks noChangeArrowheads="1"/>
            </p:cNvSpPr>
            <p:nvPr/>
          </p:nvSpPr>
          <p:spPr bwMode="auto">
            <a:xfrm>
              <a:off x="711" y="2679"/>
              <a:ext cx="588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7" name="Rectangle 101"/>
            <p:cNvSpPr>
              <a:spLocks noChangeArrowheads="1"/>
            </p:cNvSpPr>
            <p:nvPr/>
          </p:nvSpPr>
          <p:spPr bwMode="auto">
            <a:xfrm>
              <a:off x="1312" y="2515"/>
              <a:ext cx="0" cy="151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8" name="Rectangle 102"/>
            <p:cNvSpPr>
              <a:spLocks noChangeArrowheads="1"/>
            </p:cNvSpPr>
            <p:nvPr/>
          </p:nvSpPr>
          <p:spPr bwMode="auto">
            <a:xfrm>
              <a:off x="1312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9" name="Rectangle 103"/>
            <p:cNvSpPr>
              <a:spLocks noChangeArrowheads="1"/>
            </p:cNvSpPr>
            <p:nvPr/>
          </p:nvSpPr>
          <p:spPr bwMode="auto">
            <a:xfrm>
              <a:off x="1323" y="2679"/>
              <a:ext cx="1019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" name="Rectangle 104"/>
            <p:cNvSpPr>
              <a:spLocks noChangeArrowheads="1"/>
            </p:cNvSpPr>
            <p:nvPr/>
          </p:nvSpPr>
          <p:spPr bwMode="auto">
            <a:xfrm>
              <a:off x="2355" y="2515"/>
              <a:ext cx="0" cy="151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" name="Rectangle 105"/>
            <p:cNvSpPr>
              <a:spLocks noChangeArrowheads="1"/>
            </p:cNvSpPr>
            <p:nvPr/>
          </p:nvSpPr>
          <p:spPr bwMode="auto">
            <a:xfrm>
              <a:off x="2355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" name="Rectangle 106"/>
            <p:cNvSpPr>
              <a:spLocks noChangeArrowheads="1"/>
            </p:cNvSpPr>
            <p:nvPr/>
          </p:nvSpPr>
          <p:spPr bwMode="auto">
            <a:xfrm>
              <a:off x="2367" y="2679"/>
              <a:ext cx="3143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" name="Rectangle 107"/>
            <p:cNvSpPr>
              <a:spLocks noChangeArrowheads="1"/>
            </p:cNvSpPr>
            <p:nvPr/>
          </p:nvSpPr>
          <p:spPr bwMode="auto">
            <a:xfrm>
              <a:off x="5523" y="2515"/>
              <a:ext cx="0" cy="151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" name="Rectangle 108"/>
            <p:cNvSpPr>
              <a:spLocks noChangeArrowheads="1"/>
            </p:cNvSpPr>
            <p:nvPr/>
          </p:nvSpPr>
          <p:spPr bwMode="auto">
            <a:xfrm>
              <a:off x="5523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0" cy="0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Sign Extension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Text Box 1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 Extension Exercise</a:t>
            </a:r>
            <a:endParaRPr lang="en-US" dirty="0"/>
          </a:p>
        </p:txBody>
      </p:sp>
      <p:sp>
        <p:nvSpPr>
          <p:cNvPr id="113" name="Text Box 2"/>
          <p:cNvSpPr txBox="1"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Calculate the hex value of -5 for w=4</a:t>
            </a:r>
          </a:p>
          <a:p>
            <a:pPr lvl="1"/>
            <a:endParaRPr 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endParaRPr 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endParaRPr 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Calculate the hex value of -5 for w=8</a:t>
            </a:r>
          </a:p>
          <a:p>
            <a:pPr lvl="1"/>
            <a:endParaRPr 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endParaRPr 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endParaRPr 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lvl="1"/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Calculate the hex value of -5 for w=16</a:t>
            </a:r>
          </a:p>
          <a:p>
            <a:pPr lvl="1"/>
            <a:endParaRPr 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should the output of this code be?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</a:b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447800" y="2133600"/>
            <a:ext cx="6843712" cy="37861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main () {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char c = 0xff;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unsigned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= (unsigned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 c;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("%u\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n",i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Integer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promotion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7800" y="4191001"/>
            <a:ext cx="3581400" cy="685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mashimaro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&lt;&gt; % ./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a.out</a:t>
            </a: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4294967295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8600" y="5181600"/>
            <a:ext cx="8286750" cy="989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In C, integers of smaller types (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  <a:t>char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AR PL ShanHeiSun Uni" charset="0"/>
                <a:cs typeface="Courier New" pitchFamily="49" charset="0"/>
              </a:rPr>
              <a:t>short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) are automatically promoted to integers before evaluated!</a:t>
            </a: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</a:b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should the output of this program be?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</a:b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447800" y="1676401"/>
            <a:ext cx="6843712" cy="3200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char a = 0xfb;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unsigned char b = 0xfb;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("a = %x", a);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nb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= %x", b);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if (a == b)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nSame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");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else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nNot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Same");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Integer promotion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0" y="5105400"/>
            <a:ext cx="3581400" cy="685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mashimaro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&lt;&gt; % ./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a.out</a:t>
            </a: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a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fffffffb</a:t>
            </a: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b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fb</a:t>
            </a: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Not Same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850" y="6378575"/>
            <a:ext cx="8286750" cy="403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Integer promotion strikes again</a:t>
            </a: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</a:b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marR="0" lvl="0" indent="-365125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group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20789"/>
            <a:ext cx="8286750" cy="379412"/>
          </a:xfrm>
        </p:spPr>
        <p:txBody>
          <a:bodyPr/>
          <a:lstStyle/>
          <a:p>
            <a:r>
              <a:rPr lang="en-US" dirty="0" smtClean="0"/>
              <a:t>Find decimal values of binary numbers below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981200"/>
            <a:ext cx="2406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10011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01001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6764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16  8  4  2 1</a:t>
            </a:r>
            <a:endParaRPr lang="en-US" sz="1800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352800"/>
            <a:ext cx="8286750" cy="379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are the decimal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values of 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3810000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x–y  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4724400"/>
            <a:ext cx="8286750" cy="379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binary representation of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5181600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x–y  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does this print out?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</a:br>
            <a:endParaRPr lang="en-US" sz="20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 marL="385763" indent="-3651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Prints 0xffffff80 4294967168.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066800" y="1905000"/>
            <a:ext cx="4343400" cy="2209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&gt;</a:t>
            </a:r>
            <a:b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main() {</a:t>
            </a:r>
            <a:b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char c=128;</a:t>
            </a:r>
            <a:b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unsigned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;</a:t>
            </a:r>
            <a:b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= (unsigned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 c;</a:t>
            </a:r>
            <a:b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("%x %u\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",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);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Integer promotion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 smtClean="0">
                <a:latin typeface="Courier 10 Pitch" pitchFamily="1" charset="0"/>
                <a:ea typeface="AR PL ShanHeiSun Uni" charset="0"/>
                <a:cs typeface="AR PL ShanHeiSun Uni" charset="0"/>
              </a:rPr>
              <a:t>get_len_field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reads 8-bit integer from network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Can store field in a byte, but unfortunately a signed byte is used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Any length &gt; 128 converts to a negative number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Casting from signed char to unsigned 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int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(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size_t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) sign extends!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Input can overflow </a:t>
            </a:r>
            <a:r>
              <a:rPr lang="en-US" dirty="0" err="1" smtClean="0">
                <a:latin typeface="Courier 10 Pitch" pitchFamily="1" charset="0"/>
                <a:ea typeface="AR PL ShanHeiSun Uni" charset="0"/>
                <a:cs typeface="AR PL ShanHeiSun Uni" charset="0"/>
              </a:rPr>
              <a:t>dst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array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4752975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snprintf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(char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size_t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size, const char *format, ...);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[257];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                  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get_len_field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();      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/* read 8-bit length field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snprintf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"%s",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src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/*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snprintf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size_t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bytes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41363" indent="-276225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Turns into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security bugs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00" y="1600200"/>
            <a:ext cx="4724400" cy="1143000"/>
            <a:chOff x="457200" y="1600200"/>
            <a:chExt cx="4724400" cy="1143000"/>
          </a:xfrm>
        </p:grpSpPr>
        <p:sp>
          <p:nvSpPr>
            <p:cNvPr id="5" name="Oval 4"/>
            <p:cNvSpPr/>
            <p:nvPr/>
          </p:nvSpPr>
          <p:spPr bwMode="auto">
            <a:xfrm>
              <a:off x="3581400" y="1600200"/>
              <a:ext cx="1600200" cy="533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57200" y="2438400"/>
              <a:ext cx="16002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DNS parser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vulnerability (2 bugs)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Format being read: byte length followed by substring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387600" y="6618288"/>
            <a:ext cx="5970588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00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http://www.informit.com/articles/article.aspx?p=686170&amp;seqNum=6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7696200" cy="267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[MAX_LEN]; //256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(char *)(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pkt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rr_offset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 = (char)*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while (count){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(char *)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(char *)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count);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count = (char)*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".“,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–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)-1] = '\0';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743200"/>
            <a:ext cx="3810000" cy="1066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599" y="5870575"/>
            <a:ext cx="8229601" cy="884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731838" indent="-231775" eaLnBrk="1" hangingPunct="1">
              <a:spcBef>
                <a:spcPts val="625"/>
              </a:spcBef>
              <a:tabLst>
                <a:tab pos="731838" algn="l"/>
                <a:tab pos="1189038" algn="l"/>
                <a:tab pos="1646238" algn="l"/>
                <a:tab pos="2103438" algn="l"/>
                <a:tab pos="2560638" algn="l"/>
                <a:tab pos="3017838" algn="l"/>
                <a:tab pos="3475038" algn="l"/>
                <a:tab pos="3932238" algn="l"/>
                <a:tab pos="4389438" algn="l"/>
                <a:tab pos="4846638" algn="l"/>
                <a:tab pos="5303838" algn="l"/>
                <a:tab pos="5761038" algn="l"/>
                <a:tab pos="6218238" algn="l"/>
                <a:tab pos="6675438" algn="l"/>
                <a:tab pos="7132638" algn="l"/>
                <a:tab pos="7589838" algn="l"/>
                <a:tab pos="8047038" algn="l"/>
                <a:tab pos="8504238" algn="l"/>
                <a:tab pos="8961438" algn="l"/>
                <a:tab pos="9418638" algn="l"/>
                <a:tab pos="987583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No length check to keep from overflowing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nameStr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31838" indent="-231775" eaLnBrk="1" hangingPunct="1">
              <a:spcBef>
                <a:spcPts val="625"/>
              </a:spcBef>
              <a:tabLst>
                <a:tab pos="731838" algn="l"/>
                <a:tab pos="1189038" algn="l"/>
                <a:tab pos="1646238" algn="l"/>
                <a:tab pos="2103438" algn="l"/>
                <a:tab pos="2560638" algn="l"/>
                <a:tab pos="3017838" algn="l"/>
                <a:tab pos="3475038" algn="l"/>
                <a:tab pos="3932238" algn="l"/>
                <a:tab pos="4389438" algn="l"/>
                <a:tab pos="4846638" algn="l"/>
                <a:tab pos="5303838" algn="l"/>
                <a:tab pos="5761038" algn="l"/>
                <a:tab pos="6218238" algn="l"/>
                <a:tab pos="6675438" algn="l"/>
                <a:tab pos="7132638" algn="l"/>
                <a:tab pos="7589838" algn="l"/>
                <a:tab pos="8047038" algn="l"/>
                <a:tab pos="8504238" algn="l"/>
                <a:tab pos="8961438" algn="l"/>
                <a:tab pos="9418638" algn="l"/>
                <a:tab pos="987583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Count = 128?  Negative count that is sign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extended then used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Sign extension mayhem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4876800" y="4495800"/>
            <a:ext cx="3048000" cy="175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048000" y="3505200"/>
            <a:ext cx="20574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381000" y="5105400"/>
            <a:ext cx="38100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381000" y="4419600"/>
            <a:ext cx="381000" cy="152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6934200" y="2971800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9"/>
            <a:ext cx="8286750" cy="4875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Program to copy a bounded number of As to buffer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Attempts to bounds check number before copy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Will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n &lt; 0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ever be true in either </a:t>
            </a:r>
            <a:r>
              <a:rPr lang="en-US" dirty="0" err="1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get_int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or 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main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get_int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is returned when data is “-1”</a:t>
            </a:r>
          </a:p>
          <a:p>
            <a:pPr marL="385763" indent="-365125" eaLnBrk="1" hangingPunct="1">
              <a:spcBef>
                <a:spcPts val="625"/>
              </a:spcBef>
              <a:buClrTx/>
              <a:buSz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524000" y="2971800"/>
            <a:ext cx="6781800" cy="3289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get_int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(char *data)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 =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(data);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if(n &lt; 0 || n &gt; 1024)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–1;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n;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char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[1024];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2)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exit(0);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n =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get_int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if(n &lt; 0){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"illegal length specified\n");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exit(-1);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'A', n);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725488" y="6542088"/>
            <a:ext cx="8639175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04800" y="6462712"/>
            <a:ext cx="8686800" cy="395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Passing -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 or 1024+ results in 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get_int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returning -1 and a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large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memset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 mismatches and security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905000" y="3124200"/>
            <a:ext cx="15240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828800" y="5181600"/>
            <a:ext cx="12192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81200" y="4267200"/>
            <a:ext cx="14478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7" grpId="0" animBg="1"/>
      <p:bldP spid="9" grpId="0" animBg="1"/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2002 FreeBSD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getpeername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() bug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Internal code implementing copy of hostname into user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buffer used signed 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int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(See B&amp;O Ch. 2 Aside)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memcpy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call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uses unsigned length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if adversary gives a length of “-1” for his buffer size?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828800" y="3124200"/>
            <a:ext cx="4752975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KSIZE 1024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[KSIZE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memcpy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src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size_t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n);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copy_from_kernel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user_dest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KSIZE &lt;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? KSIZE :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memcpy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user_dest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62000" y="5410200"/>
            <a:ext cx="8150225" cy="11636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(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KSIZE &lt; -1</a:t>
            </a: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false, so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len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-1</a:t>
            </a:r>
          </a:p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memcpy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casts </a:t>
            </a: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-1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 2</a:t>
            </a:r>
            <a:r>
              <a:rPr lang="en-US" sz="2000" b="1" baseline="33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32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-1</a:t>
            </a:r>
          </a:p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Unauthorized kernel memory copied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out (need unsigned 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)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 mismatches and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9"/>
            <a:ext cx="8286750" cy="3275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Mismatching data types can lead to truncation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vulnerabilities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If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strlen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returns a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size_t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(unsigned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happens if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userstr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65,536 bytes long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600200" y="2819400"/>
            <a:ext cx="4752975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short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mybuf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[1024];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*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userstr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getuserstr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f=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strlen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userstr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if (f &gt;=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sizeof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mybuf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die("string too long!");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strcpy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mybuf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userstr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65175" y="5602288"/>
            <a:ext cx="7373938" cy="700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strlen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returns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but output truncated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0</a:t>
            </a:r>
          </a:p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strcpy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overruns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mybuf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with entire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userstr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input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 mismatches and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Extras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9"/>
            <a:ext cx="8286750" cy="3427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Signed comparison vulnerability example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 smtClean="0">
              <a:solidFill>
                <a:srgbClr val="000066"/>
              </a:solidFill>
              <a:latin typeface="Courier 10 Pitch" pitchFamily="1" charset="0"/>
              <a:ea typeface="AR PL ShanHeiSun Uni" charset="0"/>
              <a:cs typeface="AR PL ShanHeiSun Uni" charset="0"/>
            </a:endParaRP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 smtClean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get_user_length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returns an unsigned 32-bit integer 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Since length is signed, what happens on a length &gt; 2</a:t>
            </a:r>
            <a:r>
              <a:rPr lang="en-US" sz="2000" b="1" baseline="33000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31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?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length test passes since length negative</a:t>
            </a:r>
          </a:p>
          <a:p>
            <a:pPr marL="723900" lvl="1" indent="-2317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read turns length into huge positive integer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371600" y="1600200"/>
            <a:ext cx="4752975" cy="1916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read_user_data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sockfd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length,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sockfd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n;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char buffer[1024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length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get_user_length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sockfd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if(length &gt; 1024){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error("illegal input, not enough room in buffer\n");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return –1;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if(read(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sockfd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buffer, length) &lt; 0){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error("read: %m");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return –1;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marL="741363" indent="-276225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765175" y="5913438"/>
            <a:ext cx="7373938" cy="779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 eaLnBrk="1" hangingPunct="1">
              <a:spcBef>
                <a:spcPts val="625"/>
              </a:spcBef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 mismatches and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9588" y="3505200"/>
            <a:ext cx="2952750" cy="1601788"/>
            <a:chOff x="1921" y="2208"/>
            <a:chExt cx="1860" cy="100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209" y="2208"/>
              <a:ext cx="1526" cy="289"/>
              <a:chOff x="2209" y="2208"/>
              <a:chExt cx="1526" cy="289"/>
            </a:xfrm>
          </p:grpSpPr>
          <p:sp>
            <p:nvSpPr>
              <p:cNvPr id="30725" name="Rectangle 5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26" name="Rectangle 6"/>
              <p:cNvSpPr>
                <a:spLocks noChangeArrowheads="1"/>
              </p:cNvSpPr>
              <p:nvPr/>
            </p:nvSpPr>
            <p:spPr bwMode="auto">
              <a:xfrm>
                <a:off x="2736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27" name="Rectangle 7"/>
              <p:cNvSpPr>
                <a:spLocks noChangeArrowheads="1"/>
              </p:cNvSpPr>
              <p:nvPr/>
            </p:nvSpPr>
            <p:spPr bwMode="auto">
              <a:xfrm>
                <a:off x="2880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28" name="Rectangle 8"/>
              <p:cNvSpPr>
                <a:spLocks noChangeArrowheads="1"/>
              </p:cNvSpPr>
              <p:nvPr/>
            </p:nvSpPr>
            <p:spPr bwMode="auto">
              <a:xfrm>
                <a:off x="3314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29" name="Rectangle 9"/>
              <p:cNvSpPr>
                <a:spLocks noChangeArrowheads="1"/>
              </p:cNvSpPr>
              <p:nvPr/>
            </p:nvSpPr>
            <p:spPr bwMode="auto">
              <a:xfrm>
                <a:off x="3460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30" name="Rectangle 10"/>
              <p:cNvSpPr>
                <a:spLocks noChangeArrowheads="1"/>
              </p:cNvSpPr>
              <p:nvPr/>
            </p:nvSpPr>
            <p:spPr bwMode="auto">
              <a:xfrm>
                <a:off x="3604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31" name="Rectangle 11"/>
              <p:cNvSpPr>
                <a:spLocks noChangeArrowheads="1"/>
              </p:cNvSpPr>
              <p:nvPr/>
            </p:nvSpPr>
            <p:spPr bwMode="auto">
              <a:xfrm>
                <a:off x="3024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32" name="Rectangle 12"/>
              <p:cNvSpPr>
                <a:spLocks noChangeArrowheads="1"/>
              </p:cNvSpPr>
              <p:nvPr/>
            </p:nvSpPr>
            <p:spPr bwMode="auto">
              <a:xfrm>
                <a:off x="3170" y="225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33" name="Rectangle 13"/>
              <p:cNvSpPr>
                <a:spLocks noChangeArrowheads="1"/>
              </p:cNvSpPr>
              <p:nvPr/>
            </p:nvSpPr>
            <p:spPr bwMode="auto">
              <a:xfrm>
                <a:off x="2209" y="2208"/>
                <a:ext cx="343" cy="28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 x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209" y="2544"/>
              <a:ext cx="1526" cy="289"/>
              <a:chOff x="2209" y="2544"/>
              <a:chExt cx="1526" cy="289"/>
            </a:xfrm>
          </p:grpSpPr>
          <p:sp>
            <p:nvSpPr>
              <p:cNvPr id="30735" name="Rectangle 15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36" name="Rectangle 16"/>
              <p:cNvSpPr>
                <a:spLocks noChangeArrowheads="1"/>
              </p:cNvSpPr>
              <p:nvPr/>
            </p:nvSpPr>
            <p:spPr bwMode="auto">
              <a:xfrm>
                <a:off x="2736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37" name="Rectangle 17"/>
              <p:cNvSpPr>
                <a:spLocks noChangeArrowheads="1"/>
              </p:cNvSpPr>
              <p:nvPr/>
            </p:nvSpPr>
            <p:spPr bwMode="auto">
              <a:xfrm>
                <a:off x="2880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38" name="Rectangle 18"/>
              <p:cNvSpPr>
                <a:spLocks noChangeArrowheads="1"/>
              </p:cNvSpPr>
              <p:nvPr/>
            </p:nvSpPr>
            <p:spPr bwMode="auto">
              <a:xfrm>
                <a:off x="3314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39" name="Rectangle 19"/>
              <p:cNvSpPr>
                <a:spLocks noChangeArrowheads="1"/>
              </p:cNvSpPr>
              <p:nvPr/>
            </p:nvSpPr>
            <p:spPr bwMode="auto">
              <a:xfrm>
                <a:off x="3460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40" name="Rectangle 20"/>
              <p:cNvSpPr>
                <a:spLocks noChangeArrowheads="1"/>
              </p:cNvSpPr>
              <p:nvPr/>
            </p:nvSpPr>
            <p:spPr bwMode="auto">
              <a:xfrm>
                <a:off x="3604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41" name="Rectangle 21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42" name="Rectangle 22"/>
              <p:cNvSpPr>
                <a:spLocks noChangeArrowheads="1"/>
              </p:cNvSpPr>
              <p:nvPr/>
            </p:nvSpPr>
            <p:spPr bwMode="auto">
              <a:xfrm>
                <a:off x="3170" y="2592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0</a:t>
                </a:r>
              </a:p>
            </p:txBody>
          </p:sp>
          <p:sp>
            <p:nvSpPr>
              <p:cNvPr id="30743" name="Rectangle 23"/>
              <p:cNvSpPr>
                <a:spLocks noChangeArrowheads="1"/>
              </p:cNvSpPr>
              <p:nvPr/>
            </p:nvSpPr>
            <p:spPr bwMode="auto">
              <a:xfrm>
                <a:off x="2209" y="2544"/>
                <a:ext cx="343" cy="28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~x</a:t>
                </a:r>
              </a:p>
            </p:txBody>
          </p:sp>
        </p:grpSp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1921" y="2544"/>
              <a:ext cx="228" cy="289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+</a:t>
              </a:r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>
              <a:off x="1968" y="2880"/>
              <a:ext cx="181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209" y="2928"/>
              <a:ext cx="1526" cy="289"/>
              <a:chOff x="2209" y="2928"/>
              <a:chExt cx="1526" cy="289"/>
            </a:xfrm>
          </p:grpSpPr>
          <p:sp>
            <p:nvSpPr>
              <p:cNvPr id="30747" name="Rectangle 27"/>
              <p:cNvSpPr>
                <a:spLocks noChangeArrowheads="1"/>
              </p:cNvSpPr>
              <p:nvPr/>
            </p:nvSpPr>
            <p:spPr bwMode="auto">
              <a:xfrm>
                <a:off x="2592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48" name="Rectangle 28"/>
              <p:cNvSpPr>
                <a:spLocks noChangeArrowheads="1"/>
              </p:cNvSpPr>
              <p:nvPr/>
            </p:nvSpPr>
            <p:spPr bwMode="auto">
              <a:xfrm>
                <a:off x="2736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49" name="Rectangle 29"/>
              <p:cNvSpPr>
                <a:spLocks noChangeArrowheads="1"/>
              </p:cNvSpPr>
              <p:nvPr/>
            </p:nvSpPr>
            <p:spPr bwMode="auto">
              <a:xfrm>
                <a:off x="2880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0" name="Rectangle 30"/>
              <p:cNvSpPr>
                <a:spLocks noChangeArrowheads="1"/>
              </p:cNvSpPr>
              <p:nvPr/>
            </p:nvSpPr>
            <p:spPr bwMode="auto">
              <a:xfrm>
                <a:off x="3314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1" name="Rectangle 31"/>
              <p:cNvSpPr>
                <a:spLocks noChangeArrowheads="1"/>
              </p:cNvSpPr>
              <p:nvPr/>
            </p:nvSpPr>
            <p:spPr bwMode="auto">
              <a:xfrm>
                <a:off x="3460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2" name="Rectangle 32"/>
              <p:cNvSpPr>
                <a:spLocks noChangeArrowheads="1"/>
              </p:cNvSpPr>
              <p:nvPr/>
            </p:nvSpPr>
            <p:spPr bwMode="auto">
              <a:xfrm>
                <a:off x="3604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3" name="Rectangle 33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4" name="Rectangle 34"/>
              <p:cNvSpPr>
                <a:spLocks noChangeArrowheads="1"/>
              </p:cNvSpPr>
              <p:nvPr/>
            </p:nvSpPr>
            <p:spPr bwMode="auto">
              <a:xfrm>
                <a:off x="3170" y="2976"/>
                <a:ext cx="131" cy="179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1</a:t>
                </a:r>
              </a:p>
            </p:txBody>
          </p:sp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2209" y="2928"/>
                <a:ext cx="343" cy="28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-1</a:t>
                </a:r>
              </a:p>
            </p:txBody>
          </p:sp>
        </p:grpSp>
      </p:grpSp>
      <p:sp>
        <p:nvSpPr>
          <p:cNvPr id="3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Negating with Complement &amp; Increment</a:t>
            </a:r>
          </a:p>
        </p:txBody>
      </p:sp>
      <p:sp>
        <p:nvSpPr>
          <p:cNvPr id="4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For 2's complement, negation can be implemented as the bit-wise complement plus 1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Claim:  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~x + 1 == -x</a:t>
            </a: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Complement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Observation: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~x + x == 1111…11</a:t>
            </a:r>
            <a:r>
              <a:rPr lang="en-US" sz="2000" baseline="-250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2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== -1</a:t>
            </a: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Increment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~x + x + (-x + 1)	==	-1 + (-x + 1)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~x + 1	==	-x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09600" y="1143000"/>
            <a:ext cx="8026400" cy="1193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2226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4-bit examples</a:t>
            </a: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2286000" y="2133600"/>
          <a:ext cx="4648200" cy="3663840"/>
        </p:xfrm>
        <a:graphic>
          <a:graphicData uri="http://schemas.openxmlformats.org/drawingml/2006/table">
            <a:tbl>
              <a:tblPr/>
              <a:tblGrid>
                <a:gridCol w="774252"/>
                <a:gridCol w="774252"/>
                <a:gridCol w="774252"/>
                <a:gridCol w="776940"/>
                <a:gridCol w="775597"/>
                <a:gridCol w="772907"/>
              </a:tblGrid>
              <a:tr h="6260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5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-6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-5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6260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7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-7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260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-4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3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4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260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260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7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46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</a:txBody>
                  <a:tcPr marL="90000" marR="90000" marT="54576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1849" name="Rectangle 105"/>
          <p:cNvSpPr>
            <a:spLocks noChangeArrowheads="1"/>
          </p:cNvSpPr>
          <p:nvPr/>
        </p:nvSpPr>
        <p:spPr bwMode="auto">
          <a:xfrm>
            <a:off x="685800" y="1600200"/>
            <a:ext cx="2543175" cy="4064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</a:t>
            </a:r>
          </a:p>
        </p:txBody>
      </p:sp>
      <p:sp>
        <p:nvSpPr>
          <p:cNvPr id="31850" name="Rectangle 106"/>
          <p:cNvSpPr>
            <a:spLocks noChangeArrowheads="1"/>
          </p:cNvSpPr>
          <p:nvPr/>
        </p:nvSpPr>
        <p:spPr bwMode="auto">
          <a:xfrm>
            <a:off x="3276600" y="1600200"/>
            <a:ext cx="2533650" cy="4064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~x</a:t>
            </a:r>
          </a:p>
        </p:txBody>
      </p:sp>
      <p:sp>
        <p:nvSpPr>
          <p:cNvPr id="31851" name="Rectangle 107"/>
          <p:cNvSpPr>
            <a:spLocks noChangeArrowheads="1"/>
          </p:cNvSpPr>
          <p:nvPr/>
        </p:nvSpPr>
        <p:spPr bwMode="auto">
          <a:xfrm>
            <a:off x="5791200" y="1600200"/>
            <a:ext cx="2552700" cy="4064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incr(~x)</a:t>
            </a:r>
          </a:p>
        </p:txBody>
      </p:sp>
      <p:sp>
        <p:nvSpPr>
          <p:cNvPr id="31852" name="Text Box 108"/>
          <p:cNvSpPr txBox="1">
            <a:spLocks noChangeArrowheads="1"/>
          </p:cNvSpPr>
          <p:nvPr/>
        </p:nvSpPr>
        <p:spPr bwMode="auto">
          <a:xfrm>
            <a:off x="3962400" y="5943600"/>
            <a:ext cx="1250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-8 | 4 | 2 | 1</a:t>
            </a:r>
          </a:p>
        </p:txBody>
      </p:sp>
      <p:sp>
        <p:nvSpPr>
          <p:cNvPr id="11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Negation with Complementation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667000"/>
            <a:ext cx="2343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141 in decimal?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219200"/>
            <a:ext cx="20313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3200400"/>
            <a:ext cx="5573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Actually, 321 in </a:t>
            </a:r>
            <a:r>
              <a:rPr lang="en-US" u="dotted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hexa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decimal (Base-16)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1219200"/>
            <a:ext cx="14157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0200" y="3810000"/>
            <a:ext cx="34724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Why hexadecimal?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Recall binary for 321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95600" y="4648200"/>
            <a:ext cx="3512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000101000001</a:t>
            </a:r>
            <a:endParaRPr lang="en-US" sz="3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7000" y="5334000"/>
            <a:ext cx="4067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0001 0100 0001</a:t>
            </a:r>
            <a:endParaRPr lang="en-US" sz="3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124200" y="5867400"/>
            <a:ext cx="3235181" cy="874931"/>
            <a:chOff x="3124200" y="5867400"/>
            <a:chExt cx="3235181" cy="874931"/>
          </a:xfrm>
        </p:grpSpPr>
        <p:sp>
          <p:nvSpPr>
            <p:cNvPr id="48" name="TextBox 47"/>
            <p:cNvSpPr txBox="1"/>
            <p:nvPr/>
          </p:nvSpPr>
          <p:spPr>
            <a:xfrm>
              <a:off x="3124200" y="6096000"/>
              <a:ext cx="32351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1    4    1</a:t>
              </a:r>
              <a:endParaRPr lang="en-US" sz="3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352800" y="5867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4724400" y="5867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6096000" y="5867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28" grpId="0"/>
      <p:bldP spid="29" grpId="0"/>
      <p:bldP spid="30" grpId="0"/>
      <p:bldP spid="3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24000" y="1371600"/>
          <a:ext cx="5626100" cy="1638300"/>
        </p:xfrm>
        <a:graphic>
          <a:graphicData uri="http://schemas.openxmlformats.org/presentationml/2006/ole">
            <p:oleObj spid="_x0000_s32770" r:id="rId4" imgW="3773880" imgH="1639440" progId="Word.Document.8">
              <p:embed/>
            </p:oleObj>
          </a:graphicData>
        </a:graphic>
      </p:graphicFrame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19200" y="990600"/>
            <a:ext cx="118903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 = 15213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447800" y="3200400"/>
          <a:ext cx="5905500" cy="1358900"/>
        </p:xfrm>
        <a:graphic>
          <a:graphicData uri="http://schemas.openxmlformats.org/presentationml/2006/ole">
            <p:oleObj spid="_x0000_s32772" r:id="rId5" imgW="1887120" imgH="1362240" progId="Word.Document.8">
              <p:embed/>
            </p:oleObj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43000" y="2895600"/>
            <a:ext cx="30638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0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Comp. &amp; Incr. Examples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0" y="152400"/>
            <a:ext cx="3262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0x141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1600200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How did we get these?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3429000" y="1828800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27"/>
          <p:cNvGrpSpPr/>
          <p:nvPr/>
        </p:nvGrpSpPr>
        <p:grpSpPr>
          <a:xfrm>
            <a:off x="1143000" y="1219200"/>
            <a:ext cx="1883849" cy="904220"/>
            <a:chOff x="990600" y="2590800"/>
            <a:chExt cx="1883849" cy="904220"/>
          </a:xfrm>
        </p:grpSpPr>
        <p:sp>
          <p:nvSpPr>
            <p:cNvPr id="6" name="TextBox 5"/>
            <p:cNvSpPr txBox="1"/>
            <p:nvPr/>
          </p:nvSpPr>
          <p:spPr>
            <a:xfrm>
              <a:off x="990600" y="2971800"/>
              <a:ext cx="1883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256  16   1</a:t>
              </a:r>
              <a:endParaRPr lang="en-US" sz="28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14478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0574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6670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2" name="TextBox 21"/>
          <p:cNvSpPr txBox="1"/>
          <p:nvPr/>
        </p:nvSpPr>
        <p:spPr>
          <a:xfrm>
            <a:off x="4038600" y="2590800"/>
            <a:ext cx="1915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“Base-16” or</a:t>
            </a:r>
          </a:p>
          <a:p>
            <a:r>
              <a:rPr lang="en-US" u="dotted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hexa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decimal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3429000" y="2819400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28"/>
          <p:cNvGrpSpPr/>
          <p:nvPr/>
        </p:nvGrpSpPr>
        <p:grpSpPr>
          <a:xfrm>
            <a:off x="1143000" y="2209800"/>
            <a:ext cx="2183611" cy="904220"/>
            <a:chOff x="990600" y="3581400"/>
            <a:chExt cx="2183611" cy="904220"/>
          </a:xfrm>
        </p:grpSpPr>
        <p:sp>
          <p:nvSpPr>
            <p:cNvPr id="17" name="TextBox 16"/>
            <p:cNvSpPr txBox="1"/>
            <p:nvPr/>
          </p:nvSpPr>
          <p:spPr>
            <a:xfrm>
              <a:off x="990600" y="3962400"/>
              <a:ext cx="21836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16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</a:t>
              </a:r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16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</a:t>
              </a:r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16</a:t>
              </a:r>
              <a:r>
                <a:rPr lang="en-US" sz="2800" baseline="400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0</a:t>
              </a:r>
              <a:endParaRPr lang="en-US" sz="2800" baseline="400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V="1">
              <a:off x="14478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20574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2667000" y="35814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37"/>
          <p:cNvGrpSpPr/>
          <p:nvPr/>
        </p:nvGrpSpPr>
        <p:grpSpPr>
          <a:xfrm>
            <a:off x="1066800" y="3200400"/>
            <a:ext cx="4572000" cy="750332"/>
            <a:chOff x="914400" y="4572000"/>
            <a:chExt cx="4572000" cy="750332"/>
          </a:xfrm>
        </p:grpSpPr>
        <p:sp>
          <p:nvSpPr>
            <p:cNvPr id="31" name="TextBox 30"/>
            <p:cNvSpPr txBox="1"/>
            <p:nvPr/>
          </p:nvSpPr>
          <p:spPr>
            <a:xfrm>
              <a:off x="914400" y="4953000"/>
              <a:ext cx="45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1*256 + 4*16 + 1*1   = 321</a:t>
              </a:r>
              <a:endParaRPr lang="en-US" sz="1800" baseline="400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V="1">
              <a:off x="14478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20574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26670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152400" y="4572000"/>
            <a:ext cx="70407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Positions denote powers of 16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But, requires 16 digit settings to denote values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Binary 0,1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Decimal 0,1,2,3,4,5,6,7,8,9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Hexadecimal 0,1,2,3,4,5,6,7,8,9,A,B,C,D,E,F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2286000" y="40386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9" name="Group 5"/>
          <p:cNvGrpSpPr>
            <a:grpSpLocks/>
          </p:cNvGrpSpPr>
          <p:nvPr/>
        </p:nvGrpSpPr>
        <p:grpSpPr bwMode="auto">
          <a:xfrm>
            <a:off x="7292975" y="1676400"/>
            <a:ext cx="1851025" cy="4591050"/>
            <a:chOff x="0" y="0"/>
            <a:chExt cx="1166" cy="2891"/>
          </a:xfrm>
        </p:grpSpPr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0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82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3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41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80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1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42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78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9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43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76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7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44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74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5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45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72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3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46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70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1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47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68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9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48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66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7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49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64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5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50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62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3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51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60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1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52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58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9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53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56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7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54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54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5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55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52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3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56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50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1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57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48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9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58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46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7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59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44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5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60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42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3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61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40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1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62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38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9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63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36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7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64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34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5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65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32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3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66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30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1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67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128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9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6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126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7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6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24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5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70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122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3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71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20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1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72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8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9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73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116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7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74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4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5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75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2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3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76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110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1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77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08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9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78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06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7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79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104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5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80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02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3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81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00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1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82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98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9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83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96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7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84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94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5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85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92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3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86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90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1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87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88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9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35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38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39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example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1143000"/>
            <a:ext cx="3262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0x0CD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4" name="Group 27"/>
          <p:cNvGrpSpPr/>
          <p:nvPr/>
        </p:nvGrpSpPr>
        <p:grpSpPr>
          <a:xfrm>
            <a:off x="2514600" y="2209800"/>
            <a:ext cx="1883849" cy="904220"/>
            <a:chOff x="990600" y="2590800"/>
            <a:chExt cx="1883849" cy="904220"/>
          </a:xfrm>
        </p:grpSpPr>
        <p:sp>
          <p:nvSpPr>
            <p:cNvPr id="15" name="TextBox 14"/>
            <p:cNvSpPr txBox="1"/>
            <p:nvPr/>
          </p:nvSpPr>
          <p:spPr>
            <a:xfrm>
              <a:off x="990600" y="2971800"/>
              <a:ext cx="1883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256  16   1</a:t>
              </a:r>
              <a:endParaRPr lang="en-US" sz="28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 flipV="1">
              <a:off x="14478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0574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26670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6" name="Group 37"/>
          <p:cNvGrpSpPr/>
          <p:nvPr/>
        </p:nvGrpSpPr>
        <p:grpSpPr>
          <a:xfrm>
            <a:off x="2438400" y="3200400"/>
            <a:ext cx="4572000" cy="1027331"/>
            <a:chOff x="914400" y="4572000"/>
            <a:chExt cx="4572000" cy="1027331"/>
          </a:xfrm>
        </p:grpSpPr>
        <p:sp>
          <p:nvSpPr>
            <p:cNvPr id="27" name="TextBox 26"/>
            <p:cNvSpPr txBox="1"/>
            <p:nvPr/>
          </p:nvSpPr>
          <p:spPr>
            <a:xfrm>
              <a:off x="914400" y="4953000"/>
              <a:ext cx="457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0*256 +12*16 + 13*1</a:t>
              </a:r>
            </a:p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             192  + 13       =    205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V="1">
              <a:off x="14478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20574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26670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" name="Group 5"/>
          <p:cNvGrpSpPr>
            <a:grpSpLocks/>
          </p:cNvGrpSpPr>
          <p:nvPr/>
        </p:nvGrpSpPr>
        <p:grpSpPr bwMode="auto">
          <a:xfrm>
            <a:off x="7292975" y="1676400"/>
            <a:ext cx="1851025" cy="4591050"/>
            <a:chOff x="0" y="0"/>
            <a:chExt cx="1166" cy="2891"/>
          </a:xfrm>
        </p:grpSpPr>
        <p:grpSp>
          <p:nvGrpSpPr>
            <p:cNvPr id="3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37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79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0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38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77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8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39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75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6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40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73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4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41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71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2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42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69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0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43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67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8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44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65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6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45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63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4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46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61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2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47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59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0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48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57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8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49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55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6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50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53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4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51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51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2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52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49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0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53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47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8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54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45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6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55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43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4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56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41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2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57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39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0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58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37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8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59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35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6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60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33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4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61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31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2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62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29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0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63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27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8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64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125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6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65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123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4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66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21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2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67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119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0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68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7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8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6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5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6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7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113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4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7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1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2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09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0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7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107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8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7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05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6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7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03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4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7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101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2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7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99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0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7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97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8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7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95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6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8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93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4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8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91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2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8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89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0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8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87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8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8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85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6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34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35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36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activity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1143000"/>
            <a:ext cx="3262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0x1AF</a:t>
            </a:r>
            <a:endParaRPr lang="en-US" sz="8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2514600" y="2209800"/>
            <a:ext cx="1883849" cy="904220"/>
            <a:chOff x="990600" y="2590800"/>
            <a:chExt cx="1883849" cy="904220"/>
          </a:xfrm>
        </p:grpSpPr>
        <p:sp>
          <p:nvSpPr>
            <p:cNvPr id="15" name="TextBox 14"/>
            <p:cNvSpPr txBox="1"/>
            <p:nvPr/>
          </p:nvSpPr>
          <p:spPr>
            <a:xfrm>
              <a:off x="990600" y="2971800"/>
              <a:ext cx="1883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256  16   1</a:t>
              </a:r>
              <a:endParaRPr lang="en-US" sz="2800" dirty="0">
                <a:solidFill>
                  <a:schemeClr val="tx1"/>
                </a:solidFill>
                <a:latin typeface="+mj-lt"/>
                <a:cs typeface="Courier New" pitchFamily="49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 flipV="1">
              <a:off x="14478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0574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2667000" y="25908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37"/>
          <p:cNvGrpSpPr/>
          <p:nvPr/>
        </p:nvGrpSpPr>
        <p:grpSpPr>
          <a:xfrm>
            <a:off x="2438400" y="3200400"/>
            <a:ext cx="4572000" cy="1027331"/>
            <a:chOff x="914400" y="4572000"/>
            <a:chExt cx="4572000" cy="1027331"/>
          </a:xfrm>
        </p:grpSpPr>
        <p:sp>
          <p:nvSpPr>
            <p:cNvPr id="27" name="TextBox 26"/>
            <p:cNvSpPr txBox="1"/>
            <p:nvPr/>
          </p:nvSpPr>
          <p:spPr>
            <a:xfrm>
              <a:off x="914400" y="4953000"/>
              <a:ext cx="457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1*256 +10*16 + 15*1</a:t>
              </a:r>
            </a:p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 256  +  160  +  15      =    431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V="1">
              <a:off x="14478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20574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2667000" y="4572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292975" y="1676400"/>
            <a:ext cx="1851025" cy="4591050"/>
            <a:chOff x="0" y="0"/>
            <a:chExt cx="1166" cy="2891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79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0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77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8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75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6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1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73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4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2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71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2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3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69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0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4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67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8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9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65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6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20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63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4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21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61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2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2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59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0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3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57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8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4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55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6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5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53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4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6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51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2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31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49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0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32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47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8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33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45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6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37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43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4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38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41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2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39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39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0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40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37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8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41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35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6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42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33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4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43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31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2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44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29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0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45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27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8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46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125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6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7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123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4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8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21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2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9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119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0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50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7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8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51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5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6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52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113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4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53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1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2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54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09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0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55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107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8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56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05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6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57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03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4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58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101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2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59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99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0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60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97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8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61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95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6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62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93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4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63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91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2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64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89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0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65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87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8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66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85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6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34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35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36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10811</TotalTime>
  <Words>3870</Words>
  <Application>Microsoft Office PowerPoint</Application>
  <PresentationFormat>On-screen Show (4:3)</PresentationFormat>
  <Paragraphs>1222</Paragraphs>
  <Slides>60</Slides>
  <Notes>47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Office Theme</vt:lpstr>
      <vt:lpstr>Document</vt:lpstr>
      <vt:lpstr>Microsoft Office Word 97 - 2003 Document</vt:lpstr>
      <vt:lpstr>Data Representation</vt:lpstr>
      <vt:lpstr>Slide 2</vt:lpstr>
      <vt:lpstr>Slide 3</vt:lpstr>
      <vt:lpstr>Slide 4</vt:lpstr>
      <vt:lpstr>Binary group activity</vt:lpstr>
      <vt:lpstr>Slide 6</vt:lpstr>
      <vt:lpstr>Slide 7</vt:lpstr>
      <vt:lpstr>Hexadecimal example</vt:lpstr>
      <vt:lpstr>Hexadecimal activity</vt:lpstr>
      <vt:lpstr>Converting bases</vt:lpstr>
      <vt:lpstr>Converting bases</vt:lpstr>
      <vt:lpstr>Converting bases shortcut</vt:lpstr>
      <vt:lpstr>Practice</vt:lpstr>
      <vt:lpstr>Slide 14</vt:lpstr>
      <vt:lpstr>Slide 15</vt:lpstr>
      <vt:lpstr>ASCII activity</vt:lpstr>
      <vt:lpstr>Data in Memory</vt:lpstr>
      <vt:lpstr>Machine Words</vt:lpstr>
      <vt:lpstr>Word-Oriented Memory Organization</vt:lpstr>
      <vt:lpstr>Byte Ordering</vt:lpstr>
      <vt:lpstr>Endian</vt:lpstr>
      <vt:lpstr>Endian</vt:lpstr>
      <vt:lpstr>Representing pointers</vt:lpstr>
      <vt:lpstr>Pointers in memory</vt:lpstr>
      <vt:lpstr>Representing strings</vt:lpstr>
      <vt:lpstr>Representing strings</vt:lpstr>
      <vt:lpstr>Testing data in memory</vt:lpstr>
      <vt:lpstr>Representing integers</vt:lpstr>
      <vt:lpstr>Representing integers</vt:lpstr>
      <vt:lpstr>Encoding Integers</vt:lpstr>
      <vt:lpstr>Two-complement Encoding Example </vt:lpstr>
      <vt:lpstr>Two’s complement exercise</vt:lpstr>
      <vt:lpstr>Exercise: Numeric ranges</vt:lpstr>
      <vt:lpstr>Ranges for Different Word Sizes</vt:lpstr>
      <vt:lpstr>Casting Signed to Unsigned</vt:lpstr>
      <vt:lpstr>Relation between Signed &amp; Unsigned</vt:lpstr>
      <vt:lpstr>Mapping Signed / Unsigned</vt:lpstr>
      <vt:lpstr>Conversion visualized</vt:lpstr>
      <vt:lpstr>Signed vs. unsigned example</vt:lpstr>
      <vt:lpstr>Example</vt:lpstr>
      <vt:lpstr>Signed vs. Unsigned in C</vt:lpstr>
      <vt:lpstr>C Language Casting Surprises</vt:lpstr>
      <vt:lpstr>Casting errors</vt:lpstr>
      <vt:lpstr>Counting Down with Unsigned</vt:lpstr>
      <vt:lpstr>Casting with different integer sizes</vt:lpstr>
      <vt:lpstr>Sign Extension Example</vt:lpstr>
      <vt:lpstr>Sign Extension Exercise</vt:lpstr>
      <vt:lpstr>Integer promotion</vt:lpstr>
      <vt:lpstr>Integer promotion</vt:lpstr>
      <vt:lpstr>Integer promotion</vt:lpstr>
      <vt:lpstr>Turns into security bugs</vt:lpstr>
      <vt:lpstr>Sign extension mayhem</vt:lpstr>
      <vt:lpstr>Type mismatches and security</vt:lpstr>
      <vt:lpstr>Type mismatches and security</vt:lpstr>
      <vt:lpstr>Type mismatches and security</vt:lpstr>
      <vt:lpstr>Extras</vt:lpstr>
      <vt:lpstr>Type mismatches and security</vt:lpstr>
      <vt:lpstr>Negating with Complement &amp; Increment</vt:lpstr>
      <vt:lpstr>Negation with Complementation</vt:lpstr>
      <vt:lpstr>Comp. &amp; Incr.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and Bytes</dc:title>
  <dc:creator>Randal E. Bryant and David R. O'Hallaron</dc:creator>
  <cp:lastModifiedBy>user</cp:lastModifiedBy>
  <cp:revision>309</cp:revision>
  <cp:lastPrinted>2005-06-26T23:49:56Z</cp:lastPrinted>
  <dcterms:created xsi:type="dcterms:W3CDTF">1998-08-11T13:19:16Z</dcterms:created>
  <dcterms:modified xsi:type="dcterms:W3CDTF">2018-01-17T23:15:13Z</dcterms:modified>
</cp:coreProperties>
</file>