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257" r:id="rId3"/>
    <p:sldId id="306" r:id="rId4"/>
    <p:sldId id="307" r:id="rId5"/>
    <p:sldId id="260" r:id="rId6"/>
    <p:sldId id="263" r:id="rId7"/>
    <p:sldId id="308" r:id="rId8"/>
    <p:sldId id="264" r:id="rId9"/>
    <p:sldId id="265" r:id="rId10"/>
    <p:sldId id="345" r:id="rId11"/>
    <p:sldId id="348" r:id="rId12"/>
    <p:sldId id="311" r:id="rId13"/>
    <p:sldId id="312" r:id="rId14"/>
    <p:sldId id="313" r:id="rId15"/>
    <p:sldId id="272" r:id="rId16"/>
    <p:sldId id="316" r:id="rId17"/>
    <p:sldId id="319" r:id="rId18"/>
    <p:sldId id="321" r:id="rId19"/>
    <p:sldId id="322" r:id="rId20"/>
    <p:sldId id="282" r:id="rId21"/>
    <p:sldId id="323" r:id="rId22"/>
    <p:sldId id="324" r:id="rId23"/>
    <p:sldId id="349" r:id="rId24"/>
    <p:sldId id="350" r:id="rId25"/>
    <p:sldId id="325" r:id="rId26"/>
    <p:sldId id="326" r:id="rId27"/>
    <p:sldId id="327" r:id="rId28"/>
    <p:sldId id="288" r:id="rId29"/>
    <p:sldId id="351" r:id="rId30"/>
    <p:sldId id="344" r:id="rId31"/>
    <p:sldId id="352" r:id="rId32"/>
    <p:sldId id="314" r:id="rId33"/>
    <p:sldId id="341" r:id="rId34"/>
    <p:sldId id="315" r:id="rId35"/>
    <p:sldId id="318" r:id="rId36"/>
    <p:sldId id="328" r:id="rId37"/>
    <p:sldId id="290" r:id="rId38"/>
    <p:sldId id="296" r:id="rId39"/>
    <p:sldId id="329" r:id="rId40"/>
    <p:sldId id="292" r:id="rId41"/>
    <p:sldId id="293" r:id="rId42"/>
    <p:sldId id="294" r:id="rId43"/>
    <p:sldId id="347" r:id="rId44"/>
    <p:sldId id="331" r:id="rId45"/>
    <p:sldId id="332" r:id="rId46"/>
    <p:sldId id="333" r:id="rId47"/>
    <p:sldId id="334" r:id="rId48"/>
    <p:sldId id="336" r:id="rId49"/>
    <p:sldId id="335" r:id="rId50"/>
    <p:sldId id="337" r:id="rId51"/>
    <p:sldId id="302" r:id="rId52"/>
    <p:sldId id="355" r:id="rId53"/>
    <p:sldId id="354" r:id="rId54"/>
    <p:sldId id="304" r:id="rId55"/>
    <p:sldId id="303" r:id="rId56"/>
    <p:sldId id="340" r:id="rId57"/>
    <p:sldId id="338" r:id="rId58"/>
    <p:sldId id="339" r:id="rId59"/>
    <p:sldId id="320" r:id="rId60"/>
    <p:sldId id="305" r:id="rId61"/>
  </p:sldIdLst>
  <p:sldSz cx="9144000" cy="6858000" type="screen4x3"/>
  <p:notesSz cx="7010400" cy="9296400"/>
  <p:defaultTextStyle>
    <a:defPPr>
      <a:defRPr lang="en-GB"/>
    </a:defPPr>
    <a:lvl1pPr algn="l" defTabSz="457200" rtl="0" eaLnBrk="0" fontAlgn="base" hangingPunct="0">
      <a:lnSpc>
        <a:spcPct val="8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lnSpc>
        <a:spcPct val="8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lnSpc>
        <a:spcPct val="8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lnSpc>
        <a:spcPct val="8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lnSpc>
        <a:spcPct val="8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820">
          <p15:clr>
            <a:srgbClr val="A4A3A4"/>
          </p15:clr>
        </p15:guide>
        <p15:guide id="2" pos="16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11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820"/>
        <p:guide pos="16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641" cy="4653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66" y="2"/>
            <a:ext cx="3038837" cy="4653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1CCF0-0D6C-44C7-B5CB-6AE77F37C898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8948"/>
            <a:ext cx="3037641" cy="465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66" y="8828948"/>
            <a:ext cx="3038837" cy="465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2F149-85F5-48B4-9FF4-EEB0A96FB5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12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2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2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2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2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2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2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2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2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2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2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2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2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1"/>
            <a:ext cx="7011597" cy="929850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1"/>
            <a:ext cx="7011597" cy="929850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1"/>
            <a:ext cx="7011597" cy="929850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body"/>
          </p:nvPr>
        </p:nvSpPr>
        <p:spPr bwMode="auto">
          <a:xfrm>
            <a:off x="933922" y="4417633"/>
            <a:ext cx="5124596" cy="414811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88920" tIns="43560" rIns="88920" bIns="4356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3096572" y="8856321"/>
            <a:ext cx="819652" cy="25417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5680" tIns="43560" rIns="85680" bIns="4356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entury Gothic" pitchFamily="32" charset="0"/>
                <a:ea typeface="DejaVu LGC Sans" charset="0"/>
                <a:cs typeface="DejaVu LGC Sans" charset="0"/>
              </a:rPr>
              <a:t>Page </a:t>
            </a:r>
            <a:fld id="{32B3C8B1-DAE4-42B5-9D35-6C574FFFA0F0}" type="slidenum">
              <a:rPr lang="en-US" sz="1200">
                <a:solidFill>
                  <a:srgbClr val="000066"/>
                </a:solidFill>
                <a:latin typeface="Century Gothic" pitchFamily="32" charset="0"/>
                <a:ea typeface="DejaVu LGC Sans" charset="0"/>
                <a:cs typeface="DejaVu LGC Sans" charset="0"/>
              </a:rPr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endParaRPr lang="en-US" sz="1200">
              <a:solidFill>
                <a:srgbClr val="000066"/>
              </a:solidFill>
              <a:latin typeface="Century Gothic" pitchFamily="32" charset="0"/>
              <a:ea typeface="DejaVu LGC Sans" charset="0"/>
              <a:cs typeface="DejaVu LGC Sans" charset="0"/>
            </a:endParaRPr>
          </a:p>
        </p:txBody>
      </p:sp>
      <p:sp>
        <p:nvSpPr>
          <p:cNvPr id="2067" name="Rectangle 1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8088" y="704850"/>
            <a:ext cx="4581525" cy="3436938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596034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845320" y="882264"/>
            <a:ext cx="3323803" cy="433761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933923" y="4417633"/>
            <a:ext cx="5141358" cy="4314456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704850"/>
            <a:ext cx="4649788" cy="3487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701638" y="4417632"/>
            <a:ext cx="5608320" cy="41860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704850"/>
            <a:ext cx="4618037" cy="34639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933921" y="4417633"/>
            <a:ext cx="5140163" cy="417548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704850"/>
            <a:ext cx="4618037" cy="34639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933921" y="4417633"/>
            <a:ext cx="5140163" cy="417548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704850"/>
            <a:ext cx="4618037" cy="34639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933921" y="4417633"/>
            <a:ext cx="5140163" cy="417548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704850"/>
            <a:ext cx="4618037" cy="34639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933921" y="4417633"/>
            <a:ext cx="5140163" cy="417548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Text Box 1"/>
          <p:cNvSpPr txBox="1">
            <a:spLocks noChangeArrowheads="1"/>
          </p:cNvSpPr>
          <p:nvPr/>
        </p:nvSpPr>
        <p:spPr bwMode="auto">
          <a:xfrm>
            <a:off x="1182968" y="705391"/>
            <a:ext cx="4654044" cy="3470094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935120" y="4417634"/>
            <a:ext cx="5141358" cy="432077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ext Box 1"/>
          <p:cNvSpPr txBox="1">
            <a:spLocks noChangeArrowheads="1"/>
          </p:cNvSpPr>
          <p:nvPr/>
        </p:nvSpPr>
        <p:spPr bwMode="auto">
          <a:xfrm>
            <a:off x="2180350" y="705391"/>
            <a:ext cx="2656886" cy="3470094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933923" y="4417633"/>
            <a:ext cx="5142556" cy="417969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2180350" y="705391"/>
            <a:ext cx="2656886" cy="3470094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933923" y="4417633"/>
            <a:ext cx="5142556" cy="417969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2180350" y="705391"/>
            <a:ext cx="2656886" cy="3470094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933923" y="4417633"/>
            <a:ext cx="5142556" cy="417969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Text Box 1"/>
          <p:cNvSpPr txBox="1">
            <a:spLocks noChangeArrowheads="1"/>
          </p:cNvSpPr>
          <p:nvPr/>
        </p:nvSpPr>
        <p:spPr bwMode="auto">
          <a:xfrm>
            <a:off x="1182968" y="705391"/>
            <a:ext cx="4654044" cy="3470094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935120" y="4417634"/>
            <a:ext cx="5141358" cy="432077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935120" y="4417632"/>
            <a:ext cx="5141358" cy="418390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935120" y="4417632"/>
            <a:ext cx="5141358" cy="418390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935120" y="4417632"/>
            <a:ext cx="5141358" cy="418390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935120" y="4417632"/>
            <a:ext cx="5141358" cy="418390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935120" y="4417632"/>
            <a:ext cx="5141358" cy="418390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704850"/>
            <a:ext cx="4618037" cy="34639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933921" y="4417633"/>
            <a:ext cx="5140163" cy="417548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0" name="Text Box 2"/>
          <p:cNvSpPr txBox="1">
            <a:spLocks noChangeArrowheads="1"/>
          </p:cNvSpPr>
          <p:nvPr/>
        </p:nvSpPr>
        <p:spPr bwMode="auto">
          <a:xfrm>
            <a:off x="935120" y="4417632"/>
            <a:ext cx="5141358" cy="418390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841727" y="880160"/>
            <a:ext cx="3326198" cy="434182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933923" y="4417634"/>
            <a:ext cx="5141358" cy="41775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704850"/>
            <a:ext cx="4649788" cy="3487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701638" y="4417632"/>
            <a:ext cx="5608320" cy="41860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8563" y="704850"/>
            <a:ext cx="4618037" cy="34639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933921" y="4417633"/>
            <a:ext cx="5140163" cy="417548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247650"/>
            <a:ext cx="2200275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53187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64000" cy="5199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6913" y="1220788"/>
            <a:ext cx="4065587" cy="5199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281987" cy="51990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691562" cy="7556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0" fontAlgn="base" hangingPunct="0">
        <a:lnSpc>
          <a:spcPct val="9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9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LGC Sans" charset="0"/>
          <a:cs typeface="DejaVu LGC Sans" charset="0"/>
        </a:defRPr>
      </a:lvl2pPr>
      <a:lvl3pPr marL="1143000" indent="-228600" algn="l" defTabSz="457200" rtl="0" eaLnBrk="0" fontAlgn="base" hangingPunct="0">
        <a:lnSpc>
          <a:spcPct val="9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LGC Sans" charset="0"/>
          <a:cs typeface="DejaVu LGC Sans" charset="0"/>
        </a:defRPr>
      </a:lvl3pPr>
      <a:lvl4pPr marL="1600200" indent="-228600" algn="l" defTabSz="457200" rtl="0" eaLnBrk="0" fontAlgn="base" hangingPunct="0">
        <a:lnSpc>
          <a:spcPct val="9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LGC Sans" charset="0"/>
          <a:cs typeface="DejaVu LGC Sans" charset="0"/>
        </a:defRPr>
      </a:lvl4pPr>
      <a:lvl5pPr marL="2057400" indent="-228600" algn="l" defTabSz="457200" rtl="0" eaLnBrk="0" fontAlgn="base" hangingPunct="0">
        <a:lnSpc>
          <a:spcPct val="9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LGC Sans" charset="0"/>
          <a:cs typeface="DejaVu LGC Sans" charset="0"/>
        </a:defRPr>
      </a:lvl5pPr>
      <a:lvl6pPr marL="2514600" indent="-228600" algn="l" defTabSz="457200" rtl="0" eaLnBrk="0" fontAlgn="base" hangingPunct="0">
        <a:lnSpc>
          <a:spcPct val="9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LGC Sans" charset="0"/>
          <a:cs typeface="DejaVu LGC Sans" charset="0"/>
        </a:defRPr>
      </a:lvl6pPr>
      <a:lvl7pPr marL="2971800" indent="-228600" algn="l" defTabSz="457200" rtl="0" eaLnBrk="0" fontAlgn="base" hangingPunct="0">
        <a:lnSpc>
          <a:spcPct val="9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LGC Sans" charset="0"/>
          <a:cs typeface="DejaVu LGC Sans" charset="0"/>
        </a:defRPr>
      </a:lvl7pPr>
      <a:lvl8pPr marL="3429000" indent="-228600" algn="l" defTabSz="457200" rtl="0" eaLnBrk="0" fontAlgn="base" hangingPunct="0">
        <a:lnSpc>
          <a:spcPct val="9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LGC Sans" charset="0"/>
          <a:cs typeface="DejaVu LGC Sans" charset="0"/>
        </a:defRPr>
      </a:lvl8pPr>
      <a:lvl9pPr marL="3886200" indent="-228600" algn="l" defTabSz="457200" rtl="0" eaLnBrk="0" fontAlgn="base" hangingPunct="0">
        <a:lnSpc>
          <a:spcPct val="9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LGC Sans" charset="0"/>
          <a:cs typeface="DejaVu LGC Sans" charset="0"/>
        </a:defRPr>
      </a:lvl9pPr>
    </p:titleStyle>
    <p:bodyStyle>
      <a:lvl1pPr marL="342900" indent="-342900" algn="l" defTabSz="457200" rtl="0" eaLnBrk="0" fontAlgn="base" hangingPunct="0">
        <a:lnSpc>
          <a:spcPct val="107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113000"/>
        </a:lnSpc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121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99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113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5pPr>
      <a:lvl6pPr marL="2514600" indent="-228600" algn="l" defTabSz="457200" rtl="0" eaLnBrk="0" fontAlgn="base" hangingPunct="0">
        <a:lnSpc>
          <a:spcPct val="8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6pPr>
      <a:lvl7pPr marL="2971800" indent="-228600" algn="l" defTabSz="457200" rtl="0" eaLnBrk="0" fontAlgn="base" hangingPunct="0">
        <a:lnSpc>
          <a:spcPct val="8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7pPr>
      <a:lvl8pPr marL="3429000" indent="-228600" algn="l" defTabSz="457200" rtl="0" eaLnBrk="0" fontAlgn="base" hangingPunct="0">
        <a:lnSpc>
          <a:spcPct val="8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8pPr>
      <a:lvl9pPr marL="3886200" indent="-228600" algn="l" defTabSz="457200" rtl="0" eaLnBrk="0" fontAlgn="base" hangingPunct="0">
        <a:lnSpc>
          <a:spcPct val="8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nu.org/software/ddd/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590800" y="3200400"/>
            <a:ext cx="3925888" cy="1111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63360" tIns="25560" rIns="63360" bIns="25560">
            <a:spAutoFit/>
          </a:bodyPr>
          <a:lstStyle/>
          <a:p>
            <a:pPr algn="ctr">
              <a:lnSpc>
                <a:spcPct val="9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b="1">
              <a:solidFill>
                <a:srgbClr val="003300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algn="ctr">
              <a:lnSpc>
                <a:spcPct val="9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b="1">
              <a:solidFill>
                <a:srgbClr val="003300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algn="ctr">
              <a:lnSpc>
                <a:spcPct val="9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b="1">
              <a:solidFill>
                <a:srgbClr val="003300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ctr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The Standard C Library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Format specifiers</a:t>
            </a: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25438" eaLnBrk="1" hangingPunct="1">
              <a:lnSpc>
                <a:spcPct val="100000"/>
              </a:lnSpc>
              <a:spcBef>
                <a:spcPts val="700"/>
              </a:spcBef>
              <a:buClrTx/>
              <a:buFontTx/>
              <a:buNone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Formatting commands for padding/truncating, precision, justification</a:t>
            </a:r>
          </a:p>
          <a:p>
            <a:pPr marL="341313" indent="-325438" eaLnBrk="1" hangingPunct="1">
              <a:lnSpc>
                <a:spcPct val="100000"/>
              </a:lnSpc>
              <a:spcBef>
                <a:spcPts val="700"/>
              </a:spcBef>
              <a:buClrTx/>
              <a:buFontTx/>
              <a:buNone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Useful </a:t>
            </a:r>
            <a:r>
              <a:rPr lang="en-US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  <a:ea typeface="DejaVu LGC Sans" charset="0"/>
                <a:cs typeface="Courier New" panose="02070309020205020404" pitchFamily="49" charset="0"/>
              </a:rPr>
              <a:t>printf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Courier New" panose="02070309020205020404" pitchFamily="49" charset="0"/>
              <a:ea typeface="DejaVu LGC Sans" charset="0"/>
              <a:cs typeface="Courier New" panose="02070309020205020404" pitchFamily="49" charset="0"/>
            </a:endParaRPr>
          </a:p>
          <a:p>
            <a:pPr marL="725488" lvl="1" indent="-268288" eaLnBrk="1" hangingPunct="1">
              <a:lnSpc>
                <a:spcPct val="100000"/>
              </a:lnSpc>
              <a:spcBef>
                <a:spcPts val="600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1800">
                <a:latin typeface="Arial" charset="0"/>
                <a:ea typeface="DejaVu Sans" charset="0"/>
                <a:cs typeface="DejaVu Sans" charset="0"/>
              </a:rPr>
              <a:t>"%10s" </a:t>
            </a:r>
            <a:r>
              <a:rPr lang="en-US" sz="1800" dirty="0">
                <a:latin typeface="Arial" charset="0"/>
                <a:ea typeface="DejaVu Sans" charset="0"/>
                <a:cs typeface="DejaVu Sans" charset="0"/>
              </a:rPr>
              <a:t>Pad string or truncate string to 10 characters</a:t>
            </a:r>
          </a:p>
          <a:p>
            <a:pPr marL="725488" lvl="1" indent="-268288" eaLnBrk="1" hangingPunct="1">
              <a:lnSpc>
                <a:spcPct val="100000"/>
              </a:lnSpc>
              <a:spcBef>
                <a:spcPts val="600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1800">
                <a:latin typeface="Arial" charset="0"/>
                <a:ea typeface="DejaVu Sans" charset="0"/>
                <a:cs typeface="DejaVu Sans" charset="0"/>
              </a:rPr>
              <a:t>"%5.2f" </a:t>
            </a:r>
            <a:r>
              <a:rPr lang="en-US" sz="1800" dirty="0">
                <a:latin typeface="Arial" charset="0"/>
                <a:ea typeface="DejaVu Sans" charset="0"/>
                <a:cs typeface="DejaVu Sans" charset="0"/>
              </a:rPr>
              <a:t>Use at least 5 characters, but only 2 past decimal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LGC Sans" charset="0"/>
              <a:cs typeface="DejaVu LGC Sans" charset="0"/>
            </a:endParaRPr>
          </a:p>
          <a:p>
            <a:pPr marL="725488" lvl="1" indent="-268288" eaLnBrk="1" hangingPunct="1">
              <a:lnSpc>
                <a:spcPct val="100000"/>
              </a:lnSpc>
              <a:spcBef>
                <a:spcPts val="600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endParaRPr lang="en-US" sz="1800" b="1" dirty="0">
              <a:solidFill>
                <a:srgbClr val="000066"/>
              </a:solidFill>
              <a:latin typeface="Arial" charset="0"/>
              <a:ea typeface="DejaVu Sans" charset="0"/>
              <a:cs typeface="DejaVu Sans" charset="0"/>
            </a:endParaRPr>
          </a:p>
          <a:p>
            <a:pPr marL="341313" indent="-325438" eaLnBrk="1" hangingPunct="1">
              <a:lnSpc>
                <a:spcPct val="100000"/>
              </a:lnSpc>
              <a:spcBef>
                <a:spcPts val="700"/>
              </a:spcBef>
              <a:buClrTx/>
              <a:buFontTx/>
              <a:buNone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For more details:</a:t>
            </a:r>
          </a:p>
          <a:p>
            <a:pPr marL="341313" indent="-325438" eaLnBrk="1" hangingPunct="1">
              <a:lnSpc>
                <a:spcPct val="100000"/>
              </a:lnSpc>
              <a:spcBef>
                <a:spcPts val="700"/>
              </a:spcBef>
              <a:buClrTx/>
              <a:buFontTx/>
              <a:buNone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	</a:t>
            </a: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man 3 </a:t>
            </a:r>
            <a:r>
              <a:rPr lang="en-US" sz="20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printf</a:t>
            </a:r>
            <a:endParaRPr lang="en-US" sz="20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marL="341313" indent="-325438" eaLnBrk="1" hangingPunct="1">
              <a:lnSpc>
                <a:spcPct val="100000"/>
              </a:lnSpc>
              <a:spcBef>
                <a:spcPts val="700"/>
              </a:spcBef>
              <a:buClrTx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	man 3 </a:t>
            </a:r>
            <a:r>
              <a:rPr lang="en-US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scanf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DejaVu LGC Sans" charset="0"/>
              <a:cs typeface="DejaVu LGC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1694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762000" y="1752600"/>
            <a:ext cx="4572000" cy="1941173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&lt;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stdio.h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&gt;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b="1" dirty="0">
              <a:solidFill>
                <a:srgbClr val="000000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main()</a:t>
            </a:r>
            <a:r>
              <a:rPr lang="ar-SA" sz="16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‏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{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  <a:r>
              <a:rPr lang="en-US" sz="1600" b="1" dirty="0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*cp;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scanf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("%8s",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cp);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}</a:t>
            </a:r>
          </a:p>
        </p:txBody>
      </p:sp>
      <p:sp>
        <p:nvSpPr>
          <p:cNvPr id="9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Is this code OK?</a:t>
            </a:r>
            <a:endParaRPr lang="en-US" sz="3800" b="1" dirty="0">
              <a:solidFill>
                <a:srgbClr val="660033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62000" y="4419600"/>
            <a:ext cx="4572000" cy="1941173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&lt;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stdio.h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&gt;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b="1" dirty="0">
              <a:solidFill>
                <a:srgbClr val="000000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main()</a:t>
            </a:r>
            <a:r>
              <a:rPr lang="ar-SA" sz="16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‏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{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  <a:r>
              <a:rPr lang="en-US" sz="1600" b="1" dirty="0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cp[50];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scanf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("%49s",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cp);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}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09600" y="3810000"/>
            <a:ext cx="7772400" cy="46384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457200" indent="-436563" eaLnBrk="1" hangingPunct="1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dirty="0">
                <a:solidFill>
                  <a:srgbClr val="000000"/>
                </a:solidFill>
                <a:latin typeface="Lucida Sans" pitchFamily="32" charset="0"/>
                <a:ea typeface="DejaVu LGC Sans" charset="0"/>
                <a:cs typeface="DejaVu LGC Sans" charset="0"/>
              </a:rPr>
              <a:t>Must ensure memory has been allocated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I/O</a:t>
            </a: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Direct system call interface for non-formatted data (</a:t>
            </a:r>
            <a:r>
              <a:rPr lang="en-US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eg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.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r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aw binary data)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open()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= returns an integer file descriptor 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read(), write()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= takes file descriptor as parameter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close()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= closes file and file descriptor</a:t>
            </a:r>
          </a:p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Standard file descriptors for each process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Standard input (keyboard)</a:t>
            </a:r>
            <a:r>
              <a:rPr lang="ar-SA" sz="2000" b="1" dirty="0">
                <a:solidFill>
                  <a:srgbClr val="000066"/>
                </a:solidFill>
                <a:latin typeface="Arial" charset="0"/>
                <a:cs typeface="Arial" charset="0"/>
              </a:rPr>
              <a:t>‏</a:t>
            </a:r>
            <a:endParaRPr lang="en-US" sz="2000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stdin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or 0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Standard output (display)</a:t>
            </a:r>
            <a:r>
              <a:rPr lang="ar-SA" sz="2000" b="1" dirty="0">
                <a:solidFill>
                  <a:srgbClr val="000066"/>
                </a:solidFill>
                <a:latin typeface="Arial" charset="0"/>
                <a:cs typeface="Arial" charset="0"/>
              </a:rPr>
              <a:t>‏</a:t>
            </a:r>
            <a:endParaRPr lang="en-US" sz="2000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stdout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or 1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Standard error (display)</a:t>
            </a:r>
            <a:r>
              <a:rPr lang="ar-SA" sz="2000" b="1" dirty="0">
                <a:solidFill>
                  <a:srgbClr val="000066"/>
                </a:solidFill>
                <a:latin typeface="Arial" charset="0"/>
                <a:cs typeface="Arial" charset="0"/>
              </a:rPr>
              <a:t>‏</a:t>
            </a:r>
            <a:endParaRPr lang="en-US" sz="2000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stderr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or 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Using standard file descriptors in shell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Redirecting to/from files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Redirect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Courier New" pitchFamily="49" charset="0"/>
              </a:rPr>
              <a:t>stdout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to a file: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ls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–l &gt;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outfile</a:t>
            </a:r>
            <a:endParaRPr lang="en-US" sz="1800" b="1" dirty="0">
              <a:solidFill>
                <a:srgbClr val="000099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Take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Courier New" pitchFamily="49" charset="0"/>
              </a:rPr>
              <a:t>stdin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from a file:  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./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a.out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&lt;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infile</a:t>
            </a:r>
            <a:endParaRPr lang="en-US" sz="1800" b="1" dirty="0">
              <a:solidFill>
                <a:srgbClr val="000099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Redirect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Courier New" pitchFamily="49" charset="0"/>
              </a:rPr>
              <a:t>stdout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and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Courier New" pitchFamily="49" charset="0"/>
              </a:rPr>
              <a:t>stderr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to different files</a:t>
            </a:r>
          </a:p>
          <a:p>
            <a:pPr lvl="3" indent="-227013" eaLnBrk="1" hangingPunct="1">
              <a:lnSpc>
                <a:spcPct val="121000"/>
              </a:lnSpc>
              <a:spcBef>
                <a:spcPts val="225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% </a:t>
            </a:r>
            <a:r>
              <a:rPr lang="en-US" sz="14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ls</a:t>
            </a:r>
            <a:endParaRPr lang="en-US" sz="1400" b="1" dirty="0">
              <a:solidFill>
                <a:srgbClr val="000099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lvl="4" indent="-227013" eaLnBrk="1" hangingPunct="1">
              <a:lnSpc>
                <a:spcPct val="121000"/>
              </a:lnSpc>
              <a:spcBef>
                <a:spcPts val="225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x	y</a:t>
            </a:r>
          </a:p>
          <a:p>
            <a:pPr lvl="3" indent="-227013" eaLnBrk="1" hangingPunct="1">
              <a:lnSpc>
                <a:spcPct val="121000"/>
              </a:lnSpc>
              <a:spcBef>
                <a:spcPts val="225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% </a:t>
            </a:r>
            <a:r>
              <a:rPr lang="en-US" sz="14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ls</a:t>
            </a: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–l x </a:t>
            </a:r>
            <a:r>
              <a:rPr lang="en-US" sz="14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does_not_exist</a:t>
            </a: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&gt; </a:t>
            </a:r>
            <a:r>
              <a:rPr lang="en-US" sz="14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outfile</a:t>
            </a: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2&gt; </a:t>
            </a:r>
            <a:r>
              <a:rPr lang="en-US" sz="14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errorfile</a:t>
            </a:r>
            <a:endParaRPr lang="en-US" sz="1400" b="1" dirty="0">
              <a:solidFill>
                <a:srgbClr val="000099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lvl="3" indent="-227013" eaLnBrk="1" hangingPunct="1">
              <a:lnSpc>
                <a:spcPct val="121000"/>
              </a:lnSpc>
              <a:spcBef>
                <a:spcPts val="225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% cat </a:t>
            </a:r>
            <a:r>
              <a:rPr lang="en-US" sz="14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outfile</a:t>
            </a:r>
            <a:b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</a:b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-</a:t>
            </a:r>
            <a:r>
              <a:rPr lang="en-US" sz="14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rw</a:t>
            </a: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------- 1 </a:t>
            </a:r>
            <a:r>
              <a:rPr lang="en-US" sz="14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wuchang</a:t>
            </a: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</a:t>
            </a:r>
            <a:r>
              <a:rPr lang="en-US" sz="14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wuchang</a:t>
            </a: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53 Oct  1 14:51 x</a:t>
            </a:r>
          </a:p>
          <a:p>
            <a:pPr lvl="3" indent="-227013" eaLnBrk="1" hangingPunct="1">
              <a:lnSpc>
                <a:spcPct val="121000"/>
              </a:lnSpc>
              <a:spcBef>
                <a:spcPts val="225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% cat </a:t>
            </a:r>
            <a:r>
              <a:rPr lang="en-US" sz="14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errorfile</a:t>
            </a:r>
            <a:endParaRPr lang="en-US" sz="1400" b="1" dirty="0">
              <a:solidFill>
                <a:srgbClr val="000099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lvl="3" indent="-227013" eaLnBrk="1" hangingPunct="1">
              <a:lnSpc>
                <a:spcPct val="121000"/>
              </a:lnSpc>
              <a:spcBef>
                <a:spcPts val="225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4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ls</a:t>
            </a: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: cannot access </a:t>
            </a:r>
            <a:r>
              <a:rPr lang="en-US" sz="14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does_not_exist</a:t>
            </a: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: No such file or directory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Connecting 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stdout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from one command into 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stdin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of another via Unix pipes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ls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–l |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egrep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tar</a:t>
            </a:r>
          </a:p>
          <a:p>
            <a:pPr lvl="3" indent="-227013" eaLnBrk="1" hangingPunct="1">
              <a:lnSpc>
                <a:spcPct val="113000"/>
              </a:lnSpc>
              <a:spcBef>
                <a:spcPts val="450"/>
              </a:spcBef>
              <a:buClr>
                <a:srgbClr val="000066"/>
              </a:buClr>
              <a:buFont typeface="Arial" charset="0"/>
              <a:buChar char="»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standard output of “</a:t>
            </a: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ls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” sent to standard input of “</a:t>
            </a: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egrep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”</a:t>
            </a:r>
          </a:p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endParaRPr lang="en-US" sz="18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Aside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38138" indent="-317500" eaLnBrk="1" hangingPunct="1">
              <a:lnSpc>
                <a:spcPct val="97000"/>
              </a:lnSpc>
              <a:spcBef>
                <a:spcPts val="1500"/>
              </a:spcBef>
              <a:buClrTx/>
              <a:buFontTx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Supports formatted, line-based and direct I/O</a:t>
            </a:r>
          </a:p>
          <a:p>
            <a:pPr marL="717550" lvl="1" indent="-26035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Calls similar to analogous calls previously covered</a:t>
            </a:r>
          </a:p>
          <a:p>
            <a:pPr marL="338138" indent="-317500" eaLnBrk="1" hangingPunct="1">
              <a:lnSpc>
                <a:spcPct val="97000"/>
              </a:lnSpc>
              <a:spcBef>
                <a:spcPts val="1500"/>
              </a:spcBef>
              <a:buClrTx/>
              <a:buFontTx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Opening a file</a:t>
            </a:r>
          </a:p>
          <a:p>
            <a:pPr marL="717550" lvl="1" indent="-26035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FILE *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fopen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(char *name, char *mode);</a:t>
            </a:r>
          </a:p>
          <a:p>
            <a:pPr lvl="2" eaLnBrk="1" hangingPunct="1">
              <a:lnSpc>
                <a:spcPct val="11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Opens a file if we have access permission</a:t>
            </a:r>
          </a:p>
          <a:p>
            <a:pPr lvl="2" eaLnBrk="1" hangingPunct="1">
              <a:lnSpc>
                <a:spcPct val="11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Returns a pointer to a file</a:t>
            </a:r>
          </a:p>
          <a:p>
            <a:pPr lvl="2" indent="-223838" eaLnBrk="1" hangingPunct="1">
              <a:lnSpc>
                <a:spcPct val="111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  FILE *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fp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;</a:t>
            </a:r>
            <a:b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</a:b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fp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= 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fopen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(“/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tmp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/x”, “r”);</a:t>
            </a:r>
          </a:p>
          <a:p>
            <a:pPr marL="338138" indent="-317500" eaLnBrk="1" hangingPunct="1">
              <a:lnSpc>
                <a:spcPct val="97000"/>
              </a:lnSpc>
              <a:spcBef>
                <a:spcPts val="1500"/>
              </a:spcBef>
              <a:buClrTx/>
              <a:buFontTx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Once the file is opened, we can read/write to it</a:t>
            </a:r>
          </a:p>
          <a:p>
            <a:pPr marL="717550" lvl="1" indent="-26035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fscanf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fread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fgets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fprintf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fwrite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fputs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marL="717550" lvl="1" indent="-26035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Must supply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FILE*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argument for each call</a:t>
            </a:r>
          </a:p>
          <a:p>
            <a:pPr marL="338138" indent="-317500" eaLnBrk="1" hangingPunct="1">
              <a:lnSpc>
                <a:spcPct val="97000"/>
              </a:lnSpc>
              <a:spcBef>
                <a:spcPts val="1500"/>
              </a:spcBef>
              <a:buClrTx/>
              <a:buFontTx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Closing a file after use</a:t>
            </a:r>
          </a:p>
          <a:p>
            <a:pPr marL="717550" lvl="1" indent="-26035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fclose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fp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);</a:t>
            </a:r>
          </a:p>
          <a:p>
            <a:pPr lvl="2" eaLnBrk="1" hangingPunct="1">
              <a:lnSpc>
                <a:spcPct val="11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Closes the file pointer and flushes any output associated with it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I/O via file interface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44488" y="1143000"/>
            <a:ext cx="10933112" cy="51958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 &lt;stdio.h&gt;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 &lt;string.h&gt;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endParaRPr lang="en-US" sz="140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main(int argc, char** argv)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int i;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char *p;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FILE *fp;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fp = fopen("tmpfile.txt","w+");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p = argv[1];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fwrite(p, strlen(p), 1, fp);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fclose(fp);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return 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}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endParaRPr lang="en-US" sz="140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endParaRPr lang="en-US" sz="140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OUTPUT: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mashimaro &lt;class/03&gt;  2:31PM % ./fops HELLO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mashimaro &lt;class/03&gt;  2:31PM % cat tmpfile.txt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HELLO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mashimaro &lt;class/03&gt;  2:32PM %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I/O via file interface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String functions are provided in an ANSI standard string library.</a:t>
            </a:r>
          </a:p>
          <a:p>
            <a:pPr marL="739775" lvl="1" indent="-222250" eaLnBrk="1" hangingPunct="1">
              <a:lnSpc>
                <a:spcPct val="113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 &lt;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string.h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&gt; </a:t>
            </a:r>
          </a:p>
          <a:p>
            <a:pPr marL="735013" lvl="1" indent="-223838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Includes functions such as: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Computing length of string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Copying strings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Concatenating strings</a:t>
            </a:r>
          </a:p>
          <a:p>
            <a:pPr marL="381000" indent="-360363" eaLnBrk="1" hangingPunct="1">
              <a:lnSpc>
                <a:spcPct val="113000"/>
              </a:lnSpc>
              <a:spcBef>
                <a:spcPts val="625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endParaRPr lang="en-US" sz="1800" b="1" dirty="0">
              <a:solidFill>
                <a:srgbClr val="000099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In C, a string is an array of characters terminated with the “null” character (‘\0’, value = 0)</a:t>
            </a:r>
          </a:p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Can declare as an array whose values can be modified.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Examples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Symbols “name” and “title” can not be reassigned like pointers</a:t>
            </a:r>
          </a:p>
          <a:p>
            <a:pPr lvl="2" indent="-230188" eaLnBrk="1" hangingPunct="1">
              <a:lnSpc>
                <a:spcPct val="121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4764088"/>
            <a:ext cx="1066800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2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  <a:ea typeface="MS PGothic" pitchFamily="32" charset="-128"/>
              </a:rPr>
              <a:t>title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362200" y="3773488"/>
            <a:ext cx="685800" cy="5334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048000" y="3773488"/>
            <a:ext cx="685800" cy="5334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733800" y="3773488"/>
            <a:ext cx="685800" cy="5334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419600" y="3773488"/>
            <a:ext cx="685800" cy="5334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439988" y="3844925"/>
            <a:ext cx="6381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  <a:ea typeface="MS PGothic" pitchFamily="32" charset="-128"/>
              </a:rPr>
              <a:t>'b'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109913" y="3816350"/>
            <a:ext cx="6381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  <a:ea typeface="MS PGothic" pitchFamily="32" charset="-128"/>
              </a:rPr>
              <a:t>'o'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810000" y="5181600"/>
            <a:ext cx="184150" cy="3968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3795713" y="3816350"/>
            <a:ext cx="6381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  <a:ea typeface="MS PGothic" pitchFamily="32" charset="-128"/>
              </a:rPr>
              <a:t>'b'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4557713" y="3816350"/>
            <a:ext cx="4857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  <a:ea typeface="MS PGothic" pitchFamily="32" charset="-128"/>
              </a:rPr>
              <a:t>\0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838200" y="3925888"/>
            <a:ext cx="990600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2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  <a:ea typeface="MS PGothic" pitchFamily="32" charset="-128"/>
              </a:rPr>
              <a:t>name</a:t>
            </a:r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>
            <a:off x="1752600" y="4154488"/>
            <a:ext cx="609600" cy="1587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4343400" y="4764088"/>
            <a:ext cx="685800" cy="5334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3657600" y="4764088"/>
            <a:ext cx="685800" cy="5334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2971800" y="4764088"/>
            <a:ext cx="685800" cy="5334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600200" y="4764088"/>
            <a:ext cx="685800" cy="5334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2286000" y="4764088"/>
            <a:ext cx="685800" cy="5334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7772400" y="4764088"/>
            <a:ext cx="685800" cy="5334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7086600" y="4764088"/>
            <a:ext cx="685800" cy="5334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6400800" y="4764088"/>
            <a:ext cx="685800" cy="5334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5029200" y="4764088"/>
            <a:ext cx="685800" cy="5334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5715000" y="4764088"/>
            <a:ext cx="685800" cy="5334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1738313" y="4806950"/>
            <a:ext cx="6381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  <a:ea typeface="MS PGothic" pitchFamily="32" charset="-128"/>
              </a:rPr>
              <a:t>'M'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2347913" y="4806950"/>
            <a:ext cx="6381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  <a:ea typeface="MS PGothic" pitchFamily="32" charset="-128"/>
              </a:rPr>
              <a:t>'r'</a:t>
            </a: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3109913" y="4806950"/>
            <a:ext cx="6381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  <a:ea typeface="MS PGothic" pitchFamily="32" charset="-128"/>
              </a:rPr>
              <a:t>'.'</a:t>
            </a: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3719513" y="4806950"/>
            <a:ext cx="4857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  <a:ea typeface="MS PGothic" pitchFamily="32" charset="-128"/>
              </a:rPr>
              <a:t>\0</a:t>
            </a: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4497388" y="4911725"/>
            <a:ext cx="3333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  <a:ea typeface="MS PGothic" pitchFamily="32" charset="-128"/>
              </a:rPr>
              <a:t>x</a:t>
            </a:r>
          </a:p>
        </p:txBody>
      </p:sp>
      <p:sp>
        <p:nvSpPr>
          <p:cNvPr id="34" name="Text Box 30"/>
          <p:cNvSpPr txBox="1">
            <a:spLocks noChangeArrowheads="1"/>
          </p:cNvSpPr>
          <p:nvPr/>
        </p:nvSpPr>
        <p:spPr bwMode="auto">
          <a:xfrm>
            <a:off x="5183188" y="4911725"/>
            <a:ext cx="3333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  <a:ea typeface="MS PGothic" pitchFamily="32" charset="-128"/>
              </a:rPr>
              <a:t>x</a:t>
            </a:r>
          </a:p>
        </p:txBody>
      </p: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5853113" y="4883150"/>
            <a:ext cx="3333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  <a:ea typeface="MS PGothic" pitchFamily="32" charset="-128"/>
              </a:rPr>
              <a:t>x</a:t>
            </a:r>
          </a:p>
        </p:txBody>
      </p:sp>
      <p:sp>
        <p:nvSpPr>
          <p:cNvPr id="36" name="Text Box 32"/>
          <p:cNvSpPr txBox="1">
            <a:spLocks noChangeArrowheads="1"/>
          </p:cNvSpPr>
          <p:nvPr/>
        </p:nvSpPr>
        <p:spPr bwMode="auto">
          <a:xfrm>
            <a:off x="6615113" y="4883150"/>
            <a:ext cx="3333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  <a:ea typeface="MS PGothic" pitchFamily="32" charset="-128"/>
              </a:rPr>
              <a:t>x</a:t>
            </a:r>
          </a:p>
        </p:txBody>
      </p:sp>
      <p:sp>
        <p:nvSpPr>
          <p:cNvPr id="37" name="Text Box 33"/>
          <p:cNvSpPr txBox="1">
            <a:spLocks noChangeArrowheads="1"/>
          </p:cNvSpPr>
          <p:nvPr/>
        </p:nvSpPr>
        <p:spPr bwMode="auto">
          <a:xfrm>
            <a:off x="7316788" y="4911725"/>
            <a:ext cx="3333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  <a:ea typeface="MS PGothic" pitchFamily="32" charset="-128"/>
              </a:rPr>
              <a:t>x</a:t>
            </a:r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7850188" y="4911725"/>
            <a:ext cx="3333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  <a:ea typeface="MS PGothic" pitchFamily="32" charset="-128"/>
              </a:rPr>
              <a:t>x</a:t>
            </a:r>
          </a:p>
        </p:txBody>
      </p:sp>
      <p:sp>
        <p:nvSpPr>
          <p:cNvPr id="39" name="Line 35"/>
          <p:cNvSpPr>
            <a:spLocks noChangeShapeType="1"/>
          </p:cNvSpPr>
          <p:nvPr/>
        </p:nvSpPr>
        <p:spPr bwMode="auto">
          <a:xfrm>
            <a:off x="1066800" y="4992688"/>
            <a:ext cx="457200" cy="1587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Rectangle 36"/>
          <p:cNvSpPr>
            <a:spLocks noChangeArrowheads="1"/>
          </p:cNvSpPr>
          <p:nvPr/>
        </p:nvSpPr>
        <p:spPr bwMode="auto">
          <a:xfrm>
            <a:off x="914400" y="3087688"/>
            <a:ext cx="4572000" cy="55053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47000"/>
              </a:lnSpc>
              <a:spcBef>
                <a:spcPts val="12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char name[4] = "bob";</a:t>
            </a:r>
          </a:p>
          <a:p>
            <a:pPr eaLnBrk="1" hangingPunct="1">
              <a:lnSpc>
                <a:spcPct val="47000"/>
              </a:lnSpc>
              <a:spcBef>
                <a:spcPts val="12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char title[10] = "Mr.";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1000" indent="-360363" eaLnBrk="1" hangingPunct="1">
              <a:buClrTx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Can declare a pointer and have it point to a string constant</a:t>
            </a:r>
          </a:p>
          <a:p>
            <a:pPr marL="719138" lvl="1" indent="-228600" eaLnBrk="1" hangingPunct="1">
              <a:buClr>
                <a:srgbClr val="660033"/>
              </a:buClr>
              <a:buSzPct val="75000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endParaRPr lang="en-US" dirty="0">
              <a:latin typeface="Arial" charset="0"/>
              <a:ea typeface="DejaVu LGC Sans" charset="0"/>
              <a:cs typeface="DejaVu LGC Sans" charset="0"/>
            </a:endParaRPr>
          </a:p>
          <a:p>
            <a:pPr marL="719138" lvl="1" indent="-228600" eaLnBrk="1" hangingPunct="1">
              <a:buClr>
                <a:srgbClr val="660033"/>
              </a:buClr>
              <a:buSzPct val="75000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endParaRPr lang="en-US" dirty="0">
              <a:latin typeface="Arial" charset="0"/>
              <a:ea typeface="DejaVu LGC Sans" charset="0"/>
              <a:cs typeface="DejaVu LGC Sans" charset="0"/>
            </a:endParaRPr>
          </a:p>
          <a:p>
            <a:pPr marL="719138" lvl="1" indent="-2286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Sets </a:t>
            </a:r>
            <a:r>
              <a:rPr lang="en-US" dirty="0">
                <a:latin typeface="Courier New" pitchFamily="49" charset="0"/>
                <a:ea typeface="DejaVu LGC Sans" charset="0"/>
                <a:cs typeface="Courier New" pitchFamily="49" charset="0"/>
              </a:rPr>
              <a:t>p</a:t>
            </a: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 to address of a constant character array stored in read-only memory elsewhere</a:t>
            </a:r>
          </a:p>
          <a:p>
            <a:pPr marL="719138" lvl="1" indent="-2286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Value of pointer </a:t>
            </a:r>
            <a:r>
              <a:rPr lang="en-US" dirty="0">
                <a:latin typeface="Courier New" pitchFamily="49" charset="0"/>
                <a:ea typeface="DejaVu LGC Sans" charset="0"/>
                <a:cs typeface="Courier New" pitchFamily="49" charset="0"/>
              </a:rPr>
              <a:t>p</a:t>
            </a: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 can be reassigned to another address, but characters in string constant can not be changed</a:t>
            </a:r>
          </a:p>
          <a:p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219200" y="1981200"/>
            <a:ext cx="3903931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Courier New" pitchFamily="49" charset="0"/>
              </a:rPr>
              <a:t>char *p </a:t>
            </a:r>
            <a:r>
              <a:rPr lang="en-US" sz="180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Courier New" pitchFamily="49" charset="0"/>
              </a:rPr>
              <a:t>= "This 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Courier New" pitchFamily="49" charset="0"/>
              </a:rPr>
              <a:t>is </a:t>
            </a:r>
            <a:r>
              <a:rPr lang="en-US" sz="180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Courier New" pitchFamily="49" charset="0"/>
              </a:rPr>
              <a:t>a test";</a:t>
            </a:r>
            <a:endParaRPr lang="en-US" sz="1800" dirty="0">
              <a:solidFill>
                <a:srgbClr val="000000"/>
              </a:solidFill>
              <a:latin typeface="Courier New" pitchFamily="49" charset="0"/>
              <a:ea typeface="DejaVu LGC Sans" charset="0"/>
              <a:cs typeface="Courier New" pitchFamily="49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295400" y="2362200"/>
            <a:ext cx="381000" cy="3048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057400" y="2362200"/>
            <a:ext cx="2743200" cy="3048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Courier New" pitchFamily="49" charset="0"/>
              </a:rPr>
              <a:t>This is a test\0</a:t>
            </a: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1447800" y="2481262"/>
            <a:ext cx="76200" cy="76200"/>
          </a:xfrm>
          <a:prstGeom prst="ellipse">
            <a:avLst/>
          </a:prstGeom>
          <a:solidFill>
            <a:srgbClr val="000000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AutoShape 7"/>
          <p:cNvCxnSpPr>
            <a:cxnSpLocks noChangeShapeType="1"/>
            <a:stCxn id="9" idx="6"/>
            <a:endCxn id="8" idx="1"/>
          </p:cNvCxnSpPr>
          <p:nvPr/>
        </p:nvCxnSpPr>
        <p:spPr bwMode="auto">
          <a:xfrm flipV="1">
            <a:off x="1524000" y="2514600"/>
            <a:ext cx="533400" cy="4762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Copying strings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36563" eaLnBrk="1" hangingPunct="1">
              <a:buClrTx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Consider</a:t>
            </a:r>
          </a:p>
          <a:p>
            <a:pPr marL="879475" lvl="1" indent="-360363" eaLnBrk="1" hangingPunct="1">
              <a:buClrTx/>
              <a:buSzPct val="75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dirty="0">
                <a:latin typeface="Courier New" pitchFamily="49" charset="0"/>
                <a:ea typeface="DejaVu LGC Sans" charset="0"/>
                <a:cs typeface="DejaVu LGC Sans" charset="0"/>
              </a:rPr>
              <a:t>char* </a:t>
            </a:r>
            <a:r>
              <a:rPr lang="en-US">
                <a:latin typeface="Courier New" pitchFamily="49" charset="0"/>
                <a:ea typeface="DejaVu LGC Sans" charset="0"/>
                <a:cs typeface="DejaVu LGC Sans" charset="0"/>
              </a:rPr>
              <a:t>p="PPPPPPP";</a:t>
            </a:r>
            <a:endParaRPr lang="en-US" dirty="0"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marL="879475" lvl="1" indent="-360363" eaLnBrk="1" hangingPunct="1">
              <a:buClrTx/>
              <a:buSzPct val="75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dirty="0">
                <a:latin typeface="Courier New" pitchFamily="49" charset="0"/>
                <a:ea typeface="DejaVu LGC Sans" charset="0"/>
                <a:cs typeface="DejaVu LGC Sans" charset="0"/>
              </a:rPr>
              <a:t>char* </a:t>
            </a:r>
            <a:r>
              <a:rPr lang="en-US">
                <a:latin typeface="Courier New" pitchFamily="49" charset="0"/>
                <a:ea typeface="DejaVu LGC Sans" charset="0"/>
                <a:cs typeface="DejaVu LGC Sans" charset="0"/>
              </a:rPr>
              <a:t>q="QQQQQQQ";</a:t>
            </a:r>
            <a:endParaRPr lang="en-US" dirty="0"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marL="879475" lvl="1" indent="-360363" eaLnBrk="1" hangingPunct="1">
              <a:buClrTx/>
              <a:buSzPct val="75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dirty="0">
                <a:latin typeface="Courier New" pitchFamily="49" charset="0"/>
                <a:ea typeface="DejaVu LGC Sans" charset="0"/>
                <a:cs typeface="DejaVu LGC Sans" charset="0"/>
              </a:rPr>
              <a:t>p = q;</a:t>
            </a:r>
          </a:p>
          <a:p>
            <a:pPr marL="457200" indent="-436563" eaLnBrk="1" hangingPunct="1">
              <a:buClrTx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What does this do?</a:t>
            </a:r>
          </a:p>
          <a:p>
            <a:pPr marL="874713" lvl="1" indent="-363538" eaLnBrk="1" hangingPunct="1">
              <a:buClr>
                <a:srgbClr val="660033"/>
              </a:buClr>
              <a:buSzPct val="75000"/>
              <a:buFont typeface="Times New Roman" pitchFamily="16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Copy </a:t>
            </a:r>
            <a:r>
              <a:rPr lang="en-US" dirty="0">
                <a:latin typeface="Courier New" pitchFamily="49" charset="0"/>
                <a:ea typeface="DejaVu LGC Sans" charset="0"/>
                <a:cs typeface="Courier New" pitchFamily="49" charset="0"/>
              </a:rPr>
              <a:t>QQQQQQ</a:t>
            </a: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 into </a:t>
            </a:r>
            <a:r>
              <a:rPr lang="en-US" dirty="0">
                <a:latin typeface="Courier New" pitchFamily="49" charset="0"/>
                <a:ea typeface="DejaVu LGC Sans" charset="0"/>
                <a:cs typeface="Courier New" pitchFamily="49" charset="0"/>
              </a:rPr>
              <a:t>0x100</a:t>
            </a: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?</a:t>
            </a:r>
          </a:p>
          <a:p>
            <a:pPr marL="874713" lvl="1" indent="-363538" eaLnBrk="1" hangingPunct="1">
              <a:buClr>
                <a:srgbClr val="660033"/>
              </a:buClr>
              <a:buSzPct val="75000"/>
              <a:buFont typeface="Times New Roman" pitchFamily="16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Set p to </a:t>
            </a:r>
            <a:r>
              <a:rPr lang="en-US" dirty="0">
                <a:latin typeface="Courier New" pitchFamily="49" charset="0"/>
                <a:ea typeface="DejaVu LGC Sans" charset="0"/>
                <a:cs typeface="Courier New" pitchFamily="49" charset="0"/>
              </a:rPr>
              <a:t>0x200</a:t>
            </a:r>
          </a:p>
          <a:p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016750" y="1693863"/>
            <a:ext cx="1052513" cy="368300"/>
          </a:xfrm>
          <a:prstGeom prst="rect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PPPPPPP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094538" y="2706688"/>
            <a:ext cx="1052512" cy="368300"/>
          </a:xfrm>
          <a:prstGeom prst="rect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QQQQQQQ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667500" y="2120900"/>
            <a:ext cx="62547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0x100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667500" y="3144838"/>
            <a:ext cx="625475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0x200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6453188" y="2459038"/>
            <a:ext cx="198437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q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453188" y="1468438"/>
            <a:ext cx="198437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</a:t>
            </a: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6605588" y="1620838"/>
            <a:ext cx="381000" cy="228600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6681788" y="2687638"/>
            <a:ext cx="381000" cy="228600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1000" indent="-360363" eaLnBrk="1" hangingPunct="1">
              <a:lnSpc>
                <a:spcPct val="97000"/>
              </a:lnSpc>
              <a:spcBef>
                <a:spcPts val="125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Common functions we don’t need to write ourselves</a:t>
            </a:r>
          </a:p>
          <a:p>
            <a:pPr marL="719138" lvl="1" indent="-228600" eaLnBrk="1" hangingPunct="1">
              <a:lnSpc>
                <a:spcPct val="103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Provides a portable interface to many system calls</a:t>
            </a:r>
          </a:p>
          <a:p>
            <a:pPr marL="381000" indent="-360363" eaLnBrk="1" hangingPunct="1">
              <a:lnSpc>
                <a:spcPct val="97000"/>
              </a:lnSpc>
              <a:spcBef>
                <a:spcPts val="125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Analogous to class libraries in Java or C++</a:t>
            </a:r>
          </a:p>
          <a:p>
            <a:pPr marL="381000" indent="-360363" eaLnBrk="1" hangingPunct="1">
              <a:lnSpc>
                <a:spcPct val="97000"/>
              </a:lnSpc>
              <a:spcBef>
                <a:spcPts val="125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Function prototypes declared in standard header files</a:t>
            </a:r>
          </a:p>
          <a:p>
            <a:pPr marL="723900" lvl="1" indent="-227013" eaLnBrk="1" hangingPunct="1">
              <a:lnSpc>
                <a:spcPct val="103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 &lt;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stdio.h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&gt;	#include &lt;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stddef.h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&gt;</a:t>
            </a:r>
          </a:p>
          <a:p>
            <a:pPr marL="723900" lvl="1" indent="-227013" eaLnBrk="1" hangingPunct="1">
              <a:lnSpc>
                <a:spcPct val="103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 &lt;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time.h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&gt;		#include &lt;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math.h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&gt;</a:t>
            </a:r>
          </a:p>
          <a:p>
            <a:pPr marL="723900" lvl="1" indent="-227013" eaLnBrk="1" hangingPunct="1">
              <a:lnSpc>
                <a:spcPct val="103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 &lt;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string.h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&gt;	#include &lt;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stdarg.h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&gt;</a:t>
            </a:r>
          </a:p>
          <a:p>
            <a:pPr marL="723900" lvl="1" indent="-227013" eaLnBrk="1" hangingPunct="1">
              <a:lnSpc>
                <a:spcPct val="103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 &lt;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stdlib.h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&gt; </a:t>
            </a:r>
          </a:p>
          <a:p>
            <a:pPr marL="719138" lvl="1" indent="-228600" eaLnBrk="1" hangingPunct="1">
              <a:lnSpc>
                <a:spcPct val="103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Must include the appropriate “.h” in source code</a:t>
            </a:r>
          </a:p>
          <a:p>
            <a:pPr lvl="2" indent="-234950" eaLnBrk="1" hangingPunct="1">
              <a:lnSpc>
                <a:spcPct val="111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“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Courier New" pitchFamily="49" charset="0"/>
              </a:rPr>
              <a:t>man 3 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” on 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linuxlab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shows which header file to include</a:t>
            </a:r>
          </a:p>
          <a:p>
            <a:pPr marL="719138" lvl="1" indent="-228600" eaLnBrk="1" hangingPunct="1">
              <a:lnSpc>
                <a:spcPct val="103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K&amp;R Appendix B lists all functions</a:t>
            </a:r>
          </a:p>
          <a:p>
            <a:pPr marL="381000" indent="-360363" eaLnBrk="1" hangingPunct="1">
              <a:lnSpc>
                <a:spcPct val="97000"/>
              </a:lnSpc>
              <a:spcBef>
                <a:spcPts val="125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Code linked in automatically</a:t>
            </a:r>
          </a:p>
          <a:p>
            <a:pPr marL="719138" lvl="1" indent="-228600" eaLnBrk="1" hangingPunct="1">
              <a:lnSpc>
                <a:spcPct val="103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At compile time (if statically linked)</a:t>
            </a:r>
          </a:p>
          <a:p>
            <a:pPr marL="719138" lvl="1" indent="-228600" eaLnBrk="1" hangingPunct="1">
              <a:lnSpc>
                <a:spcPct val="103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At run time (if dynamically linked)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The Standard C Library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7016750" y="1693863"/>
            <a:ext cx="1052513" cy="368300"/>
          </a:xfrm>
          <a:prstGeom prst="rect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PPPPPPP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7094538" y="2706688"/>
            <a:ext cx="1052512" cy="368300"/>
          </a:xfrm>
          <a:prstGeom prst="rect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QQQQQQQ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667500" y="2120900"/>
            <a:ext cx="62547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0x100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6667500" y="3144838"/>
            <a:ext cx="625475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0x200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6453188" y="2459038"/>
            <a:ext cx="198437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q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6453188" y="1468438"/>
            <a:ext cx="198437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6605588" y="1620838"/>
            <a:ext cx="381000" cy="228600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6681788" y="2687638"/>
            <a:ext cx="381000" cy="228600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7016750" y="4665663"/>
            <a:ext cx="1052513" cy="368300"/>
          </a:xfrm>
          <a:prstGeom prst="rect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PPPPPPP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7094538" y="5678488"/>
            <a:ext cx="1052512" cy="368300"/>
          </a:xfrm>
          <a:prstGeom prst="rect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QQQQQQQ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6667500" y="5092700"/>
            <a:ext cx="62547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0x100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6667500" y="6116638"/>
            <a:ext cx="625475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0x200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6453188" y="5430838"/>
            <a:ext cx="198437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q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6477000" y="5257800"/>
            <a:ext cx="198438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</a:t>
            </a:r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6629400" y="5410200"/>
            <a:ext cx="381000" cy="228600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6681788" y="5659438"/>
            <a:ext cx="381000" cy="228600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 flipH="1">
            <a:off x="1122363" y="3733800"/>
            <a:ext cx="3851275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Copying strings</a:t>
            </a:r>
          </a:p>
        </p:txBody>
      </p:sp>
      <p:sp>
        <p:nvSpPr>
          <p:cNvPr id="23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457200" indent="-4365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Consider</a:t>
            </a:r>
          </a:p>
          <a:p>
            <a:pPr marL="879475" lvl="1" indent="-360363" eaLnBrk="1" hangingPunct="1">
              <a:lnSpc>
                <a:spcPct val="113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char* </a:t>
            </a:r>
            <a:r>
              <a:rPr lang="en-US" sz="2000" b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p="PPPPPPP";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marL="879475" lvl="1" indent="-360363" eaLnBrk="1" hangingPunct="1">
              <a:lnSpc>
                <a:spcPct val="113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char* </a:t>
            </a:r>
            <a:r>
              <a:rPr lang="en-US" sz="2000" b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q="QQQQQQQ";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marL="879475" lvl="1" indent="-360363" eaLnBrk="1" hangingPunct="1">
              <a:lnSpc>
                <a:spcPct val="113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 = q;</a:t>
            </a:r>
          </a:p>
          <a:p>
            <a:pPr marL="457200" indent="-4365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What does this do?</a:t>
            </a:r>
          </a:p>
          <a:p>
            <a:pPr marL="874713" lvl="1" indent="-363538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Times New Roman" pitchFamily="16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Copy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Courier New" pitchFamily="49" charset="0"/>
              </a:rPr>
              <a:t>QQQQQQ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into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Courier New" pitchFamily="49" charset="0"/>
              </a:rPr>
              <a:t>0x100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?</a:t>
            </a:r>
          </a:p>
          <a:p>
            <a:pPr marL="874713" lvl="1" indent="-363538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Times New Roman" pitchFamily="16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Set p to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Courier New" pitchFamily="49" charset="0"/>
              </a:rPr>
              <a:t>0x200</a:t>
            </a:r>
          </a:p>
          <a:p>
            <a:pPr marL="457200" indent="-4365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Copying strings</a:t>
            </a:r>
          </a:p>
          <a:p>
            <a:pPr marL="874713" lvl="1" indent="-363538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Times New Roman" pitchFamily="16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Must manually copy characters</a:t>
            </a:r>
          </a:p>
          <a:p>
            <a:pPr marL="874713" lvl="1" indent="-363538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Times New Roman" pitchFamily="16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Or use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strncpy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to copy characters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1220788"/>
            <a:ext cx="8624887" cy="51990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Assignment ( 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= ) and equality (==) operators</a:t>
            </a:r>
          </a:p>
          <a:p>
            <a:pPr marL="739775" lvl="1" indent="-222250" eaLnBrk="1" hangingPunct="1">
              <a:lnSpc>
                <a:spcPct val="113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char *p;</a:t>
            </a:r>
          </a:p>
          <a:p>
            <a:pPr marL="739775" lvl="1" indent="-222250" eaLnBrk="1" hangingPunct="1">
              <a:lnSpc>
                <a:spcPct val="113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char *q;</a:t>
            </a:r>
          </a:p>
          <a:p>
            <a:pPr marL="739775" lvl="1" indent="-222250" eaLnBrk="1" hangingPunct="1">
              <a:lnSpc>
                <a:spcPct val="113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if (p == q) {</a:t>
            </a:r>
          </a:p>
          <a:p>
            <a:pPr marL="739775" lvl="1" indent="-222250" eaLnBrk="1" hangingPunct="1">
              <a:lnSpc>
                <a:spcPct val="113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printf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(“This is only true if p and q point to the same address”);</a:t>
            </a:r>
          </a:p>
          <a:p>
            <a:pPr marL="739775" lvl="1" indent="-222250" eaLnBrk="1" hangingPunct="1">
              <a:lnSpc>
                <a:spcPct val="113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}</a:t>
            </a:r>
          </a:p>
          <a:p>
            <a:pPr marL="739775" lvl="1" indent="-222250" eaLnBrk="1" hangingPunct="1">
              <a:lnSpc>
                <a:spcPct val="113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 = q; /* The address contained in q is placed */ </a:t>
            </a:r>
          </a:p>
          <a:p>
            <a:pPr marL="739775" lvl="1" indent="-222250" eaLnBrk="1" hangingPunct="1">
              <a:lnSpc>
                <a:spcPct val="113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	  /*    in p.  Does not change the memory */</a:t>
            </a:r>
          </a:p>
          <a:p>
            <a:pPr marL="739775" lvl="1" indent="-222250" eaLnBrk="1" hangingPunct="1">
              <a:lnSpc>
                <a:spcPct val="113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	  /*    locations p previously pointed to.*/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Some of C's string functions</a:t>
            </a:r>
          </a:p>
          <a:p>
            <a:pPr marL="381000" indent="-360363" eaLnBrk="1" hangingPunct="1">
              <a:lnSpc>
                <a:spcPct val="113000"/>
              </a:lnSpc>
              <a:spcBef>
                <a:spcPts val="625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strlen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(char *s1)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Returns the number of characters in the string, not including the “null” character</a:t>
            </a:r>
          </a:p>
          <a:p>
            <a:pPr marL="381000" indent="-360363" eaLnBrk="1" hangingPunct="1">
              <a:lnSpc>
                <a:spcPct val="121000"/>
              </a:lnSpc>
              <a:spcBef>
                <a:spcPts val="225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strncpy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(char *s1, char *s2,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n)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Copies at most n characters of s2 on top of s1.  The order of the parameters mimics the assignment operator</a:t>
            </a:r>
          </a:p>
          <a:p>
            <a:pPr marL="739775" lvl="1" indent="-222250" eaLnBrk="1" hangingPunct="1">
              <a:lnSpc>
                <a:spcPct val="113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strncmp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(char *s1, char *s2,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n)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Compares up to n characters of s1 with s2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Returns &lt; 0, 0, &gt; 0 if s1 &lt; s2, s1  == s2 or s1 &gt; s2 </a:t>
            </a:r>
            <a:r>
              <a:rPr lang="en-US" sz="18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lexigraphically</a:t>
            </a:r>
            <a:endParaRPr lang="en-US" sz="1800" b="1" dirty="0">
              <a:solidFill>
                <a:srgbClr val="000099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739775" lvl="1" indent="-222250" eaLnBrk="1" hangingPunct="1">
              <a:lnSpc>
                <a:spcPct val="113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strncat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(char *s1, char *s2,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n)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Appends at most n characters of s2 to s1</a:t>
            </a:r>
          </a:p>
          <a:p>
            <a:pPr marL="381000" indent="-360363" eaLnBrk="1" hangingPunct="1">
              <a:lnSpc>
                <a:spcPct val="121000"/>
              </a:lnSpc>
              <a:spcBef>
                <a:spcPts val="225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	Insecure deprecated versions: </a:t>
            </a:r>
            <a:r>
              <a:rPr lang="en-US" sz="2000" b="1" dirty="0" err="1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strcpy</a:t>
            </a:r>
            <a:r>
              <a:rPr lang="en-US" sz="2000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strcmp</a:t>
            </a:r>
            <a:r>
              <a:rPr lang="en-US" sz="2000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strcat</a:t>
            </a:r>
            <a:endParaRPr lang="en-US" sz="2000" b="1" dirty="0">
              <a:solidFill>
                <a:srgbClr val="000000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C String Library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Must be careful with </a:t>
            </a:r>
            <a:r>
              <a:rPr lang="en-US" dirty="0" err="1">
                <a:latin typeface="Arial" charset="0"/>
                <a:ea typeface="DejaVu LGC Sans" charset="0"/>
                <a:cs typeface="DejaVu LGC Sans" charset="0"/>
              </a:rPr>
              <a:t>strncmp</a:t>
            </a:r>
            <a:endParaRPr lang="en-US" dirty="0"/>
          </a:p>
        </p:txBody>
      </p:sp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1220788"/>
            <a:ext cx="8281987" cy="9890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What’s wrong with this code? (Charlie Miller,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AppSecEU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2016 talk)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b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LGC Sans" charset="0"/>
              <a:cs typeface="DejaVu LGC Sans" charset="0"/>
            </a:endParaRPr>
          </a:p>
          <a:p>
            <a:pPr marL="719138" lvl="1" indent="-228600" eaLnBrk="1" hangingPunct="1">
              <a:lnSpc>
                <a:spcPct val="103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Length taken from username submitted by client!</a:t>
            </a:r>
          </a:p>
          <a:p>
            <a:pPr marL="719138" lvl="1" indent="-228600" eaLnBrk="1" hangingPunct="1">
              <a:lnSpc>
                <a:spcPct val="103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If authorized user is “admin”, then sending “a” will match</a:t>
            </a:r>
          </a:p>
          <a:p>
            <a:pPr marL="719138" lvl="1" indent="-228600" eaLnBrk="1" hangingPunct="1">
              <a:lnSpc>
                <a:spcPct val="103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latin typeface="Arial" charset="0"/>
                <a:cs typeface="Arial" charset="0"/>
              </a:rPr>
              <a:t>Still requires a password, but…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lvl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209800"/>
            <a:ext cx="7715574" cy="2299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// Small Auth Server</a:t>
            </a: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//   Read in bytes from client specifying username</a:t>
            </a: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bytesRead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= 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cmscrypto_net_gets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CmsCpd_CryptoCtx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connctx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userBuf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BUF_LEN);</a:t>
            </a: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dirty="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//   Find length of client’s username</a:t>
            </a:r>
            <a:b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</a:b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userLen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= 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strlen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userBuf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);</a:t>
            </a: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dirty="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if (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strncmp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userBuf,userNames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[index],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userLen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 == 0) {</a:t>
            </a: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    // client username matches user in authorized 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userNames</a:t>
            </a:r>
            <a:endParaRPr lang="en-US" sz="1200" dirty="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    // prompt for password</a:t>
            </a: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}</a:t>
            </a:r>
            <a:endParaRPr lang="en-US" sz="1600" dirty="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Web security preview</a:t>
            </a:r>
            <a:endParaRPr lang="en-US" dirty="0"/>
          </a:p>
        </p:txBody>
      </p:sp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1220788"/>
            <a:ext cx="8281987" cy="9890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b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LGC Sans" charset="0"/>
              <a:cs typeface="DejaVu LGC Sans" charset="0"/>
            </a:endParaRPr>
          </a:p>
          <a:p>
            <a:pPr marL="719138" lvl="1" indent="-228600" eaLnBrk="1" hangingPunct="1">
              <a:lnSpc>
                <a:spcPct val="103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Password vulnerable to SQL injection</a:t>
            </a:r>
          </a:p>
          <a:p>
            <a:pPr marL="719138" lvl="1" indent="-228600" eaLnBrk="1" hangingPunct="1">
              <a:lnSpc>
                <a:spcPct val="103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Adversary controls input that is included in command sent to database (in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DejaVu LGC Sans" charset="0"/>
                <a:cs typeface="DejaVu LGC Sans" charset="0"/>
              </a:rPr>
              <a:t>red</a:t>
            </a: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)</a:t>
            </a:r>
          </a:p>
          <a:p>
            <a:pPr marL="1119188" lvl="2" eaLnBrk="1" hangingPunct="1">
              <a:lnSpc>
                <a:spcPct val="103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Password of </a:t>
            </a:r>
            <a:r>
              <a:rPr lang="en-US" dirty="0">
                <a:latin typeface="Courier New" pitchFamily="49" charset="0"/>
                <a:ea typeface="DejaVu LGC Sans" charset="0"/>
                <a:cs typeface="Courier New" pitchFamily="49" charset="0"/>
              </a:rPr>
              <a:t>"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DejaVu LGC Sans" charset="0"/>
                <a:cs typeface="Courier New" pitchFamily="49" charset="0"/>
              </a:rPr>
              <a:t>a') or 1=1 # </a:t>
            </a:r>
            <a:r>
              <a:rPr lang="en-US" dirty="0">
                <a:latin typeface="Courier New" pitchFamily="49" charset="0"/>
                <a:ea typeface="DejaVu LGC Sans" charset="0"/>
                <a:cs typeface="Courier New" pitchFamily="49" charset="0"/>
              </a:rPr>
              <a:t>" </a:t>
            </a: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returns true all the time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lvl="1"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209800"/>
            <a:ext cx="8552341" cy="1284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cmscpd_password_valid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(char *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userName,char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*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passwd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 {</a:t>
            </a: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dirty="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(void) 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cmsutil_snprintf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sqlStatement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SQL_SIZE, "%s = '%s' AND %s = PASSWORD('%s')",</a:t>
            </a:r>
            <a:b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</a:b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                        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GMS_AUTH_COL_NAME,userName,GMS_AUTH_COL_PASS,</a:t>
            </a:r>
            <a:r>
              <a:rPr lang="en-US" sz="1200" dirty="0" err="1">
                <a:solidFill>
                  <a:srgbClr val="FF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passwd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);</a:t>
            </a: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resultSet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= </a:t>
            </a:r>
            <a:r>
              <a:rPr lang="en-US" sz="12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gms_execute_sql_operation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(SQL_SELECT, GMS_TABLE_AUTH, GMS_AUTH_COL_NAME,</a:t>
            </a: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                                      NULL, </a:t>
            </a:r>
            <a:r>
              <a:rPr lang="en-US" sz="1200" dirty="0">
                <a:solidFill>
                  <a:srgbClr val="FF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sqlStatement</a:t>
            </a:r>
            <a:r>
              <a:rPr lang="en-US" sz="12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,-1,0,errbuf,errlen);</a:t>
            </a:r>
            <a:endParaRPr lang="en-US" sz="1600" dirty="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Must be careful with </a:t>
            </a:r>
            <a:r>
              <a:rPr lang="en-US" dirty="0" err="1">
                <a:latin typeface="Arial" charset="0"/>
                <a:ea typeface="DejaVu LGC Sans" charset="0"/>
                <a:cs typeface="DejaVu LGC Sans" charset="0"/>
              </a:rPr>
              <a:t>strncpy</a:t>
            </a:r>
            <a:endParaRPr lang="en-US" dirty="0"/>
          </a:p>
        </p:txBody>
      </p:sp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s</a:t>
            </a:r>
            <a:r>
              <a:rPr lang="en-US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trncpy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 does not guarantee null termination</a:t>
            </a:r>
          </a:p>
          <a:p>
            <a:pPr marL="719138" lvl="1" indent="-22860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Intended to allow copying of characters into the middle of other strings</a:t>
            </a:r>
          </a:p>
          <a:p>
            <a:pPr marL="719138" lvl="1" indent="-22860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Use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snprintf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to guarantee null termination</a:t>
            </a: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Example</a:t>
            </a:r>
            <a:b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</a:b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	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 &lt;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string.h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&gt;</a:t>
            </a:r>
            <a:b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</a:b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#include &lt;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stdio.h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&gt;</a:t>
            </a: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	main()	{</a:t>
            </a: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char a[20]="The quick brown fox";</a:t>
            </a: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char b[10]="012345678";</a:t>
            </a: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strncpy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a,b,strlen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(b));</a:t>
            </a: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printf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("%s\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n",a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);</a:t>
            </a: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	}</a:t>
            </a: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dirty="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mashimaro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&lt;~&gt; 10:33AM % ./</a:t>
            </a:r>
            <a:r>
              <a:rPr lang="en-US" sz="16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a.out</a:t>
            </a:r>
            <a:endParaRPr lang="en-US" sz="1600" dirty="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012345678 brown fox</a:t>
            </a:r>
          </a:p>
          <a:p>
            <a:pPr eaLnBrk="1" hangingPunct="1">
              <a:lnSpc>
                <a:spcPct val="103000"/>
              </a:lnSpc>
              <a:spcBef>
                <a:spcPts val="63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dirty="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Other string functions</a:t>
            </a:r>
            <a:endParaRPr lang="en-US" dirty="0"/>
          </a:p>
        </p:txBody>
      </p:sp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1220788"/>
            <a:ext cx="8624887" cy="51990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7000"/>
              </a:lnSpc>
              <a:spcBef>
                <a:spcPts val="1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2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Converting strings to long integer (equivalent to %</a:t>
            </a:r>
            <a:r>
              <a:rPr lang="en-US" sz="22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ld</a:t>
            </a:r>
            <a:r>
              <a:rPr lang="en-US" sz="22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)</a:t>
            </a:r>
          </a:p>
          <a:p>
            <a:pPr marL="385763" indent="-365125" eaLnBrk="1" hangingPunct="1">
              <a:lnSpc>
                <a:spcPct val="97000"/>
              </a:lnSpc>
              <a:spcBef>
                <a:spcPts val="1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		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#include &lt;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stdlib.h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&gt;</a:t>
            </a:r>
            <a:b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</a:b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   long 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strtol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 (char *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ptr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, char **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endptr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, 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 base);</a:t>
            </a:r>
          </a:p>
          <a:p>
            <a:pPr marL="385763" indent="-365125" eaLnBrk="1" hangingPunct="1">
              <a:lnSpc>
                <a:spcPct val="97000"/>
              </a:lnSpc>
              <a:spcBef>
                <a:spcPts val="1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2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Takes a character string and converts it to an integer.</a:t>
            </a:r>
          </a:p>
          <a:p>
            <a:pPr marL="723900" lvl="1" indent="-231775" eaLnBrk="1" hangingPunct="1">
              <a:lnSpc>
                <a:spcPct val="103000"/>
              </a:lnSpc>
              <a:spcBef>
                <a:spcPts val="338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White space and + or - are OK.</a:t>
            </a:r>
          </a:p>
          <a:p>
            <a:pPr marL="723900" lvl="1" indent="-231775" eaLnBrk="1" hangingPunct="1">
              <a:lnSpc>
                <a:spcPct val="103000"/>
              </a:lnSpc>
              <a:spcBef>
                <a:spcPts val="338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Starts at beginning of 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ptr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and continues until something non-convertible is encountered.</a:t>
            </a:r>
          </a:p>
          <a:p>
            <a:pPr marL="723900" lvl="1" indent="-231775" eaLnBrk="1" hangingPunct="1">
              <a:lnSpc>
                <a:spcPct val="103000"/>
              </a:lnSpc>
              <a:spcBef>
                <a:spcPts val="338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endptr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(if not null, gives location of where parsing stopped)</a:t>
            </a:r>
          </a:p>
          <a:p>
            <a:pPr marL="385763" indent="-365125" eaLnBrk="1" hangingPunct="1">
              <a:lnSpc>
                <a:spcPct val="97000"/>
              </a:lnSpc>
              <a:spcBef>
                <a:spcPts val="1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Some examples:</a:t>
            </a:r>
          </a:p>
          <a:p>
            <a:pPr marL="728663" lvl="1" indent="-231775" eaLnBrk="1" hangingPunct="1">
              <a:lnSpc>
                <a:spcPct val="103000"/>
              </a:lnSpc>
              <a:spcBef>
                <a:spcPts val="338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 String		     Value returned</a:t>
            </a:r>
            <a:b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"157"			157</a:t>
            </a:r>
            <a:b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"-1.6"			-1</a:t>
            </a:r>
            <a:b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"+50x"			50</a:t>
            </a:r>
            <a:b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"twelve"			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Other string functions</a:t>
            </a:r>
            <a:endParaRPr lang="en-US" dirty="0"/>
          </a:p>
        </p:txBody>
      </p:sp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1000" indent="-360363" eaLnBrk="1" hangingPunct="1">
              <a:lnSpc>
                <a:spcPct val="97000"/>
              </a:lnSpc>
              <a:buClrTx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	#include &lt;</a:t>
            </a:r>
            <a:r>
              <a:rPr lang="en-US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stdlib.h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&gt;</a:t>
            </a:r>
            <a:b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</a:b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double 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strtod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 (char * 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str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, char **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endptr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)</a:t>
            </a:r>
          </a:p>
          <a:p>
            <a:pPr marL="719138" lvl="1" indent="-22860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>
                <a:latin typeface="Arial" charset="0"/>
                <a:ea typeface="DejaVu LGC Sans" charset="0"/>
                <a:cs typeface="DejaVu LGC Sans" charset="0"/>
              </a:rPr>
              <a:t>Exponent </a:t>
            </a:r>
            <a:r>
              <a:rPr lang="en-US" sz="2000" b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indicator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(e or E).</a:t>
            </a:r>
          </a:p>
          <a:p>
            <a:pPr marL="719138" lvl="1" indent="-22860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If no characters are convertible a 0 is returned.</a:t>
            </a:r>
          </a:p>
          <a:p>
            <a:pPr marL="381000" indent="-360363" eaLnBrk="1" hangingPunct="1">
              <a:lnSpc>
                <a:spcPct val="9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Examples:</a:t>
            </a:r>
          </a:p>
          <a:p>
            <a:pPr marL="719138" lvl="1" indent="-22860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String			Value returned</a:t>
            </a:r>
            <a:b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"12"				12.000000</a:t>
            </a:r>
            <a:b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"-0.123"			-0.123000</a:t>
            </a:r>
            <a:b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"123E+3"		123000.000000</a:t>
            </a:r>
            <a:b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"123.1e-5"		0.001231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914400" y="533400"/>
            <a:ext cx="7693025" cy="48688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42900" indent="-322263" eaLnBrk="1" hangingPunct="1">
              <a:lnSpc>
                <a:spcPct val="97000"/>
              </a:lnSpc>
              <a:spcBef>
                <a:spcPts val="1500"/>
              </a:spcBef>
              <a:buClrTx/>
              <a:buFontTx/>
              <a:buNone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    </a:t>
            </a:r>
          </a:p>
          <a:p>
            <a:pPr marL="342900" indent="-322263" eaLnBrk="1" hangingPunct="1">
              <a:lnSpc>
                <a:spcPct val="97000"/>
              </a:lnSpc>
              <a:spcBef>
                <a:spcPts val="1500"/>
              </a:spcBef>
              <a:buClrTx/>
              <a:buFontTx/>
              <a:buNone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</a:pPr>
            <a:endParaRPr lang="en-US" sz="1600" b="1" dirty="0">
              <a:solidFill>
                <a:srgbClr val="002060"/>
              </a:solidFill>
              <a:latin typeface="Courier New" pitchFamily="49" charset="0"/>
              <a:ea typeface="SimSun" charset="-122"/>
            </a:endParaRPr>
          </a:p>
          <a:p>
            <a:pPr marL="342900" indent="-322263" eaLnBrk="1" hangingPunct="1">
              <a:lnSpc>
                <a:spcPct val="97000"/>
              </a:lnSpc>
              <a:spcBef>
                <a:spcPts val="1500"/>
              </a:spcBef>
              <a:buClrTx/>
              <a:buFontTx/>
              <a:buNone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</a:pPr>
            <a:endParaRPr lang="en-US" sz="1600" b="1" dirty="0">
              <a:solidFill>
                <a:srgbClr val="002060"/>
              </a:solidFill>
              <a:latin typeface="Courier New" pitchFamily="49" charset="0"/>
              <a:ea typeface="SimSun" charset="-122"/>
            </a:endParaRPr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SimSun" charset="-122"/>
              </a:rPr>
              <a:t>Examples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322263" eaLnBrk="1" hangingPunct="1">
              <a:lnSpc>
                <a:spcPct val="97000"/>
              </a:lnSpc>
              <a:buClrTx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</a:pP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/* </a:t>
            </a:r>
            <a:r>
              <a:rPr lang="en-US" sz="1800" dirty="0" err="1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strtol</a:t>
            </a: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 Converts an ASCII string to its integer equivalent; for example, converts “-23.5” to the value</a:t>
            </a:r>
            <a:b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</a:b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-23. */</a:t>
            </a:r>
          </a:p>
          <a:p>
            <a:pPr indent="-322263" eaLnBrk="1" hangingPunct="1">
              <a:lnSpc>
                <a:spcPct val="97000"/>
              </a:lnSpc>
              <a:buClrTx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</a:pP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	</a:t>
            </a:r>
            <a:r>
              <a:rPr lang="en-US" sz="1800" dirty="0" err="1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int</a:t>
            </a: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my_value</a:t>
            </a: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;</a:t>
            </a:r>
            <a:b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</a:b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char </a:t>
            </a:r>
            <a:r>
              <a:rPr lang="en-US" sz="1800" dirty="0" err="1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my_string</a:t>
            </a: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[] = "-23.5“;</a:t>
            </a:r>
            <a:b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</a:br>
            <a:r>
              <a:rPr lang="en-US" sz="1800" dirty="0" err="1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my_value</a:t>
            </a: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 = </a:t>
            </a:r>
            <a:r>
              <a:rPr lang="en-US" sz="1800" dirty="0" err="1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strtol</a:t>
            </a: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(</a:t>
            </a:r>
            <a:r>
              <a:rPr lang="en-US" sz="1800" dirty="0" err="1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my_string</a:t>
            </a: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, NULL, 10);</a:t>
            </a:r>
            <a:b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</a:br>
            <a:r>
              <a:rPr lang="en-US" sz="1800" dirty="0" err="1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printf</a:t>
            </a: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("%d\n", </a:t>
            </a:r>
            <a:r>
              <a:rPr lang="en-US" sz="1800" dirty="0" err="1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my_value</a:t>
            </a: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); </a:t>
            </a:r>
          </a:p>
          <a:p>
            <a:pPr indent="-322263" eaLnBrk="1" hangingPunct="1">
              <a:lnSpc>
                <a:spcPct val="97000"/>
              </a:lnSpc>
              <a:buClrTx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</a:pPr>
            <a:endParaRPr lang="en-US" sz="1800" dirty="0">
              <a:solidFill>
                <a:srgbClr val="002060"/>
              </a:solidFill>
              <a:latin typeface="Courier New" pitchFamily="49" charset="0"/>
              <a:ea typeface="SimSun" charset="-122"/>
            </a:endParaRPr>
          </a:p>
          <a:p>
            <a:pPr indent="-322263" eaLnBrk="1" hangingPunct="1">
              <a:lnSpc>
                <a:spcPct val="97000"/>
              </a:lnSpc>
              <a:buClrTx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</a:pP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/* </a:t>
            </a:r>
            <a:r>
              <a:rPr lang="en-US" sz="1800" dirty="0" err="1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strtod</a:t>
            </a: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 Converts an ASCII string to its floating-point equivalent; for example, converts “+1776.23” to the value 1776.23. */</a:t>
            </a:r>
            <a:b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</a:br>
            <a:b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</a:b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double </a:t>
            </a:r>
            <a:r>
              <a:rPr lang="en-US" sz="1800" dirty="0" err="1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my_value</a:t>
            </a: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;</a:t>
            </a:r>
            <a:b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</a:b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char </a:t>
            </a:r>
            <a:r>
              <a:rPr lang="en-US" sz="1800" dirty="0" err="1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my_string</a:t>
            </a: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[] = "+1776.23“;</a:t>
            </a:r>
            <a:b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</a:br>
            <a:r>
              <a:rPr lang="en-US" sz="1800" dirty="0" err="1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my_value</a:t>
            </a: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 = </a:t>
            </a:r>
            <a:r>
              <a:rPr lang="en-US" sz="1800" dirty="0" err="1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strtod</a:t>
            </a: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(</a:t>
            </a:r>
            <a:r>
              <a:rPr lang="en-US" sz="1800" dirty="0" err="1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my_string</a:t>
            </a: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, NULL);</a:t>
            </a:r>
            <a:b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</a:br>
            <a:r>
              <a:rPr lang="en-US" sz="1800" dirty="0" err="1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printf</a:t>
            </a: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("%f\n", </a:t>
            </a:r>
            <a:r>
              <a:rPr lang="en-US" sz="1800" dirty="0" err="1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my_value</a:t>
            </a:r>
            <a:r>
              <a:rPr lang="en-US" sz="1800" dirty="0">
                <a:solidFill>
                  <a:srgbClr val="002060"/>
                </a:solidFill>
                <a:latin typeface="Courier New" pitchFamily="49" charset="0"/>
                <a:ea typeface="SimSun" charset="-122"/>
              </a:rPr>
              <a:t>);</a:t>
            </a:r>
          </a:p>
          <a:p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code OK?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057400" y="1066800"/>
            <a:ext cx="4572000" cy="2532104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&lt;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stdio.h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&gt;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b="1" dirty="0">
              <a:solidFill>
                <a:srgbClr val="000000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main()</a:t>
            </a:r>
            <a:r>
              <a:rPr lang="ar-SA" sz="16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‏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{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  <a:r>
              <a:rPr lang="en-US" sz="1600" b="1" dirty="0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long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is_admin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= 0;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</a:t>
            </a:r>
            <a:r>
              <a:rPr lang="en-US" sz="1600" b="1" dirty="0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char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password[9];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scanf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("%s", password);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…</a:t>
            </a:r>
          </a:p>
          <a:p>
            <a:endParaRPr lang="en-US" sz="1600" b="1" dirty="0">
              <a:solidFill>
                <a:srgbClr val="000000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990600" y="4114800"/>
            <a:ext cx="6400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25438" eaLnBrk="1" hangingPunct="1">
              <a:lnSpc>
                <a:spcPct val="100000"/>
              </a:lnSpc>
              <a:spcBef>
                <a:spcPts val="700"/>
              </a:spcBef>
              <a:buClrTx/>
              <a:buFontTx/>
              <a:buNone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20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If not, why?</a:t>
            </a:r>
          </a:p>
        </p:txBody>
      </p:sp>
    </p:spTree>
    <p:extLst>
      <p:ext uri="{BB962C8B-B14F-4D97-AF65-F5344CB8AC3E}">
        <p14:creationId xmlns:p14="http://schemas.microsoft.com/office/powerpoint/2010/main" val="384189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The Standard C Library</a:t>
            </a:r>
          </a:p>
        </p:txBody>
      </p:sp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Examples (for this class)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I/O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600">
                <a:latin typeface="Arial" charset="0"/>
                <a:ea typeface="DejaVu LGC Sans" charset="0"/>
                <a:cs typeface="DejaVu LGC Sans" charset="0"/>
              </a:rPr>
              <a:t>Formatted: </a:t>
            </a:r>
            <a:r>
              <a:rPr lang="en-US" sz="1600" b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printf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scanf</a:t>
            </a:r>
            <a:r>
              <a:rPr lang="en-US" sz="1600" b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fprintf, fscanf, sprintf, sscanf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600">
                <a:latin typeface="Arial" charset="0"/>
                <a:ea typeface="DejaVu LGC Sans" charset="0"/>
                <a:cs typeface="DejaVu LGC Sans" charset="0"/>
              </a:rPr>
              <a:t>Unformatted: </a:t>
            </a:r>
            <a:r>
              <a:rPr lang="en-US" sz="1600" b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puts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gets, open, close, read</a:t>
            </a:r>
            <a:r>
              <a:rPr lang="en-US" sz="1600" b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write, fopen, fclose, fread, fwrite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Memory 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operations</a:t>
            </a:r>
          </a:p>
          <a:p>
            <a:pPr lvl="2" indent="-234950" eaLnBrk="1" hangingPunct="1">
              <a:lnSpc>
                <a:spcPct val="113000"/>
              </a:lnSpc>
              <a:spcBef>
                <a:spcPts val="625"/>
              </a:spcBef>
              <a:buClr>
                <a:srgbClr val="355E00"/>
              </a:buClr>
              <a:buSzPct val="8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memcpy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memcmp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memset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malloc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free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String operations 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strlen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strncpy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strncat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strncmp</a:t>
            </a:r>
            <a:endParaRPr lang="en-US" sz="1600" b="1" dirty="0">
              <a:solidFill>
                <a:srgbClr val="000099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format specifiers matter?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04800" y="1295400"/>
            <a:ext cx="8610600" cy="3049169"/>
          </a:xfrm>
          <a:prstGeom prst="rect">
            <a:avLst/>
          </a:prstGeom>
          <a:noFill/>
          <a:ln w="9360" cap="sq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&lt;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stdio.h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&gt;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main(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argc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*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argv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[]) {                                              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</a:t>
            </a:r>
            <a:r>
              <a:rPr lang="en-US" sz="1600" b="1" dirty="0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long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is_admin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=0;                                                        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	</a:t>
            </a:r>
            <a:r>
              <a:rPr lang="en-US" sz="1600" b="1" dirty="0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char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password[9];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("password at %p and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is_admin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at %p\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n",password,&amp;is_admin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);                                                       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("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is_admin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=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%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lu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\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n",is_admin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);                                   </a:t>
            </a:r>
          </a:p>
          <a:p>
            <a:pPr lvl="1"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scanf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("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%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",password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);</a:t>
            </a:r>
          </a:p>
          <a:p>
            <a:pPr lvl="1"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("password is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%s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is_admin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is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%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lu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\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n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",password,is_admin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);                                      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if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is_admin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 {                                                         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printf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("Congratulations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you’re an administrator!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\n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");                              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return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0;                                                               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}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200" y="6351588"/>
            <a:ext cx="76962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http://thefengs.com/wuchang/courses/cs201/class/02/scanf.c</a:t>
            </a:r>
          </a:p>
        </p:txBody>
      </p:sp>
      <p:sp>
        <p:nvSpPr>
          <p:cNvPr id="5" name="Rectangle 4"/>
          <p:cNvSpPr/>
          <p:nvPr/>
        </p:nvSpPr>
        <p:spPr>
          <a:xfrm>
            <a:off x="990600" y="4572000"/>
            <a:ext cx="640080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25438" eaLnBrk="1" hangingPunct="1">
              <a:lnSpc>
                <a:spcPct val="100000"/>
              </a:lnSpc>
              <a:spcBef>
                <a:spcPts val="700"/>
              </a:spcBef>
              <a:buClrTx/>
              <a:buFontTx/>
              <a:buNone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Format 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specifier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 critical in string input with 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  <a:ea typeface="DejaVu LGC Sans" charset="0"/>
                <a:cs typeface="Courier New" panose="02070309020205020404" pitchFamily="49" charset="0"/>
              </a:rPr>
              <a:t>scanf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anose="02070309020205020404" pitchFamily="49" charset="0"/>
              <a:ea typeface="DejaVu LGC Sans" charset="0"/>
              <a:cs typeface="Courier New" panose="02070309020205020404" pitchFamily="49" charset="0"/>
            </a:endParaRPr>
          </a:p>
          <a:p>
            <a:pPr marL="725488" lvl="1" indent="-268288" eaLnBrk="1" hangingPunct="1">
              <a:lnSpc>
                <a:spcPct val="100000"/>
              </a:lnSpc>
              <a:spcBef>
                <a:spcPts val="600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"%8s"</a:t>
            </a:r>
            <a:r>
              <a:rPr lang="en-US" sz="1800" dirty="0">
                <a:solidFill>
                  <a:schemeClr val="tx1"/>
                </a:solidFill>
                <a:latin typeface="Arial" charset="0"/>
                <a:ea typeface="DejaVu Sans" charset="0"/>
                <a:cs typeface="DejaVu Sans" charset="0"/>
              </a:rPr>
              <a:t>  Accept no more than 8 characters from user and terminate with "null" as the 9</a:t>
            </a:r>
            <a:r>
              <a:rPr lang="en-US" sz="1800" baseline="30000" dirty="0">
                <a:solidFill>
                  <a:schemeClr val="tx1"/>
                </a:solidFill>
                <a:latin typeface="Arial" charset="0"/>
                <a:ea typeface="DejaVu Sans" charset="0"/>
                <a:cs typeface="DejaVu Sans" charset="0"/>
              </a:rPr>
              <a:t>th</a:t>
            </a:r>
            <a:r>
              <a:rPr lang="en-US" sz="1800" dirty="0">
                <a:solidFill>
                  <a:schemeClr val="tx1"/>
                </a:solidFill>
                <a:latin typeface="Arial" charset="0"/>
                <a:ea typeface="DejaVu Sans" charset="0"/>
                <a:cs typeface="DejaVu Sans" charset="0"/>
              </a:rPr>
              <a:t> character</a:t>
            </a:r>
            <a:endParaRPr lang="en-US" sz="1800" b="1" dirty="0">
              <a:solidFill>
                <a:schemeClr val="tx1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1923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format specifiers matter?</a:t>
            </a:r>
            <a:endParaRPr lang="en-US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04800" y="1066800"/>
            <a:ext cx="8534400" cy="329539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&lt;stdio.h&gt;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 main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(int argc, char* argv[]) {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  </a:t>
            </a:r>
            <a:r>
              <a:rPr lang="en-US" sz="1600" b="1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long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is_admin=0;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  char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password[9];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  <a:r>
              <a:rPr lang="en-US" sz="1600" b="1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printf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("password at %p and is_admin at %p\n",password,&amp;is_admin);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  </a:t>
            </a:r>
            <a:r>
              <a:rPr lang="en-US" sz="1600" b="1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printf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("is_admin is %lu\n",is_admin);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  <a:r>
              <a:rPr lang="en-US" sz="1600" b="1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scanf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("%8s",password);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  <a:r>
              <a:rPr lang="en-US" sz="1600" b="1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printf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("password is %s, is_admin is %lu\n",password,is_admin);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if (is_admin)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    </a:t>
            </a:r>
            <a:r>
              <a:rPr lang="en-US" sz="1600" b="1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printf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("Congratulations, you're an administrator!\n");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  <a:r>
              <a:rPr lang="en-US" sz="1600" b="1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0;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}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57200" y="6351588"/>
            <a:ext cx="8077200" cy="357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http</a:t>
            </a:r>
            <a:r>
              <a:rPr lang="en-US" sz="18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://thefengs.com/wuchang/courses/cs201/class/02/scanf_bounded.c</a:t>
            </a:r>
            <a:endParaRPr lang="en-US" sz="18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LGC Sans" charset="0"/>
              <a:cs typeface="DejaVu LGC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1760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38138" indent="-317500" eaLnBrk="1" hangingPunct="1">
              <a:lnSpc>
                <a:spcPct val="97000"/>
              </a:lnSpc>
              <a:spcBef>
                <a:spcPts val="1250"/>
              </a:spcBef>
              <a:buClrTx/>
              <a:buFontTx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8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malloc</a:t>
            </a:r>
            <a:endParaRPr lang="en-US" sz="18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LGC Sans" charset="0"/>
              <a:cs typeface="DejaVu LGC Sans" charset="0"/>
            </a:endParaRPr>
          </a:p>
          <a:p>
            <a:pPr marL="717550" lvl="1" indent="-26035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Dynamically allocates memory from the heap at run-time</a:t>
            </a:r>
          </a:p>
          <a:p>
            <a:pPr lvl="2" eaLnBrk="1" hangingPunct="1">
              <a:lnSpc>
                <a:spcPct val="11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Memory persists between function invocations (unlike local variables)</a:t>
            </a:r>
          </a:p>
          <a:p>
            <a:pPr marL="717550" lvl="1" indent="-260350" eaLnBrk="1" hangingPunct="1">
              <a:lnSpc>
                <a:spcPct val="103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Must specify amount in allocation</a:t>
            </a:r>
          </a:p>
          <a:p>
            <a:pPr marL="1117600" lvl="2" indent="-260350" eaLnBrk="1" hangingPunct="1">
              <a:lnSpc>
                <a:spcPct val="103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Typically done via the </a:t>
            </a:r>
            <a:r>
              <a:rPr lang="en-US" sz="1600" dirty="0" err="1">
                <a:solidFill>
                  <a:srgbClr val="000066"/>
                </a:solidFill>
                <a:latin typeface="Courier New" panose="02070309020205020404" pitchFamily="49" charset="0"/>
                <a:ea typeface="DejaVu LGC Sans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000066"/>
                </a:solidFill>
                <a:latin typeface="Courier New" panose="02070309020205020404" pitchFamily="49" charset="0"/>
                <a:ea typeface="DejaVu LGC Sans" charset="0"/>
                <a:cs typeface="Courier New" panose="02070309020205020404" pitchFamily="49" charset="0"/>
              </a:rPr>
              <a:t>()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function</a:t>
            </a:r>
            <a:endParaRPr lang="en-US" sz="1600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717550" lvl="1" indent="-260350" eaLnBrk="1" hangingPunct="1">
              <a:lnSpc>
                <a:spcPct val="103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Returns a pointer to allocated memory block – not zero filled! </a:t>
            </a:r>
          </a:p>
          <a:p>
            <a:pPr lvl="2" eaLnBrk="1" hangingPunct="1">
              <a:lnSpc>
                <a:spcPct val="11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Allocate an integer</a:t>
            </a:r>
          </a:p>
          <a:p>
            <a:pPr lvl="3" indent="-207963" eaLnBrk="1" hangingPunct="1">
              <a:lnSpc>
                <a:spcPct val="103000"/>
              </a:lnSpc>
              <a:spcBef>
                <a:spcPts val="450"/>
              </a:spcBef>
              <a:buClrTx/>
              <a:buFontTx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600" b="1" dirty="0" err="1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*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iptr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=(</a:t>
            </a:r>
            <a:r>
              <a:rPr lang="en-US" sz="1600" b="1" dirty="0" err="1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*)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malloc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sizeof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));</a:t>
            </a:r>
          </a:p>
          <a:p>
            <a:pPr lvl="2" eaLnBrk="1" hangingPunct="1">
              <a:lnSpc>
                <a:spcPct val="11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Allocate a structure</a:t>
            </a:r>
          </a:p>
          <a:p>
            <a:pPr lvl="3" indent="-207963" eaLnBrk="1" hangingPunct="1">
              <a:lnSpc>
                <a:spcPct val="103000"/>
              </a:lnSpc>
              <a:spcBef>
                <a:spcPts val="450"/>
              </a:spcBef>
              <a:buClrTx/>
              <a:buFontTx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600" b="1" dirty="0" err="1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struct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name*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nameptr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= (</a:t>
            </a:r>
            <a:r>
              <a:rPr lang="en-US" sz="1600" b="1" dirty="0" err="1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struct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name*)</a:t>
            </a:r>
            <a:endParaRPr lang="en-US" sz="1600" b="1" dirty="0"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lvl="3" indent="-207963" eaLnBrk="1" hangingPunct="1">
              <a:lnSpc>
                <a:spcPct val="103000"/>
              </a:lnSpc>
              <a:spcBef>
                <a:spcPts val="450"/>
              </a:spcBef>
              <a:buClrTx/>
              <a:buFontTx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malloc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sizeof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600" b="1" dirty="0" err="1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struct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name));</a:t>
            </a:r>
          </a:p>
          <a:p>
            <a:pPr lvl="2" eaLnBrk="1" hangingPunct="1">
              <a:lnSpc>
                <a:spcPct val="11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Allocate an integer array with “value” elements</a:t>
            </a:r>
          </a:p>
          <a:p>
            <a:pPr marL="722313" lvl="1" indent="-260350" eaLnBrk="1" hangingPunct="1">
              <a:lnSpc>
                <a:spcPct val="103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	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*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ptr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= (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*)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malloc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(value *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sizeof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));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Memory allocation and management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38138" indent="-317500" eaLnBrk="1" hangingPunct="1">
              <a:lnSpc>
                <a:spcPct val="97000"/>
              </a:lnSpc>
              <a:spcBef>
                <a:spcPts val="1250"/>
              </a:spcBef>
              <a:buClrTx/>
              <a:buFontTx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Is this code snippet OK?</a:t>
            </a:r>
            <a:br>
              <a:rPr lang="en-US" sz="1600" dirty="0">
                <a:latin typeface="Courier New" pitchFamily="49" charset="0"/>
                <a:ea typeface="DejaVu LGC Sans" charset="0"/>
                <a:cs typeface="DejaVu LGC Sans" charset="0"/>
              </a:rPr>
            </a:b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void </a:t>
            </a:r>
            <a:r>
              <a:rPr lang="en-US" sz="1600" dirty="0" err="1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copy_string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(char *</a:t>
            </a:r>
            <a:r>
              <a:rPr lang="en-US" sz="1600" dirty="0" err="1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buf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 {</a:t>
            </a:r>
            <a:br>
              <a:rPr lang="en-US" sz="1600" dirty="0">
                <a:solidFill>
                  <a:schemeClr val="accent2"/>
                </a:solidFill>
                <a:latin typeface="Courier New" pitchFamily="49" charset="0"/>
                <a:cs typeface="Arial" charset="0"/>
              </a:rPr>
            </a:b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char *cp = (char *) </a:t>
            </a:r>
            <a:r>
              <a:rPr lang="en-US" sz="1600" dirty="0" err="1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malloc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strlen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buf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)*</a:t>
            </a:r>
            <a:r>
              <a:rPr lang="en-US" sz="1600" dirty="0" err="1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sizeof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(char))</a:t>
            </a:r>
            <a:r>
              <a:rPr lang="ar-SA" sz="1600" dirty="0">
                <a:solidFill>
                  <a:schemeClr val="accent2"/>
                </a:solidFill>
                <a:latin typeface="Courier New" pitchFamily="49" charset="0"/>
                <a:cs typeface="Arial" charset="0"/>
              </a:rPr>
              <a:t>‏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Arial" charset="0"/>
              </a:rPr>
              <a:t>;</a:t>
            </a:r>
            <a:br>
              <a:rPr lang="en-US" sz="1600" dirty="0">
                <a:solidFill>
                  <a:schemeClr val="accent2"/>
                </a:solidFill>
                <a:latin typeface="Courier New" pitchFamily="49" charset="0"/>
                <a:cs typeface="Arial" charset="0"/>
              </a:rPr>
            </a:b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1600" dirty="0" err="1">
                <a:solidFill>
                  <a:schemeClr val="accent2"/>
                </a:solidFill>
                <a:latin typeface="Courier New" pitchFamily="49" charset="0"/>
                <a:cs typeface="Arial" charset="0"/>
              </a:rPr>
              <a:t>strncpy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Arial" charset="0"/>
              </a:rPr>
              <a:t>(cp, </a:t>
            </a:r>
            <a:r>
              <a:rPr lang="en-US" sz="1600" dirty="0" err="1">
                <a:solidFill>
                  <a:schemeClr val="accent2"/>
                </a:solidFill>
                <a:latin typeface="Courier New" pitchFamily="49" charset="0"/>
                <a:cs typeface="Arial" charset="0"/>
              </a:rPr>
              <a:t>buf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Arial" charset="0"/>
              </a:rPr>
              <a:t>, </a:t>
            </a:r>
            <a:r>
              <a:rPr lang="en-US" sz="1600" dirty="0" err="1">
                <a:solidFill>
                  <a:schemeClr val="accent2"/>
                </a:solidFill>
                <a:latin typeface="Courier New" pitchFamily="49" charset="0"/>
                <a:cs typeface="Arial" charset="0"/>
              </a:rPr>
              <a:t>strlen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Arial" charset="0"/>
              </a:rPr>
              <a:t>(</a:t>
            </a:r>
            <a:r>
              <a:rPr lang="en-US" sz="1600" dirty="0" err="1">
                <a:solidFill>
                  <a:schemeClr val="accent2"/>
                </a:solidFill>
                <a:latin typeface="Courier New" pitchFamily="49" charset="0"/>
                <a:cs typeface="Arial" charset="0"/>
              </a:rPr>
              <a:t>buf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Arial" charset="0"/>
              </a:rPr>
              <a:t>));</a:t>
            </a:r>
            <a:br>
              <a:rPr lang="en-US" sz="1600" dirty="0">
                <a:solidFill>
                  <a:schemeClr val="accent2"/>
                </a:solidFill>
                <a:latin typeface="Courier New" pitchFamily="49" charset="0"/>
                <a:cs typeface="Arial" charset="0"/>
              </a:rPr>
            </a:b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Arial" charset="0"/>
              </a:rPr>
              <a:t>}</a:t>
            </a:r>
          </a:p>
          <a:p>
            <a:pPr marL="717550" lvl="1" indent="-260350" eaLnBrk="1" hangingPunct="1">
              <a:lnSpc>
                <a:spcPct val="103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800" dirty="0">
                <a:latin typeface="Arial" charset="0"/>
                <a:ea typeface="DejaVu LGC Sans" charset="0"/>
                <a:cs typeface="DejaVu LGC Sans" charset="0"/>
              </a:rPr>
              <a:t>Common error</a:t>
            </a:r>
          </a:p>
          <a:p>
            <a:pPr lvl="2" eaLnBrk="1" hangingPunct="1">
              <a:lnSpc>
                <a:spcPct val="111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600" dirty="0" err="1">
                <a:latin typeface="Courier New" pitchFamily="49" charset="0"/>
                <a:ea typeface="DejaVu LGC Sans" charset="0"/>
                <a:cs typeface="DejaVu LGC Sans" charset="0"/>
              </a:rPr>
              <a:t>strlen</a:t>
            </a:r>
            <a:r>
              <a:rPr lang="en-US" sz="1600" dirty="0">
                <a:latin typeface="Arial" charset="0"/>
                <a:ea typeface="DejaVu LGC Sans" charset="0"/>
                <a:cs typeface="DejaVu LGC Sans" charset="0"/>
              </a:rPr>
              <a:t> doesn’t account for the NULL terminator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LGC Sans" charset="0"/>
              <a:cs typeface="DejaVu LGC Sans" charset="0"/>
            </a:endParaRPr>
          </a:p>
          <a:p>
            <a:pPr marL="338138" indent="-317500" eaLnBrk="1" hangingPunct="1">
              <a:lnSpc>
                <a:spcPct val="97000"/>
              </a:lnSpc>
              <a:spcBef>
                <a:spcPts val="1250"/>
              </a:spcBef>
              <a:buClrTx/>
              <a:buFontTx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Be careful to allocate enough memory in 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malloc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LGC Sans" charset="0"/>
              <a:cs typeface="DejaVu LGC Sans" charset="0"/>
            </a:endParaRPr>
          </a:p>
          <a:p>
            <a:pPr marL="717550" lvl="1" indent="-260350" eaLnBrk="1" hangingPunct="1">
              <a:lnSpc>
                <a:spcPct val="103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Overrun on the space is undefined</a:t>
            </a:r>
            <a:endParaRPr lang="en-US" sz="1600" b="1" dirty="0">
              <a:solidFill>
                <a:srgbClr val="000099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717550" lvl="1" indent="-260350" eaLnBrk="1" hangingPunct="1">
              <a:lnSpc>
                <a:spcPct val="103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Fix?</a:t>
            </a:r>
          </a:p>
          <a:p>
            <a:pPr lvl="2" indent="-223838" eaLnBrk="1" hangingPunct="1">
              <a:lnSpc>
                <a:spcPct val="111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char *cp = (char *) 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malloc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((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strlen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buf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)+1)*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sizeof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(char))</a:t>
            </a:r>
            <a:r>
              <a:rPr lang="ar-SA" sz="1600" b="1" dirty="0">
                <a:solidFill>
                  <a:srgbClr val="000099"/>
                </a:solidFill>
                <a:latin typeface="Courier New" pitchFamily="49" charset="0"/>
                <a:cs typeface="Arial" charset="0"/>
              </a:rPr>
              <a:t>‏</a:t>
            </a:r>
            <a:endParaRPr lang="en-US" sz="1600" b="1" dirty="0">
              <a:solidFill>
                <a:srgbClr val="000099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Memory allocation and management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Memory 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no longer needed must be explicitly </a:t>
            </a:r>
            <a:r>
              <a:rPr lang="en-US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deallocated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LGC Sans" charset="0"/>
              <a:cs typeface="DejaVu LGC Sans" charset="0"/>
            </a:endParaRPr>
          </a:p>
          <a:p>
            <a:pPr marL="719138" lvl="1" indent="-228600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dirty="0">
                <a:latin typeface="Arial" charset="0"/>
                <a:ea typeface="DejaVu LGC Sans" charset="0"/>
                <a:cs typeface="DejaVu LGC Sans" charset="0"/>
              </a:rPr>
              <a:t>Failure to do so leads to memory leaks</a:t>
            </a:r>
          </a:p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free</a:t>
            </a:r>
          </a:p>
          <a:p>
            <a:pPr marL="719138" lvl="1" indent="-228600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Deallocates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memory in heap.</a:t>
            </a:r>
          </a:p>
          <a:p>
            <a:pPr marL="719138" lvl="1" indent="-228600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Pass in a pointer that was returned by </a:t>
            </a: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malloc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.</a:t>
            </a:r>
          </a:p>
          <a:p>
            <a:pPr marL="719138" lvl="1" indent="-228600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Integer example</a:t>
            </a:r>
          </a:p>
          <a:p>
            <a:pPr lvl="2" indent="-214313" eaLnBrk="1" hangingPunct="1">
              <a:lnSpc>
                <a:spcPct val="90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400" dirty="0" err="1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400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* </a:t>
            </a:r>
            <a:r>
              <a:rPr lang="en-US" sz="1400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iptr</a:t>
            </a:r>
            <a:r>
              <a:rPr lang="en-US" sz="1400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= (</a:t>
            </a:r>
            <a:r>
              <a:rPr lang="en-US" sz="1400" dirty="0" err="1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400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*) </a:t>
            </a:r>
            <a:r>
              <a:rPr lang="en-US" sz="1400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malloc</a:t>
            </a:r>
            <a:r>
              <a:rPr lang="en-US" sz="1400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400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sizeof</a:t>
            </a:r>
            <a:r>
              <a:rPr lang="en-US" sz="1400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400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400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));</a:t>
            </a:r>
          </a:p>
          <a:p>
            <a:pPr lvl="2" indent="-214313" eaLnBrk="1" hangingPunct="1">
              <a:lnSpc>
                <a:spcPct val="90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400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free(</a:t>
            </a:r>
            <a:r>
              <a:rPr lang="en-US" sz="1400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iptr</a:t>
            </a:r>
            <a:r>
              <a:rPr lang="en-US" sz="1400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);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Structure example</a:t>
            </a:r>
          </a:p>
          <a:p>
            <a:pPr lvl="2" indent="-214313" eaLnBrk="1" hangingPunct="1">
              <a:lnSpc>
                <a:spcPct val="121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4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struct</a:t>
            </a: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table* </a:t>
            </a:r>
            <a:r>
              <a:rPr lang="en-US" sz="14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tp</a:t>
            </a: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= (</a:t>
            </a:r>
            <a:r>
              <a:rPr lang="en-US" sz="14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struct</a:t>
            </a: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table*)</a:t>
            </a:r>
            <a:r>
              <a:rPr lang="en-US" sz="14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malloc</a:t>
            </a: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4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sizeof</a:t>
            </a: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4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struct</a:t>
            </a: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table));</a:t>
            </a:r>
          </a:p>
          <a:p>
            <a:pPr lvl="2" indent="-214313" eaLnBrk="1" hangingPunct="1">
              <a:lnSpc>
                <a:spcPct val="121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free(</a:t>
            </a:r>
            <a:r>
              <a:rPr lang="en-US" sz="14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tp</a:t>
            </a:r>
            <a:r>
              <a:rPr lang="en-US" sz="14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);</a:t>
            </a:r>
          </a:p>
          <a:p>
            <a:pPr marL="381000" indent="-360363"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Common security exploits involving the heap</a:t>
            </a:r>
          </a:p>
          <a:p>
            <a:pPr marL="719138" lvl="1" indent="-228600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dirty="0">
                <a:latin typeface="Arial" charset="0"/>
                <a:ea typeface="DejaVu LGC Sans" charset="0"/>
                <a:cs typeface="DejaVu LGC Sans" charset="0"/>
              </a:rPr>
              <a:t>Freeing the same memory block twice</a:t>
            </a:r>
          </a:p>
          <a:p>
            <a:pPr marL="719138" lvl="1" indent="-228600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dirty="0">
                <a:latin typeface="Arial" charset="0"/>
                <a:ea typeface="DejaVu LGC Sans" charset="0"/>
                <a:cs typeface="DejaVu LGC Sans" charset="0"/>
              </a:rPr>
              <a:t>Using memory after it has been freed</a:t>
            </a:r>
          </a:p>
          <a:p>
            <a:pPr marL="719138" lvl="1" indent="-228600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dirty="0">
                <a:latin typeface="Arial" charset="0"/>
                <a:ea typeface="DejaVu LGC Sans" charset="0"/>
                <a:cs typeface="DejaVu LGC Sans" charset="0"/>
              </a:rPr>
              <a:t>Overflowing </a:t>
            </a:r>
            <a:r>
              <a:rPr lang="en-US" sz="1800" dirty="0" err="1">
                <a:latin typeface="Arial" charset="0"/>
                <a:ea typeface="DejaVu LGC Sans" charset="0"/>
                <a:cs typeface="DejaVu LGC Sans" charset="0"/>
              </a:rPr>
              <a:t>malloc’d</a:t>
            </a:r>
            <a:r>
              <a:rPr lang="en-US" sz="1800" dirty="0">
                <a:latin typeface="Arial" charset="0"/>
                <a:ea typeface="DejaVu LGC Sans" charset="0"/>
                <a:cs typeface="DejaVu LGC Sans" charset="0"/>
              </a:rPr>
              <a:t> data to corrupt heap data structures </a:t>
            </a:r>
          </a:p>
          <a:p>
            <a:pPr marL="719138" lvl="1" indent="-228600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dirty="0">
                <a:latin typeface="Arial" charset="0"/>
                <a:ea typeface="DejaVu LGC Sans" charset="0"/>
                <a:cs typeface="DejaVu LGC Sans" charset="0"/>
              </a:rPr>
              <a:t>All lead to arbitrary code execution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Memory allocation and management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1000" indent="-360363" eaLnBrk="1" hangingPunct="1">
              <a:buClrTx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Setting memory to a specific value</a:t>
            </a:r>
          </a:p>
          <a:p>
            <a:pPr marL="719138" lvl="1" indent="-228600" eaLnBrk="1" hangingPunct="1">
              <a:spcBef>
                <a:spcPts val="563"/>
              </a:spcBef>
              <a:buClr>
                <a:srgbClr val="660033"/>
              </a:buClr>
              <a:buSzPct val="75000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dirty="0">
                <a:latin typeface="Courier New" pitchFamily="49" charset="0"/>
                <a:ea typeface="DejaVu LGC Sans" charset="0"/>
                <a:cs typeface="DejaVu LGC Sans" charset="0"/>
              </a:rPr>
              <a:t>void *</a:t>
            </a:r>
            <a:r>
              <a:rPr lang="en-US" sz="1800" dirty="0" err="1">
                <a:latin typeface="Courier New" pitchFamily="49" charset="0"/>
                <a:ea typeface="DejaVu LGC Sans" charset="0"/>
                <a:cs typeface="DejaVu LGC Sans" charset="0"/>
              </a:rPr>
              <a:t>memset</a:t>
            </a:r>
            <a:r>
              <a:rPr lang="en-US" sz="1800" dirty="0">
                <a:latin typeface="Courier New" pitchFamily="49" charset="0"/>
                <a:ea typeface="DejaVu LGC Sans" charset="0"/>
                <a:cs typeface="DejaVu LGC Sans" charset="0"/>
              </a:rPr>
              <a:t>(void *s, </a:t>
            </a:r>
            <a:r>
              <a:rPr lang="en-US" sz="1800" dirty="0" err="1"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800" dirty="0">
                <a:latin typeface="Courier New" pitchFamily="49" charset="0"/>
                <a:ea typeface="DejaVu LGC Sans" charset="0"/>
                <a:cs typeface="DejaVu LGC Sans" charset="0"/>
              </a:rPr>
              <a:t> c, </a:t>
            </a:r>
            <a:r>
              <a:rPr lang="en-US" sz="1800" dirty="0" err="1">
                <a:latin typeface="Courier New" pitchFamily="49" charset="0"/>
                <a:ea typeface="DejaVu LGC Sans" charset="0"/>
                <a:cs typeface="DejaVu LGC Sans" charset="0"/>
              </a:rPr>
              <a:t>size_t</a:t>
            </a:r>
            <a:r>
              <a:rPr lang="en-US" sz="1800" dirty="0">
                <a:latin typeface="Courier New" pitchFamily="49" charset="0"/>
                <a:ea typeface="DejaVu LGC Sans" charset="0"/>
                <a:cs typeface="DejaVu LGC Sans" charset="0"/>
              </a:rPr>
              <a:t> n);</a:t>
            </a:r>
          </a:p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Copying and moving memory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marL="719138" lvl="1" indent="-228600" eaLnBrk="1" hangingPunct="1">
              <a:spcBef>
                <a:spcPts val="563"/>
              </a:spcBef>
              <a:buClr>
                <a:srgbClr val="660033"/>
              </a:buClr>
              <a:buSzPct val="75000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dirty="0">
                <a:latin typeface="Courier New" pitchFamily="49" charset="0"/>
                <a:ea typeface="DejaVu LGC Sans" charset="0"/>
                <a:cs typeface="DejaVu LGC Sans" charset="0"/>
              </a:rPr>
              <a:t>void *</a:t>
            </a:r>
            <a:r>
              <a:rPr lang="en-US" sz="1800" dirty="0" err="1">
                <a:latin typeface="Courier New" pitchFamily="49" charset="0"/>
                <a:ea typeface="DejaVu LGC Sans" charset="0"/>
                <a:cs typeface="DejaVu LGC Sans" charset="0"/>
              </a:rPr>
              <a:t>memcpy</a:t>
            </a:r>
            <a:r>
              <a:rPr lang="en-US" sz="1800" dirty="0">
                <a:latin typeface="Courier New" pitchFamily="49" charset="0"/>
                <a:ea typeface="DejaVu LGC Sans" charset="0"/>
                <a:cs typeface="DejaVu LGC Sans" charset="0"/>
              </a:rPr>
              <a:t>(void *</a:t>
            </a:r>
            <a:r>
              <a:rPr lang="en-US" sz="1800" dirty="0" err="1">
                <a:latin typeface="Courier New" pitchFamily="49" charset="0"/>
                <a:ea typeface="DejaVu LGC Sans" charset="0"/>
                <a:cs typeface="DejaVu LGC Sans" charset="0"/>
              </a:rPr>
              <a:t>dest</a:t>
            </a:r>
            <a:r>
              <a:rPr lang="en-US" sz="1800" dirty="0">
                <a:latin typeface="Courier New" pitchFamily="49" charset="0"/>
                <a:ea typeface="DejaVu LGC Sans" charset="0"/>
                <a:cs typeface="DejaVu LGC Sans" charset="0"/>
              </a:rPr>
              <a:t>, void *</a:t>
            </a:r>
            <a:r>
              <a:rPr lang="en-US" sz="1800" dirty="0" err="1">
                <a:latin typeface="Courier New" pitchFamily="49" charset="0"/>
                <a:ea typeface="DejaVu LGC Sans" charset="0"/>
                <a:cs typeface="DejaVu LGC Sans" charset="0"/>
              </a:rPr>
              <a:t>src</a:t>
            </a:r>
            <a:r>
              <a:rPr lang="en-US" sz="1800" dirty="0">
                <a:latin typeface="Courier New" pitchFamily="49" charset="0"/>
                <a:ea typeface="DejaVu LGC Sans" charset="0"/>
                <a:cs typeface="DejaVu LGC Sans" charset="0"/>
              </a:rPr>
              <a:t>, </a:t>
            </a:r>
            <a:r>
              <a:rPr lang="en-US" sz="1800" dirty="0" err="1">
                <a:latin typeface="Courier New" pitchFamily="49" charset="0"/>
                <a:ea typeface="DejaVu LGC Sans" charset="0"/>
                <a:cs typeface="DejaVu LGC Sans" charset="0"/>
              </a:rPr>
              <a:t>size_t</a:t>
            </a:r>
            <a:r>
              <a:rPr lang="en-US" sz="1800" dirty="0">
                <a:latin typeface="Courier New" pitchFamily="49" charset="0"/>
                <a:ea typeface="DejaVu LGC Sans" charset="0"/>
                <a:cs typeface="DejaVu LGC Sans" charset="0"/>
              </a:rPr>
              <a:t> n);</a:t>
            </a:r>
          </a:p>
          <a:p>
            <a:pPr marL="719138" lvl="1" indent="-228600" eaLnBrk="1" hangingPunct="1">
              <a:spcBef>
                <a:spcPts val="563"/>
              </a:spcBef>
              <a:buClr>
                <a:srgbClr val="660033"/>
              </a:buClr>
              <a:buSzPct val="75000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dirty="0">
                <a:latin typeface="Courier New" pitchFamily="49" charset="0"/>
                <a:ea typeface="DejaVu LGC Sans" charset="0"/>
                <a:cs typeface="DejaVu LGC Sans" charset="0"/>
              </a:rPr>
              <a:t>void *</a:t>
            </a:r>
            <a:r>
              <a:rPr lang="en-US" sz="1800" dirty="0" err="1">
                <a:latin typeface="Courier New" pitchFamily="49" charset="0"/>
                <a:ea typeface="DejaVu LGC Sans" charset="0"/>
                <a:cs typeface="DejaVu LGC Sans" charset="0"/>
              </a:rPr>
              <a:t>memmove</a:t>
            </a:r>
            <a:r>
              <a:rPr lang="en-US" sz="1800" dirty="0">
                <a:latin typeface="Courier New" pitchFamily="49" charset="0"/>
                <a:ea typeface="DejaVu LGC Sans" charset="0"/>
                <a:cs typeface="DejaVu LGC Sans" charset="0"/>
              </a:rPr>
              <a:t>(void *</a:t>
            </a:r>
            <a:r>
              <a:rPr lang="en-US" sz="1800" dirty="0" err="1">
                <a:latin typeface="Courier New" pitchFamily="49" charset="0"/>
                <a:ea typeface="DejaVu LGC Sans" charset="0"/>
                <a:cs typeface="DejaVu LGC Sans" charset="0"/>
              </a:rPr>
              <a:t>dest</a:t>
            </a:r>
            <a:r>
              <a:rPr lang="en-US" sz="1800" dirty="0">
                <a:latin typeface="Courier New" pitchFamily="49" charset="0"/>
                <a:ea typeface="DejaVu LGC Sans" charset="0"/>
                <a:cs typeface="DejaVu LGC Sans" charset="0"/>
              </a:rPr>
              <a:t>, void *</a:t>
            </a:r>
            <a:r>
              <a:rPr lang="en-US" sz="1800" dirty="0" err="1">
                <a:latin typeface="Courier New" pitchFamily="49" charset="0"/>
                <a:ea typeface="DejaVu LGC Sans" charset="0"/>
                <a:cs typeface="DejaVu LGC Sans" charset="0"/>
              </a:rPr>
              <a:t>src</a:t>
            </a:r>
            <a:r>
              <a:rPr lang="en-US" sz="1800" dirty="0">
                <a:latin typeface="Courier New" pitchFamily="49" charset="0"/>
                <a:ea typeface="DejaVu LGC Sans" charset="0"/>
                <a:cs typeface="DejaVu LGC Sans" charset="0"/>
              </a:rPr>
              <a:t>, </a:t>
            </a:r>
            <a:r>
              <a:rPr lang="en-US" sz="1800" dirty="0" err="1">
                <a:latin typeface="Courier New" pitchFamily="49" charset="0"/>
                <a:ea typeface="DejaVu LGC Sans" charset="0"/>
                <a:cs typeface="DejaVu LGC Sans" charset="0"/>
              </a:rPr>
              <a:t>size_t</a:t>
            </a:r>
            <a:r>
              <a:rPr lang="en-US" sz="1800" dirty="0">
                <a:latin typeface="Courier New" pitchFamily="49" charset="0"/>
                <a:ea typeface="DejaVu LGC Sans" charset="0"/>
                <a:cs typeface="DejaVu LGC Sans" charset="0"/>
              </a:rPr>
              <a:t> n);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Memory allocation and management</a:t>
            </a: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2590800" y="2133600"/>
            <a:ext cx="4545013" cy="1081088"/>
            <a:chOff x="1388" y="2062"/>
            <a:chExt cx="2863" cy="681"/>
          </a:xfrm>
        </p:grpSpPr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1388" y="2512"/>
              <a:ext cx="2863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66"/>
                  </a:solidFill>
                  <a:latin typeface="Arial" charset="0"/>
                  <a:ea typeface="DejaVu LGC Sans" charset="0"/>
                  <a:cs typeface="DejaVu LGC Sans" charset="0"/>
                </a:rPr>
                <a:t>Set this memory to this value for this length</a:t>
              </a:r>
            </a:p>
          </p:txBody>
        </p:sp>
        <p:sp>
          <p:nvSpPr>
            <p:cNvPr id="10" name="Oval 5"/>
            <p:cNvSpPr>
              <a:spLocks noChangeArrowheads="1"/>
            </p:cNvSpPr>
            <p:nvPr/>
          </p:nvSpPr>
          <p:spPr bwMode="auto">
            <a:xfrm>
              <a:off x="1673" y="2512"/>
              <a:ext cx="268" cy="208"/>
            </a:xfrm>
            <a:prstGeom prst="ellipse">
              <a:avLst/>
            </a:prstGeom>
            <a:noFill/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6"/>
            <p:cNvSpPr>
              <a:spLocks noChangeArrowheads="1"/>
            </p:cNvSpPr>
            <p:nvPr/>
          </p:nvSpPr>
          <p:spPr bwMode="auto">
            <a:xfrm>
              <a:off x="2612" y="2512"/>
              <a:ext cx="268" cy="208"/>
            </a:xfrm>
            <a:prstGeom prst="ellipse">
              <a:avLst/>
            </a:prstGeom>
            <a:noFill/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3456" y="2512"/>
              <a:ext cx="268" cy="208"/>
            </a:xfrm>
            <a:prstGeom prst="ellipse">
              <a:avLst/>
            </a:prstGeom>
            <a:noFill/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V="1">
              <a:off x="1814" y="2061"/>
              <a:ext cx="222" cy="453"/>
            </a:xfrm>
            <a:prstGeom prst="line">
              <a:avLst/>
            </a:prstGeom>
            <a:noFill/>
            <a:ln w="93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flipH="1" flipV="1">
              <a:off x="2595" y="2061"/>
              <a:ext cx="113" cy="453"/>
            </a:xfrm>
            <a:prstGeom prst="line">
              <a:avLst/>
            </a:prstGeom>
            <a:noFill/>
            <a:ln w="93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 flipH="1" flipV="1">
              <a:off x="3440" y="2061"/>
              <a:ext cx="160" cy="453"/>
            </a:xfrm>
            <a:prstGeom prst="line">
              <a:avLst/>
            </a:prstGeom>
            <a:noFill/>
            <a:ln w="93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number generation</a:t>
            </a:r>
          </a:p>
        </p:txBody>
      </p:sp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Generate pseudo-random numbers</a:t>
            </a:r>
          </a:p>
          <a:p>
            <a:pPr marL="719138" lvl="1" indent="-2286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Deterministic algorithm based on seed</a:t>
            </a:r>
          </a:p>
          <a:p>
            <a:pPr marL="719138" lvl="1" indent="-2286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dirty="0">
                <a:latin typeface="Courier New" pitchFamily="49" charset="0"/>
                <a:ea typeface="DejaVu LGC Sans" charset="0"/>
                <a:cs typeface="DejaVu LGC Sans" charset="0"/>
              </a:rPr>
              <a:t>void </a:t>
            </a:r>
            <a:r>
              <a:rPr lang="en-US" dirty="0" err="1">
                <a:latin typeface="Courier New" pitchFamily="49" charset="0"/>
                <a:ea typeface="DejaVu LGC Sans" charset="0"/>
                <a:cs typeface="DejaVu LGC Sans" charset="0"/>
              </a:rPr>
              <a:t>srand</a:t>
            </a:r>
            <a:r>
              <a:rPr lang="en-US" dirty="0">
                <a:latin typeface="Courier New" pitchFamily="49" charset="0"/>
                <a:ea typeface="DejaVu LGC Sans" charset="0"/>
                <a:cs typeface="DejaVu LGC Sans" charset="0"/>
              </a:rPr>
              <a:t>(unsigned int seed);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Sets seed for PRNG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 rand(void);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Gets next random number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Courier New" pitchFamily="49" charset="0"/>
              </a:rPr>
              <a:t>man 3 rand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344488" y="1143000"/>
            <a:ext cx="8113712" cy="51958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 &lt;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stdio.h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&gt;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 &lt;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stdlib.h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&gt;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main(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argc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char**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argv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i,seed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sscanf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argv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[1],"%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d",&amp;seed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srand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(seed);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for (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=0;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&lt; 10;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++)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printf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("%d : %d\n",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, rand());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}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endParaRPr lang="en-US" sz="1400" dirty="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endParaRPr lang="en-US" sz="1400" dirty="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OUTPUT: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mashimaro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2:41PM % ./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myrand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30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0 : 493850533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1 : 1867792571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2 : 1191308030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3 : 1240413721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4 : 2134708252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5 : 1278462954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6 : 1717909034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7 : 1758326472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8 : 1352639282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9 : 1081373099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mashimaro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2:41PM %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Random number generation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2590800" y="3200400"/>
            <a:ext cx="3925888" cy="1111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63360" tIns="25560" rIns="63360" bIns="25560">
            <a:spAutoFit/>
          </a:bodyPr>
          <a:lstStyle/>
          <a:p>
            <a:pPr algn="ctr">
              <a:lnSpc>
                <a:spcPct val="9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b="1">
              <a:solidFill>
                <a:srgbClr val="003300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algn="ctr">
              <a:lnSpc>
                <a:spcPct val="9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b="1">
              <a:solidFill>
                <a:srgbClr val="003300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algn="ctr">
              <a:lnSpc>
                <a:spcPct val="9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b="1">
              <a:solidFill>
                <a:srgbClr val="003300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ctr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Make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Makefiles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Recipe for compiling and running your code</a:t>
            </a:r>
          </a:p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Makefile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LGC Sans" charset="0"/>
              <a:cs typeface="DejaVu LGC Sans" charset="0"/>
            </a:endParaRP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The “make” utility will use this file by default</a:t>
            </a:r>
          </a:p>
          <a:p>
            <a:pPr marL="719138" lvl="1" indent="-2286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First rule in the </a:t>
            </a:r>
            <a:r>
              <a:rPr lang="en-US" dirty="0" err="1">
                <a:latin typeface="Arial" charset="0"/>
                <a:ea typeface="DejaVu LGC Sans" charset="0"/>
                <a:cs typeface="DejaVu LGC Sans" charset="0"/>
              </a:rPr>
              <a:t>Makefile</a:t>
            </a: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 is used by default if “make” used with no arguments</a:t>
            </a:r>
          </a:p>
          <a:p>
            <a:pPr marL="719138" lvl="1" indent="-2286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Second line of each rule (the command) must start with a tab, not spaces</a:t>
            </a:r>
          </a:p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The Standard C Library</a:t>
            </a: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lnSpc>
                <a:spcPct val="103000"/>
              </a:lnSpc>
              <a:spcBef>
                <a:spcPts val="6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Examples for you to “man”</a:t>
            </a:r>
          </a:p>
          <a:p>
            <a:pPr marL="719138" lvl="1" indent="-22860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Utility functions</a:t>
            </a:r>
          </a:p>
          <a:p>
            <a:pPr lvl="2" indent="-234950" eaLnBrk="1" hangingPunct="1">
              <a:lnSpc>
                <a:spcPct val="11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rand, 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srand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exit, system, 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getenv</a:t>
            </a:r>
            <a:endParaRPr lang="en-US" sz="1600" b="1" dirty="0">
              <a:solidFill>
                <a:srgbClr val="000099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marL="719138" lvl="1" indent="-22860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Time</a:t>
            </a:r>
          </a:p>
          <a:p>
            <a:pPr lvl="2" indent="-234950" eaLnBrk="1" hangingPunct="1">
              <a:lnSpc>
                <a:spcPct val="103000"/>
              </a:lnSpc>
              <a:spcBef>
                <a:spcPts val="625"/>
              </a:spcBef>
              <a:buClr>
                <a:srgbClr val="355E00"/>
              </a:buClr>
              <a:buSzPct val="200000"/>
              <a:buFont typeface="Times New Roman" pitchFamily="16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clock, time, 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gettimeofday</a:t>
            </a:r>
            <a:endParaRPr lang="en-US" sz="1600" b="1" dirty="0">
              <a:solidFill>
                <a:srgbClr val="000099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marL="719138" lvl="1" indent="-22860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Processes</a:t>
            </a:r>
          </a:p>
          <a:p>
            <a:pPr lvl="2" indent="-234950" eaLnBrk="1" hangingPunct="1">
              <a:lnSpc>
                <a:spcPct val="103000"/>
              </a:lnSpc>
              <a:spcBef>
                <a:spcPts val="625"/>
              </a:spcBef>
              <a:buClr>
                <a:srgbClr val="355E00"/>
              </a:buClr>
              <a:buSzPct val="150000"/>
              <a:buFont typeface="Times New Roman" pitchFamily="16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28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fork, </a:t>
            </a:r>
            <a:r>
              <a:rPr lang="en-US" sz="1600" b="1" dirty="0" err="1">
                <a:solidFill>
                  <a:srgbClr val="28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execve</a:t>
            </a:r>
            <a:endParaRPr lang="en-US" sz="1600" b="1" dirty="0">
              <a:solidFill>
                <a:srgbClr val="280099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marL="719138" lvl="1" indent="-22860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Signals</a:t>
            </a:r>
          </a:p>
          <a:p>
            <a:pPr lvl="2" indent="-234950" eaLnBrk="1" hangingPunct="1">
              <a:lnSpc>
                <a:spcPct val="11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signal, raise, wait, 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waitpid</a:t>
            </a:r>
            <a:endParaRPr lang="en-US" sz="1600" b="1" dirty="0">
              <a:solidFill>
                <a:srgbClr val="000099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marL="719138" lvl="1" indent="-22860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Implementation-defined constants</a:t>
            </a:r>
          </a:p>
          <a:p>
            <a:pPr lvl="2" indent="-234950" eaLnBrk="1" hangingPunct="1">
              <a:lnSpc>
                <a:spcPct val="11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INT_MAX, INT_MIN, DBL_MAX, DBL_MIN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2588" indent="-361950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2588" algn="l"/>
                <a:tab pos="887413" algn="l"/>
                <a:tab pos="1801813" algn="l"/>
                <a:tab pos="2716213" algn="l"/>
                <a:tab pos="3630613" algn="l"/>
                <a:tab pos="4545013" algn="l"/>
                <a:tab pos="5459413" algn="l"/>
                <a:tab pos="6373813" algn="l"/>
                <a:tab pos="7288213" algn="l"/>
                <a:tab pos="8202613" algn="l"/>
                <a:tab pos="9117013" algn="l"/>
                <a:tab pos="10031413" algn="l"/>
                <a:tab pos="10034588" algn="l"/>
                <a:tab pos="10491788" algn="l"/>
                <a:tab pos="10494963" algn="l"/>
                <a:tab pos="10496550" algn="l"/>
                <a:tab pos="10498138" algn="l"/>
                <a:tab pos="10499725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br>
              <a:rPr lang="en-US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sd:  sd.c</a:t>
            </a:r>
            <a:br>
              <a:rPr lang="en-US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	cc –Wall -g -o sd sd.c</a:t>
            </a:r>
            <a:br>
              <a:rPr lang="en-US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br>
              <a:rPr lang="en-US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endParaRPr lang="en-US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MS Mincho" pitchFamily="49" charset="-128"/>
            </a:endParaRPr>
          </a:p>
          <a:p>
            <a:pPr marL="382588" indent="-361950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2588" algn="l"/>
                <a:tab pos="887413" algn="l"/>
                <a:tab pos="1801813" algn="l"/>
                <a:tab pos="2716213" algn="l"/>
                <a:tab pos="3630613" algn="l"/>
                <a:tab pos="4545013" algn="l"/>
                <a:tab pos="5459413" algn="l"/>
                <a:tab pos="6373813" algn="l"/>
                <a:tab pos="7288213" algn="l"/>
                <a:tab pos="8202613" algn="l"/>
                <a:tab pos="9117013" algn="l"/>
                <a:tab pos="10031413" algn="l"/>
                <a:tab pos="10034588" algn="l"/>
                <a:tab pos="10491788" algn="l"/>
                <a:tab pos="10494963" algn="l"/>
                <a:tab pos="10496550" algn="l"/>
                <a:tab pos="10498138" algn="l"/>
                <a:tab pos="10499725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endParaRPr lang="en-US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Text Box 3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A simple </a:t>
            </a:r>
            <a:r>
              <a:rPr lang="en-US" sz="3800" b="1" dirty="0" err="1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Makefile</a:t>
            </a:r>
            <a:endParaRPr lang="en-US" sz="3800" b="1" dirty="0">
              <a:solidFill>
                <a:srgbClr val="660033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685800" y="2057400"/>
            <a:ext cx="152400" cy="990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81000" y="3124200"/>
            <a:ext cx="2295437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Target to build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2590800" y="1524000"/>
            <a:ext cx="228600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029200" y="1295400"/>
            <a:ext cx="3810000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What target depends on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 flipV="1">
            <a:off x="3581400" y="2362200"/>
            <a:ext cx="1447800" cy="1219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105400" y="3581400"/>
            <a:ext cx="3810000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Command to run to build target when file it depends upon changes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457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2588" indent="-361950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2588" algn="l"/>
                <a:tab pos="887413" algn="l"/>
                <a:tab pos="1801813" algn="l"/>
                <a:tab pos="2716213" algn="l"/>
                <a:tab pos="3630613" algn="l"/>
                <a:tab pos="4545013" algn="l"/>
                <a:tab pos="5459413" algn="l"/>
                <a:tab pos="6373813" algn="l"/>
                <a:tab pos="7288213" algn="l"/>
                <a:tab pos="8202613" algn="l"/>
                <a:tab pos="9117013" algn="l"/>
                <a:tab pos="10031413" algn="l"/>
                <a:tab pos="10034588" algn="l"/>
                <a:tab pos="10491788" algn="l"/>
                <a:tab pos="10494963" algn="l"/>
                <a:tab pos="10496550" algn="l"/>
                <a:tab pos="10498138" algn="l"/>
                <a:tab pos="10499725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  all: </a:t>
            </a:r>
            <a:r>
              <a:rPr lang="en-US" sz="20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sd</a:t>
            </a: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 test1 test2 test3</a:t>
            </a:r>
            <a:b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b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20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sd</a:t>
            </a: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:  </a:t>
            </a:r>
            <a:r>
              <a:rPr lang="en-US" sz="20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sd.c</a:t>
            </a:r>
            <a:b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	cc -g -o </a:t>
            </a:r>
            <a:r>
              <a:rPr lang="en-US" sz="20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sd</a:t>
            </a: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20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sd.c</a:t>
            </a:r>
            <a:b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b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test1:  test1.c</a:t>
            </a:r>
            <a:b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	cc -o test1 test1.c</a:t>
            </a:r>
            <a:b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b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test2:  test2.c</a:t>
            </a:r>
            <a:b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	cc -o test2 test2.c</a:t>
            </a:r>
            <a:b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b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test3:  test3.c</a:t>
            </a:r>
            <a:b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	cc -o test3 test3.c</a:t>
            </a:r>
            <a:b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b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clean:</a:t>
            </a:r>
            <a:b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20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rm</a:t>
            </a: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20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sd</a:t>
            </a: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 test1 test2 test3</a:t>
            </a:r>
            <a:b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endParaRPr lang="en-US" sz="20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MS Mincho" pitchFamily="49" charset="-128"/>
            </a:endParaRPr>
          </a:p>
          <a:p>
            <a:pPr marL="382588" indent="-361950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2588" algn="l"/>
                <a:tab pos="887413" algn="l"/>
                <a:tab pos="1801813" algn="l"/>
                <a:tab pos="2716213" algn="l"/>
                <a:tab pos="3630613" algn="l"/>
                <a:tab pos="4545013" algn="l"/>
                <a:tab pos="5459413" algn="l"/>
                <a:tab pos="6373813" algn="l"/>
                <a:tab pos="7288213" algn="l"/>
                <a:tab pos="8202613" algn="l"/>
                <a:tab pos="9117013" algn="l"/>
                <a:tab pos="10031413" algn="l"/>
                <a:tab pos="10034588" algn="l"/>
                <a:tab pos="10491788" algn="l"/>
                <a:tab pos="10494963" algn="l"/>
                <a:tab pos="10496550" algn="l"/>
                <a:tab pos="10498138" algn="l"/>
                <a:tab pos="10499725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endParaRPr lang="en-US" sz="20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A little more complex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 flipV="1">
            <a:off x="4343400" y="1600200"/>
            <a:ext cx="685800" cy="762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5105400" y="2286000"/>
            <a:ext cx="3810000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Sub-targets to build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4526280" y="5943600"/>
            <a:ext cx="27432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876800" y="6172200"/>
            <a:ext cx="3810000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Command always runs when target is clean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2588" indent="-361950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2588" algn="l"/>
                <a:tab pos="887413" algn="l"/>
                <a:tab pos="1801813" algn="l"/>
                <a:tab pos="2716213" algn="l"/>
                <a:tab pos="3630613" algn="l"/>
                <a:tab pos="4545013" algn="l"/>
                <a:tab pos="5459413" algn="l"/>
                <a:tab pos="6373813" algn="l"/>
                <a:tab pos="7288213" algn="l"/>
                <a:tab pos="8202613" algn="l"/>
                <a:tab pos="9117013" algn="l"/>
                <a:tab pos="10031413" algn="l"/>
                <a:tab pos="10034588" algn="l"/>
                <a:tab pos="10491788" algn="l"/>
                <a:tab pos="10494963" algn="l"/>
                <a:tab pos="10496550" algn="l"/>
                <a:tab pos="10498138" algn="l"/>
                <a:tab pos="10499725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CC = </a:t>
            </a:r>
            <a:r>
              <a:rPr lang="en-US" sz="18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gcc</a:t>
            </a:r>
            <a:b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CFLAGS = -Wall -O2</a:t>
            </a:r>
            <a:b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LIBS = -lm</a:t>
            </a:r>
            <a:b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OBJS = </a:t>
            </a:r>
            <a:r>
              <a:rPr lang="en-US" sz="18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driver.o</a:t>
            </a: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kernels.o</a:t>
            </a: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fcyc.o</a:t>
            </a: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clock.o</a:t>
            </a:r>
            <a:b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b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all: driver</a:t>
            </a:r>
            <a:b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b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driver: $(OBJS) </a:t>
            </a:r>
            <a:r>
              <a:rPr lang="en-US" sz="18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config.h</a:t>
            </a: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defs.h</a:t>
            </a: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fcyc.h</a:t>
            </a:r>
            <a:b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	$(CC) $(CFLAGS) $(OBJS) $(LIBS) -o driver</a:t>
            </a:r>
            <a:b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br>
              <a:rPr lang="en-US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18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driver.o</a:t>
            </a: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: </a:t>
            </a:r>
            <a:r>
              <a:rPr lang="en-US" sz="18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driver.c</a:t>
            </a: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defs.h</a:t>
            </a:r>
            <a:b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b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18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kernels.o</a:t>
            </a: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: </a:t>
            </a:r>
            <a:r>
              <a:rPr lang="en-US" sz="18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kernels.c</a:t>
            </a: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defs.h</a:t>
            </a:r>
            <a:b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b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18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fcyc.o</a:t>
            </a: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: </a:t>
            </a:r>
            <a:r>
              <a:rPr lang="en-US" sz="18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fcyc.c</a:t>
            </a: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fcyc.h</a:t>
            </a:r>
            <a:b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b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</a:br>
            <a:r>
              <a:rPr lang="en-US" sz="18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clock.o</a:t>
            </a: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: </a:t>
            </a:r>
            <a:r>
              <a:rPr lang="en-US" sz="18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MS Mincho" pitchFamily="49" charset="-128"/>
              </a:rPr>
              <a:t>clock.c</a:t>
            </a:r>
            <a:endParaRPr lang="en-US" sz="18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Text Box 3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A slightly more complex </a:t>
            </a:r>
            <a:r>
              <a:rPr lang="en-US" sz="3800" b="1" dirty="0" err="1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makefile</a:t>
            </a:r>
            <a:endParaRPr lang="en-US" sz="3800" b="1" dirty="0">
              <a:solidFill>
                <a:srgbClr val="660033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3429000" y="1447800"/>
            <a:ext cx="167640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5029200" y="1219200"/>
            <a:ext cx="3810000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Simple definitions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 flipV="1">
            <a:off x="4038600" y="5181600"/>
            <a:ext cx="1066800" cy="990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029200" y="5943600"/>
            <a:ext cx="3810000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Use default rule to build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2590800" y="3200400"/>
            <a:ext cx="3925888" cy="1111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63360" tIns="25560" rIns="63360" bIns="25560">
            <a:spAutoFit/>
          </a:bodyPr>
          <a:lstStyle/>
          <a:p>
            <a:pPr algn="ctr">
              <a:lnSpc>
                <a:spcPct val="9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b="1">
              <a:solidFill>
                <a:srgbClr val="003300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algn="ctr">
              <a:lnSpc>
                <a:spcPct val="9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b="1">
              <a:solidFill>
                <a:srgbClr val="003300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algn="ctr">
              <a:lnSpc>
                <a:spcPct val="9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b="1">
              <a:solidFill>
                <a:srgbClr val="003300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ctr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GDB debugger</a:t>
            </a:r>
          </a:p>
        </p:txBody>
      </p:sp>
    </p:spTree>
    <p:extLst>
      <p:ext uri="{BB962C8B-B14F-4D97-AF65-F5344CB8AC3E}">
        <p14:creationId xmlns:p14="http://schemas.microsoft.com/office/powerpoint/2010/main" val="5676046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gdb</a:t>
            </a:r>
            <a:endParaRPr lang="en-US" dirty="0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4175" indent="-363538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Debuggers allow you to examine and control program execution</a:t>
            </a:r>
          </a:p>
          <a:p>
            <a:pPr marL="722313" lvl="1" indent="-230188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Most debuggers provide the same functionality</a:t>
            </a:r>
            <a:endParaRPr lang="en-US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LGC Sans" charset="0"/>
              <a:cs typeface="DejaVu LGC Sans" charset="0"/>
            </a:endParaRPr>
          </a:p>
          <a:p>
            <a:pPr marL="384175" indent="-363538" eaLnBrk="1" hangingPunct="1">
              <a:buClrTx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To compile a program for optimal use with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, use the ‘-g’ compiler switch</a:t>
            </a:r>
          </a:p>
          <a:p>
            <a:pPr marL="722313" lvl="1" indent="-230188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Allows for source code tracing</a:t>
            </a:r>
            <a:endParaRPr lang="en-US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LGC Sans" charset="0"/>
              <a:cs typeface="DejaVu LGC Sans" charset="0"/>
            </a:endParaRPr>
          </a:p>
          <a:p>
            <a:pPr marL="384175" indent="-363538" eaLnBrk="1" hangingPunct="1">
              <a:buClrTx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Recommended usage on MCECS Linux systems</a:t>
            </a:r>
          </a:p>
          <a:p>
            <a:pPr marL="722313" lvl="1" indent="-230188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dirty="0" err="1">
                <a:latin typeface="Courier New" panose="02070309020205020404" pitchFamily="49" charset="0"/>
                <a:ea typeface="DejaVu LGC Sans" charset="0"/>
                <a:cs typeface="Courier New" panose="02070309020205020404" pitchFamily="49" charset="0"/>
              </a:rPr>
              <a:t>gdb</a:t>
            </a:r>
            <a:r>
              <a:rPr lang="en-US" dirty="0">
                <a:latin typeface="Courier New" panose="02070309020205020404" pitchFamily="49" charset="0"/>
                <a:ea typeface="DejaVu LGC Sans" charset="0"/>
                <a:cs typeface="Courier New" panose="02070309020205020404" pitchFamily="49" charset="0"/>
              </a:rPr>
              <a:t> -</a:t>
            </a:r>
            <a:r>
              <a:rPr lang="en-US" dirty="0" err="1">
                <a:latin typeface="Courier New" panose="02070309020205020404" pitchFamily="49" charset="0"/>
                <a:ea typeface="DejaVu LGC Sans" charset="0"/>
                <a:cs typeface="Courier New" panose="02070309020205020404" pitchFamily="49" charset="0"/>
              </a:rPr>
              <a:t>tui</a:t>
            </a:r>
            <a:endParaRPr lang="en-US" dirty="0">
              <a:latin typeface="Courier New" panose="02070309020205020404" pitchFamily="49" charset="0"/>
              <a:ea typeface="DejaVu LGC Sans" charset="0"/>
              <a:cs typeface="Courier New" panose="02070309020205020404" pitchFamily="49" charset="0"/>
            </a:endParaRPr>
          </a:p>
          <a:p>
            <a:pPr lvl="2" eaLnBrk="1" hangingPunct="1">
              <a:lnSpc>
                <a:spcPct val="113000"/>
              </a:lnSpc>
              <a:spcBef>
                <a:spcPts val="625"/>
              </a:spcBef>
              <a:buFont typeface="Times New Roman" pitchFamily="16" charset="0"/>
              <a:buChar char="•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20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http://beej.us/guide/bggdb/</a:t>
            </a:r>
          </a:p>
          <a:p>
            <a:pPr marL="384175" indent="-363538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Other graphical options on MCECS Linux systems</a:t>
            </a:r>
          </a:p>
          <a:p>
            <a:pPr marL="722313" lvl="1" indent="-230188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DDD: </a:t>
            </a:r>
            <a:r>
              <a:rPr lang="en-US" sz="2000" b="1" dirty="0">
                <a:solidFill>
                  <a:srgbClr val="CCCCFF"/>
                </a:solidFill>
                <a:latin typeface="Arial" charset="0"/>
                <a:ea typeface="DejaVu LGC Sans" charset="0"/>
                <a:cs typeface="DejaVu LGC Sans" charset="0"/>
                <a:hlinkClick r:id="rId2"/>
              </a:rPr>
              <a:t>http://www.gnu.org/software/ddd/</a:t>
            </a:r>
          </a:p>
          <a:p>
            <a:pPr marL="722313" lvl="1" indent="-230188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Eclipse</a:t>
            </a:r>
            <a:endParaRPr lang="en-US" sz="2000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program execution</a:t>
            </a: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41313" indent="-320675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run</a:t>
            </a:r>
          </a:p>
          <a:p>
            <a:pPr marL="720725" lvl="1" indent="-263525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Starts the program</a:t>
            </a:r>
          </a:p>
          <a:p>
            <a:pPr marL="341313" indent="-320675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step</a:t>
            </a:r>
          </a:p>
          <a:p>
            <a:pPr marL="720725" lvl="1" indent="-263525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Execute until a different source line reached (step into calls)</a:t>
            </a:r>
          </a:p>
          <a:p>
            <a:pPr marL="341313" indent="-320675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next</a:t>
            </a:r>
          </a:p>
          <a:p>
            <a:pPr marL="720725" lvl="1" indent="-263525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Execute until next source line reached, proceeding through subroutine calls.</a:t>
            </a:r>
          </a:p>
          <a:p>
            <a:pPr marL="341313" indent="-320675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continue</a:t>
            </a:r>
          </a:p>
          <a:p>
            <a:pPr marL="720725" lvl="1" indent="-263525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Resume program execution until signal or breakpoint.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program execution</a:t>
            </a: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4175" indent="-363538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break, del</a:t>
            </a:r>
          </a:p>
          <a:p>
            <a:pPr marL="722313" lvl="1" indent="-230188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Set and delete breakpoints at particular lines of code</a:t>
            </a:r>
          </a:p>
          <a:p>
            <a:pPr marL="384175" indent="-363538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watch, </a:t>
            </a:r>
            <a:r>
              <a:rPr lang="en-US" b="1" i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rwatch</a:t>
            </a:r>
            <a:r>
              <a:rPr lang="en-US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, </a:t>
            </a:r>
            <a:r>
              <a:rPr lang="en-US" b="1" i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awatch</a:t>
            </a:r>
            <a:endParaRPr lang="en-US" b="1" i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LGC Sans" charset="0"/>
              <a:cs typeface="DejaVu LGC Sans" charset="0"/>
            </a:endParaRPr>
          </a:p>
          <a:p>
            <a:pPr marL="722313" lvl="1" indent="-230188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Data breakpoints</a:t>
            </a:r>
          </a:p>
          <a:p>
            <a:pPr marL="722313" lvl="1" indent="-230188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Stop when the value of an expression changes (watch), when expression is read (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rwatch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), or either (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awatch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ar-SA" sz="2000" b="1" dirty="0">
                <a:solidFill>
                  <a:srgbClr val="000066"/>
                </a:solidFill>
                <a:latin typeface="Arial" charset="0"/>
                <a:cs typeface="Arial" charset="0"/>
              </a:rPr>
              <a:t>‏</a:t>
            </a:r>
            <a:endParaRPr lang="en-US" sz="2000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384175" indent="-363538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Displaying data</a:t>
            </a: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4175" indent="-363538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20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print</a:t>
            </a:r>
          </a:p>
          <a:p>
            <a:pPr marL="722313" lvl="1" indent="-230188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Print expression</a:t>
            </a:r>
          </a:p>
          <a:p>
            <a:pPr marL="722313" lvl="1" indent="-230188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Basic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print 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argc</a:t>
            </a:r>
            <a:endParaRPr lang="en-US" sz="1600" b="1" dirty="0">
              <a:solidFill>
                <a:srgbClr val="000099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print 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argv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[0]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1600" dirty="0">
                <a:latin typeface="Arial" charset="0"/>
                <a:ea typeface="DejaVu LGC Sans" charset="0"/>
                <a:cs typeface="DejaVu LGC Sans" charset="0"/>
              </a:rPr>
              <a:t>print $</a:t>
            </a:r>
            <a:r>
              <a:rPr lang="en-US" sz="1600" dirty="0" err="1">
                <a:latin typeface="Arial" charset="0"/>
                <a:ea typeface="DejaVu LGC Sans" charset="0"/>
                <a:cs typeface="DejaVu LGC Sans" charset="0"/>
              </a:rPr>
              <a:t>rsp</a:t>
            </a:r>
            <a:endParaRPr lang="en-US" sz="1600" b="1" dirty="0">
              <a:solidFill>
                <a:srgbClr val="000099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722313" lvl="1" indent="-230188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print /x 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addr</a:t>
            </a:r>
            <a:endParaRPr lang="en-US" sz="1800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‘/x’ says to print in hex. See “help x” for more formats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Same as examine memory address command (x)</a:t>
            </a:r>
            <a:r>
              <a:rPr lang="ar-SA" sz="1600" b="1" dirty="0">
                <a:solidFill>
                  <a:srgbClr val="000099"/>
                </a:solidFill>
                <a:latin typeface="Arial" charset="0"/>
                <a:cs typeface="Arial" charset="0"/>
              </a:rPr>
              <a:t>‏</a:t>
            </a:r>
            <a:endParaRPr lang="en-US" sz="1600" b="1" dirty="0">
              <a:solidFill>
                <a:srgbClr val="000099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722313" lvl="1" indent="-230188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printf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“format string” 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arg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-list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) 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printf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"%s\n", 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argv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[0]</a:t>
            </a:r>
          </a:p>
          <a:p>
            <a:pPr marL="384175" indent="-363538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x (examine)</a:t>
            </a:r>
            <a:endParaRPr lang="en-US" sz="2000" b="1" i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LGC Sans" charset="0"/>
              <a:cs typeface="DejaVu LGC Sans" charset="0"/>
            </a:endParaRPr>
          </a:p>
          <a:p>
            <a:pPr marL="722313" lvl="1" indent="-230188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1800" dirty="0">
                <a:latin typeface="Arial" charset="0"/>
                <a:ea typeface="DejaVu LGC Sans" charset="0"/>
                <a:cs typeface="DejaVu LGC Sans" charset="0"/>
              </a:rPr>
              <a:t>Examine memory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1600" dirty="0">
                <a:latin typeface="Arial" charset="0"/>
                <a:ea typeface="DejaVu LGC Sans" charset="0"/>
                <a:cs typeface="DejaVu LGC Sans" charset="0"/>
              </a:rPr>
              <a:t>x /s $</a:t>
            </a:r>
            <a:r>
              <a:rPr lang="en-US" sz="1600" dirty="0" err="1">
                <a:latin typeface="Arial" charset="0"/>
                <a:ea typeface="DejaVu LGC Sans" charset="0"/>
                <a:cs typeface="DejaVu LGC Sans" charset="0"/>
              </a:rPr>
              <a:t>rax</a:t>
            </a:r>
            <a:r>
              <a:rPr lang="en-US" sz="1600" dirty="0">
                <a:latin typeface="Arial" charset="0"/>
                <a:ea typeface="DejaVu LGC Sans" charset="0"/>
                <a:cs typeface="DejaVu LGC Sans" charset="0"/>
              </a:rPr>
              <a:t>  =&gt; print the string at address contained in %</a:t>
            </a:r>
            <a:r>
              <a:rPr lang="en-US" sz="1600" dirty="0" err="1">
                <a:latin typeface="Arial" charset="0"/>
                <a:ea typeface="DejaVu LGC Sans" charset="0"/>
                <a:cs typeface="DejaVu LGC Sans" charset="0"/>
              </a:rPr>
              <a:t>rax</a:t>
            </a:r>
            <a:endParaRPr lang="en-US" sz="1600" dirty="0">
              <a:latin typeface="Arial" charset="0"/>
              <a:ea typeface="DejaVu LGC Sans" charset="0"/>
              <a:cs typeface="DejaVu LGC Sans" charset="0"/>
            </a:endParaRP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1600" dirty="0">
                <a:latin typeface="Arial" charset="0"/>
                <a:ea typeface="DejaVu LGC Sans" charset="0"/>
                <a:cs typeface="DejaVu LGC Sans" charset="0"/>
              </a:rPr>
              <a:t>x /32xw 0x4006b7 =&gt; print 32 words at 0x4006b7 in hexadecimal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Displaying code</a:t>
            </a: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4175" indent="-363538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20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list</a:t>
            </a:r>
          </a:p>
          <a:p>
            <a:pPr marL="722313" lvl="1" indent="-230188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Display source code (useful for setting breakpoints)</a:t>
            </a:r>
            <a:r>
              <a:rPr lang="ar-SA" sz="1800" b="1" dirty="0">
                <a:solidFill>
                  <a:srgbClr val="000066"/>
                </a:solidFill>
                <a:latin typeface="Arial" charset="0"/>
                <a:cs typeface="Arial" charset="0"/>
              </a:rPr>
              <a:t>‏</a:t>
            </a:r>
            <a:endParaRPr lang="en-US" sz="1800" dirty="0">
              <a:latin typeface="Arial" charset="0"/>
              <a:cs typeface="Arial" charset="0"/>
            </a:endParaRPr>
          </a:p>
          <a:p>
            <a:pPr marL="722313" lvl="1" indent="-230188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1800" dirty="0">
                <a:latin typeface="Arial" charset="0"/>
                <a:cs typeface="Arial" charset="0"/>
              </a:rPr>
              <a:t>Requires -g</a:t>
            </a:r>
            <a:endParaRPr lang="en-US" sz="1800" b="1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marL="384175" indent="-363538" eaLnBrk="1" hangingPunct="1">
              <a:buClrTx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disassemble &lt;fn&gt;</a:t>
            </a:r>
          </a:p>
          <a:p>
            <a:pPr marL="722313" lvl="1" indent="-230188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1800" dirty="0">
                <a:latin typeface="Arial" charset="0"/>
                <a:ea typeface="DejaVu LGC Sans" charset="0"/>
                <a:cs typeface="DejaVu LGC Sans" charset="0"/>
              </a:rPr>
              <a:t>Disassemble C function fn</a:t>
            </a:r>
          </a:p>
          <a:p>
            <a:pPr marL="722313" lvl="1" indent="-230188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endParaRPr lang="en-US" sz="1800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Other Useful Commands</a:t>
            </a:r>
            <a:endParaRPr lang="en-US" dirty="0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4175" indent="-363538" eaLnBrk="1" hangingPunct="1">
              <a:lnSpc>
                <a:spcPct val="97000"/>
              </a:lnSpc>
              <a:spcBef>
                <a:spcPts val="1500"/>
              </a:spcBef>
              <a:buClrTx/>
              <a:buFontTx/>
              <a:buNone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where, </a:t>
            </a:r>
            <a:r>
              <a:rPr lang="en-US" b="1" i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backtrace</a:t>
            </a:r>
            <a:endParaRPr lang="en-US" b="1" i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LGC Sans" charset="0"/>
              <a:cs typeface="DejaVu LGC Sans" charset="0"/>
            </a:endParaRPr>
          </a:p>
          <a:p>
            <a:pPr marL="722313" lvl="1" indent="-230188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Produces a 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backtrace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- the chain of function calls that brought the program to its current place. </a:t>
            </a:r>
          </a:p>
          <a:p>
            <a:pPr marL="384175" indent="-363538" eaLnBrk="1" hangingPunct="1">
              <a:lnSpc>
                <a:spcPct val="97000"/>
              </a:lnSpc>
              <a:spcBef>
                <a:spcPts val="1500"/>
              </a:spcBef>
              <a:buClrTx/>
              <a:buFontTx/>
              <a:buNone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up, down</a:t>
            </a:r>
          </a:p>
          <a:p>
            <a:pPr marL="722313" lvl="1" indent="-230188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Change scope in stack</a:t>
            </a:r>
          </a:p>
          <a:p>
            <a:pPr marL="384175" indent="-363538" eaLnBrk="1" hangingPunct="1">
              <a:lnSpc>
                <a:spcPct val="97000"/>
              </a:lnSpc>
              <a:spcBef>
                <a:spcPts val="1500"/>
              </a:spcBef>
              <a:buClrTx/>
              <a:buFontTx/>
              <a:buNone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info</a:t>
            </a:r>
          </a:p>
          <a:p>
            <a:pPr marL="722313" lvl="1" indent="-230188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Get information</a:t>
            </a:r>
          </a:p>
          <a:p>
            <a:pPr marL="722313" lvl="1" indent="-230188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‘info’ alone prints a list of info commands</a:t>
            </a:r>
          </a:p>
          <a:p>
            <a:pPr marL="722313" lvl="1" indent="-230188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‘info 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br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’ : a table of all breakpoints and 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watchpoints</a:t>
            </a:r>
            <a:endParaRPr lang="en-US" sz="2000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722313" lvl="1" indent="-230188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‘info 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reg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’ : the machine registers</a:t>
            </a:r>
          </a:p>
          <a:p>
            <a:pPr marL="384175" indent="-363538" eaLnBrk="1" hangingPunct="1">
              <a:lnSpc>
                <a:spcPct val="97000"/>
              </a:lnSpc>
              <a:spcBef>
                <a:spcPts val="1500"/>
              </a:spcBef>
              <a:buClrTx/>
              <a:buFontTx/>
              <a:buNone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quit</a:t>
            </a:r>
          </a:p>
          <a:p>
            <a:pPr marL="722313" lvl="1" indent="-230188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Exit the debugger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1000" indent="-360363" eaLnBrk="1" hangingPunct="1">
              <a:lnSpc>
                <a:spcPct val="9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Formatted output</a:t>
            </a:r>
          </a:p>
          <a:p>
            <a:pPr marL="719138" lvl="1" indent="-22860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printf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(char *format, …)</a:t>
            </a:r>
            <a:r>
              <a:rPr lang="ar-SA" sz="1800" b="1" dirty="0">
                <a:solidFill>
                  <a:srgbClr val="000066"/>
                </a:solidFill>
                <a:latin typeface="Courier New" pitchFamily="49" charset="0"/>
                <a:cs typeface="Arial" charset="0"/>
              </a:rPr>
              <a:t>‏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lvl="2" indent="-234950" eaLnBrk="1" hangingPunct="1">
              <a:lnSpc>
                <a:spcPct val="11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Sends output to standard output</a:t>
            </a:r>
          </a:p>
          <a:p>
            <a:pPr marL="719138" lvl="1" indent="-22860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fprintf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(FILE *stream, const char *format, ...);</a:t>
            </a:r>
          </a:p>
          <a:p>
            <a:pPr lvl="2" indent="-234950" eaLnBrk="1" hangingPunct="1">
              <a:lnSpc>
                <a:spcPct val="103000"/>
              </a:lnSpc>
              <a:spcBef>
                <a:spcPts val="2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4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Sends output to a file</a:t>
            </a:r>
          </a:p>
          <a:p>
            <a:pPr marL="719138" lvl="1" indent="-22860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sprintf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(char *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char *format, …)</a:t>
            </a:r>
            <a:r>
              <a:rPr lang="ar-SA" sz="1800" b="1" dirty="0">
                <a:solidFill>
                  <a:srgbClr val="000066"/>
                </a:solidFill>
                <a:latin typeface="Courier New" pitchFamily="49" charset="0"/>
                <a:cs typeface="Arial" charset="0"/>
              </a:rPr>
              <a:t>‏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lvl="2" indent="-234950" eaLnBrk="1" hangingPunct="1">
              <a:lnSpc>
                <a:spcPct val="11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Sends output to a string variable</a:t>
            </a:r>
          </a:p>
          <a:p>
            <a:pPr marL="719138" lvl="1" indent="-228600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Return value</a:t>
            </a:r>
          </a:p>
          <a:p>
            <a:pPr lvl="2" indent="-234950" eaLnBrk="1" hangingPunct="1">
              <a:lnSpc>
                <a:spcPct val="11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Number of characters printed (not including trailing \0)</a:t>
            </a:r>
            <a:r>
              <a:rPr lang="ar-SA" sz="1600" b="1" dirty="0">
                <a:solidFill>
                  <a:srgbClr val="000099"/>
                </a:solidFill>
                <a:latin typeface="Arial" charset="0"/>
                <a:cs typeface="Arial" charset="0"/>
              </a:rPr>
              <a:t>‏</a:t>
            </a:r>
            <a:endParaRPr lang="en-US" sz="1600" b="1" dirty="0">
              <a:solidFill>
                <a:srgbClr val="000099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lvl="2" indent="-234950" eaLnBrk="1" hangingPunct="1">
              <a:lnSpc>
                <a:spcPct val="11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On error, a negative value is returned</a:t>
            </a:r>
          </a:p>
          <a:p>
            <a:pPr marL="381000" indent="-360363" eaLnBrk="1" hangingPunct="1">
              <a:lnSpc>
                <a:spcPct val="103000"/>
              </a:lnSpc>
              <a:spcBef>
                <a:spcPts val="625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endParaRPr lang="en-US" sz="1600" b="1" dirty="0">
              <a:solidFill>
                <a:srgbClr val="000099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I/O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gdb</a:t>
            </a:r>
            <a:r>
              <a:rPr lang="en-US" dirty="0"/>
              <a:t> </a:t>
            </a:r>
            <a:r>
              <a:rPr lang="en-US" dirty="0" err="1"/>
              <a:t>tui</a:t>
            </a:r>
            <a:endParaRPr lang="en-US" dirty="0"/>
          </a:p>
        </p:txBody>
      </p:sp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4175" indent="-363538" eaLnBrk="1" hangingPunct="1">
              <a:lnSpc>
                <a:spcPct val="97000"/>
              </a:lnSpc>
              <a:spcBef>
                <a:spcPts val="1500"/>
              </a:spcBef>
              <a:buClrTx/>
              <a:buFontTx/>
              <a:buNone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l</a:t>
            </a:r>
            <a:r>
              <a:rPr lang="en-US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ayout &lt;</a:t>
            </a:r>
            <a:r>
              <a:rPr lang="en-US" b="1" i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cmd</a:t>
            </a:r>
            <a:r>
              <a:rPr lang="en-US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&gt;</a:t>
            </a:r>
          </a:p>
          <a:p>
            <a:pPr marL="722313" lvl="1" indent="-230188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split (creates a split screen with multiple panes)</a:t>
            </a:r>
          </a:p>
          <a:p>
            <a:pPr marL="722313" lvl="1" indent="-230188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asm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(loads assembly up in a pane)</a:t>
            </a:r>
          </a:p>
          <a:p>
            <a:pPr marL="722313" lvl="1" indent="-230188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dirty="0" err="1">
                <a:latin typeface="Arial" charset="0"/>
                <a:ea typeface="DejaVu LGC Sans" charset="0"/>
                <a:cs typeface="DejaVu LGC Sans" charset="0"/>
              </a:rPr>
              <a:t>regs</a:t>
            </a:r>
            <a:r>
              <a:rPr lang="en-US" dirty="0">
                <a:latin typeface="Arial" charset="0"/>
                <a:ea typeface="DejaVu LGC Sans" charset="0"/>
                <a:cs typeface="DejaVu LGC Sans" charset="0"/>
              </a:rPr>
              <a:t> (loads registers up in a pane)</a:t>
            </a:r>
            <a:endParaRPr lang="en-US" sz="2000" b="1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384175" indent="-363538" eaLnBrk="1" hangingPunct="1">
              <a:lnSpc>
                <a:spcPct val="97000"/>
              </a:lnSpc>
              <a:spcBef>
                <a:spcPts val="1500"/>
              </a:spcBef>
              <a:buClrTx/>
              <a:buFontTx/>
              <a:buNone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focus &lt;pane&gt;</a:t>
            </a:r>
          </a:p>
          <a:p>
            <a:pPr marL="722313" lvl="1" indent="-230188" eaLnBrk="1" hangingPunct="1">
              <a:lnSpc>
                <a:spcPct val="10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841375" algn="l"/>
                <a:tab pos="1298575" algn="l"/>
                <a:tab pos="1755775" algn="l"/>
                <a:tab pos="2212975" algn="l"/>
                <a:tab pos="2670175" algn="l"/>
                <a:tab pos="3127375" algn="l"/>
                <a:tab pos="3584575" algn="l"/>
                <a:tab pos="4041775" algn="l"/>
                <a:tab pos="4498975" algn="l"/>
                <a:tab pos="4956175" algn="l"/>
                <a:tab pos="5413375" algn="l"/>
                <a:tab pos="5870575" algn="l"/>
                <a:tab pos="6327775" algn="l"/>
                <a:tab pos="6784975" algn="l"/>
                <a:tab pos="7242175" algn="l"/>
                <a:tab pos="7699375" algn="l"/>
                <a:tab pos="8156575" algn="l"/>
                <a:tab pos="8613775" algn="l"/>
                <a:tab pos="9070975" algn="l"/>
                <a:tab pos="9528175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Puts focus onto a particular pane (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cmd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, 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asm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, 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regs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838200" y="6351588"/>
            <a:ext cx="76962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http://thefengs.com/wuchang/courses/cs201/class/02/gdb_ex.c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685800" y="1077913"/>
            <a:ext cx="6705600" cy="5319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45720" tIns="46800" rIns="45720" bIns="46800">
            <a:spAutoFit/>
          </a:bodyPr>
          <a:lstStyle/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1       #include &lt;stdio.h&gt;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2       void sub(int i)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3       {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4               char here[900];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5               sprintf((char *)here,"Function %s in %s", __FUNCTION__ , __FILE__);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6               printf("%s @ line %d\n", here, __LINE__);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7       }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8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9       void sub2(int j)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10      { printf("%d\n",j); }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11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12      int main(int argc, char** argv)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13      {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14              int x;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15              x = 30;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16              sub2(x);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17              x = 90;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18              sub2(x);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19              sub(3);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20              printf("%s %d\n",argv[0],argc);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21              return(0);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22      }</a:t>
            </a:r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Example Program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28600" y="1143000"/>
            <a:ext cx="6416675" cy="231050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% 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gcc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–g –o 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gdb_ex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gdb_ex.c</a:t>
            </a:r>
            <a:endParaRPr lang="en-US" sz="16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% 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–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tui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gdb_ex</a:t>
            </a:r>
            <a:endParaRPr lang="en-US" sz="16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&lt;Ctrl-x&gt; 2 	        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get 2 windows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&lt;Ctrl-x&gt; 1 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go back to 1 window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layout 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asm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assembly view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layout 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regs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add registers to view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layout 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src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view source</a:t>
            </a: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focus 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asm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cursor focus on </a:t>
            </a:r>
            <a:r>
              <a:rPr lang="en-US" sz="1600" dirty="0" err="1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asm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 window</a:t>
            </a:r>
            <a:endParaRPr lang="en-US" sz="1600" b="1" dirty="0">
              <a:solidFill>
                <a:srgbClr val="000099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focus 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cmd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cursor focus on </a:t>
            </a:r>
            <a:r>
              <a:rPr lang="en-US" sz="1600" dirty="0" err="1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cmd</a:t>
            </a:r>
            <a:endParaRPr lang="en-US" sz="1600" dirty="0">
              <a:solidFill>
                <a:srgbClr val="003300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Walkthrough example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28600" y="1143000"/>
            <a:ext cx="6416675" cy="452649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% 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gcc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–g –o 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gdb_ex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gdb_ex.c</a:t>
            </a:r>
            <a:endParaRPr lang="en-US" sz="16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% 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–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tui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gdb_ex</a:t>
            </a:r>
            <a:endParaRPr lang="en-US" sz="16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set 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args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a b c d 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set program arguments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list 1,22 	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list source file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break 14 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break at source line at program start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break sub 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subroutine break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break 6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run		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start program (breaks at line 14)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p 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argv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	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hex address of </a:t>
            </a:r>
            <a:r>
              <a:rPr lang="en-US" sz="1600" dirty="0" err="1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argv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 (char**)</a:t>
            </a:r>
            <a:r>
              <a:rPr lang="ar-SA" sz="1600" dirty="0">
                <a:solidFill>
                  <a:srgbClr val="003300"/>
                </a:solidFill>
                <a:latin typeface="Arial" charset="0"/>
                <a:cs typeface="Arial" charset="0"/>
              </a:rPr>
              <a:t>‏</a:t>
            </a:r>
            <a:endParaRPr lang="en-US" sz="1600" dirty="0">
              <a:solidFill>
                <a:srgbClr val="003300"/>
              </a:solidFill>
              <a:latin typeface="Arial" charset="0"/>
              <a:cs typeface="Arial" charset="0"/>
            </a:endParaRP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p 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argv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[0]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prints “</a:t>
            </a:r>
            <a:r>
              <a:rPr lang="en-US" sz="1600" dirty="0" err="1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gdb_ex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”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p 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argv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[1]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prints “a”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p 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argc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	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prints 5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p x		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uninitialized variable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n		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go to next line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p x				</a:t>
            </a:r>
            <a:r>
              <a:rPr lang="en-US" sz="1600" dirty="0" err="1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x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 now 30</a:t>
            </a: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p /x 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x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	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prints 0x1e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p /x &amp;x	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print address of x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x/w &amp;x	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print contents at address of x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Walkthrough example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914400" y="1295400"/>
            <a:ext cx="7239000" cy="42802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n	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go to next line (execute entire call)</a:t>
            </a:r>
            <a:r>
              <a:rPr lang="ar-SA" sz="1600" dirty="0">
                <a:solidFill>
                  <a:srgbClr val="003300"/>
                </a:solidFill>
                <a:latin typeface="Arial" charset="0"/>
                <a:cs typeface="Arial" charset="0"/>
              </a:rPr>
              <a:t>‏</a:t>
            </a:r>
            <a:endParaRPr lang="en-US" sz="1600" dirty="0">
              <a:solidFill>
                <a:srgbClr val="003300"/>
              </a:solidFill>
              <a:latin typeface="Arial" charset="0"/>
              <a:cs typeface="Arial" charset="0"/>
            </a:endParaRP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s	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go to next source </a:t>
            </a:r>
            <a:r>
              <a:rPr lang="en-US" sz="1600" dirty="0" err="1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instr</a:t>
            </a:r>
            <a:endParaRPr lang="en-US" sz="1600" dirty="0">
              <a:solidFill>
                <a:srgbClr val="003300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s	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go to next source </a:t>
            </a:r>
            <a:r>
              <a:rPr lang="en-US" sz="1600" dirty="0" err="1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instr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 (follow call)</a:t>
            </a:r>
            <a:r>
              <a:rPr lang="ar-SA" sz="1600" dirty="0">
                <a:solidFill>
                  <a:srgbClr val="003300"/>
                </a:solidFill>
                <a:latin typeface="Arial" charset="0"/>
                <a:cs typeface="Arial" charset="0"/>
              </a:rPr>
              <a:t>‏</a:t>
            </a:r>
            <a:endParaRPr lang="en-US" sz="1600" dirty="0">
              <a:solidFill>
                <a:srgbClr val="003300"/>
              </a:solidFill>
              <a:latin typeface="Arial" charset="0"/>
              <a:cs typeface="Arial" charset="0"/>
            </a:endParaRP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continue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go until next breakpoint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where 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list stack trace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p x 			</a:t>
            </a:r>
            <a:r>
              <a:rPr lang="en-US" sz="1600" dirty="0" err="1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x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 no longer scoped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up 	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change scope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p x			</a:t>
            </a:r>
            <a:r>
              <a:rPr lang="en-US" sz="1600" dirty="0" err="1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x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 in scope, prints 90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continue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finish</a:t>
            </a: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del 2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delete breakpoint</a:t>
            </a: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del 3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delete breakpoint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info 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br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get breakpoints</a:t>
            </a: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run	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start program</a:t>
            </a: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step		</a:t>
            </a:r>
            <a:endParaRPr lang="en-US" sz="1600" dirty="0">
              <a:solidFill>
                <a:srgbClr val="003300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</a:t>
            </a:r>
            <a:r>
              <a:rPr lang="en-US" sz="1600" b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p x	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		</a:t>
            </a:r>
            <a:endParaRPr lang="en-US" sz="1600" dirty="0">
              <a:solidFill>
                <a:srgbClr val="003300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watch x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set a data write </a:t>
            </a:r>
            <a:r>
              <a:rPr lang="en-US" sz="1600" dirty="0" err="1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watchpoint</a:t>
            </a:r>
            <a:endParaRPr lang="en-US" sz="1600" dirty="0">
              <a:solidFill>
                <a:srgbClr val="003300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c			</a:t>
            </a:r>
            <a:r>
              <a:rPr lang="en-US" sz="1600" dirty="0" err="1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watchpoint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 triggered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Walkthrough example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28600" y="1143000"/>
            <a:ext cx="6416675" cy="378783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% 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gcc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–g –o 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gdb_ex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gdb_ex.c</a:t>
            </a:r>
            <a:endParaRPr lang="en-US" sz="16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457200" indent="-436563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% 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–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tui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gdb_ex</a:t>
            </a:r>
            <a:endParaRPr lang="en-US" sz="16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break main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break on main</a:t>
            </a:r>
            <a:endParaRPr lang="en-US" sz="1600" b="1" dirty="0">
              <a:solidFill>
                <a:srgbClr val="000099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break 20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break on line 20</a:t>
            </a:r>
            <a:endParaRPr lang="en-US" sz="1600" b="1" dirty="0">
              <a:solidFill>
                <a:srgbClr val="000099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run		</a:t>
            </a: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record	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start recording</a:t>
            </a: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p x		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uninitialized</a:t>
            </a: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continue		</a:t>
            </a:r>
            <a:endParaRPr lang="en-US" sz="1600" dirty="0">
              <a:solidFill>
                <a:srgbClr val="003300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p x		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set to 90</a:t>
            </a: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reverse-continue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backwards to breakpoint</a:t>
            </a: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p x		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uninitialized</a:t>
            </a: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si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		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set to 30</a:t>
            </a: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gdb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reverse-</a:t>
            </a:r>
            <a:r>
              <a:rPr lang="en-US" sz="1600" b="1" dirty="0" err="1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stepi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		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go back one previous instruction</a:t>
            </a: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endParaRPr lang="en-US" sz="1600" dirty="0">
              <a:solidFill>
                <a:srgbClr val="003300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 marL="457200" indent="-436563">
              <a:lnSpc>
                <a:spcPct val="100000"/>
              </a:lnSpc>
              <a:buClrTx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// Can be used in conjunction with watch and </a:t>
            </a:r>
            <a:r>
              <a:rPr lang="en-US" sz="1600" dirty="0" err="1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rwatch</a:t>
            </a:r>
            <a:r>
              <a:rPr lang="en-US" sz="1600" dirty="0">
                <a:solidFill>
                  <a:srgbClr val="003300"/>
                </a:solidFill>
                <a:latin typeface="Arial" charset="0"/>
                <a:ea typeface="DejaVu LGC Sans" charset="0"/>
                <a:cs typeface="DejaVu LGC Sans" charset="0"/>
              </a:rPr>
              <a:t> (in reverse)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Walkthrough example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Error handling</a:t>
            </a: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Standard error (</a:t>
            </a:r>
            <a:r>
              <a:rPr lang="en-US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stderr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ar-SA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‏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LGC Sans" charset="0"/>
              <a:cs typeface="DejaVu LGC Sans" charset="0"/>
            </a:endParaRP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Used by programs to signal error conditions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By default,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stderr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is sent to display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Must redirect explicitly even if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stdout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sent to file</a:t>
            </a:r>
          </a:p>
          <a:p>
            <a:pPr lvl="2" indent="-214313" eaLnBrk="1" hangingPunct="1">
              <a:lnSpc>
                <a:spcPct val="121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fprintf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stderr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“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getline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: error on input\n”);</a:t>
            </a:r>
          </a:p>
          <a:p>
            <a:pPr lvl="2" indent="-214313" eaLnBrk="1" hangingPunct="1">
              <a:lnSpc>
                <a:spcPct val="121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perror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(“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getline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: error on input”);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Typically used in conjunction with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errno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return error code</a:t>
            </a:r>
          </a:p>
          <a:p>
            <a:pPr lvl="2" indent="-219075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errno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= single global variable in all C programs</a:t>
            </a:r>
          </a:p>
          <a:p>
            <a:pPr lvl="2" indent="-219075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Integer that specifies the type of error</a:t>
            </a:r>
          </a:p>
          <a:p>
            <a:pPr lvl="2" indent="-219075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Each call has its own mappings of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errno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to cause</a:t>
            </a:r>
          </a:p>
          <a:p>
            <a:pPr lvl="2" indent="-219075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Used with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perror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 to signal which error occurred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731963" y="1227138"/>
            <a:ext cx="5715000" cy="2971800"/>
          </a:xfrm>
          <a:prstGeom prst="rect">
            <a:avLst/>
          </a:prstGeom>
          <a:solidFill>
            <a:srgbClr val="E6E6E6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 &lt;stdio.h&gt;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 &lt;fcntl.h&gt;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#define BUFSIZE 16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 main(int argc, char* argv[])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int f1,n;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char buf[BUFSIZE];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long int f2;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if ((f1 = open(argv[1], O_RDONLY, 0)) == -1)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    perror("cp: can't open file");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do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  if ((n=read(f1,buf,BUFSIZE)) &gt; 0)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    if (write(1, buf, n) != n)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        perror("cp: write error to stdout");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} while(n==BUFSIZE);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      return 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}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758950" y="4667250"/>
            <a:ext cx="5300663" cy="1993900"/>
          </a:xfrm>
          <a:prstGeom prst="rect">
            <a:avLst/>
          </a:prstGeom>
          <a:solidFill>
            <a:srgbClr val="E6E6E6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mashimaro &lt;~&gt;  2:01PM % cat opentest.txt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This is a test of CS 201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and the open(), read(),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and write() calls.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mashimaro &lt;~&gt;  2:01PM % ./opentest opentest.txt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This is a test of CS 201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and the open(), read(),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and write() calls.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mashimaro &lt;~&gt;  2:01PM % ./opentest asdfasdf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cp: can't open file: No such file or directory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mashimaro &lt;~&gt;  2:01PM %</a:t>
            </a:r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Example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lnSpc>
                <a:spcPct val="121000"/>
              </a:lnSpc>
              <a:spcBef>
                <a:spcPts val="2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Static arrays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Similar to character arrays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 dirty="0">
              <a:solidFill>
                <a:srgbClr val="000099"/>
              </a:solidFill>
              <a:latin typeface="Arial" charset="0"/>
              <a:ea typeface="DejaVu Sans" charset="0"/>
              <a:cs typeface="DejaVu Sans" charset="0"/>
            </a:endParaRP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 dirty="0">
              <a:solidFill>
                <a:srgbClr val="000099"/>
              </a:solidFill>
              <a:latin typeface="Arial" charset="0"/>
              <a:ea typeface="DejaVu Sans" charset="0"/>
              <a:cs typeface="DejaVu Sans" charset="0"/>
            </a:endParaRP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Symbol </a:t>
            </a:r>
            <a:r>
              <a:rPr lang="en-US" sz="1800" b="1" dirty="0" err="1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amsg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 points to a fixed location in memory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Can change characters in string (</a:t>
            </a:r>
            <a:r>
              <a:rPr lang="en-US" sz="1800" b="1" dirty="0" err="1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amsg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[3] = 'x';)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Can not reassign </a:t>
            </a:r>
            <a:r>
              <a:rPr lang="en-US" sz="1800" b="1" dirty="0" err="1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amsg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 to point elsewhere (i.e. </a:t>
            </a:r>
            <a:r>
              <a:rPr lang="en-US" sz="1800" b="1" dirty="0" err="1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amsg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 = p)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849438" y="2089150"/>
            <a:ext cx="32004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char amsg[ ] = “This is a test”;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365750" y="2119313"/>
            <a:ext cx="1752600" cy="3048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This is a test\0</a:t>
            </a:r>
          </a:p>
        </p:txBody>
      </p:sp>
      <p:cxnSp>
        <p:nvCxnSpPr>
          <p:cNvPr id="9" name="AutoShape 5"/>
          <p:cNvCxnSpPr>
            <a:cxnSpLocks noChangeShapeType="1"/>
            <a:stCxn id="7" idx="3"/>
            <a:endCxn id="8" idx="1"/>
          </p:cNvCxnSpPr>
          <p:nvPr/>
        </p:nvCxnSpPr>
        <p:spPr bwMode="auto">
          <a:xfrm flipV="1">
            <a:off x="5048250" y="2270125"/>
            <a:ext cx="317500" cy="1588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1000" indent="-360363" eaLnBrk="1" hangingPunct="1">
              <a:lnSpc>
                <a:spcPct val="107000"/>
              </a:lnSpc>
              <a:spcBef>
                <a:spcPts val="1500"/>
              </a:spcBef>
              <a:buClrTx/>
              <a:buFontTx/>
              <a:buNone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Formatted input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scanf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(char *format, …)</a:t>
            </a:r>
            <a:r>
              <a:rPr lang="ar-SA" sz="2000" b="1" dirty="0">
                <a:solidFill>
                  <a:srgbClr val="000066"/>
                </a:solidFill>
                <a:latin typeface="Courier New" pitchFamily="49" charset="0"/>
                <a:cs typeface="Arial" charset="0"/>
              </a:rPr>
              <a:t>‏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Read formatted input from standard input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fscanf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(FILE *stream, const char *format, ...);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Read formatted input from a file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sscanf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(char *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str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, char *format, …)</a:t>
            </a:r>
            <a:r>
              <a:rPr lang="ar-SA" sz="2000" b="1" dirty="0">
                <a:solidFill>
                  <a:srgbClr val="000066"/>
                </a:solidFill>
                <a:latin typeface="Courier New" pitchFamily="49" charset="0"/>
                <a:cs typeface="Arial" charset="0"/>
              </a:rPr>
              <a:t>‏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Read formatted input from a string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Return value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Number of input items assigned</a:t>
            </a:r>
          </a:p>
          <a:p>
            <a:pPr marL="719138" lvl="1" indent="-228600" eaLnBrk="1" hangingPunct="1">
              <a:lnSpc>
                <a:spcPct val="113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Note</a:t>
            </a:r>
          </a:p>
          <a:p>
            <a:pPr lvl="2" indent="-234950" eaLnBrk="1" hangingPunct="1">
              <a:lnSpc>
                <a:spcPct val="121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1000" algn="l"/>
                <a:tab pos="838200" algn="l"/>
                <a:tab pos="1295400" algn="l"/>
                <a:tab pos="1752600" algn="l"/>
                <a:tab pos="2209800" algn="l"/>
                <a:tab pos="2667000" algn="l"/>
                <a:tab pos="3124200" algn="l"/>
                <a:tab pos="3581400" algn="l"/>
                <a:tab pos="4038600" algn="l"/>
                <a:tab pos="4495800" algn="l"/>
                <a:tab pos="4953000" algn="l"/>
                <a:tab pos="5410200" algn="l"/>
                <a:tab pos="5867400" algn="l"/>
                <a:tab pos="6324600" algn="l"/>
                <a:tab pos="6781800" algn="l"/>
                <a:tab pos="7239000" algn="l"/>
                <a:tab pos="7696200" algn="l"/>
                <a:tab pos="8153400" algn="l"/>
                <a:tab pos="8610600" algn="l"/>
                <a:tab pos="9067800" algn="l"/>
                <a:tab pos="9525000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DejaVu LGC Sans" charset="0"/>
                <a:cs typeface="DejaVu LGC Sans" charset="0"/>
              </a:rPr>
              <a:t>Requires pointer arguments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I/O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488" y="1228725"/>
            <a:ext cx="8764587" cy="538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DDD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I/O</a:t>
            </a: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25438" eaLnBrk="1" hangingPunct="1">
              <a:lnSpc>
                <a:spcPct val="100000"/>
              </a:lnSpc>
              <a:spcBef>
                <a:spcPts val="600"/>
              </a:spcBef>
              <a:buClrTx/>
              <a:buFontTx/>
              <a:buNone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Format string composed of characters (except '%')</a:t>
            </a:r>
            <a:r>
              <a:rPr lang="ar-SA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‏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LGC Sans" charset="0"/>
              <a:cs typeface="DejaVu LGC Sans" charset="0"/>
            </a:endParaRPr>
          </a:p>
          <a:p>
            <a:pPr marL="725488" lvl="1" indent="-268288" eaLnBrk="1" hangingPunct="1">
              <a:lnSpc>
                <a:spcPct val="100000"/>
              </a:lnSpc>
              <a:spcBef>
                <a:spcPts val="600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Copied unchanged into the output</a:t>
            </a:r>
          </a:p>
          <a:p>
            <a:pPr marL="341313" indent="-325438" eaLnBrk="1" hangingPunct="1">
              <a:lnSpc>
                <a:spcPct val="100000"/>
              </a:lnSpc>
              <a:spcBef>
                <a:spcPts val="700"/>
              </a:spcBef>
              <a:buClrTx/>
              <a:buFontTx/>
              <a:buNone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Format directives specifications (start with %)</a:t>
            </a:r>
            <a:r>
              <a:rPr lang="ar-SA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‏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LGC Sans" charset="0"/>
              <a:cs typeface="DejaVu LGC Sans" charset="0"/>
            </a:endParaRPr>
          </a:p>
          <a:p>
            <a:pPr marL="725488" lvl="1" indent="-268288" eaLnBrk="1" hangingPunct="1">
              <a:lnSpc>
                <a:spcPct val="100000"/>
              </a:lnSpc>
              <a:spcBef>
                <a:spcPts val="600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Character (%c)</a:t>
            </a:r>
          </a:p>
          <a:p>
            <a:pPr marL="725488" lvl="1" indent="-268288" eaLnBrk="1" hangingPunct="1">
              <a:lnSpc>
                <a:spcPct val="100000"/>
              </a:lnSpc>
              <a:spcBef>
                <a:spcPts val="600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1800" dirty="0">
                <a:latin typeface="Arial" charset="0"/>
                <a:ea typeface="DejaVu Sans" charset="0"/>
                <a:cs typeface="DejaVu Sans" charset="0"/>
              </a:rPr>
              <a:t>S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tring (%s)</a:t>
            </a:r>
          </a:p>
          <a:p>
            <a:pPr marL="725488" lvl="1" indent="-268288" eaLnBrk="1" hangingPunct="1">
              <a:lnSpc>
                <a:spcPct val="100000"/>
              </a:lnSpc>
              <a:spcBef>
                <a:spcPts val="600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1800" dirty="0">
                <a:latin typeface="Arial" charset="0"/>
                <a:ea typeface="DejaVu Sans" charset="0"/>
                <a:cs typeface="DejaVu Sans" charset="0"/>
              </a:rPr>
              <a:t>I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nteger (%d)</a:t>
            </a:r>
          </a:p>
          <a:p>
            <a:pPr marL="725488" lvl="1" indent="-268288" eaLnBrk="1" hangingPunct="1">
              <a:lnSpc>
                <a:spcPct val="100000"/>
              </a:lnSpc>
              <a:spcBef>
                <a:spcPts val="600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1800" dirty="0">
                <a:latin typeface="Arial" charset="0"/>
                <a:ea typeface="DejaVu Sans" charset="0"/>
                <a:cs typeface="DejaVu Sans" charset="0"/>
              </a:rPr>
              <a:t>L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ong (%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ld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)</a:t>
            </a:r>
          </a:p>
          <a:p>
            <a:pPr marL="725488" lvl="1" indent="-268288" eaLnBrk="1" hangingPunct="1">
              <a:lnSpc>
                <a:spcPct val="100000"/>
              </a:lnSpc>
              <a:spcBef>
                <a:spcPts val="600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Float/Double (%f)</a:t>
            </a:r>
            <a:r>
              <a:rPr lang="ar-SA" sz="1800" b="1" dirty="0">
                <a:solidFill>
                  <a:srgbClr val="000066"/>
                </a:solidFill>
                <a:latin typeface="Arial" charset="0"/>
                <a:cs typeface="Arial" charset="0"/>
              </a:rPr>
              <a:t>‏</a:t>
            </a:r>
            <a:endParaRPr lang="en-US" b="1" dirty="0">
              <a:solidFill>
                <a:srgbClr val="000066"/>
              </a:solidFill>
              <a:latin typeface="Arial" charset="0"/>
              <a:ea typeface="DejaVu Sans" charset="0"/>
              <a:cs typeface="DejaVu Sans" charset="0"/>
            </a:endParaRPr>
          </a:p>
          <a:p>
            <a:pPr marL="725488" lvl="1" indent="-268288" eaLnBrk="1" hangingPunct="1">
              <a:lnSpc>
                <a:spcPct val="100000"/>
              </a:lnSpc>
              <a:spcBef>
                <a:spcPts val="600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Fetches one or more arguments</a:t>
            </a:r>
          </a:p>
          <a:p>
            <a:pPr marL="341313" indent="-325438" eaLnBrk="1" hangingPunct="1">
              <a:lnSpc>
                <a:spcPct val="100000"/>
              </a:lnSpc>
              <a:spcBef>
                <a:spcPts val="700"/>
              </a:spcBef>
              <a:buClrTx/>
              <a:buFontTx/>
              <a:buNone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LGC Sans" charset="0"/>
                <a:cs typeface="DejaVu LGC Sans" charset="0"/>
              </a:rPr>
              <a:t>For more details: </a:t>
            </a:r>
            <a:r>
              <a:rPr 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man 3 </a:t>
            </a:r>
            <a:r>
              <a:rPr lang="en-US" sz="2000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LGC Sans" charset="0"/>
                <a:cs typeface="DejaVu LGC Sans" charset="0"/>
              </a:rPr>
              <a:t>printf</a:t>
            </a:r>
            <a:endParaRPr lang="en-US" sz="20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762000" y="1752600"/>
            <a:ext cx="4572000" cy="218739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&lt;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stdio.h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&gt;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b="1" dirty="0">
              <a:solidFill>
                <a:srgbClr val="000000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main()</a:t>
            </a:r>
            <a:r>
              <a:rPr lang="ar-SA" sz="16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‏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{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  <a:r>
              <a:rPr lang="en-US" sz="1600" b="1" dirty="0" err="1">
                <a:solidFill>
                  <a:srgbClr val="0033CC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x;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scanf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("%d",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&amp;x);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printf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("%d\n",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x);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}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410200" y="1828800"/>
            <a:ext cx="3505200" cy="157184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457200" indent="-436563" eaLnBrk="1" hangingPunct="1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dirty="0">
                <a:solidFill>
                  <a:srgbClr val="000000"/>
                </a:solidFill>
                <a:latin typeface="Lucida Sans" pitchFamily="32" charset="0"/>
                <a:ea typeface="DejaVu LGC Sans" charset="0"/>
                <a:cs typeface="DejaVu LGC Sans" charset="0"/>
              </a:rPr>
              <a:t>Note: Pointer given to </a:t>
            </a:r>
            <a:r>
              <a:rPr lang="en-US" dirty="0" err="1">
                <a:solidFill>
                  <a:srgbClr val="000000"/>
                </a:solidFill>
                <a:latin typeface="Lucida Sans" pitchFamily="32" charset="0"/>
                <a:ea typeface="DejaVu LGC Sans" charset="0"/>
                <a:cs typeface="DejaVu LGC Sans" charset="0"/>
              </a:rPr>
              <a:t>scanf</a:t>
            </a:r>
            <a:r>
              <a:rPr lang="en-US" dirty="0">
                <a:solidFill>
                  <a:srgbClr val="000000"/>
                </a:solidFill>
                <a:latin typeface="Lucida Sans" pitchFamily="32" charset="0"/>
                <a:ea typeface="DejaVu LGC Sans" charset="0"/>
                <a:cs typeface="DejaVu LGC Sans" charset="0"/>
              </a:rPr>
              <a:t> to assign value to x in program</a:t>
            </a:r>
          </a:p>
        </p:txBody>
      </p:sp>
      <p:sp>
        <p:nvSpPr>
          <p:cNvPr id="9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Example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81000" y="1052513"/>
            <a:ext cx="10933113" cy="51958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 &lt;stdio.h&gt;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#include &lt;stdlib.h&gt;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int main()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int a, b, c;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printf("Enter the first value: ");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if (scanf("%d",&amp;a) == 0)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	perror("Input error\n");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	exit(255);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}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printf("Enter the second value: ");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if (scanf("%d",&amp;b) == 0)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	perror("Input error\n");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	exit(255);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}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c = a + b;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		printf("%d + %d = %d\n", a, b, c);</a:t>
            </a:r>
          </a:p>
          <a:p>
            <a:pPr marL="741363" lvl="1" indent="-277813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return 0;    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}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endParaRPr lang="en-US" sz="140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endParaRPr lang="en-US" sz="1400">
              <a:solidFill>
                <a:srgbClr val="000066"/>
              </a:solidFill>
              <a:latin typeface="Courier New" pitchFamily="49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OUTPUT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mashimaro 2:25PM % ./scanf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Enter the first value: 20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Enter the second value: 30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20 + 30 = 50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9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LGC Sans" charset="0"/>
                <a:cs typeface="DejaVu LGC Sans" charset="0"/>
              </a:rPr>
              <a:t>I/O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LGC Sans"/>
        <a:cs typeface="DejaVu LGC Sans"/>
      </a:majorFont>
      <a:minorFont>
        <a:latin typeface="Arial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2108</TotalTime>
  <Words>3100</Words>
  <Application>Microsoft Office PowerPoint</Application>
  <PresentationFormat>On-screen Show (4:3)</PresentationFormat>
  <Paragraphs>728</Paragraphs>
  <Slides>60</Slides>
  <Notes>48</Notes>
  <HiddenSlides>5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72" baseType="lpstr">
      <vt:lpstr>MS Mincho</vt:lpstr>
      <vt:lpstr>MS PGothic</vt:lpstr>
      <vt:lpstr>SimSun</vt:lpstr>
      <vt:lpstr>Arial</vt:lpstr>
      <vt:lpstr>Century Gothic</vt:lpstr>
      <vt:lpstr>Courier New</vt:lpstr>
      <vt:lpstr>DejaVu LGC Sans</vt:lpstr>
      <vt:lpstr>DejaVu Sans</vt:lpstr>
      <vt:lpstr>Lucida Sans</vt:lpstr>
      <vt:lpstr>Times New Roman</vt:lpstr>
      <vt:lpstr>Wingdings</vt:lpstr>
      <vt:lpstr>Office Theme</vt:lpstr>
      <vt:lpstr>The Standard C Library</vt:lpstr>
      <vt:lpstr>The Standard C Library</vt:lpstr>
      <vt:lpstr>The Standard C Library</vt:lpstr>
      <vt:lpstr>The Standard C Library</vt:lpstr>
      <vt:lpstr>I/O</vt:lpstr>
      <vt:lpstr>I/O</vt:lpstr>
      <vt:lpstr>I/O</vt:lpstr>
      <vt:lpstr>Example</vt:lpstr>
      <vt:lpstr>I/O</vt:lpstr>
      <vt:lpstr>Format specifiers</vt:lpstr>
      <vt:lpstr>Is this code OK?</vt:lpstr>
      <vt:lpstr>I/O</vt:lpstr>
      <vt:lpstr>Aside</vt:lpstr>
      <vt:lpstr>I/O via file interface</vt:lpstr>
      <vt:lpstr>I/O via file interface</vt:lpstr>
      <vt:lpstr>Strings</vt:lpstr>
      <vt:lpstr>Strings</vt:lpstr>
      <vt:lpstr>Strings</vt:lpstr>
      <vt:lpstr>Copying strings</vt:lpstr>
      <vt:lpstr>Copying strings</vt:lpstr>
      <vt:lpstr>Strings</vt:lpstr>
      <vt:lpstr>C String Library</vt:lpstr>
      <vt:lpstr>Must be careful with strncmp</vt:lpstr>
      <vt:lpstr>Web security preview</vt:lpstr>
      <vt:lpstr>Must be careful with strncpy</vt:lpstr>
      <vt:lpstr>Other string functions</vt:lpstr>
      <vt:lpstr>Other string functions</vt:lpstr>
      <vt:lpstr>Examples</vt:lpstr>
      <vt:lpstr>Is this code OK?</vt:lpstr>
      <vt:lpstr>Why do format specifiers matter?</vt:lpstr>
      <vt:lpstr>Why do format specifiers matter?</vt:lpstr>
      <vt:lpstr>Memory allocation and management</vt:lpstr>
      <vt:lpstr>Memory allocation and management</vt:lpstr>
      <vt:lpstr>Memory allocation and management</vt:lpstr>
      <vt:lpstr>Memory allocation and management</vt:lpstr>
      <vt:lpstr>Random number generation</vt:lpstr>
      <vt:lpstr>Random number generation</vt:lpstr>
      <vt:lpstr>Make</vt:lpstr>
      <vt:lpstr>Makefiles</vt:lpstr>
      <vt:lpstr>A simple Makefile</vt:lpstr>
      <vt:lpstr>A little more complex</vt:lpstr>
      <vt:lpstr>A slightly more complex makefile</vt:lpstr>
      <vt:lpstr>GDB debugger</vt:lpstr>
      <vt:lpstr>gdb</vt:lpstr>
      <vt:lpstr>Controlling program execution</vt:lpstr>
      <vt:lpstr>Controlling program execution</vt:lpstr>
      <vt:lpstr>Displaying data</vt:lpstr>
      <vt:lpstr>Displaying code</vt:lpstr>
      <vt:lpstr>Other Useful Commands</vt:lpstr>
      <vt:lpstr>gdb tui</vt:lpstr>
      <vt:lpstr>Example Program</vt:lpstr>
      <vt:lpstr>Walkthrough example</vt:lpstr>
      <vt:lpstr>Walkthrough example</vt:lpstr>
      <vt:lpstr>Walkthrough example</vt:lpstr>
      <vt:lpstr>Walkthrough example</vt:lpstr>
      <vt:lpstr>Extra</vt:lpstr>
      <vt:lpstr>Error handling</vt:lpstr>
      <vt:lpstr>Example</vt:lpstr>
      <vt:lpstr>Strings</vt:lpstr>
      <vt:lpstr>DDD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Overview</dc:title>
  <dc:creator>Randal E. Bryant and David R. O'Hallaron</dc:creator>
  <cp:lastModifiedBy>user</cp:lastModifiedBy>
  <cp:revision>134</cp:revision>
  <cp:lastPrinted>2012-04-04T23:37:04Z</cp:lastPrinted>
  <dcterms:created xsi:type="dcterms:W3CDTF">1601-01-01T00:00:00Z</dcterms:created>
  <dcterms:modified xsi:type="dcterms:W3CDTF">2018-09-28T00:10:28Z</dcterms:modified>
</cp:coreProperties>
</file>