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8621-0F4E-7C4C-A282-C962354964E2}" type="datetimeFigureOut">
              <a:rPr lang="en-US" smtClean="0"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EECF-990D-574E-A6B5-9BE9F4395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CS510 Concurrent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the Grass May Not Be Greener on the Other Side: A Comparison of Locking and Transactional Memory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Their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</a:p>
          <a:p>
            <a:pPr lvl="1"/>
            <a:r>
              <a:rPr lang="en-US" dirty="0" smtClean="0"/>
              <a:t>priority inheritance</a:t>
            </a:r>
          </a:p>
          <a:p>
            <a:pPr lvl="1"/>
            <a:r>
              <a:rPr lang="en-US" dirty="0" smtClean="0"/>
              <a:t>RCU for readers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Convoying</a:t>
            </a:r>
          </a:p>
          <a:p>
            <a:pPr lvl="1"/>
            <a:r>
              <a:rPr lang="en-US" dirty="0" smtClean="0"/>
              <a:t>synchronization-aware scheduling</a:t>
            </a:r>
          </a:p>
          <a:p>
            <a:pPr lvl="1"/>
            <a:r>
              <a:rPr lang="en-US" dirty="0" smtClean="0"/>
              <a:t>RCU for readers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Their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omposability</a:t>
            </a:r>
            <a:endParaRPr lang="en-US" dirty="0" smtClean="0"/>
          </a:p>
          <a:p>
            <a:pPr lvl="1"/>
            <a:r>
              <a:rPr lang="en-US" dirty="0" smtClean="0"/>
              <a:t>expose synchronization at the interface level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Thread failures</a:t>
            </a:r>
          </a:p>
          <a:p>
            <a:pPr lvl="1"/>
            <a:r>
              <a:rPr lang="en-US" dirty="0" smtClean="0"/>
              <a:t>reboot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elegant</a:t>
            </a:r>
          </a:p>
          <a:p>
            <a:r>
              <a:rPr lang="en-US" dirty="0" smtClean="0"/>
              <a:t>Enforces atomicity and isolation </a:t>
            </a:r>
          </a:p>
          <a:p>
            <a:r>
              <a:rPr lang="en-US" dirty="0" err="1" smtClean="0"/>
              <a:t>Composable</a:t>
            </a:r>
            <a:endParaRPr lang="en-US" dirty="0" smtClean="0"/>
          </a:p>
          <a:p>
            <a:r>
              <a:rPr lang="en-US" dirty="0" smtClean="0"/>
              <a:t>Generally non-blocking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implemented in pessimistic form</a:t>
            </a:r>
          </a:p>
          <a:p>
            <a:r>
              <a:rPr lang="en-US" dirty="0" smtClean="0"/>
              <a:t>Automatic disjoint access parallelism</a:t>
            </a:r>
          </a:p>
          <a:p>
            <a:pPr lvl="1"/>
            <a:r>
              <a:rPr lang="en-US" dirty="0" smtClean="0"/>
              <a:t>but doesn't help you ensure accesses are disjoint!</a:t>
            </a:r>
          </a:p>
          <a:p>
            <a:r>
              <a:rPr lang="en-US" dirty="0" smtClean="0"/>
              <a:t>Deadlock free</a:t>
            </a:r>
          </a:p>
          <a:p>
            <a:r>
              <a:rPr lang="en-US" dirty="0" smtClean="0"/>
              <a:t>Limited hardware support is possible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support non-portable</a:t>
            </a:r>
          </a:p>
          <a:p>
            <a:pPr lvl="1"/>
            <a:r>
              <a:rPr lang="en-US" dirty="0" smtClean="0"/>
              <a:t>need portable transaction virtualization support</a:t>
            </a:r>
          </a:p>
          <a:p>
            <a:r>
              <a:rPr lang="en-US" dirty="0" smtClean="0"/>
              <a:t>Hardware generally unavailable</a:t>
            </a:r>
          </a:p>
          <a:p>
            <a:pPr lvl="1"/>
            <a:r>
              <a:rPr lang="en-US" dirty="0" smtClean="0"/>
              <a:t>need to wait for industry to provide it</a:t>
            </a:r>
          </a:p>
          <a:p>
            <a:r>
              <a:rPr lang="en-US" dirty="0" smtClean="0"/>
              <a:t>Software implementations have poor performance</a:t>
            </a:r>
          </a:p>
          <a:p>
            <a:pPr lvl="1"/>
            <a:r>
              <a:rPr lang="en-US" dirty="0" smtClean="0"/>
              <a:t>solutions tend to weaken properties</a:t>
            </a:r>
          </a:p>
        </p:txBody>
      </p:sp>
    </p:spTree>
    <p:extLst>
      <p:ext uri="{BB962C8B-B14F-4D97-AF65-F5344CB8AC3E}">
        <p14:creationId xmlns:p14="http://schemas.microsoft.com/office/powerpoint/2010/main" val="77609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support </a:t>
            </a:r>
            <a:r>
              <a:rPr lang="en-US" dirty="0" smtClean="0"/>
              <a:t>I/O, </a:t>
            </a:r>
            <a:r>
              <a:rPr lang="en-US" dirty="0"/>
              <a:t>non-idempotent </a:t>
            </a:r>
            <a:r>
              <a:rPr lang="en-US" dirty="0" smtClean="0"/>
              <a:t>operations, or distributed systems</a:t>
            </a:r>
          </a:p>
          <a:p>
            <a:pPr lvl="1"/>
            <a:r>
              <a:rPr lang="en-US" dirty="0" smtClean="0"/>
              <a:t>use pessimistic concurrency control</a:t>
            </a:r>
          </a:p>
          <a:p>
            <a:pPr lvl="1"/>
            <a:r>
              <a:rPr lang="en-US" dirty="0" smtClean="0"/>
              <a:t>reintroduces problems of locking</a:t>
            </a:r>
          </a:p>
          <a:p>
            <a:r>
              <a:rPr lang="en-US" dirty="0" smtClean="0"/>
              <a:t>Contention management</a:t>
            </a:r>
          </a:p>
          <a:p>
            <a:pPr lvl="1"/>
            <a:r>
              <a:rPr lang="en-US" dirty="0" smtClean="0"/>
              <a:t>need good contention management policy</a:t>
            </a:r>
          </a:p>
          <a:p>
            <a:pPr lvl="1"/>
            <a:r>
              <a:rPr lang="en-US" dirty="0" smtClean="0"/>
              <a:t>and integration with scheduler</a:t>
            </a:r>
          </a:p>
          <a:p>
            <a:pPr lvl="1"/>
            <a:r>
              <a:rPr lang="en-US" dirty="0" smtClean="0"/>
              <a:t>could use relativistic reads</a:t>
            </a:r>
          </a:p>
          <a:p>
            <a:r>
              <a:rPr lang="en-US" dirty="0" smtClean="0"/>
              <a:t>Privatization support sacrifices isolation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0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overhead</a:t>
            </a:r>
          </a:p>
          <a:p>
            <a:pPr lvl="1"/>
            <a:r>
              <a:rPr lang="en-US" dirty="0" smtClean="0"/>
              <a:t>use TM for heavy weight operations</a:t>
            </a:r>
          </a:p>
          <a:p>
            <a:pPr lvl="1"/>
            <a:endParaRPr lang="en-US" dirty="0"/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break points cause unconditional aborts in HTM</a:t>
            </a:r>
          </a:p>
          <a:p>
            <a:pPr lvl="1"/>
            <a:r>
              <a:rPr lang="en-US" dirty="0" smtClean="0"/>
              <a:t>need better integration between HTM and STM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88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13335"/>
              </p:ext>
            </p:extLst>
          </p:nvPr>
        </p:nvGraphicFramePr>
        <p:xfrm>
          <a:off x="304800" y="838200"/>
          <a:ext cx="8305800" cy="4908276"/>
        </p:xfrm>
        <a:graphic>
          <a:graphicData uri="http://schemas.openxmlformats.org/drawingml/2006/table">
            <a:tbl>
              <a:tblPr/>
              <a:tblGrid>
                <a:gridCol w="3115764"/>
                <a:gridCol w="1761717"/>
                <a:gridCol w="3428319"/>
              </a:tblGrid>
              <a:tr h="2435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Scenario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Best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 Technique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/>
                        </a:rPr>
                        <a:t>Why?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Partitionable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data structures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Locking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Disjoint Access Parallelism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51184">
                <a:tc>
                  <a:txBody>
                    <a:bodyPr/>
                    <a:lstStyle/>
                    <a:p>
                      <a:pPr algn="l" rtl="0" fontAlgn="b">
                        <a:buClr>
                          <a:schemeClr val="tx2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Large Non Partitionable data structures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Automatic Disjoint Access Parallelism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Read Mostly Situations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Locking/TM with Hazard Pointers/ RCU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Readers Scalable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35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Update Heavy Situations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Writers Scalable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1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Complex fine grain locking design, No clear lock hierarchy exists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Deadlock Avoidance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305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Atomic operations spanning multiple independent data structures, eg pop from one stack and push to another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Composability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52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Single threaded software having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embarrassingly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parallel core containing only idempotent operations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Performance benefits without much programming effort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35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Idempotent Operations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Locking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Supportability of non idempotent operations.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5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Large Critical Sections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Locking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Lock acquisition cost small compared to retry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9276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Commodity Hardware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Locking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Commodity HW suffices. HTM requires specialized H/W and depends on cache geometry details. Else performance limited by STM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80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right tool for the job</a:t>
            </a:r>
          </a:p>
          <a:p>
            <a:r>
              <a:rPr lang="en-US" dirty="0" smtClean="0"/>
              <a:t>Understand all the techniques, their strengths and weaknesses, and potential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0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Concurrent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has been forced down the path of concurrency:</a:t>
            </a:r>
          </a:p>
          <a:p>
            <a:pPr lvl="1"/>
            <a:r>
              <a:rPr lang="en-US" dirty="0" smtClean="0"/>
              <a:t>can’t make cores much faster</a:t>
            </a:r>
          </a:p>
          <a:p>
            <a:pPr lvl="1"/>
            <a:r>
              <a:rPr lang="en-US" dirty="0" smtClean="0"/>
              <a:t>but we can have more of them</a:t>
            </a:r>
          </a:p>
          <a:p>
            <a:r>
              <a:rPr lang="en-US" dirty="0" smtClean="0"/>
              <a:t>Concurrent programming is required for scalable performance of software on many-core platforms</a:t>
            </a:r>
          </a:p>
          <a:p>
            <a:pPr lvl="1"/>
            <a:r>
              <a:rPr lang="en-US" dirty="0" smtClean="0"/>
              <a:t>synchronization performance and scalability has become a critical issue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Pessimistic concurrency control</a:t>
            </a:r>
          </a:p>
          <a:p>
            <a:r>
              <a:rPr lang="en-US" dirty="0" smtClean="0"/>
              <a:t>Simple approach</a:t>
            </a:r>
          </a:p>
          <a:p>
            <a:pPr lvl="1"/>
            <a:r>
              <a:rPr lang="en-US" dirty="0" smtClean="0"/>
              <a:t>identify shared data</a:t>
            </a:r>
          </a:p>
          <a:p>
            <a:pPr lvl="1"/>
            <a:r>
              <a:rPr lang="en-US" dirty="0" smtClean="0"/>
              <a:t>associate locks with data</a:t>
            </a:r>
          </a:p>
          <a:p>
            <a:pPr lvl="1"/>
            <a:r>
              <a:rPr lang="en-US" dirty="0" smtClean="0"/>
              <a:t>acquire before use</a:t>
            </a:r>
          </a:p>
          <a:p>
            <a:pPr lvl="1"/>
            <a:r>
              <a:rPr lang="en-US" dirty="0" smtClean="0"/>
              <a:t>release after use</a:t>
            </a:r>
          </a:p>
          <a:p>
            <a:r>
              <a:rPr lang="en-US" dirty="0" smtClean="0"/>
              <a:t>Enforces mutual exclusion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is this scalable?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Locking Tricky?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contention, especially for non-</a:t>
            </a:r>
            <a:r>
              <a:rPr lang="en-US" dirty="0" err="1" smtClean="0"/>
              <a:t>partitionable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Difficulty in partitioning data</a:t>
            </a:r>
          </a:p>
          <a:p>
            <a:r>
              <a:rPr lang="en-US" dirty="0" smtClean="0"/>
              <a:t>Lock overhead</a:t>
            </a:r>
          </a:p>
          <a:p>
            <a:r>
              <a:rPr lang="en-US" dirty="0" smtClean="0"/>
              <a:t>Inter-thread dependencies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Non-Blocking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Lock-free “optimistic” concurrency control</a:t>
            </a:r>
          </a:p>
          <a:p>
            <a:r>
              <a:rPr lang="en-US" dirty="0" smtClean="0"/>
              <a:t>Charge ahead, and if necessary roll-back and retry</a:t>
            </a:r>
          </a:p>
          <a:p>
            <a:r>
              <a:rPr lang="en-US" dirty="0" smtClean="0"/>
              <a:t>With sufficient programming effort can support fault tolerance properties</a:t>
            </a:r>
          </a:p>
          <a:p>
            <a:pPr lvl="1"/>
            <a:r>
              <a:rPr lang="en-US" dirty="0" smtClean="0"/>
              <a:t>wait-freedom</a:t>
            </a:r>
          </a:p>
          <a:p>
            <a:pPr lvl="1"/>
            <a:r>
              <a:rPr lang="en-US" dirty="0" smtClean="0"/>
              <a:t>obstruction-freedom, etc</a:t>
            </a:r>
          </a:p>
          <a:p>
            <a:r>
              <a:rPr lang="en-US" dirty="0" smtClean="0"/>
              <a:t>Avoids the need to access locks and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Non-Blocking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complexity</a:t>
            </a:r>
          </a:p>
          <a:p>
            <a:r>
              <a:rPr lang="en-US" dirty="0" smtClean="0"/>
              <a:t>Heavy use of atomic instructions</a:t>
            </a:r>
          </a:p>
          <a:p>
            <a:r>
              <a:rPr lang="en-US" dirty="0" smtClean="0"/>
              <a:t>Useless parallelism</a:t>
            </a:r>
          </a:p>
          <a:p>
            <a:r>
              <a:rPr lang="en-US" dirty="0" smtClean="0"/>
              <a:t>Excessive retries or helping under contention</a:t>
            </a:r>
          </a:p>
          <a:p>
            <a:r>
              <a:rPr lang="en-US" dirty="0" smtClean="0"/>
              <a:t>Excessive memory contention under heavy load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of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Simple and elegant</a:t>
            </a:r>
          </a:p>
          <a:p>
            <a:r>
              <a:rPr lang="en-US" dirty="0"/>
              <a:t>N</a:t>
            </a:r>
            <a:r>
              <a:rPr lang="en-US" dirty="0" smtClean="0"/>
              <a:t>o special hardware needed</a:t>
            </a:r>
          </a:p>
          <a:p>
            <a:r>
              <a:rPr lang="en-US" dirty="0"/>
              <a:t>W</a:t>
            </a:r>
            <a:r>
              <a:rPr lang="en-US" dirty="0" smtClean="0"/>
              <a:t>ide-spread support</a:t>
            </a:r>
          </a:p>
          <a:p>
            <a:r>
              <a:rPr lang="en-US" dirty="0"/>
              <a:t>L</a:t>
            </a:r>
            <a:r>
              <a:rPr lang="en-US" dirty="0" smtClean="0"/>
              <a:t>ocalized contention effects</a:t>
            </a:r>
          </a:p>
          <a:p>
            <a:r>
              <a:rPr lang="en-US" dirty="0" smtClean="0"/>
              <a:t>Power-friendly</a:t>
            </a:r>
          </a:p>
          <a:p>
            <a:r>
              <a:rPr lang="en-US" dirty="0" smtClean="0"/>
              <a:t>Good interaction with debuggers and other synchronization mechanisms</a:t>
            </a:r>
          </a:p>
          <a:p>
            <a:r>
              <a:rPr lang="en-US" dirty="0" smtClean="0"/>
              <a:t>Supports I/O and non-idempotent operations</a:t>
            </a:r>
          </a:p>
          <a:p>
            <a:r>
              <a:rPr lang="en-US" dirty="0"/>
              <a:t>A</a:t>
            </a:r>
            <a:r>
              <a:rPr lang="en-US" dirty="0" smtClean="0"/>
              <a:t>bility to support disjoint access parallelism (with sufficient effort)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Their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contention</a:t>
            </a:r>
          </a:p>
          <a:p>
            <a:pPr lvl="1"/>
            <a:r>
              <a:rPr lang="en-US" dirty="0" smtClean="0"/>
              <a:t>partition data, redesign algorithms (if you can!)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non-</a:t>
            </a:r>
            <a:r>
              <a:rPr lang="en-US" dirty="0" err="1" smtClean="0">
                <a:solidFill>
                  <a:srgbClr val="FF0000"/>
                </a:solidFill>
              </a:rPr>
              <a:t>partitionable</a:t>
            </a:r>
            <a:r>
              <a:rPr lang="en-US" dirty="0" smtClean="0">
                <a:solidFill>
                  <a:srgbClr val="FF0000"/>
                </a:solidFill>
              </a:rPr>
              <a:t> data structures are a problem</a:t>
            </a:r>
          </a:p>
          <a:p>
            <a:r>
              <a:rPr lang="en-US" dirty="0" smtClean="0"/>
              <a:t>Lock overhead</a:t>
            </a:r>
          </a:p>
          <a:p>
            <a:pPr lvl="1"/>
            <a:r>
              <a:rPr lang="en-US" dirty="0" smtClean="0"/>
              <a:t>use RCU for readers</a:t>
            </a:r>
          </a:p>
          <a:p>
            <a:pPr lvl="1"/>
            <a:r>
              <a:rPr lang="en-US" dirty="0" smtClean="0"/>
              <a:t>don’t over-partition (but this conflicts with lock contention solution!)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update-heavy workloads are a problem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Their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Deadlock among threads and among interrupt handlers and threads</a:t>
            </a:r>
          </a:p>
          <a:p>
            <a:pPr lvl="1"/>
            <a:r>
              <a:rPr lang="en-US" dirty="0" smtClean="0"/>
              <a:t>locking hierarchy</a:t>
            </a:r>
          </a:p>
          <a:p>
            <a:pPr lvl="1"/>
            <a:r>
              <a:rPr lang="en-US" dirty="0" smtClean="0"/>
              <a:t>try lock primitive with surrender and retry</a:t>
            </a:r>
          </a:p>
          <a:p>
            <a:pPr lvl="1"/>
            <a:r>
              <a:rPr lang="en-US" dirty="0" smtClean="0"/>
              <a:t>detection and recovery</a:t>
            </a:r>
          </a:p>
          <a:p>
            <a:pPr lvl="1"/>
            <a:r>
              <a:rPr lang="en-US" dirty="0" smtClean="0"/>
              <a:t>RCU for readers</a:t>
            </a:r>
          </a:p>
          <a:p>
            <a:pPr lvl="1"/>
            <a:r>
              <a:rPr lang="en-US" dirty="0" smtClean="0"/>
              <a:t>special primitives to combine lock acquisition and interrupt disabling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626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CS510 Concurrent Systems</vt:lpstr>
      <vt:lpstr>Why Do Concurrent Programming?</vt:lpstr>
      <vt:lpstr>Lock-Based Synchronization</vt:lpstr>
      <vt:lpstr>Why Is Locking Tricky?</vt:lpstr>
      <vt:lpstr>Non-Blocking Synchronization</vt:lpstr>
      <vt:lpstr>Problems With Non-Blocking Synchronization</vt:lpstr>
      <vt:lpstr>Strengths of Locking</vt:lpstr>
      <vt:lpstr>Problems and Their Solutions</vt:lpstr>
      <vt:lpstr>Problems and Their Solutions</vt:lpstr>
      <vt:lpstr>Problems and Their Solutions</vt:lpstr>
      <vt:lpstr>Problems and Their Solutions</vt:lpstr>
      <vt:lpstr>Transactional Memory</vt:lpstr>
      <vt:lpstr>Transactional Memory Weaknesses</vt:lpstr>
      <vt:lpstr>Transactional Memory Weaknesses</vt:lpstr>
      <vt:lpstr>Transactional Memory Weaknesses</vt:lpstr>
      <vt:lpstr>PowerPoint Presentation</vt:lpstr>
      <vt:lpstr>Conclusion</vt:lpstr>
    </vt:vector>
  </TitlesOfParts>
  <Company>Portland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CS510 Concurrent Systems</dc:title>
  <dc:creator>Jonathan Walpole</dc:creator>
  <cp:lastModifiedBy>walpole</cp:lastModifiedBy>
  <cp:revision>4</cp:revision>
  <dcterms:created xsi:type="dcterms:W3CDTF">2013-06-05T16:13:33Z</dcterms:created>
  <dcterms:modified xsi:type="dcterms:W3CDTF">2013-06-05T19:49:57Z</dcterms:modified>
</cp:coreProperties>
</file>