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4" r:id="rId23"/>
    <p:sldId id="282" r:id="rId24"/>
    <p:sldId id="293" r:id="rId25"/>
    <p:sldId id="283" r:id="rId26"/>
    <p:sldId id="284" r:id="rId27"/>
    <p:sldId id="285" r:id="rId28"/>
    <p:sldId id="286" r:id="rId29"/>
    <p:sldId id="287" r:id="rId30"/>
    <p:sldId id="296" r:id="rId31"/>
    <p:sldId id="295" r:id="rId32"/>
    <p:sldId id="288" r:id="rId33"/>
    <p:sldId id="297" r:id="rId34"/>
    <p:sldId id="291" r:id="rId35"/>
    <p:sldId id="298" r:id="rId36"/>
    <p:sldId id="268" r:id="rId37"/>
    <p:sldId id="29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3D1E94-E87F-8A4D-917E-CDA664D0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6734E8-66C6-A346-80A1-8DC3484A0C53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497E18"/>
                </a:solidFill>
                <a:latin typeface="Comic Sans M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            </a:t>
            </a:r>
            <a:fld id="{4947A3AE-CA00-7541-8809-14587353D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 w="889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11" descr="transparentgreen.png                                           0003B3F1Sockeye RAID                   BD59F4CB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 w="889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CS510</a:t>
            </a:r>
            <a:r>
              <a:rPr lang="en-US" sz="4000">
                <a:solidFill>
                  <a:schemeClr val="bg1"/>
                </a:solidFill>
                <a:latin typeface="Georgia" charset="0"/>
              </a:rPr>
              <a:t> Concurrent Systems</a:t>
            </a:r>
            <a:endParaRPr lang="en-US" sz="2800">
              <a:solidFill>
                <a:schemeClr val="bg1"/>
              </a:solidFill>
              <a:latin typeface="Georgia" charset="0"/>
            </a:endParaRPr>
          </a:p>
          <a:p>
            <a:endParaRPr lang="en-US">
              <a:solidFill>
                <a:schemeClr val="bg1"/>
              </a:solidFill>
              <a:latin typeface="Adobe Garamond Pro" charset="0"/>
            </a:endParaRPr>
          </a:p>
          <a:p>
            <a:pPr>
              <a:lnSpc>
                <a:spcPct val="70000"/>
              </a:lnSpc>
            </a:pPr>
            <a:r>
              <a:rPr lang="en-US" sz="2500">
                <a:latin typeface="L Frutiger Light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2246769"/>
          </a:xfrm>
        </p:spPr>
        <p:txBody>
          <a:bodyPr/>
          <a:lstStyle/>
          <a:p>
            <a:r>
              <a:rPr lang="en-US" sz="2000" dirty="0" smtClean="0"/>
              <a:t>LT			- Load Transactional</a:t>
            </a:r>
          </a:p>
          <a:p>
            <a:r>
              <a:rPr lang="en-US" sz="2000" dirty="0" smtClean="0"/>
              <a:t>LTX		- Load Transactional Exclusiv</a:t>
            </a:r>
            <a:r>
              <a:rPr lang="en-US" sz="2000" dirty="0"/>
              <a:t>e</a:t>
            </a:r>
            <a:endParaRPr lang="en-US" sz="2000" dirty="0" smtClean="0"/>
          </a:p>
          <a:p>
            <a:r>
              <a:rPr lang="en-US" sz="2000" dirty="0" smtClean="0"/>
              <a:t>ST			- Store Transactional</a:t>
            </a:r>
          </a:p>
          <a:p>
            <a:r>
              <a:rPr lang="en-US" sz="2000" dirty="0" smtClean="0"/>
              <a:t>Validate</a:t>
            </a:r>
          </a:p>
          <a:p>
            <a:r>
              <a:rPr lang="en-US" sz="2000" dirty="0" smtClean="0"/>
              <a:t>Commit</a:t>
            </a:r>
          </a:p>
          <a:p>
            <a:r>
              <a:rPr lang="en-US" sz="2000" dirty="0" smtClean="0"/>
              <a:t>Abort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08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82000" cy="1266501"/>
          </a:xfrm>
        </p:spPr>
        <p:txBody>
          <a:bodyPr/>
          <a:lstStyle/>
          <a:p>
            <a:r>
              <a:rPr lang="en-US" dirty="0" smtClean="0"/>
              <a:t>TM vs. Non-Blocking Algorithm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03325" y="2362200"/>
            <a:ext cx="1844675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LT or LTX</a:t>
            </a:r>
          </a:p>
          <a:p>
            <a:pPr algn="ctr">
              <a:defRPr/>
            </a:pPr>
            <a:r>
              <a:rPr lang="en-US" sz="800" dirty="0" smtClean="0">
                <a:effectLst/>
                <a:cs typeface="+mn-cs"/>
              </a:rPr>
              <a:t>// READ </a:t>
            </a:r>
            <a:r>
              <a:rPr lang="en-US" sz="800" dirty="0">
                <a:effectLst/>
                <a:cs typeface="+mn-cs"/>
              </a:rPr>
              <a:t>set of locations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203325" y="3281621"/>
            <a:ext cx="1844675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VALIDATE</a:t>
            </a:r>
          </a:p>
          <a:p>
            <a:pPr algn="ctr">
              <a:defRPr/>
            </a:pPr>
            <a:r>
              <a:rPr lang="en-US" sz="800" dirty="0" smtClean="0">
                <a:effectLst/>
                <a:cs typeface="+mn-cs"/>
              </a:rPr>
              <a:t>// CHECK consistency of </a:t>
            </a:r>
            <a:r>
              <a:rPr lang="en-US" sz="800" dirty="0">
                <a:effectLst/>
                <a:cs typeface="+mn-cs"/>
              </a:rPr>
              <a:t>READ </a:t>
            </a:r>
            <a:r>
              <a:rPr lang="en-US" sz="800" dirty="0" smtClean="0">
                <a:effectLst/>
                <a:cs typeface="+mn-cs"/>
              </a:rPr>
              <a:t>values</a:t>
            </a:r>
            <a:endParaRPr lang="en-US" sz="800" dirty="0">
              <a:effectLst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219200" y="4559558"/>
            <a:ext cx="1828800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</a:t>
            </a:r>
          </a:p>
          <a:p>
            <a:pPr algn="ctr">
              <a:defRPr/>
            </a:pPr>
            <a:r>
              <a:rPr lang="en-US" sz="800" dirty="0" smtClean="0">
                <a:effectLst/>
                <a:cs typeface="+mn-cs"/>
              </a:rPr>
              <a:t>// MODIFY </a:t>
            </a:r>
            <a:r>
              <a:rPr lang="en-US" sz="800" dirty="0">
                <a:effectLst/>
                <a:cs typeface="+mn-cs"/>
              </a:rPr>
              <a:t>set of locations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19200" y="5181600"/>
            <a:ext cx="1828800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COMMIT</a:t>
            </a:r>
            <a:endParaRPr lang="en-US" sz="800">
              <a:effectLst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93925" y="2743200"/>
            <a:ext cx="0" cy="5384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193925" y="366262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193925" y="4940558"/>
            <a:ext cx="0" cy="241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41300" y="54102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28600" y="2514600"/>
            <a:ext cx="96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47900" y="3695650"/>
            <a:ext cx="723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Succeed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81000" y="3111758"/>
            <a:ext cx="406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Fail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236538" y="3488613"/>
            <a:ext cx="966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28600" y="2514600"/>
            <a:ext cx="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28600" y="3810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81000" y="5105400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Fail</a:t>
            </a:r>
          </a:p>
        </p:txBody>
      </p:sp>
      <p:sp>
        <p:nvSpPr>
          <p:cNvPr id="20" name="AutoShape 21"/>
          <p:cNvSpPr>
            <a:spLocks/>
          </p:cNvSpPr>
          <p:nvPr/>
        </p:nvSpPr>
        <p:spPr bwMode="auto">
          <a:xfrm>
            <a:off x="3124200" y="2362200"/>
            <a:ext cx="838200" cy="3200400"/>
          </a:xfrm>
          <a:prstGeom prst="rightBrace">
            <a:avLst>
              <a:gd name="adj1" fmla="val 265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259138" y="3433762"/>
            <a:ext cx="338137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Critical Section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1219200" y="5943600"/>
            <a:ext cx="1828800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 dirty="0" smtClean="0">
                <a:effectLst/>
              </a:rPr>
              <a:t>// HW makes </a:t>
            </a:r>
            <a:r>
              <a:rPr lang="en-US" sz="800" dirty="0">
                <a:effectLst/>
              </a:rPr>
              <a:t>changes PERMANENT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193925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178050" y="5602288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Pass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957851" y="2075796"/>
            <a:ext cx="3200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effectLst/>
              </a:rPr>
              <a:t>// TM</a:t>
            </a:r>
          </a:p>
          <a:p>
            <a:pPr eaLnBrk="1" hangingPunct="1"/>
            <a:r>
              <a:rPr lang="en-US" sz="1400" dirty="0" smtClean="0">
                <a:effectLst/>
              </a:rPr>
              <a:t>While </a:t>
            </a:r>
            <a:r>
              <a:rPr lang="en-US" sz="1400" dirty="0">
                <a:effectLst/>
              </a:rPr>
              <a:t>(1) </a:t>
            </a:r>
            <a:r>
              <a:rPr lang="en-US" sz="1400" dirty="0" smtClean="0">
                <a:effectLst/>
              </a:rPr>
              <a:t>{</a:t>
            </a:r>
          </a:p>
          <a:p>
            <a:pPr eaLnBrk="1" hangingPunct="1"/>
            <a:endParaRPr lang="en-US" sz="1400" dirty="0" smtClean="0">
              <a:effectLst/>
            </a:endParaRPr>
          </a:p>
          <a:p>
            <a:pPr eaLnBrk="1" hangingPunct="1"/>
            <a:r>
              <a:rPr lang="en-US" sz="1400" dirty="0" smtClean="0">
                <a:effectLst/>
              </a:rPr>
              <a:t>  curCnt </a:t>
            </a:r>
            <a:r>
              <a:rPr lang="en-US" sz="1400" dirty="0">
                <a:effectLst/>
              </a:rPr>
              <a:t>= LTX(&amp;</a:t>
            </a:r>
            <a:r>
              <a:rPr lang="en-US" sz="1400" dirty="0" smtClean="0">
                <a:effectLst/>
              </a:rPr>
              <a:t>cnt);</a:t>
            </a:r>
            <a:endParaRPr lang="en-US" sz="1400" dirty="0">
              <a:effectLst/>
            </a:endParaRPr>
          </a:p>
          <a:p>
            <a:pPr eaLnBrk="1" hangingPunct="1"/>
            <a:r>
              <a:rPr lang="en-US" sz="1400" dirty="0" smtClean="0">
                <a:effectLst/>
              </a:rPr>
              <a:t>   </a:t>
            </a:r>
          </a:p>
          <a:p>
            <a:pPr eaLnBrk="1" hangingPunct="1"/>
            <a:endParaRPr lang="en-US" sz="1400" dirty="0" smtClean="0">
              <a:effectLst/>
            </a:endParaRPr>
          </a:p>
          <a:p>
            <a:pPr eaLnBrk="1" hangingPunct="1"/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</a:t>
            </a:r>
          </a:p>
          <a:p>
            <a:pPr eaLnBrk="1" hangingPunct="1"/>
            <a:r>
              <a:rPr lang="en-US" sz="1400" dirty="0" smtClean="0">
                <a:effectLst/>
              </a:rPr>
              <a:t>  if </a:t>
            </a:r>
            <a:r>
              <a:rPr lang="en-US" sz="1400" dirty="0">
                <a:effectLst/>
              </a:rPr>
              <a:t>(Validate()) {</a:t>
            </a:r>
          </a:p>
          <a:p>
            <a:pPr eaLnBrk="1" hangingPunct="1"/>
            <a:endParaRPr lang="en-US" sz="1400" dirty="0" smtClean="0">
              <a:effectLst/>
            </a:endParaRPr>
          </a:p>
          <a:p>
            <a:pPr eaLnBrk="1" hangingPunct="1"/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  int c = curCnt+1;</a:t>
            </a:r>
            <a:endParaRPr lang="en-US" sz="1400" dirty="0">
              <a:effectLst/>
            </a:endParaRPr>
          </a:p>
          <a:p>
            <a:pPr eaLnBrk="1" hangingPunct="1"/>
            <a:r>
              <a:rPr lang="en-US" sz="1400" dirty="0" smtClean="0">
                <a:effectLst/>
              </a:rPr>
              <a:t>   </a:t>
            </a:r>
          </a:p>
          <a:p>
            <a:pPr eaLnBrk="1" hangingPunct="1"/>
            <a:endParaRPr lang="en-US" sz="1400" dirty="0">
              <a:effectLst/>
            </a:endParaRPr>
          </a:p>
          <a:p>
            <a:pPr eaLnBrk="1" hangingPunct="1"/>
            <a:r>
              <a:rPr lang="en-US" sz="1400" dirty="0" smtClean="0">
                <a:effectLst/>
              </a:rPr>
              <a:t>    ST</a:t>
            </a:r>
            <a:r>
              <a:rPr lang="en-US" sz="1400" dirty="0">
                <a:effectLst/>
              </a:rPr>
              <a:t>(&amp;</a:t>
            </a:r>
            <a:r>
              <a:rPr lang="en-US" sz="1400" dirty="0" smtClean="0">
                <a:effectLst/>
              </a:rPr>
              <a:t>cnt, c);</a:t>
            </a:r>
            <a:endParaRPr lang="en-US" sz="1400" dirty="0">
              <a:effectLst/>
            </a:endParaRPr>
          </a:p>
          <a:p>
            <a:pPr eaLnBrk="1" hangingPunct="1"/>
            <a:endParaRPr lang="en-US" sz="1400" dirty="0">
              <a:effectLst/>
            </a:endParaRPr>
          </a:p>
          <a:p>
            <a:pPr eaLnBrk="1" hangingPunct="1"/>
            <a:r>
              <a:rPr lang="en-US" sz="1400" dirty="0" smtClean="0">
                <a:effectLst/>
              </a:rPr>
              <a:t>    if </a:t>
            </a:r>
            <a:r>
              <a:rPr lang="en-US" sz="1400" dirty="0">
                <a:effectLst/>
              </a:rPr>
              <a:t>(Commit</a:t>
            </a:r>
            <a:r>
              <a:rPr lang="en-US" sz="1400" dirty="0" smtClean="0">
                <a:effectLst/>
              </a:rPr>
              <a:t>())</a:t>
            </a:r>
          </a:p>
          <a:p>
            <a:pPr eaLnBrk="1" hangingPunct="1"/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        return;</a:t>
            </a:r>
          </a:p>
          <a:p>
            <a:pPr eaLnBrk="1" hangingPunct="1"/>
            <a:r>
              <a:rPr lang="en-US" sz="1400" dirty="0" smtClean="0">
                <a:effectLst/>
              </a:rPr>
              <a:t>  }</a:t>
            </a:r>
          </a:p>
          <a:p>
            <a:pPr eaLnBrk="1" hangingPunct="1"/>
            <a:endParaRPr lang="en-US" sz="1400" dirty="0">
              <a:effectLst/>
            </a:endParaRPr>
          </a:p>
          <a:p>
            <a:pPr eaLnBrk="1" hangingPunct="1"/>
            <a:endParaRPr lang="en-US" sz="1400" dirty="0" smtClean="0">
              <a:effectLst/>
            </a:endParaRPr>
          </a:p>
          <a:p>
            <a:pPr eaLnBrk="1" hangingPunct="1"/>
            <a:r>
              <a:rPr lang="en-US" sz="1400" dirty="0" smtClean="0">
                <a:effectLst/>
              </a:rPr>
              <a:t>}</a:t>
            </a:r>
            <a:endParaRPr lang="en-US" sz="1400" dirty="0"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2075796"/>
            <a:ext cx="25908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</a:rPr>
              <a:t>// Non-Block</a:t>
            </a:r>
          </a:p>
          <a:p>
            <a:r>
              <a:rPr lang="en-US" sz="1400" dirty="0" smtClean="0">
                <a:effectLst/>
              </a:rPr>
              <a:t>While (1) {</a:t>
            </a:r>
          </a:p>
          <a:p>
            <a:r>
              <a:rPr lang="en-US" sz="1400" dirty="0">
                <a:effectLst/>
              </a:rPr>
              <a:t> </a:t>
            </a:r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  curCnt = LL(&amp;cnt);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  // Copy object</a:t>
            </a:r>
          </a:p>
          <a:p>
            <a:r>
              <a:rPr lang="en-US" sz="1400" dirty="0" smtClean="0">
                <a:effectLst/>
              </a:rPr>
              <a:t>  </a:t>
            </a:r>
          </a:p>
          <a:p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if (Validate(&amp;cnt)) {</a:t>
            </a:r>
          </a:p>
          <a:p>
            <a:r>
              <a:rPr lang="en-US" sz="1400" dirty="0" smtClean="0">
                <a:effectLst/>
              </a:rPr>
              <a:t>   </a:t>
            </a:r>
          </a:p>
          <a:p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  int c = curCnt + 1;</a:t>
            </a:r>
          </a:p>
          <a:p>
            <a:r>
              <a:rPr lang="en-US" sz="1400" dirty="0" smtClean="0">
                <a:effectLst/>
              </a:rPr>
              <a:t>  </a:t>
            </a:r>
          </a:p>
          <a:p>
            <a:endParaRPr lang="en-US" sz="1400" dirty="0" smtClean="0">
              <a:effectLst/>
            </a:endParaRPr>
          </a:p>
          <a:p>
            <a:endParaRPr lang="en-US" sz="1400" dirty="0">
              <a:effectLst/>
            </a:endParaRPr>
          </a:p>
          <a:p>
            <a:r>
              <a:rPr lang="en-US" sz="1400" dirty="0" smtClean="0">
                <a:effectLst/>
              </a:rPr>
              <a:t>    </a:t>
            </a:r>
          </a:p>
          <a:p>
            <a:r>
              <a:rPr lang="en-US" sz="1400" dirty="0" smtClean="0">
                <a:effectLst/>
              </a:rPr>
              <a:t>    if (SC(&amp;cnt, c))</a:t>
            </a:r>
          </a:p>
          <a:p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        return;</a:t>
            </a:r>
            <a:endParaRPr lang="en-US" sz="1400" dirty="0">
              <a:effectLst/>
            </a:endParaRPr>
          </a:p>
          <a:p>
            <a:r>
              <a:rPr lang="en-US" sz="1400" dirty="0" smtClean="0">
                <a:effectLst/>
              </a:rPr>
              <a:t>  }</a:t>
            </a:r>
          </a:p>
          <a:p>
            <a:endParaRPr lang="en-US" sz="1400" dirty="0">
              <a:effectLst/>
            </a:endParaRPr>
          </a:p>
          <a:p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>}</a:t>
            </a:r>
            <a:endParaRPr lang="en-US" sz="1400" dirty="0">
              <a:effectLst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219200" y="3949958"/>
            <a:ext cx="1844675" cy="381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dirty="0" smtClean="0">
                <a:effectLst/>
                <a:cs typeface="+mn-cs"/>
              </a:rPr>
              <a:t>// Do work</a:t>
            </a:r>
            <a:endParaRPr lang="en-US" sz="800" dirty="0">
              <a:effectLst/>
              <a:cs typeface="+mn-cs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4317310"/>
            <a:ext cx="0" cy="241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31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58567"/>
            <a:ext cx="7239000" cy="684803"/>
          </a:xfrm>
        </p:spPr>
        <p:txBody>
          <a:bodyPr/>
          <a:lstStyle/>
          <a:p>
            <a:r>
              <a:rPr lang="en-US" dirty="0" smtClean="0"/>
              <a:t>Hardware or Software TM?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81200"/>
            <a:ext cx="8407400" cy="4121641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may be implemented in </a:t>
            </a:r>
            <a:r>
              <a:rPr lang="en-US" sz="2000" dirty="0" smtClean="0"/>
              <a:t>hardware</a:t>
            </a:r>
            <a:r>
              <a:rPr lang="en-US" sz="200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 smtClean="0"/>
              <a:t>software</a:t>
            </a:r>
            <a:endParaRPr lang="en-US" sz="2000" dirty="0" smtClean="0"/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Many SW TM library packages exist (C++, C#, Java, Haskell, Python, etc.)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2-3 orders of magnitude slower than other synchronization approaches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This paper focuses on a hardware implementation of TM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better performance than SW for reasonable cost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i="1" dirty="0" smtClean="0"/>
              <a:t>Minor</a:t>
            </a:r>
            <a:r>
              <a:rPr lang="en-US" sz="2000" dirty="0" smtClean="0"/>
              <a:t> tweaks to </a:t>
            </a:r>
            <a:r>
              <a:rPr lang="en-US" sz="2000" dirty="0" smtClean="0"/>
              <a:t>CPUs</a:t>
            </a:r>
            <a:endParaRPr lang="en-US" sz="2000" dirty="0" smtClean="0"/>
          </a:p>
          <a:p>
            <a:pPr lvl="2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c</a:t>
            </a:r>
            <a:r>
              <a:rPr lang="en-US" sz="2000" dirty="0" smtClean="0">
                <a:effectLst/>
              </a:rPr>
              <a:t>ore</a:t>
            </a:r>
            <a:r>
              <a:rPr lang="en-US" sz="2000" dirty="0" smtClean="0"/>
              <a:t>, instruction set, caches, b</a:t>
            </a:r>
            <a:r>
              <a:rPr lang="en-US" sz="2000" dirty="0" smtClean="0">
                <a:effectLst/>
              </a:rPr>
              <a:t>us </a:t>
            </a:r>
            <a:r>
              <a:rPr lang="en-US" sz="2000" dirty="0">
                <a:effectLst/>
              </a:rPr>
              <a:t>and</a:t>
            </a:r>
            <a:r>
              <a:rPr lang="en-US" sz="2000" dirty="0" smtClean="0">
                <a:effectLst/>
              </a:rPr>
              <a:t> cache </a:t>
            </a:r>
            <a:r>
              <a:rPr lang="en-US" sz="2000" dirty="0">
                <a:effectLst/>
              </a:rPr>
              <a:t>coherency </a:t>
            </a:r>
            <a:r>
              <a:rPr lang="en-US" sz="2000" dirty="0" smtClean="0">
                <a:effectLst/>
              </a:rPr>
              <a:t>protocols ...</a:t>
            </a:r>
            <a:endParaRPr lang="en-US" sz="2000" dirty="0" smtClean="0"/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Uses cache-coherency </a:t>
            </a:r>
            <a:r>
              <a:rPr lang="en-US" sz="2000" dirty="0" smtClean="0"/>
              <a:t>protocol to maintain transactional memory consistency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Hardware implementation without </a:t>
            </a:r>
            <a:r>
              <a:rPr lang="en-US" sz="2000" dirty="0" smtClean="0"/>
              <a:t>software</a:t>
            </a:r>
            <a:r>
              <a:rPr lang="en-US" sz="2000" dirty="0" smtClean="0"/>
              <a:t> </a:t>
            </a:r>
            <a:r>
              <a:rPr lang="en-US" sz="2000" dirty="0" smtClean="0"/>
              <a:t>cache overflow handling is problematical</a:t>
            </a:r>
          </a:p>
        </p:txBody>
      </p:sp>
    </p:spTree>
    <p:extLst>
      <p:ext uri="{BB962C8B-B14F-4D97-AF65-F5344CB8AC3E}">
        <p14:creationId xmlns:p14="http://schemas.microsoft.com/office/powerpoint/2010/main" val="193551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68337"/>
          </a:xfrm>
        </p:spPr>
        <p:txBody>
          <a:bodyPr/>
          <a:lstStyle/>
          <a:p>
            <a:r>
              <a:rPr lang="en-US" dirty="0" smtClean="0"/>
              <a:t>Core Changes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8000" y="1862078"/>
            <a:ext cx="8407400" cy="2185214"/>
          </a:xfrm>
        </p:spPr>
        <p:txBody>
          <a:bodyPr/>
          <a:lstStyle/>
          <a:p>
            <a:r>
              <a:rPr lang="en-US" sz="2000" dirty="0" smtClean="0"/>
              <a:t>Each CPU maintains two additional Status Register bits</a:t>
            </a:r>
          </a:p>
          <a:p>
            <a:pPr lvl="1"/>
            <a:r>
              <a:rPr lang="en-US" sz="2000" dirty="0" smtClean="0"/>
              <a:t>TACTIVE </a:t>
            </a:r>
          </a:p>
          <a:p>
            <a:pPr lvl="2">
              <a:buFontTx/>
              <a:buChar char="-"/>
            </a:pPr>
            <a:r>
              <a:rPr lang="en-US" sz="2000" dirty="0" smtClean="0"/>
              <a:t>flag </a:t>
            </a:r>
            <a:r>
              <a:rPr lang="en-US" sz="2000" dirty="0" smtClean="0"/>
              <a:t>set if a </a:t>
            </a:r>
            <a:r>
              <a:rPr lang="en-US" sz="2000" dirty="0" smtClean="0"/>
              <a:t>transaction is in progress on this </a:t>
            </a:r>
            <a:r>
              <a:rPr lang="en-US" sz="2000" dirty="0" smtClean="0"/>
              <a:t>CPU</a:t>
            </a:r>
            <a:endParaRPr lang="en-US" sz="2000" dirty="0" smtClean="0"/>
          </a:p>
          <a:p>
            <a:pPr lvl="1"/>
            <a:r>
              <a:rPr lang="en-US" sz="2000" dirty="0" smtClean="0"/>
              <a:t>TSTATUS</a:t>
            </a:r>
            <a:endParaRPr lang="en-US" sz="2000" dirty="0" smtClean="0"/>
          </a:p>
          <a:p>
            <a:pPr lvl="2"/>
            <a:r>
              <a:rPr lang="en-US" sz="2000" dirty="0" smtClean="0"/>
              <a:t>-	flag </a:t>
            </a:r>
            <a:r>
              <a:rPr lang="en-US" sz="2000" dirty="0" smtClean="0"/>
              <a:t>set if </a:t>
            </a:r>
            <a:r>
              <a:rPr lang="en-US" sz="2000" dirty="0" smtClean="0"/>
              <a:t>the active transaction has conflicted with another transaction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71490"/>
              </p:ext>
            </p:extLst>
          </p:nvPr>
        </p:nvGraphicFramePr>
        <p:xfrm>
          <a:off x="609600" y="4572000"/>
          <a:ext cx="8001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24000"/>
                <a:gridCol w="5105400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TACTIVE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TSTATUS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MEANING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tx active</a:t>
                      </a:r>
                      <a:endParaRPr lang="en-US" sz="14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Orphan tx - executing,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conflict</a:t>
                      </a:r>
                      <a:r>
                        <a:rPr lang="en-US" sz="1400" baseline="0" dirty="0" smtClean="0"/>
                        <a:t> detected, will abort</a:t>
                      </a:r>
                      <a:endParaRPr lang="en-US" sz="14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tx - executing,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no conflict</a:t>
                      </a:r>
                      <a:r>
                        <a:rPr lang="en-US" sz="1400" baseline="0" dirty="0" smtClean="0"/>
                        <a:t> yet detected</a:t>
                      </a:r>
                      <a:endParaRPr lang="en-US" sz="14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40153"/>
            <a:ext cx="7239000" cy="674031"/>
          </a:xfrm>
        </p:spPr>
        <p:txBody>
          <a:bodyPr/>
          <a:lstStyle/>
          <a:p>
            <a:pPr eaLnBrk="1" hangingPunct="1"/>
            <a:r>
              <a:rPr lang="en-US" dirty="0" smtClean="0"/>
              <a:t>Instruction Set Changes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6713" y="1937873"/>
            <a:ext cx="8407400" cy="1698927"/>
          </a:xfrm>
        </p:spPr>
        <p:txBody>
          <a:bodyPr/>
          <a:lstStyle/>
          <a:p>
            <a:pPr eaLnBrk="1" hangingPunct="1"/>
            <a:r>
              <a:rPr lang="en-US" sz="1800" dirty="0" smtClean="0"/>
              <a:t>LT</a:t>
            </a:r>
            <a:r>
              <a:rPr lang="en-US" sz="1800" dirty="0" smtClean="0"/>
              <a:t>:	load </a:t>
            </a:r>
            <a:r>
              <a:rPr lang="en-US" sz="1800" dirty="0" smtClean="0"/>
              <a:t>from shared memory to register</a:t>
            </a:r>
          </a:p>
          <a:p>
            <a:pPr eaLnBrk="1" hangingPunct="1"/>
            <a:r>
              <a:rPr lang="en-US" sz="1800" dirty="0" smtClean="0"/>
              <a:t>ST:	tentative </a:t>
            </a:r>
            <a:r>
              <a:rPr lang="en-US" sz="1800" dirty="0" smtClean="0"/>
              <a:t>write of register to shared </a:t>
            </a:r>
            <a:r>
              <a:rPr lang="en-US" sz="1800" dirty="0" smtClean="0"/>
              <a:t>memory</a:t>
            </a:r>
          </a:p>
          <a:p>
            <a:pPr eaLnBrk="1" hangingPunct="1"/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smtClean="0"/>
              <a:t>becomes </a:t>
            </a:r>
            <a:r>
              <a:rPr lang="en-US" sz="1800" dirty="0" smtClean="0"/>
              <a:t>visible upon successful COMMIT</a:t>
            </a:r>
          </a:p>
          <a:p>
            <a:pPr eaLnBrk="1" hangingPunct="1"/>
            <a:r>
              <a:rPr lang="en-US" sz="1800" dirty="0" smtClean="0"/>
              <a:t>LTX:	LT </a:t>
            </a:r>
            <a:r>
              <a:rPr lang="en-US" sz="1800" dirty="0" smtClean="0"/>
              <a:t>+ intent to write to same location </a:t>
            </a:r>
            <a:r>
              <a:rPr lang="en-US" sz="1800" dirty="0" smtClean="0"/>
              <a:t>later</a:t>
            </a:r>
          </a:p>
          <a:p>
            <a:pPr eaLnBrk="1" hangingPunct="1"/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600" dirty="0" smtClean="0"/>
              <a:t>A </a:t>
            </a:r>
            <a:r>
              <a:rPr lang="en-US" sz="1600" dirty="0" smtClean="0"/>
              <a:t>performance optimization for early conflict detection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038600"/>
            <a:ext cx="840740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82713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4pPr>
            <a:lvl5pPr marL="17272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5pPr>
            <a:lvl6pPr marL="21844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6pPr>
            <a:lvl7pPr marL="26416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7pPr>
            <a:lvl8pPr marL="30988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8pPr>
            <a:lvl9pPr marL="35560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800" dirty="0" smtClean="0">
                <a:effectLst/>
              </a:rPr>
              <a:t>VALIDATE:	Verify </a:t>
            </a:r>
            <a:r>
              <a:rPr lang="en-US" sz="1800" dirty="0" smtClean="0">
                <a:effectLst/>
              </a:rPr>
              <a:t>consistency of read set</a:t>
            </a:r>
          </a:p>
          <a:p>
            <a:pPr marL="0" lvl="1" indent="0" eaLnBrk="1" hangingPunct="1">
              <a:buNone/>
            </a:pPr>
            <a:r>
              <a:rPr lang="en-US" sz="1800" dirty="0" smtClean="0">
                <a:effectLst/>
              </a:rPr>
              <a:t>ABORT:		Unconditionally </a:t>
            </a:r>
            <a:r>
              <a:rPr lang="en-US" sz="1800" dirty="0" smtClean="0">
                <a:effectLst/>
              </a:rPr>
              <a:t>discard all updates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effectLst/>
              </a:rPr>
              <a:t>COMMIT:	Attempt </a:t>
            </a:r>
            <a:r>
              <a:rPr lang="en-US" sz="1800" dirty="0" smtClean="0">
                <a:effectLst/>
              </a:rPr>
              <a:t>to make tentative updates permanent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207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TM Conflict Detection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534400" cy="1395767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75000"/>
              </a:lnSpc>
              <a:defRPr/>
            </a:pPr>
            <a:r>
              <a:rPr lang="en-US" sz="1400" dirty="0" smtClean="0"/>
              <a:t>LOAD and STORE are supported but do not affect tx’s READ or WRITE set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  <a:defRPr/>
            </a:pPr>
            <a:r>
              <a:rPr lang="en-US" sz="1400" dirty="0" smtClean="0"/>
              <a:t>Semantics are l</a:t>
            </a:r>
            <a:r>
              <a:rPr lang="en-US" sz="1400" dirty="0" smtClean="0"/>
              <a:t>eft </a:t>
            </a:r>
            <a:r>
              <a:rPr lang="en-US" sz="1400" dirty="0" smtClean="0"/>
              <a:t>to </a:t>
            </a:r>
            <a:r>
              <a:rPr lang="en-US" sz="1400" dirty="0" smtClean="0"/>
              <a:t>implementation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  <a:defRPr/>
            </a:pPr>
            <a:r>
              <a:rPr lang="en-US" sz="1400" dirty="0" smtClean="0"/>
              <a:t>Interaction </a:t>
            </a:r>
            <a:r>
              <a:rPr lang="en-US" sz="1400" dirty="0" smtClean="0"/>
              <a:t>between tx and non-tx operations to same </a:t>
            </a:r>
            <a:r>
              <a:rPr lang="en-US" sz="1400" dirty="0" smtClean="0"/>
              <a:t>address is </a:t>
            </a:r>
            <a:r>
              <a:rPr lang="en-US" sz="1400" dirty="0" smtClean="0"/>
              <a:t>generally a programming </a:t>
            </a:r>
            <a:r>
              <a:rPr lang="en-US" sz="1400" dirty="0" smtClean="0"/>
              <a:t>error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  <a:defRPr/>
            </a:pPr>
            <a:r>
              <a:rPr lang="en-US" sz="1400" dirty="0" smtClean="0"/>
              <a:t>If </a:t>
            </a:r>
            <a:r>
              <a:rPr lang="en-US" sz="1400" dirty="0" smtClean="0"/>
              <a:t>LOAD/STORE </a:t>
            </a:r>
            <a:r>
              <a:rPr lang="en-US" sz="1400" dirty="0" smtClean="0"/>
              <a:t>are not viewed as </a:t>
            </a:r>
            <a:r>
              <a:rPr lang="en-US" sz="1400" dirty="0" smtClean="0"/>
              <a:t>committed </a:t>
            </a:r>
            <a:r>
              <a:rPr lang="en-US" sz="1400" dirty="0" smtClean="0"/>
              <a:t>transactions, </a:t>
            </a:r>
            <a:r>
              <a:rPr lang="en-US" sz="1400" dirty="0" smtClean="0"/>
              <a:t>with conflict potential, </a:t>
            </a:r>
            <a:r>
              <a:rPr lang="en-US" sz="1400" dirty="0" smtClean="0"/>
              <a:t>non-</a:t>
            </a:r>
            <a:r>
              <a:rPr lang="en-US" sz="1400" dirty="0" err="1" smtClean="0"/>
              <a:t>linearizable</a:t>
            </a:r>
            <a:r>
              <a:rPr lang="en-US" sz="1400" dirty="0" smtClean="0"/>
              <a:t> outcomes are possible.</a:t>
            </a:r>
            <a:endParaRPr lang="en-US" sz="1400" dirty="0" smtClean="0"/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62000" y="27559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0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LT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reg, [MEM]</a:t>
            </a:r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62000" y="38862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000" dirty="0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10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LTX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reg, [MEM]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[MEM], reg</a:t>
            </a:r>
          </a:p>
          <a:p>
            <a:pPr algn="ctr"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</a:p>
          <a:p>
            <a:pPr algn="ctr"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133600" y="4078288"/>
            <a:ext cx="3048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 Tx READ with intent to WRITE later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 Tx WRITE to local cache,  value globally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   visible only after COMMIT</a:t>
            </a: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2022475" y="3060700"/>
            <a:ext cx="13303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// pure Tx READ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762000" y="2076450"/>
            <a:ext cx="19494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cs typeface="+mn-cs"/>
              </a:rPr>
              <a:t>Tx Dependencies Definition</a:t>
            </a: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6721475" y="1830387"/>
            <a:ext cx="20685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cs typeface="+mn-cs"/>
              </a:rPr>
              <a:t>Tx Abort Condition Diagram*</a:t>
            </a: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1023938" y="2563813"/>
            <a:ext cx="842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READ-SET</a:t>
            </a:r>
          </a:p>
        </p:txBody>
      </p:sp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1066800" y="3694113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WRITE-SET</a:t>
            </a:r>
          </a:p>
        </p:txBody>
      </p:sp>
      <p:sp>
        <p:nvSpPr>
          <p:cNvPr id="366606" name="AutoShape 14"/>
          <p:cNvSpPr>
            <a:spLocks/>
          </p:cNvSpPr>
          <p:nvPr/>
        </p:nvSpPr>
        <p:spPr bwMode="auto">
          <a:xfrm>
            <a:off x="577850" y="2832100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07" name="Text Box 15"/>
          <p:cNvSpPr txBox="1">
            <a:spLocks noChangeArrowheads="1"/>
          </p:cNvSpPr>
          <p:nvPr/>
        </p:nvSpPr>
        <p:spPr bwMode="auto">
          <a:xfrm>
            <a:off x="74613" y="3581400"/>
            <a:ext cx="53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</a:p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SET</a:t>
            </a:r>
          </a:p>
        </p:txBody>
      </p:sp>
      <p:sp>
        <p:nvSpPr>
          <p:cNvPr id="366608" name="AutoShape 16"/>
          <p:cNvSpPr>
            <a:spLocks noChangeArrowheads="1"/>
          </p:cNvSpPr>
          <p:nvPr/>
        </p:nvSpPr>
        <p:spPr bwMode="auto">
          <a:xfrm>
            <a:off x="7575550" y="2357437"/>
            <a:ext cx="838200" cy="6096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DATA-SET</a:t>
            </a:r>
          </a:p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Updated?</a:t>
            </a:r>
          </a:p>
        </p:txBody>
      </p:sp>
      <p:sp>
        <p:nvSpPr>
          <p:cNvPr id="366609" name="AutoShape 17"/>
          <p:cNvSpPr>
            <a:spLocks noChangeArrowheads="1"/>
          </p:cNvSpPr>
          <p:nvPr/>
        </p:nvSpPr>
        <p:spPr bwMode="auto">
          <a:xfrm>
            <a:off x="7499350" y="3195637"/>
            <a:ext cx="990600" cy="6096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WRITE-SET</a:t>
            </a:r>
          </a:p>
          <a:p>
            <a:pPr algn="ctr">
              <a:defRPr/>
            </a:pPr>
            <a:r>
              <a:rPr lang="en-US" sz="9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Read by any other Tx?</a:t>
            </a:r>
          </a:p>
        </p:txBody>
      </p:sp>
      <p:sp>
        <p:nvSpPr>
          <p:cNvPr id="366610" name="Line 18"/>
          <p:cNvSpPr>
            <a:spLocks noChangeShapeType="1"/>
          </p:cNvSpPr>
          <p:nvPr/>
        </p:nvSpPr>
        <p:spPr bwMode="auto">
          <a:xfrm>
            <a:off x="7991475" y="296703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11" name="AutoShape 19"/>
          <p:cNvSpPr>
            <a:spLocks noChangeArrowheads="1"/>
          </p:cNvSpPr>
          <p:nvPr/>
        </p:nvSpPr>
        <p:spPr bwMode="auto">
          <a:xfrm>
            <a:off x="7466012" y="4130675"/>
            <a:ext cx="1241425" cy="576262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COMMIT</a:t>
            </a:r>
          </a:p>
          <a:p>
            <a:pPr algn="ctr">
              <a:defRPr/>
            </a:pPr>
            <a:r>
              <a:rPr lang="en-US" sz="900">
                <a:effectLst/>
                <a:cs typeface="+mn-cs"/>
              </a:rPr>
              <a:t>  //WRITE-SET visible </a:t>
            </a:r>
          </a:p>
          <a:p>
            <a:pPr algn="ctr">
              <a:defRPr/>
            </a:pPr>
            <a:r>
              <a:rPr lang="en-US" sz="900">
                <a:effectLst/>
                <a:cs typeface="+mn-cs"/>
              </a:rPr>
              <a:t>to other processes</a:t>
            </a:r>
          </a:p>
        </p:txBody>
      </p:sp>
      <p:sp>
        <p:nvSpPr>
          <p:cNvPr id="366612" name="AutoShape 20"/>
          <p:cNvSpPr>
            <a:spLocks noChangeArrowheads="1"/>
          </p:cNvSpPr>
          <p:nvPr/>
        </p:nvSpPr>
        <p:spPr bwMode="auto">
          <a:xfrm>
            <a:off x="6137275" y="3271837"/>
            <a:ext cx="1031875" cy="4445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</a:t>
            </a:r>
          </a:p>
          <a:p>
            <a:pPr algn="ctr">
              <a:defRPr/>
            </a:pPr>
            <a:r>
              <a:rPr lang="en-US" sz="900">
                <a:effectLst/>
                <a:cs typeface="+mn-cs"/>
              </a:rPr>
              <a:t>//Discard changes </a:t>
            </a:r>
          </a:p>
          <a:p>
            <a:pPr algn="ctr">
              <a:defRPr/>
            </a:pPr>
            <a:r>
              <a:rPr lang="en-US" sz="900">
                <a:effectLst/>
                <a:cs typeface="+mn-cs"/>
              </a:rPr>
              <a:t>to WRITE-SET</a:t>
            </a:r>
          </a:p>
        </p:txBody>
      </p:sp>
      <p:sp>
        <p:nvSpPr>
          <p:cNvPr id="366614" name="Line 22"/>
          <p:cNvSpPr>
            <a:spLocks noChangeShapeType="1"/>
          </p:cNvSpPr>
          <p:nvPr/>
        </p:nvSpPr>
        <p:spPr bwMode="auto">
          <a:xfrm>
            <a:off x="8008937" y="38052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16" name="Line 24"/>
          <p:cNvSpPr>
            <a:spLocks noChangeShapeType="1"/>
          </p:cNvSpPr>
          <p:nvPr/>
        </p:nvSpPr>
        <p:spPr bwMode="auto">
          <a:xfrm flipH="1">
            <a:off x="6661150" y="266223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17" name="Line 25"/>
          <p:cNvSpPr>
            <a:spLocks noChangeShapeType="1"/>
          </p:cNvSpPr>
          <p:nvPr/>
        </p:nvSpPr>
        <p:spPr bwMode="auto">
          <a:xfrm>
            <a:off x="6661150" y="2662237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18" name="Text Box 26"/>
          <p:cNvSpPr txBox="1">
            <a:spLocks noChangeArrowheads="1"/>
          </p:cNvSpPr>
          <p:nvPr/>
        </p:nvSpPr>
        <p:spPr bwMode="auto">
          <a:xfrm>
            <a:off x="8097837" y="2878137"/>
            <a:ext cx="279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</a:t>
            </a:r>
          </a:p>
        </p:txBody>
      </p:sp>
      <p:sp>
        <p:nvSpPr>
          <p:cNvPr id="366619" name="Text Box 27"/>
          <p:cNvSpPr txBox="1">
            <a:spLocks noChangeArrowheads="1"/>
          </p:cNvSpPr>
          <p:nvPr/>
        </p:nvSpPr>
        <p:spPr bwMode="auto">
          <a:xfrm>
            <a:off x="8047037" y="3805237"/>
            <a:ext cx="279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</a:t>
            </a:r>
          </a:p>
        </p:txBody>
      </p:sp>
      <p:sp>
        <p:nvSpPr>
          <p:cNvPr id="366620" name="Text Box 28"/>
          <p:cNvSpPr txBox="1">
            <a:spLocks noChangeArrowheads="1"/>
          </p:cNvSpPr>
          <p:nvPr/>
        </p:nvSpPr>
        <p:spPr bwMode="auto">
          <a:xfrm>
            <a:off x="7259637" y="3182937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366621" name="Text Box 29"/>
          <p:cNvSpPr txBox="1">
            <a:spLocks noChangeArrowheads="1"/>
          </p:cNvSpPr>
          <p:nvPr/>
        </p:nvSpPr>
        <p:spPr bwMode="auto">
          <a:xfrm>
            <a:off x="7270750" y="2433637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366630" name="Line 38"/>
          <p:cNvSpPr>
            <a:spLocks noChangeShapeType="1"/>
          </p:cNvSpPr>
          <p:nvPr/>
        </p:nvSpPr>
        <p:spPr bwMode="auto">
          <a:xfrm flipH="1">
            <a:off x="7183437" y="34877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2667000" y="2057400"/>
            <a:ext cx="1676400" cy="1003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0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LOAD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reg, [MEM]</a:t>
            </a:r>
          </a:p>
          <a:p>
            <a:pPr>
              <a:defRPr/>
            </a:pPr>
            <a:r>
              <a:rPr lang="en-US" sz="10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STORE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[MEM], reg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322763" y="2373868"/>
            <a:ext cx="2081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 non-Tx READ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 non-Tx </a:t>
            </a:r>
            <a:r>
              <a:rPr lang="en-US" sz="9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WRITE - careful!</a:t>
            </a:r>
            <a:endParaRPr lang="en-US" sz="9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365" name="TextBox 1"/>
          <p:cNvSpPr txBox="1">
            <a:spLocks noChangeArrowheads="1"/>
          </p:cNvSpPr>
          <p:nvPr/>
        </p:nvSpPr>
        <p:spPr bwMode="auto">
          <a:xfrm>
            <a:off x="6459537" y="4783137"/>
            <a:ext cx="186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effectLst/>
              </a:rPr>
              <a:t>*Subject to arbitration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9037" y="2079625"/>
            <a:ext cx="2951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effectLst/>
              </a:rPr>
              <a:t>(as in Reader/Writer paradigm)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1366838" y="2574925"/>
            <a:ext cx="838200" cy="685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Core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207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TM Cache Architecture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534400" cy="1865126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600" dirty="0" err="1" smtClean="0"/>
              <a:t>Tx</a:t>
            </a:r>
            <a:r>
              <a:rPr lang="en-US" sz="1600" dirty="0" smtClean="0"/>
              <a:t> </a:t>
            </a:r>
            <a:r>
              <a:rPr lang="en-US" sz="1600" dirty="0" smtClean="0"/>
              <a:t>Cache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600" dirty="0" smtClean="0"/>
              <a:t>-	Fully-associative, otherwise how would address </a:t>
            </a:r>
            <a:r>
              <a:rPr lang="en-US" sz="1600" dirty="0" smtClean="0"/>
              <a:t>collisions be handled?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600" dirty="0" smtClean="0"/>
              <a:t>-	Single-cycle </a:t>
            </a:r>
            <a:r>
              <a:rPr lang="en-US" sz="1600" dirty="0" smtClean="0"/>
              <a:t>COMMIT and ABORT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600" dirty="0" smtClean="0"/>
              <a:t>-	Small </a:t>
            </a:r>
            <a:r>
              <a:rPr lang="en-US" sz="1600" dirty="0" smtClean="0"/>
              <a:t>- size is </a:t>
            </a:r>
            <a:r>
              <a:rPr lang="en-US" sz="1600" dirty="0" smtClean="0"/>
              <a:t>implementatio</a:t>
            </a:r>
            <a:r>
              <a:rPr lang="en-US" sz="1600" dirty="0" smtClean="0"/>
              <a:t>n </a:t>
            </a:r>
            <a:r>
              <a:rPr lang="en-US" sz="1600" dirty="0" smtClean="0"/>
              <a:t>dependent</a:t>
            </a:r>
            <a:endParaRPr lang="en-US" sz="1600" dirty="0" smtClean="0"/>
          </a:p>
          <a:p>
            <a:pPr lvl="1" eaLnBrk="1" hangingPunct="1">
              <a:lnSpc>
                <a:spcPct val="75000"/>
              </a:lnSpc>
            </a:pPr>
            <a:r>
              <a:rPr lang="en-US" sz="1600" dirty="0" smtClean="0"/>
              <a:t>-	Holds </a:t>
            </a:r>
            <a:r>
              <a:rPr lang="en-US" sz="1600" dirty="0" smtClean="0"/>
              <a:t>all tentative writes </a:t>
            </a:r>
            <a:r>
              <a:rPr lang="en-US" sz="1600" dirty="0" smtClean="0"/>
              <a:t>w</a:t>
            </a:r>
            <a:r>
              <a:rPr lang="en-US" sz="1600" dirty="0" smtClean="0"/>
              <a:t>ithout</a:t>
            </a:r>
            <a:r>
              <a:rPr lang="en-US" sz="1600" dirty="0" smtClean="0"/>
              <a:t> </a:t>
            </a:r>
            <a:r>
              <a:rPr lang="en-US" sz="1600" dirty="0" smtClean="0"/>
              <a:t>propagating to other caches or memory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600" dirty="0" smtClean="0"/>
              <a:t>-	Upon ABORT modified </a:t>
            </a:r>
            <a:r>
              <a:rPr lang="en-US" sz="1600" dirty="0" smtClean="0"/>
              <a:t>lines set to INVALID state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600" dirty="0" smtClean="0"/>
              <a:t>-	Upon COMMIT, lines </a:t>
            </a:r>
            <a:r>
              <a:rPr lang="en-US" sz="1600" dirty="0" smtClean="0"/>
              <a:t>can be snooped by other </a:t>
            </a:r>
            <a:r>
              <a:rPr lang="en-US" sz="1600" dirty="0" smtClean="0"/>
              <a:t>processors, lines written back </a:t>
            </a:r>
            <a:r>
              <a:rPr lang="en-US" sz="1600" dirty="0" smtClean="0"/>
              <a:t>to memory upon replacement</a:t>
            </a:r>
          </a:p>
        </p:txBody>
      </p:sp>
      <p:sp>
        <p:nvSpPr>
          <p:cNvPr id="379925" name="Text Box 21"/>
          <p:cNvSpPr txBox="1">
            <a:spLocks noChangeArrowheads="1"/>
          </p:cNvSpPr>
          <p:nvPr/>
        </p:nvSpPr>
        <p:spPr bwMode="auto">
          <a:xfrm>
            <a:off x="2509838" y="1873250"/>
            <a:ext cx="11271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  <a:r>
              <a:rPr lang="en-US" sz="10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level Cache</a:t>
            </a:r>
          </a:p>
        </p:txBody>
      </p:sp>
      <p:sp>
        <p:nvSpPr>
          <p:cNvPr id="379929" name="AutoShape 25"/>
          <p:cNvSpPr>
            <a:spLocks noChangeArrowheads="1"/>
          </p:cNvSpPr>
          <p:nvPr/>
        </p:nvSpPr>
        <p:spPr bwMode="auto">
          <a:xfrm>
            <a:off x="2662238" y="2193925"/>
            <a:ext cx="838200" cy="685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b="1" dirty="0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9930" name="AutoShape 26"/>
          <p:cNvSpPr>
            <a:spLocks noChangeArrowheads="1"/>
          </p:cNvSpPr>
          <p:nvPr/>
        </p:nvSpPr>
        <p:spPr bwMode="auto">
          <a:xfrm>
            <a:off x="2667000" y="3032125"/>
            <a:ext cx="838200" cy="685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b="1" dirty="0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>
            <a:off x="2205038" y="2955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>
            <a:off x="2433638" y="26511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3" name="Line 29"/>
          <p:cNvSpPr>
            <a:spLocks noChangeShapeType="1"/>
          </p:cNvSpPr>
          <p:nvPr/>
        </p:nvSpPr>
        <p:spPr bwMode="auto">
          <a:xfrm>
            <a:off x="2433638" y="3260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4" name="Line 30"/>
          <p:cNvSpPr>
            <a:spLocks noChangeShapeType="1"/>
          </p:cNvSpPr>
          <p:nvPr/>
        </p:nvSpPr>
        <p:spPr bwMode="auto">
          <a:xfrm>
            <a:off x="2433638" y="26511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5" name="Line 31"/>
          <p:cNvSpPr>
            <a:spLocks noChangeShapeType="1"/>
          </p:cNvSpPr>
          <p:nvPr/>
        </p:nvSpPr>
        <p:spPr bwMode="auto">
          <a:xfrm>
            <a:off x="3729038" y="26511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6" name="Line 32"/>
          <p:cNvSpPr>
            <a:spLocks noChangeShapeType="1"/>
          </p:cNvSpPr>
          <p:nvPr/>
        </p:nvSpPr>
        <p:spPr bwMode="auto">
          <a:xfrm>
            <a:off x="3500438" y="3260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7" name="Line 33"/>
          <p:cNvSpPr>
            <a:spLocks noChangeShapeType="1"/>
          </p:cNvSpPr>
          <p:nvPr/>
        </p:nvSpPr>
        <p:spPr bwMode="auto">
          <a:xfrm>
            <a:off x="3500438" y="26511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8" name="Line 34"/>
          <p:cNvSpPr>
            <a:spLocks noChangeShapeType="1"/>
          </p:cNvSpPr>
          <p:nvPr/>
        </p:nvSpPr>
        <p:spPr bwMode="auto">
          <a:xfrm>
            <a:off x="3729038" y="2955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9" name="AutoShape 35"/>
          <p:cNvSpPr>
            <a:spLocks noChangeArrowheads="1"/>
          </p:cNvSpPr>
          <p:nvPr/>
        </p:nvSpPr>
        <p:spPr bwMode="auto">
          <a:xfrm>
            <a:off x="3957638" y="2574925"/>
            <a:ext cx="838200" cy="685800"/>
          </a:xfrm>
          <a:prstGeom prst="flowChartProcess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L2D</a:t>
            </a:r>
          </a:p>
        </p:txBody>
      </p:sp>
      <p:sp>
        <p:nvSpPr>
          <p:cNvPr id="379940" name="Line 36"/>
          <p:cNvSpPr>
            <a:spLocks noChangeShapeType="1"/>
          </p:cNvSpPr>
          <p:nvPr/>
        </p:nvSpPr>
        <p:spPr bwMode="auto">
          <a:xfrm>
            <a:off x="4795838" y="2955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1" name="Line 37"/>
          <p:cNvSpPr>
            <a:spLocks noChangeShapeType="1"/>
          </p:cNvSpPr>
          <p:nvPr/>
        </p:nvSpPr>
        <p:spPr bwMode="auto">
          <a:xfrm>
            <a:off x="60960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2" name="AutoShape 38"/>
          <p:cNvSpPr>
            <a:spLocks noChangeArrowheads="1"/>
          </p:cNvSpPr>
          <p:nvPr/>
        </p:nvSpPr>
        <p:spPr bwMode="auto">
          <a:xfrm>
            <a:off x="6172200" y="2617788"/>
            <a:ext cx="838200" cy="76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b="1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9943" name="Line 39"/>
          <p:cNvSpPr>
            <a:spLocks noChangeShapeType="1"/>
          </p:cNvSpPr>
          <p:nvPr/>
        </p:nvSpPr>
        <p:spPr bwMode="auto">
          <a:xfrm>
            <a:off x="6096000" y="26622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6" name="AutoShape 42"/>
          <p:cNvSpPr>
            <a:spLocks noChangeArrowheads="1"/>
          </p:cNvSpPr>
          <p:nvPr/>
        </p:nvSpPr>
        <p:spPr bwMode="auto">
          <a:xfrm>
            <a:off x="6172200" y="2835275"/>
            <a:ext cx="838200" cy="76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b="1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9947" name="Line 43"/>
          <p:cNvSpPr>
            <a:spLocks noChangeShapeType="1"/>
          </p:cNvSpPr>
          <p:nvPr/>
        </p:nvSpPr>
        <p:spPr bwMode="auto">
          <a:xfrm>
            <a:off x="6096000" y="28797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8" name="AutoShape 44"/>
          <p:cNvSpPr>
            <a:spLocks noChangeArrowheads="1"/>
          </p:cNvSpPr>
          <p:nvPr/>
        </p:nvSpPr>
        <p:spPr bwMode="auto">
          <a:xfrm>
            <a:off x="6172200" y="3032125"/>
            <a:ext cx="838200" cy="76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b="1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9949" name="Line 45"/>
          <p:cNvSpPr>
            <a:spLocks noChangeShapeType="1"/>
          </p:cNvSpPr>
          <p:nvPr/>
        </p:nvSpPr>
        <p:spPr bwMode="auto">
          <a:xfrm>
            <a:off x="6096000" y="30765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0" name="AutoShape 46"/>
          <p:cNvSpPr>
            <a:spLocks noChangeArrowheads="1"/>
          </p:cNvSpPr>
          <p:nvPr/>
        </p:nvSpPr>
        <p:spPr bwMode="auto">
          <a:xfrm>
            <a:off x="6172200" y="3236913"/>
            <a:ext cx="838200" cy="76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b="1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9951" name="Line 47"/>
          <p:cNvSpPr>
            <a:spLocks noChangeShapeType="1"/>
          </p:cNvSpPr>
          <p:nvPr/>
        </p:nvSpPr>
        <p:spPr bwMode="auto">
          <a:xfrm>
            <a:off x="6096000" y="328136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2" name="AutoShape 48"/>
          <p:cNvSpPr>
            <a:spLocks noChangeArrowheads="1"/>
          </p:cNvSpPr>
          <p:nvPr/>
        </p:nvSpPr>
        <p:spPr bwMode="auto">
          <a:xfrm>
            <a:off x="5024438" y="2574925"/>
            <a:ext cx="838200" cy="685800"/>
          </a:xfrm>
          <a:prstGeom prst="flowChartProcess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L3D</a:t>
            </a:r>
          </a:p>
        </p:txBody>
      </p:sp>
      <p:sp>
        <p:nvSpPr>
          <p:cNvPr id="379953" name="Line 49"/>
          <p:cNvSpPr>
            <a:spLocks noChangeShapeType="1"/>
          </p:cNvSpPr>
          <p:nvPr/>
        </p:nvSpPr>
        <p:spPr bwMode="auto">
          <a:xfrm>
            <a:off x="5862638" y="2955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4" name="Text Box 50"/>
          <p:cNvSpPr txBox="1">
            <a:spLocks noChangeArrowheads="1"/>
          </p:cNvSpPr>
          <p:nvPr/>
        </p:nvSpPr>
        <p:spPr bwMode="auto">
          <a:xfrm>
            <a:off x="3957638" y="1889125"/>
            <a:ext cx="2057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en-US" sz="1000" baseline="30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nd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level      …   3</a:t>
            </a:r>
            <a:r>
              <a:rPr lang="en-US" sz="1000" baseline="30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rd</a:t>
            </a: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level</a:t>
            </a:r>
          </a:p>
        </p:txBody>
      </p:sp>
      <p:sp>
        <p:nvSpPr>
          <p:cNvPr id="379955" name="Text Box 51"/>
          <p:cNvSpPr txBox="1">
            <a:spLocks noChangeArrowheads="1"/>
          </p:cNvSpPr>
          <p:nvPr/>
        </p:nvSpPr>
        <p:spPr bwMode="auto">
          <a:xfrm>
            <a:off x="6015038" y="1889125"/>
            <a:ext cx="833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Mem</a:t>
            </a:r>
          </a:p>
        </p:txBody>
      </p:sp>
      <p:sp>
        <p:nvSpPr>
          <p:cNvPr id="379956" name="Line 52"/>
          <p:cNvSpPr>
            <a:spLocks noChangeShapeType="1"/>
          </p:cNvSpPr>
          <p:nvPr/>
        </p:nvSpPr>
        <p:spPr bwMode="auto">
          <a:xfrm>
            <a:off x="2205038" y="39465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7" name="Line 53"/>
          <p:cNvSpPr>
            <a:spLocks noChangeShapeType="1"/>
          </p:cNvSpPr>
          <p:nvPr/>
        </p:nvSpPr>
        <p:spPr bwMode="auto">
          <a:xfrm>
            <a:off x="2205038" y="417512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8" name="Text Box 54"/>
          <p:cNvSpPr txBox="1">
            <a:spLocks noChangeArrowheads="1"/>
          </p:cNvSpPr>
          <p:nvPr/>
        </p:nvSpPr>
        <p:spPr bwMode="auto">
          <a:xfrm>
            <a:off x="2205038" y="3717925"/>
            <a:ext cx="508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Clk</a:t>
            </a:r>
          </a:p>
        </p:txBody>
      </p:sp>
      <p:sp>
        <p:nvSpPr>
          <p:cNvPr id="379959" name="Text Box 55"/>
          <p:cNvSpPr txBox="1">
            <a:spLocks noChangeArrowheads="1"/>
          </p:cNvSpPr>
          <p:nvPr/>
        </p:nvSpPr>
        <p:spPr bwMode="auto">
          <a:xfrm>
            <a:off x="2205038" y="3946525"/>
            <a:ext cx="508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 Clk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1447800" y="2651125"/>
            <a:ext cx="838200" cy="685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Core</a:t>
            </a:r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auto">
          <a:xfrm>
            <a:off x="2743200" y="2270125"/>
            <a:ext cx="838200" cy="685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L1D</a:t>
            </a:r>
          </a:p>
          <a:p>
            <a:pPr algn="ctr">
              <a:defRPr/>
            </a:pPr>
            <a:endParaRPr lang="en-US" sz="800" b="1" dirty="0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800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Direct-mapped</a:t>
            </a:r>
          </a:p>
          <a:p>
            <a:pPr algn="ctr">
              <a:defRPr/>
            </a:pPr>
            <a:r>
              <a:rPr lang="en-US" sz="800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Exclusive</a:t>
            </a:r>
          </a:p>
          <a:p>
            <a:pPr algn="ctr">
              <a:defRPr/>
            </a:pPr>
            <a:r>
              <a:rPr lang="en-US" sz="800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2048 lines x 8B</a:t>
            </a:r>
          </a:p>
        </p:txBody>
      </p:sp>
      <p:sp>
        <p:nvSpPr>
          <p:cNvPr id="38" name="AutoShape 26"/>
          <p:cNvSpPr>
            <a:spLocks noChangeArrowheads="1"/>
          </p:cNvSpPr>
          <p:nvPr/>
        </p:nvSpPr>
        <p:spPr bwMode="auto">
          <a:xfrm>
            <a:off x="2743200" y="3108325"/>
            <a:ext cx="838200" cy="685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Tx Cache</a:t>
            </a:r>
          </a:p>
          <a:p>
            <a:pPr algn="ctr">
              <a:defRPr/>
            </a:pPr>
            <a:endParaRPr lang="en-US" sz="800" b="1" dirty="0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800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Fully-associative</a:t>
            </a:r>
          </a:p>
          <a:p>
            <a:pPr algn="ctr">
              <a:defRPr/>
            </a:pPr>
            <a:r>
              <a:rPr lang="en-US" sz="800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Exclusive</a:t>
            </a:r>
          </a:p>
          <a:p>
            <a:pPr algn="ctr">
              <a:defRPr/>
            </a:pPr>
            <a:r>
              <a:rPr lang="en-US" sz="800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64 lines x 8B</a:t>
            </a: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4038600" y="2651125"/>
            <a:ext cx="838200" cy="685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L2D</a:t>
            </a:r>
          </a:p>
        </p:txBody>
      </p:sp>
      <p:sp>
        <p:nvSpPr>
          <p:cNvPr id="40" name="AutoShape 48"/>
          <p:cNvSpPr>
            <a:spLocks noChangeArrowheads="1"/>
          </p:cNvSpPr>
          <p:nvPr/>
        </p:nvSpPr>
        <p:spPr bwMode="auto">
          <a:xfrm>
            <a:off x="5105400" y="2651125"/>
            <a:ext cx="838200" cy="685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L3D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458200" cy="668337"/>
          </a:xfrm>
        </p:spPr>
        <p:txBody>
          <a:bodyPr/>
          <a:lstStyle/>
          <a:p>
            <a:r>
              <a:rPr lang="en-US" dirty="0" smtClean="0"/>
              <a:t>HW TM Leverages Cache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214" y="2065818"/>
            <a:ext cx="3557586" cy="4487382"/>
          </a:xfrm>
        </p:spPr>
        <p:txBody>
          <a:bodyPr/>
          <a:lstStyle/>
          <a:p>
            <a:r>
              <a:rPr lang="en-US" sz="1200" dirty="0" smtClean="0"/>
              <a:t>M - cache line only in current cache and is modified</a:t>
            </a:r>
          </a:p>
          <a:p>
            <a:r>
              <a:rPr lang="en-US" sz="1200" dirty="0" smtClean="0"/>
              <a:t>E - cache line only in current cache and is not modified</a:t>
            </a:r>
          </a:p>
          <a:p>
            <a:r>
              <a:rPr lang="en-US" sz="1200" dirty="0" smtClean="0"/>
              <a:t>S - cache line in current cache and possibly other caches and is not modified</a:t>
            </a:r>
          </a:p>
          <a:p>
            <a:r>
              <a:rPr lang="en-US" sz="1200" dirty="0" smtClean="0"/>
              <a:t>I - invalid cache line</a:t>
            </a:r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 smtClean="0"/>
              <a:t>Tx commit logic </a:t>
            </a:r>
            <a:r>
              <a:rPr lang="en-US" sz="1200" dirty="0" smtClean="0"/>
              <a:t>detects </a:t>
            </a:r>
            <a:r>
              <a:rPr lang="en-US" sz="1200" dirty="0" smtClean="0"/>
              <a:t>the following events (akin to R/W locking</a:t>
            </a:r>
            <a:r>
              <a:rPr lang="en-US" sz="1200" dirty="0" smtClean="0"/>
              <a:t>):</a:t>
            </a:r>
            <a:endParaRPr lang="en-US" sz="1200" dirty="0" smtClean="0"/>
          </a:p>
          <a:p>
            <a:pPr lvl="1"/>
            <a:r>
              <a:rPr lang="en-US" sz="1200" dirty="0" smtClean="0"/>
              <a:t>Local read, remote write</a:t>
            </a:r>
          </a:p>
          <a:p>
            <a:pPr marL="1038225" lvl="3">
              <a:buFont typeface="Wingdings" pitchFamily="2" charset="2"/>
              <a:buChar char=""/>
            </a:pPr>
            <a:r>
              <a:rPr lang="en-US" sz="1200" dirty="0">
                <a:effectLst/>
                <a:latin typeface="+mn-lt"/>
              </a:rPr>
              <a:t>S</a:t>
            </a:r>
            <a:r>
              <a:rPr lang="en-US" sz="1200" dirty="0" smtClean="0">
                <a:effectLst/>
                <a:latin typeface="+mn-lt"/>
              </a:rPr>
              <a:t> -&gt; I</a:t>
            </a:r>
          </a:p>
          <a:p>
            <a:pPr marL="1038225" lvl="3">
              <a:buFont typeface="Wingdings" pitchFamily="2" charset="2"/>
              <a:buChar char=""/>
            </a:pPr>
            <a:r>
              <a:rPr lang="en-US" sz="1200" dirty="0">
                <a:effectLst/>
                <a:latin typeface="+mn-lt"/>
              </a:rPr>
              <a:t>E</a:t>
            </a:r>
            <a:r>
              <a:rPr lang="en-US" sz="1200" dirty="0" smtClean="0">
                <a:effectLst/>
                <a:latin typeface="+mn-lt"/>
              </a:rPr>
              <a:t> -&gt; I</a:t>
            </a:r>
          </a:p>
          <a:p>
            <a:pPr lvl="1"/>
            <a:r>
              <a:rPr lang="en-US" sz="1200" dirty="0" smtClean="0"/>
              <a:t>Local write, remote write</a:t>
            </a:r>
          </a:p>
          <a:p>
            <a:pPr marL="1038225" lvl="3">
              <a:buFont typeface="Wingdings" pitchFamily="2" charset="2"/>
              <a:buChar char=""/>
            </a:pPr>
            <a:r>
              <a:rPr lang="en-US" sz="1200" dirty="0" smtClean="0">
                <a:effectLst/>
                <a:latin typeface="+mn-lt"/>
              </a:rPr>
              <a:t>M -&gt; I</a:t>
            </a:r>
          </a:p>
          <a:p>
            <a:pPr lvl="1"/>
            <a:r>
              <a:rPr lang="en-US" sz="1200" dirty="0" smtClean="0"/>
              <a:t>Local write, remote read</a:t>
            </a:r>
          </a:p>
          <a:p>
            <a:pPr lvl="2"/>
            <a:r>
              <a:rPr lang="en-US" sz="1200" dirty="0" smtClean="0"/>
              <a:t>M, snoop read, write back -&gt; S</a:t>
            </a:r>
          </a:p>
          <a:p>
            <a:r>
              <a:rPr lang="en-US" sz="1200" dirty="0" smtClean="0"/>
              <a:t>Works with bus-based (snoopy cache) or network-based (directory) architectures</a:t>
            </a:r>
          </a:p>
        </p:txBody>
      </p:sp>
      <p:pic>
        <p:nvPicPr>
          <p:cNvPr id="60418" name="Picture 2" descr="C:\Users\Steve\Desktop\ME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2087562"/>
            <a:ext cx="5140326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55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54769"/>
            <a:ext cx="8839200" cy="674031"/>
          </a:xfrm>
        </p:spPr>
        <p:txBody>
          <a:bodyPr/>
          <a:lstStyle/>
          <a:p>
            <a:pPr eaLnBrk="1" hangingPunct="1"/>
            <a:r>
              <a:rPr lang="en-US" dirty="0" smtClean="0"/>
              <a:t>Protocol Changes: </a:t>
            </a:r>
            <a:r>
              <a:rPr lang="en-US" dirty="0" smtClean="0"/>
              <a:t>Cache States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6001435"/>
            <a:ext cx="7896225" cy="32316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Every </a:t>
            </a:r>
            <a:r>
              <a:rPr lang="en-US" sz="2000" dirty="0" smtClean="0"/>
              <a:t>transactional operation</a:t>
            </a:r>
            <a:r>
              <a:rPr lang="en-US" sz="2000" dirty="0" smtClean="0"/>
              <a:t> </a:t>
            </a:r>
            <a:r>
              <a:rPr lang="en-US" sz="2000" dirty="0" smtClean="0"/>
              <a:t>allocates 2 </a:t>
            </a:r>
            <a:r>
              <a:rPr lang="en-US" sz="2000" dirty="0" smtClean="0"/>
              <a:t>cache line</a:t>
            </a:r>
            <a:r>
              <a:rPr lang="en-US" sz="2000" dirty="0" smtClean="0"/>
              <a:t> entries</a:t>
            </a:r>
            <a:endParaRPr lang="en-US" sz="2000" dirty="0" smtClean="0"/>
          </a:p>
        </p:txBody>
      </p:sp>
      <p:sp>
        <p:nvSpPr>
          <p:cNvPr id="381990" name="AutoShape 38"/>
          <p:cNvSpPr>
            <a:spLocks noChangeArrowheads="1"/>
          </p:cNvSpPr>
          <p:nvPr/>
        </p:nvSpPr>
        <p:spPr bwMode="auto">
          <a:xfrm>
            <a:off x="2751317" y="4051300"/>
            <a:ext cx="687208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1991" name="AutoShape 39"/>
          <p:cNvSpPr>
            <a:spLocks noChangeArrowheads="1"/>
          </p:cNvSpPr>
          <p:nvPr/>
        </p:nvSpPr>
        <p:spPr bwMode="auto">
          <a:xfrm>
            <a:off x="2751317" y="4203700"/>
            <a:ext cx="685799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	</a:t>
            </a:r>
          </a:p>
        </p:txBody>
      </p:sp>
      <p:sp>
        <p:nvSpPr>
          <p:cNvPr id="381992" name="AutoShape 40"/>
          <p:cNvSpPr>
            <a:spLocks noChangeArrowheads="1"/>
          </p:cNvSpPr>
          <p:nvPr/>
        </p:nvSpPr>
        <p:spPr bwMode="auto">
          <a:xfrm>
            <a:off x="3437116" y="4203700"/>
            <a:ext cx="761822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New Value	</a:t>
            </a:r>
          </a:p>
        </p:txBody>
      </p:sp>
      <p:sp>
        <p:nvSpPr>
          <p:cNvPr id="381993" name="AutoShape 41"/>
          <p:cNvSpPr>
            <a:spLocks noChangeArrowheads="1"/>
          </p:cNvSpPr>
          <p:nvPr/>
        </p:nvSpPr>
        <p:spPr bwMode="auto">
          <a:xfrm>
            <a:off x="3438524" y="4051300"/>
            <a:ext cx="760413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Old value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1994" name="Text Box 42"/>
          <p:cNvSpPr txBox="1">
            <a:spLocks noChangeArrowheads="1"/>
          </p:cNvSpPr>
          <p:nvPr/>
        </p:nvSpPr>
        <p:spPr bwMode="auto">
          <a:xfrm>
            <a:off x="636588" y="3222626"/>
            <a:ext cx="3402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Tx Cache Line Entry, States and Replacement</a:t>
            </a:r>
          </a:p>
        </p:txBody>
      </p:sp>
      <p:sp>
        <p:nvSpPr>
          <p:cNvPr id="381995" name="Text Box 43"/>
          <p:cNvSpPr txBox="1">
            <a:spLocks noChangeArrowheads="1"/>
          </p:cNvSpPr>
          <p:nvPr/>
        </p:nvSpPr>
        <p:spPr bwMode="auto">
          <a:xfrm>
            <a:off x="2819400" y="3746500"/>
            <a:ext cx="12382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Tx Op Allocation</a:t>
            </a:r>
          </a:p>
        </p:txBody>
      </p:sp>
      <p:sp>
        <p:nvSpPr>
          <p:cNvPr id="381996" name="AutoShape 44"/>
          <p:cNvSpPr>
            <a:spLocks/>
          </p:cNvSpPr>
          <p:nvPr/>
        </p:nvSpPr>
        <p:spPr bwMode="auto">
          <a:xfrm>
            <a:off x="2622550" y="4051300"/>
            <a:ext cx="76200" cy="3048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1998" name="Text Box 46"/>
          <p:cNvSpPr txBox="1">
            <a:spLocks noChangeArrowheads="1"/>
          </p:cNvSpPr>
          <p:nvPr/>
        </p:nvSpPr>
        <p:spPr bwMode="auto">
          <a:xfrm>
            <a:off x="2057400" y="4065588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 lines</a:t>
            </a:r>
          </a:p>
        </p:txBody>
      </p:sp>
      <p:sp>
        <p:nvSpPr>
          <p:cNvPr id="382004" name="Text Box 52"/>
          <p:cNvSpPr txBox="1">
            <a:spLocks noChangeArrowheads="1"/>
          </p:cNvSpPr>
          <p:nvPr/>
        </p:nvSpPr>
        <p:spPr bwMode="auto">
          <a:xfrm>
            <a:off x="4953000" y="3746500"/>
            <a:ext cx="717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COMMIT</a:t>
            </a:r>
          </a:p>
        </p:txBody>
      </p:sp>
      <p:sp>
        <p:nvSpPr>
          <p:cNvPr id="382009" name="Text Box 57"/>
          <p:cNvSpPr txBox="1">
            <a:spLocks noChangeArrowheads="1"/>
          </p:cNvSpPr>
          <p:nvPr/>
        </p:nvSpPr>
        <p:spPr bwMode="auto">
          <a:xfrm>
            <a:off x="6781800" y="3746500"/>
            <a:ext cx="625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</a:t>
            </a:r>
          </a:p>
        </p:txBody>
      </p:sp>
      <p:sp>
        <p:nvSpPr>
          <p:cNvPr id="382010" name="Text Box 58"/>
          <p:cNvSpPr txBox="1">
            <a:spLocks noChangeArrowheads="1"/>
          </p:cNvSpPr>
          <p:nvPr/>
        </p:nvSpPr>
        <p:spPr bwMode="auto">
          <a:xfrm>
            <a:off x="609600" y="4051300"/>
            <a:ext cx="1319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 Entry &amp; States</a:t>
            </a:r>
          </a:p>
        </p:txBody>
      </p:sp>
      <p:sp>
        <p:nvSpPr>
          <p:cNvPr id="382011" name="Text Box 59"/>
          <p:cNvSpPr txBox="1">
            <a:spLocks noChangeArrowheads="1"/>
          </p:cNvSpPr>
          <p:nvPr/>
        </p:nvSpPr>
        <p:spPr bwMode="auto">
          <a:xfrm>
            <a:off x="614363" y="498157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 Replacement</a:t>
            </a:r>
          </a:p>
        </p:txBody>
      </p:sp>
      <p:sp>
        <p:nvSpPr>
          <p:cNvPr id="382012" name="AutoShape 60"/>
          <p:cNvSpPr>
            <a:spLocks noChangeArrowheads="1"/>
          </p:cNvSpPr>
          <p:nvPr/>
        </p:nvSpPr>
        <p:spPr bwMode="auto">
          <a:xfrm>
            <a:off x="2743200" y="5041900"/>
            <a:ext cx="6858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EMPTY</a:t>
            </a: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13" name="Line 61"/>
          <p:cNvSpPr>
            <a:spLocks noChangeShapeType="1"/>
          </p:cNvSpPr>
          <p:nvPr/>
        </p:nvSpPr>
        <p:spPr bwMode="auto">
          <a:xfrm>
            <a:off x="1828800" y="51181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2014" name="Text Box 62"/>
          <p:cNvSpPr txBox="1">
            <a:spLocks noChangeArrowheads="1"/>
          </p:cNvSpPr>
          <p:nvPr/>
        </p:nvSpPr>
        <p:spPr bwMode="auto">
          <a:xfrm>
            <a:off x="1981200" y="4948238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search</a:t>
            </a:r>
          </a:p>
        </p:txBody>
      </p:sp>
      <p:sp>
        <p:nvSpPr>
          <p:cNvPr id="382015" name="Text Box 63"/>
          <p:cNvSpPr txBox="1">
            <a:spLocks noChangeArrowheads="1"/>
          </p:cNvSpPr>
          <p:nvPr/>
        </p:nvSpPr>
        <p:spPr bwMode="auto">
          <a:xfrm>
            <a:off x="3505200" y="4926013"/>
            <a:ext cx="336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2016" name="Line 64"/>
          <p:cNvSpPr>
            <a:spLocks noChangeShapeType="1"/>
          </p:cNvSpPr>
          <p:nvPr/>
        </p:nvSpPr>
        <p:spPr bwMode="auto">
          <a:xfrm>
            <a:off x="3048000" y="5194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2017" name="Text Box 65"/>
          <p:cNvSpPr txBox="1">
            <a:spLocks noChangeArrowheads="1"/>
          </p:cNvSpPr>
          <p:nvPr/>
        </p:nvSpPr>
        <p:spPr bwMode="auto">
          <a:xfrm>
            <a:off x="2743200" y="5346700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replace</a:t>
            </a:r>
          </a:p>
        </p:txBody>
      </p:sp>
      <p:sp>
        <p:nvSpPr>
          <p:cNvPr id="382018" name="Line 66"/>
          <p:cNvSpPr>
            <a:spLocks noChangeShapeType="1"/>
          </p:cNvSpPr>
          <p:nvPr/>
        </p:nvSpPr>
        <p:spPr bwMode="auto">
          <a:xfrm>
            <a:off x="3429000" y="5118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2019" name="Text Box 67"/>
          <p:cNvSpPr txBox="1">
            <a:spLocks noChangeArrowheads="1"/>
          </p:cNvSpPr>
          <p:nvPr/>
        </p:nvSpPr>
        <p:spPr bwMode="auto">
          <a:xfrm>
            <a:off x="3016249" y="5168900"/>
            <a:ext cx="4222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Yes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2020" name="AutoShape 68"/>
          <p:cNvSpPr>
            <a:spLocks noChangeArrowheads="1"/>
          </p:cNvSpPr>
          <p:nvPr/>
        </p:nvSpPr>
        <p:spPr bwMode="auto">
          <a:xfrm>
            <a:off x="4191000" y="5041900"/>
            <a:ext cx="6858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</a:t>
            </a: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21" name="Text Box 69"/>
          <p:cNvSpPr txBox="1">
            <a:spLocks noChangeArrowheads="1"/>
          </p:cNvSpPr>
          <p:nvPr/>
        </p:nvSpPr>
        <p:spPr bwMode="auto">
          <a:xfrm>
            <a:off x="4953000" y="4926013"/>
            <a:ext cx="336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2022" name="Line 70"/>
          <p:cNvSpPr>
            <a:spLocks noChangeShapeType="1"/>
          </p:cNvSpPr>
          <p:nvPr/>
        </p:nvSpPr>
        <p:spPr bwMode="auto">
          <a:xfrm>
            <a:off x="4495800" y="5194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2023" name="Line 71"/>
          <p:cNvSpPr>
            <a:spLocks noChangeShapeType="1"/>
          </p:cNvSpPr>
          <p:nvPr/>
        </p:nvSpPr>
        <p:spPr bwMode="auto">
          <a:xfrm>
            <a:off x="4876800" y="5118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2025" name="Text Box 73"/>
          <p:cNvSpPr txBox="1">
            <a:spLocks noChangeArrowheads="1"/>
          </p:cNvSpPr>
          <p:nvPr/>
        </p:nvSpPr>
        <p:spPr bwMode="auto">
          <a:xfrm>
            <a:off x="4198938" y="5346700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replace</a:t>
            </a:r>
          </a:p>
        </p:txBody>
      </p:sp>
      <p:sp>
        <p:nvSpPr>
          <p:cNvPr id="382026" name="AutoShape 74"/>
          <p:cNvSpPr>
            <a:spLocks noChangeArrowheads="1"/>
          </p:cNvSpPr>
          <p:nvPr/>
        </p:nvSpPr>
        <p:spPr bwMode="auto">
          <a:xfrm>
            <a:off x="5638800" y="5041900"/>
            <a:ext cx="6858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27" name="Line 75"/>
          <p:cNvSpPr>
            <a:spLocks noChangeShapeType="1"/>
          </p:cNvSpPr>
          <p:nvPr/>
        </p:nvSpPr>
        <p:spPr bwMode="auto">
          <a:xfrm>
            <a:off x="5943600" y="5194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2029" name="Text Box 77"/>
          <p:cNvSpPr txBox="1">
            <a:spLocks noChangeArrowheads="1"/>
          </p:cNvSpPr>
          <p:nvPr/>
        </p:nvSpPr>
        <p:spPr bwMode="auto">
          <a:xfrm>
            <a:off x="5486400" y="5346700"/>
            <a:ext cx="16684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WB if DIRTY then replace</a:t>
            </a:r>
          </a:p>
        </p:txBody>
      </p:sp>
      <p:pic>
        <p:nvPicPr>
          <p:cNvPr id="382031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25273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032" name="Picture 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209800"/>
            <a:ext cx="21367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035" name="AutoShape 83"/>
          <p:cNvSpPr>
            <a:spLocks noChangeArrowheads="1"/>
          </p:cNvSpPr>
          <p:nvPr/>
        </p:nvSpPr>
        <p:spPr bwMode="auto">
          <a:xfrm>
            <a:off x="4648200" y="4057650"/>
            <a:ext cx="6858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EMPTY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36" name="AutoShape 84"/>
          <p:cNvSpPr>
            <a:spLocks noChangeArrowheads="1"/>
          </p:cNvSpPr>
          <p:nvPr/>
        </p:nvSpPr>
        <p:spPr bwMode="auto">
          <a:xfrm>
            <a:off x="4648200" y="4210050"/>
            <a:ext cx="685800" cy="14605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</a:t>
            </a:r>
            <a:r>
              <a:rPr lang="en-US" sz="800" b="1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41" name="AutoShape 89"/>
          <p:cNvSpPr>
            <a:spLocks noChangeArrowheads="1"/>
          </p:cNvSpPr>
          <p:nvPr/>
        </p:nvSpPr>
        <p:spPr bwMode="auto">
          <a:xfrm>
            <a:off x="5334768" y="4210050"/>
            <a:ext cx="746125" cy="14605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New Value	</a:t>
            </a:r>
          </a:p>
        </p:txBody>
      </p:sp>
      <p:sp>
        <p:nvSpPr>
          <p:cNvPr id="382042" name="AutoShape 90"/>
          <p:cNvSpPr>
            <a:spLocks noChangeArrowheads="1"/>
          </p:cNvSpPr>
          <p:nvPr/>
        </p:nvSpPr>
        <p:spPr bwMode="auto">
          <a:xfrm>
            <a:off x="5334768" y="4054475"/>
            <a:ext cx="746125" cy="15557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Old value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45" name="AutoShape 93"/>
          <p:cNvSpPr>
            <a:spLocks noChangeArrowheads="1"/>
          </p:cNvSpPr>
          <p:nvPr/>
        </p:nvSpPr>
        <p:spPr bwMode="auto">
          <a:xfrm>
            <a:off x="7162800" y="4203700"/>
            <a:ext cx="7620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New Value	</a:t>
            </a:r>
          </a:p>
        </p:txBody>
      </p:sp>
      <p:sp>
        <p:nvSpPr>
          <p:cNvPr id="382046" name="AutoShape 94"/>
          <p:cNvSpPr>
            <a:spLocks noChangeArrowheads="1"/>
          </p:cNvSpPr>
          <p:nvPr/>
        </p:nvSpPr>
        <p:spPr bwMode="auto">
          <a:xfrm>
            <a:off x="7162800" y="4054475"/>
            <a:ext cx="762000" cy="14922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Old value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48" name="AutoShape 96"/>
          <p:cNvSpPr>
            <a:spLocks noChangeArrowheads="1"/>
          </p:cNvSpPr>
          <p:nvPr/>
        </p:nvSpPr>
        <p:spPr bwMode="auto">
          <a:xfrm>
            <a:off x="6477000" y="4054475"/>
            <a:ext cx="6858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382049" name="AutoShape 97"/>
          <p:cNvSpPr>
            <a:spLocks noChangeArrowheads="1"/>
          </p:cNvSpPr>
          <p:nvPr/>
        </p:nvSpPr>
        <p:spPr bwMode="auto">
          <a:xfrm>
            <a:off x="6477000" y="4206875"/>
            <a:ext cx="685800" cy="14922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EMPTY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6324600" y="51149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6375400" y="4914900"/>
            <a:ext cx="336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7124700" y="5010150"/>
            <a:ext cx="1533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 Tx/Trap to SW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4454525" y="5168900"/>
            <a:ext cx="4222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Yes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6" name="Text Box 67"/>
          <p:cNvSpPr txBox="1">
            <a:spLocks noChangeArrowheads="1"/>
          </p:cNvSpPr>
          <p:nvPr/>
        </p:nvSpPr>
        <p:spPr bwMode="auto">
          <a:xfrm>
            <a:off x="5902325" y="5168900"/>
            <a:ext cx="4222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Yes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7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ISA: TM Verification Operations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876800"/>
            <a:ext cx="4321175" cy="16764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Orphan = TACTIVE==TRUE &amp;&amp; TSTATUS==FALSE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/>
              <a:t>T</a:t>
            </a:r>
            <a:r>
              <a:rPr lang="en-US" sz="1000" dirty="0" smtClean="0"/>
              <a:t>x continues to execute, but will fail at commit</a:t>
            </a:r>
          </a:p>
          <a:p>
            <a:pPr lvl="1" eaLnBrk="1" hangingPunct="1">
              <a:lnSpc>
                <a:spcPct val="75000"/>
              </a:lnSpc>
            </a:pPr>
            <a:endParaRPr lang="en-US" sz="1000" dirty="0" smtClean="0"/>
          </a:p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Commit does not force write back to memory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Memory written only when CL is evicted or invalidated</a:t>
            </a:r>
          </a:p>
          <a:p>
            <a:pPr lvl="1" eaLnBrk="1" hangingPunct="1">
              <a:lnSpc>
                <a:spcPct val="75000"/>
              </a:lnSpc>
            </a:pPr>
            <a:endParaRPr lang="en-US" sz="1000" dirty="0" smtClean="0"/>
          </a:p>
          <a:p>
            <a:pPr eaLnBrk="1" hangingPunct="1">
              <a:lnSpc>
                <a:spcPct val="75000"/>
              </a:lnSpc>
            </a:pPr>
            <a:r>
              <a:rPr lang="en-US" sz="1200" dirty="0"/>
              <a:t>C</a:t>
            </a:r>
            <a:r>
              <a:rPr lang="en-US" sz="1200" dirty="0" smtClean="0"/>
              <a:t>onditions for calling ABORT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Interrupts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Tx cache overflow</a:t>
            </a:r>
          </a:p>
          <a:p>
            <a:pPr lvl="1" eaLnBrk="1" hangingPunct="1">
              <a:lnSpc>
                <a:spcPct val="75000"/>
              </a:lnSpc>
            </a:pPr>
            <a:endParaRPr lang="en-US" sz="1000" dirty="0" smtClean="0"/>
          </a:p>
        </p:txBody>
      </p:sp>
      <p:sp>
        <p:nvSpPr>
          <p:cNvPr id="384093" name="AutoShape 93"/>
          <p:cNvSpPr>
            <a:spLocks noChangeArrowheads="1"/>
          </p:cNvSpPr>
          <p:nvPr/>
        </p:nvSpPr>
        <p:spPr bwMode="auto">
          <a:xfrm>
            <a:off x="1600200" y="2131596"/>
            <a:ext cx="10668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VALIDATE [Mem]</a:t>
            </a:r>
          </a:p>
        </p:txBody>
      </p:sp>
      <p:sp>
        <p:nvSpPr>
          <p:cNvPr id="384094" name="Line 94"/>
          <p:cNvSpPr>
            <a:spLocks noChangeShapeType="1"/>
          </p:cNvSpPr>
          <p:nvPr/>
        </p:nvSpPr>
        <p:spPr bwMode="auto">
          <a:xfrm>
            <a:off x="2225675" y="243639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95" name="Line 95"/>
          <p:cNvSpPr>
            <a:spLocks noChangeShapeType="1"/>
          </p:cNvSpPr>
          <p:nvPr/>
        </p:nvSpPr>
        <p:spPr bwMode="auto">
          <a:xfrm flipV="1">
            <a:off x="1255712" y="311425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96" name="Line 96"/>
          <p:cNvSpPr>
            <a:spLocks noChangeShapeType="1"/>
          </p:cNvSpPr>
          <p:nvPr/>
        </p:nvSpPr>
        <p:spPr bwMode="auto">
          <a:xfrm>
            <a:off x="1263650" y="3342858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97" name="Text Box 97"/>
          <p:cNvSpPr txBox="1">
            <a:spLocks noChangeArrowheads="1"/>
          </p:cNvSpPr>
          <p:nvPr/>
        </p:nvSpPr>
        <p:spPr bwMode="auto">
          <a:xfrm>
            <a:off x="1219200" y="3166646"/>
            <a:ext cx="665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TRUE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4098" name="AutoShape 98"/>
          <p:cNvSpPr>
            <a:spLocks noChangeArrowheads="1"/>
          </p:cNvSpPr>
          <p:nvPr/>
        </p:nvSpPr>
        <p:spPr bwMode="auto">
          <a:xfrm>
            <a:off x="1795463" y="3198396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4099" name="Line 99"/>
          <p:cNvSpPr>
            <a:spLocks noChangeShapeType="1"/>
          </p:cNvSpPr>
          <p:nvPr/>
        </p:nvSpPr>
        <p:spPr bwMode="auto">
          <a:xfrm>
            <a:off x="2217738" y="350319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00" name="AutoShape 100"/>
          <p:cNvSpPr>
            <a:spLocks noChangeArrowheads="1"/>
          </p:cNvSpPr>
          <p:nvPr/>
        </p:nvSpPr>
        <p:spPr bwMode="auto">
          <a:xfrm>
            <a:off x="1731963" y="4036596"/>
            <a:ext cx="9144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TSTATUS=TRUE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TACTIVE=FALSE</a:t>
            </a:r>
          </a:p>
        </p:txBody>
      </p:sp>
      <p:sp>
        <p:nvSpPr>
          <p:cNvPr id="384101" name="Text Box 101"/>
          <p:cNvSpPr txBox="1">
            <a:spLocks noChangeArrowheads="1"/>
          </p:cNvSpPr>
          <p:nvPr/>
        </p:nvSpPr>
        <p:spPr bwMode="auto">
          <a:xfrm>
            <a:off x="2173288" y="3503196"/>
            <a:ext cx="6461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FALSE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4104" name="AutoShape 104"/>
          <p:cNvSpPr>
            <a:spLocks noChangeArrowheads="1"/>
          </p:cNvSpPr>
          <p:nvPr/>
        </p:nvSpPr>
        <p:spPr bwMode="auto">
          <a:xfrm>
            <a:off x="4333875" y="2131596"/>
            <a:ext cx="6096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</a:t>
            </a:r>
          </a:p>
        </p:txBody>
      </p:sp>
      <p:sp>
        <p:nvSpPr>
          <p:cNvPr id="384105" name="AutoShape 105"/>
          <p:cNvSpPr>
            <a:spLocks noChangeArrowheads="1"/>
          </p:cNvSpPr>
          <p:nvPr/>
        </p:nvSpPr>
        <p:spPr bwMode="auto">
          <a:xfrm>
            <a:off x="4114800" y="4036596"/>
            <a:ext cx="1008062" cy="30680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TSTATUS=TRUE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TACTIVE=FALSE</a:t>
            </a:r>
          </a:p>
        </p:txBody>
      </p:sp>
      <p:sp>
        <p:nvSpPr>
          <p:cNvPr id="384107" name="AutoShape 107"/>
          <p:cNvSpPr>
            <a:spLocks noChangeArrowheads="1"/>
          </p:cNvSpPr>
          <p:nvPr/>
        </p:nvSpPr>
        <p:spPr bwMode="auto">
          <a:xfrm>
            <a:off x="4114800" y="3198396"/>
            <a:ext cx="1008062" cy="533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ALL entries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1. Drop XABORT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2. Set XCOMMIT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to NORMAL</a:t>
            </a:r>
          </a:p>
        </p:txBody>
      </p:sp>
      <p:sp>
        <p:nvSpPr>
          <p:cNvPr id="384108" name="Line 108"/>
          <p:cNvSpPr>
            <a:spLocks noChangeShapeType="1"/>
          </p:cNvSpPr>
          <p:nvPr/>
        </p:nvSpPr>
        <p:spPr bwMode="auto">
          <a:xfrm>
            <a:off x="4630738" y="243639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09" name="Line 109"/>
          <p:cNvSpPr>
            <a:spLocks noChangeShapeType="1"/>
          </p:cNvSpPr>
          <p:nvPr/>
        </p:nvSpPr>
        <p:spPr bwMode="auto">
          <a:xfrm>
            <a:off x="4630738" y="373179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11" name="AutoShape 111"/>
          <p:cNvSpPr>
            <a:spLocks noChangeArrowheads="1"/>
          </p:cNvSpPr>
          <p:nvPr/>
        </p:nvSpPr>
        <p:spPr bwMode="auto">
          <a:xfrm>
            <a:off x="6813259" y="4028658"/>
            <a:ext cx="1066800" cy="533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ALL entries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1. Drop XCOMMIT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2. Set XABORT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to NORMAL</a:t>
            </a:r>
          </a:p>
        </p:txBody>
      </p:sp>
      <p:sp>
        <p:nvSpPr>
          <p:cNvPr id="384114" name="Line 114"/>
          <p:cNvSpPr>
            <a:spLocks noChangeShapeType="1"/>
          </p:cNvSpPr>
          <p:nvPr/>
        </p:nvSpPr>
        <p:spPr bwMode="auto">
          <a:xfrm>
            <a:off x="7336776" y="456205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Line 95"/>
          <p:cNvSpPr>
            <a:spLocks noChangeShapeType="1"/>
          </p:cNvSpPr>
          <p:nvPr/>
        </p:nvSpPr>
        <p:spPr bwMode="auto">
          <a:xfrm flipV="1">
            <a:off x="1179512" y="395245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Line 96"/>
          <p:cNvSpPr>
            <a:spLocks noChangeShapeType="1"/>
          </p:cNvSpPr>
          <p:nvPr/>
        </p:nvSpPr>
        <p:spPr bwMode="auto">
          <a:xfrm>
            <a:off x="1187450" y="4181058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Text Box 97"/>
          <p:cNvSpPr txBox="1">
            <a:spLocks noChangeArrowheads="1"/>
          </p:cNvSpPr>
          <p:nvPr/>
        </p:nvSpPr>
        <p:spPr bwMode="auto">
          <a:xfrm>
            <a:off x="1143000" y="4004846"/>
            <a:ext cx="665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FALSE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9" name="AutoShape 112"/>
          <p:cNvSpPr>
            <a:spLocks noChangeArrowheads="1"/>
          </p:cNvSpPr>
          <p:nvPr/>
        </p:nvSpPr>
        <p:spPr bwMode="auto">
          <a:xfrm>
            <a:off x="6989762" y="2123658"/>
            <a:ext cx="6096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COMMIT</a:t>
            </a:r>
          </a:p>
        </p:txBody>
      </p:sp>
      <p:sp>
        <p:nvSpPr>
          <p:cNvPr id="30" name="AutoShape 98"/>
          <p:cNvSpPr>
            <a:spLocks noChangeArrowheads="1"/>
          </p:cNvSpPr>
          <p:nvPr/>
        </p:nvSpPr>
        <p:spPr bwMode="auto">
          <a:xfrm>
            <a:off x="6913562" y="3190458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1" name="Line 113"/>
          <p:cNvSpPr>
            <a:spLocks noChangeShapeType="1"/>
          </p:cNvSpPr>
          <p:nvPr/>
        </p:nvSpPr>
        <p:spPr bwMode="auto">
          <a:xfrm>
            <a:off x="7320320" y="242845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113"/>
          <p:cNvSpPr>
            <a:spLocks noChangeShapeType="1"/>
          </p:cNvSpPr>
          <p:nvPr/>
        </p:nvSpPr>
        <p:spPr bwMode="auto">
          <a:xfrm flipH="1">
            <a:off x="6663004" y="3355737"/>
            <a:ext cx="301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AutoShape 104"/>
          <p:cNvSpPr>
            <a:spLocks noChangeArrowheads="1"/>
          </p:cNvSpPr>
          <p:nvPr/>
        </p:nvSpPr>
        <p:spPr bwMode="auto">
          <a:xfrm>
            <a:off x="6075362" y="3190458"/>
            <a:ext cx="6096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</a:t>
            </a:r>
          </a:p>
        </p:txBody>
      </p:sp>
      <p:sp>
        <p:nvSpPr>
          <p:cNvPr id="38" name="Line 95"/>
          <p:cNvSpPr>
            <a:spLocks noChangeShapeType="1"/>
          </p:cNvSpPr>
          <p:nvPr/>
        </p:nvSpPr>
        <p:spPr bwMode="auto">
          <a:xfrm flipV="1">
            <a:off x="5522912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Line 96"/>
          <p:cNvSpPr>
            <a:spLocks noChangeShapeType="1"/>
          </p:cNvSpPr>
          <p:nvPr/>
        </p:nvSpPr>
        <p:spPr bwMode="auto">
          <a:xfrm>
            <a:off x="5530850" y="3342858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Text Box 97"/>
          <p:cNvSpPr txBox="1">
            <a:spLocks noChangeArrowheads="1"/>
          </p:cNvSpPr>
          <p:nvPr/>
        </p:nvSpPr>
        <p:spPr bwMode="auto">
          <a:xfrm>
            <a:off x="5486400" y="3166646"/>
            <a:ext cx="665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FALSE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1" name="Line 99"/>
          <p:cNvSpPr>
            <a:spLocks noChangeShapeType="1"/>
          </p:cNvSpPr>
          <p:nvPr/>
        </p:nvSpPr>
        <p:spPr bwMode="auto">
          <a:xfrm>
            <a:off x="7327184" y="349525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AutoShape 100"/>
          <p:cNvSpPr>
            <a:spLocks noChangeArrowheads="1"/>
          </p:cNvSpPr>
          <p:nvPr/>
        </p:nvSpPr>
        <p:spPr bwMode="auto">
          <a:xfrm>
            <a:off x="6813259" y="4866858"/>
            <a:ext cx="1070266" cy="3127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TSTATUS=TRUE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TACTIVE=FALSE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7334250" y="3495258"/>
            <a:ext cx="6461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TRUE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4" name="Line 95"/>
          <p:cNvSpPr>
            <a:spLocks noChangeShapeType="1"/>
          </p:cNvSpPr>
          <p:nvPr/>
        </p:nvSpPr>
        <p:spPr bwMode="auto">
          <a:xfrm flipV="1">
            <a:off x="6221591" y="479065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Line 96"/>
          <p:cNvSpPr>
            <a:spLocks noChangeShapeType="1"/>
          </p:cNvSpPr>
          <p:nvPr/>
        </p:nvSpPr>
        <p:spPr bwMode="auto">
          <a:xfrm>
            <a:off x="6229529" y="5019258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Text Box 97"/>
          <p:cNvSpPr txBox="1">
            <a:spLocks noChangeArrowheads="1"/>
          </p:cNvSpPr>
          <p:nvPr/>
        </p:nvSpPr>
        <p:spPr bwMode="auto">
          <a:xfrm>
            <a:off x="6185079" y="4843046"/>
            <a:ext cx="665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TRUE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82561"/>
            <a:ext cx="8382000" cy="2092881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Transactional Memory: Architectural Support for Lock-Free Data Structures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By Maurice Herlihy and J. Eliot B. Moss</a:t>
            </a:r>
            <a:br>
              <a:rPr lang="en-US" sz="2400" dirty="0" smtClean="0"/>
            </a:br>
            <a:r>
              <a:rPr lang="en-US" sz="2400" dirty="0" smtClean="0"/>
              <a:t>1993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445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TM Memory Access</a:t>
            </a:r>
          </a:p>
        </p:txBody>
      </p:sp>
      <p:sp>
        <p:nvSpPr>
          <p:cNvPr id="384047" name="AutoShape 47"/>
          <p:cNvSpPr>
            <a:spLocks noChangeArrowheads="1"/>
          </p:cNvSpPr>
          <p:nvPr/>
        </p:nvSpPr>
        <p:spPr bwMode="auto">
          <a:xfrm>
            <a:off x="1716088" y="4038600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</a:t>
            </a:r>
          </a:p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DATA?</a:t>
            </a:r>
          </a:p>
        </p:txBody>
      </p:sp>
      <p:sp>
        <p:nvSpPr>
          <p:cNvPr id="384049" name="AutoShape 49"/>
          <p:cNvSpPr>
            <a:spLocks noChangeArrowheads="1"/>
          </p:cNvSpPr>
          <p:nvPr/>
        </p:nvSpPr>
        <p:spPr bwMode="auto">
          <a:xfrm>
            <a:off x="1487488" y="3352800"/>
            <a:ext cx="11430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LT </a:t>
            </a:r>
            <a:r>
              <a:rPr lang="en-US" sz="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reg, [Mem]</a:t>
            </a:r>
          </a:p>
          <a:p>
            <a:pPr algn="ctr"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//search Tx cache</a:t>
            </a:r>
            <a:endParaRPr lang="en-US" sz="800" dirty="0">
              <a:effectLst/>
              <a:cs typeface="+mn-cs"/>
            </a:endParaRPr>
          </a:p>
        </p:txBody>
      </p:sp>
      <p:sp>
        <p:nvSpPr>
          <p:cNvPr id="384050" name="AutoShape 50"/>
          <p:cNvSpPr>
            <a:spLocks noChangeArrowheads="1"/>
          </p:cNvSpPr>
          <p:nvPr/>
        </p:nvSpPr>
        <p:spPr bwMode="auto">
          <a:xfrm>
            <a:off x="1716088" y="4572000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</a:t>
            </a:r>
          </a:p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 DATA?</a:t>
            </a:r>
          </a:p>
        </p:txBody>
      </p:sp>
      <p:sp>
        <p:nvSpPr>
          <p:cNvPr id="384051" name="AutoShape 51"/>
          <p:cNvSpPr>
            <a:spLocks noChangeArrowheads="1"/>
          </p:cNvSpPr>
          <p:nvPr/>
        </p:nvSpPr>
        <p:spPr bwMode="auto">
          <a:xfrm>
            <a:off x="228600" y="4575175"/>
            <a:ext cx="1258888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</a:t>
            </a:r>
            <a:r>
              <a:rPr lang="en-US" sz="800" strike="sngStrik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            DATA</a:t>
            </a:r>
          </a:p>
        </p:txBody>
      </p:sp>
      <p:sp>
        <p:nvSpPr>
          <p:cNvPr id="384052" name="AutoShape 52"/>
          <p:cNvSpPr>
            <a:spLocks noChangeArrowheads="1"/>
          </p:cNvSpPr>
          <p:nvPr/>
        </p:nvSpPr>
        <p:spPr bwMode="auto">
          <a:xfrm>
            <a:off x="1792288" y="5105400"/>
            <a:ext cx="7620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T_READ cycle</a:t>
            </a:r>
          </a:p>
        </p:txBody>
      </p:sp>
      <p:sp>
        <p:nvSpPr>
          <p:cNvPr id="384053" name="AutoShape 53"/>
          <p:cNvSpPr>
            <a:spLocks noChangeArrowheads="1"/>
          </p:cNvSpPr>
          <p:nvPr/>
        </p:nvSpPr>
        <p:spPr bwMode="auto">
          <a:xfrm>
            <a:off x="236538" y="5121275"/>
            <a:ext cx="1243012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  DATA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 DATA</a:t>
            </a:r>
          </a:p>
        </p:txBody>
      </p:sp>
      <p:sp>
        <p:nvSpPr>
          <p:cNvPr id="384056" name="AutoShape 56"/>
          <p:cNvSpPr>
            <a:spLocks noChangeArrowheads="1"/>
          </p:cNvSpPr>
          <p:nvPr/>
        </p:nvSpPr>
        <p:spPr bwMode="auto">
          <a:xfrm>
            <a:off x="1252538" y="5638800"/>
            <a:ext cx="1524000" cy="77628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</a:t>
            </a:r>
            <a:r>
              <a:rPr lang="en-U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 Tx</a:t>
            </a: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ALL entries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1. Drop XABORT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2. Set XCOMMIT to NORMAL</a:t>
            </a:r>
          </a:p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TSTATUS=FALSE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4057" name="Line 57"/>
          <p:cNvSpPr>
            <a:spLocks noChangeShapeType="1"/>
          </p:cNvSpPr>
          <p:nvPr/>
        </p:nvSpPr>
        <p:spPr bwMode="auto">
          <a:xfrm>
            <a:off x="2149475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58" name="Line 58"/>
          <p:cNvSpPr>
            <a:spLocks noChangeShapeType="1"/>
          </p:cNvSpPr>
          <p:nvPr/>
        </p:nvSpPr>
        <p:spPr bwMode="auto">
          <a:xfrm>
            <a:off x="2144713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59" name="Line 59"/>
          <p:cNvSpPr>
            <a:spLocks noChangeShapeType="1"/>
          </p:cNvSpPr>
          <p:nvPr/>
        </p:nvSpPr>
        <p:spPr bwMode="auto">
          <a:xfrm>
            <a:off x="2149475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0" name="Line 60"/>
          <p:cNvSpPr>
            <a:spLocks noChangeShapeType="1"/>
          </p:cNvSpPr>
          <p:nvPr/>
        </p:nvSpPr>
        <p:spPr bwMode="auto">
          <a:xfrm>
            <a:off x="216535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1" name="Line 61"/>
          <p:cNvSpPr>
            <a:spLocks noChangeShapeType="1"/>
          </p:cNvSpPr>
          <p:nvPr/>
        </p:nvSpPr>
        <p:spPr bwMode="auto">
          <a:xfrm flipH="1">
            <a:off x="1487488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2" name="Line 62"/>
          <p:cNvSpPr>
            <a:spLocks noChangeShapeType="1"/>
          </p:cNvSpPr>
          <p:nvPr/>
        </p:nvSpPr>
        <p:spPr bwMode="auto">
          <a:xfrm flipH="1">
            <a:off x="1487488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4" name="Line 64"/>
          <p:cNvSpPr>
            <a:spLocks noChangeShapeType="1"/>
          </p:cNvSpPr>
          <p:nvPr/>
        </p:nvSpPr>
        <p:spPr bwMode="auto">
          <a:xfrm flipH="1">
            <a:off x="725488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5" name="Line 65"/>
          <p:cNvSpPr>
            <a:spLocks noChangeShapeType="1"/>
          </p:cNvSpPr>
          <p:nvPr/>
        </p:nvSpPr>
        <p:spPr bwMode="auto">
          <a:xfrm flipH="1">
            <a:off x="566738" y="59150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6" name="Line 66"/>
          <p:cNvSpPr>
            <a:spLocks noChangeShapeType="1"/>
          </p:cNvSpPr>
          <p:nvPr/>
        </p:nvSpPr>
        <p:spPr bwMode="auto">
          <a:xfrm flipV="1">
            <a:off x="566738" y="56784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7" name="Line 67"/>
          <p:cNvSpPr>
            <a:spLocks noChangeShapeType="1"/>
          </p:cNvSpPr>
          <p:nvPr/>
        </p:nvSpPr>
        <p:spPr bwMode="auto">
          <a:xfrm flipV="1">
            <a:off x="725488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68" name="Text Box 68"/>
          <p:cNvSpPr txBox="1">
            <a:spLocks noChangeArrowheads="1"/>
          </p:cNvSpPr>
          <p:nvPr/>
        </p:nvSpPr>
        <p:spPr bwMode="auto">
          <a:xfrm>
            <a:off x="790575" y="4014788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DATA</a:t>
            </a:r>
          </a:p>
        </p:txBody>
      </p:sp>
      <p:sp>
        <p:nvSpPr>
          <p:cNvPr id="384069" name="Text Box 69"/>
          <p:cNvSpPr txBox="1">
            <a:spLocks noChangeArrowheads="1"/>
          </p:cNvSpPr>
          <p:nvPr/>
        </p:nvSpPr>
        <p:spPr bwMode="auto">
          <a:xfrm>
            <a:off x="566738" y="5738813"/>
            <a:ext cx="685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arbitrary DATA</a:t>
            </a:r>
          </a:p>
        </p:txBody>
      </p:sp>
      <p:sp>
        <p:nvSpPr>
          <p:cNvPr id="384075" name="Text Box 75"/>
          <p:cNvSpPr txBox="1">
            <a:spLocks noChangeArrowheads="1"/>
          </p:cNvSpPr>
          <p:nvPr/>
        </p:nvSpPr>
        <p:spPr bwMode="auto">
          <a:xfrm>
            <a:off x="1466850" y="4022725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384076" name="Text Box 76"/>
          <p:cNvSpPr txBox="1">
            <a:spLocks noChangeArrowheads="1"/>
          </p:cNvSpPr>
          <p:nvPr/>
        </p:nvSpPr>
        <p:spPr bwMode="auto">
          <a:xfrm>
            <a:off x="1508125" y="4495800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384077" name="Text Box 77"/>
          <p:cNvSpPr txBox="1">
            <a:spLocks noChangeArrowheads="1"/>
          </p:cNvSpPr>
          <p:nvPr/>
        </p:nvSpPr>
        <p:spPr bwMode="auto">
          <a:xfrm>
            <a:off x="1447800" y="5041900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OK</a:t>
            </a:r>
          </a:p>
        </p:txBody>
      </p:sp>
      <p:sp>
        <p:nvSpPr>
          <p:cNvPr id="384078" name="Text Box 78"/>
          <p:cNvSpPr txBox="1">
            <a:spLocks noChangeArrowheads="1"/>
          </p:cNvSpPr>
          <p:nvPr/>
        </p:nvSpPr>
        <p:spPr bwMode="auto">
          <a:xfrm>
            <a:off x="2173288" y="54102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BUSY</a:t>
            </a:r>
          </a:p>
        </p:txBody>
      </p:sp>
      <p:sp>
        <p:nvSpPr>
          <p:cNvPr id="384085" name="Text Box 85"/>
          <p:cNvSpPr txBox="1">
            <a:spLocks noChangeArrowheads="1"/>
          </p:cNvSpPr>
          <p:nvPr/>
        </p:nvSpPr>
        <p:spPr bwMode="auto">
          <a:xfrm>
            <a:off x="381000" y="6415088"/>
            <a:ext cx="25590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rIns="9144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 State as Goodman’s </a:t>
            </a:r>
            <a:r>
              <a:rPr lang="en-US" sz="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protocol </a:t>
            </a:r>
            <a:r>
              <a:rPr lang="en-US" sz="8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</a:t>
            </a:r>
            <a:r>
              <a:rPr lang="en-US" sz="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LOAD </a:t>
            </a:r>
            <a:r>
              <a:rPr lang="en-US" sz="8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(Valid)</a:t>
            </a:r>
          </a:p>
        </p:txBody>
      </p:sp>
      <p:sp>
        <p:nvSpPr>
          <p:cNvPr id="384091" name="Text Box 91"/>
          <p:cNvSpPr txBox="1">
            <a:spLocks noChangeArrowheads="1"/>
          </p:cNvSpPr>
          <p:nvPr/>
        </p:nvSpPr>
        <p:spPr bwMode="auto">
          <a:xfrm>
            <a:off x="3429000" y="6415088"/>
            <a:ext cx="2895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rIns="9144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 State as Goodman’s </a:t>
            </a:r>
            <a:r>
              <a:rPr lang="en-US" sz="8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protocol </a:t>
            </a:r>
            <a:r>
              <a:rPr lang="en-US" sz="8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</a:t>
            </a:r>
            <a:r>
              <a:rPr lang="en-US" sz="8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LOAD </a:t>
            </a:r>
            <a:r>
              <a:rPr lang="en-US" sz="8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(Reserved)</a:t>
            </a:r>
          </a:p>
        </p:txBody>
      </p:sp>
      <p:sp>
        <p:nvSpPr>
          <p:cNvPr id="384092" name="Text Box 92"/>
          <p:cNvSpPr txBox="1">
            <a:spLocks noChangeArrowheads="1"/>
          </p:cNvSpPr>
          <p:nvPr/>
        </p:nvSpPr>
        <p:spPr bwMode="auto">
          <a:xfrm>
            <a:off x="7162800" y="6553200"/>
            <a:ext cx="1600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rIns="9144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 to Tx cache only!!!</a:t>
            </a:r>
          </a:p>
        </p:txBody>
      </p:sp>
      <p:sp>
        <p:nvSpPr>
          <p:cNvPr id="69" name="AutoShape 47"/>
          <p:cNvSpPr>
            <a:spLocks noChangeArrowheads="1"/>
          </p:cNvSpPr>
          <p:nvPr/>
        </p:nvSpPr>
        <p:spPr bwMode="auto">
          <a:xfrm>
            <a:off x="4876800" y="4038600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</a:t>
            </a:r>
          </a:p>
          <a:p>
            <a:pPr algn="ctr"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DATA?</a:t>
            </a:r>
          </a:p>
        </p:txBody>
      </p:sp>
      <p:sp>
        <p:nvSpPr>
          <p:cNvPr id="70" name="AutoShape 49"/>
          <p:cNvSpPr>
            <a:spLocks noChangeArrowheads="1"/>
          </p:cNvSpPr>
          <p:nvPr/>
        </p:nvSpPr>
        <p:spPr bwMode="auto">
          <a:xfrm>
            <a:off x="4648200" y="3352800"/>
            <a:ext cx="11430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LTX </a:t>
            </a:r>
            <a:r>
              <a:rPr lang="en-US" sz="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reg, [Mem]</a:t>
            </a:r>
          </a:p>
          <a:p>
            <a:pPr algn="ctr"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//search Tx cache</a:t>
            </a:r>
            <a:endParaRPr lang="en-US" sz="800" dirty="0">
              <a:effectLst/>
              <a:cs typeface="+mn-cs"/>
            </a:endParaRPr>
          </a:p>
        </p:txBody>
      </p:sp>
      <p:sp>
        <p:nvSpPr>
          <p:cNvPr id="71" name="AutoShape 50"/>
          <p:cNvSpPr>
            <a:spLocks noChangeArrowheads="1"/>
          </p:cNvSpPr>
          <p:nvPr/>
        </p:nvSpPr>
        <p:spPr bwMode="auto">
          <a:xfrm>
            <a:off x="4876800" y="4572000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</a:t>
            </a:r>
          </a:p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 DATA?</a:t>
            </a:r>
          </a:p>
        </p:txBody>
      </p:sp>
      <p:sp>
        <p:nvSpPr>
          <p:cNvPr id="72" name="AutoShape 51"/>
          <p:cNvSpPr>
            <a:spLocks noChangeArrowheads="1"/>
          </p:cNvSpPr>
          <p:nvPr/>
        </p:nvSpPr>
        <p:spPr bwMode="auto">
          <a:xfrm>
            <a:off x="3389313" y="4575175"/>
            <a:ext cx="1258887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</a:t>
            </a:r>
            <a:r>
              <a:rPr lang="en-US" sz="800" strike="sngStrik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</a:t>
            </a: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            DATA</a:t>
            </a:r>
          </a:p>
        </p:txBody>
      </p:sp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4953000" y="5105400"/>
            <a:ext cx="7620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T_RFO cycle</a:t>
            </a:r>
          </a:p>
        </p:txBody>
      </p:sp>
      <p:sp>
        <p:nvSpPr>
          <p:cNvPr id="74" name="AutoShape 53"/>
          <p:cNvSpPr>
            <a:spLocks noChangeArrowheads="1"/>
          </p:cNvSpPr>
          <p:nvPr/>
        </p:nvSpPr>
        <p:spPr bwMode="auto">
          <a:xfrm>
            <a:off x="3397250" y="5121275"/>
            <a:ext cx="1243013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  DATA</a:t>
            </a:r>
          </a:p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 DATA</a:t>
            </a:r>
          </a:p>
        </p:txBody>
      </p:sp>
      <p:sp>
        <p:nvSpPr>
          <p:cNvPr id="75" name="AutoShape 56"/>
          <p:cNvSpPr>
            <a:spLocks noChangeArrowheads="1"/>
          </p:cNvSpPr>
          <p:nvPr/>
        </p:nvSpPr>
        <p:spPr bwMode="auto">
          <a:xfrm>
            <a:off x="4413250" y="5638800"/>
            <a:ext cx="1524000" cy="77628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</a:t>
            </a:r>
            <a:r>
              <a:rPr lang="en-U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 </a:t>
            </a:r>
            <a:r>
              <a:rPr lang="en-US" sz="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Tx</a:t>
            </a: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ALL entries</a:t>
            </a:r>
          </a:p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1. Drop XABORT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2. Set XCOMMIT to NORMAL</a:t>
            </a:r>
          </a:p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TSTATUS=FALSE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6" name="Line 57"/>
          <p:cNvSpPr>
            <a:spLocks noChangeShapeType="1"/>
          </p:cNvSpPr>
          <p:nvPr/>
        </p:nvSpPr>
        <p:spPr bwMode="auto">
          <a:xfrm>
            <a:off x="5310188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" name="Line 58"/>
          <p:cNvSpPr>
            <a:spLocks noChangeShapeType="1"/>
          </p:cNvSpPr>
          <p:nvPr/>
        </p:nvSpPr>
        <p:spPr bwMode="auto">
          <a:xfrm>
            <a:off x="53054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Line 59"/>
          <p:cNvSpPr>
            <a:spLocks noChangeShapeType="1"/>
          </p:cNvSpPr>
          <p:nvPr/>
        </p:nvSpPr>
        <p:spPr bwMode="auto">
          <a:xfrm>
            <a:off x="5310188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" name="Line 60"/>
          <p:cNvSpPr>
            <a:spLocks noChangeShapeType="1"/>
          </p:cNvSpPr>
          <p:nvPr/>
        </p:nvSpPr>
        <p:spPr bwMode="auto">
          <a:xfrm>
            <a:off x="5326063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" name="Line 61"/>
          <p:cNvSpPr>
            <a:spLocks noChangeShapeType="1"/>
          </p:cNvSpPr>
          <p:nvPr/>
        </p:nvSpPr>
        <p:spPr bwMode="auto">
          <a:xfrm flipH="1">
            <a:off x="4648200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" name="Line 62"/>
          <p:cNvSpPr>
            <a:spLocks noChangeShapeType="1"/>
          </p:cNvSpPr>
          <p:nvPr/>
        </p:nvSpPr>
        <p:spPr bwMode="auto">
          <a:xfrm flipH="1">
            <a:off x="46482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64"/>
          <p:cNvSpPr>
            <a:spLocks noChangeShapeType="1"/>
          </p:cNvSpPr>
          <p:nvPr/>
        </p:nvSpPr>
        <p:spPr bwMode="auto">
          <a:xfrm flipH="1">
            <a:off x="3886200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" name="Line 65"/>
          <p:cNvSpPr>
            <a:spLocks noChangeShapeType="1"/>
          </p:cNvSpPr>
          <p:nvPr/>
        </p:nvSpPr>
        <p:spPr bwMode="auto">
          <a:xfrm flipH="1">
            <a:off x="3727450" y="59150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" name="Line 66"/>
          <p:cNvSpPr>
            <a:spLocks noChangeShapeType="1"/>
          </p:cNvSpPr>
          <p:nvPr/>
        </p:nvSpPr>
        <p:spPr bwMode="auto">
          <a:xfrm flipV="1">
            <a:off x="3727450" y="56784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" name="Line 67"/>
          <p:cNvSpPr>
            <a:spLocks noChangeShapeType="1"/>
          </p:cNvSpPr>
          <p:nvPr/>
        </p:nvSpPr>
        <p:spPr bwMode="auto">
          <a:xfrm flipV="1">
            <a:off x="3886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" name="Text Box 68"/>
          <p:cNvSpPr txBox="1">
            <a:spLocks noChangeArrowheads="1"/>
          </p:cNvSpPr>
          <p:nvPr/>
        </p:nvSpPr>
        <p:spPr bwMode="auto">
          <a:xfrm>
            <a:off x="3951288" y="4014788"/>
            <a:ext cx="544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DATA</a:t>
            </a:r>
          </a:p>
        </p:txBody>
      </p:sp>
      <p:sp>
        <p:nvSpPr>
          <p:cNvPr id="87" name="Text Box 69"/>
          <p:cNvSpPr txBox="1">
            <a:spLocks noChangeArrowheads="1"/>
          </p:cNvSpPr>
          <p:nvPr/>
        </p:nvSpPr>
        <p:spPr bwMode="auto">
          <a:xfrm>
            <a:off x="3727450" y="5738813"/>
            <a:ext cx="685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arbitrary DATA</a:t>
            </a:r>
          </a:p>
        </p:txBody>
      </p:sp>
      <p:sp>
        <p:nvSpPr>
          <p:cNvPr id="88" name="Text Box 73"/>
          <p:cNvSpPr txBox="1">
            <a:spLocks noChangeArrowheads="1"/>
          </p:cNvSpPr>
          <p:nvPr/>
        </p:nvSpPr>
        <p:spPr bwMode="auto">
          <a:xfrm>
            <a:off x="5326063" y="4876800"/>
            <a:ext cx="1074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//Tx cache miss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4627563" y="4022725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4668838" y="4495800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91" name="Text Box 77"/>
          <p:cNvSpPr txBox="1">
            <a:spLocks noChangeArrowheads="1"/>
          </p:cNvSpPr>
          <p:nvPr/>
        </p:nvSpPr>
        <p:spPr bwMode="auto">
          <a:xfrm>
            <a:off x="4648200" y="5041900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OK</a:t>
            </a:r>
          </a:p>
        </p:txBody>
      </p:sp>
      <p:sp>
        <p:nvSpPr>
          <p:cNvPr id="92" name="Text Box 78"/>
          <p:cNvSpPr txBox="1">
            <a:spLocks noChangeArrowheads="1"/>
          </p:cNvSpPr>
          <p:nvPr/>
        </p:nvSpPr>
        <p:spPr bwMode="auto">
          <a:xfrm>
            <a:off x="5334000" y="54102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BUSY</a:t>
            </a:r>
          </a:p>
        </p:txBody>
      </p:sp>
      <p:sp>
        <p:nvSpPr>
          <p:cNvPr id="93" name="Text Box 73"/>
          <p:cNvSpPr txBox="1">
            <a:spLocks noChangeArrowheads="1"/>
          </p:cNvSpPr>
          <p:nvPr/>
        </p:nvSpPr>
        <p:spPr bwMode="auto">
          <a:xfrm>
            <a:off x="2209800" y="4876800"/>
            <a:ext cx="1074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//Tx cache miss</a:t>
            </a:r>
          </a:p>
        </p:txBody>
      </p:sp>
      <p:sp>
        <p:nvSpPr>
          <p:cNvPr id="95" name="AutoShape 47"/>
          <p:cNvSpPr>
            <a:spLocks noChangeArrowheads="1"/>
          </p:cNvSpPr>
          <p:nvPr/>
        </p:nvSpPr>
        <p:spPr bwMode="auto">
          <a:xfrm>
            <a:off x="7772400" y="4038600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</a:t>
            </a:r>
          </a:p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DATA?</a:t>
            </a:r>
          </a:p>
        </p:txBody>
      </p:sp>
      <p:sp>
        <p:nvSpPr>
          <p:cNvPr id="96" name="AutoShape 49"/>
          <p:cNvSpPr>
            <a:spLocks noChangeArrowheads="1"/>
          </p:cNvSpPr>
          <p:nvPr/>
        </p:nvSpPr>
        <p:spPr bwMode="auto">
          <a:xfrm>
            <a:off x="7543800" y="3352800"/>
            <a:ext cx="11430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 </a:t>
            </a:r>
            <a:r>
              <a:rPr lang="en-US" sz="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[Mem], reg</a:t>
            </a:r>
          </a:p>
        </p:txBody>
      </p:sp>
      <p:sp>
        <p:nvSpPr>
          <p:cNvPr id="97" name="AutoShape 50"/>
          <p:cNvSpPr>
            <a:spLocks noChangeArrowheads="1"/>
          </p:cNvSpPr>
          <p:nvPr/>
        </p:nvSpPr>
        <p:spPr bwMode="auto">
          <a:xfrm>
            <a:off x="7772400" y="4572000"/>
            <a:ext cx="838200" cy="3048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</a:t>
            </a:r>
          </a:p>
          <a:p>
            <a:pPr algn="ctr"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NORMAL DATA?</a:t>
            </a:r>
          </a:p>
        </p:txBody>
      </p:sp>
      <p:sp>
        <p:nvSpPr>
          <p:cNvPr id="98" name="AutoShape 51"/>
          <p:cNvSpPr>
            <a:spLocks noChangeArrowheads="1"/>
          </p:cNvSpPr>
          <p:nvPr/>
        </p:nvSpPr>
        <p:spPr bwMode="auto">
          <a:xfrm>
            <a:off x="6172201" y="4571999"/>
            <a:ext cx="1371600" cy="30797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 </a:t>
            </a:r>
            <a:r>
              <a:rPr lang="en-US" sz="800" strike="sngStrik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</a:t>
            </a: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        NEW 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9" name="AutoShape 52"/>
          <p:cNvSpPr>
            <a:spLocks noChangeArrowheads="1"/>
          </p:cNvSpPr>
          <p:nvPr/>
        </p:nvSpPr>
        <p:spPr bwMode="auto">
          <a:xfrm>
            <a:off x="7848600" y="5105400"/>
            <a:ext cx="762000" cy="304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T_RFO cycle</a:t>
            </a:r>
          </a:p>
        </p:txBody>
      </p:sp>
      <p:sp>
        <p:nvSpPr>
          <p:cNvPr id="100" name="AutoShape 53"/>
          <p:cNvSpPr>
            <a:spLocks noChangeArrowheads="1"/>
          </p:cNvSpPr>
          <p:nvPr/>
        </p:nvSpPr>
        <p:spPr bwMode="auto">
          <a:xfrm>
            <a:off x="6172200" y="5105400"/>
            <a:ext cx="1363663" cy="304801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XCOMMIT            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XABORT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NEW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1" name="AutoShape 56"/>
          <p:cNvSpPr>
            <a:spLocks noChangeArrowheads="1"/>
          </p:cNvSpPr>
          <p:nvPr/>
        </p:nvSpPr>
        <p:spPr bwMode="auto">
          <a:xfrm>
            <a:off x="7308850" y="5638800"/>
            <a:ext cx="1524000" cy="77628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</a:t>
            </a:r>
            <a:r>
              <a:rPr lang="en-U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ABORT Tx</a:t>
            </a: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ALL entries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1. Drop XABORT</a:t>
            </a: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2. Set XCOMMIT to NORMAL</a:t>
            </a:r>
          </a:p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TSTATUS=FALSE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>
            <a:off x="8205788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" name="Line 58"/>
          <p:cNvSpPr>
            <a:spLocks noChangeShapeType="1"/>
          </p:cNvSpPr>
          <p:nvPr/>
        </p:nvSpPr>
        <p:spPr bwMode="auto">
          <a:xfrm>
            <a:off x="82010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>
            <a:off x="8205788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" name="Line 60"/>
          <p:cNvSpPr>
            <a:spLocks noChangeShapeType="1"/>
          </p:cNvSpPr>
          <p:nvPr/>
        </p:nvSpPr>
        <p:spPr bwMode="auto">
          <a:xfrm>
            <a:off x="8221663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" name="Line 61"/>
          <p:cNvSpPr>
            <a:spLocks noChangeShapeType="1"/>
          </p:cNvSpPr>
          <p:nvPr/>
        </p:nvSpPr>
        <p:spPr bwMode="auto">
          <a:xfrm flipH="1">
            <a:off x="7543800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" name="Line 62"/>
          <p:cNvSpPr>
            <a:spLocks noChangeShapeType="1"/>
          </p:cNvSpPr>
          <p:nvPr/>
        </p:nvSpPr>
        <p:spPr bwMode="auto">
          <a:xfrm flipH="1">
            <a:off x="7543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" name="Line 65"/>
          <p:cNvSpPr>
            <a:spLocks noChangeShapeType="1"/>
          </p:cNvSpPr>
          <p:nvPr/>
        </p:nvSpPr>
        <p:spPr bwMode="auto">
          <a:xfrm flipH="1">
            <a:off x="6623050" y="59150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" name="Line 66"/>
          <p:cNvSpPr>
            <a:spLocks noChangeShapeType="1"/>
          </p:cNvSpPr>
          <p:nvPr/>
        </p:nvSpPr>
        <p:spPr bwMode="auto">
          <a:xfrm flipV="1">
            <a:off x="6623050" y="56784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" name="Text Box 69"/>
          <p:cNvSpPr txBox="1">
            <a:spLocks noChangeArrowheads="1"/>
          </p:cNvSpPr>
          <p:nvPr/>
        </p:nvSpPr>
        <p:spPr bwMode="auto">
          <a:xfrm>
            <a:off x="6623050" y="5738813"/>
            <a:ext cx="685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Return arbitrary DATA</a:t>
            </a:r>
          </a:p>
        </p:txBody>
      </p:sp>
      <p:sp>
        <p:nvSpPr>
          <p:cNvPr id="114" name="Text Box 73"/>
          <p:cNvSpPr txBox="1">
            <a:spLocks noChangeArrowheads="1"/>
          </p:cNvSpPr>
          <p:nvPr/>
        </p:nvSpPr>
        <p:spPr bwMode="auto">
          <a:xfrm>
            <a:off x="8221663" y="4876800"/>
            <a:ext cx="1074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//Tx cache miss</a:t>
            </a:r>
          </a:p>
        </p:txBody>
      </p:sp>
      <p:sp>
        <p:nvSpPr>
          <p:cNvPr id="116" name="Text Box 76"/>
          <p:cNvSpPr txBox="1">
            <a:spLocks noChangeArrowheads="1"/>
          </p:cNvSpPr>
          <p:nvPr/>
        </p:nvSpPr>
        <p:spPr bwMode="auto">
          <a:xfrm>
            <a:off x="7564438" y="4495800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117" name="Text Box 77"/>
          <p:cNvSpPr txBox="1">
            <a:spLocks noChangeArrowheads="1"/>
          </p:cNvSpPr>
          <p:nvPr/>
        </p:nvSpPr>
        <p:spPr bwMode="auto">
          <a:xfrm>
            <a:off x="7543800" y="5041900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OK</a:t>
            </a:r>
          </a:p>
        </p:txBody>
      </p:sp>
      <p:sp>
        <p:nvSpPr>
          <p:cNvPr id="118" name="Text Box 78"/>
          <p:cNvSpPr txBox="1">
            <a:spLocks noChangeArrowheads="1"/>
          </p:cNvSpPr>
          <p:nvPr/>
        </p:nvSpPr>
        <p:spPr bwMode="auto">
          <a:xfrm>
            <a:off x="8229600" y="54102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BUSY</a:t>
            </a:r>
          </a:p>
        </p:txBody>
      </p:sp>
      <p:sp>
        <p:nvSpPr>
          <p:cNvPr id="119" name="Text Box 91"/>
          <p:cNvSpPr txBox="1">
            <a:spLocks noChangeArrowheads="1"/>
          </p:cNvSpPr>
          <p:nvPr/>
        </p:nvSpPr>
        <p:spPr bwMode="auto">
          <a:xfrm>
            <a:off x="6400800" y="6415088"/>
            <a:ext cx="2743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rIns="9144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 State as Goodman’s </a:t>
            </a:r>
            <a:r>
              <a:rPr lang="en-US" sz="8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protocol </a:t>
            </a:r>
            <a:r>
              <a:rPr lang="en-US" sz="8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</a:t>
            </a:r>
            <a:r>
              <a:rPr lang="en-US" sz="8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STORE </a:t>
            </a:r>
            <a:r>
              <a:rPr lang="en-US" sz="800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(Dirty)</a:t>
            </a:r>
          </a:p>
        </p:txBody>
      </p:sp>
      <p:pic>
        <p:nvPicPr>
          <p:cNvPr id="94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1987"/>
            <a:ext cx="30194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7291001" y="2362200"/>
            <a:ext cx="685800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XCOMMIT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121" name="AutoShape 39"/>
          <p:cNvSpPr>
            <a:spLocks noChangeArrowheads="1"/>
          </p:cNvSpPr>
          <p:nvPr/>
        </p:nvSpPr>
        <p:spPr bwMode="auto">
          <a:xfrm>
            <a:off x="7291001" y="2514600"/>
            <a:ext cx="685799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XABORT	</a:t>
            </a:r>
          </a:p>
        </p:txBody>
      </p:sp>
      <p:sp>
        <p:nvSpPr>
          <p:cNvPr id="122" name="AutoShape 40"/>
          <p:cNvSpPr>
            <a:spLocks noChangeArrowheads="1"/>
          </p:cNvSpPr>
          <p:nvPr/>
        </p:nvSpPr>
        <p:spPr bwMode="auto">
          <a:xfrm>
            <a:off x="7976800" y="2514600"/>
            <a:ext cx="761822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New Value	</a:t>
            </a:r>
          </a:p>
        </p:txBody>
      </p:sp>
      <p:sp>
        <p:nvSpPr>
          <p:cNvPr id="123" name="AutoShape 41"/>
          <p:cNvSpPr>
            <a:spLocks noChangeArrowheads="1"/>
          </p:cNvSpPr>
          <p:nvPr/>
        </p:nvSpPr>
        <p:spPr bwMode="auto">
          <a:xfrm>
            <a:off x="7976800" y="2362200"/>
            <a:ext cx="761821" cy="1524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Old value</a:t>
            </a:r>
            <a:r>
              <a:rPr lang="en-US" sz="800" b="1" dirty="0">
                <a:solidFill>
                  <a:srgbClr val="000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124" name="Text Box 43"/>
          <p:cNvSpPr txBox="1">
            <a:spLocks noChangeArrowheads="1"/>
          </p:cNvSpPr>
          <p:nvPr/>
        </p:nvSpPr>
        <p:spPr bwMode="auto">
          <a:xfrm>
            <a:off x="7424172" y="2039937"/>
            <a:ext cx="13388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effectLst/>
                <a:cs typeface="+mn-cs"/>
              </a:rPr>
              <a:t>Tx Op Allocation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14622" y="1828800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effectLst/>
              </a:rPr>
              <a:t>For reference</a:t>
            </a:r>
            <a:endParaRPr lang="en-US" sz="1100" dirty="0">
              <a:effectLst/>
            </a:endParaRPr>
          </a:p>
        </p:txBody>
      </p:sp>
      <p:sp>
        <p:nvSpPr>
          <p:cNvPr id="125" name="AutoShape 53"/>
          <p:cNvSpPr>
            <a:spLocks noChangeArrowheads="1"/>
          </p:cNvSpPr>
          <p:nvPr/>
        </p:nvSpPr>
        <p:spPr bwMode="auto">
          <a:xfrm>
            <a:off x="6172200" y="4038600"/>
            <a:ext cx="1363663" cy="304801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rIns="18288" anchor="ctr"/>
          <a:lstStyle/>
          <a:p>
            <a:pPr>
              <a:defRPr/>
            </a:pP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XCOMMIT            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XABORT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NEW </a:t>
            </a:r>
            <a:r>
              <a:rPr lang="en-US" sz="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DATA</a:t>
            </a: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 flipH="1">
            <a:off x="7543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" name="Text Box 76"/>
          <p:cNvSpPr txBox="1">
            <a:spLocks noChangeArrowheads="1"/>
          </p:cNvSpPr>
          <p:nvPr/>
        </p:nvSpPr>
        <p:spPr bwMode="auto">
          <a:xfrm>
            <a:off x="7556679" y="3962400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</a:t>
            </a: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 bwMode="auto">
          <a:xfrm>
            <a:off x="3505200" y="1889125"/>
            <a:ext cx="38100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/>
          <a:lstStyle>
            <a:lvl1pPr marL="225425" indent="-225425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569913" indent="-225425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indent="-225425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382713" indent="-2397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"/>
              <a:defRPr/>
            </a:pPr>
            <a:r>
              <a:rPr lang="en-US" sz="1000" dirty="0" smtClean="0">
                <a:effectLst/>
                <a:latin typeface="+mj-lt"/>
              </a:rPr>
              <a:t>Tx requests REFUSED by BUSY response</a:t>
            </a:r>
          </a:p>
          <a:p>
            <a:pPr lvl="1"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1000" dirty="0" smtClean="0">
                <a:effectLst/>
                <a:latin typeface="+mj-lt"/>
              </a:rPr>
              <a:t>Tx aborts and retries (after exponential backoff?)</a:t>
            </a:r>
          </a:p>
          <a:p>
            <a:pPr lvl="1"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1000" dirty="0" smtClean="0">
                <a:effectLst/>
                <a:latin typeface="+mj-lt"/>
              </a:rPr>
              <a:t>Prevents deadlock or continual mutual aborts</a:t>
            </a:r>
          </a:p>
          <a:p>
            <a:pPr lvl="2"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endParaRPr lang="en-US" sz="1000" dirty="0" smtClean="0">
              <a:effectLst/>
              <a:latin typeface="+mj-lt"/>
            </a:endParaRPr>
          </a:p>
          <a:p>
            <a:pPr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"/>
              <a:defRPr/>
            </a:pPr>
            <a:r>
              <a:rPr lang="en-US" sz="1000" dirty="0">
                <a:effectLst/>
              </a:rPr>
              <a:t>Exponential backoff not implemented in HW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1000" dirty="0">
                <a:effectLst/>
              </a:rPr>
              <a:t>Performance is parameter sensitive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1000" dirty="0">
                <a:effectLst/>
              </a:rPr>
              <a:t>Benchmarks appear not to be optimized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US" sz="1000" dirty="0">
              <a:effectLst/>
              <a:latin typeface="+mj-lt"/>
            </a:endParaRPr>
          </a:p>
          <a:p>
            <a:pPr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endParaRPr lang="en-US" sz="1000" dirty="0" smtClean="0">
              <a:effectLst/>
              <a:latin typeface="+mj-lt"/>
            </a:endParaRPr>
          </a:p>
          <a:p>
            <a:pPr lvl="2" eaLnBrk="1" hangingPunct="1">
              <a:lnSpc>
                <a:spcPct val="75000"/>
              </a:lnSpc>
              <a:spcBef>
                <a:spcPct val="30000"/>
              </a:spcBef>
              <a:buClr>
                <a:schemeClr val="tx2"/>
              </a:buClr>
              <a:buFontTx/>
              <a:buChar char="–"/>
              <a:defRPr/>
            </a:pPr>
            <a:endParaRPr lang="en-US" sz="1000" dirty="0" smtClean="0">
              <a:effectLst/>
            </a:endParaRPr>
          </a:p>
        </p:txBody>
      </p:sp>
      <p:cxnSp>
        <p:nvCxnSpPr>
          <p:cNvPr id="4" name="Straight Connector 3"/>
          <p:cNvCxnSpPr>
            <a:stCxn id="384051" idx="1"/>
          </p:cNvCxnSpPr>
          <p:nvPr/>
        </p:nvCxnSpPr>
        <p:spPr bwMode="auto">
          <a:xfrm flipH="1">
            <a:off x="152400" y="4727575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Line 67"/>
          <p:cNvSpPr>
            <a:spLocks noChangeShapeType="1"/>
          </p:cNvSpPr>
          <p:nvPr/>
        </p:nvSpPr>
        <p:spPr bwMode="auto">
          <a:xfrm flipV="1">
            <a:off x="152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 flipH="1">
            <a:off x="152400" y="5257800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Line 67"/>
          <p:cNvSpPr>
            <a:spLocks noChangeShapeType="1"/>
          </p:cNvSpPr>
          <p:nvPr/>
        </p:nvSpPr>
        <p:spPr bwMode="auto">
          <a:xfrm flipV="1">
            <a:off x="152400" y="5026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flipH="1">
            <a:off x="3289663" y="4727575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Line 67"/>
          <p:cNvSpPr>
            <a:spLocks noChangeShapeType="1"/>
          </p:cNvSpPr>
          <p:nvPr/>
        </p:nvSpPr>
        <p:spPr bwMode="auto">
          <a:xfrm flipV="1">
            <a:off x="3289663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 flipH="1">
            <a:off x="3302726" y="5257800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Line 67"/>
          <p:cNvSpPr>
            <a:spLocks noChangeShapeType="1"/>
          </p:cNvSpPr>
          <p:nvPr/>
        </p:nvSpPr>
        <p:spPr bwMode="auto">
          <a:xfrm flipV="1">
            <a:off x="3302726" y="5026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207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TM – Snoopy Cache Actions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534400" cy="1524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600" dirty="0" smtClean="0"/>
              <a:t>Both Regular and Tx Cache snoop on the bus</a:t>
            </a:r>
          </a:p>
          <a:p>
            <a:pPr eaLnBrk="1" hangingPunct="1">
              <a:lnSpc>
                <a:spcPct val="75000"/>
              </a:lnSpc>
            </a:pPr>
            <a:r>
              <a:rPr lang="en-US" sz="1600" dirty="0" smtClean="0"/>
              <a:t>Main memory responds to all L1 read misses</a:t>
            </a:r>
          </a:p>
          <a:p>
            <a:pPr eaLnBrk="1" hangingPunct="1">
              <a:lnSpc>
                <a:spcPct val="75000"/>
              </a:lnSpc>
            </a:pPr>
            <a:r>
              <a:rPr lang="en-US" sz="1600" dirty="0" smtClean="0"/>
              <a:t>Main memory responds to cache line replacement  WRITE ‘s</a:t>
            </a:r>
          </a:p>
          <a:p>
            <a:pPr eaLnBrk="1" hangingPunct="1">
              <a:lnSpc>
                <a:spcPct val="75000"/>
              </a:lnSpc>
            </a:pPr>
            <a:r>
              <a:rPr lang="en-US" sz="1600" dirty="0" smtClean="0"/>
              <a:t>If TSTATUS==FALSE, Tx cache acts as Regular cache (for NORMAL entries)</a:t>
            </a:r>
          </a:p>
        </p:txBody>
      </p:sp>
      <p:pic>
        <p:nvPicPr>
          <p:cNvPr id="386104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114800"/>
            <a:ext cx="33766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105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33600"/>
            <a:ext cx="34004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106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2" y="2133600"/>
            <a:ext cx="4789488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83797"/>
            <a:ext cx="8839200" cy="674031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Platform</a:t>
            </a:r>
            <a:endParaRPr lang="en-US" dirty="0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2417585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2000" dirty="0"/>
              <a:t>I</a:t>
            </a:r>
            <a:r>
              <a:rPr lang="en-US" sz="2000" dirty="0" smtClean="0"/>
              <a:t>mplemented </a:t>
            </a:r>
            <a:r>
              <a:rPr lang="en-US" sz="2000" dirty="0" smtClean="0"/>
              <a:t>in Proetus - execution driven simulator from MIT</a:t>
            </a:r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Two </a:t>
            </a:r>
            <a:r>
              <a:rPr lang="en-US" sz="1800" dirty="0" smtClean="0"/>
              <a:t>versions of TM </a:t>
            </a:r>
            <a:r>
              <a:rPr lang="en-US" sz="1800" dirty="0" smtClean="0"/>
              <a:t>implemented</a:t>
            </a:r>
            <a:endParaRPr lang="en-US" sz="1800" dirty="0" smtClean="0"/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Goodman’s </a:t>
            </a:r>
            <a:r>
              <a:rPr lang="en-US" sz="1600" dirty="0" smtClean="0"/>
              <a:t>snoopy protocol for bus-based </a:t>
            </a:r>
            <a:r>
              <a:rPr lang="en-US" sz="1600" dirty="0" smtClean="0"/>
              <a:t>architectures</a:t>
            </a:r>
            <a:endParaRPr lang="en-US" sz="1600" dirty="0" smtClean="0"/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</a:t>
            </a:r>
            <a:r>
              <a:rPr lang="en-US" sz="1600" dirty="0" err="1" smtClean="0"/>
              <a:t>Chaiken</a:t>
            </a:r>
            <a:r>
              <a:rPr lang="en-US" sz="1600" dirty="0" smtClean="0"/>
              <a:t> </a:t>
            </a:r>
            <a:r>
              <a:rPr lang="en-US" sz="1600" dirty="0" smtClean="0"/>
              <a:t>directory protocol for (simulated) Alewife machine</a:t>
            </a:r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32 </a:t>
            </a:r>
            <a:r>
              <a:rPr lang="en-US" sz="1800" dirty="0" smtClean="0"/>
              <a:t>Processors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memory </a:t>
            </a:r>
            <a:r>
              <a:rPr lang="en-US" sz="1600" dirty="0" smtClean="0"/>
              <a:t>latency of 4 clock cycles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 smtClean="0"/>
              <a:t>level cache latency of 1 clock cycles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+mn-lt"/>
              </a:rPr>
              <a:t>2048x8B Direct-mapped </a:t>
            </a:r>
            <a:r>
              <a:rPr lang="en-US" sz="1200" dirty="0">
                <a:effectLst/>
                <a:latin typeface="+mn-lt"/>
              </a:rPr>
              <a:t>r</a:t>
            </a:r>
            <a:r>
              <a:rPr lang="en-US" sz="1200" dirty="0" smtClean="0">
                <a:effectLst/>
                <a:latin typeface="+mn-lt"/>
              </a:rPr>
              <a:t>egular cache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+mn-lt"/>
              </a:rPr>
              <a:t>64x8B fully-associative Tx cache</a:t>
            </a:r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Strong </a:t>
            </a:r>
            <a:r>
              <a:rPr lang="en-US" sz="1800" dirty="0" smtClean="0"/>
              <a:t>Memory Consistency </a:t>
            </a:r>
            <a:r>
              <a:rPr lang="en-US" sz="1800" dirty="0" smtClean="0"/>
              <a:t>Model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1543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83797"/>
            <a:ext cx="8839200" cy="674031"/>
          </a:xfrm>
        </p:spPr>
        <p:txBody>
          <a:bodyPr/>
          <a:lstStyle/>
          <a:p>
            <a:pPr eaLnBrk="1" hangingPunct="1"/>
            <a:r>
              <a:rPr lang="en-US" dirty="0" smtClean="0"/>
              <a:t>Comparisons</a:t>
            </a:r>
            <a:endParaRPr lang="en-US" dirty="0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3185487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/>
              <a:t>Compare </a:t>
            </a:r>
            <a:r>
              <a:rPr lang="en-US" sz="2000" dirty="0" smtClean="0"/>
              <a:t>TM to 4 </a:t>
            </a:r>
            <a:r>
              <a:rPr lang="en-US" sz="2000" dirty="0" smtClean="0"/>
              <a:t>alternative approaches</a:t>
            </a:r>
          </a:p>
          <a:p>
            <a:pPr eaLnBrk="1" hangingPunct="1">
              <a:lnSpc>
                <a:spcPct val="75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Software</a:t>
            </a:r>
            <a:endParaRPr lang="en-US" sz="1800" dirty="0" smtClean="0"/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TTS </a:t>
            </a:r>
            <a:r>
              <a:rPr lang="en-US" sz="1600" dirty="0" smtClean="0"/>
              <a:t>(test-and-test-and-set) spinlock with exponential backoff [TTS Lock]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SW </a:t>
            </a:r>
            <a:r>
              <a:rPr lang="en-US" sz="1600" dirty="0" smtClean="0"/>
              <a:t>queuing [MCS Lock]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+mn-lt"/>
              </a:rPr>
              <a:t>Process unable to lock puts itself in the queue, eliminating poll </a:t>
            </a:r>
            <a:r>
              <a:rPr lang="en-US" sz="1200" dirty="0" smtClean="0">
                <a:effectLst/>
                <a:latin typeface="+mn-lt"/>
              </a:rPr>
              <a:t>time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en-US" sz="1200" dirty="0" smtClean="0">
              <a:effectLst/>
              <a:latin typeface="+mn-lt"/>
            </a:endParaRPr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Hardware</a:t>
            </a:r>
            <a:endParaRPr lang="en-US" sz="1800" dirty="0" smtClean="0"/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LOAD_LINKED/STORE_COND </a:t>
            </a:r>
            <a:r>
              <a:rPr lang="en-US" sz="1600" dirty="0" smtClean="0"/>
              <a:t>with exponential backoff [LL/SC Direct/Lock]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Hardware </a:t>
            </a:r>
            <a:r>
              <a:rPr lang="en-US" sz="1600" dirty="0" smtClean="0"/>
              <a:t>queuing [QOSB]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+mn-lt"/>
              </a:rPr>
              <a:t>Queue maintenance incorporated into cache-coherency </a:t>
            </a:r>
            <a:r>
              <a:rPr lang="en-US" sz="1200" dirty="0" smtClean="0">
                <a:effectLst/>
                <a:latin typeface="+mn-lt"/>
              </a:rPr>
              <a:t>protocol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+mn-lt"/>
              </a:rPr>
              <a:t>Goodman’s </a:t>
            </a:r>
            <a:r>
              <a:rPr lang="en-US" sz="1200" dirty="0" smtClean="0">
                <a:effectLst/>
                <a:latin typeface="+mn-lt"/>
              </a:rPr>
              <a:t>QOSB protocol - head in memory elements in unused </a:t>
            </a:r>
            <a:r>
              <a:rPr lang="en-US" sz="1200" dirty="0" smtClean="0">
                <a:effectLst/>
                <a:latin typeface="+mn-lt"/>
              </a:rPr>
              <a:t>CL’s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Test Methodology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187282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2000" dirty="0" smtClean="0"/>
              <a:t>Benchmarks</a:t>
            </a:r>
            <a:endParaRPr lang="en-US" sz="2000" dirty="0" smtClean="0"/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Counting</a:t>
            </a:r>
            <a:endParaRPr lang="en-US" sz="1800" dirty="0" smtClean="0"/>
          </a:p>
          <a:p>
            <a:pPr lvl="2" eaLnBrk="1" hangingPunct="1">
              <a:lnSpc>
                <a:spcPct val="75000"/>
              </a:lnSpc>
              <a:defRPr/>
            </a:pPr>
            <a:r>
              <a:rPr lang="en-US" sz="1600" dirty="0" smtClean="0"/>
              <a:t>-	LL/SC </a:t>
            </a:r>
            <a:r>
              <a:rPr lang="en-US" sz="1600" dirty="0" smtClean="0"/>
              <a:t>directly used on the single-word counter variable</a:t>
            </a:r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Producer </a:t>
            </a:r>
            <a:r>
              <a:rPr lang="en-US" sz="1800" dirty="0" smtClean="0"/>
              <a:t>&amp; Consumer</a:t>
            </a:r>
          </a:p>
          <a:p>
            <a:pPr lvl="1" eaLnBrk="1" hangingPunct="1">
              <a:lnSpc>
                <a:spcPct val="75000"/>
              </a:lnSpc>
              <a:defRPr/>
            </a:pPr>
            <a:r>
              <a:rPr lang="en-US" sz="1800" dirty="0" smtClean="0"/>
              <a:t>-	Doubly-Linked </a:t>
            </a:r>
            <a:r>
              <a:rPr lang="en-US" sz="1800" dirty="0" smtClean="0"/>
              <a:t>List</a:t>
            </a:r>
          </a:p>
          <a:p>
            <a:pPr lvl="1" eaLnBrk="1" hangingPunct="1">
              <a:lnSpc>
                <a:spcPct val="75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75000"/>
              </a:lnSpc>
              <a:defRPr/>
            </a:pPr>
            <a:r>
              <a:rPr lang="en-US" sz="1800" dirty="0" smtClean="0"/>
              <a:t>All </a:t>
            </a:r>
            <a:r>
              <a:rPr lang="en-US" sz="1800" dirty="0" smtClean="0"/>
              <a:t>benchmarks </a:t>
            </a:r>
            <a:r>
              <a:rPr lang="en-US" sz="1800" dirty="0" smtClean="0"/>
              <a:t>do a </a:t>
            </a:r>
            <a:r>
              <a:rPr lang="en-US" sz="1800" dirty="0" smtClean="0"/>
              <a:t>fixed amount of work</a:t>
            </a:r>
          </a:p>
        </p:txBody>
      </p:sp>
    </p:spTree>
    <p:extLst>
      <p:ext uri="{BB962C8B-B14F-4D97-AF65-F5344CB8AC3E}">
        <p14:creationId xmlns:p14="http://schemas.microsoft.com/office/powerpoint/2010/main" val="271543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5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Counting Benchmark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5344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N processes increment shared counter 2^16/n times, n=1 to 32</a:t>
            </a:r>
          </a:p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Short CS with 2 shared-</a:t>
            </a:r>
            <a:r>
              <a:rPr lang="en-US" sz="1200" dirty="0" err="1" smtClean="0"/>
              <a:t>mem</a:t>
            </a:r>
            <a:r>
              <a:rPr lang="en-US" sz="1200" dirty="0" smtClean="0"/>
              <a:t> accesses, high contention</a:t>
            </a:r>
          </a:p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In absence of contention, TTS makes 5 references to </a:t>
            </a:r>
            <a:r>
              <a:rPr lang="en-US" sz="1200" dirty="0" err="1" smtClean="0"/>
              <a:t>mem</a:t>
            </a:r>
            <a:r>
              <a:rPr lang="en-US" sz="1200" dirty="0" smtClean="0"/>
              <a:t> for each increment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RD + test-and-set to acquire lock + RD and WR in CS + release lock</a:t>
            </a:r>
          </a:p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TM requires only 3 </a:t>
            </a:r>
            <a:r>
              <a:rPr lang="en-US" sz="1200" dirty="0" err="1" smtClean="0"/>
              <a:t>mem</a:t>
            </a:r>
            <a:r>
              <a:rPr lang="en-US" sz="1200" dirty="0" smtClean="0"/>
              <a:t> accesses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RD &amp; WR to counter and then COMMIT (no bus traffic)</a:t>
            </a:r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62189"/>
            <a:ext cx="4267200" cy="36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09172"/>
            <a:ext cx="8839200" cy="674031"/>
          </a:xfrm>
        </p:spPr>
        <p:txBody>
          <a:bodyPr/>
          <a:lstStyle/>
          <a:p>
            <a:pPr algn="l" eaLnBrk="1" hangingPunct="1"/>
            <a:r>
              <a:rPr lang="en-US" dirty="0" smtClean="0"/>
              <a:t>Counting </a:t>
            </a:r>
            <a:r>
              <a:rPr lang="en-US" dirty="0" smtClean="0"/>
              <a:t>Benchmark Results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715000"/>
            <a:ext cx="8534400" cy="1020279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endParaRPr lang="en-US" sz="1200" dirty="0" smtClean="0"/>
          </a:p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LL/SC outperforms TM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- LL/SC </a:t>
            </a:r>
            <a:r>
              <a:rPr lang="en-US" sz="1000" dirty="0" smtClean="0"/>
              <a:t>applied directly to counter variable, no explicit commit required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- For </a:t>
            </a:r>
            <a:r>
              <a:rPr lang="en-US" sz="1000" dirty="0" smtClean="0"/>
              <a:t>other benchmarks, </a:t>
            </a:r>
            <a:r>
              <a:rPr lang="en-US" sz="1000" dirty="0" err="1" smtClean="0"/>
              <a:t>adv</a:t>
            </a:r>
            <a:r>
              <a:rPr lang="en-US" sz="1000" dirty="0" smtClean="0"/>
              <a:t> lost as shared object spans multiple words – only way to use LL/SC is as a spin lock</a:t>
            </a:r>
          </a:p>
          <a:p>
            <a:pPr eaLnBrk="1" hangingPunct="1">
              <a:lnSpc>
                <a:spcPct val="75000"/>
              </a:lnSpc>
            </a:pPr>
            <a:r>
              <a:rPr lang="en-US" sz="1200" dirty="0" smtClean="0"/>
              <a:t>TM has higher </a:t>
            </a:r>
            <a:r>
              <a:rPr lang="en-US" sz="1200" dirty="0" smtClean="0"/>
              <a:t>throughput </a:t>
            </a:r>
            <a:r>
              <a:rPr lang="en-US" sz="1200" dirty="0" smtClean="0"/>
              <a:t>than all other mechanisms at most levels of concurrency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000" dirty="0" smtClean="0"/>
              <a:t>- TM </a:t>
            </a:r>
            <a:r>
              <a:rPr lang="en-US" sz="1000" dirty="0" smtClean="0"/>
              <a:t>uses no explicit locks and so fewer accesses to memory (LL/SC -2, TM-3,TTS-5)</a:t>
            </a:r>
            <a:endParaRPr lang="en-US" sz="1400" dirty="0" smtClean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7239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7924800" y="1501914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Total cycles 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needed to complete the 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benchmark</a:t>
            </a: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 flipV="1">
            <a:off x="4572000" y="1600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8229600" y="4953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Concurrent Processes</a:t>
            </a:r>
          </a:p>
        </p:txBody>
      </p:sp>
      <p:sp>
        <p:nvSpPr>
          <p:cNvPr id="396298" name="Line 10"/>
          <p:cNvSpPr>
            <a:spLocks noChangeShapeType="1"/>
          </p:cNvSpPr>
          <p:nvPr/>
        </p:nvSpPr>
        <p:spPr bwMode="auto">
          <a:xfrm flipH="1">
            <a:off x="7467600" y="5105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3429000" y="5181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BUS</a:t>
            </a:r>
          </a:p>
        </p:txBody>
      </p:sp>
      <p:sp>
        <p:nvSpPr>
          <p:cNvPr id="396300" name="Text Box 12"/>
          <p:cNvSpPr txBox="1">
            <a:spLocks noChangeArrowheads="1"/>
          </p:cNvSpPr>
          <p:nvPr/>
        </p:nvSpPr>
        <p:spPr bwMode="auto">
          <a:xfrm>
            <a:off x="6934200" y="5181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NW</a:t>
            </a:r>
          </a:p>
        </p:txBody>
      </p:sp>
      <p:sp>
        <p:nvSpPr>
          <p:cNvPr id="396301" name="Text Box 13"/>
          <p:cNvSpPr txBox="1">
            <a:spLocks noChangeArrowheads="1"/>
          </p:cNvSpPr>
          <p:nvPr/>
        </p:nvSpPr>
        <p:spPr bwMode="auto">
          <a:xfrm>
            <a:off x="7924800" y="2971800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SOURCE: Figure copied from paper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304800" y="4495800"/>
            <a:ext cx="3505200" cy="914400"/>
          </a:xfrm>
          <a:prstGeom prst="ellips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6303" name="Oval 15"/>
          <p:cNvSpPr>
            <a:spLocks noChangeArrowheads="1"/>
          </p:cNvSpPr>
          <p:nvPr/>
        </p:nvSpPr>
        <p:spPr bwMode="auto">
          <a:xfrm>
            <a:off x="4343400" y="4343400"/>
            <a:ext cx="3505200" cy="914400"/>
          </a:xfrm>
          <a:prstGeom prst="ellips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6" name="TextBox 1"/>
          <p:cNvSpPr txBox="1">
            <a:spLocks noChangeArrowheads="1"/>
          </p:cNvSpPr>
          <p:nvPr/>
        </p:nvSpPr>
        <p:spPr bwMode="auto">
          <a:xfrm>
            <a:off x="1562100" y="1917700"/>
            <a:ext cx="952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TTS Lock</a:t>
            </a:r>
          </a:p>
        </p:txBody>
      </p:sp>
      <p:sp>
        <p:nvSpPr>
          <p:cNvPr id="23567" name="TextBox 2"/>
          <p:cNvSpPr txBox="1">
            <a:spLocks noChangeArrowheads="1"/>
          </p:cNvSpPr>
          <p:nvPr/>
        </p:nvSpPr>
        <p:spPr bwMode="auto">
          <a:xfrm>
            <a:off x="1600200" y="3262313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MCS Lock - SWQ</a:t>
            </a:r>
          </a:p>
        </p:txBody>
      </p:sp>
      <p:sp>
        <p:nvSpPr>
          <p:cNvPr id="23568" name="TextBox 3"/>
          <p:cNvSpPr txBox="1">
            <a:spLocks noChangeArrowheads="1"/>
          </p:cNvSpPr>
          <p:nvPr/>
        </p:nvSpPr>
        <p:spPr bwMode="auto">
          <a:xfrm>
            <a:off x="5562600" y="4060825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QOSB - HWQ</a:t>
            </a:r>
          </a:p>
        </p:txBody>
      </p:sp>
      <p:sp>
        <p:nvSpPr>
          <p:cNvPr id="23569" name="TextBox 4"/>
          <p:cNvSpPr txBox="1">
            <a:spLocks noChangeArrowheads="1"/>
          </p:cNvSpPr>
          <p:nvPr/>
        </p:nvSpPr>
        <p:spPr bwMode="auto">
          <a:xfrm>
            <a:off x="1600200" y="4572000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TM</a:t>
            </a:r>
          </a:p>
        </p:txBody>
      </p:sp>
      <p:sp>
        <p:nvSpPr>
          <p:cNvPr id="23570" name="TextBox 5"/>
          <p:cNvSpPr txBox="1">
            <a:spLocks noChangeArrowheads="1"/>
          </p:cNvSpPr>
          <p:nvPr/>
        </p:nvSpPr>
        <p:spPr bwMode="auto">
          <a:xfrm>
            <a:off x="1608138" y="4903788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LL/SC Direct</a:t>
            </a:r>
          </a:p>
        </p:txBody>
      </p:sp>
      <p:sp>
        <p:nvSpPr>
          <p:cNvPr id="23571" name="TextBox 18"/>
          <p:cNvSpPr txBox="1">
            <a:spLocks noChangeArrowheads="1"/>
          </p:cNvSpPr>
          <p:nvPr/>
        </p:nvSpPr>
        <p:spPr bwMode="auto">
          <a:xfrm>
            <a:off x="5448300" y="3441700"/>
            <a:ext cx="952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TTS Lock</a:t>
            </a:r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6942909" y="4680178"/>
            <a:ext cx="381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TM</a:t>
            </a:r>
          </a:p>
        </p:txBody>
      </p:sp>
      <p:sp>
        <p:nvSpPr>
          <p:cNvPr id="23573" name="TextBox 20"/>
          <p:cNvSpPr txBox="1">
            <a:spLocks noChangeArrowheads="1"/>
          </p:cNvSpPr>
          <p:nvPr/>
        </p:nvSpPr>
        <p:spPr bwMode="auto">
          <a:xfrm>
            <a:off x="5124450" y="4890180"/>
            <a:ext cx="9715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dirty="0">
                <a:effectLst/>
              </a:rPr>
              <a:t>LL/SC Direct</a:t>
            </a:r>
          </a:p>
        </p:txBody>
      </p:sp>
      <p:sp>
        <p:nvSpPr>
          <p:cNvPr id="23574" name="TextBox 21"/>
          <p:cNvSpPr txBox="1">
            <a:spLocks noChangeArrowheads="1"/>
          </p:cNvSpPr>
          <p:nvPr/>
        </p:nvSpPr>
        <p:spPr bwMode="auto">
          <a:xfrm>
            <a:off x="5486400" y="1752600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MCS Lock - SWQ</a:t>
            </a:r>
          </a:p>
        </p:txBody>
      </p:sp>
      <p:sp>
        <p:nvSpPr>
          <p:cNvPr id="23575" name="TextBox 22"/>
          <p:cNvSpPr txBox="1">
            <a:spLocks noChangeArrowheads="1"/>
          </p:cNvSpPr>
          <p:nvPr/>
        </p:nvSpPr>
        <p:spPr bwMode="auto">
          <a:xfrm>
            <a:off x="1600200" y="3886200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QOSB - HWQ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839200" cy="674031"/>
          </a:xfrm>
        </p:spPr>
        <p:txBody>
          <a:bodyPr/>
          <a:lstStyle/>
          <a:p>
            <a:pPr eaLnBrk="1" hangingPunct="1"/>
            <a:r>
              <a:rPr lang="en-US" dirty="0" smtClean="0"/>
              <a:t>Producer/Consumer Benchmark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67425"/>
            <a:ext cx="8534400" cy="510909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600" dirty="0" smtClean="0"/>
              <a:t>N/2 producers and N/2 consumers share </a:t>
            </a:r>
            <a:r>
              <a:rPr lang="en-US" sz="1600" dirty="0" smtClean="0"/>
              <a:t>a bounded buffer, initially empty</a:t>
            </a:r>
          </a:p>
          <a:p>
            <a:pPr eaLnBrk="1" hangingPunct="1">
              <a:lnSpc>
                <a:spcPct val="75000"/>
              </a:lnSpc>
            </a:pPr>
            <a:r>
              <a:rPr lang="en-US" sz="1600" dirty="0" smtClean="0"/>
              <a:t>Benchmark </a:t>
            </a:r>
            <a:r>
              <a:rPr lang="en-US" sz="1600" dirty="0" smtClean="0"/>
              <a:t>finishes when 2^16 operations have completed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1409"/>
            <a:ext cx="6629400" cy="41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3437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3797"/>
            <a:ext cx="8839200" cy="674031"/>
          </a:xfrm>
        </p:spPr>
        <p:txBody>
          <a:bodyPr/>
          <a:lstStyle/>
          <a:p>
            <a:pPr algn="l" eaLnBrk="1" hangingPunct="1"/>
            <a:r>
              <a:rPr lang="en-US" dirty="0" smtClean="0"/>
              <a:t>Producer/Consumer </a:t>
            </a:r>
            <a:r>
              <a:rPr lang="en-US" dirty="0" smtClean="0"/>
              <a:t>Results</a:t>
            </a:r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7924800" y="1371600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Cycles needed to complete the Benchmark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 flipV="1">
            <a:off x="4800600" y="1676400"/>
            <a:ext cx="3124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8229600" y="5334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Concurrent Processes</a:t>
            </a:r>
          </a:p>
        </p:txBody>
      </p:sp>
      <p:sp>
        <p:nvSpPr>
          <p:cNvPr id="400392" name="Line 8"/>
          <p:cNvSpPr>
            <a:spLocks noChangeShapeType="1"/>
          </p:cNvSpPr>
          <p:nvPr/>
        </p:nvSpPr>
        <p:spPr bwMode="auto">
          <a:xfrm flipH="1">
            <a:off x="7543800" y="5486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393" name="Text Box 9"/>
          <p:cNvSpPr txBox="1">
            <a:spLocks noChangeArrowheads="1"/>
          </p:cNvSpPr>
          <p:nvPr/>
        </p:nvSpPr>
        <p:spPr bwMode="auto">
          <a:xfrm>
            <a:off x="3429000" y="5562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BUS</a:t>
            </a:r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6934200" y="5562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NW</a:t>
            </a:r>
          </a:p>
        </p:txBody>
      </p: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7924800" y="3352800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SOURCE: Figure copied from paper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457200" y="3733800"/>
            <a:ext cx="3505200" cy="457200"/>
          </a:xfrm>
          <a:prstGeom prst="ellips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4648200" y="4419600"/>
            <a:ext cx="3505200" cy="685800"/>
          </a:xfrm>
          <a:prstGeom prst="ellips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34200" y="5562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</a:t>
            </a:r>
          </a:p>
        </p:txBody>
      </p:sp>
      <p:sp>
        <p:nvSpPr>
          <p:cNvPr id="25615" name="TextBox 15"/>
          <p:cNvSpPr txBox="1">
            <a:spLocks noChangeArrowheads="1"/>
          </p:cNvSpPr>
          <p:nvPr/>
        </p:nvSpPr>
        <p:spPr bwMode="auto">
          <a:xfrm>
            <a:off x="6400800" y="3822700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QOSB - HWQ</a:t>
            </a:r>
          </a:p>
        </p:txBody>
      </p: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6362700" y="3352800"/>
            <a:ext cx="952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TTS Lock</a:t>
            </a:r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5410200" y="4737100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TM</a:t>
            </a:r>
          </a:p>
        </p:txBody>
      </p:sp>
      <p:sp>
        <p:nvSpPr>
          <p:cNvPr id="25618" name="TextBox 18"/>
          <p:cNvSpPr txBox="1">
            <a:spLocks noChangeArrowheads="1"/>
          </p:cNvSpPr>
          <p:nvPr/>
        </p:nvSpPr>
        <p:spPr bwMode="auto">
          <a:xfrm>
            <a:off x="5638800" y="3060700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LL/SC Direct</a:t>
            </a:r>
          </a:p>
        </p:txBody>
      </p:sp>
      <p:sp>
        <p:nvSpPr>
          <p:cNvPr id="25619" name="TextBox 19"/>
          <p:cNvSpPr txBox="1">
            <a:spLocks noChangeArrowheads="1"/>
          </p:cNvSpPr>
          <p:nvPr/>
        </p:nvSpPr>
        <p:spPr bwMode="auto">
          <a:xfrm>
            <a:off x="5486400" y="2133600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MCS Lock - SWQ</a:t>
            </a:r>
          </a:p>
        </p:txBody>
      </p:sp>
      <p:sp>
        <p:nvSpPr>
          <p:cNvPr id="25620" name="TextBox 20"/>
          <p:cNvSpPr txBox="1">
            <a:spLocks noChangeArrowheads="1"/>
          </p:cNvSpPr>
          <p:nvPr/>
        </p:nvSpPr>
        <p:spPr bwMode="auto">
          <a:xfrm>
            <a:off x="1828800" y="3962400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TM</a:t>
            </a:r>
          </a:p>
        </p:txBody>
      </p:sp>
      <p:sp>
        <p:nvSpPr>
          <p:cNvPr id="25621" name="TextBox 21"/>
          <p:cNvSpPr txBox="1">
            <a:spLocks noChangeArrowheads="1"/>
          </p:cNvSpPr>
          <p:nvPr/>
        </p:nvSpPr>
        <p:spPr bwMode="auto">
          <a:xfrm>
            <a:off x="1828800" y="3352800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QOSB - HWQ</a:t>
            </a:r>
          </a:p>
        </p:txBody>
      </p:sp>
      <p:sp>
        <p:nvSpPr>
          <p:cNvPr id="25622" name="TextBox 22"/>
          <p:cNvSpPr txBox="1">
            <a:spLocks noChangeArrowheads="1"/>
          </p:cNvSpPr>
          <p:nvPr/>
        </p:nvSpPr>
        <p:spPr bwMode="auto">
          <a:xfrm>
            <a:off x="1828800" y="2635250"/>
            <a:ext cx="1295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LL/SC Direct</a:t>
            </a:r>
          </a:p>
        </p:txBody>
      </p:sp>
      <p:sp>
        <p:nvSpPr>
          <p:cNvPr id="25623" name="TextBox 23"/>
          <p:cNvSpPr txBox="1">
            <a:spLocks noChangeArrowheads="1"/>
          </p:cNvSpPr>
          <p:nvPr/>
        </p:nvSpPr>
        <p:spPr bwMode="auto">
          <a:xfrm>
            <a:off x="1828800" y="2386013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MCS Lock - SWQ</a:t>
            </a:r>
          </a:p>
        </p:txBody>
      </p:sp>
      <p:sp>
        <p:nvSpPr>
          <p:cNvPr id="25624" name="TextBox 24"/>
          <p:cNvSpPr txBox="1">
            <a:spLocks noChangeArrowheads="1"/>
          </p:cNvSpPr>
          <p:nvPr/>
        </p:nvSpPr>
        <p:spPr bwMode="auto">
          <a:xfrm>
            <a:off x="1828800" y="3027363"/>
            <a:ext cx="952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TTS 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969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Doubly-Linked List Benchmark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686800" cy="253915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N processes share a </a:t>
            </a:r>
            <a:r>
              <a:rPr lang="en-US" sz="2000" dirty="0" smtClean="0"/>
              <a:t>doubly linked</a:t>
            </a:r>
            <a:r>
              <a:rPr lang="en-US" sz="2000" dirty="0" smtClean="0"/>
              <a:t> list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Head </a:t>
            </a:r>
            <a:r>
              <a:rPr lang="en-US" sz="2000" dirty="0" smtClean="0"/>
              <a:t>&amp; Tail </a:t>
            </a:r>
            <a:r>
              <a:rPr lang="en-US" sz="2000" dirty="0" smtClean="0"/>
              <a:t>pointers anchor the list</a:t>
            </a:r>
            <a:endParaRPr lang="en-US" sz="2000" dirty="0" smtClean="0"/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Process </a:t>
            </a:r>
            <a:r>
              <a:rPr lang="en-US" sz="2000" dirty="0" err="1" smtClean="0"/>
              <a:t>Dequeues</a:t>
            </a:r>
            <a:r>
              <a:rPr lang="en-US" sz="2000" dirty="0" smtClean="0"/>
              <a:t> an item by removing the item pointed by tail and then </a:t>
            </a:r>
            <a:r>
              <a:rPr lang="en-US" sz="2000" dirty="0" err="1" smtClean="0"/>
              <a:t>Enqueues</a:t>
            </a:r>
            <a:r>
              <a:rPr lang="en-US" sz="2000" dirty="0" smtClean="0"/>
              <a:t> it by </a:t>
            </a:r>
            <a:r>
              <a:rPr lang="en-US" sz="2000" dirty="0" smtClean="0"/>
              <a:t>adding it at head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R</a:t>
            </a:r>
            <a:r>
              <a:rPr lang="en-US" sz="2000" dirty="0" smtClean="0"/>
              <a:t>emoving the </a:t>
            </a:r>
            <a:r>
              <a:rPr lang="en-US" sz="2000" dirty="0" smtClean="0"/>
              <a:t>last item sets both Head &amp; Tail to </a:t>
            </a:r>
            <a:r>
              <a:rPr lang="en-US" sz="2000" dirty="0" smtClean="0"/>
              <a:t>NULL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I</a:t>
            </a:r>
            <a:r>
              <a:rPr lang="en-US" sz="2000" dirty="0" smtClean="0"/>
              <a:t>nserting the first </a:t>
            </a:r>
            <a:r>
              <a:rPr lang="en-US" sz="2000" dirty="0" smtClean="0"/>
              <a:t>item into an empty list set’s both Head &amp; Tail to point to the new </a:t>
            </a:r>
            <a:r>
              <a:rPr lang="en-US" sz="2000" dirty="0" smtClean="0"/>
              <a:t>item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Benchmark finishes when 2^16 operations have completed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56186"/>
            <a:ext cx="8839200" cy="684803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58962"/>
            <a:ext cx="8534400" cy="371178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Review of synchronization approaches</a:t>
            </a:r>
          </a:p>
          <a:p>
            <a:pPr eaLnBrk="1" hangingPunct="1"/>
            <a:r>
              <a:rPr lang="en-US" sz="2400" dirty="0" smtClean="0"/>
              <a:t>Transactional memory (TM) concept</a:t>
            </a:r>
          </a:p>
          <a:p>
            <a:pPr eaLnBrk="1" hangingPunct="1"/>
            <a:r>
              <a:rPr lang="en-US" sz="2400" dirty="0" smtClean="0"/>
              <a:t>A hardware-based TM implementation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Core additions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ISA additions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Transactional cache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Cache coherence protocol changes</a:t>
            </a:r>
          </a:p>
          <a:p>
            <a:pPr eaLnBrk="1" hangingPunct="1"/>
            <a:r>
              <a:rPr lang="en-US" sz="2400" dirty="0" smtClean="0"/>
              <a:t>Validation and results</a:t>
            </a:r>
          </a:p>
          <a:p>
            <a:pPr eaLnBrk="1" hangingPunct="1"/>
            <a:r>
              <a:rPr lang="en-US" sz="2400" dirty="0" smtClean="0"/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002369"/>
            <a:ext cx="8839200" cy="674031"/>
          </a:xfrm>
        </p:spPr>
        <p:txBody>
          <a:bodyPr/>
          <a:lstStyle/>
          <a:p>
            <a:pPr algn="l" eaLnBrk="1" hangingPunct="1"/>
            <a:r>
              <a:rPr lang="en-US" dirty="0" smtClean="0"/>
              <a:t>Doubly-Linked List </a:t>
            </a:r>
            <a:r>
              <a:rPr lang="en-US" dirty="0" smtClean="0"/>
              <a:t>Benchmark</a:t>
            </a:r>
            <a:endParaRPr lang="en-US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938683"/>
            <a:ext cx="8839200" cy="408111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Concurrency difficult to exploit by conventional </a:t>
            </a:r>
            <a:r>
              <a:rPr lang="en-US" sz="2000" dirty="0" smtClean="0"/>
              <a:t>means</a:t>
            </a:r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State dependent concurrency is not simple to recognize using locks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800" dirty="0" smtClean="0"/>
              <a:t>-	</a:t>
            </a:r>
            <a:r>
              <a:rPr lang="en-US" sz="1800" dirty="0" err="1" smtClean="0"/>
              <a:t>Enquerers</a:t>
            </a:r>
            <a:r>
              <a:rPr lang="en-US" sz="1800" dirty="0" smtClean="0"/>
              <a:t> </a:t>
            </a:r>
            <a:r>
              <a:rPr lang="en-US" sz="1800" dirty="0" smtClean="0"/>
              <a:t>don’t know if </a:t>
            </a:r>
            <a:r>
              <a:rPr lang="en-US" sz="1800" dirty="0" smtClean="0"/>
              <a:t>they</a:t>
            </a:r>
            <a:r>
              <a:rPr lang="en-US" sz="1800" dirty="0" smtClean="0"/>
              <a:t> </a:t>
            </a:r>
            <a:r>
              <a:rPr lang="en-US" sz="1800" dirty="0" smtClean="0"/>
              <a:t>must lock tail-</a:t>
            </a:r>
            <a:r>
              <a:rPr lang="en-US" sz="1800" dirty="0" err="1" smtClean="0"/>
              <a:t>ptr</a:t>
            </a:r>
            <a:r>
              <a:rPr lang="en-US" sz="1800" dirty="0" smtClean="0"/>
              <a:t> until after </a:t>
            </a:r>
            <a:r>
              <a:rPr lang="en-US" sz="1800" dirty="0" smtClean="0"/>
              <a:t>they have</a:t>
            </a:r>
            <a:r>
              <a:rPr lang="en-US" sz="1800" dirty="0" smtClean="0"/>
              <a:t> </a:t>
            </a:r>
            <a:r>
              <a:rPr lang="en-US" sz="1800" dirty="0" smtClean="0"/>
              <a:t>locked head-</a:t>
            </a:r>
            <a:r>
              <a:rPr lang="en-US" sz="1800" dirty="0" err="1" smtClean="0"/>
              <a:t>ptr</a:t>
            </a:r>
            <a:r>
              <a:rPr lang="en-US" sz="1800" dirty="0" smtClean="0"/>
              <a:t> &amp; vice-versa for </a:t>
            </a:r>
            <a:r>
              <a:rPr lang="en-US" sz="1800" dirty="0" err="1" smtClean="0"/>
              <a:t>dequeuers</a:t>
            </a:r>
            <a:endParaRPr lang="en-US" sz="1800" dirty="0" smtClean="0"/>
          </a:p>
          <a:p>
            <a:pPr lvl="1" eaLnBrk="1" hangingPunct="1">
              <a:lnSpc>
                <a:spcPct val="75000"/>
              </a:lnSpc>
            </a:pPr>
            <a:r>
              <a:rPr lang="en-US" sz="1800" dirty="0" smtClean="0"/>
              <a:t>-	Queue </a:t>
            </a:r>
            <a:r>
              <a:rPr lang="en-US" sz="1800" dirty="0" smtClean="0"/>
              <a:t>non-empty: each Tx modifies head or tail but not both, so </a:t>
            </a:r>
            <a:r>
              <a:rPr lang="en-US" sz="1800" dirty="0" err="1" smtClean="0"/>
              <a:t>enqueuers</a:t>
            </a:r>
            <a:r>
              <a:rPr lang="en-US" sz="1800" dirty="0" smtClean="0"/>
              <a:t> can (in principle) execute without interference from </a:t>
            </a:r>
            <a:r>
              <a:rPr lang="en-US" sz="1800" dirty="0" err="1" smtClean="0"/>
              <a:t>dequeuers</a:t>
            </a:r>
            <a:r>
              <a:rPr lang="en-US" sz="1800" dirty="0" smtClean="0"/>
              <a:t> and vice-versa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800" dirty="0" smtClean="0"/>
              <a:t>-	Queue </a:t>
            </a:r>
            <a:r>
              <a:rPr lang="en-US" sz="1800" dirty="0" smtClean="0"/>
              <a:t>Empty: Tx must modify both pointers and </a:t>
            </a:r>
            <a:r>
              <a:rPr lang="en-US" sz="1800" dirty="0" err="1" smtClean="0"/>
              <a:t>enqueuers</a:t>
            </a:r>
            <a:r>
              <a:rPr lang="en-US" sz="1800" dirty="0" smtClean="0"/>
              <a:t> and </a:t>
            </a:r>
            <a:r>
              <a:rPr lang="en-US" sz="1800" dirty="0" err="1" smtClean="0"/>
              <a:t>dequeuers</a:t>
            </a:r>
            <a:r>
              <a:rPr lang="en-US" sz="1800" dirty="0" smtClean="0"/>
              <a:t> </a:t>
            </a:r>
            <a:r>
              <a:rPr lang="en-US" sz="1800" dirty="0" smtClean="0"/>
              <a:t>conflict</a:t>
            </a:r>
          </a:p>
          <a:p>
            <a:pPr lvl="1" eaLnBrk="1" hangingPunct="1">
              <a:lnSpc>
                <a:spcPct val="75000"/>
              </a:lnSpc>
            </a:pPr>
            <a:endParaRPr lang="en-US" sz="18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/>
              <a:t>L</a:t>
            </a:r>
            <a:r>
              <a:rPr lang="en-US" sz="2000" dirty="0" smtClean="0"/>
              <a:t>ocking techniques </a:t>
            </a:r>
            <a:r>
              <a:rPr lang="en-US" sz="2000" dirty="0" smtClean="0"/>
              <a:t>use </a:t>
            </a:r>
            <a:r>
              <a:rPr lang="en-US" sz="2000" dirty="0" smtClean="0"/>
              <a:t>only single lock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800" dirty="0" smtClean="0"/>
              <a:t>-	Lower throughput </a:t>
            </a:r>
            <a:r>
              <a:rPr lang="en-US" sz="1800" dirty="0" smtClean="0"/>
              <a:t>as single lock prohibits overlapping of </a:t>
            </a:r>
            <a:r>
              <a:rPr lang="en-US" sz="1800" dirty="0" err="1" smtClean="0"/>
              <a:t>enqueues</a:t>
            </a:r>
            <a:r>
              <a:rPr lang="en-US" sz="1800" dirty="0" smtClean="0"/>
              <a:t> and </a:t>
            </a:r>
            <a:r>
              <a:rPr lang="en-US" sz="1800" dirty="0" err="1" smtClean="0"/>
              <a:t>dequeues</a:t>
            </a:r>
            <a:endParaRPr lang="en-US" sz="1800" dirty="0" smtClean="0"/>
          </a:p>
          <a:p>
            <a:pPr lvl="1" eaLnBrk="1" hangingPunct="1">
              <a:lnSpc>
                <a:spcPct val="75000"/>
              </a:lnSpc>
            </a:pPr>
            <a:endParaRPr lang="en-US" sz="16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 naturally permits this kind of parallelism</a:t>
            </a:r>
          </a:p>
        </p:txBody>
      </p:sp>
    </p:spTree>
    <p:extLst>
      <p:ext uri="{BB962C8B-B14F-4D97-AF65-F5344CB8AC3E}">
        <p14:creationId xmlns:p14="http://schemas.microsoft.com/office/powerpoint/2010/main" val="273169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969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Doubly-Linked List Benchmark</a:t>
            </a: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34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5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5725"/>
            <a:ext cx="7343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263" y="898525"/>
            <a:ext cx="8839200" cy="555625"/>
          </a:xfrm>
        </p:spPr>
        <p:txBody>
          <a:bodyPr/>
          <a:lstStyle/>
          <a:p>
            <a:pPr algn="l" eaLnBrk="1" hangingPunct="1"/>
            <a:r>
              <a:rPr lang="en-US" dirty="0" smtClean="0"/>
              <a:t>Doubly-Linked List Results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5270500"/>
            <a:ext cx="8839200" cy="19685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400" dirty="0" smtClean="0"/>
              <a:t>Concurrency difficult to exploit by conventional means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200" dirty="0" smtClean="0"/>
              <a:t>State dependent concurrency is not simple to recognize using locks</a:t>
            </a:r>
          </a:p>
          <a:p>
            <a:pPr lvl="2" eaLnBrk="1" hangingPunct="1">
              <a:lnSpc>
                <a:spcPct val="75000"/>
              </a:lnSpc>
            </a:pPr>
            <a:r>
              <a:rPr lang="en-US" sz="1100" dirty="0" err="1" smtClean="0"/>
              <a:t>Enquerers</a:t>
            </a:r>
            <a:r>
              <a:rPr lang="en-US" sz="1100" dirty="0" smtClean="0"/>
              <a:t> don’t know if it must lock tail-</a:t>
            </a:r>
            <a:r>
              <a:rPr lang="en-US" sz="1100" dirty="0" err="1" smtClean="0"/>
              <a:t>ptr</a:t>
            </a:r>
            <a:r>
              <a:rPr lang="en-US" sz="1100" dirty="0" smtClean="0"/>
              <a:t> until after it has locked head-</a:t>
            </a:r>
            <a:r>
              <a:rPr lang="en-US" sz="1100" dirty="0" err="1" smtClean="0"/>
              <a:t>ptr</a:t>
            </a:r>
            <a:r>
              <a:rPr lang="en-US" sz="1100" dirty="0" smtClean="0"/>
              <a:t> &amp; vice-versa for </a:t>
            </a:r>
            <a:r>
              <a:rPr lang="en-US" sz="1100" dirty="0" err="1" smtClean="0"/>
              <a:t>dequeuers</a:t>
            </a:r>
            <a:endParaRPr lang="en-US" sz="1100" dirty="0" smtClean="0"/>
          </a:p>
          <a:p>
            <a:pPr lvl="2" eaLnBrk="1" hangingPunct="1">
              <a:lnSpc>
                <a:spcPct val="75000"/>
              </a:lnSpc>
            </a:pPr>
            <a:r>
              <a:rPr lang="en-US" sz="1100" dirty="0" smtClean="0"/>
              <a:t>Queue non-empty: each Tx modifies head or tail but not both, so </a:t>
            </a:r>
            <a:r>
              <a:rPr lang="en-US" sz="1100" dirty="0" err="1" smtClean="0"/>
              <a:t>enqueuers</a:t>
            </a:r>
            <a:r>
              <a:rPr lang="en-US" sz="1100" dirty="0" smtClean="0"/>
              <a:t> can (in principle) execute without interference from </a:t>
            </a:r>
            <a:r>
              <a:rPr lang="en-US" sz="1100" dirty="0" err="1" smtClean="0"/>
              <a:t>dequeuers</a:t>
            </a:r>
            <a:r>
              <a:rPr lang="en-US" sz="1100" dirty="0" smtClean="0"/>
              <a:t> and vice-versa</a:t>
            </a:r>
          </a:p>
          <a:p>
            <a:pPr lvl="2" eaLnBrk="1" hangingPunct="1">
              <a:lnSpc>
                <a:spcPct val="75000"/>
              </a:lnSpc>
            </a:pPr>
            <a:r>
              <a:rPr lang="en-US" sz="1100" dirty="0" smtClean="0"/>
              <a:t>Queue Empty: Tx must modify both pointers and </a:t>
            </a:r>
            <a:r>
              <a:rPr lang="en-US" sz="1100" dirty="0" err="1" smtClean="0"/>
              <a:t>enqueuers</a:t>
            </a:r>
            <a:r>
              <a:rPr lang="en-US" sz="1100" dirty="0" smtClean="0"/>
              <a:t> and </a:t>
            </a:r>
            <a:r>
              <a:rPr lang="en-US" sz="1100" dirty="0" err="1" smtClean="0"/>
              <a:t>dequeuers</a:t>
            </a:r>
            <a:r>
              <a:rPr lang="en-US" sz="1100" dirty="0" smtClean="0"/>
              <a:t> conflict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200" dirty="0"/>
              <a:t>L</a:t>
            </a:r>
            <a:r>
              <a:rPr lang="en-US" sz="1200" dirty="0" smtClean="0"/>
              <a:t>ocking techniques uses only single lock</a:t>
            </a:r>
          </a:p>
          <a:p>
            <a:pPr lvl="2" eaLnBrk="1" hangingPunct="1">
              <a:lnSpc>
                <a:spcPct val="75000"/>
              </a:lnSpc>
            </a:pPr>
            <a:r>
              <a:rPr lang="en-US" sz="1100" dirty="0" smtClean="0"/>
              <a:t>Lower thruput as single lock prohibits overlapping of </a:t>
            </a:r>
            <a:r>
              <a:rPr lang="en-US" sz="1100" dirty="0" err="1" smtClean="0"/>
              <a:t>enqueues</a:t>
            </a:r>
            <a:r>
              <a:rPr lang="en-US" sz="1100" dirty="0" smtClean="0"/>
              <a:t> and </a:t>
            </a:r>
            <a:r>
              <a:rPr lang="en-US" sz="1100" dirty="0" err="1" smtClean="0"/>
              <a:t>dequeues</a:t>
            </a:r>
            <a:endParaRPr lang="en-US" sz="1100" dirty="0" smtClean="0"/>
          </a:p>
          <a:p>
            <a:pPr eaLnBrk="1" hangingPunct="1">
              <a:lnSpc>
                <a:spcPct val="75000"/>
              </a:lnSpc>
            </a:pPr>
            <a:r>
              <a:rPr lang="en-US" sz="1400" dirty="0" smtClean="0"/>
              <a:t>TM  naturally permits this kind of parallelism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7924800" y="822325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Cycles needed to complete the Benchmark</a:t>
            </a:r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 flipV="1">
            <a:off x="4953000" y="1127125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4487" name="Text Box 7"/>
          <p:cNvSpPr txBox="1">
            <a:spLocks noChangeArrowheads="1"/>
          </p:cNvSpPr>
          <p:nvPr/>
        </p:nvSpPr>
        <p:spPr bwMode="auto">
          <a:xfrm>
            <a:off x="8229600" y="48006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Concurrent Processes</a:t>
            </a:r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H="1">
            <a:off x="76962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>
            <a:off x="3429000" y="47244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BUS</a:t>
            </a:r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7010400" y="47244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NW</a:t>
            </a:r>
          </a:p>
        </p:txBody>
      </p:sp>
      <p:sp>
        <p:nvSpPr>
          <p:cNvPr id="404491" name="Text Box 11"/>
          <p:cNvSpPr txBox="1">
            <a:spLocks noChangeArrowheads="1"/>
          </p:cNvSpPr>
          <p:nvPr/>
        </p:nvSpPr>
        <p:spPr bwMode="auto">
          <a:xfrm>
            <a:off x="7924800" y="2803525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SOURCE: Figure copied from paper</a:t>
            </a: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85800" y="3641725"/>
            <a:ext cx="3505200" cy="457200"/>
          </a:xfrm>
          <a:prstGeom prst="ellips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4493" name="Oval 13"/>
          <p:cNvSpPr>
            <a:spLocks noChangeArrowheads="1"/>
          </p:cNvSpPr>
          <p:nvPr/>
        </p:nvSpPr>
        <p:spPr bwMode="auto">
          <a:xfrm>
            <a:off x="4648200" y="3565525"/>
            <a:ext cx="3505200" cy="685800"/>
          </a:xfrm>
          <a:prstGeom prst="ellips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2743200" y="1844675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MCS Lock - SWQ</a:t>
            </a:r>
          </a:p>
        </p:txBody>
      </p:sp>
      <p:sp>
        <p:nvSpPr>
          <p:cNvPr id="27663" name="TextBox 14"/>
          <p:cNvSpPr txBox="1">
            <a:spLocks noChangeArrowheads="1"/>
          </p:cNvSpPr>
          <p:nvPr/>
        </p:nvSpPr>
        <p:spPr bwMode="auto">
          <a:xfrm>
            <a:off x="6858000" y="2206625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MCS Lock - SWQ</a:t>
            </a: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2971800" y="3870325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TM</a:t>
            </a:r>
          </a:p>
        </p:txBody>
      </p:sp>
      <p:sp>
        <p:nvSpPr>
          <p:cNvPr id="27665" name="TextBox 16"/>
          <p:cNvSpPr txBox="1">
            <a:spLocks noChangeArrowheads="1"/>
          </p:cNvSpPr>
          <p:nvPr/>
        </p:nvSpPr>
        <p:spPr bwMode="auto">
          <a:xfrm>
            <a:off x="5257800" y="3794125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TM</a:t>
            </a:r>
          </a:p>
        </p:txBody>
      </p:sp>
      <p:sp>
        <p:nvSpPr>
          <p:cNvPr id="27666" name="TextBox 17"/>
          <p:cNvSpPr txBox="1">
            <a:spLocks noChangeArrowheads="1"/>
          </p:cNvSpPr>
          <p:nvPr/>
        </p:nvSpPr>
        <p:spPr bwMode="auto">
          <a:xfrm>
            <a:off x="6400800" y="2955925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QOSB - HWQ</a:t>
            </a:r>
          </a:p>
        </p:txBody>
      </p:sp>
      <p:sp>
        <p:nvSpPr>
          <p:cNvPr id="27667" name="TextBox 18"/>
          <p:cNvSpPr txBox="1">
            <a:spLocks noChangeArrowheads="1"/>
          </p:cNvSpPr>
          <p:nvPr/>
        </p:nvSpPr>
        <p:spPr bwMode="auto">
          <a:xfrm>
            <a:off x="2514600" y="3217863"/>
            <a:ext cx="990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QOSB - HWQ</a:t>
            </a:r>
          </a:p>
        </p:txBody>
      </p:sp>
      <p:sp>
        <p:nvSpPr>
          <p:cNvPr id="27668" name="TextBox 19"/>
          <p:cNvSpPr txBox="1">
            <a:spLocks noChangeArrowheads="1"/>
          </p:cNvSpPr>
          <p:nvPr/>
        </p:nvSpPr>
        <p:spPr bwMode="auto">
          <a:xfrm>
            <a:off x="2476500" y="2574925"/>
            <a:ext cx="952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TTS Lock</a:t>
            </a:r>
          </a:p>
        </p:txBody>
      </p:sp>
      <p:sp>
        <p:nvSpPr>
          <p:cNvPr id="27669" name="TextBox 20"/>
          <p:cNvSpPr txBox="1">
            <a:spLocks noChangeArrowheads="1"/>
          </p:cNvSpPr>
          <p:nvPr/>
        </p:nvSpPr>
        <p:spPr bwMode="auto">
          <a:xfrm>
            <a:off x="6096000" y="1619250"/>
            <a:ext cx="952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TTS Lock</a:t>
            </a:r>
          </a:p>
        </p:txBody>
      </p:sp>
      <p:sp>
        <p:nvSpPr>
          <p:cNvPr id="27670" name="TextBox 21"/>
          <p:cNvSpPr txBox="1">
            <a:spLocks noChangeArrowheads="1"/>
          </p:cNvSpPr>
          <p:nvPr/>
        </p:nvSpPr>
        <p:spPr bwMode="auto">
          <a:xfrm>
            <a:off x="3267075" y="2152650"/>
            <a:ext cx="1295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LL/SC Direct</a:t>
            </a:r>
          </a:p>
        </p:txBody>
      </p:sp>
      <p:sp>
        <p:nvSpPr>
          <p:cNvPr id="27671" name="TextBox 22"/>
          <p:cNvSpPr txBox="1">
            <a:spLocks noChangeArrowheads="1"/>
          </p:cNvSpPr>
          <p:nvPr/>
        </p:nvSpPr>
        <p:spPr bwMode="auto">
          <a:xfrm>
            <a:off x="5334000" y="2511425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effectLst/>
              </a:rPr>
              <a:t>LL/SC 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82367"/>
            <a:ext cx="7239000" cy="684803"/>
          </a:xfrm>
        </p:spPr>
        <p:txBody>
          <a:bodyPr/>
          <a:lstStyle/>
          <a:p>
            <a:r>
              <a:rPr lang="en-US" dirty="0" smtClean="0"/>
              <a:t>Advantages of TM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6713" y="1824038"/>
            <a:ext cx="8407400" cy="4468916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</a:t>
            </a:r>
            <a:r>
              <a:rPr lang="en-US" sz="2000" dirty="0" smtClean="0"/>
              <a:t>matches or outperforms atomic update locking techniques for simple </a:t>
            </a:r>
            <a:r>
              <a:rPr lang="en-US" sz="2000" dirty="0" smtClean="0"/>
              <a:t>benchmarks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uses </a:t>
            </a:r>
            <a:r>
              <a:rPr lang="en-US" sz="2000" dirty="0" smtClean="0"/>
              <a:t>no locks and thus has fewer memory </a:t>
            </a:r>
            <a:r>
              <a:rPr lang="en-US" sz="2000" dirty="0" smtClean="0"/>
              <a:t>accesses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a</a:t>
            </a:r>
            <a:r>
              <a:rPr lang="en-US" sz="2000" dirty="0" smtClean="0"/>
              <a:t>voids </a:t>
            </a:r>
            <a:r>
              <a:rPr lang="en-US" sz="2000" dirty="0" smtClean="0"/>
              <a:t>priority inversion, convoying and </a:t>
            </a:r>
            <a:r>
              <a:rPr lang="en-US" sz="2000" dirty="0" smtClean="0"/>
              <a:t>deadlock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TM’s </a:t>
            </a:r>
            <a:r>
              <a:rPr lang="en-US" sz="2000" dirty="0" smtClean="0"/>
              <a:t>programming </a:t>
            </a:r>
            <a:r>
              <a:rPr lang="en-US" sz="2000" dirty="0" smtClean="0"/>
              <a:t>semantics are fairly easy</a:t>
            </a:r>
            <a:endParaRPr lang="en-US" sz="2000" dirty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Complex non-blocking algorithms, such </a:t>
            </a:r>
            <a:r>
              <a:rPr lang="en-US" sz="2000" dirty="0" smtClean="0"/>
              <a:t>as doubly-linked </a:t>
            </a:r>
            <a:r>
              <a:rPr lang="en-US" sz="2000" dirty="0" smtClean="0"/>
              <a:t>list, are more </a:t>
            </a:r>
            <a:r>
              <a:rPr lang="en-US" sz="2000" dirty="0" smtClean="0"/>
              <a:t>realizable </a:t>
            </a:r>
            <a:r>
              <a:rPr lang="en-US" sz="2000" dirty="0" err="1" smtClean="0"/>
              <a:t>usingTM</a:t>
            </a:r>
            <a:endParaRPr lang="en-US" sz="2000" dirty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Allows </a:t>
            </a:r>
            <a:r>
              <a:rPr lang="en-US" sz="2000" dirty="0" smtClean="0"/>
              <a:t>true </a:t>
            </a:r>
            <a:r>
              <a:rPr lang="en-US" sz="2000" dirty="0" smtClean="0"/>
              <a:t>concurrency?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It allows disjoint access concurrency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Should be </a:t>
            </a:r>
            <a:r>
              <a:rPr lang="en-US" sz="2000" dirty="0" smtClean="0"/>
              <a:t>scalable </a:t>
            </a:r>
            <a:r>
              <a:rPr lang="en-US" sz="2000" dirty="0" smtClean="0"/>
              <a:t>(for </a:t>
            </a:r>
            <a:r>
              <a:rPr lang="en-US" sz="2000" dirty="0" smtClean="0"/>
              <a:t>small transaction </a:t>
            </a:r>
            <a:r>
              <a:rPr lang="en-US" sz="2000" dirty="0" smtClean="0"/>
              <a:t>sizes)</a:t>
            </a:r>
          </a:p>
          <a:p>
            <a:pPr eaLnBrk="1" hangingPunct="1">
              <a:lnSpc>
                <a:spcPct val="75000"/>
              </a:lnSpc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4452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82367"/>
            <a:ext cx="7239000" cy="684803"/>
          </a:xfrm>
        </p:spPr>
        <p:txBody>
          <a:bodyPr/>
          <a:lstStyle/>
          <a:p>
            <a:r>
              <a:rPr lang="en-US" dirty="0" smtClean="0"/>
              <a:t>Disadvantages of TM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6713" y="1824038"/>
            <a:ext cx="8407400" cy="417037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</a:t>
            </a:r>
            <a:r>
              <a:rPr lang="en-US" sz="2000" dirty="0" smtClean="0"/>
              <a:t>can not perform undoable operations </a:t>
            </a:r>
            <a:r>
              <a:rPr lang="en-US" sz="2000" dirty="0" smtClean="0"/>
              <a:t>such as I/O</a:t>
            </a:r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Single cycle commit and abort restrict size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level cache and hence Tx size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Portability </a:t>
            </a:r>
            <a:r>
              <a:rPr lang="en-US" sz="2000" dirty="0" smtClean="0"/>
              <a:t>is restricted by transactional cache </a:t>
            </a:r>
            <a:r>
              <a:rPr lang="en-US" sz="2000" dirty="0" smtClean="0"/>
              <a:t>size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Algorithm </a:t>
            </a:r>
            <a:r>
              <a:rPr lang="en-US" sz="2000" dirty="0" smtClean="0"/>
              <a:t>tuning benefits from SW based adaptive </a:t>
            </a:r>
            <a:r>
              <a:rPr lang="en-US" sz="2000" dirty="0" err="1" smtClean="0"/>
              <a:t>backoff</a:t>
            </a:r>
            <a:r>
              <a:rPr lang="en-US" sz="2000" dirty="0" smtClean="0"/>
              <a:t> and transactional </a:t>
            </a:r>
            <a:r>
              <a:rPr lang="en-US" sz="2000" dirty="0" smtClean="0"/>
              <a:t>cache overflow </a:t>
            </a:r>
            <a:r>
              <a:rPr lang="en-US" sz="2000" dirty="0" smtClean="0"/>
              <a:t>handling</a:t>
            </a:r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Long </a:t>
            </a:r>
            <a:r>
              <a:rPr lang="en-US" sz="2000" dirty="0" smtClean="0"/>
              <a:t>transactions have </a:t>
            </a:r>
            <a:r>
              <a:rPr lang="en-US" sz="2000" dirty="0" smtClean="0"/>
              <a:t>high risk of </a:t>
            </a:r>
            <a:r>
              <a:rPr lang="en-US" sz="2000" dirty="0" smtClean="0"/>
              <a:t>being aborted by an </a:t>
            </a:r>
            <a:r>
              <a:rPr lang="en-US" sz="2000" dirty="0" smtClean="0"/>
              <a:t>interrupt, scheduling conflict or transactional conflict</a:t>
            </a: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Weaker </a:t>
            </a:r>
            <a:r>
              <a:rPr lang="en-US" sz="2000" dirty="0" smtClean="0"/>
              <a:t>consistency models require explicit barriers at start and end, impacting </a:t>
            </a:r>
            <a:r>
              <a:rPr lang="en-US" sz="2000" dirty="0" smtClean="0"/>
              <a:t>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82367"/>
            <a:ext cx="7239000" cy="684803"/>
          </a:xfrm>
        </p:spPr>
        <p:txBody>
          <a:bodyPr/>
          <a:lstStyle/>
          <a:p>
            <a:r>
              <a:rPr lang="en-US" dirty="0" smtClean="0"/>
              <a:t>Disadvantages of TM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6713" y="1824038"/>
            <a:ext cx="8407400" cy="353943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/>
              <a:t>C</a:t>
            </a:r>
            <a:r>
              <a:rPr lang="en-US" sz="2000" dirty="0" smtClean="0"/>
              <a:t>omplications that make </a:t>
            </a:r>
            <a:r>
              <a:rPr lang="en-US" sz="2000" dirty="0" smtClean="0"/>
              <a:t>it more difficult to implement </a:t>
            </a:r>
            <a:r>
              <a:rPr lang="en-US" sz="2000" dirty="0" smtClean="0"/>
              <a:t>in hardware:</a:t>
            </a:r>
            <a:endParaRPr lang="en-US" sz="2000" dirty="0" smtClean="0"/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Multi-level caches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Nested </a:t>
            </a:r>
            <a:r>
              <a:rPr lang="en-US" sz="2000" dirty="0" smtClean="0"/>
              <a:t>Transactions (required for </a:t>
            </a:r>
            <a:r>
              <a:rPr lang="en-US" sz="2000" dirty="0" err="1" smtClean="0"/>
              <a:t>composability</a:t>
            </a:r>
            <a:r>
              <a:rPr lang="en-US" sz="2000" dirty="0" smtClean="0"/>
              <a:t>)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Cache </a:t>
            </a:r>
            <a:r>
              <a:rPr lang="en-US" sz="2000" dirty="0" smtClean="0"/>
              <a:t>coherency complexity on many-core SMP and NUMA </a:t>
            </a:r>
            <a:r>
              <a:rPr lang="en-US" sz="2000" dirty="0" smtClean="0"/>
              <a:t>arch</a:t>
            </a:r>
            <a:r>
              <a:rPr lang="en-US" sz="2000" dirty="0" smtClean="0"/>
              <a:t>itectures</a:t>
            </a:r>
          </a:p>
          <a:p>
            <a:pPr marL="800100" lvl="1" indent="-342900" eaLnBrk="1" hangingPunct="1">
              <a:lnSpc>
                <a:spcPct val="75000"/>
              </a:lnSpc>
              <a:buFontTx/>
              <a:buChar char="-"/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Theoretically subject to starvation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dirty="0" smtClean="0"/>
              <a:t>-	Adaptive </a:t>
            </a:r>
            <a:r>
              <a:rPr lang="en-US" sz="2000" dirty="0" smtClean="0"/>
              <a:t>backoff strategy suggested fix - authors used exponential backoff</a:t>
            </a:r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Poor </a:t>
            </a:r>
            <a:r>
              <a:rPr lang="en-US" sz="2000" dirty="0" smtClean="0"/>
              <a:t>debugger support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86925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7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7232"/>
              </p:ext>
            </p:extLst>
          </p:nvPr>
        </p:nvGraphicFramePr>
        <p:xfrm>
          <a:off x="1447800" y="2133600"/>
          <a:ext cx="609600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Wish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Granted?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Simple programming model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Very elegant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Avoids priority inversion, convoying and deadlock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Inherent</a:t>
                      </a:r>
                      <a:r>
                        <a:rPr lang="en-US" sz="1000" baseline="0" dirty="0" smtClean="0"/>
                        <a:t> in NB approach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Equivalent or better performance than lock-based approach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Only</a:t>
                      </a:r>
                      <a:r>
                        <a:rPr lang="en-US" sz="1000" baseline="0" dirty="0" smtClean="0"/>
                        <a:t> f</a:t>
                      </a:r>
                      <a:r>
                        <a:rPr lang="en-US" sz="1000" dirty="0" smtClean="0"/>
                        <a:t>or </a:t>
                      </a:r>
                      <a:r>
                        <a:rPr lang="en-US" sz="1000" dirty="0" smtClean="0"/>
                        <a:t>very small and short tx’s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 restrictions on data set size or contiguity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Limited by practical considerations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Composable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Possible but would add significant HW</a:t>
                      </a:r>
                      <a:r>
                        <a:rPr lang="en-US" sz="1000" baseline="0" dirty="0" smtClean="0"/>
                        <a:t> complexity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Wait-free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Possible but would add significant HW</a:t>
                      </a:r>
                      <a:r>
                        <a:rPr lang="en-US" sz="1000" baseline="0" dirty="0" smtClean="0"/>
                        <a:t> complexity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0775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253915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is a novel multi-processor architecture which allows easy lock-free multi-word synchronization in </a:t>
            </a:r>
            <a:r>
              <a:rPr lang="en-US" sz="2000" dirty="0" smtClean="0"/>
              <a:t>hardware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</a:t>
            </a:r>
            <a:r>
              <a:rPr lang="en-US" sz="2000" dirty="0" smtClean="0"/>
              <a:t>is </a:t>
            </a:r>
            <a:r>
              <a:rPr lang="en-US" sz="2000" dirty="0" err="1" smtClean="0"/>
              <a:t>losely</a:t>
            </a:r>
            <a:r>
              <a:rPr lang="en-US" sz="2000" dirty="0" smtClean="0"/>
              <a:t> based on the concept </a:t>
            </a:r>
            <a:r>
              <a:rPr lang="en-US" sz="2000" dirty="0" smtClean="0"/>
              <a:t>of Database </a:t>
            </a:r>
            <a:r>
              <a:rPr lang="en-US" sz="2000" dirty="0" smtClean="0"/>
              <a:t>Transactions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o</a:t>
            </a:r>
            <a:r>
              <a:rPr lang="en-US" sz="2000" dirty="0" smtClean="0"/>
              <a:t>vercomes the </a:t>
            </a:r>
            <a:r>
              <a:rPr lang="en-US" sz="2000" dirty="0" smtClean="0"/>
              <a:t>single/double-word </a:t>
            </a:r>
            <a:r>
              <a:rPr lang="en-US" sz="2000" dirty="0" smtClean="0"/>
              <a:t>limitation of CAS and LL/SC</a:t>
            </a:r>
          </a:p>
          <a:p>
            <a:pPr eaLnBrk="1" hangingPunct="1">
              <a:lnSpc>
                <a:spcPct val="75000"/>
              </a:lnSpc>
            </a:pPr>
            <a:endParaRPr lang="en-US" sz="2000" dirty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implementation exploits </a:t>
            </a:r>
            <a:r>
              <a:rPr lang="en-US" sz="2000" dirty="0" smtClean="0"/>
              <a:t>cache-coherency mechanisms</a:t>
            </a:r>
          </a:p>
        </p:txBody>
      </p:sp>
    </p:spTree>
    <p:extLst>
      <p:ext uri="{BB962C8B-B14F-4D97-AF65-F5344CB8AC3E}">
        <p14:creationId xmlns:p14="http://schemas.microsoft.com/office/powerpoint/2010/main" val="370837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99660"/>
            <a:ext cx="8839200" cy="1785104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p</a:t>
            </a:r>
            <a:r>
              <a:rPr lang="en-US" sz="2000" dirty="0" smtClean="0"/>
              <a:t>essimistic </a:t>
            </a:r>
            <a:r>
              <a:rPr lang="en-US" sz="2000" dirty="0" smtClean="0"/>
              <a:t>approach based on mutual exclusion and blocking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Easy to understand and use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Does </a:t>
            </a:r>
            <a:r>
              <a:rPr lang="en-US" sz="2000" dirty="0" smtClean="0"/>
              <a:t>not scale </a:t>
            </a:r>
            <a:r>
              <a:rPr lang="en-US" sz="2000" dirty="0" smtClean="0"/>
              <a:t>well</a:t>
            </a:r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r>
              <a:rPr lang="en-US" sz="2000" dirty="0" smtClean="0"/>
              <a:t>Not </a:t>
            </a:r>
            <a:r>
              <a:rPr lang="en-US" sz="2000" dirty="0" err="1"/>
              <a:t>composable</a:t>
            </a:r>
            <a:endParaRPr lang="en-US" sz="2000" dirty="0"/>
          </a:p>
          <a:p>
            <a:pPr lvl="1" eaLnBrk="1" hangingPunct="1">
              <a:lnSpc>
                <a:spcPct val="75000"/>
              </a:lnSpc>
              <a:buFontTx/>
              <a:buChar char="-"/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1067797"/>
            <a:ext cx="8602662" cy="684803"/>
          </a:xfrm>
        </p:spPr>
        <p:txBody>
          <a:bodyPr/>
          <a:lstStyle/>
          <a:p>
            <a:pPr eaLnBrk="1" hangingPunct="1"/>
            <a:r>
              <a:rPr lang="en-US" dirty="0" smtClean="0"/>
              <a:t>Locking</a:t>
            </a:r>
          </a:p>
        </p:txBody>
      </p:sp>
      <p:sp>
        <p:nvSpPr>
          <p:cNvPr id="348168" name="Line 8"/>
          <p:cNvSpPr>
            <a:spLocks noChangeShapeType="1"/>
          </p:cNvSpPr>
          <p:nvPr/>
        </p:nvSpPr>
        <p:spPr bwMode="auto">
          <a:xfrm>
            <a:off x="5943600" y="40386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171" name="Oval 11"/>
          <p:cNvSpPr>
            <a:spLocks noChangeArrowheads="1"/>
          </p:cNvSpPr>
          <p:nvPr/>
        </p:nvSpPr>
        <p:spPr bwMode="auto">
          <a:xfrm>
            <a:off x="2209800" y="3657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Lo-priority</a:t>
            </a:r>
          </a:p>
          <a:p>
            <a:pPr>
              <a:defRPr/>
            </a:pPr>
            <a:endParaRPr lang="en-US" sz="1200" dirty="0">
              <a:effectLst/>
              <a:cs typeface="+mn-cs"/>
            </a:endParaRPr>
          </a:p>
          <a:p>
            <a:pPr>
              <a:defRPr/>
            </a:pPr>
            <a:r>
              <a:rPr lang="en-US" sz="1200" dirty="0">
                <a:effectLst/>
                <a:cs typeface="+mn-cs"/>
              </a:rPr>
              <a:t>Holds Lock X</a:t>
            </a:r>
          </a:p>
        </p:txBody>
      </p:sp>
      <p:sp>
        <p:nvSpPr>
          <p:cNvPr id="348172" name="Line 12"/>
          <p:cNvSpPr>
            <a:spLocks noChangeShapeType="1"/>
          </p:cNvSpPr>
          <p:nvPr/>
        </p:nvSpPr>
        <p:spPr bwMode="auto">
          <a:xfrm>
            <a:off x="3581400" y="4038600"/>
            <a:ext cx="95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173" name="Oval 13"/>
          <p:cNvSpPr>
            <a:spLocks noChangeArrowheads="1"/>
          </p:cNvSpPr>
          <p:nvPr/>
        </p:nvSpPr>
        <p:spPr bwMode="auto">
          <a:xfrm>
            <a:off x="4572000" y="3657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effectLst/>
                <a:cs typeface="+mn-cs"/>
              </a:rPr>
              <a:t>Hi-priority</a:t>
            </a:r>
          </a:p>
          <a:p>
            <a:pPr>
              <a:defRPr/>
            </a:pPr>
            <a:endParaRPr lang="en-US" sz="1200">
              <a:effectLst/>
              <a:cs typeface="+mn-cs"/>
            </a:endParaRPr>
          </a:p>
          <a:p>
            <a:pPr>
              <a:defRPr/>
            </a:pPr>
            <a:endParaRPr lang="en-US" sz="1200">
              <a:effectLst/>
              <a:cs typeface="+mn-cs"/>
            </a:endParaRP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3505200" y="3657600"/>
            <a:ext cx="1125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8000"/>
                </a:solidFill>
                <a:effectLst/>
                <a:cs typeface="+mn-cs"/>
              </a:rPr>
              <a:t>Pre-emption</a:t>
            </a:r>
          </a:p>
        </p:txBody>
      </p:sp>
      <p:sp>
        <p:nvSpPr>
          <p:cNvPr id="348175" name="AutoShape 15"/>
          <p:cNvSpPr>
            <a:spLocks noChangeArrowheads="1"/>
          </p:cNvSpPr>
          <p:nvPr/>
        </p:nvSpPr>
        <p:spPr bwMode="auto">
          <a:xfrm>
            <a:off x="6553200" y="3886200"/>
            <a:ext cx="304800" cy="3048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5943600" y="3657600"/>
            <a:ext cx="1257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effectLst/>
                <a:cs typeface="+mn-cs"/>
              </a:rPr>
              <a:t>Can’t proceed</a:t>
            </a:r>
          </a:p>
        </p:txBody>
      </p:sp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152400" y="3860800"/>
            <a:ext cx="194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66"/>
                </a:solidFill>
                <a:effectLst/>
              </a:rPr>
              <a:t>Priority Inversion</a:t>
            </a:r>
          </a:p>
        </p:txBody>
      </p:sp>
      <p:sp>
        <p:nvSpPr>
          <p:cNvPr id="348178" name="Line 18"/>
          <p:cNvSpPr>
            <a:spLocks noChangeShapeType="1"/>
          </p:cNvSpPr>
          <p:nvPr/>
        </p:nvSpPr>
        <p:spPr bwMode="auto">
          <a:xfrm>
            <a:off x="68580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179" name="Oval 19"/>
          <p:cNvSpPr>
            <a:spLocks noChangeArrowheads="1"/>
          </p:cNvSpPr>
          <p:nvPr/>
        </p:nvSpPr>
        <p:spPr bwMode="auto">
          <a:xfrm>
            <a:off x="2209800" y="46482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Holds Lock X</a:t>
            </a:r>
          </a:p>
        </p:txBody>
      </p:sp>
      <p:sp>
        <p:nvSpPr>
          <p:cNvPr id="348180" name="Line 20"/>
          <p:cNvSpPr>
            <a:spLocks noChangeShapeType="1"/>
          </p:cNvSpPr>
          <p:nvPr/>
        </p:nvSpPr>
        <p:spPr bwMode="auto">
          <a:xfrm>
            <a:off x="3581400" y="5029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181" name="Oval 21"/>
          <p:cNvSpPr>
            <a:spLocks noChangeArrowheads="1"/>
          </p:cNvSpPr>
          <p:nvPr/>
        </p:nvSpPr>
        <p:spPr bwMode="auto">
          <a:xfrm>
            <a:off x="5486400" y="46482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effectLst/>
              <a:cs typeface="+mn-cs"/>
            </a:endParaRPr>
          </a:p>
        </p:txBody>
      </p:sp>
      <p:sp>
        <p:nvSpPr>
          <p:cNvPr id="348182" name="Text Box 22"/>
          <p:cNvSpPr txBox="1">
            <a:spLocks noChangeArrowheads="1"/>
          </p:cNvSpPr>
          <p:nvPr/>
        </p:nvSpPr>
        <p:spPr bwMode="auto">
          <a:xfrm>
            <a:off x="3733800" y="4648200"/>
            <a:ext cx="1227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8000"/>
                </a:solidFill>
                <a:effectLst/>
                <a:cs typeface="+mn-cs"/>
              </a:rPr>
              <a:t>De-scheduled</a:t>
            </a:r>
          </a:p>
        </p:txBody>
      </p:sp>
      <p:sp>
        <p:nvSpPr>
          <p:cNvPr id="348183" name="AutoShape 23"/>
          <p:cNvSpPr>
            <a:spLocks noChangeArrowheads="1"/>
          </p:cNvSpPr>
          <p:nvPr/>
        </p:nvSpPr>
        <p:spPr bwMode="auto">
          <a:xfrm>
            <a:off x="8077200" y="4876800"/>
            <a:ext cx="304800" cy="3048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6858000" y="4648200"/>
            <a:ext cx="1257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effectLst/>
                <a:cs typeface="+mn-cs"/>
              </a:rPr>
              <a:t>Can’t proceed</a:t>
            </a:r>
          </a:p>
        </p:txBody>
      </p:sp>
      <p:sp>
        <p:nvSpPr>
          <p:cNvPr id="348192" name="Text Box 32"/>
          <p:cNvSpPr txBox="1">
            <a:spLocks noChangeArrowheads="1"/>
          </p:cNvSpPr>
          <p:nvPr/>
        </p:nvSpPr>
        <p:spPr bwMode="auto">
          <a:xfrm>
            <a:off x="3606800" y="4997450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effectLst/>
                <a:cs typeface="+mn-cs"/>
              </a:rPr>
              <a:t>Ex: Quantum expiration,</a:t>
            </a:r>
          </a:p>
          <a:p>
            <a:pPr>
              <a:defRPr/>
            </a:pPr>
            <a:r>
              <a:rPr lang="en-US" sz="1000" dirty="0">
                <a:solidFill>
                  <a:srgbClr val="008000"/>
                </a:solidFill>
                <a:effectLst/>
                <a:cs typeface="+mn-cs"/>
              </a:rPr>
              <a:t>Page Fault, other interrupts</a:t>
            </a:r>
          </a:p>
        </p:txBody>
      </p:sp>
      <p:sp>
        <p:nvSpPr>
          <p:cNvPr id="348193" name="Text Box 33"/>
          <p:cNvSpPr txBox="1">
            <a:spLocks noChangeArrowheads="1"/>
          </p:cNvSpPr>
          <p:nvPr/>
        </p:nvSpPr>
        <p:spPr bwMode="auto">
          <a:xfrm>
            <a:off x="2514600" y="3352800"/>
            <a:ext cx="671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hlink"/>
                </a:solidFill>
                <a:effectLst/>
                <a:cs typeface="+mn-cs"/>
              </a:rPr>
              <a:t>Proc A</a:t>
            </a:r>
          </a:p>
        </p:txBody>
      </p:sp>
      <p:sp>
        <p:nvSpPr>
          <p:cNvPr id="348194" name="Text Box 34"/>
          <p:cNvSpPr txBox="1">
            <a:spLocks noChangeArrowheads="1"/>
          </p:cNvSpPr>
          <p:nvPr/>
        </p:nvSpPr>
        <p:spPr bwMode="auto">
          <a:xfrm>
            <a:off x="4953000" y="3352800"/>
            <a:ext cx="671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hlink"/>
                </a:solidFill>
                <a:effectLst/>
                <a:cs typeface="+mn-cs"/>
              </a:rPr>
              <a:t>Proc B</a:t>
            </a:r>
          </a:p>
        </p:txBody>
      </p:sp>
      <p:sp>
        <p:nvSpPr>
          <p:cNvPr id="348195" name="Text Box 35"/>
          <p:cNvSpPr txBox="1">
            <a:spLocks noChangeArrowheads="1"/>
          </p:cNvSpPr>
          <p:nvPr/>
        </p:nvSpPr>
        <p:spPr bwMode="auto">
          <a:xfrm>
            <a:off x="152400" y="4845050"/>
            <a:ext cx="1254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66"/>
                </a:solidFill>
                <a:effectLst/>
              </a:rPr>
              <a:t>Convoying</a:t>
            </a:r>
          </a:p>
        </p:txBody>
      </p:sp>
      <p:sp>
        <p:nvSpPr>
          <p:cNvPr id="348203" name="Line 43"/>
          <p:cNvSpPr>
            <a:spLocks noChangeShapeType="1"/>
          </p:cNvSpPr>
          <p:nvPr/>
        </p:nvSpPr>
        <p:spPr bwMode="auto">
          <a:xfrm>
            <a:off x="6858000" y="6096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204" name="Oval 44"/>
          <p:cNvSpPr>
            <a:spLocks noChangeArrowheads="1"/>
          </p:cNvSpPr>
          <p:nvPr/>
        </p:nvSpPr>
        <p:spPr bwMode="auto">
          <a:xfrm>
            <a:off x="2209800" y="57150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200">
              <a:solidFill>
                <a:srgbClr val="CC0066"/>
              </a:solidFill>
              <a:effectLst/>
              <a:cs typeface="+mn-cs"/>
            </a:endParaRPr>
          </a:p>
        </p:txBody>
      </p:sp>
      <p:sp>
        <p:nvSpPr>
          <p:cNvPr id="348206" name="Oval 46"/>
          <p:cNvSpPr>
            <a:spLocks noChangeArrowheads="1"/>
          </p:cNvSpPr>
          <p:nvPr/>
        </p:nvSpPr>
        <p:spPr bwMode="auto">
          <a:xfrm>
            <a:off x="5486400" y="57150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/>
              <a:cs typeface="+mn-cs"/>
            </a:endParaRPr>
          </a:p>
          <a:p>
            <a:pPr algn="ctr">
              <a:defRPr/>
            </a:pPr>
            <a:endParaRPr lang="en-US" sz="1200">
              <a:effectLst/>
              <a:cs typeface="+mn-cs"/>
            </a:endParaRPr>
          </a:p>
        </p:txBody>
      </p:sp>
      <p:sp>
        <p:nvSpPr>
          <p:cNvPr id="348208" name="AutoShape 48"/>
          <p:cNvSpPr>
            <a:spLocks noChangeArrowheads="1"/>
          </p:cNvSpPr>
          <p:nvPr/>
        </p:nvSpPr>
        <p:spPr bwMode="auto">
          <a:xfrm>
            <a:off x="8077200" y="5943600"/>
            <a:ext cx="304800" cy="3048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209" name="Text Box 49"/>
          <p:cNvSpPr txBox="1">
            <a:spLocks noChangeArrowheads="1"/>
          </p:cNvSpPr>
          <p:nvPr/>
        </p:nvSpPr>
        <p:spPr bwMode="auto">
          <a:xfrm>
            <a:off x="6858000" y="5715000"/>
            <a:ext cx="1257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effectLst/>
                <a:cs typeface="+mn-cs"/>
              </a:rPr>
              <a:t>Can’t proceed</a:t>
            </a:r>
          </a:p>
        </p:txBody>
      </p:sp>
      <p:sp>
        <p:nvSpPr>
          <p:cNvPr id="348211" name="Text Box 51"/>
          <p:cNvSpPr txBox="1">
            <a:spLocks noChangeArrowheads="1"/>
          </p:cNvSpPr>
          <p:nvPr/>
        </p:nvSpPr>
        <p:spPr bwMode="auto">
          <a:xfrm>
            <a:off x="152400" y="5911850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66"/>
                </a:solidFill>
                <a:effectLst/>
              </a:rPr>
              <a:t>Deadlock</a:t>
            </a:r>
          </a:p>
        </p:txBody>
      </p:sp>
      <p:sp>
        <p:nvSpPr>
          <p:cNvPr id="348212" name="Line 52"/>
          <p:cNvSpPr>
            <a:spLocks noChangeShapeType="1"/>
          </p:cNvSpPr>
          <p:nvPr/>
        </p:nvSpPr>
        <p:spPr bwMode="auto">
          <a:xfrm>
            <a:off x="3581400" y="6096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213" name="AutoShape 53"/>
          <p:cNvSpPr>
            <a:spLocks noChangeArrowheads="1"/>
          </p:cNvSpPr>
          <p:nvPr/>
        </p:nvSpPr>
        <p:spPr bwMode="auto">
          <a:xfrm>
            <a:off x="4800600" y="5943600"/>
            <a:ext cx="304800" cy="3048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  <p:sp>
        <p:nvSpPr>
          <p:cNvPr id="348214" name="Text Box 54"/>
          <p:cNvSpPr txBox="1">
            <a:spLocks noChangeArrowheads="1"/>
          </p:cNvSpPr>
          <p:nvPr/>
        </p:nvSpPr>
        <p:spPr bwMode="auto">
          <a:xfrm>
            <a:off x="3581400" y="5715000"/>
            <a:ext cx="1257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effectLst/>
                <a:cs typeface="+mn-cs"/>
              </a:rPr>
              <a:t>Can’t proceed</a:t>
            </a:r>
          </a:p>
        </p:txBody>
      </p:sp>
      <p:sp>
        <p:nvSpPr>
          <p:cNvPr id="348217" name="Text Box 57"/>
          <p:cNvSpPr txBox="1">
            <a:spLocks noChangeArrowheads="1"/>
          </p:cNvSpPr>
          <p:nvPr/>
        </p:nvSpPr>
        <p:spPr bwMode="auto">
          <a:xfrm>
            <a:off x="4800600" y="4038600"/>
            <a:ext cx="1019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Get Lock X</a:t>
            </a:r>
          </a:p>
        </p:txBody>
      </p: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5745163" y="4968875"/>
            <a:ext cx="1019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Get Lock X</a:t>
            </a:r>
          </a:p>
        </p:txBody>
      </p:sp>
      <p:sp>
        <p:nvSpPr>
          <p:cNvPr id="348220" name="Text Box 60"/>
          <p:cNvSpPr txBox="1">
            <a:spLocks noChangeArrowheads="1"/>
          </p:cNvSpPr>
          <p:nvPr/>
        </p:nvSpPr>
        <p:spPr bwMode="auto">
          <a:xfrm>
            <a:off x="2362200" y="5867400"/>
            <a:ext cx="11636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Holds Lock Y</a:t>
            </a:r>
          </a:p>
        </p:txBody>
      </p:sp>
      <p:sp>
        <p:nvSpPr>
          <p:cNvPr id="348221" name="Text Box 61"/>
          <p:cNvSpPr txBox="1">
            <a:spLocks noChangeArrowheads="1"/>
          </p:cNvSpPr>
          <p:nvPr/>
        </p:nvSpPr>
        <p:spPr bwMode="auto">
          <a:xfrm>
            <a:off x="2438400" y="6096000"/>
            <a:ext cx="1019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Get Lock </a:t>
            </a:r>
            <a:r>
              <a:rPr lang="en-US" sz="1200" dirty="0">
                <a:solidFill>
                  <a:srgbClr val="CC0066"/>
                </a:solidFill>
                <a:effectLst/>
                <a:cs typeface="+mn-cs"/>
              </a:rPr>
              <a:t>X</a:t>
            </a:r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5638800" y="5867400"/>
            <a:ext cx="1174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Holds Lock </a:t>
            </a:r>
            <a:r>
              <a:rPr lang="en-US" sz="1200" dirty="0">
                <a:solidFill>
                  <a:srgbClr val="CC0066"/>
                </a:solidFill>
                <a:effectLst/>
                <a:cs typeface="+mn-cs"/>
              </a:rPr>
              <a:t>X</a:t>
            </a:r>
          </a:p>
        </p:txBody>
      </p:sp>
      <p:sp>
        <p:nvSpPr>
          <p:cNvPr id="348223" name="Text Box 63"/>
          <p:cNvSpPr txBox="1">
            <a:spLocks noChangeArrowheads="1"/>
          </p:cNvSpPr>
          <p:nvPr/>
        </p:nvSpPr>
        <p:spPr bwMode="auto">
          <a:xfrm>
            <a:off x="5770563" y="6096000"/>
            <a:ext cx="1008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Get Lock Y</a:t>
            </a: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5562600" y="4724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effectLst/>
              <a:cs typeface="+mn-cs"/>
            </a:endParaRPr>
          </a:p>
        </p:txBody>
      </p:sp>
      <p:sp>
        <p:nvSpPr>
          <p:cNvPr id="40" name="Oval 21"/>
          <p:cNvSpPr>
            <a:spLocks noChangeArrowheads="1"/>
          </p:cNvSpPr>
          <p:nvPr/>
        </p:nvSpPr>
        <p:spPr bwMode="auto">
          <a:xfrm>
            <a:off x="5638800" y="4800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effectLst/>
              <a:cs typeface="+mn-cs"/>
            </a:endParaRPr>
          </a:p>
        </p:txBody>
      </p:sp>
      <p:sp>
        <p:nvSpPr>
          <p:cNvPr id="5161" name="TextBox 3"/>
          <p:cNvSpPr txBox="1">
            <a:spLocks noChangeArrowheads="1"/>
          </p:cNvSpPr>
          <p:nvPr/>
        </p:nvSpPr>
        <p:spPr bwMode="auto">
          <a:xfrm>
            <a:off x="7010400" y="51816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effectLst/>
              </a:rPr>
              <a:t>High context switch overhead</a:t>
            </a:r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7162800" y="3657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effectLst/>
                <a:cs typeface="+mn-cs"/>
              </a:rPr>
              <a:t>Med-priority</a:t>
            </a:r>
          </a:p>
          <a:p>
            <a:pPr>
              <a:defRPr/>
            </a:pPr>
            <a:endParaRPr lang="en-US" sz="1200" dirty="0">
              <a:effectLst/>
              <a:cs typeface="+mn-cs"/>
            </a:endParaRPr>
          </a:p>
          <a:p>
            <a:pPr>
              <a:defRPr/>
            </a:pPr>
            <a:endParaRPr lang="en-US" sz="1200" dirty="0">
              <a:effectLst/>
              <a:cs typeface="+mn-cs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7543800" y="3352800"/>
            <a:ext cx="677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hlink"/>
                </a:solidFill>
                <a:effectLst/>
                <a:cs typeface="+mn-cs"/>
              </a:rPr>
              <a:t>Proc C</a:t>
            </a: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8534400" y="4038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839200" cy="555625"/>
          </a:xfrm>
        </p:spPr>
        <p:txBody>
          <a:bodyPr/>
          <a:lstStyle/>
          <a:p>
            <a:pPr eaLnBrk="1" hangingPunct="1"/>
            <a:r>
              <a:rPr lang="en-US" dirty="0" smtClean="0"/>
              <a:t>Lock-Free Synchronization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8205"/>
            <a:ext cx="8382000" cy="2616101"/>
          </a:xfrm>
        </p:spPr>
        <p:txBody>
          <a:bodyPr/>
          <a:lstStyle/>
          <a:p>
            <a:pPr marL="225425" lvl="1" eaLnBrk="1" hangingPunct="1">
              <a:lnSpc>
                <a:spcPct val="85000"/>
              </a:lnSpc>
              <a:defRPr/>
            </a:pPr>
            <a:r>
              <a:rPr lang="en-US" sz="2000" dirty="0" smtClean="0"/>
              <a:t>Non-Blocking, optimistic approach</a:t>
            </a:r>
          </a:p>
          <a:p>
            <a:pPr marL="568325" lvl="2" eaLnBrk="1" hangingPunct="1">
              <a:lnSpc>
                <a:spcPct val="85000"/>
              </a:lnSpc>
              <a:buFontTx/>
              <a:buChar char="-"/>
              <a:defRPr/>
            </a:pPr>
            <a:r>
              <a:rPr lang="en-US" sz="2000" dirty="0" smtClean="0"/>
              <a:t>Uses atomic operations such as CAS, LL&amp;SC</a:t>
            </a:r>
          </a:p>
          <a:p>
            <a:pPr marL="568325" lvl="2" eaLnBrk="1" hangingPunct="1">
              <a:lnSpc>
                <a:spcPct val="85000"/>
              </a:lnSpc>
              <a:buFontTx/>
              <a:buChar char="-"/>
              <a:defRPr/>
            </a:pPr>
            <a:r>
              <a:rPr lang="en-US" sz="2000" dirty="0"/>
              <a:t>L</a:t>
            </a:r>
            <a:r>
              <a:rPr lang="en-US" sz="2000" dirty="0" smtClean="0"/>
              <a:t>imited </a:t>
            </a:r>
            <a:r>
              <a:rPr lang="en-US" sz="2000" dirty="0" smtClean="0"/>
              <a:t>to operations on single-word or double-words</a:t>
            </a:r>
          </a:p>
          <a:p>
            <a:pPr lvl="2" eaLnBrk="1" hangingPunct="1">
              <a:lnSpc>
                <a:spcPct val="85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/>
              <a:t>Avoids common problems seen with locking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sz="2000" dirty="0" smtClean="0"/>
              <a:t>-	no priority inversion, no convoying, no deadlock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/>
              <a:t>Difficult programming </a:t>
            </a:r>
            <a:r>
              <a:rPr lang="en-US" sz="2000" dirty="0" smtClean="0"/>
              <a:t>logic makes it hard to use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58567"/>
            <a:ext cx="7239000" cy="684803"/>
          </a:xfrm>
        </p:spPr>
        <p:txBody>
          <a:bodyPr/>
          <a:lstStyle/>
          <a:p>
            <a:r>
              <a:rPr lang="en-US" dirty="0" smtClean="0"/>
              <a:t>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905000"/>
            <a:ext cx="8407400" cy="2985433"/>
          </a:xfrm>
        </p:spPr>
        <p:txBody>
          <a:bodyPr/>
          <a:lstStyle/>
          <a:p>
            <a:r>
              <a:rPr lang="en-US" sz="2000" dirty="0" smtClean="0"/>
              <a:t>Simple programming logic (easy to use)</a:t>
            </a:r>
          </a:p>
          <a:p>
            <a:r>
              <a:rPr lang="en-US" sz="2000" dirty="0" smtClean="0"/>
              <a:t>No priority inversion, convoying or deadlock</a:t>
            </a:r>
          </a:p>
          <a:p>
            <a:r>
              <a:rPr lang="en-US" sz="2000" dirty="0" smtClean="0"/>
              <a:t>Equivalent or better performance than locking</a:t>
            </a:r>
          </a:p>
          <a:p>
            <a:pPr lvl="1">
              <a:buFontTx/>
              <a:buChar char="-"/>
            </a:pPr>
            <a:r>
              <a:rPr lang="en-US" sz="2000" dirty="0" smtClean="0"/>
              <a:t>Less data copying</a:t>
            </a:r>
          </a:p>
          <a:p>
            <a:r>
              <a:rPr lang="en-US" sz="2000" dirty="0" smtClean="0"/>
              <a:t>No restrictions on data set size or contiguity</a:t>
            </a:r>
          </a:p>
          <a:p>
            <a:r>
              <a:rPr lang="en-US" sz="2000" dirty="0" smtClean="0"/>
              <a:t>Composable</a:t>
            </a:r>
          </a:p>
          <a:p>
            <a:r>
              <a:rPr lang="en-US" sz="2000" dirty="0" smtClean="0"/>
              <a:t>Wait-free</a:t>
            </a:r>
          </a:p>
          <a:p>
            <a:r>
              <a:rPr lang="en-US" sz="2000" dirty="0" smtClean="0"/>
              <a:t>. . .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4800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/>
              </a:rPr>
              <a:t>. . . Enter Transactional Memory (TM) …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558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07603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/>
              <a:t>What is a Transaction?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518911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Transaction: a finite sequence of revocable </a:t>
            </a:r>
            <a:r>
              <a:rPr lang="en-US" sz="1800" dirty="0" smtClean="0"/>
              <a:t>operations, </a:t>
            </a:r>
            <a:r>
              <a:rPr lang="en-US" sz="1800" dirty="0" smtClean="0"/>
              <a:t>executed by a </a:t>
            </a:r>
            <a:r>
              <a:rPr lang="en-US" sz="1800" dirty="0" smtClean="0"/>
              <a:t>process, </a:t>
            </a:r>
            <a:r>
              <a:rPr lang="en-US" sz="1800" dirty="0" smtClean="0"/>
              <a:t>that satisfies two properties:</a:t>
            </a:r>
          </a:p>
          <a:p>
            <a:pPr marL="800100" lvl="1" indent="-342900" eaLnBrk="1" hangingPunct="1">
              <a:buAutoNum type="arabicPeriod"/>
            </a:pPr>
            <a:r>
              <a:rPr lang="en-US" sz="1800" dirty="0" err="1" smtClean="0"/>
              <a:t>Serializability</a:t>
            </a:r>
            <a:endParaRPr lang="en-US" sz="1800" dirty="0" smtClean="0"/>
          </a:p>
          <a:p>
            <a:pPr marL="1200150" lvl="2" indent="-342900" eaLnBrk="1" hangingPunct="1">
              <a:buFontTx/>
              <a:buChar char="-"/>
            </a:pPr>
            <a:r>
              <a:rPr lang="en-US" sz="1800" dirty="0" smtClean="0"/>
              <a:t>the steps of one transaction are not seen to be interleaved with the steps of another transaction</a:t>
            </a:r>
          </a:p>
          <a:p>
            <a:pPr marL="1200150" lvl="2" indent="-342900" eaLnBrk="1" hangingPunct="1">
              <a:buFontTx/>
              <a:buChar char="-"/>
            </a:pPr>
            <a:r>
              <a:rPr lang="en-US" sz="1800" dirty="0" smtClean="0"/>
              <a:t>all processes agree on the order of transaction execution</a:t>
            </a:r>
          </a:p>
          <a:p>
            <a:pPr lvl="1" eaLnBrk="1" hangingPunct="1"/>
            <a:r>
              <a:rPr lang="en-US" sz="1800" dirty="0" smtClean="0"/>
              <a:t>2. Atomicity</a:t>
            </a:r>
          </a:p>
          <a:p>
            <a:pPr lvl="2" eaLnBrk="1" hangingPunct="1">
              <a:buFontTx/>
              <a:buChar char="-"/>
            </a:pPr>
            <a:r>
              <a:rPr lang="en-US" sz="1800" dirty="0" smtClean="0"/>
              <a:t>Each transaction either aborts or commits</a:t>
            </a:r>
          </a:p>
          <a:p>
            <a:pPr lvl="2" eaLnBrk="1" hangingPunct="1">
              <a:buFontTx/>
              <a:buChar char="-"/>
            </a:pPr>
            <a:r>
              <a:rPr lang="en-US" sz="1800" dirty="0" smtClean="0">
                <a:effectLst/>
                <a:latin typeface="+mn-lt"/>
              </a:rPr>
              <a:t>Abort: all tentative changes of the transaction are discarded</a:t>
            </a:r>
          </a:p>
          <a:p>
            <a:pPr lvl="2" eaLnBrk="1" hangingPunct="1">
              <a:buFontTx/>
              <a:buChar char="-"/>
            </a:pPr>
            <a:r>
              <a:rPr lang="en-US" sz="1800" dirty="0" smtClean="0">
                <a:effectLst/>
                <a:latin typeface="+mn-lt"/>
              </a:rPr>
              <a:t>Commit: all tentative changes of the transaction take effect immediately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This paper assumes that a process executes one transaction at a time</a:t>
            </a:r>
          </a:p>
          <a:p>
            <a:pPr lvl="1" eaLnBrk="1" hangingPunct="1">
              <a:buFontTx/>
              <a:buChar char="-"/>
            </a:pPr>
            <a:r>
              <a:rPr lang="en-US" sz="1800" dirty="0" smtClean="0"/>
              <a:t>Transactions do not nest (</a:t>
            </a:r>
            <a:r>
              <a:rPr lang="en-US" sz="1800" dirty="0" err="1" smtClean="0"/>
              <a:t>ie</a:t>
            </a:r>
            <a:r>
              <a:rPr lang="en-US" sz="1800" dirty="0" smtClean="0"/>
              <a:t>. not </a:t>
            </a:r>
            <a:r>
              <a:rPr lang="en-US" sz="1800" dirty="0" err="1" smtClean="0"/>
              <a:t>composable</a:t>
            </a:r>
            <a:r>
              <a:rPr lang="en-US" sz="1800" dirty="0" smtClean="0"/>
              <a:t>)</a:t>
            </a:r>
          </a:p>
          <a:p>
            <a:pPr lvl="1" eaLnBrk="1" hangingPunct="1">
              <a:buFontTx/>
              <a:buChar char="-"/>
            </a:pPr>
            <a:r>
              <a:rPr lang="en-US" sz="1800" dirty="0" smtClean="0"/>
              <a:t>Transactions do not overlap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1084263"/>
            <a:ext cx="8458200" cy="668337"/>
          </a:xfrm>
        </p:spPr>
        <p:txBody>
          <a:bodyPr/>
          <a:lstStyle/>
          <a:p>
            <a:pPr eaLnBrk="1" hangingPunct="1"/>
            <a:r>
              <a:rPr lang="en-US" dirty="0" smtClean="0"/>
              <a:t>What is Transactional Memory?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6713" y="1905000"/>
            <a:ext cx="8407400" cy="353943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dirty="0" smtClean="0"/>
              <a:t>Transactional Memory (TM) is a lock-free, non-blocking concurrency control mechanism based on transactions 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</a:pPr>
            <a:r>
              <a:rPr lang="en-US" sz="2000" dirty="0" smtClean="0"/>
              <a:t>TM allows </a:t>
            </a:r>
            <a:r>
              <a:rPr lang="en-US" sz="2000" dirty="0" smtClean="0"/>
              <a:t>programmers </a:t>
            </a:r>
            <a:r>
              <a:rPr lang="en-US" sz="2000" dirty="0" smtClean="0"/>
              <a:t>to define customized </a:t>
            </a:r>
            <a:r>
              <a:rPr lang="en-US" sz="2000" dirty="0" smtClean="0"/>
              <a:t>atomic </a:t>
            </a:r>
            <a:r>
              <a:rPr lang="en-US" sz="2000" dirty="0" smtClean="0"/>
              <a:t>operations that apply to multiple, independently chosen memory locations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r>
              <a:rPr lang="en-US" sz="2000" dirty="0" smtClean="0"/>
              <a:t>TM is </a:t>
            </a:r>
            <a:r>
              <a:rPr lang="en-US" sz="2000" dirty="0" smtClean="0"/>
              <a:t>non-blocking</a:t>
            </a:r>
            <a:endParaRPr lang="en-US" sz="2000" dirty="0" smtClean="0"/>
          </a:p>
          <a:p>
            <a:pPr lvl="1" eaLnBrk="1" hangingPunct="1">
              <a:lnSpc>
                <a:spcPct val="75000"/>
              </a:lnSpc>
            </a:pPr>
            <a:r>
              <a:rPr lang="en-US" sz="2000" dirty="0" smtClean="0"/>
              <a:t>-	Multiple transactions execute optimistically, in parallel, on different CPU’s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000" dirty="0" smtClean="0"/>
              <a:t>-	If a conflict occurs only one can succeed, others can retry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239000" cy="668337"/>
          </a:xfrm>
        </p:spPr>
        <p:txBody>
          <a:bodyPr/>
          <a:lstStyle/>
          <a:p>
            <a:r>
              <a:rPr lang="en-US" dirty="0" smtClean="0"/>
              <a:t>Basic  Transaction Concept</a:t>
            </a:r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143000" y="3279577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03338" y="2274585"/>
            <a:ext cx="236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bg1"/>
              </a:buClr>
              <a:buFont typeface="Verdana" pitchFamily="34" charset="0"/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beginTx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Clr>
                <a:schemeClr val="bg1"/>
              </a:buClr>
              <a:buFont typeface="Verdana" pitchFamily="34" charset="0"/>
              <a:buNone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[A]=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>
              <a:buClr>
                <a:schemeClr val="bg1"/>
              </a:buClr>
              <a:buFont typeface="Verdana" pitchFamily="34" charset="0"/>
              <a:buNone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[B]=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>
              <a:buClr>
                <a:schemeClr val="bg1"/>
              </a:buClr>
              <a:buFont typeface="Verdana" pitchFamily="34" charset="0"/>
              <a:buNone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[C]=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>
              <a:buClr>
                <a:schemeClr val="bg1"/>
              </a:buClr>
              <a:buFont typeface="Verdana" pitchFamily="34" charset="0"/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x=_VALIDATE();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671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 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0" y="2260937"/>
            <a:ext cx="2209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beginTx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=[A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y=[B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[C]=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x=_VALIDATE();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10288" y="1907866"/>
            <a:ext cx="671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 B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90284" y="4397514"/>
            <a:ext cx="9069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AC"/>
                </a:solidFill>
                <a:effectLst/>
              </a:rPr>
              <a:t>Atomicity</a:t>
            </a:r>
            <a:endParaRPr lang="en-US" sz="1200" dirty="0">
              <a:solidFill>
                <a:srgbClr val="0000AC"/>
              </a:solidFill>
              <a:effectLst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257800" y="3279577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3352800" y="4648199"/>
            <a:ext cx="838200" cy="1084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4876800" y="4626114"/>
            <a:ext cx="990600" cy="362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982864" y="4626114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00AC"/>
                </a:solidFill>
                <a:effectLst/>
              </a:rPr>
              <a:t>ALL </a:t>
            </a:r>
          </a:p>
          <a:p>
            <a:pPr algn="ctr"/>
            <a:r>
              <a:rPr lang="en-US" sz="1000" dirty="0">
                <a:solidFill>
                  <a:srgbClr val="0000AC"/>
                </a:solidFill>
                <a:effectLst/>
              </a:rPr>
              <a:t>or NOTHING</a:t>
            </a:r>
          </a:p>
          <a:p>
            <a:pPr algn="ctr"/>
            <a:endParaRPr lang="en-US" sz="1000" dirty="0">
              <a:solidFill>
                <a:srgbClr val="0000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95400" y="3303390"/>
            <a:ext cx="388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(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x) 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</a:t>
            </a:r>
            <a:r>
              <a:rPr lang="en-US" sz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COMMIT();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ELSE 	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_ABORT();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GOTO beginTx;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1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143000" y="4397514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//</a:t>
            </a:r>
            <a:r>
              <a:rPr 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_</a:t>
            </a:r>
            <a:r>
              <a:rPr lang="en-US" sz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 - instantaneously make </a:t>
            </a:r>
            <a:r>
              <a:rPr lang="en-US" sz="12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above changes visible to all </a:t>
            </a:r>
            <a:r>
              <a:rPr lang="en-US" sz="12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Proc’s</a:t>
            </a:r>
            <a:endParaRPr lang="en-US" sz="1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096000" y="3290248"/>
            <a:ext cx="27431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(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x) 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_COMMIT();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ELSE 	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_ABORT();</a:t>
            </a:r>
          </a:p>
          <a:p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GOTO beginTx</a:t>
            </a: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019800" y="4397514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// _ABORT - discard </a:t>
            </a: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above </a:t>
            </a:r>
            <a:r>
              <a:rPr lang="en-US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changes, may try again</a:t>
            </a:r>
            <a:endParaRPr lang="en-US" sz="1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514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True concurrency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2057400" y="2514600"/>
            <a:ext cx="319087" cy="48656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1" name="Left Brace 30"/>
          <p:cNvSpPr/>
          <p:nvPr/>
        </p:nvSpPr>
        <p:spPr bwMode="auto">
          <a:xfrm>
            <a:off x="5791200" y="2514600"/>
            <a:ext cx="304800" cy="53340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974777"/>
            <a:ext cx="27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How is validity determined?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27235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Optimistic execution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568315"/>
            <a:ext cx="838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Serialization </a:t>
            </a:r>
            <a:r>
              <a:rPr lang="en-US" dirty="0" smtClean="0">
                <a:effectLst/>
              </a:rPr>
              <a:t>is ensured </a:t>
            </a:r>
            <a:r>
              <a:rPr lang="en-US" dirty="0" smtClean="0">
                <a:effectLst/>
              </a:rPr>
              <a:t>if only one transaction commits and others abort</a:t>
            </a:r>
          </a:p>
          <a:p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inearization </a:t>
            </a:r>
            <a:r>
              <a:rPr lang="en-US" dirty="0" smtClean="0">
                <a:effectLst/>
              </a:rPr>
              <a:t>is ensured </a:t>
            </a:r>
            <a:r>
              <a:rPr lang="en-US" dirty="0" smtClean="0">
                <a:effectLst/>
              </a:rPr>
              <a:t>by </a:t>
            </a:r>
            <a:r>
              <a:rPr lang="en-US" dirty="0" smtClean="0">
                <a:effectLst/>
              </a:rPr>
              <a:t>atomicity </a:t>
            </a:r>
            <a:r>
              <a:rPr lang="en-US" dirty="0" smtClean="0">
                <a:effectLst/>
              </a:rPr>
              <a:t>of validate, commit, and abort </a:t>
            </a:r>
            <a:r>
              <a:rPr lang="en-US" dirty="0" smtClean="0">
                <a:effectLst/>
              </a:rPr>
              <a:t>operations</a:t>
            </a:r>
            <a:endParaRPr lang="en-US" dirty="0" smtClean="0">
              <a:effectLst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143000" y="4318337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5257800" y="4318337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81400" y="345331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How to COMMIT?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17784" y="381498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How to ABORT?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1800" y="2743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/>
              </a:rPr>
              <a:t>Changes must be 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revocable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!</a:t>
            </a:r>
            <a:endParaRPr lang="en-US" sz="14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2984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2372</Words>
  <Application>Microsoft Office PowerPoint</Application>
  <PresentationFormat>On-screen Show (4:3)</PresentationFormat>
  <Paragraphs>667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Transactional Memory: Architectural Support for Lock-Free Data Structures   By Maurice Herlihy and J. Eliot B. Moss 1993</vt:lpstr>
      <vt:lpstr>Outline</vt:lpstr>
      <vt:lpstr>Locking</vt:lpstr>
      <vt:lpstr>Lock-Free Synchronization</vt:lpstr>
      <vt:lpstr>Wish List</vt:lpstr>
      <vt:lpstr>What is a Transaction?</vt:lpstr>
      <vt:lpstr>What is Transactional Memory?</vt:lpstr>
      <vt:lpstr>Basic  Transaction Concept</vt:lpstr>
      <vt:lpstr>TM Primitives</vt:lpstr>
      <vt:lpstr>TM vs. Non-Blocking Algorithm</vt:lpstr>
      <vt:lpstr>Hardware or Software TM?</vt:lpstr>
      <vt:lpstr>Core Changes</vt:lpstr>
      <vt:lpstr>Instruction Set Changes</vt:lpstr>
      <vt:lpstr>TM Conflict Detection</vt:lpstr>
      <vt:lpstr>TM Cache Architecture</vt:lpstr>
      <vt:lpstr>HW TM Leverages Cache Protocol</vt:lpstr>
      <vt:lpstr>Protocol Changes: Cache States</vt:lpstr>
      <vt:lpstr>ISA: TM Verification Operations</vt:lpstr>
      <vt:lpstr>TM Memory Access</vt:lpstr>
      <vt:lpstr>TM – Snoopy Cache Actions</vt:lpstr>
      <vt:lpstr>Experimental Platform</vt:lpstr>
      <vt:lpstr>Comparisons</vt:lpstr>
      <vt:lpstr>Test Methodology</vt:lpstr>
      <vt:lpstr>Counting Benchmark</vt:lpstr>
      <vt:lpstr>Counting Benchmark Results</vt:lpstr>
      <vt:lpstr>Producer/Consumer Benchmark</vt:lpstr>
      <vt:lpstr>Producer/Consumer Results</vt:lpstr>
      <vt:lpstr>Doubly-Linked List Benchmark</vt:lpstr>
      <vt:lpstr>Doubly-Linked List Benchmark</vt:lpstr>
      <vt:lpstr>Doubly-Linked List Benchmark</vt:lpstr>
      <vt:lpstr>Doubly-Linked List Results</vt:lpstr>
      <vt:lpstr>Advantages of TM</vt:lpstr>
      <vt:lpstr>Disadvantages of TM</vt:lpstr>
      <vt:lpstr>Disadvantages of TM</vt:lpstr>
      <vt:lpstr>Summary</vt:lpstr>
      <vt:lpstr>Summary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Walpole</cp:lastModifiedBy>
  <cp:revision>44</cp:revision>
  <dcterms:created xsi:type="dcterms:W3CDTF">2014-05-19T03:41:25Z</dcterms:created>
  <dcterms:modified xsi:type="dcterms:W3CDTF">2014-05-19T23:36:00Z</dcterms:modified>
</cp:coreProperties>
</file>