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7" r:id="rId3"/>
    <p:sldId id="260" r:id="rId4"/>
    <p:sldId id="288" r:id="rId5"/>
    <p:sldId id="261" r:id="rId6"/>
    <p:sldId id="289" r:id="rId7"/>
    <p:sldId id="262" r:id="rId8"/>
    <p:sldId id="263" r:id="rId9"/>
    <p:sldId id="290" r:id="rId10"/>
    <p:sldId id="299" r:id="rId11"/>
    <p:sldId id="291" r:id="rId12"/>
    <p:sldId id="292" r:id="rId13"/>
    <p:sldId id="293" r:id="rId14"/>
    <p:sldId id="294" r:id="rId15"/>
    <p:sldId id="300" r:id="rId16"/>
    <p:sldId id="257" r:id="rId17"/>
    <p:sldId id="302" r:id="rId18"/>
    <p:sldId id="295" r:id="rId19"/>
    <p:sldId id="265" r:id="rId20"/>
    <p:sldId id="264" r:id="rId21"/>
    <p:sldId id="303" r:id="rId22"/>
    <p:sldId id="304" r:id="rId23"/>
    <p:sldId id="301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6" r:id="rId35"/>
    <p:sldId id="277" r:id="rId36"/>
    <p:sldId id="278" r:id="rId37"/>
    <p:sldId id="297" r:id="rId38"/>
    <p:sldId id="298" r:id="rId39"/>
    <p:sldId id="305" r:id="rId40"/>
    <p:sldId id="306" r:id="rId41"/>
    <p:sldId id="307" r:id="rId42"/>
    <p:sldId id="279" r:id="rId43"/>
    <p:sldId id="286" r:id="rId44"/>
    <p:sldId id="309" r:id="rId45"/>
    <p:sldId id="308" r:id="rId46"/>
    <p:sldId id="285" r:id="rId47"/>
    <p:sldId id="284" r:id="rId48"/>
    <p:sldId id="283" r:id="rId49"/>
    <p:sldId id="282" r:id="rId50"/>
    <p:sldId id="281" r:id="rId51"/>
    <p:sldId id="28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350D-1344-B448-ADFB-534F7903D05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040D-1DFE-E244-B66A-824165ACC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Relativistic Red Black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Incorrect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its OK to see either old, or new, or both, then we must hide the “neither” state</a:t>
            </a:r>
          </a:p>
          <a:p>
            <a:pPr lvl="1"/>
            <a:r>
              <a:rPr lang="en-US" sz="2000" dirty="0" smtClean="0"/>
              <a:t>any reader that fails to find the old must find the new</a:t>
            </a:r>
          </a:p>
          <a:p>
            <a:pPr lvl="1"/>
            <a:r>
              <a:rPr lang="en-US" sz="2000" dirty="0" smtClean="0"/>
              <a:t>is it enough to insert the new before removing the old?</a:t>
            </a:r>
          </a:p>
          <a:p>
            <a:pPr lvl="1"/>
            <a:r>
              <a:rPr lang="en-US" sz="2000" dirty="0" smtClean="0"/>
              <a:t>if the new appears earlier in the list than the old then we need to wait for readers before we delete the old!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If we must only see the before or after state then we need atomic transactions (later)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Relativistic Programming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of RCU primitives</a:t>
            </a:r>
          </a:p>
          <a:p>
            <a:pPr lvl="1"/>
            <a:r>
              <a:rPr lang="en-US" sz="2400" dirty="0" smtClean="0"/>
              <a:t>write-lock, write-unlock</a:t>
            </a:r>
          </a:p>
          <a:p>
            <a:pPr lvl="2"/>
            <a:r>
              <a:rPr lang="en-US" sz="2000" dirty="0" smtClean="0"/>
              <a:t>for synchronization among writers</a:t>
            </a:r>
          </a:p>
          <a:p>
            <a:pPr lvl="1"/>
            <a:r>
              <a:rPr lang="en-US" sz="2400" dirty="0" smtClean="0"/>
              <a:t>start-read, end-read</a:t>
            </a:r>
          </a:p>
          <a:p>
            <a:pPr lvl="2"/>
            <a:r>
              <a:rPr lang="en-US" sz="2000" dirty="0" smtClean="0"/>
              <a:t>to delimit read sections</a:t>
            </a:r>
          </a:p>
          <a:p>
            <a:pPr lvl="1"/>
            <a:r>
              <a:rPr lang="en-US" sz="2400" dirty="0" smtClean="0"/>
              <a:t>wait-for-readers</a:t>
            </a:r>
          </a:p>
          <a:p>
            <a:pPr lvl="2"/>
            <a:r>
              <a:rPr lang="en-US" sz="2000" dirty="0" smtClean="0"/>
              <a:t>to wait for all pre-existing readers</a:t>
            </a:r>
          </a:p>
          <a:p>
            <a:pPr lvl="1"/>
            <a:r>
              <a:rPr lang="en-US" sz="2400" dirty="0" smtClean="0"/>
              <a:t>deferred-free</a:t>
            </a:r>
          </a:p>
          <a:p>
            <a:pPr lvl="2"/>
            <a:r>
              <a:rPr lang="en-US" sz="2000" dirty="0" smtClean="0"/>
              <a:t>to safely reclaim memory</a:t>
            </a:r>
          </a:p>
          <a:p>
            <a:pPr lvl="1"/>
            <a:r>
              <a:rPr lang="en-US" sz="2400" dirty="0" smtClean="0"/>
              <a:t>publish, read</a:t>
            </a:r>
          </a:p>
          <a:p>
            <a:pPr lvl="2"/>
            <a:r>
              <a:rPr lang="en-US" sz="2000" dirty="0" smtClean="0"/>
              <a:t>to remove reordering problems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Relativistic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Writers must keep data in a continually consistent state</a:t>
            </a:r>
          </a:p>
          <a:p>
            <a:pPr lvl="1"/>
            <a:r>
              <a:rPr lang="en-US" sz="2400" dirty="0" smtClean="0"/>
              <a:t>a reader must be able to safely traverse a data structure at any time</a:t>
            </a:r>
          </a:p>
          <a:p>
            <a:pPr lvl="1"/>
            <a:r>
              <a:rPr lang="en-US" sz="2400" dirty="0" smtClean="0"/>
              <a:t>individual updates must take effect at a well-defined point with respect to a concurrent reader</a:t>
            </a:r>
          </a:p>
          <a:p>
            <a:pPr lvl="2"/>
            <a:r>
              <a:rPr lang="en-US" sz="2000" dirty="0" smtClean="0"/>
              <a:t>this is like </a:t>
            </a:r>
            <a:r>
              <a:rPr lang="en-US" sz="2000" dirty="0" err="1" smtClean="0"/>
              <a:t>linearizability</a:t>
            </a:r>
            <a:endParaRPr lang="en-US" sz="2000" dirty="0"/>
          </a:p>
          <a:p>
            <a:pPr lvl="2"/>
            <a:r>
              <a:rPr lang="en-US" sz="2000" dirty="0" smtClean="0"/>
              <a:t>but it does not necessarily imply that all readers must agree on the order of unrelated updates!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Relativistic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When updates must be seen in order, writers must insert the appropriate delay</a:t>
            </a:r>
          </a:p>
          <a:p>
            <a:pPr lvl="1"/>
            <a:r>
              <a:rPr lang="en-US" sz="2400" dirty="0" smtClean="0"/>
              <a:t>wait-for-readers</a:t>
            </a:r>
          </a:p>
          <a:p>
            <a:pPr lvl="1"/>
            <a:r>
              <a:rPr lang="en-US" sz="2400" dirty="0" smtClean="0"/>
              <a:t>sometimes </a:t>
            </a:r>
            <a:r>
              <a:rPr lang="en-US" sz="2400" dirty="0" err="1" smtClean="0"/>
              <a:t>rp</a:t>
            </a:r>
            <a:r>
              <a:rPr lang="en-US" sz="2400" dirty="0" smtClean="0"/>
              <a:t>-read is enough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Readers must delimit their read sections and not hold references between read sections</a:t>
            </a:r>
          </a:p>
          <a:p>
            <a:pPr lvl="1"/>
            <a:r>
              <a:rPr lang="en-US" sz="2400" dirty="0" smtClean="0"/>
              <a:t> just like conventional locking rules</a:t>
            </a:r>
          </a:p>
          <a:p>
            <a:pPr lvl="1"/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To simplify CPU and compiler reordering issues</a:t>
            </a:r>
          </a:p>
          <a:p>
            <a:pPr marL="742950" lvl="2" indent="-342900"/>
            <a:r>
              <a:rPr lang="en-US" sz="2000" dirty="0" smtClean="0"/>
              <a:t>readers must use the </a:t>
            </a:r>
            <a:r>
              <a:rPr lang="en-US" sz="2000" dirty="0" err="1" smtClean="0"/>
              <a:t>rp</a:t>
            </a:r>
            <a:r>
              <a:rPr lang="en-US" sz="2000" dirty="0" smtClean="0"/>
              <a:t>-read to access shared data</a:t>
            </a:r>
          </a:p>
          <a:p>
            <a:pPr marL="742950" lvl="2" indent="-342900"/>
            <a:r>
              <a:rPr lang="en-US" sz="2000" dirty="0"/>
              <a:t>w</a:t>
            </a:r>
            <a:r>
              <a:rPr lang="en-US" sz="2000" dirty="0" smtClean="0"/>
              <a:t>riters update shared data using  the </a:t>
            </a:r>
            <a:r>
              <a:rPr lang="en-US" sz="2000" dirty="0" err="1" smtClean="0"/>
              <a:t>rp</a:t>
            </a:r>
            <a:r>
              <a:rPr lang="en-US" sz="2000" dirty="0" smtClean="0"/>
              <a:t>-publish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Relativistic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Sometimes writers can reason about read traversal order and avoid using wait-for-readers</a:t>
            </a:r>
          </a:p>
          <a:p>
            <a:pPr lvl="1"/>
            <a:r>
              <a:rPr lang="en-US" sz="2400" dirty="0" smtClean="0"/>
              <a:t>readers will naturally see updates in order even without it</a:t>
            </a:r>
          </a:p>
          <a:p>
            <a:pPr lvl="1"/>
            <a:r>
              <a:rPr lang="en-US" sz="2400" dirty="0" smtClean="0"/>
              <a:t>example: moving an element from earlier to later in a singly linked list, by copying then removing, guarantees that all readers will see one or the other or both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Generally Useful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some primitives and a few simple rules</a:t>
            </a:r>
          </a:p>
          <a:p>
            <a:r>
              <a:rPr lang="en-US" sz="2800" dirty="0" smtClean="0"/>
              <a:t>They work well for simple list operations</a:t>
            </a:r>
          </a:p>
          <a:p>
            <a:r>
              <a:rPr lang="en-US" sz="2800" dirty="0" smtClean="0"/>
              <a:t>They also work well for hash-tables</a:t>
            </a:r>
          </a:p>
          <a:p>
            <a:r>
              <a:rPr lang="en-US" sz="2800" dirty="0" smtClean="0"/>
              <a:t>But is this enough for more complex data structures?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Black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RB-trees store sorted 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 pairs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They guarantee </a:t>
            </a:r>
            <a:r>
              <a:rPr lang="en-US" sz="2800" dirty="0" err="1" smtClean="0"/>
              <a:t>O(log(N</a:t>
            </a:r>
            <a:r>
              <a:rPr lang="en-US" sz="2800" dirty="0" smtClean="0"/>
              <a:t>)) performance for inserts, deletes, and lookups</a:t>
            </a:r>
          </a:p>
          <a:p>
            <a:pPr lvl="1"/>
            <a:r>
              <a:rPr lang="en-US" sz="2400" dirty="0" smtClean="0"/>
              <a:t>they limit the depth of the tree (partially balanced)</a:t>
            </a:r>
          </a:p>
          <a:p>
            <a:pPr lvl="1"/>
            <a:r>
              <a:rPr lang="en-US" sz="2400" dirty="0" smtClean="0"/>
              <a:t>updates require restructuring of the tree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They are very difficult to parallelize</a:t>
            </a:r>
          </a:p>
          <a:p>
            <a:pPr lvl="1"/>
            <a:r>
              <a:rPr lang="en-US" sz="2400" dirty="0" smtClean="0"/>
              <a:t>difficult to avoid deadlock with per-node locking</a:t>
            </a:r>
          </a:p>
          <a:p>
            <a:pPr lvl="1"/>
            <a:r>
              <a:rPr lang="en-US" sz="2400" dirty="0" smtClean="0"/>
              <a:t>most implementations use a single global lock</a:t>
            </a:r>
          </a:p>
          <a:p>
            <a:pPr lvl="1"/>
            <a:r>
              <a:rPr lang="en-US" sz="2400" dirty="0" smtClean="0"/>
              <a:t>they are a stiff challenge for Relativistic Programming!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Black Tree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nodes on the left branch of a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have a key less than that of the root of the </a:t>
            </a:r>
            <a:r>
              <a:rPr lang="en-US" sz="2800" dirty="0" err="1" smtClean="0"/>
              <a:t>subtree</a:t>
            </a:r>
            <a:endParaRPr lang="en-US" sz="2800" dirty="0" smtClean="0"/>
          </a:p>
          <a:p>
            <a:r>
              <a:rPr lang="en-US" sz="2800" dirty="0" smtClean="0"/>
              <a:t>All nodes on the right branch of a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have a key greater or equal to that of the root</a:t>
            </a:r>
          </a:p>
          <a:p>
            <a:r>
              <a:rPr lang="en-US" sz="2800" dirty="0" smtClean="0"/>
              <a:t>Each node has a color (red or black)</a:t>
            </a:r>
          </a:p>
          <a:p>
            <a:r>
              <a:rPr lang="en-US" sz="2800" dirty="0" smtClean="0"/>
              <a:t>Both children of a red node are black</a:t>
            </a:r>
          </a:p>
          <a:p>
            <a:r>
              <a:rPr lang="en-US" sz="2800" dirty="0" smtClean="0"/>
              <a:t>The black depth of every leaf is the same</a:t>
            </a:r>
          </a:p>
          <a:p>
            <a:pPr lvl="1"/>
            <a:r>
              <a:rPr lang="en-US" sz="2400" dirty="0" smtClean="0"/>
              <a:t>this is the balance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Updates potentially require the tree to be restructured to maintain its balance properties</a:t>
            </a:r>
          </a:p>
          <a:p>
            <a:pPr lvl="1"/>
            <a:r>
              <a:rPr lang="en-US" sz="2400" dirty="0" smtClean="0"/>
              <a:t>changes can affect any node between the update and root</a:t>
            </a:r>
          </a:p>
          <a:p>
            <a:pPr lvl="1"/>
            <a:r>
              <a:rPr lang="en-US" sz="2400" dirty="0" smtClean="0"/>
              <a:t>locking requires a lock for each affected node</a:t>
            </a:r>
          </a:p>
          <a:p>
            <a:pPr lvl="2"/>
            <a:r>
              <a:rPr lang="en-US" sz="2000" dirty="0" smtClean="0"/>
              <a:t>acquiring </a:t>
            </a:r>
            <a:r>
              <a:rPr lang="en-US" sz="2000" dirty="0"/>
              <a:t>locks on the way up can deadlock with readers that are </a:t>
            </a:r>
            <a:r>
              <a:rPr lang="en-US" sz="2000" dirty="0" smtClean="0"/>
              <a:t>descending</a:t>
            </a:r>
            <a:endParaRPr lang="en-US" sz="2400" dirty="0" smtClean="0"/>
          </a:p>
          <a:p>
            <a:pPr lvl="2"/>
            <a:r>
              <a:rPr lang="en-US" sz="2000" dirty="0" smtClean="0"/>
              <a:t>acquiring all possible locks ahead of time degenerates to coarse grain locking</a:t>
            </a:r>
          </a:p>
          <a:p>
            <a:pPr lvl="1"/>
            <a:r>
              <a:rPr lang="en-US" dirty="0" smtClean="0"/>
              <a:t>conventional approaches use a single lock for the tree</a:t>
            </a:r>
          </a:p>
          <a:p>
            <a:pPr lvl="2"/>
            <a:r>
              <a:rPr lang="en-US" dirty="0" smtClean="0"/>
              <a:t>no concurrency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Restructuring is also a concern for RP</a:t>
            </a:r>
            <a:endParaRPr lang="en-US" dirty="0"/>
          </a:p>
        </p:txBody>
      </p:sp>
      <p:pic>
        <p:nvPicPr>
          <p:cNvPr id="4" name="Content Placeholder 3" descr="Screen shot 2013-05-14 at 10.26.46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495" b="-149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60370" y="6126163"/>
            <a:ext cx="55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thread searching for B could fail to find 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922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Concurrent reading and writing improves performance and scalability</a:t>
            </a:r>
          </a:p>
          <a:p>
            <a:pPr lvl="1"/>
            <a:r>
              <a:rPr lang="en-US" sz="2400" dirty="0" smtClean="0"/>
              <a:t>concurrent readers may disagree on the order of concurrent updates</a:t>
            </a:r>
          </a:p>
          <a:p>
            <a:pPr lvl="1"/>
            <a:r>
              <a:rPr lang="en-US" sz="2400" dirty="0" smtClean="0"/>
              <a:t>orders may be non-</a:t>
            </a:r>
            <a:r>
              <a:rPr lang="en-US" sz="2400" dirty="0" err="1" smtClean="0"/>
              <a:t>linearizable</a:t>
            </a:r>
            <a:endParaRPr lang="en-US" sz="2400" dirty="0" smtClean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s this OK?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Relativistic programming provides tools for enforcing the order that is necessary for correctness</a:t>
            </a:r>
          </a:p>
          <a:p>
            <a:pPr lvl="1"/>
            <a:r>
              <a:rPr lang="en-US" sz="2400" dirty="0" err="1" smtClean="0"/>
              <a:t>linearizability</a:t>
            </a:r>
            <a:r>
              <a:rPr lang="en-US" sz="2400" dirty="0" smtClean="0"/>
              <a:t> is not always necessary!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Restructuring is also a concern for RP</a:t>
            </a:r>
            <a:endParaRPr lang="en-US" dirty="0"/>
          </a:p>
        </p:txBody>
      </p:sp>
      <p:pic>
        <p:nvPicPr>
          <p:cNvPr id="4" name="Content Placeholder 3" descr="Screen shot 2013-05-14 at 10.26.34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89" r="-308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60370" y="6126163"/>
            <a:ext cx="55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thread searching for B could fail to find 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Readers ignore color and do not access parent pointers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Readers stop searching when they find a key that matches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Updates can change colors and place multiple copies in the tree so long as they appear in valid sort positions, without affecting readers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Relativistic lookups are essentially sequential code!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new node is always inserted as a leaf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Concurrent readers will see it if they dereference its pointer before the update publishes the pointer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If the insert breaks the tree’s color or balance properties it must be recolored or rebalanced</a:t>
            </a:r>
          </a:p>
          <a:p>
            <a:pPr lvl="1"/>
            <a:r>
              <a:rPr lang="en-US" sz="2400" dirty="0" smtClean="0"/>
              <a:t>that's the! tricky part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Nodes only deleted from the bottom of the tree</a:t>
            </a:r>
          </a:p>
          <a:p>
            <a:pPr lvl="1"/>
            <a:r>
              <a:rPr lang="en-US" sz="2000" dirty="0" smtClean="0"/>
              <a:t>this may require some restructuring (called a swap)</a:t>
            </a:r>
          </a:p>
          <a:p>
            <a:pPr lvl="5"/>
            <a:endParaRPr lang="en-US" sz="1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eaders will either see the deleted node, or they will not, depending on when they dereference its pointer</a:t>
            </a:r>
          </a:p>
          <a:p>
            <a:pPr lvl="5"/>
            <a:endParaRPr lang="en-US" sz="1400" dirty="0" smtClean="0"/>
          </a:p>
          <a:p>
            <a:r>
              <a:rPr lang="en-US" sz="2400" dirty="0" smtClean="0"/>
              <a:t>The node's memory must not be reclaimed while readers are still accessing it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 err="1" smtClean="0"/>
              <a:t>rp</a:t>
            </a:r>
            <a:r>
              <a:rPr lang="en-US" sz="2000" dirty="0" smtClean="0"/>
              <a:t>-free</a:t>
            </a:r>
          </a:p>
          <a:p>
            <a:pPr lvl="5"/>
            <a:endParaRPr lang="en-US" sz="1400" dirty="0" smtClean="0"/>
          </a:p>
          <a:p>
            <a:r>
              <a:rPr lang="en-US" sz="2400" dirty="0" smtClean="0"/>
              <a:t>If the delete leaves the tree unbalanced it must be restructured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and Deletion of Node B</a:t>
            </a:r>
            <a:endParaRPr lang="en-US" dirty="0"/>
          </a:p>
        </p:txBody>
      </p:sp>
      <p:pic>
        <p:nvPicPr>
          <p:cNvPr id="4" name="Content Placeholder 3" descr="Screen shot 2013-05-14 at 10.27.13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791" b="-28791"/>
          <a:stretch>
            <a:fillRect/>
          </a:stretch>
        </p:blipFill>
        <p:spPr>
          <a:xfrm>
            <a:off x="997561" y="570390"/>
            <a:ext cx="7199790" cy="3781701"/>
          </a:xfrm>
        </p:spPr>
      </p:pic>
      <p:sp>
        <p:nvSpPr>
          <p:cNvPr id="5" name="TextBox 4"/>
          <p:cNvSpPr txBox="1"/>
          <p:nvPr/>
        </p:nvSpPr>
        <p:spPr>
          <a:xfrm>
            <a:off x="1458187" y="3606797"/>
            <a:ext cx="80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1887" y="3610112"/>
            <a:ext cx="8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5573" y="3606797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9207" y="4092606"/>
            <a:ext cx="62796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B's next node (C) to B's position</a:t>
            </a:r>
          </a:p>
          <a:p>
            <a:r>
              <a:rPr lang="en-US" dirty="0"/>
              <a:t>	</a:t>
            </a:r>
            <a:r>
              <a:rPr lang="en-US" dirty="0" smtClean="0"/>
              <a:t>- create new copy of C (C')</a:t>
            </a:r>
          </a:p>
          <a:p>
            <a:r>
              <a:rPr lang="en-US" dirty="0"/>
              <a:t>	</a:t>
            </a:r>
            <a:r>
              <a:rPr lang="en-US" dirty="0" smtClean="0"/>
              <a:t>- assign B's children to C'</a:t>
            </a:r>
          </a:p>
          <a:p>
            <a:r>
              <a:rPr lang="en-US" dirty="0"/>
              <a:t>	</a:t>
            </a:r>
            <a:r>
              <a:rPr lang="en-US" dirty="0" smtClean="0"/>
              <a:t>- give C' B's parent (B is now unreachable)</a:t>
            </a:r>
          </a:p>
          <a:p>
            <a:r>
              <a:rPr lang="en-US" dirty="0" smtClean="0"/>
              <a:t>	- defer free of B's memory</a:t>
            </a:r>
          </a:p>
          <a:p>
            <a:r>
              <a:rPr lang="en-US" dirty="0" smtClean="0"/>
              <a:t>Defer deletion of C</a:t>
            </a:r>
          </a:p>
          <a:p>
            <a:r>
              <a:rPr lang="en-US" dirty="0"/>
              <a:t>	</a:t>
            </a:r>
            <a:r>
              <a:rPr lang="en-US" dirty="0" smtClean="0"/>
              <a:t>- wait for readers, then reassign C's children to C's parent (E)</a:t>
            </a:r>
          </a:p>
          <a:p>
            <a:r>
              <a:rPr lang="en-US" dirty="0" smtClean="0"/>
              <a:t>Defer free of C's memory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Swap</a:t>
            </a:r>
            <a:endParaRPr lang="en-US" dirty="0"/>
          </a:p>
        </p:txBody>
      </p:sp>
      <p:pic>
        <p:nvPicPr>
          <p:cNvPr id="4" name="Content Placeholder 3" descr="Screen shot 2013-05-14 at 10.27.59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7289" r="-177289"/>
          <a:stretch>
            <a:fillRect/>
          </a:stretch>
        </p:blipFill>
        <p:spPr/>
      </p:pic>
      <p:pic>
        <p:nvPicPr>
          <p:cNvPr id="5" name="Picture 4" descr="Screen shot 2013-05-14 at 10.27.59 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75" y="3822700"/>
            <a:ext cx="25400" cy="63500"/>
          </a:xfrm>
          <a:prstGeom prst="rect">
            <a:avLst/>
          </a:prstGeom>
        </p:spPr>
      </p:pic>
      <p:pic>
        <p:nvPicPr>
          <p:cNvPr id="6" name="Picture 5" descr="Screen shot 2013-05-14 at 10.28.09 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97" y="1600200"/>
            <a:ext cx="6409519" cy="478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Swap</a:t>
            </a:r>
            <a:endParaRPr lang="en-US" dirty="0"/>
          </a:p>
        </p:txBody>
      </p:sp>
      <p:pic>
        <p:nvPicPr>
          <p:cNvPr id="4" name="Content Placeholder 3" descr="Screen shot 2013-05-14 at 10.28.22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0626" b="-30626"/>
          <a:stretch>
            <a:fillRect/>
          </a:stretch>
        </p:blipFill>
        <p:spPr>
          <a:xfrm>
            <a:off x="457200" y="508246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166151" y="4474346"/>
            <a:ext cx="4903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copy is necessary</a:t>
            </a:r>
          </a:p>
          <a:p>
            <a:r>
              <a:rPr lang="en-US" dirty="0" smtClean="0"/>
              <a:t>C adopts B's left child (A)</a:t>
            </a:r>
          </a:p>
          <a:p>
            <a:r>
              <a:rPr lang="en-US" dirty="0" smtClean="0"/>
              <a:t>A appears twice in the tree (its temporarily a DAG)</a:t>
            </a:r>
          </a:p>
          <a:p>
            <a:r>
              <a:rPr lang="en-US" dirty="0"/>
              <a:t>	</a:t>
            </a:r>
            <a:r>
              <a:rPr lang="en-US" dirty="0" smtClean="0"/>
              <a:t>- this does not affect readers</a:t>
            </a:r>
          </a:p>
          <a:p>
            <a:r>
              <a:rPr lang="en-US" dirty="0" smtClean="0"/>
              <a:t>Defer free of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Special Case Swap</a:t>
            </a:r>
            <a:endParaRPr lang="en-US" dirty="0"/>
          </a:p>
        </p:txBody>
      </p:sp>
      <p:pic>
        <p:nvPicPr>
          <p:cNvPr id="4" name="Content Placeholder 3" descr="Screen shot 2013-05-14 at 10.28.41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949" b="-129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Restructure</a:t>
            </a:r>
            <a:endParaRPr lang="en-US" dirty="0"/>
          </a:p>
        </p:txBody>
      </p:sp>
      <p:pic>
        <p:nvPicPr>
          <p:cNvPr id="4" name="Content Placeholder 3" descr="Screen shot 2013-05-14 at 10.28.55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9883" b="-198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Diagonal Restructure</a:t>
            </a:r>
            <a:endParaRPr lang="en-US" dirty="0"/>
          </a:p>
        </p:txBody>
      </p:sp>
      <p:pic>
        <p:nvPicPr>
          <p:cNvPr id="4" name="Content Placeholder 3" descr="Screen shot 2013-05-14 at 10.29.11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492" b="-24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Natural World is Relativistic</a:t>
            </a:r>
            <a:endParaRPr lang="en-US" dirty="0"/>
          </a:p>
        </p:txBody>
      </p:sp>
      <p:pic>
        <p:nvPicPr>
          <p:cNvPr id="4" name="Content Placeholder 3" descr="Screen shot 2013-05-14 at 10.20.22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849" b="-68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</a:t>
            </a:r>
            <a:r>
              <a:rPr lang="en-US" dirty="0" smtClean="0"/>
              <a:t> Restructure</a:t>
            </a:r>
            <a:endParaRPr lang="en-US" dirty="0"/>
          </a:p>
        </p:txBody>
      </p:sp>
      <p:pic>
        <p:nvPicPr>
          <p:cNvPr id="4" name="Content Placeholder 3" descr="Screen shot 2013-05-14 at 10.29.21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616" b="-96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</a:t>
            </a:r>
            <a:r>
              <a:rPr lang="en-US" dirty="0" err="1" smtClean="0"/>
              <a:t>Zig</a:t>
            </a:r>
            <a:r>
              <a:rPr lang="en-US" dirty="0" smtClean="0"/>
              <a:t> Restructure</a:t>
            </a:r>
            <a:endParaRPr lang="en-US" dirty="0"/>
          </a:p>
        </p:txBody>
      </p:sp>
      <p:pic>
        <p:nvPicPr>
          <p:cNvPr id="4" name="Content Placeholder 3" descr="Screen shot 2013-05-14 at 10.29.37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63" r="-66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(lookup) Performance</a:t>
            </a:r>
            <a:endParaRPr lang="en-US" dirty="0"/>
          </a:p>
        </p:txBody>
      </p:sp>
      <p:pic>
        <p:nvPicPr>
          <p:cNvPr id="4" name="Content Placeholder 3" descr="Screen shot 2013-05-14 at 10.30.07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5" b="-4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Write (insert/delete) Performance</a:t>
            </a:r>
            <a:endParaRPr lang="en-US" dirty="0"/>
          </a:p>
        </p:txBody>
      </p:sp>
      <p:pic>
        <p:nvPicPr>
          <p:cNvPr id="4" name="Content Placeholder 3" descr="Screen shot 2013-05-14 at 10.30.19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52" r="-36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Write-side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locking</a:t>
            </a:r>
          </a:p>
          <a:p>
            <a:pPr lvl="1"/>
            <a:r>
              <a:rPr lang="en-US" dirty="0" smtClean="0"/>
              <a:t>no concurrent writes</a:t>
            </a:r>
          </a:p>
          <a:p>
            <a:r>
              <a:rPr lang="en-US" dirty="0" smtClean="0"/>
              <a:t>Fine-grain locking</a:t>
            </a:r>
          </a:p>
          <a:p>
            <a:pPr lvl="1"/>
            <a:r>
              <a:rPr lang="en-US" dirty="0" smtClean="0"/>
              <a:t>deadlock</a:t>
            </a:r>
          </a:p>
          <a:p>
            <a:r>
              <a:rPr lang="en-US" dirty="0" smtClean="0"/>
              <a:t>CCAVL</a:t>
            </a:r>
          </a:p>
          <a:p>
            <a:pPr lvl="1"/>
            <a:r>
              <a:rPr lang="en-US" dirty="0" smtClean="0"/>
              <a:t>concurrent, but different data structure</a:t>
            </a:r>
          </a:p>
          <a:p>
            <a:r>
              <a:rPr lang="en-US" dirty="0" smtClean="0"/>
              <a:t>STM - transactional memory</a:t>
            </a:r>
          </a:p>
          <a:p>
            <a:pPr lvl="1"/>
            <a:r>
              <a:rPr lang="en-US" dirty="0" smtClean="0"/>
              <a:t>disjoint access parallelism (to be discussed later)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Concurrent Write (insert/delete) Performance</a:t>
            </a:r>
            <a:endParaRPr lang="en-US" dirty="0"/>
          </a:p>
        </p:txBody>
      </p:sp>
      <p:pic>
        <p:nvPicPr>
          <p:cNvPr id="4" name="Content Placeholder 3" descr="Screen shot 2013-05-14 at 10.30.34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19" r="-108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Concurrent Read (lookup) Performance</a:t>
            </a:r>
            <a:endParaRPr lang="en-US" dirty="0"/>
          </a:p>
        </p:txBody>
      </p:sp>
      <p:pic>
        <p:nvPicPr>
          <p:cNvPr id="4" name="Content Placeholder 3" descr="Screen shot 2013-05-14 at 10.31.05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86" r="-82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Lookup, insert and delete operations are </a:t>
            </a:r>
            <a:r>
              <a:rPr lang="en-US" dirty="0" err="1" smtClean="0"/>
              <a:t>linearizable</a:t>
            </a:r>
            <a:endParaRPr lang="en-US" dirty="0" smtClean="0"/>
          </a:p>
          <a:p>
            <a:pPr lvl="1"/>
            <a:r>
              <a:rPr lang="en-US" dirty="0" smtClean="0"/>
              <a:t>there is a well defined point at which they take effect</a:t>
            </a:r>
          </a:p>
          <a:p>
            <a:pPr lvl="1"/>
            <a:r>
              <a:rPr lang="en-US" dirty="0" smtClean="0"/>
              <a:t>they are primitive operations with only one update (can’t be seen out of order!)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Lookups</a:t>
            </a:r>
          </a:p>
          <a:p>
            <a:pPr lvl="1"/>
            <a:r>
              <a:rPr lang="en-US" dirty="0" smtClean="0"/>
              <a:t>last </a:t>
            </a:r>
            <a:r>
              <a:rPr lang="en-US" dirty="0" err="1" smtClean="0"/>
              <a:t>rp</a:t>
            </a:r>
            <a:r>
              <a:rPr lang="en-US" dirty="0" smtClean="0"/>
              <a:t>-read is the linearization point</a:t>
            </a:r>
          </a:p>
          <a:p>
            <a:r>
              <a:rPr lang="en-US" dirty="0" smtClean="0"/>
              <a:t>Inserts</a:t>
            </a:r>
          </a:p>
          <a:p>
            <a:pPr lvl="1"/>
            <a:r>
              <a:rPr lang="en-US" dirty="0" err="1" smtClean="0"/>
              <a:t>rp</a:t>
            </a:r>
            <a:r>
              <a:rPr lang="en-US" dirty="0" smtClean="0"/>
              <a:t>-publish is the linearization point</a:t>
            </a:r>
          </a:p>
          <a:p>
            <a:r>
              <a:rPr lang="en-US" dirty="0" smtClean="0"/>
              <a:t>Deletes</a:t>
            </a:r>
          </a:p>
          <a:p>
            <a:pPr lvl="1"/>
            <a:r>
              <a:rPr lang="en-US" dirty="0" smtClean="0"/>
              <a:t>store is the linearization point</a:t>
            </a:r>
          </a:p>
          <a:p>
            <a:r>
              <a:rPr lang="en-US" dirty="0"/>
              <a:t>Traversals are not necessarily </a:t>
            </a:r>
            <a:r>
              <a:rPr lang="en-US" dirty="0" err="1"/>
              <a:t>linearizable</a:t>
            </a: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Traversals visit the nodes in order</a:t>
            </a:r>
          </a:p>
          <a:p>
            <a:pPr lvl="1"/>
            <a:r>
              <a:rPr lang="en-US" dirty="0" smtClean="0"/>
              <a:t>they make use of the next operation</a:t>
            </a:r>
          </a:p>
          <a:p>
            <a:r>
              <a:rPr lang="en-US" dirty="0" smtClean="0"/>
              <a:t>Traversals are challenging for RP because they read more than one location</a:t>
            </a:r>
          </a:p>
          <a:p>
            <a:pPr lvl="1"/>
            <a:r>
              <a:rPr lang="en-US" dirty="0" smtClean="0"/>
              <a:t>restructures might cause nodes to be missed or duplicated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7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mplications for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Communication over distance takes time</a:t>
            </a:r>
          </a:p>
          <a:p>
            <a:pPr lvl="1"/>
            <a:r>
              <a:rPr lang="en-US" sz="2400" dirty="0" smtClean="0"/>
              <a:t>recipients at different distances will receive information/results at different times</a:t>
            </a:r>
          </a:p>
          <a:p>
            <a:pPr lvl="1"/>
            <a:r>
              <a:rPr lang="en-US" sz="2400" dirty="0" smtClean="0"/>
              <a:t>potential to receive information out of order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Forcing all recipients to agree on the order can only be done by delaying receipt</a:t>
            </a:r>
          </a:p>
          <a:p>
            <a:pPr lvl="1"/>
            <a:r>
              <a:rPr lang="en-US" sz="2400" dirty="0" smtClean="0"/>
              <a:t>i.e. nobody gets it until the slowest has received it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elays slow down computation</a:t>
            </a:r>
          </a:p>
          <a:p>
            <a:pPr lvl="1"/>
            <a:r>
              <a:rPr lang="en-US" sz="2400" dirty="0" smtClean="0"/>
              <a:t>the approach is inherently non-scalable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approaches explored:</a:t>
            </a:r>
          </a:p>
          <a:p>
            <a:pPr lvl="1"/>
            <a:r>
              <a:rPr lang="en-US" dirty="0" smtClean="0"/>
              <a:t>treat a traversal as a single indivisible operation</a:t>
            </a:r>
          </a:p>
          <a:p>
            <a:pPr lvl="2"/>
            <a:r>
              <a:rPr lang="en-US" dirty="0" smtClean="0"/>
              <a:t>acquire a lock and hold it for the duration</a:t>
            </a:r>
          </a:p>
          <a:p>
            <a:pPr lvl="2"/>
            <a:r>
              <a:rPr lang="en-US" dirty="0" smtClean="0"/>
              <a:t>replace the write lock with a reader-writer lock</a:t>
            </a:r>
          </a:p>
          <a:p>
            <a:pPr lvl="1"/>
            <a:r>
              <a:rPr lang="en-US" dirty="0" smtClean="0"/>
              <a:t>O (N log (N)) relativistic traversals</a:t>
            </a:r>
          </a:p>
          <a:p>
            <a:pPr lvl="2"/>
            <a:r>
              <a:rPr lang="en-US" dirty="0" smtClean="0"/>
              <a:t>can't use parent pointers</a:t>
            </a:r>
          </a:p>
          <a:p>
            <a:pPr lvl="2"/>
            <a:r>
              <a:rPr lang="en-US" dirty="0" smtClean="0"/>
              <a:t>use relativistic lookups to construct the traversal (traversal take O (N log (N)))</a:t>
            </a:r>
          </a:p>
          <a:p>
            <a:pPr lvl="2"/>
            <a:r>
              <a:rPr lang="en-US" dirty="0" smtClean="0"/>
              <a:t>updates only wait for lookups</a:t>
            </a:r>
          </a:p>
          <a:p>
            <a:pPr lvl="2"/>
            <a:r>
              <a:rPr lang="en-US" dirty="0" smtClean="0"/>
              <a:t>traversal is non-</a:t>
            </a:r>
            <a:r>
              <a:rPr lang="en-US" dirty="0" err="1" smtClean="0"/>
              <a:t>linearizable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8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approach: O(N) relativistic traversal</a:t>
            </a:r>
          </a:p>
          <a:p>
            <a:pPr lvl="1"/>
            <a:r>
              <a:rPr lang="en-US" dirty="0" smtClean="0"/>
              <a:t>requires modification of update operations to allow readers to use parent pointers</a:t>
            </a:r>
          </a:p>
          <a:p>
            <a:pPr lvl="1"/>
            <a:r>
              <a:rPr lang="en-US" dirty="0" smtClean="0"/>
              <a:t>requires additional node copies to preserve the parent pointers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pic>
        <p:nvPicPr>
          <p:cNvPr id="4" name="Content Placeholder 3" descr="Screen shot 2013-05-14 at 10.31.26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30" r="-73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  <p:pic>
        <p:nvPicPr>
          <p:cNvPr id="5" name="Content Placeholder 4" descr="Screen shot 2013-05-14 at 10.31.36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99" r="-88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Relativistic programming can be applied to a data structure as complex as a Red-Black Tree with excellent performance and </a:t>
            </a:r>
            <a:r>
              <a:rPr lang="en-US" smtClean="0"/>
              <a:t>scalability 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5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Reader-visible States in Swap</a:t>
            </a:r>
            <a:endParaRPr lang="en-US" dirty="0"/>
          </a:p>
        </p:txBody>
      </p:sp>
      <p:pic>
        <p:nvPicPr>
          <p:cNvPr id="4" name="Content Placeholder 3" descr="Screen shot 2013-05-14 at 10.31.51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45" b="-28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Reader-visible States in Swap</a:t>
            </a:r>
            <a:endParaRPr lang="en-US" dirty="0"/>
          </a:p>
        </p:txBody>
      </p:sp>
      <p:pic>
        <p:nvPicPr>
          <p:cNvPr id="4" name="Content Placeholder 3" descr="Screen shot 2013-05-14 at 10.32.02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637" b="-10637"/>
          <a:stretch>
            <a:fillRect/>
          </a:stretch>
        </p:blipFill>
        <p:spPr/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Reader-visible States in Diagonal Restructure</a:t>
            </a:r>
            <a:endParaRPr lang="en-US" dirty="0"/>
          </a:p>
        </p:txBody>
      </p:sp>
      <p:pic>
        <p:nvPicPr>
          <p:cNvPr id="5" name="Content Placeholder 4" descr="Screen shot 2013-05-14 at 10.32.23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" r="-113"/>
          <a:stretch>
            <a:fillRect/>
          </a:stretch>
        </p:blipFill>
        <p:spPr/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Reader-visible States in Diagonal Restructure</a:t>
            </a:r>
            <a:endParaRPr lang="en-US" dirty="0"/>
          </a:p>
        </p:txBody>
      </p:sp>
      <p:pic>
        <p:nvPicPr>
          <p:cNvPr id="4" name="Content Placeholder 3" descr="Screen shot 2013-05-14 at 10.32.44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738" b="-4738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Natural World is also Causal</a:t>
            </a:r>
            <a:endParaRPr lang="en-US" dirty="0"/>
          </a:p>
        </p:txBody>
      </p:sp>
      <p:pic>
        <p:nvPicPr>
          <p:cNvPr id="4" name="Content Placeholder 3" descr="Screen shot 2013-05-14 at 10.20.40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72" r="-108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Reader-visible States in </a:t>
            </a:r>
            <a:r>
              <a:rPr lang="en-US" dirty="0" err="1" smtClean="0"/>
              <a:t>Zig</a:t>
            </a:r>
            <a:r>
              <a:rPr lang="en-US" dirty="0" smtClean="0"/>
              <a:t> Restructure</a:t>
            </a:r>
            <a:endParaRPr lang="en-US" dirty="0"/>
          </a:p>
        </p:txBody>
      </p:sp>
      <p:pic>
        <p:nvPicPr>
          <p:cNvPr id="4" name="Content Placeholder 3" descr="Screen shot 2013-05-14 at 10.33.06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518" b="-10518"/>
          <a:stretch>
            <a:fillRect/>
          </a:stretch>
        </p:blipFill>
        <p:spPr/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Reader-visible States in </a:t>
            </a:r>
            <a:r>
              <a:rPr lang="en-US" dirty="0" err="1" smtClean="0"/>
              <a:t>Zig</a:t>
            </a:r>
            <a:r>
              <a:rPr lang="en-US" dirty="0" smtClean="0"/>
              <a:t> Restructure</a:t>
            </a:r>
            <a:endParaRPr lang="en-US" dirty="0"/>
          </a:p>
        </p:txBody>
      </p:sp>
      <p:pic>
        <p:nvPicPr>
          <p:cNvPr id="4" name="Content Placeholder 3" descr="Screen shot 2013-05-14 at 10.33.16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880" r="-1388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698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Scalability is all about allowing local computation to proceed unhindered</a:t>
            </a:r>
          </a:p>
          <a:p>
            <a:pPr lvl="1"/>
            <a:r>
              <a:rPr lang="en-US" sz="2400" dirty="0" smtClean="0"/>
              <a:t>but violations of causality are confusing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Delays can be introduced to preserve causality</a:t>
            </a:r>
          </a:p>
          <a:p>
            <a:pPr lvl="1"/>
            <a:r>
              <a:rPr lang="en-US" sz="2400" dirty="0" smtClean="0"/>
              <a:t>i.e., if two updates are causally related, we can ensure that all readers see them in their correct order (the order the programmer specified)</a:t>
            </a:r>
          </a:p>
          <a:p>
            <a:pPr lvl="1"/>
            <a:r>
              <a:rPr lang="en-US" sz="2400" dirty="0" smtClean="0"/>
              <a:t>if they are unrelated, then don’t force all to agree on an order: its unnecessary and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(atomic) Operations</a:t>
            </a:r>
            <a:endParaRPr lang="en-US" dirty="0"/>
          </a:p>
        </p:txBody>
      </p:sp>
      <p:pic>
        <p:nvPicPr>
          <p:cNvPr id="4" name="Content Placeholder 3" descr="Screen shot 2013-05-14 at 10.21.30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4555" b="-44555"/>
          <a:stretch>
            <a:fillRect/>
          </a:stretch>
        </p:blipFill>
        <p:spPr>
          <a:xfrm>
            <a:off x="1880918" y="1342749"/>
            <a:ext cx="4919378" cy="2705469"/>
          </a:xfrm>
        </p:spPr>
      </p:pic>
      <p:sp>
        <p:nvSpPr>
          <p:cNvPr id="5" name="TextBox 4"/>
          <p:cNvSpPr txBox="1"/>
          <p:nvPr/>
        </p:nvSpPr>
        <p:spPr>
          <a:xfrm>
            <a:off x="2309035" y="3580116"/>
            <a:ext cx="528824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List delete operation</a:t>
            </a:r>
          </a:p>
          <a:p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2800" dirty="0" smtClean="0"/>
              <a:t>readers either see it or they don't</a:t>
            </a:r>
          </a:p>
          <a:p>
            <a:r>
              <a:rPr lang="en-US" sz="2800" dirty="0" smtClean="0"/>
              <a:t>- no ordering problems</a:t>
            </a:r>
          </a:p>
          <a:p>
            <a:r>
              <a:rPr lang="en-US" sz="2800" dirty="0" smtClean="0"/>
              <a:t>- no incoherency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(non-atomic) Operations</a:t>
            </a:r>
            <a:endParaRPr lang="en-US" dirty="0"/>
          </a:p>
        </p:txBody>
      </p:sp>
      <p:pic>
        <p:nvPicPr>
          <p:cNvPr id="4" name="Content Placeholder 3" descr="Screen shot 2013-05-14 at 10.21.55 A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0250" b="-40250"/>
          <a:stretch>
            <a:fillRect/>
          </a:stretch>
        </p:blipFill>
        <p:spPr>
          <a:xfrm>
            <a:off x="2601656" y="1600201"/>
            <a:ext cx="4402825" cy="2421384"/>
          </a:xfrm>
        </p:spPr>
      </p:pic>
      <p:sp>
        <p:nvSpPr>
          <p:cNvPr id="5" name="TextBox 4"/>
          <p:cNvSpPr txBox="1"/>
          <p:nvPr/>
        </p:nvSpPr>
        <p:spPr>
          <a:xfrm>
            <a:off x="2158222" y="3873098"/>
            <a:ext cx="48987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List move operation</a:t>
            </a:r>
          </a:p>
          <a:p>
            <a:endParaRPr lang="en-US" sz="3200" dirty="0" smtClean="0"/>
          </a:p>
          <a:p>
            <a:r>
              <a:rPr lang="en-US" sz="2800" dirty="0" smtClean="0"/>
              <a:t>- readers might see before state,</a:t>
            </a:r>
          </a:p>
          <a:p>
            <a:r>
              <a:rPr lang="en-US" sz="2800" dirty="0" smtClean="0"/>
              <a:t>after state, or two during states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Complex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options do we have for list move?</a:t>
            </a:r>
          </a:p>
          <a:p>
            <a:pPr lvl="1"/>
            <a:r>
              <a:rPr lang="en-US" sz="2000" dirty="0" smtClean="0"/>
              <a:t>do we add new before removing old?</a:t>
            </a:r>
          </a:p>
          <a:p>
            <a:pPr lvl="1"/>
            <a:r>
              <a:rPr lang="en-US" sz="2000" dirty="0" smtClean="0"/>
              <a:t>do we remove old before adding new?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What can concurrent readers observe?</a:t>
            </a:r>
          </a:p>
          <a:p>
            <a:pPr lvl="1"/>
            <a:r>
              <a:rPr lang="en-US" sz="2000" dirty="0" smtClean="0"/>
              <a:t>both old and new?</a:t>
            </a:r>
          </a:p>
          <a:p>
            <a:pPr lvl="1"/>
            <a:r>
              <a:rPr lang="en-US" sz="2000" dirty="0" smtClean="0"/>
              <a:t>neither old nor new?</a:t>
            </a:r>
          </a:p>
          <a:p>
            <a:pPr lvl="1"/>
            <a:r>
              <a:rPr lang="en-US" sz="2000" dirty="0" smtClean="0"/>
              <a:t>old but not new?</a:t>
            </a:r>
          </a:p>
          <a:p>
            <a:pPr lvl="1"/>
            <a:r>
              <a:rPr lang="en-US" sz="2000" dirty="0" smtClean="0"/>
              <a:t>new but not old?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Which options are OK, and how can we enforce them?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1611</Words>
  <Application>Microsoft Macintosh PowerPoint</Application>
  <PresentationFormat>On-screen Show (4:3)</PresentationFormat>
  <Paragraphs>229</Paragraphs>
  <Slides>51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Relativistic Red Black Trees</vt:lpstr>
      <vt:lpstr>Relativistic Programming</vt:lpstr>
      <vt:lpstr>The Natural World is Relativistic</vt:lpstr>
      <vt:lpstr>Implications for Parallel Computing</vt:lpstr>
      <vt:lpstr>The Natural World is also Causal</vt:lpstr>
      <vt:lpstr>Implications for Parallel Computing</vt:lpstr>
      <vt:lpstr>Simple (atomic) Operations</vt:lpstr>
      <vt:lpstr>Complex (non-atomic) Operations</vt:lpstr>
      <vt:lpstr>Dealing with Complex Operations</vt:lpstr>
      <vt:lpstr>Hiding Incorrect States</vt:lpstr>
      <vt:lpstr>Relativistic Programming Primitives</vt:lpstr>
      <vt:lpstr>Rules for Relativistic Programming</vt:lpstr>
      <vt:lpstr>Rules for Relativistic Programming</vt:lpstr>
      <vt:lpstr>Rules for Relativistic Programming</vt:lpstr>
      <vt:lpstr>But How Generally Useful is This?</vt:lpstr>
      <vt:lpstr>Red Black Trees</vt:lpstr>
      <vt:lpstr>Red Black Tree Properties</vt:lpstr>
      <vt:lpstr>Rebalancing</vt:lpstr>
      <vt:lpstr>Restructuring is also a concern for RP</vt:lpstr>
      <vt:lpstr>Restructuring is also a concern for RP</vt:lpstr>
      <vt:lpstr>Lookups</vt:lpstr>
      <vt:lpstr>Inserts</vt:lpstr>
      <vt:lpstr>Deletes</vt:lpstr>
      <vt:lpstr>Swap and Deletion of Node B</vt:lpstr>
      <vt:lpstr>Code for Swap</vt:lpstr>
      <vt:lpstr>Special Case Swap</vt:lpstr>
      <vt:lpstr>Code for Special Case Swap</vt:lpstr>
      <vt:lpstr>Diagonal Restructure</vt:lpstr>
      <vt:lpstr>Code for Diagonal Restructure</vt:lpstr>
      <vt:lpstr>Zig Restructure</vt:lpstr>
      <vt:lpstr>Code for Zig Restructure</vt:lpstr>
      <vt:lpstr>Read (lookup) Performance</vt:lpstr>
      <vt:lpstr>Sequential Write (insert/delete) Performance</vt:lpstr>
      <vt:lpstr>Write-side Synchronization</vt:lpstr>
      <vt:lpstr>Concurrent Write (insert/delete) Performance</vt:lpstr>
      <vt:lpstr>Concurrent Read (lookup) Performance</vt:lpstr>
      <vt:lpstr>Linearizability</vt:lpstr>
      <vt:lpstr>Linearizability</vt:lpstr>
      <vt:lpstr>Traversals</vt:lpstr>
      <vt:lpstr>Traversals</vt:lpstr>
      <vt:lpstr>Traversals</vt:lpstr>
      <vt:lpstr>Traversals</vt:lpstr>
      <vt:lpstr>Traversals</vt:lpstr>
      <vt:lpstr>Conclusions</vt:lpstr>
      <vt:lpstr>Spare Slides</vt:lpstr>
      <vt:lpstr>Reader-visible States in Swap</vt:lpstr>
      <vt:lpstr>Reader-visible States in Swap</vt:lpstr>
      <vt:lpstr>Reader-visible States in Diagonal Restructure</vt:lpstr>
      <vt:lpstr>Reader-visible States in Diagonal Restructure</vt:lpstr>
      <vt:lpstr>Reader-visible States in Zig Restructure</vt:lpstr>
      <vt:lpstr>Reader-visible States in Zig Restructure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Relativistic Red Black Trees</dc:title>
  <dc:creator>Jonathan Walpole</dc:creator>
  <cp:lastModifiedBy>Jonathan Walpole</cp:lastModifiedBy>
  <cp:revision>11</cp:revision>
  <dcterms:created xsi:type="dcterms:W3CDTF">2018-02-22T09:21:14Z</dcterms:created>
  <dcterms:modified xsi:type="dcterms:W3CDTF">2018-02-22T09:35:29Z</dcterms:modified>
</cp:coreProperties>
</file>