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259" r:id="rId4"/>
    <p:sldId id="260" r:id="rId5"/>
    <p:sldId id="292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592" y="-10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246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50C794-FCC7-7147-9A64-802A742439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14595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C25E232-B1E7-714A-B6AF-76F2CD72CEE1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4364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586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1243013"/>
            <a:ext cx="1809750" cy="375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43013"/>
            <a:ext cx="5276850" cy="375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2548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1155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650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08238"/>
            <a:ext cx="2781300" cy="2593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90900" y="2408238"/>
            <a:ext cx="2781300" cy="2593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113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299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599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2213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482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704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43013"/>
            <a:ext cx="72390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08238"/>
            <a:ext cx="571500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1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 userDrawn="1">
            <p:ph type="sldNum" sz="quarter" idx="4"/>
          </p:nvPr>
        </p:nvSpPr>
        <p:spPr>
          <a:xfrm>
            <a:off x="7772400" y="5943600"/>
            <a:ext cx="1143000" cy="476250"/>
          </a:xfrm>
          <a:prstGeom prst="rect">
            <a:avLst/>
          </a:prstGeom>
          <a:noFill/>
          <a:ln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497E18"/>
                </a:solidFill>
                <a:latin typeface="Comic Sans MS" charset="0"/>
                <a:cs typeface="Arial" charset="0"/>
              </a:defRPr>
            </a:lvl1pPr>
          </a:lstStyle>
          <a:p>
            <a:r>
              <a:rPr lang="en-US"/>
              <a:t>            </a:t>
            </a:r>
            <a:fld id="{7046211F-D154-3948-A729-C3CD6B593E9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0" y="0"/>
            <a:ext cx="9144000" cy="2286000"/>
          </a:xfrm>
          <a:prstGeom prst="rect">
            <a:avLst/>
          </a:prstGeom>
          <a:solidFill>
            <a:srgbClr val="5B7D1F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889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340" name="Picture 11" descr="transparentgreen.png                                           0003B3F1Sockeye RAID                   BD59F4CB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6838" y="1588"/>
            <a:ext cx="153987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889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200" baseline="30000">
              <a:solidFill>
                <a:srgbClr val="000000"/>
              </a:solidFill>
              <a:latin typeface="L Frutiger Light" charset="0"/>
            </a:endParaRPr>
          </a:p>
        </p:txBody>
      </p:sp>
      <p:sp>
        <p:nvSpPr>
          <p:cNvPr id="14342" name="Line 9"/>
          <p:cNvSpPr>
            <a:spLocks noChangeShapeType="1"/>
          </p:cNvSpPr>
          <p:nvPr/>
        </p:nvSpPr>
        <p:spPr bwMode="auto">
          <a:xfrm>
            <a:off x="8991600" y="0"/>
            <a:ext cx="0" cy="60198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533400" y="457200"/>
            <a:ext cx="81534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4000">
                <a:solidFill>
                  <a:schemeClr val="bg1"/>
                </a:solidFill>
                <a:latin typeface="Times New Roman" charset="0"/>
                <a:cs typeface="Times New Roman" charset="0"/>
              </a:rPr>
              <a:t>CS510</a:t>
            </a:r>
            <a:r>
              <a:rPr lang="en-US" sz="4000">
                <a:solidFill>
                  <a:schemeClr val="bg1"/>
                </a:solidFill>
                <a:latin typeface="Georgia" charset="0"/>
                <a:ea typeface="Times New Roman" charset="0"/>
                <a:cs typeface="Times New Roman" charset="0"/>
              </a:rPr>
              <a:t> Concurrent Systems</a:t>
            </a:r>
            <a:endParaRPr lang="en-US" sz="2800">
              <a:solidFill>
                <a:schemeClr val="bg1"/>
              </a:solidFill>
              <a:latin typeface="Georgia" charset="0"/>
              <a:ea typeface="Times New Roman" charset="0"/>
              <a:cs typeface="Times New Roman" charset="0"/>
            </a:endParaRPr>
          </a:p>
          <a:p>
            <a:pPr eaLnBrk="1" hangingPunct="1"/>
            <a:endParaRPr lang="en-US" sz="1800">
              <a:solidFill>
                <a:schemeClr val="bg1"/>
              </a:solidFill>
              <a:latin typeface="Adobe Garamond Pro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500">
                <a:latin typeface="L Frutiger Light" charset="0"/>
                <a:ea typeface="Times New Roman" charset="0"/>
                <a:cs typeface="Times New Roman" charset="0"/>
              </a:rPr>
              <a:t>Jonathan Walpole</a:t>
            </a:r>
          </a:p>
        </p:txBody>
      </p:sp>
      <p:pic>
        <p:nvPicPr>
          <p:cNvPr id="1434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40425"/>
            <a:ext cx="91440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382000" cy="684803"/>
          </a:xfrm>
        </p:spPr>
        <p:txBody>
          <a:bodyPr/>
          <a:lstStyle/>
          <a:p>
            <a:r>
              <a:rPr lang="en-US" dirty="0" smtClean="0"/>
              <a:t>Practical Implementations of RCU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458200" cy="3982628"/>
          </a:xfrm>
        </p:spPr>
        <p:txBody>
          <a:bodyPr/>
          <a:lstStyle/>
          <a:p>
            <a:r>
              <a:rPr lang="en-US" dirty="0" smtClean="0"/>
              <a:t>The Linux kernel implementations of RCU amortize reader costs</a:t>
            </a:r>
          </a:p>
          <a:p>
            <a:pPr lvl="1"/>
            <a:r>
              <a:rPr lang="en-US" sz="2400" dirty="0" smtClean="0"/>
              <a:t>-	waiting for all CPUs to context switch delays writers (collection) longer than strictly necessary</a:t>
            </a:r>
          </a:p>
          <a:p>
            <a:pPr lvl="1"/>
            <a:r>
              <a:rPr lang="en-US" sz="2400" dirty="0" smtClean="0"/>
              <a:t>-	... but makes read-side primitives very cheap</a:t>
            </a:r>
          </a:p>
          <a:p>
            <a:r>
              <a:rPr lang="en-US" dirty="0" smtClean="0"/>
              <a:t>They also batch servicing of writer delays</a:t>
            </a:r>
          </a:p>
          <a:p>
            <a:pPr lvl="1"/>
            <a:r>
              <a:rPr lang="en-US" sz="2400" dirty="0" smtClean="0"/>
              <a:t>-	polling for completion is done only once per scheduling tick or so</a:t>
            </a:r>
          </a:p>
          <a:p>
            <a:pPr lvl="1"/>
            <a:r>
              <a:rPr lang="en-US" sz="2400" dirty="0" smtClean="0"/>
              <a:t>-	thousands of writers can be serviced in a batch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207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239000" cy="684803"/>
          </a:xfrm>
        </p:spPr>
        <p:txBody>
          <a:bodyPr/>
          <a:lstStyle/>
          <a:p>
            <a:r>
              <a:rPr lang="en-US" dirty="0" smtClean="0"/>
              <a:t>RCU </a:t>
            </a:r>
            <a:r>
              <a:rPr lang="en-US" dirty="0"/>
              <a:t>U</a:t>
            </a:r>
            <a:r>
              <a:rPr lang="en-US" dirty="0" smtClean="0"/>
              <a:t>sage </a:t>
            </a:r>
            <a:r>
              <a:rPr lang="en-US" dirty="0"/>
              <a:t>P</a:t>
            </a:r>
            <a:r>
              <a:rPr lang="en-US" dirty="0" smtClean="0"/>
              <a:t>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153400" cy="3992562"/>
          </a:xfrm>
        </p:spPr>
        <p:txBody>
          <a:bodyPr/>
          <a:lstStyle/>
          <a:p>
            <a:r>
              <a:rPr lang="en-US" dirty="0" smtClean="0"/>
              <a:t>Wait for completion</a:t>
            </a:r>
          </a:p>
          <a:p>
            <a:r>
              <a:rPr lang="en-US" dirty="0" smtClean="0"/>
              <a:t>Reference counting</a:t>
            </a:r>
          </a:p>
          <a:p>
            <a:r>
              <a:rPr lang="en-US" dirty="0" smtClean="0"/>
              <a:t>Type safe memory</a:t>
            </a:r>
          </a:p>
          <a:p>
            <a:r>
              <a:rPr lang="en-US" dirty="0" smtClean="0"/>
              <a:t>Publish subscribe</a:t>
            </a:r>
          </a:p>
          <a:p>
            <a:r>
              <a:rPr lang="en-US" dirty="0" smtClean="0"/>
              <a:t>Reader-writer locking alternative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054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239000" cy="684803"/>
          </a:xfrm>
        </p:spPr>
        <p:txBody>
          <a:bodyPr/>
          <a:lstStyle/>
          <a:p>
            <a:r>
              <a:rPr lang="en-US" dirty="0" smtClean="0"/>
              <a:t>Wait For </a:t>
            </a:r>
            <a:r>
              <a:rPr lang="en-US" dirty="0"/>
              <a:t>C</a:t>
            </a:r>
            <a:r>
              <a:rPr lang="en-US" dirty="0" smtClean="0"/>
              <a:t>ompletion </a:t>
            </a:r>
            <a:r>
              <a:rPr lang="en-US" dirty="0"/>
              <a:t>P</a:t>
            </a:r>
            <a:r>
              <a:rPr lang="en-US" dirty="0" smtClean="0"/>
              <a:t>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686800" cy="2665345"/>
          </a:xfrm>
        </p:spPr>
        <p:txBody>
          <a:bodyPr/>
          <a:lstStyle/>
          <a:p>
            <a:r>
              <a:rPr lang="en-US" dirty="0" smtClean="0"/>
              <a:t>Waiting thread waits with</a:t>
            </a:r>
          </a:p>
          <a:p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sz="2400" dirty="0" err="1" smtClean="0"/>
              <a:t>synchronize_rcu</a:t>
            </a:r>
            <a:endParaRPr lang="en-US" dirty="0" smtClean="0"/>
          </a:p>
          <a:p>
            <a:r>
              <a:rPr lang="en-US" sz="1200" dirty="0"/>
              <a:t>	</a:t>
            </a:r>
            <a:endParaRPr lang="en-US" sz="1200" dirty="0" smtClean="0"/>
          </a:p>
          <a:p>
            <a:r>
              <a:rPr lang="en-US" dirty="0" err="1" smtClean="0"/>
              <a:t>Waitee</a:t>
            </a:r>
            <a:r>
              <a:rPr lang="en-US" dirty="0" smtClean="0"/>
              <a:t> threads delimit their activities with</a:t>
            </a:r>
          </a:p>
          <a:p>
            <a:pPr lvl="1"/>
            <a:r>
              <a:rPr lang="en-US" sz="2400" dirty="0" smtClean="0"/>
              <a:t>- </a:t>
            </a:r>
            <a:r>
              <a:rPr lang="en-US" sz="2400" dirty="0" err="1" smtClean="0"/>
              <a:t>rcu_read_lock</a:t>
            </a:r>
            <a:endParaRPr lang="en-US" sz="2400" dirty="0"/>
          </a:p>
          <a:p>
            <a:pPr lvl="1"/>
            <a:r>
              <a:rPr lang="en-US" sz="2400" dirty="0" smtClean="0"/>
              <a:t>- </a:t>
            </a:r>
            <a:r>
              <a:rPr lang="en-US" sz="2400" dirty="0" err="1" smtClean="0"/>
              <a:t>rcu_read_unlock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811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239000" cy="684803"/>
          </a:xfrm>
        </p:spPr>
        <p:txBody>
          <a:bodyPr/>
          <a:lstStyle/>
          <a:p>
            <a:r>
              <a:rPr lang="en-US" dirty="0" smtClean="0"/>
              <a:t>Example: Linux NMI Handler</a:t>
            </a:r>
            <a:endParaRPr lang="en-US" dirty="0"/>
          </a:p>
        </p:txBody>
      </p:sp>
      <p:pic>
        <p:nvPicPr>
          <p:cNvPr id="4" name="Content Placeholder 3" descr="Screen shot 2013-05-07 at 5.35.52 PM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184" b="-1184"/>
          <a:stretch>
            <a:fillRect/>
          </a:stretch>
        </p:blipFill>
        <p:spPr>
          <a:xfrm>
            <a:off x="1447800" y="2539902"/>
            <a:ext cx="6188976" cy="3403698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13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239000" cy="684803"/>
          </a:xfrm>
        </p:spPr>
        <p:txBody>
          <a:bodyPr/>
          <a:lstStyle/>
          <a:p>
            <a:r>
              <a:rPr lang="en-US" dirty="0" smtClean="0"/>
              <a:t>Example: Linux NMI Handler</a:t>
            </a:r>
            <a:endParaRPr lang="en-US" dirty="0"/>
          </a:p>
        </p:txBody>
      </p:sp>
      <p:pic>
        <p:nvPicPr>
          <p:cNvPr id="4" name="Content Placeholder 3" descr="Screen shot 2013-05-07 at 5.36.01 P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6421" r="-16421"/>
          <a:stretch>
            <a:fillRect/>
          </a:stretch>
        </p:blipFill>
        <p:spPr>
          <a:xfrm>
            <a:off x="609600" y="2220253"/>
            <a:ext cx="7878638" cy="4332947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72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239000" cy="668337"/>
          </a:xfrm>
        </p:spPr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382000" cy="4144962"/>
          </a:xfrm>
        </p:spPr>
        <p:txBody>
          <a:bodyPr/>
          <a:lstStyle/>
          <a:p>
            <a:r>
              <a:rPr lang="en-US" dirty="0" smtClean="0"/>
              <a:t>Allows dynamic replacement of NMI handlers</a:t>
            </a:r>
          </a:p>
          <a:p>
            <a:r>
              <a:rPr lang="en-US" dirty="0" smtClean="0"/>
              <a:t>Has deterministic execution time</a:t>
            </a:r>
          </a:p>
          <a:p>
            <a:r>
              <a:rPr lang="en-US" dirty="0" smtClean="0"/>
              <a:t>No need for reference 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719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239000" cy="684803"/>
          </a:xfrm>
        </p:spPr>
        <p:txBody>
          <a:bodyPr/>
          <a:lstStyle/>
          <a:p>
            <a:r>
              <a:rPr lang="en-US" dirty="0" smtClean="0"/>
              <a:t>Reference Counting </a:t>
            </a:r>
            <a:r>
              <a:rPr lang="en-US" dirty="0"/>
              <a:t>P</a:t>
            </a:r>
            <a:r>
              <a:rPr lang="en-US" dirty="0" smtClean="0"/>
              <a:t>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458200" cy="4144962"/>
          </a:xfrm>
        </p:spPr>
        <p:txBody>
          <a:bodyPr/>
          <a:lstStyle/>
          <a:p>
            <a:r>
              <a:rPr lang="en-US" dirty="0" smtClean="0"/>
              <a:t>Instead of counting references (which requires expensive synchronization among CPUs) simply have users of a resource execute inside RCU read-side sections</a:t>
            </a:r>
          </a:p>
          <a:p>
            <a:r>
              <a:rPr lang="en-US" dirty="0" smtClean="0"/>
              <a:t>No updates, memory barriers or atomic instructions are required!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55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305800" cy="6683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Cost of RCU </a:t>
            </a:r>
            <a:r>
              <a:rPr lang="en-US" dirty="0" err="1" smtClean="0"/>
              <a:t>vs</a:t>
            </a:r>
            <a:r>
              <a:rPr lang="en-US" dirty="0" smtClean="0"/>
              <a:t> Reference </a:t>
            </a:r>
            <a:r>
              <a:rPr lang="en-US" dirty="0"/>
              <a:t>C</a:t>
            </a:r>
            <a:r>
              <a:rPr lang="en-US" dirty="0" smtClean="0"/>
              <a:t>ounting</a:t>
            </a:r>
            <a:endParaRPr lang="en-US" dirty="0"/>
          </a:p>
        </p:txBody>
      </p:sp>
      <p:pic>
        <p:nvPicPr>
          <p:cNvPr id="4" name="Content Placeholder 3" descr="Screen shot 2013-05-07 at 5.36.15 P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024" r="-5024"/>
          <a:stretch>
            <a:fillRect/>
          </a:stretch>
        </p:blipFill>
        <p:spPr>
          <a:xfrm>
            <a:off x="800012" y="2357840"/>
            <a:ext cx="7353388" cy="4119160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54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534400" cy="6683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Use of Reference </a:t>
            </a:r>
            <a:r>
              <a:rPr lang="en-US" dirty="0"/>
              <a:t>C</a:t>
            </a:r>
            <a:r>
              <a:rPr lang="en-US" dirty="0" smtClean="0"/>
              <a:t>ounting </a:t>
            </a:r>
            <a:r>
              <a:rPr lang="en-US" dirty="0"/>
              <a:t>P</a:t>
            </a:r>
            <a:r>
              <a:rPr lang="en-US" dirty="0" smtClean="0"/>
              <a:t>attern for Efficient </a:t>
            </a:r>
            <a:r>
              <a:rPr lang="en-US" dirty="0"/>
              <a:t>S</a:t>
            </a:r>
            <a:r>
              <a:rPr lang="en-US" dirty="0" smtClean="0"/>
              <a:t>ending of UDP Packets</a:t>
            </a:r>
            <a:endParaRPr lang="en-US" dirty="0"/>
          </a:p>
        </p:txBody>
      </p:sp>
      <p:pic>
        <p:nvPicPr>
          <p:cNvPr id="4" name="Content Placeholder 3" descr="Screen shot 2013-05-07 at 5.36.28 P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9586" r="-19586"/>
          <a:stretch>
            <a:fillRect/>
          </a:stretch>
        </p:blipFill>
        <p:spPr>
          <a:xfrm>
            <a:off x="1118994" y="2543598"/>
            <a:ext cx="7567806" cy="4162002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130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0463"/>
            <a:ext cx="8534400" cy="6683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 of Reference </a:t>
            </a:r>
            <a:r>
              <a:rPr lang="en-US" dirty="0"/>
              <a:t>C</a:t>
            </a:r>
            <a:r>
              <a:rPr lang="en-US" dirty="0" smtClean="0"/>
              <a:t>ounting </a:t>
            </a:r>
            <a:r>
              <a:rPr lang="en-US" dirty="0"/>
              <a:t>P</a:t>
            </a:r>
            <a:r>
              <a:rPr lang="en-US" dirty="0" smtClean="0"/>
              <a:t>attern for Dynamic </a:t>
            </a:r>
            <a:r>
              <a:rPr lang="en-US" dirty="0"/>
              <a:t>U</a:t>
            </a:r>
            <a:r>
              <a:rPr lang="en-US" dirty="0" smtClean="0"/>
              <a:t>pdate of IP Options</a:t>
            </a:r>
            <a:endParaRPr lang="en-US" dirty="0"/>
          </a:p>
        </p:txBody>
      </p:sp>
      <p:pic>
        <p:nvPicPr>
          <p:cNvPr id="4" name="Content Placeholder 3" descr="Screen shot 2013-05-07 at 5.36.40 P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5712" r="-25712"/>
          <a:stretch>
            <a:fillRect/>
          </a:stretch>
        </p:blipFill>
        <p:spPr>
          <a:xfrm>
            <a:off x="990600" y="2472282"/>
            <a:ext cx="7558925" cy="4157118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067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80717"/>
            <a:ext cx="7772400" cy="769441"/>
          </a:xfrm>
        </p:spPr>
        <p:txBody>
          <a:bodyPr/>
          <a:lstStyle/>
          <a:p>
            <a:pPr algn="ctr"/>
            <a:r>
              <a:rPr lang="en-US" sz="4800" dirty="0" smtClean="0"/>
              <a:t>RCU Usage in Linux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889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239000" cy="684803"/>
          </a:xfrm>
        </p:spPr>
        <p:txBody>
          <a:bodyPr/>
          <a:lstStyle/>
          <a:p>
            <a:r>
              <a:rPr lang="en-US" dirty="0" smtClean="0"/>
              <a:t>Type Safe </a:t>
            </a:r>
            <a:r>
              <a:rPr lang="en-US" dirty="0"/>
              <a:t>M</a:t>
            </a:r>
            <a:r>
              <a:rPr lang="en-US" dirty="0" smtClean="0"/>
              <a:t>emory </a:t>
            </a:r>
            <a:r>
              <a:rPr lang="en-US" dirty="0"/>
              <a:t>P</a:t>
            </a:r>
            <a:r>
              <a:rPr lang="en-US" dirty="0" smtClean="0"/>
              <a:t>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382000" cy="4081117"/>
          </a:xfrm>
        </p:spPr>
        <p:txBody>
          <a:bodyPr/>
          <a:lstStyle/>
          <a:p>
            <a:r>
              <a:rPr lang="en-US" dirty="0" smtClean="0"/>
              <a:t>Type safe memory is used by lock-free algorithms to ensure completion of optimistic concurrency control loops even in the presence of memory recycling</a:t>
            </a:r>
          </a:p>
          <a:p>
            <a:r>
              <a:rPr lang="en-US" dirty="0" smtClean="0"/>
              <a:t>RCU removes the need for this by making memory reclamation and dereferencing safe</a:t>
            </a:r>
          </a:p>
          <a:p>
            <a:r>
              <a:rPr lang="en-US" sz="2400" dirty="0" smtClean="0"/>
              <a:t>... but sometimes RCU can not be used directly</a:t>
            </a:r>
          </a:p>
          <a:p>
            <a:pPr lvl="1"/>
            <a:r>
              <a:rPr lang="en-US" sz="2400" dirty="0" smtClean="0"/>
              <a:t>e.g. in situations where the thread might block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3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382000" cy="684803"/>
          </a:xfrm>
        </p:spPr>
        <p:txBody>
          <a:bodyPr/>
          <a:lstStyle/>
          <a:p>
            <a:r>
              <a:rPr lang="en-US" dirty="0" smtClean="0"/>
              <a:t>Using RCU for </a:t>
            </a:r>
            <a:r>
              <a:rPr lang="en-US" dirty="0"/>
              <a:t>T</a:t>
            </a:r>
            <a:r>
              <a:rPr lang="en-US" dirty="0" smtClean="0"/>
              <a:t>ype </a:t>
            </a:r>
            <a:r>
              <a:rPr lang="en-US" dirty="0"/>
              <a:t>S</a:t>
            </a:r>
            <a:r>
              <a:rPr lang="en-US" dirty="0" smtClean="0"/>
              <a:t>afe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458200" cy="4221162"/>
          </a:xfrm>
        </p:spPr>
        <p:txBody>
          <a:bodyPr/>
          <a:lstStyle/>
          <a:p>
            <a:r>
              <a:rPr lang="en-US" dirty="0" smtClean="0"/>
              <a:t>Linux slab allocator uses RCU to provide </a:t>
            </a:r>
            <a:r>
              <a:rPr lang="en-US" i="1" dirty="0" smtClean="0"/>
              <a:t>type safe memory</a:t>
            </a:r>
          </a:p>
          <a:p>
            <a:r>
              <a:rPr lang="en-US" dirty="0" smtClean="0"/>
              <a:t>Linux memory allocator provides slabs of memory to type-specific allocators </a:t>
            </a:r>
          </a:p>
          <a:p>
            <a:r>
              <a:rPr lang="en-US" dirty="0" smtClean="0"/>
              <a:t>SLAB_DESTROY_BY_RCU ensures that a slab is not returned to the memory allocator (for potential use by a different type-specific allocator) until all readers of the memory have finished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97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239000" cy="684803"/>
          </a:xfrm>
        </p:spPr>
        <p:txBody>
          <a:bodyPr/>
          <a:lstStyle/>
          <a:p>
            <a:r>
              <a:rPr lang="en-US" dirty="0" smtClean="0"/>
              <a:t>Publish Subscribe </a:t>
            </a:r>
            <a:r>
              <a:rPr lang="en-US" dirty="0"/>
              <a:t>P</a:t>
            </a:r>
            <a:r>
              <a:rPr lang="en-US" dirty="0" smtClean="0"/>
              <a:t>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458200" cy="4241161"/>
          </a:xfrm>
        </p:spPr>
        <p:txBody>
          <a:bodyPr/>
          <a:lstStyle/>
          <a:p>
            <a:r>
              <a:rPr lang="en-US" dirty="0" smtClean="0"/>
              <a:t>Common pattern involves initializing new data then making a pointer to it visible by updating a global variable</a:t>
            </a:r>
          </a:p>
          <a:p>
            <a:r>
              <a:rPr lang="en-US" dirty="0" smtClean="0"/>
              <a:t>Must ensure that compiler or CPU does not re-order the writers or readers operations</a:t>
            </a:r>
          </a:p>
          <a:p>
            <a:pPr lvl="1"/>
            <a:r>
              <a:rPr lang="en-US" sz="2400" dirty="0" smtClean="0"/>
              <a:t>-	initialize -&gt; pointer update</a:t>
            </a:r>
          </a:p>
          <a:p>
            <a:pPr lvl="1"/>
            <a:r>
              <a:rPr lang="en-US" sz="2400" dirty="0" smtClean="0"/>
              <a:t>-	dereference pointer -&gt; read data</a:t>
            </a:r>
          </a:p>
          <a:p>
            <a:r>
              <a:rPr lang="en-US" dirty="0" err="1" smtClean="0"/>
              <a:t>rcu_assign_pointer</a:t>
            </a:r>
            <a:r>
              <a:rPr lang="en-US" dirty="0" smtClean="0"/>
              <a:t> and </a:t>
            </a:r>
            <a:r>
              <a:rPr lang="en-US" dirty="0" err="1" smtClean="0"/>
              <a:t>rcu_dereference</a:t>
            </a:r>
            <a:r>
              <a:rPr lang="en-US" dirty="0" smtClean="0"/>
              <a:t> ensure this!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97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33007"/>
            <a:ext cx="8959049" cy="1210588"/>
          </a:xfrm>
        </p:spPr>
        <p:txBody>
          <a:bodyPr/>
          <a:lstStyle/>
          <a:p>
            <a:r>
              <a:rPr lang="en-US" sz="4000" dirty="0" smtClean="0"/>
              <a:t>Example Use of Publish-Subscribe for Dynamic </a:t>
            </a:r>
            <a:r>
              <a:rPr lang="en-US" sz="4000" dirty="0"/>
              <a:t>S</a:t>
            </a:r>
            <a:r>
              <a:rPr lang="en-US" sz="4000" dirty="0" smtClean="0"/>
              <a:t>ystem </a:t>
            </a:r>
            <a:r>
              <a:rPr lang="en-US" sz="4000" dirty="0"/>
              <a:t>C</a:t>
            </a:r>
            <a:r>
              <a:rPr lang="en-US" sz="4000" dirty="0" smtClean="0"/>
              <a:t>all </a:t>
            </a:r>
            <a:r>
              <a:rPr lang="en-US" sz="4000" dirty="0"/>
              <a:t>R</a:t>
            </a:r>
            <a:r>
              <a:rPr lang="en-US" sz="4000" dirty="0" smtClean="0"/>
              <a:t>eplacement</a:t>
            </a:r>
            <a:endParaRPr lang="en-US" sz="4000" dirty="0"/>
          </a:p>
        </p:txBody>
      </p:sp>
      <p:pic>
        <p:nvPicPr>
          <p:cNvPr id="4" name="Content Placeholder 3" descr="Screen shot 2013-05-07 at 5.36.55 P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5280" r="-25280"/>
          <a:stretch>
            <a:fillRect/>
          </a:stretch>
        </p:blipFill>
        <p:spPr>
          <a:xfrm>
            <a:off x="990600" y="2629567"/>
            <a:ext cx="7550044" cy="4152233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989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05-07 at 5.37.07 P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9513" r="-19513"/>
          <a:stretch>
            <a:fillRect/>
          </a:stretch>
        </p:blipFill>
        <p:spPr>
          <a:xfrm>
            <a:off x="1216684" y="2743200"/>
            <a:ext cx="6065657" cy="3335878"/>
          </a:xfr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1033007"/>
            <a:ext cx="8959049" cy="12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</a:defRPr>
            </a:lvl9pPr>
          </a:lstStyle>
          <a:p>
            <a:r>
              <a:rPr lang="en-US" sz="4000" smtClean="0"/>
              <a:t>Example Use of Publish-Subscribe for Dynamic System Call Replacement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609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382000" cy="684803"/>
          </a:xfrm>
        </p:spPr>
        <p:txBody>
          <a:bodyPr/>
          <a:lstStyle/>
          <a:p>
            <a:r>
              <a:rPr lang="en-US" dirty="0" smtClean="0"/>
              <a:t>Reader-Writer </a:t>
            </a:r>
            <a:r>
              <a:rPr lang="en-US" dirty="0"/>
              <a:t>L</a:t>
            </a:r>
            <a:r>
              <a:rPr lang="en-US" dirty="0" smtClean="0"/>
              <a:t>ocking </a:t>
            </a:r>
            <a:r>
              <a:rPr lang="en-US" dirty="0"/>
              <a:t>P</a:t>
            </a:r>
            <a:r>
              <a:rPr lang="en-US" dirty="0" smtClean="0"/>
              <a:t>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382000" cy="4130361"/>
          </a:xfrm>
        </p:spPr>
        <p:txBody>
          <a:bodyPr/>
          <a:lstStyle/>
          <a:p>
            <a:r>
              <a:rPr lang="en-US" dirty="0" smtClean="0"/>
              <a:t>RCU is used instead of reader-writer locking</a:t>
            </a:r>
          </a:p>
          <a:p>
            <a:pPr lvl="1"/>
            <a:r>
              <a:rPr lang="en-US" sz="2400" dirty="0" smtClean="0"/>
              <a:t>-	it allows concurrency among readers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but it also allows concurrency among readers and writers!</a:t>
            </a:r>
          </a:p>
          <a:p>
            <a:pPr marL="800100" lvl="1" indent="-342900">
              <a:buFontTx/>
              <a:buChar char="-"/>
            </a:pPr>
            <a:endParaRPr lang="en-US" sz="2000" dirty="0" smtClean="0"/>
          </a:p>
          <a:p>
            <a:r>
              <a:rPr lang="en-US" dirty="0" smtClean="0"/>
              <a:t>Its performance is much better</a:t>
            </a:r>
          </a:p>
          <a:p>
            <a:r>
              <a:rPr lang="en-US" dirty="0" smtClean="0"/>
              <a:t>But it has different semantics that may affect the application</a:t>
            </a:r>
          </a:p>
          <a:p>
            <a:pPr lvl="1"/>
            <a:r>
              <a:rPr lang="en-US" sz="2400" dirty="0" smtClean="0"/>
              <a:t>-	must be careful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473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7948"/>
            <a:ext cx="8153400" cy="684803"/>
          </a:xfrm>
        </p:spPr>
        <p:txBody>
          <a:bodyPr/>
          <a:lstStyle/>
          <a:p>
            <a:r>
              <a:rPr lang="en-US" dirty="0" smtClean="0"/>
              <a:t>Why Are R/W Locks </a:t>
            </a:r>
            <a:r>
              <a:rPr lang="en-US" dirty="0"/>
              <a:t>E</a:t>
            </a:r>
            <a:r>
              <a:rPr lang="en-US" dirty="0" smtClean="0"/>
              <a:t>xpensive?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382000" cy="3231654"/>
          </a:xfrm>
        </p:spPr>
        <p:txBody>
          <a:bodyPr/>
          <a:lstStyle/>
          <a:p>
            <a:r>
              <a:rPr lang="en-US" dirty="0" smtClean="0"/>
              <a:t>A reader-writer lock keeps track of how many readers are present</a:t>
            </a:r>
          </a:p>
          <a:p>
            <a:r>
              <a:rPr lang="en-US" dirty="0" smtClean="0"/>
              <a:t>Readers and writers update the lock state</a:t>
            </a:r>
          </a:p>
          <a:p>
            <a:r>
              <a:rPr lang="en-US" dirty="0" smtClean="0"/>
              <a:t>The required atomic instructions are expensive!</a:t>
            </a:r>
          </a:p>
          <a:p>
            <a:pPr lvl="1"/>
            <a:r>
              <a:rPr lang="en-US" sz="2400" dirty="0" smtClean="0"/>
              <a:t>-	for short read sections there is no reader-reader concurrency in practice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36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077200" cy="684803"/>
          </a:xfrm>
        </p:spPr>
        <p:txBody>
          <a:bodyPr/>
          <a:lstStyle/>
          <a:p>
            <a:r>
              <a:rPr lang="en-US" dirty="0" smtClean="0"/>
              <a:t>RCU </a:t>
            </a:r>
            <a:r>
              <a:rPr lang="en-US" dirty="0" err="1" smtClean="0"/>
              <a:t>vs</a:t>
            </a:r>
            <a:r>
              <a:rPr lang="en-US" dirty="0" smtClean="0"/>
              <a:t> Reader-Writer </a:t>
            </a:r>
            <a:r>
              <a:rPr lang="en-US" dirty="0"/>
              <a:t>L</a:t>
            </a:r>
            <a:r>
              <a:rPr lang="en-US" dirty="0" smtClean="0"/>
              <a:t>ocking</a:t>
            </a:r>
            <a:endParaRPr lang="en-US" dirty="0"/>
          </a:p>
        </p:txBody>
      </p:sp>
      <p:pic>
        <p:nvPicPr>
          <p:cNvPr id="4" name="Content Placeholder 3" descr="Screen shot 2013-05-07 at 5.37.20 P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001" r="-10001"/>
          <a:stretch>
            <a:fillRect/>
          </a:stretch>
        </p:blipFill>
        <p:spPr>
          <a:xfrm>
            <a:off x="685800" y="2437354"/>
            <a:ext cx="7345325" cy="4039646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384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382000" cy="6683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Use of RCU Instead of RWL</a:t>
            </a:r>
            <a:endParaRPr lang="en-US" dirty="0"/>
          </a:p>
        </p:txBody>
      </p:sp>
      <p:pic>
        <p:nvPicPr>
          <p:cNvPr id="4" name="Content Placeholder 3" descr="Screen shot 2013-05-07 at 5.37.29 P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1231" r="-21231"/>
          <a:stretch>
            <a:fillRect/>
          </a:stretch>
        </p:blipFill>
        <p:spPr>
          <a:xfrm>
            <a:off x="1349897" y="2362200"/>
            <a:ext cx="6677420" cy="367232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353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305800" cy="6683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Use of RCU Instead of RWL</a:t>
            </a:r>
            <a:endParaRPr lang="en-US" dirty="0"/>
          </a:p>
        </p:txBody>
      </p:sp>
      <p:pic>
        <p:nvPicPr>
          <p:cNvPr id="4" name="Content Placeholder 3" descr="Screen shot 2013-05-07 at 5.37.43 P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1665" r="-31665"/>
          <a:stretch>
            <a:fillRect/>
          </a:stretch>
        </p:blipFill>
        <p:spPr>
          <a:xfrm>
            <a:off x="457200" y="21336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656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382000" cy="684803"/>
          </a:xfrm>
        </p:spPr>
        <p:txBody>
          <a:bodyPr/>
          <a:lstStyle/>
          <a:p>
            <a:r>
              <a:rPr lang="en-US" dirty="0" smtClean="0"/>
              <a:t>History of Concurrency in 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534400" cy="3256276"/>
          </a:xfrm>
        </p:spPr>
        <p:txBody>
          <a:bodyPr/>
          <a:lstStyle/>
          <a:p>
            <a:r>
              <a:rPr lang="en-US" dirty="0" smtClean="0"/>
              <a:t>Multiprocessor support 15 years ago</a:t>
            </a:r>
          </a:p>
          <a:p>
            <a:pPr lvl="1"/>
            <a:r>
              <a:rPr lang="en-US" sz="2400" dirty="0" smtClean="0"/>
              <a:t>-	via non-preemption in kernel mode</a:t>
            </a:r>
          </a:p>
          <a:p>
            <a:r>
              <a:rPr lang="en-US" dirty="0" smtClean="0"/>
              <a:t>Today's Linux</a:t>
            </a:r>
          </a:p>
          <a:p>
            <a:pPr lvl="1"/>
            <a:r>
              <a:rPr lang="en-US" sz="2400" dirty="0" smtClean="0"/>
              <a:t>-	fine-grain locking</a:t>
            </a:r>
          </a:p>
          <a:p>
            <a:pPr lvl="1"/>
            <a:r>
              <a:rPr lang="en-US" sz="2400" dirty="0" smtClean="0"/>
              <a:t>-	lock-free data structures</a:t>
            </a:r>
          </a:p>
          <a:p>
            <a:pPr lvl="1"/>
            <a:r>
              <a:rPr lang="en-US" sz="2400" dirty="0" smtClean="0"/>
              <a:t>-	per-CPU data structures</a:t>
            </a:r>
          </a:p>
          <a:p>
            <a:pPr lvl="1"/>
            <a:r>
              <a:rPr lang="en-US" sz="2400" dirty="0" smtClean="0"/>
              <a:t>-	RCU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25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239000" cy="668337"/>
          </a:xfrm>
        </p:spPr>
        <p:txBody>
          <a:bodyPr/>
          <a:lstStyle/>
          <a:p>
            <a:r>
              <a:rPr lang="en-US" dirty="0" smtClean="0"/>
              <a:t>Semantic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9640"/>
            <a:ext cx="8393837" cy="4585871"/>
          </a:xfrm>
        </p:spPr>
        <p:txBody>
          <a:bodyPr/>
          <a:lstStyle/>
          <a:p>
            <a:r>
              <a:rPr lang="en-US" dirty="0" smtClean="0"/>
              <a:t>Consider the following example:</a:t>
            </a:r>
          </a:p>
          <a:p>
            <a:pPr lvl="1"/>
            <a:r>
              <a:rPr lang="en-US" sz="2400" dirty="0" smtClean="0"/>
              <a:t>-	writer thread 1 adds element A to a list</a:t>
            </a:r>
          </a:p>
          <a:p>
            <a:pPr lvl="1"/>
            <a:r>
              <a:rPr lang="en-US" sz="2400" dirty="0" smtClean="0"/>
              <a:t>-	writer thread 2 adds element B to a list</a:t>
            </a:r>
          </a:p>
          <a:p>
            <a:pPr lvl="1"/>
            <a:r>
              <a:rPr lang="en-US" sz="2400" dirty="0" smtClean="0"/>
              <a:t>-	concurrent reader thread 3 searching for A then B finds A but not B</a:t>
            </a:r>
          </a:p>
          <a:p>
            <a:pPr lvl="1"/>
            <a:r>
              <a:rPr lang="en-US" sz="2400" dirty="0" smtClean="0"/>
              <a:t>-	concurrent reader thread 4 searching for B and then A finds B but not A</a:t>
            </a:r>
            <a:endParaRPr lang="en-US" sz="2400" dirty="0" smtClean="0"/>
          </a:p>
          <a:p>
            <a:r>
              <a:rPr lang="en-US" dirty="0" smtClean="0"/>
              <a:t>This is non-</a:t>
            </a:r>
            <a:r>
              <a:rPr lang="en-US" dirty="0" err="1" smtClean="0"/>
              <a:t>linearizable</a:t>
            </a:r>
            <a:r>
              <a:rPr lang="en-US" dirty="0" smtClean="0"/>
              <a:t>, and allowed by RCU!</a:t>
            </a:r>
          </a:p>
          <a:p>
            <a:pPr lvl="1"/>
            <a:r>
              <a:rPr lang="en-US" sz="2400" dirty="0" smtClean="0"/>
              <a:t>-	Is </a:t>
            </a:r>
            <a:r>
              <a:rPr lang="en-US" sz="2400" dirty="0" smtClean="0"/>
              <a:t>this allowed by reader-writer </a:t>
            </a:r>
            <a:r>
              <a:rPr lang="en-US" sz="2400" dirty="0" smtClean="0"/>
              <a:t>locking?</a:t>
            </a:r>
            <a:endParaRPr lang="en-US" dirty="0" smtClean="0"/>
          </a:p>
          <a:p>
            <a:pPr lvl="1"/>
            <a:r>
              <a:rPr lang="en-US" sz="2400" dirty="0" smtClean="0"/>
              <a:t>-	Is </a:t>
            </a:r>
            <a:r>
              <a:rPr lang="en-US" sz="2400" dirty="0"/>
              <a:t>this correct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756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239000" cy="684803"/>
          </a:xfrm>
        </p:spPr>
        <p:txBody>
          <a:bodyPr/>
          <a:lstStyle/>
          <a:p>
            <a:r>
              <a:rPr lang="en-US" dirty="0" smtClean="0"/>
              <a:t>Some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001000" cy="4144962"/>
          </a:xfrm>
        </p:spPr>
        <p:txBody>
          <a:bodyPr/>
          <a:lstStyle/>
          <a:p>
            <a:r>
              <a:rPr lang="en-US" dirty="0" smtClean="0"/>
              <a:t>Insert level of indirection</a:t>
            </a:r>
          </a:p>
          <a:p>
            <a:r>
              <a:rPr lang="en-US" dirty="0" smtClean="0"/>
              <a:t>Mark obsolete objects</a:t>
            </a:r>
          </a:p>
          <a:p>
            <a:r>
              <a:rPr lang="en-US" dirty="0" smtClean="0"/>
              <a:t>Retry readers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043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7239000" cy="684803"/>
          </a:xfrm>
        </p:spPr>
        <p:txBody>
          <a:bodyPr/>
          <a:lstStyle/>
          <a:p>
            <a:r>
              <a:rPr lang="en-US" dirty="0" smtClean="0"/>
              <a:t>Insert Level of Indirection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82000" cy="2763834"/>
          </a:xfrm>
        </p:spPr>
        <p:txBody>
          <a:bodyPr/>
          <a:lstStyle/>
          <a:p>
            <a:r>
              <a:rPr lang="en-US" dirty="0" smtClean="0"/>
              <a:t>Does your code depend on all updates in a write-side critical section becoming visible to readers atomically?</a:t>
            </a:r>
          </a:p>
          <a:p>
            <a:r>
              <a:rPr lang="en-US" dirty="0" smtClean="0"/>
              <a:t>If so, hide all the updates behind a single pointer, and </a:t>
            </a:r>
            <a:r>
              <a:rPr lang="en-US" dirty="0" smtClean="0"/>
              <a:t>update </a:t>
            </a:r>
            <a:r>
              <a:rPr lang="en-US" dirty="0" smtClean="0"/>
              <a:t>the pointer using RCU's publish-subscribe pattern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749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763000" cy="1210588"/>
          </a:xfrm>
        </p:spPr>
        <p:txBody>
          <a:bodyPr/>
          <a:lstStyle/>
          <a:p>
            <a:r>
              <a:rPr lang="en-US" sz="4000" dirty="0" smtClean="0"/>
              <a:t>Mark Obsolete Objects/Retry </a:t>
            </a:r>
            <a:r>
              <a:rPr lang="en-US" sz="4000" dirty="0"/>
              <a:t>R</a:t>
            </a:r>
            <a:r>
              <a:rPr lang="en-US" sz="4000" dirty="0" smtClean="0"/>
              <a:t>eaders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144962"/>
          </a:xfrm>
        </p:spPr>
        <p:txBody>
          <a:bodyPr/>
          <a:lstStyle/>
          <a:p>
            <a:r>
              <a:rPr lang="en-US" dirty="0" smtClean="0"/>
              <a:t>Does your code depend on readers not seeing older versions?</a:t>
            </a:r>
          </a:p>
          <a:p>
            <a:r>
              <a:rPr lang="en-US" dirty="0" smtClean="0"/>
              <a:t>If so, associate a flag with each object and set it when a new version of the object is produced</a:t>
            </a:r>
          </a:p>
          <a:p>
            <a:r>
              <a:rPr lang="en-US" dirty="0" smtClean="0"/>
              <a:t>Readers check the flag and fail or retry if necessary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86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239000" cy="684803"/>
          </a:xfrm>
        </p:spPr>
        <p:txBody>
          <a:bodyPr/>
          <a:lstStyle/>
          <a:p>
            <a:r>
              <a:rPr lang="en-US" dirty="0" smtClean="0"/>
              <a:t>Where is RCU Used?</a:t>
            </a:r>
            <a:endParaRPr lang="en-US" dirty="0"/>
          </a:p>
        </p:txBody>
      </p:sp>
      <p:pic>
        <p:nvPicPr>
          <p:cNvPr id="4" name="Content Placeholder 3" descr="Screen shot 2013-05-07 at 5.37.59 P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5243" r="-35243"/>
          <a:stretch>
            <a:fillRect/>
          </a:stretch>
        </p:blipFill>
        <p:spPr>
          <a:xfrm>
            <a:off x="381000" y="21336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283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4263"/>
            <a:ext cx="8686800" cy="6683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RCU Primitives </a:t>
            </a:r>
            <a:r>
              <a:rPr lang="en-US" dirty="0"/>
              <a:t>A</a:t>
            </a:r>
            <a:r>
              <a:rPr lang="en-US" dirty="0" smtClean="0"/>
              <a:t>re </a:t>
            </a:r>
            <a:r>
              <a:rPr lang="en-US" dirty="0"/>
              <a:t>U</a:t>
            </a:r>
            <a:r>
              <a:rPr lang="en-US" dirty="0" smtClean="0"/>
              <a:t>sed </a:t>
            </a:r>
            <a:r>
              <a:rPr lang="en-US" dirty="0"/>
              <a:t>M</a:t>
            </a:r>
            <a:r>
              <a:rPr lang="en-US" dirty="0" smtClean="0"/>
              <a:t>ost?</a:t>
            </a:r>
            <a:endParaRPr lang="en-US" dirty="0"/>
          </a:p>
        </p:txBody>
      </p:sp>
      <p:pic>
        <p:nvPicPr>
          <p:cNvPr id="4" name="Content Placeholder 3" descr="Screen shot 2013-05-07 at 5.38.10 P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260" r="-9260"/>
          <a:stretch>
            <a:fillRect/>
          </a:stretch>
        </p:blipFill>
        <p:spPr>
          <a:xfrm>
            <a:off x="1295400" y="2286000"/>
            <a:ext cx="6451358" cy="3547999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093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4767"/>
            <a:ext cx="7239000" cy="684803"/>
          </a:xfrm>
        </p:spPr>
        <p:txBody>
          <a:bodyPr/>
          <a:lstStyle/>
          <a:p>
            <a:r>
              <a:rPr lang="en-US" dirty="0" smtClean="0"/>
              <a:t>Conclusions and Future </a:t>
            </a:r>
            <a:r>
              <a:rPr lang="en-US" dirty="0"/>
              <a:t>W</a:t>
            </a:r>
            <a:r>
              <a:rPr lang="en-US" dirty="0" smtClean="0"/>
              <a:t>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561249"/>
          </a:xfrm>
        </p:spPr>
        <p:txBody>
          <a:bodyPr/>
          <a:lstStyle/>
          <a:p>
            <a:r>
              <a:rPr lang="en-US" dirty="0" smtClean="0"/>
              <a:t>RCU solves real-world problems</a:t>
            </a:r>
          </a:p>
          <a:p>
            <a:r>
              <a:rPr lang="en-US" dirty="0" smtClean="0"/>
              <a:t>It has significant performance, scalability and software engineering benefits</a:t>
            </a:r>
          </a:p>
          <a:p>
            <a:r>
              <a:rPr lang="en-US" dirty="0" smtClean="0"/>
              <a:t>It embraces concurrency</a:t>
            </a:r>
          </a:p>
          <a:p>
            <a:pPr lvl="1"/>
            <a:r>
              <a:rPr lang="en-US" sz="2400" dirty="0" smtClean="0"/>
              <a:t>-	which opens up the possibility of non-</a:t>
            </a:r>
            <a:r>
              <a:rPr lang="en-US" sz="2400" dirty="0" err="1" smtClean="0"/>
              <a:t>linearizable</a:t>
            </a:r>
            <a:r>
              <a:rPr lang="en-US" sz="2400" dirty="0" smtClean="0"/>
              <a:t> </a:t>
            </a:r>
            <a:r>
              <a:rPr lang="en-US" sz="2400" dirty="0" smtClean="0"/>
              <a:t>behaviors!</a:t>
            </a:r>
          </a:p>
          <a:p>
            <a:pPr lvl="1">
              <a:buFontTx/>
              <a:buChar char="-"/>
            </a:pPr>
            <a:r>
              <a:rPr lang="en-US" sz="2400" dirty="0" smtClean="0"/>
              <a:t>this </a:t>
            </a:r>
            <a:r>
              <a:rPr lang="en-US" sz="2400" dirty="0" smtClean="0"/>
              <a:t>requires the programmer to cultivate a new mindset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mtClean="0"/>
              <a:t>Ongoing f</a:t>
            </a:r>
            <a:r>
              <a:rPr lang="en-US" smtClean="0"/>
              <a:t>uture </a:t>
            </a:r>
            <a:r>
              <a:rPr lang="en-US" dirty="0" smtClean="0"/>
              <a:t>work: relativistic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10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239000" cy="684803"/>
          </a:xfrm>
        </p:spPr>
        <p:txBody>
          <a:bodyPr/>
          <a:lstStyle/>
          <a:p>
            <a:r>
              <a:rPr lang="en-US" dirty="0" smtClean="0"/>
              <a:t>Increasing Use of RCU API</a:t>
            </a:r>
            <a:endParaRPr lang="en-US" dirty="0"/>
          </a:p>
        </p:txBody>
      </p:sp>
      <p:pic>
        <p:nvPicPr>
          <p:cNvPr id="4" name="Content Placeholder 3" descr="Screen shot 2013-05-07 at 5.35.08 P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258" r="-8258"/>
          <a:stretch>
            <a:fillRect/>
          </a:stretch>
        </p:blipFill>
        <p:spPr>
          <a:xfrm>
            <a:off x="457200" y="22098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539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239000" cy="684803"/>
          </a:xfrm>
        </p:spPr>
        <p:txBody>
          <a:bodyPr/>
          <a:lstStyle/>
          <a:p>
            <a:r>
              <a:rPr lang="en-US" dirty="0" smtClean="0"/>
              <a:t>Increasing Use of RCU API</a:t>
            </a:r>
            <a:endParaRPr lang="en-US" dirty="0"/>
          </a:p>
        </p:txBody>
      </p:sp>
      <p:pic>
        <p:nvPicPr>
          <p:cNvPr id="6" name="Content Placeholder 5" descr="Screen Shot 2018-02-20 at 8.07.38 P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9441" r="-49441"/>
          <a:stretch>
            <a:fillRect/>
          </a:stretch>
        </p:blipFill>
        <p:spPr>
          <a:xfrm>
            <a:off x="-1066800" y="2209800"/>
            <a:ext cx="10363199" cy="4495800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539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239000" cy="668337"/>
          </a:xfrm>
        </p:spPr>
        <p:txBody>
          <a:bodyPr/>
          <a:lstStyle/>
          <a:p>
            <a:r>
              <a:rPr lang="en-US" dirty="0" smtClean="0"/>
              <a:t>Why RCU?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458200" cy="2813078"/>
          </a:xfrm>
        </p:spPr>
        <p:txBody>
          <a:bodyPr/>
          <a:lstStyle/>
          <a:p>
            <a:r>
              <a:rPr lang="en-US" dirty="0" smtClean="0"/>
              <a:t>Scalable concurrency</a:t>
            </a:r>
          </a:p>
          <a:p>
            <a:r>
              <a:rPr lang="en-US" dirty="0"/>
              <a:t>Very low overhead for readers</a:t>
            </a:r>
          </a:p>
          <a:p>
            <a:r>
              <a:rPr lang="en-US" dirty="0" smtClean="0"/>
              <a:t>Concurrency between readers and writers</a:t>
            </a:r>
          </a:p>
          <a:p>
            <a:pPr lvl="1"/>
            <a:r>
              <a:rPr lang="en-US" sz="2400" dirty="0" smtClean="0"/>
              <a:t>-	writers create new versions</a:t>
            </a:r>
          </a:p>
          <a:p>
            <a:pPr lvl="1"/>
            <a:r>
              <a:rPr lang="en-US" sz="2400" dirty="0" smtClean="0"/>
              <a:t>-	reclaiming of old versions is deferred until all pre-existing readers are finished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949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239000" cy="668337"/>
          </a:xfrm>
        </p:spPr>
        <p:txBody>
          <a:bodyPr/>
          <a:lstStyle/>
          <a:p>
            <a:r>
              <a:rPr lang="en-US" dirty="0" smtClean="0"/>
              <a:t>Why RCU?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382000" cy="3699474"/>
          </a:xfrm>
        </p:spPr>
        <p:txBody>
          <a:bodyPr/>
          <a:lstStyle/>
          <a:p>
            <a:r>
              <a:rPr lang="en-US" dirty="0" smtClean="0"/>
              <a:t>Need for concurrent reading and writing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example: directory entry cache replacement</a:t>
            </a:r>
          </a:p>
          <a:p>
            <a:pPr marL="800100" lvl="2" indent="0"/>
            <a:endParaRPr lang="en-US" sz="1000" dirty="0" smtClean="0"/>
          </a:p>
          <a:p>
            <a:r>
              <a:rPr lang="en-US" dirty="0" smtClean="0"/>
              <a:t>Low computation and storage overhead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example: storage overhead in directory cache</a:t>
            </a:r>
          </a:p>
          <a:p>
            <a:pPr marL="800100" lvl="1" indent="-342900">
              <a:buFontTx/>
              <a:buChar char="-"/>
            </a:pPr>
            <a:endParaRPr lang="en-US" sz="1050" dirty="0" smtClean="0"/>
          </a:p>
          <a:p>
            <a:r>
              <a:rPr lang="en-US" dirty="0" smtClean="0"/>
              <a:t>Deterministic completion times</a:t>
            </a:r>
          </a:p>
          <a:p>
            <a:pPr lvl="1"/>
            <a:r>
              <a:rPr lang="en-US" sz="2400" dirty="0" smtClean="0"/>
              <a:t>-	example: non-</a:t>
            </a:r>
            <a:r>
              <a:rPr lang="en-US" sz="2400" dirty="0" err="1" smtClean="0"/>
              <a:t>maskable</a:t>
            </a:r>
            <a:r>
              <a:rPr lang="en-US" sz="2400" dirty="0" smtClean="0"/>
              <a:t> interrupt handlers in real-time systems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510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239000" cy="684803"/>
          </a:xfrm>
        </p:spPr>
        <p:txBody>
          <a:bodyPr/>
          <a:lstStyle/>
          <a:p>
            <a:r>
              <a:rPr lang="en-US" dirty="0" smtClean="0"/>
              <a:t>RCU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382000" cy="3477875"/>
          </a:xfrm>
        </p:spPr>
        <p:txBody>
          <a:bodyPr/>
          <a:lstStyle/>
          <a:p>
            <a:r>
              <a:rPr lang="en-US" dirty="0" smtClean="0"/>
              <a:t>Reader primitives</a:t>
            </a:r>
          </a:p>
          <a:p>
            <a:pPr marL="800100" lvl="1" indent="-342900">
              <a:buFontTx/>
              <a:buChar char="-"/>
            </a:pPr>
            <a:r>
              <a:rPr lang="en-US" sz="2400" dirty="0" err="1" smtClean="0"/>
              <a:t>rcu_read_lock</a:t>
            </a:r>
            <a:r>
              <a:rPr lang="en-US" sz="2400" dirty="0" smtClean="0"/>
              <a:t> and </a:t>
            </a:r>
            <a:r>
              <a:rPr lang="en-US" sz="2400" dirty="0" err="1" smtClean="0"/>
              <a:t>rcu_read_unlock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 smtClean="0"/>
              <a:t>rcu_dereference</a:t>
            </a:r>
            <a:endParaRPr lang="en-US" sz="2400" dirty="0" smtClean="0"/>
          </a:p>
          <a:p>
            <a:pPr marL="800100" lvl="1" indent="-342900">
              <a:buFontTx/>
              <a:buChar char="-"/>
            </a:pPr>
            <a:endParaRPr lang="en-US" sz="1200" dirty="0" smtClean="0"/>
          </a:p>
          <a:p>
            <a:r>
              <a:rPr lang="en-US" dirty="0" smtClean="0"/>
              <a:t>Writer primitives</a:t>
            </a:r>
          </a:p>
          <a:p>
            <a:pPr lvl="1"/>
            <a:r>
              <a:rPr lang="en-US" sz="2400" dirty="0" smtClean="0"/>
              <a:t>-	</a:t>
            </a:r>
            <a:r>
              <a:rPr lang="en-US" sz="2400" dirty="0" err="1" smtClean="0"/>
              <a:t>synchronize_rcu</a:t>
            </a:r>
            <a:endParaRPr lang="en-US" sz="2400" dirty="0" smtClean="0"/>
          </a:p>
          <a:p>
            <a:pPr lvl="1"/>
            <a:r>
              <a:rPr lang="en-US" sz="2400" dirty="0" smtClean="0"/>
              <a:t>-	</a:t>
            </a:r>
            <a:r>
              <a:rPr lang="en-US" sz="2400" dirty="0" err="1" smtClean="0"/>
              <a:t>call_rcu</a:t>
            </a:r>
            <a:endParaRPr lang="en-US" sz="2400" dirty="0" smtClean="0"/>
          </a:p>
          <a:p>
            <a:pPr lvl="1"/>
            <a:r>
              <a:rPr lang="en-US" sz="2400" dirty="0" smtClean="0"/>
              <a:t>-	</a:t>
            </a:r>
            <a:r>
              <a:rPr lang="en-US" sz="2400" dirty="0" err="1" smtClean="0"/>
              <a:t>rcu_assign_pointer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824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84803"/>
          </a:xfrm>
        </p:spPr>
        <p:txBody>
          <a:bodyPr/>
          <a:lstStyle/>
          <a:p>
            <a:r>
              <a:rPr lang="en-US" dirty="0" smtClean="0"/>
              <a:t>A Simple RCU Implementation</a:t>
            </a:r>
            <a:endParaRPr lang="en-US" dirty="0"/>
          </a:p>
        </p:txBody>
      </p:sp>
      <p:pic>
        <p:nvPicPr>
          <p:cNvPr id="4" name="Content Placeholder 3" descr="Screen shot 2013-05-07 at 5.35.24 P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8410" r="-38410"/>
          <a:stretch>
            <a:fillRect/>
          </a:stretch>
        </p:blipFill>
        <p:spPr>
          <a:xfrm>
            <a:off x="1066800" y="2663825"/>
            <a:ext cx="5715000" cy="2593975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012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5281</TotalTime>
  <Words>959</Words>
  <Application>Microsoft Macintosh PowerPoint</Application>
  <PresentationFormat>On-screen Show (4:3)</PresentationFormat>
  <Paragraphs>134</Paragraphs>
  <Slides>36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Default Design</vt:lpstr>
      <vt:lpstr>Slide 1</vt:lpstr>
      <vt:lpstr>RCU Usage in Linux</vt:lpstr>
      <vt:lpstr>History of Concurrency in Linux</vt:lpstr>
      <vt:lpstr>Increasing Use of RCU API</vt:lpstr>
      <vt:lpstr>Increasing Use of RCU API</vt:lpstr>
      <vt:lpstr>Why RCU?</vt:lpstr>
      <vt:lpstr>Why RCU?</vt:lpstr>
      <vt:lpstr>RCU Interface</vt:lpstr>
      <vt:lpstr>A Simple RCU Implementation</vt:lpstr>
      <vt:lpstr>Practical Implementations of RCU</vt:lpstr>
      <vt:lpstr>RCU Usage Patterns</vt:lpstr>
      <vt:lpstr>Wait For Completion Pattern</vt:lpstr>
      <vt:lpstr>Example: Linux NMI Handler</vt:lpstr>
      <vt:lpstr>Example: Linux NMI Handler</vt:lpstr>
      <vt:lpstr>Advantages</vt:lpstr>
      <vt:lpstr>Reference Counting Pattern</vt:lpstr>
      <vt:lpstr>Cost of RCU vs Reference Counting</vt:lpstr>
      <vt:lpstr>A Use of Reference Counting Pattern for Efficient Sending of UDP Packets</vt:lpstr>
      <vt:lpstr>Use of Reference Counting Pattern for Dynamic Update of IP Options</vt:lpstr>
      <vt:lpstr>Type Safe Memory Pattern</vt:lpstr>
      <vt:lpstr>Using RCU for Type Safe Memory</vt:lpstr>
      <vt:lpstr>Publish Subscribe Pattern</vt:lpstr>
      <vt:lpstr>Example Use of Publish-Subscribe for Dynamic System Call Replacement</vt:lpstr>
      <vt:lpstr>Slide 24</vt:lpstr>
      <vt:lpstr>Reader-Writer Locking Pattern</vt:lpstr>
      <vt:lpstr>Why Are R/W Locks Expensive?</vt:lpstr>
      <vt:lpstr>RCU vs Reader-Writer Locking</vt:lpstr>
      <vt:lpstr>Example Use of RCU Instead of RWL</vt:lpstr>
      <vt:lpstr>Example Use of RCU Instead of RWL</vt:lpstr>
      <vt:lpstr>Semantic Differences</vt:lpstr>
      <vt:lpstr>Some Solutions</vt:lpstr>
      <vt:lpstr>Insert Level of Indirection</vt:lpstr>
      <vt:lpstr>Mark Obsolete Objects/Retry Readers</vt:lpstr>
      <vt:lpstr>Where is RCU Used?</vt:lpstr>
      <vt:lpstr>Which RCU Primitives Are Used Most?</vt:lpstr>
      <vt:lpstr>Conclusions and Future Work</vt:lpstr>
    </vt:vector>
  </TitlesOfParts>
  <Company>Portland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xad</dc:title>
  <dc:creator>smithju</dc:creator>
  <cp:lastModifiedBy>Jonathan Walpole</cp:lastModifiedBy>
  <cp:revision>40</cp:revision>
  <dcterms:created xsi:type="dcterms:W3CDTF">2018-02-18T00:49:56Z</dcterms:created>
  <dcterms:modified xsi:type="dcterms:W3CDTF">2018-02-21T05:14:47Z</dcterms:modified>
</cp:coreProperties>
</file>