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6" r:id="rId16"/>
    <p:sldId id="270" r:id="rId17"/>
    <p:sldId id="271" r:id="rId18"/>
    <p:sldId id="272" r:id="rId19"/>
    <p:sldId id="275" r:id="rId20"/>
    <p:sldId id="273" r:id="rId21"/>
    <p:sldId id="274" r:id="rId22"/>
    <p:sldId id="311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79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7" r:id="rId43"/>
    <p:sldId id="296" r:id="rId44"/>
    <p:sldId id="297" r:id="rId45"/>
    <p:sldId id="298" r:id="rId46"/>
    <p:sldId id="308" r:id="rId47"/>
    <p:sldId id="299" r:id="rId48"/>
    <p:sldId id="300" r:id="rId49"/>
    <p:sldId id="301" r:id="rId50"/>
    <p:sldId id="309" r:id="rId51"/>
    <p:sldId id="302" r:id="rId52"/>
    <p:sldId id="303" r:id="rId53"/>
    <p:sldId id="304" r:id="rId54"/>
    <p:sldId id="305" r:id="rId55"/>
    <p:sldId id="310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8" y="-2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0C794-FCC7-7147-9A64-802A74243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25E232-B1E7-714A-B6AF-76F2CD72CEE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5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82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0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7046211F-D154-3948-A729-C3CD6B593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610600" cy="11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</a:t>
            </a:r>
            <a:r>
              <a:rPr lang="en-US" sz="3600" dirty="0" smtClean="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 Advanced Topics in Concurrency</a:t>
            </a:r>
            <a:endParaRPr lang="en-US" dirty="0" smtClean="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Side With a Reordering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449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 		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foo</a:t>
            </a:r>
            <a:r>
              <a:rPr lang="en-US" dirty="0"/>
              <a:t> {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   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;</a:t>
            </a:r>
            <a:endParaRPr lang="en-US" dirty="0"/>
          </a:p>
          <a:p>
            <a:pPr>
              <a:buNone/>
            </a:pPr>
            <a:r>
              <a:rPr lang="en-US" dirty="0" smtClean="0"/>
              <a:t>3   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smtClean="0"/>
              <a:t>;</a:t>
            </a:r>
            <a:endParaRPr lang="en-US" dirty="0"/>
          </a:p>
          <a:p>
            <a:pPr>
              <a:buNone/>
            </a:pPr>
            <a:r>
              <a:rPr lang="en-US" dirty="0" smtClean="0"/>
              <a:t>4   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smtClean="0"/>
              <a:t>;</a:t>
            </a:r>
          </a:p>
          <a:p>
            <a:pPr marL="514350" indent="-514350">
              <a:buAutoNum type="arabicPlain" startAt="5"/>
            </a:pPr>
            <a:r>
              <a:rPr lang="en-US" dirty="0" smtClean="0"/>
              <a:t>};</a:t>
            </a:r>
          </a:p>
          <a:p>
            <a:pPr marL="514350" indent="-514350">
              <a:buAutoNum type="arabicPlain" startAt="5"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foo</a:t>
            </a:r>
            <a:r>
              <a:rPr lang="en-US" dirty="0"/>
              <a:t> *</a:t>
            </a:r>
            <a:r>
              <a:rPr lang="en-US" dirty="0" err="1"/>
              <a:t>gp</a:t>
            </a:r>
            <a:r>
              <a:rPr lang="en-US" dirty="0"/>
              <a:t> = NULL;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7  </a:t>
            </a:r>
          </a:p>
          <a:p>
            <a:pPr>
              <a:buNone/>
            </a:pPr>
            <a:r>
              <a:rPr lang="en-US" dirty="0" smtClean="0"/>
              <a:t>8 		/</a:t>
            </a:r>
            <a:r>
              <a:rPr lang="en-US" dirty="0"/>
              <a:t>* . . . *</a:t>
            </a:r>
            <a:r>
              <a:rPr lang="en-US" dirty="0" smtClean="0"/>
              <a:t>/</a:t>
            </a:r>
            <a:endParaRPr lang="en-US" dirty="0"/>
          </a:p>
          <a:p>
            <a:pPr>
              <a:buNone/>
            </a:pPr>
            <a:r>
              <a:rPr lang="en-US" dirty="0" smtClean="0"/>
              <a:t>9 </a:t>
            </a:r>
          </a:p>
          <a:p>
            <a:pPr>
              <a:buNone/>
            </a:pPr>
            <a:r>
              <a:rPr lang="en-US" dirty="0" smtClean="0"/>
              <a:t>10 		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kmalloc(sizeof</a:t>
            </a:r>
            <a:r>
              <a:rPr lang="en-US" dirty="0"/>
              <a:t>(*</a:t>
            </a:r>
            <a:r>
              <a:rPr lang="en-US" dirty="0" err="1"/>
              <a:t>p</a:t>
            </a:r>
            <a:r>
              <a:rPr lang="en-US" dirty="0"/>
              <a:t>), GFP_KERNEL)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11 		</a:t>
            </a:r>
            <a:r>
              <a:rPr lang="en-US" dirty="0" err="1" smtClean="0"/>
              <a:t>p</a:t>
            </a:r>
            <a:r>
              <a:rPr lang="en-US" dirty="0"/>
              <a:t>-&gt;a = </a:t>
            </a:r>
            <a:r>
              <a:rPr lang="en-US" dirty="0" smtClean="0"/>
              <a:t>1;</a:t>
            </a:r>
          </a:p>
          <a:p>
            <a:pPr>
              <a:buNone/>
            </a:pPr>
            <a:r>
              <a:rPr lang="en-US" dirty="0" smtClean="0"/>
              <a:t>12 		</a:t>
            </a:r>
            <a:r>
              <a:rPr lang="en-US" dirty="0" err="1" smtClean="0"/>
              <a:t>p</a:t>
            </a:r>
            <a:r>
              <a:rPr lang="en-US" dirty="0"/>
              <a:t>-&gt;</a:t>
            </a:r>
            <a:r>
              <a:rPr lang="en-US" dirty="0" err="1"/>
              <a:t>b</a:t>
            </a:r>
            <a:r>
              <a:rPr lang="en-US" dirty="0"/>
              <a:t> = </a:t>
            </a:r>
            <a:r>
              <a:rPr lang="en-US" dirty="0" smtClean="0"/>
              <a:t>2;</a:t>
            </a:r>
          </a:p>
          <a:p>
            <a:pPr>
              <a:buNone/>
            </a:pPr>
            <a:r>
              <a:rPr lang="en-US" dirty="0" smtClean="0"/>
              <a:t>13 		</a:t>
            </a:r>
            <a:r>
              <a:rPr lang="en-US" dirty="0" err="1" smtClean="0"/>
              <a:t>p</a:t>
            </a:r>
            <a:r>
              <a:rPr lang="en-US" dirty="0"/>
              <a:t>-&gt;</a:t>
            </a:r>
            <a:r>
              <a:rPr lang="en-US" dirty="0" err="1"/>
              <a:t>c</a:t>
            </a:r>
            <a:r>
              <a:rPr lang="en-US" dirty="0"/>
              <a:t> = </a:t>
            </a:r>
            <a:r>
              <a:rPr lang="en-US" dirty="0" smtClean="0"/>
              <a:t>3;</a:t>
            </a:r>
          </a:p>
          <a:p>
            <a:pPr>
              <a:buNone/>
            </a:pPr>
            <a:r>
              <a:rPr lang="en-US" dirty="0" smtClean="0"/>
              <a:t>14 		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Solution Using 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572000"/>
          </a:xfrm>
        </p:spPr>
        <p:txBody>
          <a:bodyPr>
            <a:normAutofit/>
          </a:bodyPr>
          <a:lstStyle/>
          <a:p>
            <a:pPr marL="1200150" lvl="2" indent="-457200"/>
            <a:r>
              <a:rPr lang="en-US" sz="2400" dirty="0" err="1" smtClean="0"/>
              <a:t>p</a:t>
            </a:r>
            <a:r>
              <a:rPr lang="en-US" sz="2400" dirty="0"/>
              <a:t>-&gt;a = </a:t>
            </a:r>
            <a:r>
              <a:rPr lang="en-US" sz="2400" dirty="0" smtClean="0"/>
              <a:t>1;</a:t>
            </a:r>
          </a:p>
          <a:p>
            <a:pPr marL="1200150" lvl="2" indent="-457200"/>
            <a:r>
              <a:rPr lang="en-US" sz="2400" dirty="0" err="1" smtClean="0"/>
              <a:t>p</a:t>
            </a:r>
            <a:r>
              <a:rPr lang="en-US" sz="2400" dirty="0"/>
              <a:t>-&gt;</a:t>
            </a:r>
            <a:r>
              <a:rPr lang="en-US" sz="2400" dirty="0" err="1"/>
              <a:t>b</a:t>
            </a:r>
            <a:r>
              <a:rPr lang="en-US" sz="2400" dirty="0"/>
              <a:t> = </a:t>
            </a:r>
            <a:r>
              <a:rPr lang="en-US" sz="2400" dirty="0" smtClean="0"/>
              <a:t>2;</a:t>
            </a:r>
          </a:p>
          <a:p>
            <a:pPr marL="1200150" lvl="2" indent="-457200"/>
            <a:r>
              <a:rPr lang="en-US" sz="2400" dirty="0" err="1" smtClean="0"/>
              <a:t>p</a:t>
            </a:r>
            <a:r>
              <a:rPr lang="en-US" sz="2400" dirty="0"/>
              <a:t>-&gt;</a:t>
            </a:r>
            <a:r>
              <a:rPr lang="en-US" sz="2400" dirty="0" err="1"/>
              <a:t>c</a:t>
            </a:r>
            <a:r>
              <a:rPr lang="en-US" sz="2400" dirty="0"/>
              <a:t> = </a:t>
            </a:r>
            <a:r>
              <a:rPr lang="en-US" sz="2400" dirty="0" smtClean="0"/>
              <a:t>3;</a:t>
            </a:r>
          </a:p>
          <a:p>
            <a:pPr marL="1200150" lvl="2" indent="-457200"/>
            <a:r>
              <a:rPr lang="en-US" sz="2400" dirty="0" err="1" smtClean="0"/>
              <a:t>rcu_assign_pointer</a:t>
            </a:r>
            <a:r>
              <a:rPr lang="en-US" sz="2400" dirty="0" err="1"/>
              <a:t>(gp</a:t>
            </a:r>
            <a:r>
              <a:rPr lang="en-US" sz="2400" dirty="0"/>
              <a:t>, </a:t>
            </a:r>
            <a:r>
              <a:rPr lang="en-US" sz="2400" dirty="0" err="1"/>
              <a:t>p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</a:p>
          <a:p>
            <a:pPr marL="457200" indent="-457200">
              <a:buAutoNum type="arabicPlain" startAt="4"/>
            </a:pPr>
            <a:endParaRPr lang="en-US" sz="2400" dirty="0" smtClean="0"/>
          </a:p>
          <a:p>
            <a:pPr marL="457200" indent="-457200"/>
            <a:r>
              <a:rPr lang="en-US" sz="2400" dirty="0" err="1" smtClean="0"/>
              <a:t>rcu_assign_pointer</a:t>
            </a:r>
            <a:r>
              <a:rPr lang="en-US" sz="2400" dirty="0" smtClean="0"/>
              <a:t>()</a:t>
            </a:r>
          </a:p>
          <a:p>
            <a:pPr marL="857250" lvl="1" indent="-457200">
              <a:buFontTx/>
              <a:buChar char="-"/>
            </a:pPr>
            <a:r>
              <a:rPr lang="en-US" sz="2000" dirty="0" smtClean="0"/>
              <a:t>is opaque to the </a:t>
            </a:r>
            <a:r>
              <a:rPr lang="en-US" sz="2000" dirty="0" smtClean="0"/>
              <a:t>compiler</a:t>
            </a:r>
            <a:endParaRPr lang="en-US" sz="2000" dirty="0" smtClean="0"/>
          </a:p>
          <a:p>
            <a:pPr marL="857250" lvl="1" indent="-457200">
              <a:buFontTx/>
              <a:buChar char="-"/>
            </a:pPr>
            <a:r>
              <a:rPr lang="en-US" sz="2000" dirty="0" smtClean="0"/>
              <a:t>contains the appropriate memory barrier to prevent hardware reordering</a:t>
            </a:r>
          </a:p>
          <a:p>
            <a:pPr marL="857250" lvl="1" indent="-457200">
              <a:buFontTx/>
              <a:buChar char="-"/>
            </a:pPr>
            <a:r>
              <a:rPr lang="en-US" sz="2000" dirty="0" smtClean="0"/>
              <a:t>and </a:t>
            </a:r>
            <a:r>
              <a:rPr lang="en-US" sz="2000" i="1" dirty="0" smtClean="0"/>
              <a:t>then </a:t>
            </a:r>
            <a:r>
              <a:rPr lang="en-US" sz="2000" dirty="0" smtClean="0"/>
              <a:t>does the assignment</a:t>
            </a:r>
            <a:endParaRPr lang="en-US" sz="2400" dirty="0" smtClean="0"/>
          </a:p>
          <a:p>
            <a:pPr marL="457200" indent="-457200">
              <a:buAutoNum type="arabicPlain" startAt="4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Preventing 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32946"/>
          </a:xfrm>
        </p:spPr>
        <p:txBody>
          <a:bodyPr/>
          <a:lstStyle/>
          <a:p>
            <a:r>
              <a:rPr lang="en-US" dirty="0" smtClean="0"/>
              <a:t>Does preventing reordering on the write side guarantee that the uninitialized data will not be visible to readers?</a:t>
            </a:r>
          </a:p>
          <a:p>
            <a:pPr lvl="1"/>
            <a:r>
              <a:rPr lang="en-US" dirty="0" smtClean="0"/>
              <a:t>-	read-side reordering must be prevented too!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68337"/>
          </a:xfrm>
        </p:spPr>
        <p:txBody>
          <a:bodyPr>
            <a:normAutofit/>
          </a:bodyPr>
          <a:lstStyle/>
          <a:p>
            <a:r>
              <a:rPr lang="en-US" dirty="0" smtClean="0"/>
              <a:t>Read Side With Several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916362"/>
          </a:xfrm>
        </p:spPr>
        <p:txBody>
          <a:bodyPr>
            <a:normAutofit/>
          </a:bodyPr>
          <a:lstStyle/>
          <a:p>
            <a:pPr marL="1543050" lvl="3" indent="-457200"/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gp</a:t>
            </a:r>
            <a:r>
              <a:rPr lang="en-US" sz="2400" dirty="0" smtClean="0"/>
              <a:t>;</a:t>
            </a:r>
          </a:p>
          <a:p>
            <a:pPr marL="1543050" lvl="3" indent="-457200"/>
            <a:r>
              <a:rPr lang="en-US" sz="2400" dirty="0" smtClean="0"/>
              <a:t>if </a:t>
            </a:r>
            <a:r>
              <a:rPr lang="en-US" sz="2400" dirty="0"/>
              <a:t>(</a:t>
            </a:r>
            <a:r>
              <a:rPr lang="en-US" sz="2400" dirty="0" err="1"/>
              <a:t>p</a:t>
            </a:r>
            <a:r>
              <a:rPr lang="en-US" sz="2400" dirty="0"/>
              <a:t> != NULL) </a:t>
            </a:r>
            <a:r>
              <a:rPr lang="en-US" sz="2400" dirty="0" smtClean="0"/>
              <a:t>{</a:t>
            </a:r>
          </a:p>
          <a:p>
            <a:pPr marL="1543050" lvl="3" indent="-457200"/>
            <a:r>
              <a:rPr lang="en-US" sz="2400" dirty="0" smtClean="0"/>
              <a:t>		</a:t>
            </a:r>
            <a:r>
              <a:rPr lang="en-US" sz="2400" dirty="0" err="1" smtClean="0"/>
              <a:t>do_something_with</a:t>
            </a:r>
            <a:r>
              <a:rPr lang="en-US" sz="2400" dirty="0" err="1"/>
              <a:t>(p</a:t>
            </a:r>
            <a:r>
              <a:rPr lang="en-US" sz="2400" dirty="0"/>
              <a:t>-&gt;a,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</a:p>
          <a:p>
            <a:pPr marL="1543050" lvl="3" indent="-457200"/>
            <a:r>
              <a:rPr lang="en-US" sz="2400" dirty="0" smtClean="0"/>
              <a:t>}</a:t>
            </a:r>
          </a:p>
          <a:p>
            <a:pPr marL="457200" indent="-457200">
              <a:buAutoNum type="arabicPlain" startAt="4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Problems:</a:t>
            </a:r>
          </a:p>
          <a:p>
            <a:pPr marL="457200" indent="-457200"/>
            <a:r>
              <a:rPr lang="en-US" sz="2000" dirty="0" smtClean="0"/>
              <a:t>	-	What if </a:t>
            </a:r>
            <a:r>
              <a:rPr lang="en-US" sz="2000" dirty="0" err="1" smtClean="0"/>
              <a:t>p</a:t>
            </a:r>
            <a:r>
              <a:rPr lang="en-US" sz="2000" dirty="0" smtClean="0"/>
              <a:t> is concurrently freed?</a:t>
            </a:r>
          </a:p>
          <a:p>
            <a:pPr marL="457200" indent="-457200"/>
            <a:r>
              <a:rPr lang="en-US" sz="2000" dirty="0" smtClean="0"/>
              <a:t>	-	Some architectures (DEC Alpha) can reorder lines 1-3</a:t>
            </a:r>
          </a:p>
          <a:p>
            <a:pPr marL="457200" indent="-457200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Solution Using 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3763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		</a:t>
            </a:r>
            <a:r>
              <a:rPr lang="en-US" sz="2400" dirty="0" err="1" smtClean="0"/>
              <a:t>rcu_read_lock</a:t>
            </a:r>
            <a:r>
              <a:rPr lang="en-US" sz="2400" dirty="0"/>
              <a:t>()</a:t>
            </a:r>
            <a:r>
              <a:rPr lang="en-US" sz="2400" dirty="0" smtClean="0"/>
              <a:t>;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2 		</a:t>
            </a:r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rcu_dereference(gp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3 		if </a:t>
            </a:r>
            <a:r>
              <a:rPr lang="en-US" sz="2400" dirty="0"/>
              <a:t>(</a:t>
            </a:r>
            <a:r>
              <a:rPr lang="en-US" sz="2400" dirty="0" err="1"/>
              <a:t>p</a:t>
            </a:r>
            <a:r>
              <a:rPr lang="en-US" sz="2400" dirty="0"/>
              <a:t> != NULL) </a:t>
            </a:r>
            <a:r>
              <a:rPr lang="en-US" sz="2400" dirty="0" smtClean="0"/>
              <a:t>{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4  		</a:t>
            </a:r>
            <a:r>
              <a:rPr lang="en-US" sz="2400" dirty="0" err="1" smtClean="0"/>
              <a:t>do_something_with</a:t>
            </a:r>
            <a:r>
              <a:rPr lang="en-US" sz="2400" dirty="0" err="1"/>
              <a:t>(p</a:t>
            </a:r>
            <a:r>
              <a:rPr lang="en-US" sz="2400" dirty="0"/>
              <a:t>-&gt;a,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5 		}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6 		</a:t>
            </a:r>
            <a:r>
              <a:rPr lang="en-US" sz="2400" dirty="0" err="1" smtClean="0"/>
              <a:t>rcu_read_unlock</a:t>
            </a:r>
            <a:r>
              <a:rPr lang="en-US" sz="2400" dirty="0"/>
              <a:t>();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229600" cy="684803"/>
          </a:xfrm>
        </p:spPr>
        <p:txBody>
          <a:bodyPr/>
          <a:lstStyle/>
          <a:p>
            <a:r>
              <a:rPr lang="en-US" dirty="0" smtClean="0"/>
              <a:t>What Do These Statements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315027"/>
          </a:xfrm>
        </p:spPr>
        <p:txBody>
          <a:bodyPr/>
          <a:lstStyle/>
          <a:p>
            <a:r>
              <a:rPr lang="en-US" dirty="0" err="1" smtClean="0"/>
              <a:t>rcu_read_lock</a:t>
            </a:r>
            <a:r>
              <a:rPr lang="en-US" dirty="0" smtClean="0"/>
              <a:t> and </a:t>
            </a:r>
            <a:r>
              <a:rPr lang="en-US" dirty="0" err="1" smtClean="0"/>
              <a:t>rcu_read_unlock</a:t>
            </a:r>
            <a:r>
              <a:rPr lang="en-US" dirty="0" smtClean="0"/>
              <a:t> delimit a kind of critical section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it excludes the </a:t>
            </a:r>
            <a:r>
              <a:rPr lang="en-US" sz="2400" dirty="0" err="1" smtClean="0"/>
              <a:t>rcu</a:t>
            </a:r>
            <a:r>
              <a:rPr lang="en-US" sz="2400" dirty="0" smtClean="0"/>
              <a:t> garbage collector</a:t>
            </a:r>
          </a:p>
          <a:p>
            <a:pPr lvl="1">
              <a:buFontTx/>
              <a:buChar char="-"/>
            </a:pPr>
            <a:r>
              <a:rPr lang="en-US" sz="2400" dirty="0" smtClean="0"/>
              <a:t>objects can not be freed</a:t>
            </a:r>
          </a:p>
          <a:p>
            <a:pPr lvl="1">
              <a:buFontTx/>
              <a:buChar char="-"/>
            </a:pPr>
            <a:r>
              <a:rPr lang="en-US" sz="2400" dirty="0" smtClean="0"/>
              <a:t>does not exclude concurrent writers!</a:t>
            </a:r>
          </a:p>
          <a:p>
            <a:endParaRPr lang="en-US" sz="1100" dirty="0" smtClean="0"/>
          </a:p>
          <a:p>
            <a:r>
              <a:rPr lang="en-US" dirty="0" err="1" smtClean="0"/>
              <a:t>rcu_dereference</a:t>
            </a:r>
            <a:r>
              <a:rPr lang="en-US" dirty="0" smtClean="0"/>
              <a:t>()</a:t>
            </a:r>
          </a:p>
          <a:p>
            <a:pPr lvl="1"/>
            <a:r>
              <a:rPr lang="en-US" sz="2400" dirty="0" smtClean="0"/>
              <a:t>-	reads the pointer, then executes whatever memory barrier is necessary to prevent reordering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Summary of RCU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2211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rcu_assign_pointer</a:t>
            </a:r>
            <a:endParaRPr lang="en-US" dirty="0" smtClean="0"/>
          </a:p>
          <a:p>
            <a:pPr lvl="1"/>
            <a:r>
              <a:rPr lang="en-US" dirty="0" smtClean="0"/>
              <a:t>-	prevents write side reordering that could break publishing</a:t>
            </a:r>
          </a:p>
          <a:p>
            <a:r>
              <a:rPr lang="en-US" dirty="0" err="1" smtClean="0"/>
              <a:t>rcu_dereference</a:t>
            </a:r>
            <a:endParaRPr lang="en-US" dirty="0" smtClean="0"/>
          </a:p>
          <a:p>
            <a:pPr lvl="1"/>
            <a:r>
              <a:rPr lang="en-US" dirty="0" smtClean="0"/>
              <a:t>-	prevents read side reordering that could break publishing</a:t>
            </a:r>
          </a:p>
          <a:p>
            <a:r>
              <a:rPr lang="en-US" dirty="0" err="1" smtClean="0"/>
              <a:t>rcu_read_lock</a:t>
            </a:r>
            <a:r>
              <a:rPr lang="en-US" dirty="0" smtClean="0"/>
              <a:t> and </a:t>
            </a:r>
            <a:r>
              <a:rPr lang="en-US" dirty="0" err="1" smtClean="0"/>
              <a:t>rcu_read_unlock</a:t>
            </a:r>
            <a:endParaRPr lang="en-US" dirty="0" smtClean="0"/>
          </a:p>
          <a:p>
            <a:pPr lvl="1"/>
            <a:r>
              <a:rPr lang="en-US" dirty="0" smtClean="0"/>
              <a:t>-	prevent memory reclamation</a:t>
            </a:r>
          </a:p>
          <a:p>
            <a:pPr lvl="1"/>
            <a:r>
              <a:rPr lang="en-US" dirty="0" smtClean="0"/>
              <a:t>-	but do not prevent concurrent writing!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RCU-Based ADTs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21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Linux defines various ADTs including lists, hash tables, RB trees, radix trees ...</a:t>
            </a:r>
          </a:p>
          <a:p>
            <a:pPr lvl="1"/>
            <a:r>
              <a:rPr lang="en-US" dirty="0" smtClean="0"/>
              <a:t>-	Supported operations include iterators that simplify programming </a:t>
            </a:r>
          </a:p>
          <a:p>
            <a:pPr lvl="1"/>
            <a:r>
              <a:rPr lang="en-US" dirty="0" smtClean="0"/>
              <a:t>-	Each ADT has a wide selection of operations to allow for different optimization cases (i.e., they are not that abstract)</a:t>
            </a:r>
          </a:p>
          <a:p>
            <a:pPr lvl="1"/>
            <a:r>
              <a:rPr lang="en-US" dirty="0" smtClean="0"/>
              <a:t>-	Each has support for RCU-based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9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Linux Lists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27" y="2515125"/>
            <a:ext cx="63881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58" y="5067300"/>
            <a:ext cx="53721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RCU Primitives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46"/>
                <a:gridCol w="1970054"/>
                <a:gridCol w="2610072"/>
                <a:gridCol w="24066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-Roman"/>
                        </a:rPr>
                        <a:t>Pointers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rcu_assign_pointer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rcu_assign_pointer</a:t>
                      </a:r>
                      <a:r>
                        <a:rPr lang="en-US" sz="1100" dirty="0" smtClean="0">
                          <a:latin typeface="Courier"/>
                        </a:rPr>
                        <a:t>(..., NULL)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Courier"/>
                        </a:rPr>
                        <a:t>rcu_dereference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	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-Roman"/>
                        </a:rPr>
                        <a:t>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list_add_rcu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list_del_rcu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Courier"/>
                        </a:rPr>
                        <a:t>list_for_each_entry_rcu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	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list_add_tail_rcu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list_replace_rcu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imes-Roman"/>
                        </a:rPr>
                        <a:t>Hlists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hlist_add_after_rcu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hlist_del_rcu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Courier"/>
                        </a:rPr>
                        <a:t>hlist_for_each_entry_rcu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	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hlist_add_before_rcu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hlist_add_head_rcu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r>
                        <a:rPr lang="en-US" sz="1100" dirty="0" smtClean="0">
                          <a:latin typeface="Times-Roman"/>
                        </a:rPr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Courier"/>
                        </a:rPr>
                        <a:t>hlist_replace_rcu</a:t>
                      </a:r>
                      <a:r>
                        <a:rPr lang="en-US" sz="1100" dirty="0" smtClean="0">
                          <a:latin typeface="Courier"/>
                        </a:rPr>
                        <a:t>()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3036"/>
            <a:ext cx="7772400" cy="684803"/>
          </a:xfrm>
        </p:spPr>
        <p:txBody>
          <a:bodyPr/>
          <a:lstStyle/>
          <a:p>
            <a:pPr algn="ctr"/>
            <a:r>
              <a:rPr lang="en-US" dirty="0" smtClean="0"/>
              <a:t>Read-Copy Update (RCU)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RCU Publish in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2973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 	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foo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  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list_head</a:t>
            </a:r>
            <a:r>
              <a:rPr lang="en-US" dirty="0"/>
              <a:t> list</a:t>
            </a:r>
            <a:r>
              <a:rPr lang="en-US" dirty="0" smtClean="0"/>
              <a:t>;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;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smtClean="0"/>
              <a:t>;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smtClean="0"/>
              <a:t>;</a:t>
            </a:r>
            <a:endParaRPr lang="en-US" dirty="0"/>
          </a:p>
          <a:p>
            <a:pPr marL="514350" indent="-514350">
              <a:buAutoNum type="arabicPlain" startAt="2"/>
            </a:pPr>
            <a:r>
              <a:rPr lang="en-US" dirty="0" smtClean="0"/>
              <a:t>};</a:t>
            </a:r>
            <a:endParaRPr lang="en-US" dirty="0"/>
          </a:p>
          <a:p>
            <a:pPr marL="514350" indent="-514350">
              <a:buAutoNum type="arabicPlain" startAt="2"/>
            </a:pPr>
            <a:r>
              <a:rPr lang="en-US" dirty="0" err="1" smtClean="0"/>
              <a:t>LIST_HEAD</a:t>
            </a:r>
            <a:r>
              <a:rPr lang="en-US" dirty="0" err="1"/>
              <a:t>(head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/</a:t>
            </a:r>
            <a:r>
              <a:rPr lang="en-US" dirty="0"/>
              <a:t>* . . . *</a:t>
            </a:r>
            <a:r>
              <a:rPr lang="en-US" dirty="0" smtClean="0"/>
              <a:t>/</a:t>
            </a:r>
          </a:p>
          <a:p>
            <a:pPr marL="514350" indent="-514350">
              <a:buAutoNum type="arabicPlain" startAt="2"/>
            </a:pP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11 	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kmalloc(sizeof</a:t>
            </a:r>
            <a:r>
              <a:rPr lang="en-US" dirty="0"/>
              <a:t>(*</a:t>
            </a:r>
            <a:r>
              <a:rPr lang="en-US" dirty="0" err="1"/>
              <a:t>p</a:t>
            </a:r>
            <a:r>
              <a:rPr lang="en-US" dirty="0"/>
              <a:t>), GFP_KERNEL)</a:t>
            </a:r>
            <a:r>
              <a:rPr lang="en-US" dirty="0" smtClean="0"/>
              <a:t>;</a:t>
            </a:r>
          </a:p>
          <a:p>
            <a:pPr marL="514350" indent="-514350">
              <a:buNone/>
            </a:pPr>
            <a:r>
              <a:rPr lang="en-US" dirty="0" smtClean="0"/>
              <a:t>12 	</a:t>
            </a:r>
            <a:r>
              <a:rPr lang="en-US" dirty="0" err="1" smtClean="0"/>
              <a:t>p</a:t>
            </a:r>
            <a:r>
              <a:rPr lang="en-US" dirty="0"/>
              <a:t>-&gt;a = </a:t>
            </a:r>
            <a:r>
              <a:rPr lang="en-US" dirty="0" smtClean="0"/>
              <a:t>1;</a:t>
            </a:r>
          </a:p>
          <a:p>
            <a:pPr marL="514350" indent="-514350">
              <a:buNone/>
            </a:pPr>
            <a:r>
              <a:rPr lang="en-US" dirty="0" smtClean="0"/>
              <a:t>13 	</a:t>
            </a:r>
            <a:r>
              <a:rPr lang="en-US" dirty="0" err="1" smtClean="0"/>
              <a:t>p</a:t>
            </a:r>
            <a:r>
              <a:rPr lang="en-US" dirty="0"/>
              <a:t>-&gt;</a:t>
            </a:r>
            <a:r>
              <a:rPr lang="en-US" dirty="0" err="1"/>
              <a:t>b</a:t>
            </a:r>
            <a:r>
              <a:rPr lang="en-US" dirty="0"/>
              <a:t> = </a:t>
            </a:r>
            <a:r>
              <a:rPr lang="en-US" dirty="0" smtClean="0"/>
              <a:t>2;</a:t>
            </a:r>
          </a:p>
          <a:p>
            <a:pPr marL="514350" indent="-514350">
              <a:buNone/>
            </a:pPr>
            <a:r>
              <a:rPr lang="en-US" dirty="0" smtClean="0"/>
              <a:t>14 	</a:t>
            </a:r>
            <a:r>
              <a:rPr lang="en-US" dirty="0" err="1" smtClean="0"/>
              <a:t>p</a:t>
            </a:r>
            <a:r>
              <a:rPr lang="en-US" dirty="0"/>
              <a:t>-&gt;</a:t>
            </a:r>
            <a:r>
              <a:rPr lang="en-US" dirty="0" err="1"/>
              <a:t>c</a:t>
            </a:r>
            <a:r>
              <a:rPr lang="en-US" dirty="0"/>
              <a:t> = </a:t>
            </a:r>
            <a:r>
              <a:rPr lang="en-US" dirty="0" smtClean="0"/>
              <a:t>3;</a:t>
            </a:r>
          </a:p>
          <a:p>
            <a:pPr marL="514350" indent="-514350">
              <a:buNone/>
            </a:pPr>
            <a:r>
              <a:rPr lang="en-US" dirty="0" smtClean="0"/>
              <a:t>15 	</a:t>
            </a:r>
            <a:r>
              <a:rPr lang="en-US" dirty="0" err="1" smtClean="0"/>
              <a:t>list_add_rcu</a:t>
            </a:r>
            <a:r>
              <a:rPr lang="en-US" dirty="0" err="1"/>
              <a:t>(&amp;p</a:t>
            </a:r>
            <a:r>
              <a:rPr lang="en-US" dirty="0"/>
              <a:t>-&gt;list, &amp;head);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738187"/>
          </a:xfrm>
        </p:spPr>
        <p:txBody>
          <a:bodyPr>
            <a:normAutofit/>
          </a:bodyPr>
          <a:lstStyle/>
          <a:p>
            <a:r>
              <a:rPr lang="en-US" dirty="0" smtClean="0"/>
              <a:t>RCU Reading in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459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 	 </a:t>
            </a:r>
            <a:r>
              <a:rPr lang="en-US" sz="2400" dirty="0" err="1" smtClean="0"/>
              <a:t>rcu_read_lock</a:t>
            </a:r>
            <a:r>
              <a:rPr lang="en-US" sz="2400" dirty="0"/>
              <a:t>()</a:t>
            </a:r>
            <a:r>
              <a:rPr lang="en-US" sz="2400" dirty="0" smtClean="0"/>
              <a:t>;</a:t>
            </a:r>
          </a:p>
          <a:p>
            <a:pPr marL="457200" indent="-457200">
              <a:buAutoNum type="arabicPlain" startAt="2"/>
            </a:pPr>
            <a:r>
              <a:rPr lang="en-US" sz="2400" dirty="0" err="1" smtClean="0"/>
              <a:t>list_for_each_entry_rcu</a:t>
            </a:r>
            <a:r>
              <a:rPr lang="en-US" sz="2400" dirty="0" err="1"/>
              <a:t>(p</a:t>
            </a:r>
            <a:r>
              <a:rPr lang="en-US" sz="2400" dirty="0"/>
              <a:t>, head, list) </a:t>
            </a:r>
            <a:r>
              <a:rPr lang="en-US" sz="2400" dirty="0" smtClean="0"/>
              <a:t>{</a:t>
            </a:r>
          </a:p>
          <a:p>
            <a:pPr marL="857250" lvl="1" indent="-457200"/>
            <a:r>
              <a:rPr lang="en-US" sz="2400" dirty="0" smtClean="0"/>
              <a:t>	</a:t>
            </a:r>
            <a:r>
              <a:rPr lang="en-US" sz="2400" dirty="0" err="1" smtClean="0"/>
              <a:t>do_something_with</a:t>
            </a:r>
            <a:r>
              <a:rPr lang="en-US" sz="2400" dirty="0" err="1"/>
              <a:t>(p</a:t>
            </a:r>
            <a:r>
              <a:rPr lang="en-US" sz="2400" dirty="0"/>
              <a:t>-&gt;a,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p</a:t>
            </a:r>
            <a:r>
              <a:rPr lang="en-US" sz="2400" dirty="0"/>
              <a:t>-&gt;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</a:p>
          <a:p>
            <a:pPr marL="514350" indent="-514350">
              <a:buAutoNum type="arabicPlain" startAt="3"/>
            </a:pPr>
            <a:r>
              <a:rPr lang="en-US" sz="2400" dirty="0" smtClean="0"/>
              <a:t>}</a:t>
            </a:r>
          </a:p>
          <a:p>
            <a:pPr marL="514350" indent="-514350">
              <a:buAutoNum type="arabicPlain" startAt="3"/>
            </a:pPr>
            <a:r>
              <a:rPr lang="en-US" sz="2400" dirty="0" err="1" smtClean="0"/>
              <a:t>rcu_read_unlock</a:t>
            </a:r>
            <a:r>
              <a:rPr lang="en-US" sz="2400" dirty="0"/>
              <a:t>();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Deletion (and freeing)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2697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 		</a:t>
            </a:r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search(head</a:t>
            </a:r>
            <a:r>
              <a:rPr lang="en-US" sz="2400" dirty="0"/>
              <a:t>, key);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2 		if </a:t>
            </a:r>
            <a:r>
              <a:rPr lang="en-US" sz="2400" dirty="0"/>
              <a:t>(</a:t>
            </a:r>
            <a:r>
              <a:rPr lang="en-US" sz="2400" dirty="0" err="1"/>
              <a:t>p</a:t>
            </a:r>
            <a:r>
              <a:rPr lang="en-US" sz="2400" dirty="0"/>
              <a:t> != NULL) {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3   		</a:t>
            </a:r>
            <a:r>
              <a:rPr lang="en-US" sz="2400" dirty="0" err="1" smtClean="0"/>
              <a:t>list_del_rcu</a:t>
            </a:r>
            <a:r>
              <a:rPr lang="en-US" sz="2400" dirty="0" err="1"/>
              <a:t>(&amp;p</a:t>
            </a:r>
            <a:r>
              <a:rPr lang="en-US" sz="2400" dirty="0"/>
              <a:t>-&gt;list);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4   		</a:t>
            </a:r>
            <a:r>
              <a:rPr lang="en-US" sz="2400" dirty="0" err="1" smtClean="0"/>
              <a:t>synchronize_rcu</a:t>
            </a:r>
            <a:r>
              <a:rPr lang="en-US" sz="2400" dirty="0"/>
              <a:t>();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5   		</a:t>
            </a:r>
            <a:r>
              <a:rPr lang="en-US" sz="2400" dirty="0" err="1" smtClean="0"/>
              <a:t>kfree</a:t>
            </a:r>
            <a:r>
              <a:rPr lang="en-US" sz="2400" dirty="0" err="1"/>
              <a:t>(p</a:t>
            </a:r>
            <a:r>
              <a:rPr lang="en-US" sz="2400" dirty="0"/>
              <a:t>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6 		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95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Deferring Reclamation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539430"/>
          </a:xfrm>
        </p:spPr>
        <p:txBody>
          <a:bodyPr/>
          <a:lstStyle/>
          <a:p>
            <a:r>
              <a:rPr lang="en-US" dirty="0" smtClean="0"/>
              <a:t>How long do we have to wait before its safe to reclaim (free) an </a:t>
            </a:r>
            <a:r>
              <a:rPr lang="en-US" dirty="0" smtClean="0"/>
              <a:t>object?</a:t>
            </a:r>
            <a:endParaRPr lang="en-US" dirty="0" smtClean="0"/>
          </a:p>
          <a:p>
            <a:pPr lvl="1"/>
            <a:r>
              <a:rPr lang="en-US" dirty="0" smtClean="0"/>
              <a:t>-	until all readers have finished reading?</a:t>
            </a:r>
          </a:p>
          <a:p>
            <a:pPr lvl="2"/>
            <a:r>
              <a:rPr lang="en-US" sz="2400" dirty="0" smtClean="0"/>
              <a:t>-	no, that’s too strong!</a:t>
            </a:r>
          </a:p>
          <a:p>
            <a:pPr lvl="2"/>
            <a:r>
              <a:rPr lang="en-US" sz="2400" dirty="0" smtClean="0"/>
              <a:t>-	if new readers picked up a newer version we don’t need to wait for them to finish</a:t>
            </a:r>
          </a:p>
          <a:p>
            <a:pPr lvl="2"/>
            <a:r>
              <a:rPr lang="en-US" sz="2400" dirty="0" smtClean="0"/>
              <a:t>-	we just need to wait for readers who might be reading the version we want to reclaim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>
            <a:normAutofit/>
          </a:bodyPr>
          <a:lstStyle/>
          <a:p>
            <a:r>
              <a:rPr lang="en-US" dirty="0" smtClean="0"/>
              <a:t>Deferring for a Grace Period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70" y="2552700"/>
            <a:ext cx="6667500" cy="3314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66800" y="6324600"/>
            <a:ext cx="640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6019800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RCU Primitives for Deferring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3884140"/>
          </a:xfrm>
        </p:spPr>
        <p:txBody>
          <a:bodyPr/>
          <a:lstStyle/>
          <a:p>
            <a:r>
              <a:rPr lang="en-US" dirty="0" smtClean="0"/>
              <a:t>Does a writer need to wait while reclamation is deferred?</a:t>
            </a:r>
          </a:p>
          <a:p>
            <a:r>
              <a:rPr lang="en-US" dirty="0" smtClean="0"/>
              <a:t>RCU provides synchronous and asynchronous primitives for deferring an action (typically memory reclamation)</a:t>
            </a:r>
          </a:p>
          <a:p>
            <a:pPr lvl="1"/>
            <a:r>
              <a:rPr lang="en-US" dirty="0" smtClean="0"/>
              <a:t>-	</a:t>
            </a:r>
            <a:r>
              <a:rPr lang="en-US" dirty="0" err="1" smtClean="0"/>
              <a:t>synchronize_rcu</a:t>
            </a:r>
            <a:endParaRPr lang="en-US" dirty="0" smtClean="0"/>
          </a:p>
          <a:p>
            <a:pPr lvl="1"/>
            <a:r>
              <a:rPr lang="en-US" dirty="0" smtClean="0"/>
              <a:t>-	</a:t>
            </a:r>
            <a:r>
              <a:rPr lang="en-US" dirty="0" err="1" smtClean="0"/>
              <a:t>call_rcu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Example – </a:t>
            </a:r>
            <a:r>
              <a:rPr lang="en-US" dirty="0" err="1" smtClean="0"/>
              <a:t>synchronize_rcu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2697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 		</a:t>
            </a:r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search(head</a:t>
            </a:r>
            <a:r>
              <a:rPr lang="en-US" sz="2400" dirty="0"/>
              <a:t>, key);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2 		if </a:t>
            </a:r>
            <a:r>
              <a:rPr lang="en-US" sz="2400" dirty="0"/>
              <a:t>(</a:t>
            </a:r>
            <a:r>
              <a:rPr lang="en-US" sz="2400" dirty="0" err="1"/>
              <a:t>p</a:t>
            </a:r>
            <a:r>
              <a:rPr lang="en-US" sz="2400" dirty="0"/>
              <a:t> != NULL) {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3   		</a:t>
            </a:r>
            <a:r>
              <a:rPr lang="en-US" sz="2400" dirty="0" err="1" smtClean="0"/>
              <a:t>list_del_rcu</a:t>
            </a:r>
            <a:r>
              <a:rPr lang="en-US" sz="2400" dirty="0" err="1"/>
              <a:t>(&amp;p</a:t>
            </a:r>
            <a:r>
              <a:rPr lang="en-US" sz="2400" dirty="0"/>
              <a:t>-&gt;list);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4   		</a:t>
            </a:r>
            <a:r>
              <a:rPr lang="en-US" sz="2400" dirty="0" err="1" smtClean="0"/>
              <a:t>synchronize_rcu</a:t>
            </a:r>
            <a:r>
              <a:rPr lang="en-US" sz="2400" dirty="0"/>
              <a:t>();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5   		</a:t>
            </a:r>
            <a:r>
              <a:rPr lang="en-US" sz="2400" dirty="0" err="1" smtClean="0"/>
              <a:t>kfree</a:t>
            </a:r>
            <a:r>
              <a:rPr lang="en-US" sz="2400" dirty="0" err="1"/>
              <a:t>(p</a:t>
            </a:r>
            <a:r>
              <a:rPr lang="en-US" sz="2400" dirty="0"/>
              <a:t>);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6 		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Initial State of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73" y="2675924"/>
            <a:ext cx="54483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list_del_rcu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45" y="2180756"/>
            <a:ext cx="54483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synchronize_rcu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71" y="2230205"/>
            <a:ext cx="54483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1471172"/>
          </a:xfrm>
        </p:spPr>
        <p:txBody>
          <a:bodyPr/>
          <a:lstStyle/>
          <a:p>
            <a:r>
              <a:rPr lang="en-US" dirty="0" smtClean="0"/>
              <a:t>How can we know when its safe to reclaim memory without paying too high a cost?</a:t>
            </a:r>
          </a:p>
          <a:p>
            <a:pPr lvl="1"/>
            <a:r>
              <a:rPr lang="en-US" dirty="0" smtClean="0"/>
              <a:t>-	especially in the read path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After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44" y="2722881"/>
            <a:ext cx="54483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Replacing a List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4497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1		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foo</a:t>
            </a:r>
            <a:r>
              <a:rPr lang="en-US" dirty="0"/>
              <a:t> {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   			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list_head</a:t>
            </a:r>
            <a:r>
              <a:rPr lang="en-US" dirty="0"/>
              <a:t> list;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   	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   	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/>
              <a:t>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5   	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/>
              <a:t>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6		}</a:t>
            </a:r>
            <a:r>
              <a:rPr lang="en-US" dirty="0"/>
              <a:t>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7 		</a:t>
            </a:r>
            <a:r>
              <a:rPr lang="en-US" dirty="0" err="1" smtClean="0"/>
              <a:t>LIST_HEAD</a:t>
            </a:r>
            <a:r>
              <a:rPr lang="en-US" dirty="0" err="1"/>
              <a:t>(head</a:t>
            </a:r>
            <a:r>
              <a:rPr lang="en-US" dirty="0"/>
              <a:t>);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8   </a:t>
            </a:r>
          </a:p>
          <a:p>
            <a:pPr>
              <a:buNone/>
            </a:pPr>
            <a:r>
              <a:rPr lang="en-US" dirty="0" smtClean="0"/>
              <a:t>9		 </a:t>
            </a:r>
            <a:r>
              <a:rPr lang="en-US" dirty="0"/>
              <a:t>/* . . . */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10  </a:t>
            </a:r>
          </a:p>
          <a:p>
            <a:pPr>
              <a:buNone/>
            </a:pPr>
            <a:r>
              <a:rPr lang="en-US" dirty="0" smtClean="0"/>
              <a:t>11		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search(head</a:t>
            </a:r>
            <a:r>
              <a:rPr lang="en-US" dirty="0"/>
              <a:t>, key);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12 		if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dirty="0"/>
              <a:t> == NULL) {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13   		/</a:t>
            </a:r>
            <a:r>
              <a:rPr lang="en-US" dirty="0"/>
              <a:t>* Take appropriate action, unlock, and return. */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14		} </a:t>
            </a:r>
          </a:p>
          <a:p>
            <a:pPr>
              <a:buNone/>
            </a:pPr>
            <a:r>
              <a:rPr lang="en-US" dirty="0" smtClean="0"/>
              <a:t>15		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kmalloc(sizeof</a:t>
            </a:r>
            <a:r>
              <a:rPr lang="en-US" dirty="0"/>
              <a:t>(*</a:t>
            </a:r>
            <a:r>
              <a:rPr lang="en-US" dirty="0" err="1"/>
              <a:t>p</a:t>
            </a:r>
            <a:r>
              <a:rPr lang="en-US" dirty="0"/>
              <a:t>), GFP_KERNEL);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16 		*</a:t>
            </a:r>
            <a:r>
              <a:rPr lang="en-US" dirty="0" err="1"/>
              <a:t>q</a:t>
            </a:r>
            <a:r>
              <a:rPr lang="en-US" dirty="0"/>
              <a:t> = *</a:t>
            </a:r>
            <a:r>
              <a:rPr lang="en-US" dirty="0" err="1"/>
              <a:t>p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17 		</a:t>
            </a:r>
            <a:r>
              <a:rPr lang="en-US" dirty="0" err="1" smtClean="0"/>
              <a:t>q</a:t>
            </a:r>
            <a:r>
              <a:rPr lang="en-US" dirty="0"/>
              <a:t>-&gt;</a:t>
            </a:r>
            <a:r>
              <a:rPr lang="en-US" dirty="0" err="1"/>
              <a:t>b</a:t>
            </a:r>
            <a:r>
              <a:rPr lang="en-US" dirty="0"/>
              <a:t> = 2;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18 		</a:t>
            </a:r>
            <a:r>
              <a:rPr lang="en-US" dirty="0" err="1" smtClean="0"/>
              <a:t>q</a:t>
            </a:r>
            <a:r>
              <a:rPr lang="en-US" dirty="0"/>
              <a:t>-&gt;</a:t>
            </a:r>
            <a:r>
              <a:rPr lang="en-US" dirty="0" err="1"/>
              <a:t>c</a:t>
            </a:r>
            <a:r>
              <a:rPr lang="en-US" dirty="0"/>
              <a:t> = 3;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19 		</a:t>
            </a:r>
            <a:r>
              <a:rPr lang="en-US" dirty="0" err="1" smtClean="0"/>
              <a:t>list_replace_rcu</a:t>
            </a:r>
            <a:r>
              <a:rPr lang="en-US" dirty="0" err="1"/>
              <a:t>(&amp;p</a:t>
            </a:r>
            <a:r>
              <a:rPr lang="en-US" dirty="0"/>
              <a:t>-&gt;list, &amp;</a:t>
            </a:r>
            <a:r>
              <a:rPr lang="en-US" dirty="0" err="1"/>
              <a:t>q</a:t>
            </a:r>
            <a:r>
              <a:rPr lang="en-US" dirty="0"/>
              <a:t>-&gt;list);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20 		</a:t>
            </a:r>
            <a:r>
              <a:rPr lang="en-US" dirty="0" err="1" smtClean="0"/>
              <a:t>synchronize_rcu</a:t>
            </a:r>
            <a:r>
              <a:rPr lang="en-US" dirty="0"/>
              <a:t>();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21 		</a:t>
            </a:r>
            <a:r>
              <a:rPr lang="en-US" dirty="0" err="1" smtClean="0"/>
              <a:t>kfree</a:t>
            </a:r>
            <a:r>
              <a:rPr lang="en-US" dirty="0" err="1"/>
              <a:t>(p</a:t>
            </a:r>
            <a:r>
              <a:rPr lang="en-US" dirty="0"/>
              <a:t>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17" y="3083113"/>
            <a:ext cx="54483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Allocation of New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69" y="2363450"/>
            <a:ext cx="54483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Partial Initialization of New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40" y="2324177"/>
            <a:ext cx="54483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Partial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88" y="2333229"/>
            <a:ext cx="54483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Initialization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95" y="2382924"/>
            <a:ext cx="54483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After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44" y="2309862"/>
            <a:ext cx="54483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synchronize_rcu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03" y="2325966"/>
            <a:ext cx="54483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After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55" y="2305848"/>
            <a:ext cx="54483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797963"/>
          </a:xfrm>
        </p:spPr>
        <p:txBody>
          <a:bodyPr/>
          <a:lstStyle/>
          <a:p>
            <a:r>
              <a:rPr lang="en-US" dirty="0" smtClean="0"/>
              <a:t>Reference counts</a:t>
            </a:r>
          </a:p>
          <a:p>
            <a:pPr lvl="1"/>
            <a:r>
              <a:rPr lang="en-US" dirty="0" smtClean="0"/>
              <a:t>-	increment count when a reference is taken, decrement count when reference is dropped</a:t>
            </a:r>
          </a:p>
          <a:p>
            <a:pPr lvl="1"/>
            <a:r>
              <a:rPr lang="en-US" dirty="0" smtClean="0"/>
              <a:t>-	requires multiple atomic read-modify-write instructions and memory barriers in each read section</a:t>
            </a:r>
          </a:p>
          <a:p>
            <a:pPr lvl="1"/>
            <a:r>
              <a:rPr lang="en-US" dirty="0" smtClean="0"/>
              <a:t>-	very slow and non-scalable for readers!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RCU Know When Its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797963"/>
          </a:xfrm>
        </p:spPr>
        <p:txBody>
          <a:bodyPr/>
          <a:lstStyle/>
          <a:p>
            <a:r>
              <a:rPr lang="en-US" dirty="0" smtClean="0"/>
              <a:t>Could use reference counts or hazard pointers, but that’s expensive, especially in the read path</a:t>
            </a:r>
          </a:p>
          <a:p>
            <a:r>
              <a:rPr lang="en-US" dirty="0" smtClean="0"/>
              <a:t>RCU batches work and amortizes costs</a:t>
            </a:r>
          </a:p>
          <a:p>
            <a:pPr lvl="1"/>
            <a:r>
              <a:rPr lang="en-US" dirty="0" smtClean="0"/>
              <a:t>-	different implementations of RCU make different choices, even within the Linux kernel</a:t>
            </a:r>
          </a:p>
          <a:p>
            <a:pPr lvl="1"/>
            <a:r>
              <a:rPr lang="en-US" dirty="0" smtClean="0"/>
              <a:t>-	we’ll look at some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668337"/>
          </a:xfrm>
        </p:spPr>
        <p:txBody>
          <a:bodyPr>
            <a:norm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Preemptable</a:t>
            </a:r>
            <a:r>
              <a:rPr lang="en-US" dirty="0" smtClean="0"/>
              <a:t> Kernel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Basic rule:</a:t>
            </a:r>
          </a:p>
          <a:p>
            <a:pPr lvl="1"/>
            <a:r>
              <a:rPr lang="en-US" sz="2400" dirty="0" smtClean="0"/>
              <a:t>-	Readers must not give up the CPU (yield or sleep) during a read side critical section</a:t>
            </a:r>
          </a:p>
          <a:p>
            <a:r>
              <a:rPr lang="en-US" sz="2800" dirty="0" smtClean="0"/>
              <a:t>RCU read side primitives need do nothing!</a:t>
            </a:r>
          </a:p>
          <a:p>
            <a:pPr lvl="1"/>
            <a:r>
              <a:rPr lang="en-US" sz="2400" dirty="0" smtClean="0"/>
              <a:t>-	so long as barriers enforced by act of yielding or sleeping!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Synchronize RCU can be as simple as: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1 	</a:t>
            </a:r>
            <a:r>
              <a:rPr lang="en-US" sz="2400" dirty="0" err="1" smtClean="0"/>
              <a:t>for_each_online_cpu</a:t>
            </a:r>
            <a:r>
              <a:rPr lang="en-US" sz="2400" dirty="0" err="1"/>
              <a:t>(cpu</a:t>
            </a:r>
            <a:r>
              <a:rPr lang="en-US" sz="2400" dirty="0" smtClean="0"/>
              <a:t>)</a:t>
            </a:r>
          </a:p>
          <a:p>
            <a:pPr marL="457200" indent="-457200">
              <a:buNone/>
            </a:pPr>
            <a:r>
              <a:rPr lang="en-US" sz="2400" dirty="0" smtClean="0"/>
              <a:t>        2                </a:t>
            </a:r>
            <a:r>
              <a:rPr lang="en-US" sz="2400" dirty="0" err="1" smtClean="0"/>
              <a:t>run_on</a:t>
            </a:r>
            <a:r>
              <a:rPr lang="en-US" sz="2400" dirty="0" err="1"/>
              <a:t>(cpu</a:t>
            </a:r>
            <a:r>
              <a:rPr lang="en-US" sz="2400" dirty="0"/>
              <a:t>)</a:t>
            </a:r>
            <a:r>
              <a:rPr lang="en-US" sz="2400" dirty="0" smtClean="0"/>
              <a:t>;</a:t>
            </a:r>
          </a:p>
          <a:p>
            <a:pPr marL="457200" indent="-457200">
              <a:buAutoNum type="arabicPlain" startAt="2"/>
            </a:pPr>
            <a:endParaRPr lang="en-US" sz="2400" dirty="0" smtClean="0"/>
          </a:p>
          <a:p>
            <a:pPr marL="457200" indent="-457200"/>
            <a:r>
              <a:rPr lang="en-US" sz="2800" dirty="0" smtClean="0"/>
              <a:t>Why?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The 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458200" cy="3982628"/>
          </a:xfrm>
        </p:spPr>
        <p:txBody>
          <a:bodyPr/>
          <a:lstStyle/>
          <a:p>
            <a:r>
              <a:rPr lang="en-US" dirty="0" smtClean="0"/>
              <a:t>Writer removes last global pointer to object</a:t>
            </a:r>
          </a:p>
          <a:p>
            <a:pPr lvl="1">
              <a:buFontTx/>
              <a:buChar char="-"/>
            </a:pPr>
            <a:r>
              <a:rPr lang="en-US" sz="2400" dirty="0" smtClean="0"/>
              <a:t>it </a:t>
            </a:r>
            <a:r>
              <a:rPr lang="en-US" sz="2400" dirty="0" smtClean="0"/>
              <a:t>is now unreachable by new readers</a:t>
            </a:r>
          </a:p>
          <a:p>
            <a:pPr lvl="1">
              <a:buFontTx/>
              <a:buChar char="-"/>
            </a:pPr>
            <a:r>
              <a:rPr lang="en-US" sz="2400" dirty="0" smtClean="0"/>
              <a:t>.. but </a:t>
            </a:r>
            <a:r>
              <a:rPr lang="en-US" sz="2400" dirty="0" smtClean="0"/>
              <a:t>it might still be in use by existing readers</a:t>
            </a:r>
          </a:p>
          <a:p>
            <a:r>
              <a:rPr lang="en-US" dirty="0" smtClean="0"/>
              <a:t>Now writer waits until a context switch has been observed on all CPUs, before freeing</a:t>
            </a:r>
          </a:p>
          <a:p>
            <a:pPr lvl="1">
              <a:buFontTx/>
              <a:buChar char="-"/>
            </a:pPr>
            <a:r>
              <a:rPr lang="en-US" sz="2400" dirty="0" smtClean="0"/>
              <a:t>if readers guarantee not to allow a context switch while in a read critical section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then no reader that was active at the start of this wait will still be active at the end!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8686800" cy="684803"/>
          </a:xfrm>
        </p:spPr>
        <p:txBody>
          <a:bodyPr/>
          <a:lstStyle/>
          <a:p>
            <a:r>
              <a:rPr lang="en-US" dirty="0" err="1" smtClean="0"/>
              <a:t>Preemptable</a:t>
            </a:r>
            <a:r>
              <a:rPr lang="en-US" dirty="0" smtClean="0"/>
              <a:t> Kernels?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933384"/>
          </a:xfrm>
        </p:spPr>
        <p:txBody>
          <a:bodyPr/>
          <a:lstStyle/>
          <a:p>
            <a:r>
              <a:rPr lang="en-US" dirty="0" smtClean="0"/>
              <a:t>RCU read side primitives must disable and re-enable preemption</a:t>
            </a:r>
          </a:p>
          <a:p>
            <a:pPr lvl="1"/>
            <a:r>
              <a:rPr lang="en-US" sz="2400" dirty="0" smtClean="0"/>
              <a:t>-	do such actions have to include a barrier?</a:t>
            </a:r>
          </a:p>
          <a:p>
            <a:pPr lvl="5"/>
            <a:endParaRPr lang="en-US" sz="1100" dirty="0" smtClean="0"/>
          </a:p>
          <a:p>
            <a:r>
              <a:rPr lang="en-US" dirty="0" smtClean="0"/>
              <a:t>What if we’re running </a:t>
            </a:r>
            <a:r>
              <a:rPr lang="en-US" dirty="0" err="1" smtClean="0"/>
              <a:t>untrusted</a:t>
            </a:r>
            <a:r>
              <a:rPr lang="en-US" dirty="0" smtClean="0"/>
              <a:t>, i.e., at user level?</a:t>
            </a:r>
          </a:p>
          <a:p>
            <a:pPr lvl="1">
              <a:buFontTx/>
              <a:buChar char="-"/>
            </a:pPr>
            <a:r>
              <a:rPr lang="en-US" sz="2400" dirty="0" smtClean="0"/>
              <a:t>we’re </a:t>
            </a:r>
            <a:r>
              <a:rPr lang="en-US" sz="2400" dirty="0" err="1" smtClean="0"/>
              <a:t>preemptable</a:t>
            </a:r>
            <a:r>
              <a:rPr lang="en-US" sz="2400" dirty="0" smtClean="0"/>
              <a:t> and we can’t disable it!</a:t>
            </a:r>
          </a:p>
          <a:p>
            <a:pPr lvl="1"/>
            <a:r>
              <a:rPr lang="en-US" sz="2400" dirty="0" smtClean="0"/>
              <a:t>-	could we apply same techniques in a thread library?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68337"/>
          </a:xfrm>
        </p:spPr>
        <p:txBody>
          <a:bodyPr/>
          <a:lstStyle/>
          <a:p>
            <a:r>
              <a:rPr lang="en-US" dirty="0" smtClean="0"/>
              <a:t>User Level RCU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290405"/>
          </a:xfrm>
        </p:spPr>
        <p:txBody>
          <a:bodyPr/>
          <a:lstStyle/>
          <a:p>
            <a:r>
              <a:rPr lang="en-US" dirty="0" smtClean="0"/>
              <a:t>Approach 1:</a:t>
            </a:r>
          </a:p>
          <a:p>
            <a:pPr lvl="1"/>
            <a:r>
              <a:rPr lang="en-US" sz="2400" dirty="0" smtClean="0"/>
              <a:t>-	reader threads signal quiescent states explicitly (i.e., periodically call into the RCU)</a:t>
            </a:r>
          </a:p>
          <a:p>
            <a:pPr lvl="1"/>
            <a:r>
              <a:rPr lang="en-US" sz="2400" dirty="0" smtClean="0"/>
              <a:t>-	RCU keeps track of all threads states</a:t>
            </a:r>
          </a:p>
          <a:p>
            <a:pPr lvl="1"/>
            <a:r>
              <a:rPr lang="en-US" sz="2400" dirty="0" smtClean="0"/>
              <a:t>-	a quiescent state occurs </a:t>
            </a:r>
            <a:r>
              <a:rPr lang="en-US" sz="2400" i="1" dirty="0" smtClean="0"/>
              <a:t>between </a:t>
            </a:r>
            <a:r>
              <a:rPr lang="en-US" sz="2400" dirty="0" smtClean="0"/>
              <a:t>read sections</a:t>
            </a:r>
          </a:p>
          <a:p>
            <a:pPr lvl="1"/>
            <a:r>
              <a:rPr lang="en-US" sz="2400" dirty="0" smtClean="0"/>
              <a:t>-	frequency of calling quiescent states determines trade-off between read side overhead and memory overhead</a:t>
            </a:r>
          </a:p>
          <a:p>
            <a:pPr lvl="2">
              <a:buFontTx/>
              <a:buChar char="-"/>
            </a:pPr>
            <a:r>
              <a:rPr lang="en-US" sz="2400" dirty="0" smtClean="0"/>
              <a:t>need not be once per </a:t>
            </a:r>
            <a:r>
              <a:rPr lang="en-US" sz="2400" dirty="0" smtClean="0"/>
              <a:t>object or read </a:t>
            </a:r>
            <a:r>
              <a:rPr lang="en-US" sz="2400" dirty="0" smtClean="0"/>
              <a:t>section!</a:t>
            </a:r>
          </a:p>
          <a:p>
            <a:pPr lvl="2">
              <a:buFontTx/>
              <a:buChar char="-"/>
            </a:pPr>
            <a:r>
              <a:rPr lang="en-US" sz="2400" dirty="0" smtClean="0"/>
              <a:t>but they do need a memory barrier!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68337"/>
          </a:xfrm>
        </p:spPr>
        <p:txBody>
          <a:bodyPr/>
          <a:lstStyle/>
          <a:p>
            <a:r>
              <a:rPr lang="en-US" dirty="0" smtClean="0"/>
              <a:t>User Level RCU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44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Approach 2</a:t>
            </a:r>
          </a:p>
          <a:p>
            <a:pPr lvl="1"/>
            <a:r>
              <a:rPr lang="en-US" dirty="0" smtClean="0"/>
              <a:t>-	readers have a flag to indicate active reading</a:t>
            </a:r>
          </a:p>
          <a:p>
            <a:pPr lvl="1"/>
            <a:r>
              <a:rPr lang="en-US" dirty="0" smtClean="0"/>
              <a:t>-	RCU maintains a global counter of grace periods</a:t>
            </a:r>
          </a:p>
          <a:p>
            <a:pPr lvl="1">
              <a:buFontTx/>
              <a:buChar char="-"/>
            </a:pPr>
            <a:r>
              <a:rPr lang="en-US" dirty="0" smtClean="0"/>
              <a:t>readers copy counter value at start of read section</a:t>
            </a:r>
          </a:p>
          <a:p>
            <a:pPr lvl="1"/>
            <a:r>
              <a:rPr lang="en-US" dirty="0" smtClean="0"/>
              <a:t>-	</a:t>
            </a:r>
            <a:r>
              <a:rPr lang="en-US" dirty="0" err="1" smtClean="0"/>
              <a:t>synchronize_rcu</a:t>
            </a:r>
            <a:r>
              <a:rPr lang="en-US" dirty="0" smtClean="0"/>
              <a:t> updates the counter and waits until all reader threads are either not in a read section or have advanced beyond the old value</a:t>
            </a:r>
          </a:p>
          <a:p>
            <a:pPr lvl="1"/>
            <a:r>
              <a:rPr lang="en-US" dirty="0" smtClean="0"/>
              <a:t>-	like batched/amortized hazard pointers!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229600" cy="1266501"/>
          </a:xfrm>
        </p:spPr>
        <p:txBody>
          <a:bodyPr/>
          <a:lstStyle/>
          <a:p>
            <a:r>
              <a:rPr lang="en-US" dirty="0" smtClean="0"/>
              <a:t>Similarities to Hazard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458200" cy="3785652"/>
          </a:xfrm>
        </p:spPr>
        <p:txBody>
          <a:bodyPr/>
          <a:lstStyle/>
          <a:p>
            <a:r>
              <a:rPr lang="en-US" sz="2400" dirty="0" smtClean="0"/>
              <a:t>It requires readers to write something locally</a:t>
            </a:r>
          </a:p>
          <a:p>
            <a:r>
              <a:rPr lang="en-US" sz="2400" dirty="0" smtClean="0"/>
              <a:t>It requires communication between the readers and the thread waiting to free</a:t>
            </a:r>
          </a:p>
          <a:p>
            <a:r>
              <a:rPr lang="en-US" sz="2400" dirty="0" smtClean="0"/>
              <a:t>But readers don’t have to write for every object they read</a:t>
            </a:r>
          </a:p>
          <a:p>
            <a:r>
              <a:rPr lang="en-US" sz="2400" dirty="0" smtClean="0"/>
              <a:t>Memory barriers needed per read section, not per object</a:t>
            </a:r>
          </a:p>
          <a:p>
            <a:r>
              <a:rPr lang="en-US" sz="2400" dirty="0" smtClean="0"/>
              <a:t>So, its cheaper for readers</a:t>
            </a:r>
          </a:p>
          <a:p>
            <a:r>
              <a:rPr lang="en-US" sz="2400" dirty="0" smtClean="0"/>
              <a:t>But more memory is tied up, and for longer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Problems with Approach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514808"/>
          </a:xfrm>
        </p:spPr>
        <p:txBody>
          <a:bodyPr/>
          <a:lstStyle/>
          <a:p>
            <a:r>
              <a:rPr lang="en-US" dirty="0" smtClean="0"/>
              <a:t>It is susceptible to counter overflow using 32 bit counters (its ok with 64 bit counters on current architectures)</a:t>
            </a:r>
          </a:p>
          <a:p>
            <a:r>
              <a:rPr lang="en-US" dirty="0" smtClean="0"/>
              <a:t>overflow problem is fixed by an approach that uses “phases” instead of counting</a:t>
            </a:r>
          </a:p>
          <a:p>
            <a:pPr lvl="1"/>
            <a:r>
              <a:rPr lang="en-US" sz="2400" dirty="0" smtClean="0"/>
              <a:t>-	if a reader is observed to go through two phase transitions it can not possibly be reading the data to be deleted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Memory Barrier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44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Both approaches 1 and 2 (and the fix) require memory barriers in the read-side primitives</a:t>
            </a:r>
          </a:p>
          <a:p>
            <a:pPr lvl="1">
              <a:buFontTx/>
              <a:buChar char="-"/>
            </a:pPr>
            <a:r>
              <a:rPr lang="en-US" sz="2595" dirty="0" smtClean="0"/>
              <a:t>these are expensive!</a:t>
            </a:r>
          </a:p>
          <a:p>
            <a:pPr lvl="1">
              <a:buFontTx/>
              <a:buChar char="-"/>
            </a:pPr>
            <a:endParaRPr lang="en-US" sz="1189" dirty="0" smtClean="0"/>
          </a:p>
          <a:p>
            <a:r>
              <a:rPr lang="en-US" dirty="0" smtClean="0"/>
              <a:t>They can be removed/amortized so long as the writer knows each reading thread will have executed a memory barrier before collection occurs</a:t>
            </a:r>
          </a:p>
          <a:p>
            <a:pPr lvl="1"/>
            <a:r>
              <a:rPr lang="en-US" sz="2595" dirty="0" smtClean="0"/>
              <a:t>-	this can be forced, by the writer, by sending signals to all the active reading threads and waiting for an acknowledgement</a:t>
            </a:r>
          </a:p>
          <a:p>
            <a:pPr lvl="1"/>
            <a:r>
              <a:rPr lang="en-US" sz="2595" dirty="0" smtClean="0"/>
              <a:t>-	signal handling includes a memory barrier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367076"/>
          </a:xfrm>
        </p:spPr>
        <p:txBody>
          <a:bodyPr/>
          <a:lstStyle/>
          <a:p>
            <a:r>
              <a:rPr lang="en-US" dirty="0" smtClean="0"/>
              <a:t>We have mechanisms for concurrent reading and writing</a:t>
            </a:r>
          </a:p>
          <a:p>
            <a:r>
              <a:rPr lang="en-US" dirty="0" smtClean="0"/>
              <a:t>They let us safely reclaim memory</a:t>
            </a:r>
          </a:p>
          <a:p>
            <a:r>
              <a:rPr lang="en-US" dirty="0" smtClean="0"/>
              <a:t>There are many different ways to implement them, making different trade-offs</a:t>
            </a:r>
          </a:p>
          <a:p>
            <a:pPr lvl="1"/>
            <a:r>
              <a:rPr lang="en-US" dirty="0" smtClean="0"/>
              <a:t>-	which is most appropriate for your situation?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45915"/>
          </a:xfrm>
        </p:spPr>
        <p:txBody>
          <a:bodyPr/>
          <a:lstStyle/>
          <a:p>
            <a:r>
              <a:rPr lang="en-US" dirty="0" smtClean="0"/>
              <a:t>Hazard Pointers</a:t>
            </a:r>
          </a:p>
          <a:p>
            <a:pPr lvl="1"/>
            <a:r>
              <a:rPr lang="en-US" dirty="0" smtClean="0"/>
              <a:t>-	readers update their own hazard pointer list when taking and dropping references</a:t>
            </a:r>
          </a:p>
          <a:p>
            <a:pPr lvl="1"/>
            <a:r>
              <a:rPr lang="en-US" dirty="0" smtClean="0"/>
              <a:t>-	don’t need atomic read-modify-write instructions, just regular stores which are atomic if word sized and word aligned</a:t>
            </a:r>
          </a:p>
          <a:p>
            <a:pPr lvl="1"/>
            <a:r>
              <a:rPr lang="en-US" dirty="0" smtClean="0"/>
              <a:t>-	but we need at least two memory barriers, and potentially two per hazard pointer update</a:t>
            </a:r>
          </a:p>
          <a:p>
            <a:pPr lvl="1"/>
            <a:r>
              <a:rPr lang="en-US" dirty="0" smtClean="0"/>
              <a:t>-	memory barriers are expensive!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RCU Ordering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896451"/>
          </a:xfrm>
        </p:spPr>
        <p:txBody>
          <a:bodyPr/>
          <a:lstStyle/>
          <a:p>
            <a:r>
              <a:rPr lang="en-US" dirty="0" smtClean="0"/>
              <a:t>RCU is useful for much more than deferred memory reclamation!</a:t>
            </a:r>
          </a:p>
          <a:p>
            <a:r>
              <a:rPr lang="en-US" dirty="0" smtClean="0"/>
              <a:t>Synchronize RCU gives a useful ordering guarantee</a:t>
            </a:r>
          </a:p>
          <a:p>
            <a:pPr lvl="1"/>
            <a:r>
              <a:rPr lang="en-US" sz="2400" dirty="0" smtClean="0"/>
              <a:t>-	Readers will not disagree about the order of writes that are separated by a </a:t>
            </a:r>
            <a:r>
              <a:rPr lang="en-US" sz="2400" dirty="0" err="1" smtClean="0"/>
              <a:t>synchronize_rcu</a:t>
            </a:r>
            <a:r>
              <a:rPr lang="en-US" sz="2400" dirty="0" smtClean="0"/>
              <a:t> wait (a grace period)</a:t>
            </a:r>
          </a:p>
          <a:p>
            <a:pPr lvl="1"/>
            <a:r>
              <a:rPr lang="en-US" sz="2400" dirty="0" smtClean="0"/>
              <a:t>-	Can use this to gain sequentially consistent ordering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RCU Ordering Guarantees</a:t>
            </a:r>
            <a:endParaRPr lang="en-US" dirty="0"/>
          </a:p>
        </p:txBody>
      </p:sp>
      <p:pic>
        <p:nvPicPr>
          <p:cNvPr id="4" name="Content Placeholder 3" descr="Screen Shot 2018-02-14 at 1.37.17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593" r="-73593"/>
          <a:stretch>
            <a:fillRect/>
          </a:stretch>
        </p:blipFill>
        <p:spPr>
          <a:xfrm>
            <a:off x="0" y="1981200"/>
            <a:ext cx="9144000" cy="47244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RCU Ordering Guarantees</a:t>
            </a:r>
            <a:endParaRPr lang="en-US" dirty="0"/>
          </a:p>
        </p:txBody>
      </p:sp>
      <p:pic>
        <p:nvPicPr>
          <p:cNvPr id="4" name="Content Placeholder 3" descr="Screen Shot 2018-02-14 at 1.37.51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100" r="-36100"/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RCU Ordering Guarantees</a:t>
            </a:r>
            <a:endParaRPr lang="en-US" dirty="0"/>
          </a:p>
        </p:txBody>
      </p:sp>
      <p:pic>
        <p:nvPicPr>
          <p:cNvPr id="4" name="Content Placeholder 3" descr="Screen Shot 2018-02-14 at 1.38.11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78" r="-20578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RCU Ordering Guarantees</a:t>
            </a:r>
            <a:endParaRPr lang="en-US" dirty="0"/>
          </a:p>
        </p:txBody>
      </p:sp>
      <p:pic>
        <p:nvPicPr>
          <p:cNvPr id="4" name="Content Placeholder 3" descr="Screen Shot 2018-02-14 at 1.39.11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83" r="-10583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Linux Kernel Memory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077200" cy="1902059"/>
          </a:xfrm>
        </p:spPr>
        <p:txBody>
          <a:bodyPr/>
          <a:lstStyle/>
          <a:p>
            <a:r>
              <a:rPr lang="en-US" dirty="0" smtClean="0"/>
              <a:t>LKMM and tools (herd) understand RCU and can check your code</a:t>
            </a:r>
          </a:p>
          <a:p>
            <a:r>
              <a:rPr lang="en-US" dirty="0" smtClean="0"/>
              <a:t>Automated checking is useful, especially for complex examples ... even for experts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Basic Rules for RCU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56405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Use </a:t>
            </a:r>
            <a:r>
              <a:rPr lang="en-US" sz="2400" dirty="0" err="1"/>
              <a:t>rcu_read_lock</a:t>
            </a:r>
            <a:r>
              <a:rPr lang="en-US" sz="2400" dirty="0"/>
              <a:t>() and </a:t>
            </a:r>
            <a:r>
              <a:rPr lang="en-US" sz="2400" dirty="0" err="1"/>
              <a:t>rcu_read_unlock</a:t>
            </a:r>
            <a:r>
              <a:rPr lang="en-US" sz="2400" dirty="0"/>
              <a:t>() to guard </a:t>
            </a:r>
            <a:r>
              <a:rPr lang="en-US" sz="2400" dirty="0" smtClean="0"/>
              <a:t>RCU</a:t>
            </a:r>
            <a:r>
              <a:rPr lang="en-US" sz="2400" dirty="0"/>
              <a:t> </a:t>
            </a:r>
            <a:r>
              <a:rPr lang="en-US" sz="2400" dirty="0" smtClean="0"/>
              <a:t>read</a:t>
            </a:r>
            <a:r>
              <a:rPr lang="en-US" sz="2400" dirty="0"/>
              <a:t>-side critical </a:t>
            </a:r>
            <a:r>
              <a:rPr lang="en-US" sz="2400" dirty="0" smtClean="0"/>
              <a:t>sections.</a:t>
            </a:r>
          </a:p>
          <a:p>
            <a:pPr>
              <a:buFontTx/>
              <a:buChar char="•"/>
            </a:pPr>
            <a:endParaRPr lang="en-US" sz="1000" dirty="0"/>
          </a:p>
          <a:p>
            <a:pPr>
              <a:buFontTx/>
              <a:buChar char="•"/>
            </a:pPr>
            <a:r>
              <a:rPr lang="en-US" sz="2400" dirty="0" smtClean="0"/>
              <a:t>Within </a:t>
            </a:r>
            <a:r>
              <a:rPr lang="en-US" sz="2400" dirty="0"/>
              <a:t>an RCU read-side critical section, use </a:t>
            </a:r>
            <a:r>
              <a:rPr lang="en-US" sz="2400" dirty="0" err="1"/>
              <a:t>rcu_dereference</a:t>
            </a:r>
            <a:r>
              <a:rPr lang="en-US" sz="2400" dirty="0"/>
              <a:t>(</a:t>
            </a:r>
            <a:r>
              <a:rPr lang="en-US" sz="2400" dirty="0" smtClean="0"/>
              <a:t>) to </a:t>
            </a:r>
            <a:r>
              <a:rPr lang="en-US" sz="2400" dirty="0"/>
              <a:t>dereference RCU-protected </a:t>
            </a:r>
            <a:r>
              <a:rPr lang="en-US" sz="2400" dirty="0" smtClean="0"/>
              <a:t>pointers.</a:t>
            </a:r>
          </a:p>
          <a:p>
            <a:pPr>
              <a:buFontTx/>
              <a:buChar char="•"/>
            </a:pPr>
            <a:endParaRPr lang="en-US" sz="1000" dirty="0" smtClean="0"/>
          </a:p>
          <a:p>
            <a:pPr>
              <a:buFontTx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some solid scheme (such as locks or semaphores) </a:t>
            </a:r>
            <a:r>
              <a:rPr lang="en-US" sz="2400" dirty="0" smtClean="0"/>
              <a:t>to keep </a:t>
            </a:r>
            <a:r>
              <a:rPr lang="en-US" sz="2400" dirty="0"/>
              <a:t>concurrent updates from interfering with each </a:t>
            </a:r>
            <a:r>
              <a:rPr lang="en-US" sz="2400" dirty="0" smtClean="0"/>
              <a:t>other.</a:t>
            </a:r>
          </a:p>
        </p:txBody>
      </p:sp>
    </p:spTree>
    <p:extLst>
      <p:ext uri="{BB962C8B-B14F-4D97-AF65-F5344CB8AC3E}">
        <p14:creationId xmlns:p14="http://schemas.microsoft.com/office/powerpoint/2010/main" val="2892926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Basic Rules for RCU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1180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Use </a:t>
            </a:r>
            <a:r>
              <a:rPr lang="en-US" sz="2400" dirty="0" err="1"/>
              <a:t>rcu_assign_pointer</a:t>
            </a:r>
            <a:r>
              <a:rPr lang="en-US" sz="2400" dirty="0"/>
              <a:t>() to update an RCU-protected pointer. P</a:t>
            </a:r>
            <a:r>
              <a:rPr lang="en-US" sz="2400" dirty="0" smtClean="0"/>
              <a:t>rotects </a:t>
            </a:r>
            <a:r>
              <a:rPr lang="en-US" sz="2400" dirty="0"/>
              <a:t>concurrent readers from the updater, </a:t>
            </a:r>
            <a:r>
              <a:rPr lang="en-US" sz="2400" i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/>
              <a:t>concurrent updates from each </a:t>
            </a:r>
            <a:r>
              <a:rPr lang="en-US" sz="2400" dirty="0" smtClean="0"/>
              <a:t>other!</a:t>
            </a:r>
          </a:p>
          <a:p>
            <a:pPr>
              <a:buFontTx/>
              <a:buChar char="•"/>
            </a:pPr>
            <a:endParaRPr lang="en-US" sz="1050" dirty="0" smtClean="0"/>
          </a:p>
          <a:p>
            <a:pPr>
              <a:buFontTx/>
              <a:buChar char="•"/>
            </a:pPr>
            <a:r>
              <a:rPr lang="en-US" sz="2400" dirty="0" smtClean="0"/>
              <a:t>Use </a:t>
            </a:r>
            <a:r>
              <a:rPr lang="en-US" sz="2400" dirty="0" err="1"/>
              <a:t>synchronize_rcu</a:t>
            </a:r>
            <a:r>
              <a:rPr lang="en-US" sz="2400" dirty="0"/>
              <a:t>() </a:t>
            </a:r>
            <a:r>
              <a:rPr lang="en-US" sz="2400" i="1" dirty="0" smtClean="0"/>
              <a:t>after</a:t>
            </a:r>
            <a:r>
              <a:rPr lang="en-US" sz="2400" dirty="0" smtClean="0"/>
              <a:t> </a:t>
            </a:r>
            <a:r>
              <a:rPr lang="en-US" sz="2400" dirty="0"/>
              <a:t>removing a data element from an RCU-protected data structure, but -before- reclaiming/freeing the data element, in order to wait for the completion of all RCU read-side critical sections that might be referencing that data item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44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8229600" cy="684803"/>
          </a:xfrm>
        </p:spPr>
        <p:txBody>
          <a:bodyPr/>
          <a:lstStyle/>
          <a:p>
            <a:r>
              <a:rPr lang="en-US" dirty="0" smtClean="0"/>
              <a:t>But How Could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2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Batching and amortizing costs</a:t>
            </a:r>
          </a:p>
          <a:p>
            <a:pPr lvl="1"/>
            <a:r>
              <a:rPr lang="en-US" sz="2400" dirty="0" smtClean="0"/>
              <a:t>-	we need to know that a reader is done, but we don’t need to know immediately!</a:t>
            </a:r>
          </a:p>
          <a:p>
            <a:pPr lvl="2"/>
            <a:r>
              <a:rPr lang="en-US" sz="2000" dirty="0" smtClean="0"/>
              <a:t>-	delaying the communication allows multiple read sections to share the costs of a barrier</a:t>
            </a:r>
          </a:p>
          <a:p>
            <a:pPr lvl="2"/>
            <a:r>
              <a:rPr lang="en-US" sz="2000" dirty="0" smtClean="0"/>
              <a:t>-	you pay by using more memory than necessary</a:t>
            </a:r>
          </a:p>
          <a:p>
            <a:pPr lvl="1"/>
            <a:r>
              <a:rPr lang="en-US" sz="2400" dirty="0" smtClean="0"/>
              <a:t>-	we need to know that no thread is using this item, but it may be cheaper to track read completion on a group or system wide basis, rather than per item</a:t>
            </a:r>
          </a:p>
          <a:p>
            <a:pPr lvl="2"/>
            <a:r>
              <a:rPr lang="en-US" sz="2000" dirty="0" smtClean="0"/>
              <a:t>-	can be cheap to determine that no threads are reading</a:t>
            </a:r>
          </a:p>
          <a:p>
            <a:pPr lvl="2"/>
            <a:r>
              <a:rPr lang="en-US" sz="2000" dirty="0" smtClean="0"/>
              <a:t>-	the cost is extra memory usage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2763834"/>
          </a:xfrm>
        </p:spPr>
        <p:txBody>
          <a:bodyPr/>
          <a:lstStyle/>
          <a:p>
            <a:r>
              <a:rPr lang="en-US" dirty="0" smtClean="0"/>
              <a:t>RCU (read-copy update) is a collection of primitives for safely deferring memory reclamation in an efficient and scalable way</a:t>
            </a:r>
          </a:p>
          <a:p>
            <a:pPr lvl="1"/>
            <a:r>
              <a:rPr lang="en-US" dirty="0" smtClean="0"/>
              <a:t>-	but they can be used for much more than that!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Why Call It RCU?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44962"/>
          </a:xfrm>
        </p:spPr>
        <p:txBody>
          <a:bodyPr>
            <a:normAutofit/>
          </a:bodyPr>
          <a:lstStyle/>
          <a:p>
            <a:r>
              <a:rPr lang="en-US" dirty="0" smtClean="0"/>
              <a:t>The “copy” part of RCU comes from the use of multiple versions of an object</a:t>
            </a:r>
          </a:p>
          <a:p>
            <a:pPr lvl="1"/>
            <a:r>
              <a:rPr lang="en-US" dirty="0" smtClean="0"/>
              <a:t>-	writers perform updates by creating a new copy</a:t>
            </a:r>
          </a:p>
          <a:p>
            <a:pPr lvl="1"/>
            <a:r>
              <a:rPr lang="en-US" dirty="0" smtClean="0"/>
              <a:t>-	readers read from the old copy</a:t>
            </a:r>
          </a:p>
          <a:p>
            <a:pPr lvl="1"/>
            <a:r>
              <a:rPr lang="en-US" dirty="0" smtClean="0"/>
              <a:t>-	multiple versions (copies) enable readers and writers of the same data item to run concurrently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Immutability?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211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This sounds like an immutable data model</a:t>
            </a:r>
          </a:p>
          <a:p>
            <a:pPr lvl="1"/>
            <a:r>
              <a:rPr lang="en-US" dirty="0" smtClean="0"/>
              <a:t>-	But if we never update something in place how do new readers find the new version?</a:t>
            </a:r>
          </a:p>
          <a:p>
            <a:r>
              <a:rPr lang="en-US" dirty="0" smtClean="0"/>
              <a:t>Pointers are mutable (i.e., updated in place)</a:t>
            </a:r>
          </a:p>
          <a:p>
            <a:pPr lvl="1"/>
            <a:r>
              <a:rPr lang="en-US" dirty="0" smtClean="0"/>
              <a:t>-	written using word size, word aligned stores, which are atomic on all current architectures</a:t>
            </a:r>
          </a:p>
          <a:p>
            <a:pPr lvl="1"/>
            <a:r>
              <a:rPr lang="en-US" dirty="0" smtClean="0"/>
              <a:t>-	but is atomicity enough?</a:t>
            </a:r>
          </a:p>
          <a:p>
            <a:r>
              <a:rPr lang="en-US" dirty="0" smtClean="0"/>
              <a:t>RCU has a publish primitive for updating pointers</a:t>
            </a:r>
          </a:p>
          <a:p>
            <a:pPr lvl="1"/>
            <a:r>
              <a:rPr lang="en-US" dirty="0" smtClean="0"/>
              <a:t>-	it includes the necessary order-constraining instructions (memory barriers and compiler directives)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1000</Words>
  <Application>Microsoft Macintosh PowerPoint</Application>
  <PresentationFormat>On-screen Show (4:3)</PresentationFormat>
  <Paragraphs>304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PowerPoint Presentation</vt:lpstr>
      <vt:lpstr>Read-Copy Update (RCU)</vt:lpstr>
      <vt:lpstr>The Problem</vt:lpstr>
      <vt:lpstr>Possible Approaches</vt:lpstr>
      <vt:lpstr>Possible Approaches</vt:lpstr>
      <vt:lpstr>But How Could We Do Better?</vt:lpstr>
      <vt:lpstr>RCU</vt:lpstr>
      <vt:lpstr>Why Call It RCU?</vt:lpstr>
      <vt:lpstr>Immutability?</vt:lpstr>
      <vt:lpstr>Write Side With a Reordering Problem </vt:lpstr>
      <vt:lpstr>Solution Using RCU</vt:lpstr>
      <vt:lpstr>Preventing Reordering</vt:lpstr>
      <vt:lpstr>Read Side With Several Problems</vt:lpstr>
      <vt:lpstr>Solution Using RCU</vt:lpstr>
      <vt:lpstr>What Do These Statements Do?</vt:lpstr>
      <vt:lpstr>Summary of RCU Primitives</vt:lpstr>
      <vt:lpstr>RCU-Based ADTs</vt:lpstr>
      <vt:lpstr>Linux Lists</vt:lpstr>
      <vt:lpstr>RCU Primitives</vt:lpstr>
      <vt:lpstr>RCU Publish in List Operations</vt:lpstr>
      <vt:lpstr>RCU Reading in List Operations</vt:lpstr>
      <vt:lpstr>Deletion (and freeing)</vt:lpstr>
      <vt:lpstr>Deferring Reclamation</vt:lpstr>
      <vt:lpstr>Deferring for a Grace Period</vt:lpstr>
      <vt:lpstr>RCU Primitives for Deferring</vt:lpstr>
      <vt:lpstr>Example – synchronize_rcu</vt:lpstr>
      <vt:lpstr>Initial State of List</vt:lpstr>
      <vt:lpstr>After list_del_rcu()</vt:lpstr>
      <vt:lpstr>After synchronize_rcu</vt:lpstr>
      <vt:lpstr>After Free</vt:lpstr>
      <vt:lpstr>Replacing a List Element</vt:lpstr>
      <vt:lpstr>Initial State</vt:lpstr>
      <vt:lpstr>Allocation of New Element</vt:lpstr>
      <vt:lpstr>Partial Initialization of New Element</vt:lpstr>
      <vt:lpstr>Partial Initialization</vt:lpstr>
      <vt:lpstr>Initialization Complete</vt:lpstr>
      <vt:lpstr>After Publishing</vt:lpstr>
      <vt:lpstr>After synchronize_rcu</vt:lpstr>
      <vt:lpstr>After Free</vt:lpstr>
      <vt:lpstr>How Does RCU Know When Its Safe?</vt:lpstr>
      <vt:lpstr>Non-Preemptable Kernel Example</vt:lpstr>
      <vt:lpstr>The Key Idea</vt:lpstr>
      <vt:lpstr>Preemptable Kernels?</vt:lpstr>
      <vt:lpstr>User Level RCU Implementations</vt:lpstr>
      <vt:lpstr>User Level RCU Implementations</vt:lpstr>
      <vt:lpstr>Similarities to Hazard Pointers</vt:lpstr>
      <vt:lpstr>Problems with Approach 2</vt:lpstr>
      <vt:lpstr>Memory Barrier Optimization</vt:lpstr>
      <vt:lpstr>Summary</vt:lpstr>
      <vt:lpstr>RCU Ordering Guarantees</vt:lpstr>
      <vt:lpstr>RCU Ordering Guarantees</vt:lpstr>
      <vt:lpstr>RCU Ordering Guarantees</vt:lpstr>
      <vt:lpstr>RCU Ordering Guarantees</vt:lpstr>
      <vt:lpstr>RCU Ordering Guarantees</vt:lpstr>
      <vt:lpstr>Linux Kernel Memory Model</vt:lpstr>
      <vt:lpstr>Basic Rules for RCU Usage</vt:lpstr>
      <vt:lpstr>Basic Rules for RCU Usage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42</cp:revision>
  <dcterms:created xsi:type="dcterms:W3CDTF">2018-02-14T09:20:27Z</dcterms:created>
  <dcterms:modified xsi:type="dcterms:W3CDTF">2018-02-16T00:25:20Z</dcterms:modified>
</cp:coreProperties>
</file>