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6" r:id="rId2"/>
    <p:sldId id="257" r:id="rId3"/>
    <p:sldId id="305" r:id="rId4"/>
    <p:sldId id="273" r:id="rId5"/>
    <p:sldId id="259" r:id="rId6"/>
    <p:sldId id="264" r:id="rId7"/>
    <p:sldId id="265" r:id="rId8"/>
    <p:sldId id="266" r:id="rId9"/>
    <p:sldId id="260" r:id="rId10"/>
    <p:sldId id="267" r:id="rId11"/>
    <p:sldId id="268" r:id="rId12"/>
    <p:sldId id="270" r:id="rId13"/>
    <p:sldId id="261" r:id="rId14"/>
    <p:sldId id="271" r:id="rId15"/>
    <p:sldId id="262" r:id="rId16"/>
    <p:sldId id="269" r:id="rId17"/>
    <p:sldId id="272" r:id="rId18"/>
    <p:sldId id="263" r:id="rId19"/>
    <p:sldId id="274" r:id="rId20"/>
    <p:sldId id="277" r:id="rId21"/>
    <p:sldId id="278" r:id="rId22"/>
    <p:sldId id="279" r:id="rId23"/>
    <p:sldId id="280" r:id="rId24"/>
    <p:sldId id="281" r:id="rId25"/>
    <p:sldId id="306" r:id="rId26"/>
    <p:sldId id="275" r:id="rId27"/>
    <p:sldId id="276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7" r:id="rId37"/>
    <p:sldId id="290" r:id="rId38"/>
    <p:sldId id="298" r:id="rId39"/>
    <p:sldId id="291" r:id="rId40"/>
    <p:sldId id="292" r:id="rId41"/>
    <p:sldId id="293" r:id="rId42"/>
    <p:sldId id="299" r:id="rId43"/>
    <p:sldId id="302" r:id="rId44"/>
    <p:sldId id="294" r:id="rId45"/>
    <p:sldId id="295" r:id="rId46"/>
    <p:sldId id="296" r:id="rId47"/>
    <p:sldId id="308" r:id="rId48"/>
    <p:sldId id="310" r:id="rId49"/>
    <p:sldId id="309" r:id="rId50"/>
    <p:sldId id="311" r:id="rId51"/>
    <p:sldId id="307" r:id="rId52"/>
    <p:sldId id="300" r:id="rId53"/>
    <p:sldId id="301" r:id="rId54"/>
    <p:sldId id="303" r:id="rId55"/>
    <p:sldId id="304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8" y="-20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00" d="100"/>
          <a:sy n="100" d="100"/>
        </p:scale>
        <p:origin x="-246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notesMaster" Target="notesMasters/notesMaster1.xml"/><Relationship Id="rId58" Type="http://schemas.openxmlformats.org/officeDocument/2006/relationships/printerSettings" Target="printerSettings/printerSettings1.bin"/><Relationship Id="rId59" Type="http://schemas.openxmlformats.org/officeDocument/2006/relationships/presProps" Target="presProp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viewProps" Target="viewProps.xml"/><Relationship Id="rId61" Type="http://schemas.openxmlformats.org/officeDocument/2006/relationships/theme" Target="theme/theme1.xml"/><Relationship Id="rId6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67ED6CC-7191-2340-95C0-2779455D14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4ECF8C9-C8E6-4443-856A-6D827983DFF2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364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021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6450" y="1243013"/>
            <a:ext cx="1809750" cy="375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43013"/>
            <a:ext cx="5276850" cy="375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1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517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85111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90900" y="2408238"/>
            <a:ext cx="2781300" cy="25939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078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09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241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65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7681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35884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43013"/>
            <a:ext cx="7239000" cy="66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08238"/>
            <a:ext cx="5715000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14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 userDrawn="1">
            <p:ph type="sldNum" sz="quarter" idx="4"/>
          </p:nvPr>
        </p:nvSpPr>
        <p:spPr>
          <a:xfrm>
            <a:off x="7772400" y="5943600"/>
            <a:ext cx="1143000" cy="476250"/>
          </a:xfrm>
          <a:prstGeom prst="rect">
            <a:avLst/>
          </a:prstGeom>
          <a:noFill/>
          <a:ln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497E18"/>
                </a:solidFill>
                <a:latin typeface="Comic Sans MS" charset="0"/>
                <a:cs typeface="Arial" charset="0"/>
              </a:defRPr>
            </a:lvl1pPr>
          </a:lstStyle>
          <a:p>
            <a:r>
              <a:rPr lang="en-US"/>
              <a:t>            </a:t>
            </a:r>
            <a:fld id="{2B7E1794-FD79-7D4D-A311-8342F5C0C99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  <a:ea typeface="ＭＳ Ｐゴシック" charset="-128"/>
          <a:cs typeface="ＭＳ Ｐゴシック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eorgi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0" y="0"/>
            <a:ext cx="9144000" cy="2286000"/>
          </a:xfrm>
          <a:prstGeom prst="rect">
            <a:avLst/>
          </a:prstGeom>
          <a:solidFill>
            <a:srgbClr val="5B7D1F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" name="Rectangle 5"/>
          <p:cNvSpPr>
            <a:spLocks noChangeArrowheads="1"/>
          </p:cNvSpPr>
          <p:nvPr/>
        </p:nvSpPr>
        <p:spPr bwMode="auto">
          <a:xfrm>
            <a:off x="0" y="5486400"/>
            <a:ext cx="9144000" cy="1371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889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200" baseline="30000">
              <a:solidFill>
                <a:srgbClr val="000000"/>
              </a:solidFill>
              <a:latin typeface="L Frutiger Light" charset="0"/>
            </a:endParaRPr>
          </a:p>
        </p:txBody>
      </p:sp>
      <p:sp>
        <p:nvSpPr>
          <p:cNvPr id="14343" name="Text Box 10"/>
          <p:cNvSpPr txBox="1">
            <a:spLocks noChangeArrowheads="1"/>
          </p:cNvSpPr>
          <p:nvPr/>
        </p:nvSpPr>
        <p:spPr bwMode="auto">
          <a:xfrm>
            <a:off x="533400" y="457200"/>
            <a:ext cx="8153400" cy="110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sz="3600" dirty="0" smtClean="0">
                <a:solidFill>
                  <a:schemeClr val="bg1"/>
                </a:solidFill>
                <a:latin typeface="Times New Roman" charset="0"/>
                <a:cs typeface="Times New Roman" charset="0"/>
              </a:rPr>
              <a:t>CS510 Advanced Topics in Concurrency</a:t>
            </a:r>
            <a:endParaRPr lang="en-US" dirty="0" smtClean="0">
              <a:solidFill>
                <a:schemeClr val="bg1"/>
              </a:solidFill>
              <a:latin typeface="Georgia" charset="0"/>
              <a:ea typeface="Times New Roman" charset="0"/>
              <a:cs typeface="Times New Roman" charset="0"/>
            </a:endParaRPr>
          </a:p>
          <a:p>
            <a:pPr eaLnBrk="1" hangingPunct="1"/>
            <a:endParaRPr lang="en-US" sz="1800" dirty="0">
              <a:solidFill>
                <a:schemeClr val="bg1"/>
              </a:solidFill>
              <a:latin typeface="Adobe Garamond Pro" charset="0"/>
              <a:ea typeface="Times New Roman" charset="0"/>
              <a:cs typeface="Times New Roman" charset="0"/>
            </a:endParaRPr>
          </a:p>
          <a:p>
            <a:pPr eaLnBrk="1" hangingPunct="1">
              <a:lnSpc>
                <a:spcPct val="70000"/>
              </a:lnSpc>
            </a:pPr>
            <a:r>
              <a:rPr lang="en-US" sz="2500" dirty="0">
                <a:latin typeface="L Frutiger Light" charset="0"/>
                <a:ea typeface="Times New Roman" charset="0"/>
                <a:cs typeface="Times New Roman" charset="0"/>
              </a:rPr>
              <a:t>Jonathan Walpole</a:t>
            </a:r>
          </a:p>
        </p:txBody>
      </p:sp>
      <p:pic>
        <p:nvPicPr>
          <p:cNvPr id="14344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40425"/>
            <a:ext cx="91440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Happens Before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534400" cy="4013406"/>
          </a:xfrm>
        </p:spPr>
        <p:txBody>
          <a:bodyPr/>
          <a:lstStyle/>
          <a:p>
            <a:r>
              <a:rPr lang="en-US" dirty="0" smtClean="0"/>
              <a:t>a -&gt; b </a:t>
            </a:r>
            <a:r>
              <a:rPr lang="en-US" dirty="0" smtClean="0"/>
              <a:t>if you can go from a to b by following </a:t>
            </a:r>
            <a:r>
              <a:rPr lang="en-US" dirty="0" smtClean="0"/>
              <a:t>arrows in </a:t>
            </a:r>
            <a:r>
              <a:rPr lang="en-US" dirty="0" smtClean="0"/>
              <a:t>the </a:t>
            </a:r>
            <a:r>
              <a:rPr lang="en-US" dirty="0" smtClean="0"/>
              <a:t>diagram</a:t>
            </a:r>
          </a:p>
          <a:p>
            <a:endParaRPr lang="en-US" sz="1200" dirty="0" smtClean="0"/>
          </a:p>
          <a:p>
            <a:r>
              <a:rPr lang="en-US" dirty="0" smtClean="0"/>
              <a:t>Arrows represent </a:t>
            </a:r>
            <a:r>
              <a:rPr lang="en-US" dirty="0" smtClean="0"/>
              <a:t>causality (or </a:t>
            </a:r>
            <a:r>
              <a:rPr lang="en-US" i="1" dirty="0" smtClean="0"/>
              <a:t>potential</a:t>
            </a:r>
            <a:r>
              <a:rPr lang="en-US" dirty="0" smtClean="0"/>
              <a:t> causality</a:t>
            </a:r>
            <a:r>
              <a:rPr lang="en-US" dirty="0" smtClean="0"/>
              <a:t>)</a:t>
            </a:r>
          </a:p>
          <a:p>
            <a:endParaRPr lang="en-US" sz="1200" dirty="0" smtClean="0"/>
          </a:p>
          <a:p>
            <a:r>
              <a:rPr lang="en-US" dirty="0" smtClean="0"/>
              <a:t>Concurrent events have no causal </a:t>
            </a:r>
            <a:r>
              <a:rPr lang="en-US" dirty="0" smtClean="0"/>
              <a:t>relationship</a:t>
            </a:r>
          </a:p>
          <a:p>
            <a:endParaRPr lang="en-US" sz="1100" dirty="0" smtClean="0"/>
          </a:p>
          <a:p>
            <a:r>
              <a:rPr lang="en-US" dirty="0" smtClean="0"/>
              <a:t>Concurrent events may </a:t>
            </a:r>
            <a:r>
              <a:rPr lang="en-US" dirty="0" smtClean="0"/>
              <a:t>occur at different physical </a:t>
            </a:r>
            <a:r>
              <a:rPr lang="en-US" dirty="0" smtClean="0"/>
              <a:t>times!</a:t>
            </a:r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Logical Clocks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4440"/>
            <a:ext cx="8382000" cy="4241161"/>
          </a:xfrm>
        </p:spPr>
        <p:txBody>
          <a:bodyPr/>
          <a:lstStyle/>
          <a:p>
            <a:r>
              <a:rPr lang="en-US" dirty="0"/>
              <a:t>A clock is just a way of assigning a number to an event</a:t>
            </a:r>
          </a:p>
          <a:p>
            <a:endParaRPr lang="en-US" sz="1200" dirty="0"/>
          </a:p>
          <a:p>
            <a:r>
              <a:rPr lang="en-US" dirty="0"/>
              <a:t>Clocks can be implemented logically to totally order events</a:t>
            </a:r>
          </a:p>
          <a:p>
            <a:r>
              <a:rPr lang="en-US" dirty="0"/>
              <a:t>This ordering may disagree with physical </a:t>
            </a:r>
            <a:r>
              <a:rPr lang="en-US" dirty="0" smtClean="0"/>
              <a:t>time!</a:t>
            </a:r>
            <a:endParaRPr lang="en-US" dirty="0"/>
          </a:p>
          <a:p>
            <a:r>
              <a:rPr lang="en-US" dirty="0" smtClean="0"/>
              <a:t>But t</a:t>
            </a:r>
            <a:r>
              <a:rPr lang="en-US" dirty="0" smtClean="0"/>
              <a:t>he </a:t>
            </a:r>
            <a:r>
              <a:rPr lang="en-US" dirty="0" smtClean="0"/>
              <a:t>partial order of events </a:t>
            </a:r>
            <a:r>
              <a:rPr lang="en-US" dirty="0" smtClean="0"/>
              <a:t>is converted </a:t>
            </a:r>
            <a:r>
              <a:rPr lang="en-US" dirty="0" smtClean="0"/>
              <a:t>to a total </a:t>
            </a:r>
            <a:r>
              <a:rPr lang="en-US" dirty="0" smtClean="0"/>
              <a:t>order (somewhat arbitrarily)</a:t>
            </a:r>
            <a:endParaRPr lang="en-US" sz="1200" dirty="0" smtClean="0"/>
          </a:p>
          <a:p>
            <a:endParaRPr lang="en-US" sz="12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Clock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458200" cy="3877984"/>
          </a:xfrm>
        </p:spPr>
        <p:txBody>
          <a:bodyPr/>
          <a:lstStyle/>
          <a:p>
            <a:r>
              <a:rPr lang="en-US" dirty="0" smtClean="0"/>
              <a:t>If a </a:t>
            </a:r>
            <a:r>
              <a:rPr lang="en-US" dirty="0" smtClean="0"/>
              <a:t>-&gt; b</a:t>
            </a:r>
            <a:r>
              <a:rPr lang="en-US" dirty="0" smtClean="0"/>
              <a:t>, then a gets a smaller </a:t>
            </a:r>
            <a:r>
              <a:rPr lang="en-US" dirty="0" smtClean="0"/>
              <a:t>clock number </a:t>
            </a:r>
            <a:r>
              <a:rPr lang="en-US" dirty="0" smtClean="0"/>
              <a:t>than </a:t>
            </a:r>
            <a:r>
              <a:rPr lang="en-US" dirty="0" smtClean="0"/>
              <a:t>b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Does t</a:t>
            </a:r>
            <a:r>
              <a:rPr lang="en-US" sz="2400" dirty="0" smtClean="0"/>
              <a:t>he </a:t>
            </a:r>
            <a:r>
              <a:rPr lang="en-US" sz="2400" dirty="0" smtClean="0"/>
              <a:t>converse </a:t>
            </a:r>
            <a:r>
              <a:rPr lang="en-US" sz="2400" dirty="0" smtClean="0"/>
              <a:t>hold?</a:t>
            </a:r>
          </a:p>
          <a:p>
            <a:pPr marL="457200" lvl="1" indent="0"/>
            <a:endParaRPr lang="en-US" sz="1100" dirty="0" smtClean="0"/>
          </a:p>
          <a:p>
            <a:r>
              <a:rPr lang="en-US" dirty="0" smtClean="0"/>
              <a:t>Clock condition holds if:</a:t>
            </a:r>
          </a:p>
          <a:p>
            <a:pPr marL="400050" lvl="1" indent="0"/>
            <a:r>
              <a:rPr lang="en-US" sz="2400" dirty="0" smtClean="0"/>
              <a:t>C1: If </a:t>
            </a:r>
            <a:r>
              <a:rPr lang="en-US" sz="2400" dirty="0" smtClean="0"/>
              <a:t>a and b are in the same process, with a before b, then C[a] &lt; C[b]</a:t>
            </a:r>
          </a:p>
          <a:p>
            <a:pPr marL="400050" lvl="1" indent="0"/>
            <a:r>
              <a:rPr lang="en-US" sz="2400" dirty="0" smtClean="0"/>
              <a:t>C2: If </a:t>
            </a:r>
            <a:r>
              <a:rPr lang="en-US" sz="2400" dirty="0" smtClean="0"/>
              <a:t>a is a message send, and b is the receipt of the same message, then C[a] &lt; C[b]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With </a:t>
            </a:r>
            <a:r>
              <a:rPr lang="en-US" dirty="0" smtClean="0"/>
              <a:t>Clock Ticks</a:t>
            </a:r>
            <a:endParaRPr lang="en-US" dirty="0"/>
          </a:p>
        </p:txBody>
      </p:sp>
      <p:pic>
        <p:nvPicPr>
          <p:cNvPr id="4" name="Content Placeholder 3" descr="Screen Shot 2018-02-04 at 1.01.34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8881" r="-48881"/>
          <a:stretch>
            <a:fillRect/>
          </a:stretch>
        </p:blipFill>
        <p:spPr>
          <a:xfrm>
            <a:off x="0" y="2209800"/>
            <a:ext cx="8628460" cy="3916362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8534400" cy="1266501"/>
          </a:xfrm>
        </p:spPr>
        <p:txBody>
          <a:bodyPr/>
          <a:lstStyle/>
          <a:p>
            <a:r>
              <a:rPr lang="en-US" dirty="0" smtClean="0"/>
              <a:t>Which Clock Ticks Are Necessary?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153400" cy="4290406"/>
          </a:xfrm>
        </p:spPr>
        <p:txBody>
          <a:bodyPr/>
          <a:lstStyle/>
          <a:p>
            <a:r>
              <a:rPr lang="en-US" dirty="0" smtClean="0"/>
              <a:t>C1 </a:t>
            </a:r>
            <a:r>
              <a:rPr lang="en-US" dirty="0" smtClean="0"/>
              <a:t>implies </a:t>
            </a:r>
            <a:r>
              <a:rPr lang="en-US" dirty="0" smtClean="0"/>
              <a:t>there </a:t>
            </a:r>
            <a:r>
              <a:rPr lang="en-US" dirty="0" smtClean="0"/>
              <a:t>must be a tick between any two events </a:t>
            </a:r>
            <a:r>
              <a:rPr lang="en-US" dirty="0" smtClean="0"/>
              <a:t>in </a:t>
            </a:r>
            <a:r>
              <a:rPr lang="en-US" dirty="0" smtClean="0"/>
              <a:t>the same </a:t>
            </a:r>
            <a:r>
              <a:rPr lang="en-US" dirty="0" smtClean="0"/>
              <a:t>process</a:t>
            </a:r>
          </a:p>
          <a:p>
            <a:endParaRPr lang="en-US" sz="1100" dirty="0" smtClean="0"/>
          </a:p>
          <a:p>
            <a:r>
              <a:rPr lang="en-US" dirty="0" smtClean="0"/>
              <a:t>C2 implies that every message must cross a tick </a:t>
            </a:r>
            <a:r>
              <a:rPr lang="en-US" dirty="0" smtClean="0"/>
              <a:t>line</a:t>
            </a:r>
          </a:p>
          <a:p>
            <a:endParaRPr lang="en-US" sz="1100" dirty="0" smtClean="0"/>
          </a:p>
          <a:p>
            <a:r>
              <a:rPr lang="en-US" dirty="0" smtClean="0"/>
              <a:t>Tick lines </a:t>
            </a:r>
            <a:r>
              <a:rPr lang="en-US" dirty="0" smtClean="0"/>
              <a:t>become coordinates in the space time diagram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Stretched to Align Clock Ticks</a:t>
            </a:r>
            <a:endParaRPr lang="en-US" dirty="0"/>
          </a:p>
        </p:txBody>
      </p:sp>
      <p:pic>
        <p:nvPicPr>
          <p:cNvPr id="4" name="Content Placeholder 3" descr="Screen Shot 2018-02-04 at 1.02.03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59132" r="-59132"/>
          <a:stretch>
            <a:fillRect/>
          </a:stretch>
        </p:blipFill>
        <p:spPr>
          <a:xfrm>
            <a:off x="0" y="1981200"/>
            <a:ext cx="8686801" cy="394284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0673"/>
            <a:ext cx="8458200" cy="713016"/>
          </a:xfrm>
        </p:spPr>
        <p:txBody>
          <a:bodyPr/>
          <a:lstStyle/>
          <a:p>
            <a:r>
              <a:rPr lang="en-US" sz="4400" dirty="0" smtClean="0"/>
              <a:t>Implementing a </a:t>
            </a:r>
            <a:r>
              <a:rPr lang="en-US" sz="4400" dirty="0" smtClean="0"/>
              <a:t>Logical </a:t>
            </a:r>
            <a:r>
              <a:rPr lang="en-US" sz="4400" dirty="0" smtClean="0"/>
              <a:t>Clock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458200" cy="3896451"/>
          </a:xfrm>
        </p:spPr>
        <p:txBody>
          <a:bodyPr/>
          <a:lstStyle/>
          <a:p>
            <a:r>
              <a:rPr lang="en-US" sz="2400" dirty="0" smtClean="0"/>
              <a:t>Each CPU has a counter that increments for each </a:t>
            </a:r>
            <a:r>
              <a:rPr lang="en-US" sz="2400" dirty="0" smtClean="0"/>
              <a:t>event</a:t>
            </a:r>
          </a:p>
          <a:p>
            <a:endParaRPr lang="en-US" sz="1100" dirty="0" smtClean="0"/>
          </a:p>
          <a:p>
            <a:r>
              <a:rPr lang="en-US" sz="2400" dirty="0" smtClean="0"/>
              <a:t>Counter </a:t>
            </a:r>
            <a:r>
              <a:rPr lang="en-US" sz="2400" dirty="0" smtClean="0"/>
              <a:t>values are carried by </a:t>
            </a:r>
            <a:r>
              <a:rPr lang="en-US" sz="2400" dirty="0" smtClean="0"/>
              <a:t>messages</a:t>
            </a:r>
          </a:p>
          <a:p>
            <a:endParaRPr lang="en-US" sz="1200" dirty="0" smtClean="0"/>
          </a:p>
          <a:p>
            <a:r>
              <a:rPr lang="en-US" sz="2400" dirty="0" smtClean="0"/>
              <a:t>On receipt of a message the receiver’s clock advances to the larger of the local clock value or the message’s clock </a:t>
            </a:r>
            <a:r>
              <a:rPr lang="en-US" sz="2400" dirty="0" smtClean="0"/>
              <a:t>value</a:t>
            </a:r>
          </a:p>
          <a:p>
            <a:endParaRPr lang="en-US" sz="1100" dirty="0" smtClean="0"/>
          </a:p>
          <a:p>
            <a:r>
              <a:rPr lang="en-US" sz="2400" dirty="0" smtClean="0"/>
              <a:t>CPU ID can be used to break ties between events on different CPUs with the same clock </a:t>
            </a:r>
            <a:r>
              <a:rPr lang="en-US" sz="2400" dirty="0" smtClean="0"/>
              <a:t>value</a:t>
            </a:r>
            <a:endParaRPr lang="en-US" sz="2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Partial to Total </a:t>
            </a:r>
            <a:r>
              <a:rPr lang="en-US" dirty="0" smtClean="0"/>
              <a:t>Ordering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2936188"/>
          </a:xfrm>
        </p:spPr>
        <p:txBody>
          <a:bodyPr/>
          <a:lstStyle/>
          <a:p>
            <a:r>
              <a:rPr lang="en-US" dirty="0" smtClean="0"/>
              <a:t>The tie breaking completes the partial order to a total </a:t>
            </a:r>
            <a:r>
              <a:rPr lang="en-US" dirty="0" smtClean="0"/>
              <a:t>order</a:t>
            </a:r>
          </a:p>
          <a:p>
            <a:endParaRPr lang="en-US" sz="1400" dirty="0" smtClean="0"/>
          </a:p>
          <a:p>
            <a:r>
              <a:rPr lang="en-US" dirty="0" smtClean="0"/>
              <a:t>The partial order respects causality</a:t>
            </a:r>
          </a:p>
          <a:p>
            <a:endParaRPr lang="en-US" sz="1400" dirty="0" smtClean="0"/>
          </a:p>
          <a:p>
            <a:r>
              <a:rPr lang="en-US" dirty="0" smtClean="0"/>
              <a:t>So does the total order, but aside from that its somewhat arbitrary</a:t>
            </a:r>
            <a:endParaRPr lang="en-US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48570"/>
            <a:ext cx="8229600" cy="656590"/>
          </a:xfrm>
        </p:spPr>
        <p:txBody>
          <a:bodyPr/>
          <a:lstStyle/>
          <a:p>
            <a:r>
              <a:rPr lang="en-US" sz="4000" dirty="0" smtClean="0"/>
              <a:t>What is </a:t>
            </a:r>
            <a:r>
              <a:rPr lang="en-US" sz="4000" dirty="0" smtClean="0"/>
              <a:t>The </a:t>
            </a:r>
            <a:r>
              <a:rPr lang="en-US" sz="4000" dirty="0"/>
              <a:t>T</a:t>
            </a:r>
            <a:r>
              <a:rPr lang="en-US" sz="4000" dirty="0" smtClean="0"/>
              <a:t>otal </a:t>
            </a:r>
            <a:r>
              <a:rPr lang="en-US" sz="4000" dirty="0"/>
              <a:t>O</a:t>
            </a:r>
            <a:r>
              <a:rPr lang="en-US" sz="4000" dirty="0" smtClean="0"/>
              <a:t>rder </a:t>
            </a:r>
            <a:r>
              <a:rPr lang="en-US" sz="4000" dirty="0"/>
              <a:t>G</a:t>
            </a:r>
            <a:r>
              <a:rPr lang="en-US" sz="4000" dirty="0" smtClean="0"/>
              <a:t>ood </a:t>
            </a:r>
            <a:r>
              <a:rPr lang="en-US" sz="4000" dirty="0"/>
              <a:t>F</a:t>
            </a:r>
            <a:r>
              <a:rPr lang="en-US" sz="4000" dirty="0" smtClean="0"/>
              <a:t>or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382000" cy="2806923"/>
          </a:xfrm>
        </p:spPr>
        <p:txBody>
          <a:bodyPr/>
          <a:lstStyle/>
          <a:p>
            <a:r>
              <a:rPr lang="en-US" dirty="0" smtClean="0"/>
              <a:t>Now we have a shared </a:t>
            </a:r>
            <a:r>
              <a:rPr lang="en-US" dirty="0" smtClean="0"/>
              <a:t>clock! (of sorts)</a:t>
            </a:r>
          </a:p>
          <a:p>
            <a:endParaRPr lang="en-US" sz="1050" dirty="0" smtClean="0"/>
          </a:p>
          <a:p>
            <a:r>
              <a:rPr lang="en-US" dirty="0" smtClean="0"/>
              <a:t>We can solve problems as if we were on a centralized </a:t>
            </a:r>
            <a:r>
              <a:rPr lang="en-US" dirty="0" smtClean="0"/>
              <a:t>system</a:t>
            </a:r>
          </a:p>
          <a:p>
            <a:endParaRPr lang="en-US" sz="1050" dirty="0" smtClean="0"/>
          </a:p>
          <a:p>
            <a:r>
              <a:rPr lang="en-US" dirty="0" smtClean="0"/>
              <a:t>But our logical clock does not agree with physical </a:t>
            </a:r>
            <a:r>
              <a:rPr lang="en-US" dirty="0" smtClean="0"/>
              <a:t>time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464"/>
            <a:ext cx="8229600" cy="684803"/>
          </a:xfrm>
        </p:spPr>
        <p:txBody>
          <a:bodyPr/>
          <a:lstStyle/>
          <a:p>
            <a:r>
              <a:rPr lang="en-US" dirty="0" smtClean="0"/>
              <a:t>Mutual Exclusion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4013406"/>
          </a:xfrm>
        </p:spPr>
        <p:txBody>
          <a:bodyPr/>
          <a:lstStyle/>
          <a:p>
            <a:r>
              <a:rPr lang="en-US" dirty="0" smtClean="0"/>
              <a:t>We need to agree who has the lock/</a:t>
            </a:r>
            <a:r>
              <a:rPr lang="en-US" dirty="0" smtClean="0"/>
              <a:t>resource</a:t>
            </a:r>
          </a:p>
          <a:p>
            <a:endParaRPr lang="en-US" sz="1050" dirty="0" smtClean="0"/>
          </a:p>
          <a:p>
            <a:r>
              <a:rPr lang="en-US" dirty="0" smtClean="0"/>
              <a:t>R</a:t>
            </a:r>
            <a:r>
              <a:rPr lang="en-US" dirty="0" smtClean="0"/>
              <a:t>equesting </a:t>
            </a:r>
            <a:r>
              <a:rPr lang="en-US" dirty="0" smtClean="0"/>
              <a:t>the </a:t>
            </a:r>
            <a:r>
              <a:rPr lang="en-US" dirty="0" smtClean="0"/>
              <a:t>resource:</a:t>
            </a:r>
            <a:endParaRPr lang="en-US" dirty="0" smtClean="0"/>
          </a:p>
          <a:p>
            <a:r>
              <a:rPr lang="en-US" dirty="0" smtClean="0"/>
              <a:t>	- earliest request gets it first</a:t>
            </a:r>
          </a:p>
          <a:p>
            <a:r>
              <a:rPr lang="en-US" dirty="0" smtClean="0"/>
              <a:t>	- next request must wait for </a:t>
            </a:r>
            <a:r>
              <a:rPr lang="en-US" dirty="0" smtClean="0"/>
              <a:t>its release</a:t>
            </a:r>
          </a:p>
          <a:p>
            <a:endParaRPr lang="en-US" sz="1050" dirty="0" smtClean="0"/>
          </a:p>
          <a:p>
            <a:r>
              <a:rPr lang="en-US" dirty="0" smtClean="0"/>
              <a:t>R</a:t>
            </a:r>
            <a:r>
              <a:rPr lang="en-US" dirty="0" smtClean="0"/>
              <a:t>eleasing </a:t>
            </a:r>
            <a:r>
              <a:rPr lang="en-US" dirty="0" smtClean="0"/>
              <a:t>the </a:t>
            </a:r>
            <a:r>
              <a:rPr lang="en-US" dirty="0" smtClean="0"/>
              <a:t>resource:</a:t>
            </a:r>
            <a:endParaRPr lang="en-US" dirty="0" smtClean="0"/>
          </a:p>
          <a:p>
            <a:r>
              <a:rPr lang="en-US" dirty="0" smtClean="0"/>
              <a:t>	- send it to </a:t>
            </a:r>
            <a:r>
              <a:rPr lang="en-US" dirty="0" smtClean="0"/>
              <a:t>“next” requester</a:t>
            </a:r>
            <a:endParaRPr lang="en-US" dirty="0" smtClean="0"/>
          </a:p>
          <a:p>
            <a:r>
              <a:rPr lang="en-US" dirty="0" smtClean="0"/>
              <a:t>	- everyone must agree who is </a:t>
            </a:r>
            <a:r>
              <a:rPr lang="en-US" dirty="0" smtClean="0"/>
              <a:t>next!</a:t>
            </a:r>
            <a:endParaRPr lang="en-US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3400" y="3218361"/>
            <a:ext cx="8077200" cy="684803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Georgia" charset="0"/>
                <a:ea typeface="ＭＳ Ｐゴシック" charset="0"/>
                <a:cs typeface="ＭＳ Ｐゴシック" charset="0"/>
              </a:rPr>
              <a:t>Reasoning About Event Ordering</a:t>
            </a:r>
            <a:endParaRPr lang="en-US" sz="2000" dirty="0">
              <a:solidFill>
                <a:schemeClr val="tx1"/>
              </a:solidFill>
              <a:latin typeface="Georgia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Correctness</a:t>
            </a:r>
            <a:r>
              <a:rPr lang="en-US" dirty="0" smtClean="0"/>
              <a:t> </a:t>
            </a:r>
            <a:r>
              <a:rPr lang="en-US" dirty="0" smtClean="0"/>
              <a:t>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4247317"/>
          </a:xfrm>
        </p:spPr>
        <p:txBody>
          <a:bodyPr/>
          <a:lstStyle/>
          <a:p>
            <a:r>
              <a:rPr lang="en-US" dirty="0" smtClean="0"/>
              <a:t>A process that has been granted a resource must release it before it can be granted to another </a:t>
            </a:r>
            <a:r>
              <a:rPr lang="en-US" dirty="0" smtClean="0"/>
              <a:t>process</a:t>
            </a:r>
          </a:p>
          <a:p>
            <a:endParaRPr lang="en-US" sz="1100" dirty="0" smtClean="0"/>
          </a:p>
          <a:p>
            <a:r>
              <a:rPr lang="en-US" dirty="0" smtClean="0"/>
              <a:t>Requests must be granted in the order in which they were </a:t>
            </a:r>
            <a:r>
              <a:rPr lang="en-US" dirty="0" smtClean="0"/>
              <a:t>made (fairness)</a:t>
            </a:r>
          </a:p>
          <a:p>
            <a:endParaRPr lang="en-US" sz="1050" dirty="0" smtClean="0"/>
          </a:p>
          <a:p>
            <a:r>
              <a:rPr lang="en-US" dirty="0" smtClean="0"/>
              <a:t>If every process granted a resource eventually releases it, every request will eventually be granted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The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539431"/>
          </a:xfrm>
        </p:spPr>
        <p:txBody>
          <a:bodyPr/>
          <a:lstStyle/>
          <a:p>
            <a:r>
              <a:rPr lang="en-US" dirty="0" smtClean="0"/>
              <a:t>Important a</a:t>
            </a:r>
            <a:r>
              <a:rPr lang="en-US" dirty="0" smtClean="0"/>
              <a:t>ssumptions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-	in </a:t>
            </a:r>
            <a:r>
              <a:rPr lang="en-US" dirty="0" smtClean="0"/>
              <a:t>order message transmission</a:t>
            </a:r>
          </a:p>
          <a:p>
            <a:pPr lvl="1"/>
            <a:r>
              <a:rPr lang="en-US" dirty="0" smtClean="0"/>
              <a:t>-	no </a:t>
            </a:r>
            <a:r>
              <a:rPr lang="en-US" dirty="0" smtClean="0"/>
              <a:t>lost messages</a:t>
            </a:r>
          </a:p>
          <a:p>
            <a:pPr lvl="1"/>
            <a:r>
              <a:rPr lang="en-US" dirty="0" smtClean="0"/>
              <a:t>-	resource </a:t>
            </a:r>
            <a:r>
              <a:rPr lang="en-US" dirty="0" smtClean="0"/>
              <a:t>is initially granted to P0</a:t>
            </a:r>
          </a:p>
          <a:p>
            <a:pPr lvl="1"/>
            <a:r>
              <a:rPr lang="en-US" dirty="0" smtClean="0"/>
              <a:t>-	each </a:t>
            </a:r>
            <a:r>
              <a:rPr lang="en-US" dirty="0" smtClean="0"/>
              <a:t>process has its own request queue that has the initial message in it [P</a:t>
            </a:r>
            <a:r>
              <a:rPr lang="en-US" baseline="-25000" dirty="0" smtClean="0"/>
              <a:t>0</a:t>
            </a:r>
            <a:r>
              <a:rPr lang="en-US" dirty="0" smtClean="0"/>
              <a:t>,T</a:t>
            </a:r>
            <a:r>
              <a:rPr lang="en-US" baseline="-25000" dirty="0" smtClean="0"/>
              <a:t>0</a:t>
            </a:r>
            <a:r>
              <a:rPr lang="en-US" dirty="0" smtClean="0"/>
              <a:t>]</a:t>
            </a:r>
          </a:p>
          <a:p>
            <a:endParaRPr lang="en-US" dirty="0" smtClean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The Algorithm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305800" cy="3490186"/>
          </a:xfrm>
        </p:spPr>
        <p:txBody>
          <a:bodyPr/>
          <a:lstStyle/>
          <a:p>
            <a:r>
              <a:rPr lang="en-US" sz="2400" dirty="0" smtClean="0"/>
              <a:t>A process requests by sending a time-stamped request message to all processes, and puts this message in its own </a:t>
            </a:r>
            <a:r>
              <a:rPr lang="en-US" sz="2400" dirty="0" smtClean="0"/>
              <a:t>queue</a:t>
            </a:r>
          </a:p>
          <a:p>
            <a:endParaRPr lang="en-US" sz="1000" dirty="0" smtClean="0"/>
          </a:p>
          <a:p>
            <a:r>
              <a:rPr lang="en-US" sz="2400" dirty="0" smtClean="0"/>
              <a:t>A process receiving a request puts it in its queue and sends a time-stamped </a:t>
            </a:r>
            <a:r>
              <a:rPr lang="en-US" sz="2400" dirty="0" smtClean="0"/>
              <a:t>acknowledgement</a:t>
            </a:r>
          </a:p>
          <a:p>
            <a:endParaRPr lang="en-US" sz="600" dirty="0" smtClean="0"/>
          </a:p>
          <a:p>
            <a:r>
              <a:rPr lang="en-US" sz="2400" dirty="0" smtClean="0"/>
              <a:t>A process releases by removing its initial request message and sending release messages to all processes</a:t>
            </a:r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The Algorithm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071610"/>
          </a:xfrm>
        </p:spPr>
        <p:txBody>
          <a:bodyPr/>
          <a:lstStyle/>
          <a:p>
            <a:r>
              <a:rPr lang="en-US" sz="2400" dirty="0" smtClean="0"/>
              <a:t>A process receiving a release message removes the corresponding request message from its </a:t>
            </a:r>
            <a:r>
              <a:rPr lang="en-US" sz="2400" dirty="0" smtClean="0"/>
              <a:t>queue</a:t>
            </a:r>
          </a:p>
          <a:p>
            <a:endParaRPr lang="en-US" sz="2000" dirty="0" smtClean="0"/>
          </a:p>
          <a:p>
            <a:r>
              <a:rPr lang="en-US" sz="2400" dirty="0" smtClean="0"/>
              <a:t>A process is granted the resource when</a:t>
            </a:r>
          </a:p>
          <a:p>
            <a:pPr lvl="1">
              <a:buFontTx/>
              <a:buChar char="-"/>
            </a:pPr>
            <a:r>
              <a:rPr lang="en-US" sz="2000" dirty="0" smtClean="0"/>
              <a:t>its own request message is ordered before any other request message in its queue</a:t>
            </a:r>
          </a:p>
          <a:p>
            <a:pPr lvl="1">
              <a:buFontTx/>
              <a:buChar char="-"/>
            </a:pPr>
            <a:r>
              <a:rPr lang="en-US" sz="2000" dirty="0" smtClean="0"/>
              <a:t>the process has received a message from every other process time-stamped later than this request message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4173450"/>
          </a:xfrm>
        </p:spPr>
        <p:txBody>
          <a:bodyPr/>
          <a:lstStyle/>
          <a:p>
            <a:r>
              <a:rPr lang="en-US" sz="2400" dirty="0" smtClean="0"/>
              <a:t>This is a kind of atomic broadcast protocol that forces a total </a:t>
            </a:r>
            <a:r>
              <a:rPr lang="en-US" sz="2400" dirty="0" smtClean="0"/>
              <a:t>ordering </a:t>
            </a:r>
            <a:r>
              <a:rPr lang="en-US" sz="2400" dirty="0" smtClean="0"/>
              <a:t>on the request and release </a:t>
            </a:r>
            <a:r>
              <a:rPr lang="en-US" sz="2400" dirty="0" smtClean="0"/>
              <a:t>commands</a:t>
            </a:r>
          </a:p>
          <a:p>
            <a:endParaRPr lang="en-US" sz="1000" dirty="0" smtClean="0"/>
          </a:p>
          <a:p>
            <a:r>
              <a:rPr lang="en-US" sz="2400" dirty="0" smtClean="0"/>
              <a:t>Processes can’t take action until they hear from all other </a:t>
            </a:r>
            <a:r>
              <a:rPr lang="en-US" sz="2400" dirty="0" smtClean="0"/>
              <a:t>processes!</a:t>
            </a:r>
          </a:p>
          <a:p>
            <a:endParaRPr lang="en-US" sz="500" dirty="0" smtClean="0"/>
          </a:p>
          <a:p>
            <a:r>
              <a:rPr lang="en-US" sz="2400" dirty="0" smtClean="0"/>
              <a:t>This implies a communication delay, which is a consequence of the total ordering </a:t>
            </a:r>
            <a:r>
              <a:rPr lang="en-US" sz="2400" dirty="0" smtClean="0"/>
              <a:t>requirement</a:t>
            </a:r>
          </a:p>
          <a:p>
            <a:endParaRPr lang="en-US" sz="1000" dirty="0" smtClean="0"/>
          </a:p>
          <a:p>
            <a:r>
              <a:rPr lang="en-US" sz="2400" dirty="0" smtClean="0"/>
              <a:t>This is very much like sequential consistency, where everyone agrees on the ordering!</a:t>
            </a:r>
            <a:endParaRPr lang="en-US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Linux Kernel Memory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440942"/>
          </a:xfrm>
        </p:spPr>
        <p:txBody>
          <a:bodyPr/>
          <a:lstStyle/>
          <a:p>
            <a:r>
              <a:rPr lang="en-US" dirty="0" smtClean="0"/>
              <a:t>Need to write concurrent code that is portable across architectures with different memory consistency models</a:t>
            </a:r>
          </a:p>
          <a:p>
            <a:endParaRPr lang="en-US" sz="1100" dirty="0" smtClean="0"/>
          </a:p>
          <a:p>
            <a:r>
              <a:rPr lang="en-US" dirty="0" smtClean="0"/>
              <a:t>None of the hardware models are sequentially consistent</a:t>
            </a:r>
          </a:p>
          <a:p>
            <a:endParaRPr lang="en-US" sz="1050" dirty="0" smtClean="0"/>
          </a:p>
          <a:p>
            <a:r>
              <a:rPr lang="en-US" dirty="0" smtClean="0"/>
              <a:t>But they are also not entirely random!</a:t>
            </a:r>
            <a:endParaRPr lang="en-US" dirty="0" smtClean="0"/>
          </a:p>
          <a:p>
            <a:endParaRPr lang="en-US" sz="900" dirty="0" smtClean="0"/>
          </a:p>
        </p:txBody>
      </p:sp>
    </p:spTree>
    <p:extLst>
      <p:ext uri="{BB962C8B-B14F-4D97-AF65-F5344CB8AC3E}">
        <p14:creationId xmlns:p14="http://schemas.microsoft.com/office/powerpoint/2010/main" val="657007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Ordering Relations in LKMM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2739211"/>
          </a:xfrm>
        </p:spPr>
        <p:txBody>
          <a:bodyPr/>
          <a:lstStyle/>
          <a:p>
            <a:r>
              <a:rPr lang="en-US" dirty="0" smtClean="0"/>
              <a:t>Many </a:t>
            </a:r>
            <a:r>
              <a:rPr lang="en-US" dirty="0" smtClean="0"/>
              <a:t>different </a:t>
            </a:r>
            <a:r>
              <a:rPr lang="en-US" dirty="0" smtClean="0"/>
              <a:t>sources of ordering:</a:t>
            </a:r>
            <a:endParaRPr lang="en-US" dirty="0" smtClean="0"/>
          </a:p>
          <a:p>
            <a:pPr lvl="1"/>
            <a:r>
              <a:rPr lang="en-US" sz="2400" dirty="0" smtClean="0"/>
              <a:t>- program order </a:t>
            </a:r>
            <a:r>
              <a:rPr lang="en-US" sz="2400" dirty="0" smtClean="0"/>
              <a:t>(not necessarily preserved!)</a:t>
            </a:r>
            <a:endParaRPr lang="en-US" sz="2400" dirty="0" smtClean="0"/>
          </a:p>
          <a:p>
            <a:pPr lvl="1"/>
            <a:r>
              <a:rPr lang="en-US" sz="2400" dirty="0" smtClean="0"/>
              <a:t>- coherence order </a:t>
            </a:r>
            <a:r>
              <a:rPr lang="en-US" sz="2400" dirty="0" smtClean="0"/>
              <a:t>(per variable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- reads from (write to read)</a:t>
            </a:r>
          </a:p>
          <a:p>
            <a:pPr lvl="1"/>
            <a:r>
              <a:rPr lang="en-US" sz="2400" dirty="0" smtClean="0"/>
              <a:t>- from reads (read missed write)</a:t>
            </a:r>
          </a:p>
          <a:p>
            <a:pPr lvl="1"/>
            <a:r>
              <a:rPr lang="en-US" sz="2400" dirty="0" smtClean="0"/>
              <a:t>- RCU (discussed later ...)</a:t>
            </a:r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797963"/>
          </a:xfrm>
        </p:spPr>
        <p:txBody>
          <a:bodyPr/>
          <a:lstStyle/>
          <a:p>
            <a:r>
              <a:rPr lang="en-US" dirty="0" smtClean="0"/>
              <a:t>Ordering rules out </a:t>
            </a:r>
            <a:r>
              <a:rPr lang="en-US" dirty="0" smtClean="0"/>
              <a:t>cycles!</a:t>
            </a:r>
          </a:p>
          <a:p>
            <a:endParaRPr lang="en-US" sz="1000" dirty="0" smtClean="0"/>
          </a:p>
          <a:p>
            <a:r>
              <a:rPr lang="en-US" dirty="0" smtClean="0"/>
              <a:t>Can’t have X&lt;Y, Y&lt;Z, and Z&lt;X, because that implies X&lt;</a:t>
            </a:r>
            <a:r>
              <a:rPr lang="en-US" dirty="0" smtClean="0"/>
              <a:t>X</a:t>
            </a:r>
          </a:p>
          <a:p>
            <a:endParaRPr lang="en-US" sz="1200" dirty="0" smtClean="0"/>
          </a:p>
          <a:p>
            <a:r>
              <a:rPr lang="en-US" dirty="0" smtClean="0"/>
              <a:t>If a memory model requires accesses to be ordered, and if a certain outcome can only occur due to a cycle, then the memory model disallows the outcome!</a:t>
            </a: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Types of Event in LKMM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4302716"/>
          </a:xfrm>
        </p:spPr>
        <p:txBody>
          <a:bodyPr/>
          <a:lstStyle/>
          <a:p>
            <a:r>
              <a:rPr lang="en-US" dirty="0" smtClean="0"/>
              <a:t>Read events:</a:t>
            </a:r>
          </a:p>
          <a:p>
            <a:pPr lvl="1"/>
            <a:r>
              <a:rPr lang="en-US" sz="2400" dirty="0" smtClean="0"/>
              <a:t>-	</a:t>
            </a:r>
            <a:r>
              <a:rPr lang="en-US" sz="2000" dirty="0" smtClean="0"/>
              <a:t>READ_ONCE(), </a:t>
            </a:r>
            <a:r>
              <a:rPr lang="en-US" sz="2000" dirty="0" err="1" smtClean="0"/>
              <a:t>smp_load_acquire</a:t>
            </a:r>
            <a:r>
              <a:rPr lang="en-US" sz="2000" dirty="0" smtClean="0"/>
              <a:t>(), </a:t>
            </a:r>
            <a:r>
              <a:rPr lang="en-US" sz="2000" dirty="0" err="1" smtClean="0"/>
              <a:t>rcu_dereference</a:t>
            </a:r>
            <a:r>
              <a:rPr lang="en-US" sz="2000" dirty="0" smtClean="0"/>
              <a:t>()</a:t>
            </a:r>
            <a:endParaRPr lang="en-US" sz="2400" dirty="0" smtClean="0"/>
          </a:p>
          <a:p>
            <a:r>
              <a:rPr lang="en-US" dirty="0" smtClean="0"/>
              <a:t>Write events:</a:t>
            </a:r>
          </a:p>
          <a:p>
            <a:pPr lvl="1">
              <a:buFontTx/>
              <a:buChar char="-"/>
            </a:pPr>
            <a:r>
              <a:rPr lang="en-US" sz="2000" dirty="0" smtClean="0"/>
              <a:t>WRITE_ONCE(), </a:t>
            </a:r>
            <a:r>
              <a:rPr lang="en-US" sz="2000" dirty="0" err="1" smtClean="0"/>
              <a:t>smp_store_release</a:t>
            </a:r>
            <a:r>
              <a:rPr lang="en-US" sz="2000" dirty="0" smtClean="0"/>
              <a:t>(), </a:t>
            </a:r>
            <a:r>
              <a:rPr lang="en-US" sz="2000" dirty="0" err="1" smtClean="0"/>
              <a:t>atomic_set</a:t>
            </a:r>
            <a:r>
              <a:rPr lang="en-US" sz="2000" dirty="0" smtClean="0"/>
              <a:t>()</a:t>
            </a:r>
          </a:p>
          <a:p>
            <a:r>
              <a:rPr lang="en-US" dirty="0" smtClean="0"/>
              <a:t>Fence events:</a:t>
            </a:r>
          </a:p>
          <a:p>
            <a:pPr lvl="1">
              <a:buFontTx/>
              <a:buChar char="-"/>
            </a:pPr>
            <a:r>
              <a:rPr lang="en-US" sz="2000" dirty="0" err="1" smtClean="0"/>
              <a:t>smp_rmb</a:t>
            </a:r>
            <a:r>
              <a:rPr lang="en-US" sz="2000" dirty="0" smtClean="0"/>
              <a:t>(), </a:t>
            </a:r>
            <a:r>
              <a:rPr lang="en-US" sz="2000" dirty="0" err="1" smtClean="0"/>
              <a:t>rcu_read_lock</a:t>
            </a:r>
            <a:r>
              <a:rPr lang="en-US" sz="2000" dirty="0" smtClean="0"/>
              <a:t>(</a:t>
            </a:r>
            <a:r>
              <a:rPr lang="en-US" sz="2000" dirty="0" smtClean="0"/>
              <a:t>), …</a:t>
            </a:r>
            <a:endParaRPr lang="en-US" sz="2000" dirty="0" smtClean="0"/>
          </a:p>
          <a:p>
            <a:pPr lvl="1">
              <a:buFontTx/>
              <a:buChar char="-"/>
            </a:pPr>
            <a:endParaRPr lang="en-US" sz="2000" dirty="0" smtClean="0"/>
          </a:p>
          <a:p>
            <a:r>
              <a:rPr lang="en-US" dirty="0" smtClean="0"/>
              <a:t>Allows no ordinary memory accesses!</a:t>
            </a:r>
          </a:p>
          <a:p>
            <a:pPr lvl="1"/>
            <a:r>
              <a:rPr lang="en-US" sz="2000" dirty="0" smtClean="0"/>
              <a:t>-	READ_ONCE and WRITE_ONCE disallow compiler </a:t>
            </a:r>
            <a:r>
              <a:rPr lang="en-US" sz="2000" dirty="0" smtClean="0"/>
              <a:t>optimizations!</a:t>
            </a:r>
            <a:endParaRPr lang="en-US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Program Order in </a:t>
            </a:r>
            <a:r>
              <a:rPr lang="en-US" dirty="0" smtClean="0"/>
              <a:t>LKMM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4068806"/>
          </a:xfrm>
        </p:spPr>
        <p:txBody>
          <a:bodyPr/>
          <a:lstStyle/>
          <a:p>
            <a:r>
              <a:rPr lang="en-US" dirty="0" smtClean="0"/>
              <a:t>Program order (</a:t>
            </a:r>
            <a:r>
              <a:rPr lang="en-US" dirty="0" err="1" smtClean="0"/>
              <a:t>po</a:t>
            </a:r>
            <a:r>
              <a:rPr lang="en-US" dirty="0" smtClean="0"/>
              <a:t>)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sz="2400" dirty="0" smtClean="0"/>
              <a:t>X </a:t>
            </a:r>
            <a:r>
              <a:rPr lang="en-US" sz="2400" dirty="0" err="1" smtClean="0"/>
              <a:t>po</a:t>
            </a:r>
            <a:r>
              <a:rPr lang="en-US" sz="2400" dirty="0" smtClean="0"/>
              <a:t>-before Y, is written as X -&gt;</a:t>
            </a:r>
            <a:r>
              <a:rPr lang="en-US" sz="2400" dirty="0" err="1" smtClean="0"/>
              <a:t>po</a:t>
            </a:r>
            <a:r>
              <a:rPr lang="en-US" sz="2400" dirty="0" smtClean="0"/>
              <a:t> Y</a:t>
            </a:r>
          </a:p>
          <a:p>
            <a:pPr lvl="1">
              <a:buFontTx/>
              <a:buChar char="-"/>
            </a:pPr>
            <a:r>
              <a:rPr lang="en-US" sz="2400" dirty="0" smtClean="0"/>
              <a:t>if X occurs before Y in the instruction </a:t>
            </a:r>
            <a:r>
              <a:rPr lang="en-US" sz="2400" dirty="0" smtClean="0"/>
              <a:t>stream</a:t>
            </a:r>
          </a:p>
          <a:p>
            <a:pPr marL="457200" lvl="1" indent="0"/>
            <a:endParaRPr lang="en-US" sz="2000" dirty="0" smtClean="0"/>
          </a:p>
          <a:p>
            <a:r>
              <a:rPr lang="en-US" sz="2400" dirty="0" smtClean="0"/>
              <a:t>Sub-relation </a:t>
            </a:r>
            <a:r>
              <a:rPr lang="en-US" sz="2400" dirty="0" err="1" smtClean="0"/>
              <a:t>po-loc</a:t>
            </a:r>
            <a:r>
              <a:rPr lang="en-US" sz="2400" dirty="0" smtClean="0"/>
              <a:t> if both accesses are to the same </a:t>
            </a:r>
            <a:r>
              <a:rPr lang="en-US" sz="2400" dirty="0" smtClean="0"/>
              <a:t>location</a:t>
            </a:r>
          </a:p>
          <a:p>
            <a:endParaRPr lang="en-US" sz="1200" dirty="0"/>
          </a:p>
          <a:p>
            <a:r>
              <a:rPr lang="en-US" sz="2400" dirty="0" smtClean="0"/>
              <a:t>Program order is not necessarily preserved!</a:t>
            </a:r>
          </a:p>
          <a:p>
            <a:r>
              <a:rPr lang="en-US" sz="2400" dirty="0" smtClean="0"/>
              <a:t>Preserved program order (</a:t>
            </a:r>
            <a:r>
              <a:rPr lang="en-US" sz="2400" dirty="0" err="1" smtClean="0"/>
              <a:t>ppo</a:t>
            </a:r>
            <a:r>
              <a:rPr lang="en-US" sz="2400" dirty="0" smtClean="0"/>
              <a:t>) derived from dependencies, fences etc.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Making Sense </a:t>
            </a:r>
            <a:r>
              <a:rPr lang="en-US" dirty="0"/>
              <a:t>O</a:t>
            </a:r>
            <a:r>
              <a:rPr lang="en-US" dirty="0" smtClean="0"/>
              <a:t>f It 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4228850"/>
          </a:xfrm>
        </p:spPr>
        <p:txBody>
          <a:bodyPr/>
          <a:lstStyle/>
          <a:p>
            <a:r>
              <a:rPr lang="en-US" dirty="0" smtClean="0"/>
              <a:t>Hardware and compilers can reorder our memory accesses, so how can we get our head around what our program will do?</a:t>
            </a:r>
          </a:p>
          <a:p>
            <a:endParaRPr lang="en-US" sz="1400" dirty="0"/>
          </a:p>
          <a:p>
            <a:r>
              <a:rPr lang="en-US" dirty="0" smtClean="0"/>
              <a:t>Do we always have to consider the impact of all possible permutations?</a:t>
            </a:r>
          </a:p>
          <a:p>
            <a:endParaRPr lang="en-US" sz="1400" dirty="0"/>
          </a:p>
          <a:p>
            <a:r>
              <a:rPr lang="en-US" dirty="0" smtClean="0"/>
              <a:t>How can we write portable code for CPUs with different memory consistency models?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883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Dependency Relations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828741"/>
          </a:xfrm>
        </p:spPr>
        <p:txBody>
          <a:bodyPr/>
          <a:lstStyle/>
          <a:p>
            <a:r>
              <a:rPr lang="en-US" dirty="0" smtClean="0"/>
              <a:t>Data dependency (data)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value </a:t>
            </a:r>
            <a:r>
              <a:rPr lang="en-US" sz="2400" dirty="0" smtClean="0"/>
              <a:t>read affects value </a:t>
            </a:r>
            <a:r>
              <a:rPr lang="en-US" sz="2400" dirty="0" smtClean="0"/>
              <a:t>written</a:t>
            </a:r>
          </a:p>
          <a:p>
            <a:pPr marL="457200" lvl="1" indent="0"/>
            <a:endParaRPr lang="en-US" sz="900" dirty="0" smtClean="0"/>
          </a:p>
          <a:p>
            <a:r>
              <a:rPr lang="en-US" dirty="0" smtClean="0"/>
              <a:t>Address dependency (</a:t>
            </a:r>
            <a:r>
              <a:rPr lang="en-US" dirty="0" err="1" smtClean="0"/>
              <a:t>addr</a:t>
            </a:r>
            <a:r>
              <a:rPr lang="en-US" dirty="0" smtClean="0"/>
              <a:t>)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value </a:t>
            </a:r>
            <a:r>
              <a:rPr lang="en-US" sz="2400" dirty="0" smtClean="0"/>
              <a:t>read affects location </a:t>
            </a:r>
            <a:r>
              <a:rPr lang="en-US" sz="2400" dirty="0" smtClean="0"/>
              <a:t>accessed</a:t>
            </a:r>
          </a:p>
          <a:p>
            <a:pPr marL="457200" lvl="1" indent="0"/>
            <a:endParaRPr lang="en-US" sz="1050" dirty="0" smtClean="0"/>
          </a:p>
          <a:p>
            <a:r>
              <a:rPr lang="en-US" dirty="0" smtClean="0"/>
              <a:t>Control dependency (ctrl)</a:t>
            </a:r>
          </a:p>
          <a:p>
            <a:pPr lvl="1"/>
            <a:r>
              <a:rPr lang="en-US" sz="2400" dirty="0" smtClean="0"/>
              <a:t>-	value read determines execution of other event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Data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543800" cy="1791260"/>
          </a:xfrm>
        </p:spPr>
        <p:txBody>
          <a:bodyPr/>
          <a:lstStyle/>
          <a:p>
            <a:r>
              <a:rPr lang="en-US" sz="2400" dirty="0" smtClean="0"/>
              <a:t>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	r1 = </a:t>
            </a:r>
            <a:r>
              <a:rPr lang="en-US" sz="2400" dirty="0" err="1" smtClean="0"/>
              <a:t>READ_ONCE(x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WRITE_ONCE(y</a:t>
            </a:r>
            <a:r>
              <a:rPr lang="en-US" sz="2400" dirty="0" smtClean="0"/>
              <a:t>, r1 + 5);</a:t>
            </a:r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Address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543800" cy="2234458"/>
          </a:xfrm>
        </p:spPr>
        <p:txBody>
          <a:bodyPr/>
          <a:lstStyle/>
          <a:p>
            <a:r>
              <a:rPr lang="en-US" sz="2400" dirty="0" smtClean="0"/>
              <a:t>	</a:t>
            </a:r>
            <a:r>
              <a:rPr lang="en-US" sz="2400" dirty="0" err="1" smtClean="0"/>
              <a:t>int</a:t>
            </a:r>
            <a:r>
              <a:rPr lang="en-US" sz="2400" dirty="0" smtClean="0"/>
              <a:t> a[20];</a:t>
            </a:r>
          </a:p>
          <a:p>
            <a:r>
              <a:rPr lang="en-US" sz="2400" dirty="0" smtClean="0"/>
              <a:t>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	r1 = </a:t>
            </a:r>
            <a:r>
              <a:rPr lang="en-US" sz="2400" dirty="0" err="1" smtClean="0"/>
              <a:t>READ_ONCE(i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	r2 = READ_ONCE(a[r1]);</a:t>
            </a:r>
            <a:endParaRPr 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Control Dependency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7924800" cy="2234458"/>
          </a:xfrm>
        </p:spPr>
        <p:txBody>
          <a:bodyPr/>
          <a:lstStyle/>
          <a:p>
            <a:r>
              <a:rPr lang="en-US" sz="2400" dirty="0" smtClean="0"/>
              <a:t>	</a:t>
            </a:r>
            <a:r>
              <a:rPr lang="en-US" sz="2400" dirty="0" err="1" smtClean="0"/>
              <a:t>int</a:t>
            </a:r>
            <a:r>
              <a:rPr lang="en-US" sz="2400" dirty="0" smtClean="0"/>
              <a:t> </a:t>
            </a:r>
            <a:r>
              <a:rPr lang="en-US" sz="2400" dirty="0" err="1" smtClean="0"/>
              <a:t>x</a:t>
            </a:r>
            <a:r>
              <a:rPr lang="en-US" sz="2400" dirty="0" smtClean="0"/>
              <a:t>, </a:t>
            </a:r>
            <a:r>
              <a:rPr lang="en-US" sz="2400" dirty="0" err="1" smtClean="0"/>
              <a:t>y</a:t>
            </a:r>
            <a:r>
              <a:rPr lang="en-US" sz="2400" dirty="0" smtClean="0"/>
              <a:t>;</a:t>
            </a:r>
          </a:p>
          <a:p>
            <a:endParaRPr lang="en-US" sz="2400" dirty="0" smtClean="0"/>
          </a:p>
          <a:p>
            <a:r>
              <a:rPr lang="en-US" sz="2400" dirty="0" smtClean="0"/>
              <a:t>	r1 = </a:t>
            </a:r>
            <a:r>
              <a:rPr lang="en-US" sz="2400" dirty="0" err="1" smtClean="0"/>
              <a:t>READ_ONCE(x</a:t>
            </a:r>
            <a:r>
              <a:rPr lang="en-US" sz="2400" dirty="0" smtClean="0"/>
              <a:t>);</a:t>
            </a:r>
          </a:p>
          <a:p>
            <a:r>
              <a:rPr lang="en-US" sz="2400" dirty="0" smtClean="0"/>
              <a:t>	if (r1)</a:t>
            </a:r>
          </a:p>
          <a:p>
            <a:r>
              <a:rPr lang="en-US" sz="2400" dirty="0" smtClean="0"/>
              <a:t>		</a:t>
            </a:r>
            <a:r>
              <a:rPr lang="en-US" sz="2400" dirty="0" err="1" smtClean="0"/>
              <a:t>WRITE_ONCE(y</a:t>
            </a:r>
            <a:r>
              <a:rPr lang="en-US" sz="2400" dirty="0" smtClean="0"/>
              <a:t>, 1984);</a:t>
            </a:r>
            <a:endParaRPr lang="en-US" sz="24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Relation to Program Order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5715000" cy="1954381"/>
          </a:xfrm>
        </p:spPr>
        <p:txBody>
          <a:bodyPr/>
          <a:lstStyle/>
          <a:p>
            <a:r>
              <a:rPr lang="en-US" dirty="0" smtClean="0"/>
              <a:t>R -&gt;data X implies R -&gt;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smtClean="0"/>
              <a:t>X</a:t>
            </a:r>
          </a:p>
          <a:p>
            <a:endParaRPr lang="en-US" sz="1100" dirty="0" smtClean="0"/>
          </a:p>
          <a:p>
            <a:r>
              <a:rPr lang="en-US" dirty="0" smtClean="0"/>
              <a:t>R -&gt;</a:t>
            </a:r>
            <a:r>
              <a:rPr lang="en-US" dirty="0" err="1" smtClean="0"/>
              <a:t>addr</a:t>
            </a:r>
            <a:r>
              <a:rPr lang="en-US" dirty="0" smtClean="0"/>
              <a:t> X implies R -&gt;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smtClean="0"/>
              <a:t>X</a:t>
            </a:r>
          </a:p>
          <a:p>
            <a:endParaRPr lang="en-US" sz="1050" dirty="0" smtClean="0"/>
          </a:p>
          <a:p>
            <a:r>
              <a:rPr lang="en-US" dirty="0" smtClean="0"/>
              <a:t>R -&gt;ctrl X implies R -&gt;</a:t>
            </a:r>
            <a:r>
              <a:rPr lang="en-US" dirty="0" err="1" smtClean="0"/>
              <a:t>po</a:t>
            </a:r>
            <a:r>
              <a:rPr lang="en-US" dirty="0" smtClean="0"/>
              <a:t> </a:t>
            </a:r>
            <a:r>
              <a:rPr lang="en-US" dirty="0" smtClean="0"/>
              <a:t>X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Reads From (</a:t>
            </a:r>
            <a:r>
              <a:rPr lang="en-US" dirty="0" err="1" smtClean="0"/>
              <a:t>rf</a:t>
            </a:r>
            <a:r>
              <a:rPr lang="en-US" dirty="0" smtClean="0"/>
              <a:t>)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458200" cy="3896452"/>
          </a:xfrm>
        </p:spPr>
        <p:txBody>
          <a:bodyPr/>
          <a:lstStyle/>
          <a:p>
            <a:r>
              <a:rPr lang="en-US" sz="2400" dirty="0" smtClean="0"/>
              <a:t>Links a write to a read when the value read is the value that was written</a:t>
            </a:r>
          </a:p>
          <a:p>
            <a:r>
              <a:rPr lang="en-US" sz="2400" dirty="0" smtClean="0"/>
              <a:t>Has internal and external sub-relations</a:t>
            </a:r>
          </a:p>
          <a:p>
            <a:endParaRPr lang="en-US" sz="1400" dirty="0" smtClean="0"/>
          </a:p>
          <a:p>
            <a:r>
              <a:rPr lang="en-US" sz="2400" dirty="0" smtClean="0"/>
              <a:t>W -&gt;</a:t>
            </a:r>
            <a:r>
              <a:rPr lang="en-US" sz="2400" dirty="0" err="1" smtClean="0"/>
              <a:t>rf</a:t>
            </a:r>
            <a:r>
              <a:rPr lang="en-US" sz="2400" dirty="0" smtClean="0"/>
              <a:t> R  means R reads from W</a:t>
            </a:r>
          </a:p>
          <a:p>
            <a:r>
              <a:rPr lang="en-US" sz="2400" dirty="0" smtClean="0"/>
              <a:t>W -&gt;</a:t>
            </a:r>
            <a:r>
              <a:rPr lang="en-US" sz="2400" dirty="0" err="1" smtClean="0"/>
              <a:t>rfi</a:t>
            </a:r>
            <a:r>
              <a:rPr lang="en-US" sz="2400" dirty="0" smtClean="0"/>
              <a:t> R  means R reads from W on the same CPU</a:t>
            </a:r>
          </a:p>
          <a:p>
            <a:r>
              <a:rPr lang="en-US" sz="2400" dirty="0" smtClean="0"/>
              <a:t>W -&gt;</a:t>
            </a:r>
            <a:r>
              <a:rPr lang="en-US" sz="2400" dirty="0" err="1" smtClean="0"/>
              <a:t>rfe</a:t>
            </a:r>
            <a:r>
              <a:rPr lang="en-US" sz="2400" dirty="0" smtClean="0"/>
              <a:t> R  means R reads from W on different CPU</a:t>
            </a:r>
          </a:p>
          <a:p>
            <a:endParaRPr lang="en-US" dirty="0" smtClean="0"/>
          </a:p>
          <a:p>
            <a:r>
              <a:rPr lang="en-US" sz="2400" dirty="0" smtClean="0"/>
              <a:t>Assumes no load tearing (from multiple stores)</a:t>
            </a:r>
            <a:endParaRPr lang="en-US" sz="24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Reads From (</a:t>
            </a:r>
            <a:r>
              <a:rPr lang="en-US" dirty="0" err="1" smtClean="0"/>
              <a:t>rf</a:t>
            </a:r>
            <a:r>
              <a:rPr lang="en-US" dirty="0" smtClean="0"/>
              <a:t>) Relation</a:t>
            </a:r>
            <a:endParaRPr lang="en-US" dirty="0"/>
          </a:p>
        </p:txBody>
      </p:sp>
      <p:pic>
        <p:nvPicPr>
          <p:cNvPr id="4" name="Content Placeholder 3" descr="Screen Shot 2018-02-05 at 3.47.49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7372" b="-17372"/>
          <a:stretch>
            <a:fillRect/>
          </a:stretch>
        </p:blipFill>
        <p:spPr>
          <a:xfrm>
            <a:off x="228600" y="2057400"/>
            <a:ext cx="8729890" cy="3962400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Coherence Order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3711785"/>
          </a:xfrm>
        </p:spPr>
        <p:txBody>
          <a:bodyPr/>
          <a:lstStyle/>
          <a:p>
            <a:r>
              <a:rPr lang="en-US" dirty="0" smtClean="0"/>
              <a:t>For each memory location, the stores occur in a total order that all CPUs agree </a:t>
            </a:r>
            <a:r>
              <a:rPr lang="en-US" dirty="0" smtClean="0"/>
              <a:t>upon</a:t>
            </a:r>
          </a:p>
          <a:p>
            <a:endParaRPr lang="en-US" sz="1100" dirty="0" smtClean="0"/>
          </a:p>
          <a:p>
            <a:r>
              <a:rPr lang="en-US" dirty="0" smtClean="0"/>
              <a:t>This order must be consistent with </a:t>
            </a:r>
            <a:r>
              <a:rPr lang="en-US" dirty="0" err="1" smtClean="0"/>
              <a:t>po</a:t>
            </a:r>
            <a:r>
              <a:rPr lang="en-US" dirty="0" smtClean="0"/>
              <a:t> for access to that location</a:t>
            </a:r>
          </a:p>
          <a:p>
            <a:endParaRPr lang="en-US" sz="2000" dirty="0" smtClean="0"/>
          </a:p>
          <a:p>
            <a:r>
              <a:rPr lang="en-US" dirty="0" smtClean="0"/>
              <a:t>				W </a:t>
            </a:r>
            <a:r>
              <a:rPr lang="en-US" dirty="0" smtClean="0"/>
              <a:t>-&gt;co W’  </a:t>
            </a:r>
            <a:endParaRPr lang="en-US" dirty="0" smtClean="0"/>
          </a:p>
          <a:p>
            <a:endParaRPr lang="en-US" sz="1100" dirty="0" smtClean="0"/>
          </a:p>
          <a:p>
            <a:r>
              <a:rPr lang="en-US" dirty="0" smtClean="0"/>
              <a:t>if </a:t>
            </a:r>
            <a:r>
              <a:rPr lang="en-US" dirty="0" smtClean="0"/>
              <a:t>W comes before W’ in the coherence </a:t>
            </a:r>
            <a:r>
              <a:rPr lang="en-US" dirty="0" smtClean="0"/>
              <a:t>order</a:t>
            </a:r>
            <a:endParaRPr lang="en-US" dirty="0" smtClean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8153400" cy="1266501"/>
          </a:xfrm>
        </p:spPr>
        <p:txBody>
          <a:bodyPr/>
          <a:lstStyle/>
          <a:p>
            <a:r>
              <a:rPr lang="en-US" dirty="0" smtClean="0"/>
              <a:t>Coherence Order (co) Relation</a:t>
            </a:r>
            <a:endParaRPr lang="en-US" dirty="0"/>
          </a:p>
        </p:txBody>
      </p:sp>
      <p:pic>
        <p:nvPicPr>
          <p:cNvPr id="4" name="Content Placeholder 3" descr="Screen Shot 2018-02-05 at 3.48.07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737" b="-28737"/>
          <a:stretch>
            <a:fillRect/>
          </a:stretch>
        </p:blipFill>
        <p:spPr>
          <a:xfrm>
            <a:off x="228600" y="2209800"/>
            <a:ext cx="8686800" cy="44227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Coherency Rules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2419124"/>
          </a:xfrm>
        </p:spPr>
        <p:txBody>
          <a:bodyPr/>
          <a:lstStyle/>
          <a:p>
            <a:r>
              <a:rPr lang="en-US" dirty="0" smtClean="0"/>
              <a:t>Write-write coherence:</a:t>
            </a:r>
          </a:p>
          <a:p>
            <a:pPr lvl="1">
              <a:buFontTx/>
              <a:buChar char="-"/>
            </a:pPr>
            <a:r>
              <a:rPr lang="en-US" sz="2000" dirty="0" smtClean="0"/>
              <a:t>If W -&gt;</a:t>
            </a:r>
            <a:r>
              <a:rPr lang="en-US" sz="2000" dirty="0" err="1" smtClean="0"/>
              <a:t>po-loc</a:t>
            </a:r>
            <a:r>
              <a:rPr lang="en-US" sz="2000" dirty="0" smtClean="0"/>
              <a:t> W’ then W -&gt;co W</a:t>
            </a:r>
            <a:r>
              <a:rPr lang="en-US" sz="2000" dirty="0" smtClean="0"/>
              <a:t>’</a:t>
            </a:r>
          </a:p>
          <a:p>
            <a:pPr marL="457200" lvl="1" indent="0"/>
            <a:endParaRPr lang="en-US" sz="1800" dirty="0" smtClean="0"/>
          </a:p>
          <a:p>
            <a:r>
              <a:rPr lang="en-US" dirty="0" smtClean="0"/>
              <a:t>Write-read coherence:</a:t>
            </a:r>
          </a:p>
          <a:p>
            <a:pPr lvl="1">
              <a:buFontTx/>
              <a:buChar char="-"/>
            </a:pPr>
            <a:r>
              <a:rPr lang="en-US" sz="2000" dirty="0" smtClean="0"/>
              <a:t>If W -&gt;</a:t>
            </a:r>
            <a:r>
              <a:rPr lang="en-US" sz="2000" dirty="0" err="1" smtClean="0"/>
              <a:t>po</a:t>
            </a:r>
            <a:r>
              <a:rPr lang="en-US" sz="2000" dirty="0" smtClean="0"/>
              <a:t>-loc R then R must read from W or from some other store which comes after W in the coherence order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8534400" cy="1266501"/>
          </a:xfrm>
        </p:spPr>
        <p:txBody>
          <a:bodyPr/>
          <a:lstStyle/>
          <a:p>
            <a:r>
              <a:rPr lang="en-US" dirty="0" smtClean="0"/>
              <a:t>Centralized </a:t>
            </a:r>
            <a:r>
              <a:rPr lang="en-US" dirty="0" err="1" smtClean="0"/>
              <a:t>vs</a:t>
            </a:r>
            <a:r>
              <a:rPr lang="en-US" dirty="0" smtClean="0"/>
              <a:t> Distributed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046988"/>
          </a:xfrm>
        </p:spPr>
        <p:txBody>
          <a:bodyPr/>
          <a:lstStyle/>
          <a:p>
            <a:r>
              <a:rPr lang="en-US" dirty="0" smtClean="0"/>
              <a:t>What makes a system </a:t>
            </a:r>
            <a:r>
              <a:rPr lang="en-US" i="1" dirty="0" smtClean="0"/>
              <a:t>distributed</a:t>
            </a:r>
            <a:r>
              <a:rPr lang="en-US" dirty="0" smtClean="0"/>
              <a:t>?</a:t>
            </a:r>
          </a:p>
          <a:p>
            <a:endParaRPr lang="en-US" sz="1400" dirty="0" smtClean="0"/>
          </a:p>
          <a:p>
            <a:r>
              <a:rPr lang="en-US" dirty="0" smtClean="0"/>
              <a:t>Why does </a:t>
            </a:r>
            <a:r>
              <a:rPr lang="en-US" dirty="0" smtClean="0"/>
              <a:t>distribution affect event ordering</a:t>
            </a:r>
            <a:r>
              <a:rPr lang="en-US" dirty="0" smtClean="0"/>
              <a:t>?</a:t>
            </a:r>
          </a:p>
          <a:p>
            <a:endParaRPr lang="en-US" sz="1400" dirty="0" smtClean="0"/>
          </a:p>
          <a:p>
            <a:r>
              <a:rPr lang="en-US" dirty="0" smtClean="0"/>
              <a:t>What does this have to do with memory access ordering on shared memory multiprocessors?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Coherency Rules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458200" cy="4161139"/>
          </a:xfrm>
        </p:spPr>
        <p:txBody>
          <a:bodyPr/>
          <a:lstStyle/>
          <a:p>
            <a:r>
              <a:rPr lang="en-US" dirty="0" smtClean="0"/>
              <a:t>Read-write coherence:</a:t>
            </a:r>
          </a:p>
          <a:p>
            <a:pPr lvl="1">
              <a:buFontTx/>
              <a:buChar char="-"/>
            </a:pPr>
            <a:r>
              <a:rPr lang="en-US" sz="2000" dirty="0" smtClean="0"/>
              <a:t>If R -&gt;</a:t>
            </a:r>
            <a:r>
              <a:rPr lang="en-US" sz="2000" dirty="0" err="1" smtClean="0"/>
              <a:t>po-loc</a:t>
            </a:r>
            <a:r>
              <a:rPr lang="en-US" sz="2000" dirty="0" smtClean="0"/>
              <a:t> W then the store which R reads from must come before W in the coherence </a:t>
            </a:r>
            <a:r>
              <a:rPr lang="en-US" sz="2000" dirty="0" smtClean="0"/>
              <a:t>order</a:t>
            </a:r>
          </a:p>
          <a:p>
            <a:pPr marL="457200" lvl="1" indent="0"/>
            <a:endParaRPr lang="en-US" sz="1050" dirty="0" smtClean="0"/>
          </a:p>
          <a:p>
            <a:r>
              <a:rPr lang="en-US" dirty="0" smtClean="0"/>
              <a:t>Read-read coherence:</a:t>
            </a:r>
            <a:endParaRPr lang="en-US" sz="2000" dirty="0" smtClean="0"/>
          </a:p>
          <a:p>
            <a:pPr lvl="1">
              <a:buFontTx/>
              <a:buChar char="-"/>
            </a:pPr>
            <a:r>
              <a:rPr lang="en-US" sz="2000" dirty="0" smtClean="0"/>
              <a:t>If R -&gt;</a:t>
            </a:r>
            <a:r>
              <a:rPr lang="en-US" sz="2000" dirty="0" err="1" smtClean="0"/>
              <a:t>po</a:t>
            </a:r>
            <a:r>
              <a:rPr lang="en-US" sz="2000" dirty="0" smtClean="0"/>
              <a:t>-loc R’ then either they read from the same store or else the store read by R comes before the store read by R' in the coherence order</a:t>
            </a:r>
          </a:p>
          <a:p>
            <a:pPr lvl="1">
              <a:buFontTx/>
              <a:buChar char="-"/>
            </a:pPr>
            <a:endParaRPr lang="en-US" sz="2000" dirty="0" smtClean="0"/>
          </a:p>
          <a:p>
            <a:r>
              <a:rPr lang="en-US" sz="2400" dirty="0" smtClean="0"/>
              <a:t>This is </a:t>
            </a:r>
            <a:r>
              <a:rPr lang="en-US" sz="2400" dirty="0" smtClean="0"/>
              <a:t>essentially sequential </a:t>
            </a:r>
            <a:r>
              <a:rPr lang="en-US" sz="2400" dirty="0" smtClean="0"/>
              <a:t>consistency </a:t>
            </a:r>
            <a:r>
              <a:rPr lang="en-US" sz="2400" i="1" dirty="0" smtClean="0"/>
              <a:t>per variable</a:t>
            </a:r>
          </a:p>
          <a:p>
            <a:r>
              <a:rPr lang="en-US" sz="2400" dirty="0" smtClean="0"/>
              <a:t>Stores to different locations are never ordered by co</a:t>
            </a:r>
            <a:endParaRPr lang="en-US" sz="2000" dirty="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From Reads (</a:t>
            </a:r>
            <a:r>
              <a:rPr lang="en-US" dirty="0" err="1" smtClean="0"/>
              <a:t>fr</a:t>
            </a:r>
            <a:r>
              <a:rPr lang="en-US" dirty="0" smtClean="0"/>
              <a:t>) 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4118050"/>
          </a:xfrm>
        </p:spPr>
        <p:txBody>
          <a:bodyPr/>
          <a:lstStyle/>
          <a:p>
            <a:r>
              <a:rPr lang="en-US" sz="2400" dirty="0" smtClean="0"/>
              <a:t>R -&gt;</a:t>
            </a:r>
            <a:r>
              <a:rPr lang="en-US" sz="2400" dirty="0" err="1" smtClean="0"/>
              <a:t>fr</a:t>
            </a:r>
            <a:r>
              <a:rPr lang="en-US" sz="2400" dirty="0" smtClean="0"/>
              <a:t> W if R reads from a store earlier in co than W</a:t>
            </a:r>
          </a:p>
          <a:p>
            <a:endParaRPr lang="en-US" sz="1400" dirty="0" smtClean="0"/>
          </a:p>
          <a:p>
            <a:r>
              <a:rPr lang="en-US" sz="2400" dirty="0" smtClean="0"/>
              <a:t>(R -&gt;</a:t>
            </a:r>
            <a:r>
              <a:rPr lang="en-US" sz="2400" dirty="0" err="1" smtClean="0"/>
              <a:t>fr</a:t>
            </a:r>
            <a:r>
              <a:rPr lang="en-US" sz="2400" dirty="0" smtClean="0"/>
              <a:t> W) := (there exists W' with W' -&gt;</a:t>
            </a:r>
            <a:r>
              <a:rPr lang="en-US" sz="2400" dirty="0" err="1" smtClean="0"/>
              <a:t>rf</a:t>
            </a:r>
            <a:r>
              <a:rPr lang="en-US" sz="2400" dirty="0" smtClean="0"/>
              <a:t> R and W' -&gt;co W)</a:t>
            </a:r>
          </a:p>
          <a:p>
            <a:endParaRPr lang="en-US" sz="1200" dirty="0" smtClean="0"/>
          </a:p>
          <a:p>
            <a:r>
              <a:rPr lang="en-US" sz="1600" dirty="0" smtClean="0"/>
              <a:t>	</a:t>
            </a:r>
            <a:r>
              <a:rPr lang="en-US" sz="1600" dirty="0" err="1" smtClean="0"/>
              <a:t>int</a:t>
            </a:r>
            <a:r>
              <a:rPr lang="en-US" sz="1600" dirty="0" smtClean="0"/>
              <a:t> </a:t>
            </a:r>
            <a:r>
              <a:rPr lang="en-US" sz="1600" dirty="0" err="1" smtClean="0"/>
              <a:t>x</a:t>
            </a:r>
            <a:r>
              <a:rPr lang="en-US" sz="1600" dirty="0" smtClean="0"/>
              <a:t> = 0;</a:t>
            </a:r>
          </a:p>
          <a:p>
            <a:endParaRPr lang="en-US" sz="1600" dirty="0" smtClean="0"/>
          </a:p>
          <a:p>
            <a:r>
              <a:rPr lang="en-US" sz="1600" dirty="0" smtClean="0"/>
              <a:t>	P0()</a:t>
            </a:r>
          </a:p>
          <a:p>
            <a:r>
              <a:rPr lang="en-US" sz="1600" dirty="0" smtClean="0"/>
              <a:t>	{</a:t>
            </a: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int</a:t>
            </a:r>
            <a:r>
              <a:rPr lang="en-US" sz="1600" dirty="0" smtClean="0"/>
              <a:t> r1;</a:t>
            </a:r>
          </a:p>
          <a:p>
            <a:r>
              <a:rPr lang="en-US" sz="1600" dirty="0" smtClean="0"/>
              <a:t>		r1 = </a:t>
            </a:r>
            <a:r>
              <a:rPr lang="en-US" sz="1600" dirty="0" err="1" smtClean="0"/>
              <a:t>READ_ONCE(x</a:t>
            </a:r>
            <a:r>
              <a:rPr lang="en-US" sz="1600" dirty="0" smtClean="0"/>
              <a:t>);</a:t>
            </a:r>
          </a:p>
          <a:p>
            <a:r>
              <a:rPr lang="en-US" sz="1600" dirty="0" smtClean="0"/>
              <a:t>		</a:t>
            </a:r>
            <a:r>
              <a:rPr lang="en-US" sz="1600" dirty="0" err="1" smtClean="0"/>
              <a:t>WRITE_ONCE(x</a:t>
            </a:r>
            <a:r>
              <a:rPr lang="en-US" sz="1600" dirty="0" smtClean="0"/>
              <a:t>, 2);</a:t>
            </a:r>
          </a:p>
          <a:p>
            <a:r>
              <a:rPr lang="en-US" sz="1600" dirty="0" smtClean="0"/>
              <a:t>	}</a:t>
            </a:r>
            <a:endParaRPr lang="en-US" sz="16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From Reads (</a:t>
            </a:r>
            <a:r>
              <a:rPr lang="en-US" dirty="0" err="1" smtClean="0"/>
              <a:t>fr</a:t>
            </a:r>
            <a:r>
              <a:rPr lang="en-US" dirty="0" smtClean="0"/>
              <a:t>) Relation</a:t>
            </a:r>
            <a:endParaRPr lang="en-US" dirty="0"/>
          </a:p>
        </p:txBody>
      </p:sp>
      <p:pic>
        <p:nvPicPr>
          <p:cNvPr id="4" name="Content Placeholder 3" descr="Screen Shot 2018-02-05 at 3.48.21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8688" b="-28688"/>
          <a:stretch>
            <a:fillRect/>
          </a:stretch>
        </p:blipFill>
        <p:spPr>
          <a:xfrm>
            <a:off x="228600" y="2286000"/>
            <a:ext cx="8686800" cy="4346575"/>
          </a:xfr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Relationship to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077200" cy="1335750"/>
          </a:xfrm>
        </p:spPr>
        <p:txBody>
          <a:bodyPr/>
          <a:lstStyle/>
          <a:p>
            <a:r>
              <a:rPr lang="en-US" dirty="0" smtClean="0"/>
              <a:t>Only </a:t>
            </a:r>
            <a:r>
              <a:rPr lang="en-US" dirty="0" err="1" smtClean="0"/>
              <a:t>rf</a:t>
            </a:r>
            <a:r>
              <a:rPr lang="en-US" dirty="0" smtClean="0"/>
              <a:t> implies a global temporal constraint</a:t>
            </a:r>
            <a:r>
              <a:rPr lang="en-US" dirty="0" smtClean="0"/>
              <a:t>!</a:t>
            </a:r>
          </a:p>
          <a:p>
            <a:endParaRPr lang="en-US" sz="1400" dirty="0" smtClean="0"/>
          </a:p>
          <a:p>
            <a:r>
              <a:rPr lang="en-US" dirty="0" smtClean="0"/>
              <a:t>co and </a:t>
            </a:r>
            <a:r>
              <a:rPr lang="en-US" dirty="0" err="1" smtClean="0"/>
              <a:t>fr</a:t>
            </a:r>
            <a:r>
              <a:rPr lang="en-US" dirty="0" smtClean="0"/>
              <a:t> can contradict physical time</a:t>
            </a:r>
            <a:endParaRPr lang="en-US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Operational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4305794"/>
          </a:xfrm>
        </p:spPr>
        <p:txBody>
          <a:bodyPr/>
          <a:lstStyle/>
          <a:p>
            <a:r>
              <a:rPr lang="en-US" dirty="0" smtClean="0"/>
              <a:t>A distributed system of CPUs and a memory </a:t>
            </a:r>
            <a:r>
              <a:rPr lang="en-US" dirty="0" smtClean="0"/>
              <a:t>subsystem</a:t>
            </a:r>
          </a:p>
          <a:p>
            <a:endParaRPr lang="en-US" sz="1050" dirty="0" smtClean="0"/>
          </a:p>
          <a:p>
            <a:r>
              <a:rPr lang="en-US" dirty="0" smtClean="0"/>
              <a:t>Memory subsystem enforces coherence </a:t>
            </a:r>
            <a:r>
              <a:rPr lang="en-US" dirty="0" smtClean="0"/>
              <a:t>order</a:t>
            </a:r>
          </a:p>
          <a:p>
            <a:endParaRPr lang="en-US" sz="900" dirty="0" smtClean="0"/>
          </a:p>
          <a:p>
            <a:r>
              <a:rPr lang="en-US" dirty="0" smtClean="0"/>
              <a:t>CPU sends stores to all other CPUs and memory subsystem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 smtClean="0"/>
              <a:t>CPU uses </a:t>
            </a:r>
            <a:r>
              <a:rPr lang="en-US" dirty="0" err="1" smtClean="0"/>
              <a:t>po</a:t>
            </a:r>
            <a:r>
              <a:rPr lang="en-US" dirty="0" smtClean="0"/>
              <a:t>-latest store to satisfy a load, or it is satisfied from memory using co-latest store for that CPU</a:t>
            </a:r>
            <a:endParaRPr lang="en-US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Operational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82000" cy="3367076"/>
          </a:xfrm>
        </p:spPr>
        <p:txBody>
          <a:bodyPr/>
          <a:lstStyle/>
          <a:p>
            <a:r>
              <a:rPr lang="en-US" dirty="0" smtClean="0"/>
              <a:t>Fences </a:t>
            </a:r>
            <a:r>
              <a:rPr lang="en-US" dirty="0" smtClean="0"/>
              <a:t>force </a:t>
            </a:r>
            <a:r>
              <a:rPr lang="en-US" dirty="0" smtClean="0"/>
              <a:t>CPUs to execute various </a:t>
            </a:r>
            <a:r>
              <a:rPr lang="en-US" dirty="0" smtClean="0"/>
              <a:t>instructions </a:t>
            </a:r>
            <a:r>
              <a:rPr lang="en-US" dirty="0" smtClean="0"/>
              <a:t>in program </a:t>
            </a:r>
            <a:r>
              <a:rPr lang="en-US" dirty="0" smtClean="0"/>
              <a:t>order (</a:t>
            </a:r>
            <a:r>
              <a:rPr lang="en-US" dirty="0"/>
              <a:t>depending on type of fence) </a:t>
            </a:r>
            <a:endParaRPr lang="en-US" dirty="0" smtClean="0"/>
          </a:p>
          <a:p>
            <a:endParaRPr lang="en-US" sz="1050" dirty="0" smtClean="0"/>
          </a:p>
          <a:p>
            <a:r>
              <a:rPr lang="en-US" dirty="0" smtClean="0"/>
              <a:t>They also affect the way the memory subsystem propagates stores</a:t>
            </a:r>
          </a:p>
          <a:p>
            <a:pPr lvl="1"/>
            <a:r>
              <a:rPr lang="en-US" sz="2400" dirty="0" smtClean="0"/>
              <a:t>-	</a:t>
            </a:r>
            <a:r>
              <a:rPr lang="en-US" sz="2400" dirty="0" err="1" smtClean="0"/>
              <a:t>smp_wmb</a:t>
            </a:r>
            <a:r>
              <a:rPr lang="en-US" sz="2400" dirty="0" smtClean="0"/>
              <a:t>() forces all </a:t>
            </a:r>
            <a:r>
              <a:rPr lang="en-US" sz="2400" dirty="0" err="1" smtClean="0"/>
              <a:t>po</a:t>
            </a:r>
            <a:r>
              <a:rPr lang="en-US" sz="2400" dirty="0" smtClean="0"/>
              <a:t>-earlier stores on this CPU to propagate before any </a:t>
            </a:r>
            <a:r>
              <a:rPr lang="en-US" sz="2400" dirty="0" err="1" smtClean="0"/>
              <a:t>po</a:t>
            </a:r>
            <a:r>
              <a:rPr lang="en-US" sz="2400" dirty="0" smtClean="0"/>
              <a:t>-later stores</a:t>
            </a:r>
            <a:endParaRPr lang="en-US" sz="2400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Axioms of LKML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8219"/>
            <a:ext cx="8229600" cy="4351962"/>
          </a:xfrm>
        </p:spPr>
        <p:txBody>
          <a:bodyPr/>
          <a:lstStyle/>
          <a:p>
            <a:r>
              <a:rPr lang="en-US" sz="2000" dirty="0" smtClean="0"/>
              <a:t>	Sequential consistency per variable</a:t>
            </a:r>
          </a:p>
          <a:p>
            <a:pPr lvl="1"/>
            <a:r>
              <a:rPr lang="en-US" sz="1800" dirty="0" smtClean="0"/>
              <a:t>-	system must obey the coherence rules</a:t>
            </a:r>
          </a:p>
          <a:p>
            <a:r>
              <a:rPr lang="en-US" sz="2000" dirty="0" smtClean="0"/>
              <a:t>	Atomicity</a:t>
            </a:r>
          </a:p>
          <a:p>
            <a:pPr lvl="1">
              <a:buFontTx/>
              <a:buChar char="-"/>
            </a:pPr>
            <a:r>
              <a:rPr lang="en-US" sz="1800" dirty="0" err="1" smtClean="0"/>
              <a:t>rmw</a:t>
            </a:r>
            <a:r>
              <a:rPr lang="en-US" sz="1800" dirty="0" smtClean="0"/>
              <a:t> operations must be atomic (constraints co)</a:t>
            </a:r>
          </a:p>
          <a:p>
            <a:r>
              <a:rPr lang="en-US" sz="2000" dirty="0" smtClean="0"/>
              <a:t>	Happens-before</a:t>
            </a:r>
          </a:p>
          <a:p>
            <a:pPr lvl="1">
              <a:buFontTx/>
              <a:buChar char="-"/>
            </a:pPr>
            <a:r>
              <a:rPr lang="en-US" sz="1800" dirty="0" smtClean="0"/>
              <a:t>all cases where </a:t>
            </a:r>
            <a:r>
              <a:rPr lang="en-US" sz="1800" dirty="0" err="1" smtClean="0"/>
              <a:t>po</a:t>
            </a:r>
            <a:r>
              <a:rPr lang="en-US" sz="1800" dirty="0" smtClean="0"/>
              <a:t> must be preserved (</a:t>
            </a:r>
            <a:r>
              <a:rPr lang="en-US" sz="1800" dirty="0" err="1" smtClean="0"/>
              <a:t>ppo</a:t>
            </a:r>
            <a:r>
              <a:rPr lang="en-US" sz="1800" dirty="0" smtClean="0"/>
              <a:t>)</a:t>
            </a:r>
          </a:p>
          <a:p>
            <a:pPr lvl="1">
              <a:buFontTx/>
              <a:buChar char="-"/>
            </a:pPr>
            <a:r>
              <a:rPr lang="en-US" sz="1800" dirty="0" smtClean="0"/>
              <a:t>fences between appropriate operations</a:t>
            </a:r>
          </a:p>
          <a:p>
            <a:pPr lvl="1">
              <a:buFontTx/>
              <a:buChar char="-"/>
            </a:pPr>
            <a:r>
              <a:rPr lang="en-US" sz="1800" dirty="0" smtClean="0"/>
              <a:t>data, </a:t>
            </a:r>
            <a:r>
              <a:rPr lang="en-US" sz="1800" dirty="0" err="1" smtClean="0"/>
              <a:t>addr</a:t>
            </a:r>
            <a:r>
              <a:rPr lang="en-US" sz="1800" dirty="0" smtClean="0"/>
              <a:t>, </a:t>
            </a:r>
            <a:r>
              <a:rPr lang="en-US" sz="1800" dirty="0" err="1" smtClean="0"/>
              <a:t>cntrl</a:t>
            </a:r>
            <a:r>
              <a:rPr lang="en-US" sz="1800" dirty="0" smtClean="0"/>
              <a:t> dependencies</a:t>
            </a:r>
          </a:p>
          <a:p>
            <a:pPr lvl="1">
              <a:buFontTx/>
              <a:buChar char="-"/>
            </a:pPr>
            <a:r>
              <a:rPr lang="en-US" sz="1800" dirty="0" smtClean="0"/>
              <a:t>operations on the same location (</a:t>
            </a:r>
            <a:r>
              <a:rPr lang="en-US" sz="1800" dirty="0" err="1" smtClean="0"/>
              <a:t>po</a:t>
            </a:r>
            <a:r>
              <a:rPr lang="en-US" sz="1800" dirty="0" smtClean="0"/>
              <a:t>-loc)</a:t>
            </a:r>
          </a:p>
          <a:p>
            <a:pPr lvl="1">
              <a:buFontTx/>
              <a:buChar char="-"/>
            </a:pPr>
            <a:r>
              <a:rPr lang="en-US" sz="1800" dirty="0" smtClean="0"/>
              <a:t>acquire-release, </a:t>
            </a:r>
            <a:r>
              <a:rPr lang="en-US" sz="1800" dirty="0" err="1" smtClean="0"/>
              <a:t>rfe</a:t>
            </a:r>
            <a:r>
              <a:rPr lang="en-US" sz="1800" dirty="0" smtClean="0"/>
              <a:t>, ...</a:t>
            </a:r>
          </a:p>
          <a:p>
            <a:r>
              <a:rPr lang="en-US" sz="2000" dirty="0" smtClean="0"/>
              <a:t>	Propagates-before (</a:t>
            </a:r>
            <a:r>
              <a:rPr lang="en-US" sz="2000" dirty="0" err="1" smtClean="0"/>
              <a:t>pb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	RCU .... </a:t>
            </a:r>
            <a:r>
              <a:rPr lang="en-US" sz="2000" smtClean="0"/>
              <a:t>discussed later</a:t>
            </a:r>
            <a:endParaRPr lang="en-US" sz="2400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Example 1</a:t>
            </a:r>
            <a:endParaRPr lang="en-US" dirty="0"/>
          </a:p>
        </p:txBody>
      </p:sp>
      <p:pic>
        <p:nvPicPr>
          <p:cNvPr id="6" name="Content Placeholder 5" descr="Screen Shot 2018-02-06 at 3.42.32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" t="-2773" r="3863" b="-15414"/>
          <a:stretch/>
        </p:blipFill>
        <p:spPr>
          <a:xfrm>
            <a:off x="457200" y="2408238"/>
            <a:ext cx="8153400" cy="3992562"/>
          </a:xfrm>
        </p:spPr>
      </p:pic>
    </p:spTree>
    <p:extLst>
      <p:ext uri="{BB962C8B-B14F-4D97-AF65-F5344CB8AC3E}">
        <p14:creationId xmlns:p14="http://schemas.microsoft.com/office/powerpoint/2010/main" val="109397066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Example 1 - detail</a:t>
            </a:r>
            <a:endParaRPr lang="en-US" dirty="0"/>
          </a:p>
        </p:txBody>
      </p:sp>
      <p:pic>
        <p:nvPicPr>
          <p:cNvPr id="4" name="Content Placeholder 3" descr="Screen Shot 2018-02-06 at 3.52.0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5" t="-6013" r="1471" b="-2757"/>
          <a:stretch/>
        </p:blipFill>
        <p:spPr>
          <a:xfrm>
            <a:off x="317500" y="2159000"/>
            <a:ext cx="8610600" cy="4508500"/>
          </a:xfrm>
        </p:spPr>
      </p:pic>
    </p:spTree>
    <p:extLst>
      <p:ext uri="{BB962C8B-B14F-4D97-AF65-F5344CB8AC3E}">
        <p14:creationId xmlns:p14="http://schemas.microsoft.com/office/powerpoint/2010/main" val="31470918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Example 2</a:t>
            </a:r>
            <a:endParaRPr lang="en-US" dirty="0"/>
          </a:p>
        </p:txBody>
      </p:sp>
      <p:pic>
        <p:nvPicPr>
          <p:cNvPr id="4" name="Content Placeholder 3" descr="Screen Shot 2018-02-06 at 3.43.14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" t="-1" r="-614" b="-22478"/>
          <a:stretch/>
        </p:blipFill>
        <p:spPr>
          <a:xfrm>
            <a:off x="457200" y="2408238"/>
            <a:ext cx="8305800" cy="4221162"/>
          </a:xfrm>
        </p:spPr>
      </p:pic>
    </p:spTree>
    <p:extLst>
      <p:ext uri="{BB962C8B-B14F-4D97-AF65-F5344CB8AC3E}">
        <p14:creationId xmlns:p14="http://schemas.microsoft.com/office/powerpoint/2010/main" val="4067926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066800"/>
            <a:ext cx="8534400" cy="684803"/>
          </a:xfrm>
        </p:spPr>
        <p:txBody>
          <a:bodyPr/>
          <a:lstStyle/>
          <a:p>
            <a:r>
              <a:rPr lang="en-US" dirty="0" smtClean="0">
                <a:ea typeface="Arial" charset="0"/>
              </a:rPr>
              <a:t>Time in Distributed Systems</a:t>
            </a:r>
            <a:endParaRPr lang="en-US" dirty="0">
              <a:ea typeface="Arial" charset="0"/>
            </a:endParaRP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3945695"/>
          </a:xfrm>
        </p:spPr>
        <p:txBody>
          <a:bodyPr/>
          <a:lstStyle/>
          <a:p>
            <a:r>
              <a:rPr lang="en-US" dirty="0" smtClean="0">
                <a:ea typeface="Arial" charset="0"/>
              </a:rPr>
              <a:t>Isn’t ordering just laying events on a time-line?</a:t>
            </a:r>
          </a:p>
          <a:p>
            <a:endParaRPr lang="en-US" sz="1400" dirty="0" smtClean="0">
              <a:ea typeface="Arial" charset="0"/>
            </a:endParaRPr>
          </a:p>
          <a:p>
            <a:r>
              <a:rPr lang="en-US" dirty="0" smtClean="0">
                <a:ea typeface="Arial" charset="0"/>
              </a:rPr>
              <a:t>How </a:t>
            </a:r>
            <a:r>
              <a:rPr lang="en-US" dirty="0" smtClean="0">
                <a:ea typeface="Arial" charset="0"/>
              </a:rPr>
              <a:t>can we tell when an event occurs?</a:t>
            </a:r>
          </a:p>
          <a:p>
            <a:r>
              <a:rPr lang="en-US" sz="2400" dirty="0" smtClean="0">
                <a:ea typeface="Arial" charset="0"/>
              </a:rPr>
              <a:t>	- look at a clock?</a:t>
            </a:r>
          </a:p>
          <a:p>
            <a:r>
              <a:rPr lang="en-US" sz="2400" dirty="0" smtClean="0">
                <a:ea typeface="Arial" charset="0"/>
              </a:rPr>
              <a:t>	- what if we do not share the same clock?</a:t>
            </a:r>
          </a:p>
          <a:p>
            <a:r>
              <a:rPr lang="en-US" sz="2400" dirty="0" smtClean="0">
                <a:ea typeface="Arial" charset="0"/>
              </a:rPr>
              <a:t>	- our clocks may drift apart, or be offset</a:t>
            </a:r>
          </a:p>
          <a:p>
            <a:r>
              <a:rPr lang="en-US" sz="2400" dirty="0" smtClean="0">
                <a:ea typeface="Arial" charset="0"/>
              </a:rPr>
              <a:t>	- </a:t>
            </a:r>
            <a:r>
              <a:rPr lang="en-US" sz="2400" dirty="0" smtClean="0">
                <a:ea typeface="Arial" charset="0"/>
              </a:rPr>
              <a:t>is there always a </a:t>
            </a:r>
            <a:r>
              <a:rPr lang="en-US" sz="2400" dirty="0" smtClean="0">
                <a:ea typeface="Arial" charset="0"/>
              </a:rPr>
              <a:t>delay in </a:t>
            </a:r>
            <a:r>
              <a:rPr lang="en-US" sz="2400" dirty="0" smtClean="0">
                <a:ea typeface="Arial" charset="0"/>
              </a:rPr>
              <a:t>communicating?</a:t>
            </a:r>
            <a:endParaRPr lang="en-US" sz="2400" dirty="0" smtClean="0">
              <a:ea typeface="Arial" charset="0"/>
            </a:endParaRPr>
          </a:p>
          <a:p>
            <a:r>
              <a:rPr lang="en-US" sz="2400" dirty="0" smtClean="0">
                <a:ea typeface="Arial" charset="0"/>
              </a:rPr>
              <a:t>	- does the speed of light really matter?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Example 2 - detail</a:t>
            </a:r>
            <a:endParaRPr lang="en-US" dirty="0"/>
          </a:p>
        </p:txBody>
      </p:sp>
      <p:pic>
        <p:nvPicPr>
          <p:cNvPr id="4" name="Content Placeholder 3" descr="Screen Shot 2018-02-06 at 3.52.26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7" t="-7409" r="2316" b="-2707"/>
          <a:stretch/>
        </p:blipFill>
        <p:spPr>
          <a:xfrm>
            <a:off x="139700" y="2095500"/>
            <a:ext cx="8851900" cy="4648200"/>
          </a:xfrm>
        </p:spPr>
      </p:pic>
    </p:spTree>
    <p:extLst>
      <p:ext uri="{BB962C8B-B14F-4D97-AF65-F5344CB8AC3E}">
        <p14:creationId xmlns:p14="http://schemas.microsoft.com/office/powerpoint/2010/main" val="3201839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Automated Checking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229600" cy="2517612"/>
          </a:xfrm>
        </p:spPr>
        <p:txBody>
          <a:bodyPr/>
          <a:lstStyle/>
          <a:p>
            <a:r>
              <a:rPr lang="en-US" dirty="0" smtClean="0"/>
              <a:t>Herd tool for automated checking</a:t>
            </a:r>
          </a:p>
          <a:p>
            <a:r>
              <a:rPr lang="en-US" dirty="0" smtClean="0"/>
              <a:t>Herd programs are called litmus tests</a:t>
            </a:r>
          </a:p>
          <a:p>
            <a:r>
              <a:rPr lang="en-US" dirty="0" smtClean="0"/>
              <a:t>Cat language for defining memory models</a:t>
            </a:r>
          </a:p>
          <a:p>
            <a:pPr marL="800100" lvl="1" indent="-342900">
              <a:buFontTx/>
              <a:buChar char="-"/>
            </a:pPr>
            <a:r>
              <a:rPr lang="en-US" sz="2400" dirty="0" smtClean="0"/>
              <a:t>specifies which cycles are prohibited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9732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239000" cy="684803"/>
          </a:xfrm>
        </p:spPr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" name="Content Placeholder 3" descr="Screen Shot 2018-02-05 at 3.51.55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90377" r="-90377"/>
          <a:stretch>
            <a:fillRect/>
          </a:stretch>
        </p:blipFill>
        <p:spPr>
          <a:xfrm>
            <a:off x="609600" y="1828800"/>
            <a:ext cx="7848600" cy="48768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Screen Shot 2018-02-05 at 3.52.29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12608" r="-12608"/>
          <a:stretch>
            <a:fillRect/>
          </a:stretch>
        </p:blipFill>
        <p:spPr>
          <a:xfrm>
            <a:off x="533400" y="2133600"/>
            <a:ext cx="6705600" cy="3629637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239000" cy="684803"/>
          </a:xfrm>
        </p:spPr>
        <p:txBody>
          <a:bodyPr/>
          <a:lstStyle/>
          <a:p>
            <a:r>
              <a:rPr lang="en-US" dirty="0" smtClean="0"/>
              <a:t>Adding Dependencies</a:t>
            </a:r>
            <a:endParaRPr lang="en-US" dirty="0"/>
          </a:p>
        </p:txBody>
      </p:sp>
      <p:pic>
        <p:nvPicPr>
          <p:cNvPr id="4" name="Content Placeholder 3" descr="Screen Shot 2018-02-05 at 4.15.35 P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84529" r="-84529"/>
          <a:stretch>
            <a:fillRect/>
          </a:stretch>
        </p:blipFill>
        <p:spPr>
          <a:xfrm>
            <a:off x="685800" y="1828800"/>
            <a:ext cx="7924800" cy="5029200"/>
          </a:xfr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Content Placeholder 3" descr="Screen Shot 2018-02-05 at 4.15.53 PM.jpg"/>
          <p:cNvPicPr>
            <a:picLocks noGrp="1" noChangeAspect="1"/>
          </p:cNvPicPr>
          <p:nvPr>
            <p:ph idx="1"/>
          </p:nvPr>
        </p:nvPicPr>
        <p:blipFill>
          <a:blip r:embed="rId2"/>
          <a:srcRect t="-10345" b="-10345"/>
          <a:stretch>
            <a:fillRect/>
          </a:stretch>
        </p:blipFill>
        <p:spPr>
          <a:xfrm>
            <a:off x="914400" y="2362200"/>
            <a:ext cx="5562600" cy="2545940"/>
          </a:xfrm>
        </p:spPr>
      </p:pic>
      <p:sp>
        <p:nvSpPr>
          <p:cNvPr id="5" name="TextBox 4"/>
          <p:cNvSpPr txBox="1"/>
          <p:nvPr/>
        </p:nvSpPr>
        <p:spPr>
          <a:xfrm>
            <a:off x="685800" y="5410200"/>
            <a:ext cx="75725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+mj-lt"/>
              </a:rPr>
              <a:t>But, removing any of the dependencies would allow a cycle again!</a:t>
            </a:r>
            <a:endParaRPr lang="en-US" sz="2000" dirty="0"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Sequential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534400" cy="3970318"/>
          </a:xfrm>
        </p:spPr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p</a:t>
            </a:r>
            <a:r>
              <a:rPr lang="en-US" dirty="0" smtClean="0"/>
              <a:t>rocess </a:t>
            </a:r>
            <a:r>
              <a:rPr lang="en-US" dirty="0" smtClean="0"/>
              <a:t>is a sequence of </a:t>
            </a:r>
            <a:r>
              <a:rPr lang="en-US" dirty="0" smtClean="0"/>
              <a:t>events</a:t>
            </a:r>
          </a:p>
          <a:p>
            <a:r>
              <a:rPr lang="en-US" dirty="0" smtClean="0"/>
              <a:t>Assumed to occur in one place</a:t>
            </a:r>
            <a:endParaRPr lang="en-US" dirty="0" smtClean="0"/>
          </a:p>
          <a:p>
            <a:r>
              <a:rPr lang="en-US" dirty="0" smtClean="0"/>
              <a:t>Define a</a:t>
            </a:r>
            <a:r>
              <a:rPr lang="en-US" dirty="0" smtClean="0"/>
              <a:t> </a:t>
            </a:r>
            <a:r>
              <a:rPr lang="en-US" dirty="0" smtClean="0"/>
              <a:t>priori total ordering of </a:t>
            </a:r>
            <a:r>
              <a:rPr lang="en-US" dirty="0" smtClean="0"/>
              <a:t>its events</a:t>
            </a:r>
            <a:endParaRPr lang="en-US" dirty="0" smtClean="0"/>
          </a:p>
          <a:p>
            <a:r>
              <a:rPr lang="en-US" dirty="0" smtClean="0"/>
              <a:t>Event A </a:t>
            </a:r>
            <a:r>
              <a:rPr lang="en-US" i="1" dirty="0" smtClean="0"/>
              <a:t>happens before </a:t>
            </a:r>
            <a:r>
              <a:rPr lang="en-US" dirty="0" smtClean="0"/>
              <a:t>B if </a:t>
            </a:r>
            <a:r>
              <a:rPr lang="en-US" dirty="0" smtClean="0"/>
              <a:t>it occurs before B in the sequence</a:t>
            </a:r>
            <a:endParaRPr lang="en-US" dirty="0" smtClean="0"/>
          </a:p>
          <a:p>
            <a:r>
              <a:rPr lang="en-US" dirty="0" smtClean="0"/>
              <a:t>Events include sending </a:t>
            </a:r>
            <a:r>
              <a:rPr lang="en-US" dirty="0" smtClean="0"/>
              <a:t>and receiving </a:t>
            </a:r>
            <a:r>
              <a:rPr lang="en-US" dirty="0" smtClean="0"/>
              <a:t>messages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43931"/>
            <a:ext cx="8305800" cy="1266501"/>
          </a:xfrm>
        </p:spPr>
        <p:txBody>
          <a:bodyPr/>
          <a:lstStyle/>
          <a:p>
            <a:r>
              <a:rPr lang="en-US" dirty="0" smtClean="0"/>
              <a:t>The</a:t>
            </a:r>
            <a:r>
              <a:rPr lang="en-US" dirty="0" smtClean="0"/>
              <a:t> </a:t>
            </a:r>
            <a:r>
              <a:rPr lang="en-US" i="1" dirty="0" smtClean="0"/>
              <a:t>happens </a:t>
            </a:r>
            <a:r>
              <a:rPr lang="en-US" i="1" dirty="0" smtClean="0"/>
              <a:t>before </a:t>
            </a:r>
            <a:r>
              <a:rPr lang="en-US" dirty="0" smtClean="0"/>
              <a:t>Relation (-&gt;)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08238"/>
            <a:ext cx="8305800" cy="3711785"/>
          </a:xfrm>
        </p:spPr>
        <p:txBody>
          <a:bodyPr/>
          <a:lstStyle/>
          <a:p>
            <a:r>
              <a:rPr lang="en-US" sz="2400" dirty="0" smtClean="0"/>
              <a:t>If a and b are in the same process and a occurs before b, then a </a:t>
            </a:r>
            <a:r>
              <a:rPr lang="en-US" sz="2400" dirty="0" smtClean="0"/>
              <a:t>-&gt; b</a:t>
            </a:r>
            <a:endParaRPr lang="en-US" sz="2400" dirty="0" smtClean="0"/>
          </a:p>
          <a:p>
            <a:r>
              <a:rPr lang="en-US" sz="2400" dirty="0" smtClean="0"/>
              <a:t>If a is the sending of a message in one process and b is the receiving of the same message in another process, then a </a:t>
            </a:r>
            <a:r>
              <a:rPr lang="en-US" sz="2400" dirty="0" smtClean="0"/>
              <a:t>-&gt; b</a:t>
            </a:r>
            <a:endParaRPr lang="en-US" sz="2400" dirty="0" smtClean="0"/>
          </a:p>
          <a:p>
            <a:r>
              <a:rPr lang="en-US" sz="2400" dirty="0" smtClean="0"/>
              <a:t>If a </a:t>
            </a:r>
            <a:r>
              <a:rPr lang="en-US" sz="2400" dirty="0" smtClean="0"/>
              <a:t>-&gt; b </a:t>
            </a:r>
            <a:r>
              <a:rPr lang="en-US" sz="2400" dirty="0" smtClean="0"/>
              <a:t>and b </a:t>
            </a:r>
            <a:r>
              <a:rPr lang="en-US" sz="2400" dirty="0" smtClean="0"/>
              <a:t>-&gt; c</a:t>
            </a:r>
            <a:r>
              <a:rPr lang="en-US" sz="2400" dirty="0" smtClean="0"/>
              <a:t>, then a </a:t>
            </a:r>
            <a:r>
              <a:rPr lang="en-US" sz="2400" dirty="0" smtClean="0"/>
              <a:t>-&gt; c</a:t>
            </a:r>
            <a:endParaRPr lang="en-US" sz="2400" dirty="0" smtClean="0"/>
          </a:p>
          <a:p>
            <a:r>
              <a:rPr lang="en-US" sz="2400" dirty="0" smtClean="0"/>
              <a:t>An event does not happen before itself!</a:t>
            </a:r>
          </a:p>
          <a:p>
            <a:r>
              <a:rPr lang="en-US" sz="2400" dirty="0" smtClean="0"/>
              <a:t>Happens before defines an </a:t>
            </a:r>
            <a:r>
              <a:rPr lang="en-US" sz="2400" dirty="0" err="1" smtClean="0"/>
              <a:t>irreflexive</a:t>
            </a:r>
            <a:r>
              <a:rPr lang="en-US" sz="2400" dirty="0" smtClean="0"/>
              <a:t> </a:t>
            </a:r>
            <a:r>
              <a:rPr lang="en-US" sz="2400" i="1" dirty="0" smtClean="0"/>
              <a:t>partial</a:t>
            </a:r>
            <a:r>
              <a:rPr lang="en-US" sz="2400" dirty="0" smtClean="0"/>
              <a:t> ordering on events </a:t>
            </a:r>
            <a:endParaRPr lang="en-US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Concurrency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280898"/>
          </a:xfrm>
        </p:spPr>
        <p:txBody>
          <a:bodyPr/>
          <a:lstStyle/>
          <a:p>
            <a:r>
              <a:rPr lang="en-US" dirty="0" smtClean="0"/>
              <a:t>Two events a and </a:t>
            </a:r>
            <a:r>
              <a:rPr lang="en-US" dirty="0" err="1" smtClean="0"/>
              <a:t>b</a:t>
            </a:r>
            <a:r>
              <a:rPr lang="en-US" dirty="0" smtClean="0"/>
              <a:t> are concurrent if a does not happen before </a:t>
            </a:r>
            <a:r>
              <a:rPr lang="en-US" dirty="0" err="1" smtClean="0"/>
              <a:t>b</a:t>
            </a:r>
            <a:r>
              <a:rPr lang="en-US" dirty="0" smtClean="0"/>
              <a:t> and </a:t>
            </a:r>
            <a:r>
              <a:rPr lang="en-US" dirty="0" err="1" smtClean="0"/>
              <a:t>b</a:t>
            </a:r>
            <a:r>
              <a:rPr lang="en-US" dirty="0" smtClean="0"/>
              <a:t> does not happen before a </a:t>
            </a:r>
          </a:p>
          <a:p>
            <a:r>
              <a:rPr lang="en-US" dirty="0"/>
              <a:t>T</a:t>
            </a:r>
            <a:r>
              <a:rPr lang="en-US" dirty="0" smtClean="0"/>
              <a:t>hey </a:t>
            </a:r>
            <a:r>
              <a:rPr lang="en-US" dirty="0" smtClean="0"/>
              <a:t>are concurrent if they are not ordered by the happens before relation</a:t>
            </a:r>
          </a:p>
          <a:p>
            <a:r>
              <a:rPr lang="en-US" dirty="0" smtClean="0"/>
              <a:t>This does not mean that they </a:t>
            </a:r>
            <a:r>
              <a:rPr lang="en-US" dirty="0" smtClean="0"/>
              <a:t>occur at the same physical time!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4780"/>
            <a:ext cx="7239000" cy="684803"/>
          </a:xfrm>
        </p:spPr>
        <p:txBody>
          <a:bodyPr/>
          <a:lstStyle/>
          <a:p>
            <a:r>
              <a:rPr lang="en-US" dirty="0" smtClean="0"/>
              <a:t>Space Time Diagrams Help</a:t>
            </a:r>
            <a:endParaRPr lang="en-US" dirty="0"/>
          </a:p>
        </p:txBody>
      </p:sp>
      <p:pic>
        <p:nvPicPr>
          <p:cNvPr id="4" name="Content Placeholder 3" descr="Screen Shot 2018-02-04 at 1.01.14 A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46267" r="-46267"/>
          <a:stretch>
            <a:fillRect/>
          </a:stretch>
        </p:blipFill>
        <p:spPr>
          <a:xfrm>
            <a:off x="0" y="2209800"/>
            <a:ext cx="8460578" cy="3840162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6011</TotalTime>
  <Words>1690</Words>
  <Application>Microsoft Macintosh PowerPoint</Application>
  <PresentationFormat>On-screen Show (4:3)</PresentationFormat>
  <Paragraphs>296</Paragraphs>
  <Slides>55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Default Design</vt:lpstr>
      <vt:lpstr>PowerPoint Presentation</vt:lpstr>
      <vt:lpstr>Reasoning About Event Ordering</vt:lpstr>
      <vt:lpstr>Making Sense Of It All</vt:lpstr>
      <vt:lpstr>Centralized vs Distributed Systems</vt:lpstr>
      <vt:lpstr>Time in Distributed Systems</vt:lpstr>
      <vt:lpstr>Sequential Processes</vt:lpstr>
      <vt:lpstr>The happens before Relation (-&gt;)</vt:lpstr>
      <vt:lpstr>Concurrency</vt:lpstr>
      <vt:lpstr>Space Time Diagrams Help</vt:lpstr>
      <vt:lpstr>Happens Before</vt:lpstr>
      <vt:lpstr>Logical Clocks</vt:lpstr>
      <vt:lpstr>Clock Conditions</vt:lpstr>
      <vt:lpstr>With Clock Ticks</vt:lpstr>
      <vt:lpstr>Which Clock Ticks Are Necessary?</vt:lpstr>
      <vt:lpstr>Stretched to Align Clock Ticks</vt:lpstr>
      <vt:lpstr>Implementing a Logical Clock</vt:lpstr>
      <vt:lpstr>Partial to Total Ordering</vt:lpstr>
      <vt:lpstr>What is The Total Order Good For?</vt:lpstr>
      <vt:lpstr>Mutual Exclusion Problem</vt:lpstr>
      <vt:lpstr>Correctness Conditions</vt:lpstr>
      <vt:lpstr>The Algorithm</vt:lpstr>
      <vt:lpstr>The Algorithm (cont.)</vt:lpstr>
      <vt:lpstr>The Algorithm (cont.)</vt:lpstr>
      <vt:lpstr>Summary</vt:lpstr>
      <vt:lpstr>Linux Kernel Memory Model</vt:lpstr>
      <vt:lpstr>Ordering Relations in LKMM</vt:lpstr>
      <vt:lpstr>Cycles</vt:lpstr>
      <vt:lpstr>Types of Event in LKMM</vt:lpstr>
      <vt:lpstr>Program Order in LKMM</vt:lpstr>
      <vt:lpstr>Dependency Relations</vt:lpstr>
      <vt:lpstr>Data Dependency</vt:lpstr>
      <vt:lpstr>Address Dependency</vt:lpstr>
      <vt:lpstr>Control Dependency</vt:lpstr>
      <vt:lpstr>Relation to Program Order</vt:lpstr>
      <vt:lpstr>Reads From (rf) Relation</vt:lpstr>
      <vt:lpstr>Reads From (rf) Relation</vt:lpstr>
      <vt:lpstr>Coherence Order Relation</vt:lpstr>
      <vt:lpstr>Coherence Order (co) Relation</vt:lpstr>
      <vt:lpstr>Coherency Rules</vt:lpstr>
      <vt:lpstr>Coherency Rules (cont.)</vt:lpstr>
      <vt:lpstr>From Reads (fr) Relation</vt:lpstr>
      <vt:lpstr>From Reads (fr) Relation</vt:lpstr>
      <vt:lpstr>Relationship to Time</vt:lpstr>
      <vt:lpstr>Operational Model</vt:lpstr>
      <vt:lpstr>Operational Model</vt:lpstr>
      <vt:lpstr>Axioms of LKML</vt:lpstr>
      <vt:lpstr>Example 1</vt:lpstr>
      <vt:lpstr>Example 1 - detail</vt:lpstr>
      <vt:lpstr>Example 2</vt:lpstr>
      <vt:lpstr>Example 2 - detail</vt:lpstr>
      <vt:lpstr>Automated Checking Tools</vt:lpstr>
      <vt:lpstr>Example</vt:lpstr>
      <vt:lpstr>Results</vt:lpstr>
      <vt:lpstr>Adding Dependencies</vt:lpstr>
      <vt:lpstr>Results</vt:lpstr>
    </vt:vector>
  </TitlesOfParts>
  <Company>Portland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xad</dc:title>
  <dc:creator>smithju</dc:creator>
  <cp:lastModifiedBy>Jonathan  Walpole</cp:lastModifiedBy>
  <cp:revision>68</cp:revision>
  <dcterms:created xsi:type="dcterms:W3CDTF">2018-02-03T10:24:55Z</dcterms:created>
  <dcterms:modified xsi:type="dcterms:W3CDTF">2018-02-06T23:55:51Z</dcterms:modified>
</cp:coreProperties>
</file>