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3" r:id="rId25"/>
    <p:sldId id="280" r:id="rId26"/>
    <p:sldId id="281" r:id="rId27"/>
    <p:sldId id="293" r:id="rId28"/>
    <p:sldId id="282" r:id="rId29"/>
    <p:sldId id="286" r:id="rId30"/>
    <p:sldId id="294" r:id="rId31"/>
    <p:sldId id="287" r:id="rId32"/>
    <p:sldId id="295" r:id="rId33"/>
    <p:sldId id="284" r:id="rId34"/>
    <p:sldId id="296" r:id="rId35"/>
    <p:sldId id="288" r:id="rId36"/>
    <p:sldId id="297" r:id="rId37"/>
    <p:sldId id="283" r:id="rId38"/>
    <p:sldId id="298" r:id="rId39"/>
    <p:sldId id="289" r:id="rId40"/>
    <p:sldId id="285" r:id="rId41"/>
    <p:sldId id="299" r:id="rId42"/>
    <p:sldId id="290" r:id="rId43"/>
    <p:sldId id="302" r:id="rId44"/>
    <p:sldId id="301" r:id="rId45"/>
    <p:sldId id="291" r:id="rId46"/>
    <p:sldId id="300" r:id="rId47"/>
    <p:sldId id="29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92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ED6CC-7191-2340-95C0-2779455D1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CF8C9-C8E6-4443-856A-6D827983DFF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536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30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7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251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5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407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90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62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6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776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588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2B7E1794-FD79-7D4D-A311-8342F5C0C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 Advanced Topics in Concurrency</a:t>
            </a:r>
            <a:endParaRPr lang="en-US" dirty="0" smtClean="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6868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Valid</a:t>
            </a:r>
            <a:r>
              <a:rPr lang="en-US" dirty="0" smtClean="0">
                <a:ea typeface="Arial" charset="0"/>
              </a:rPr>
              <a:t> Compiler Transformations</a:t>
            </a:r>
            <a:endParaRPr lang="en-US" dirty="0">
              <a:ea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1569660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Assuming sequential consistency, there is no race</a:t>
            </a:r>
          </a:p>
          <a:p>
            <a:pPr lvl="1"/>
            <a:r>
              <a:rPr lang="en-US" sz="2400" dirty="0">
                <a:ea typeface="Arial" charset="0"/>
              </a:rPr>
              <a:t>But sequential consistency is a bad assumption!</a:t>
            </a:r>
          </a:p>
          <a:p>
            <a:pPr lvl="4"/>
            <a:endParaRPr lang="en-US" sz="9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Also, a compiler could legally transform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219200" y="3505200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ourier" charset="0"/>
            </a:endParaRPr>
          </a:p>
          <a:p>
            <a:r>
              <a:rPr lang="en-US">
                <a:latin typeface="Courier" charset="0"/>
              </a:rPr>
              <a:t>if (x == 1) ++y;</a:t>
            </a:r>
          </a:p>
          <a:p>
            <a:r>
              <a:rPr lang="en-US">
                <a:latin typeface="Courier" charset="0"/>
              </a:rPr>
              <a:t>if (y == 1) ++x;</a:t>
            </a:r>
          </a:p>
          <a:p>
            <a:endParaRPr lang="en-US">
              <a:latin typeface="Courier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648200" y="3505200"/>
            <a:ext cx="3094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ourier" charset="0"/>
            </a:endParaRPr>
          </a:p>
          <a:p>
            <a:r>
              <a:rPr lang="en-US">
                <a:latin typeface="Courier" charset="0"/>
              </a:rPr>
              <a:t>++y; if (x != 1) --y;</a:t>
            </a:r>
          </a:p>
          <a:p>
            <a:r>
              <a:rPr lang="en-US">
                <a:latin typeface="Courier" charset="0"/>
              </a:rPr>
              <a:t>++x; if (y != 1) --x;</a:t>
            </a:r>
          </a:p>
          <a:p>
            <a:endParaRPr lang="en-US">
              <a:latin typeface="Courier" charset="0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886200" y="3962400"/>
            <a:ext cx="439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to</a:t>
            </a:r>
            <a:endParaRPr lang="en-US"/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533400" y="4953000"/>
            <a:ext cx="5967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transformation produces a race!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can the compiler know not to do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Programmer’s Problem</a:t>
            </a:r>
            <a:endParaRPr lang="en-US" dirty="0">
              <a:ea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3231654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Programmer needs to know the constraints on compiler or hardware memory reordering in order to determine whether there is a race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Then </a:t>
            </a:r>
            <a:r>
              <a:rPr lang="en-US" sz="2000" dirty="0">
                <a:ea typeface="Arial" charset="0"/>
              </a:rPr>
              <a:t>needs to prevent the race by using the mutual exclusion primitives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Some CPUs define </a:t>
            </a:r>
            <a:r>
              <a:rPr lang="en-US" sz="2000" dirty="0">
                <a:ea typeface="Arial" charset="0"/>
              </a:rPr>
              <a:t>a formal memory consistency model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But </a:t>
            </a:r>
            <a:r>
              <a:rPr lang="en-US" sz="2000" dirty="0">
                <a:ea typeface="Arial" charset="0"/>
              </a:rPr>
              <a:t>the C programming language doesn’t define a formal memory model, so its not possible to answer the first question with confidence in all cases!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1266501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Compiler Developer’s Problem</a:t>
            </a:r>
            <a:endParaRPr lang="en-US" dirty="0">
              <a:ea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379387"/>
          </a:xfrm>
        </p:spPr>
        <p:txBody>
          <a:bodyPr/>
          <a:lstStyle/>
          <a:p>
            <a:r>
              <a:rPr lang="en-US" dirty="0" smtClean="0">
                <a:ea typeface="Arial" charset="0"/>
              </a:rPr>
              <a:t>Compilers need </a:t>
            </a:r>
            <a:r>
              <a:rPr lang="en-US" dirty="0">
                <a:ea typeface="Arial" charset="0"/>
              </a:rPr>
              <a:t>to know about concurrency in order to know that its not OK to use certain sequential optimizations</a:t>
            </a:r>
            <a:endParaRPr lang="en-US" dirty="0" smtClean="0">
              <a:ea typeface="Arial" charset="0"/>
            </a:endParaRPr>
          </a:p>
          <a:p>
            <a:pPr lvl="1"/>
            <a:r>
              <a:rPr lang="en-US" sz="2400" dirty="0" smtClean="0">
                <a:ea typeface="Arial" charset="0"/>
              </a:rPr>
              <a:t>-	Code </a:t>
            </a:r>
            <a:r>
              <a:rPr lang="en-US" sz="2400" dirty="0">
                <a:ea typeface="Arial" charset="0"/>
              </a:rPr>
              <a:t>transformations that are valid for sequential programs but not concurrent ones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400" dirty="0" smtClean="0">
                <a:ea typeface="Arial" charset="0"/>
              </a:rPr>
              <a:t>-	Alternatively</a:t>
            </a:r>
            <a:r>
              <a:rPr lang="en-US" sz="2400" dirty="0">
                <a:ea typeface="Arial" charset="0"/>
              </a:rPr>
              <a:t>, the compiler must be conservative all the time, leading to performance degradation for sequential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Another</a:t>
            </a:r>
            <a:r>
              <a:rPr lang="en-US" dirty="0" smtClean="0">
                <a:ea typeface="Arial" charset="0"/>
              </a:rPr>
              <a:t> Example</a:t>
            </a:r>
            <a:endParaRPr lang="en-US" dirty="0">
              <a:ea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535362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Rewriting adjacent data (bit fields)</a:t>
            </a:r>
          </a:p>
          <a:p>
            <a:endParaRPr lang="en-US" dirty="0">
              <a:ea typeface="Arial" charset="0"/>
            </a:endParaRPr>
          </a:p>
          <a:p>
            <a:endParaRPr lang="en-US" dirty="0">
              <a:ea typeface="Arial" charset="0"/>
            </a:endParaRPr>
          </a:p>
          <a:p>
            <a:r>
              <a:rPr lang="en-US" dirty="0">
                <a:ea typeface="Arial" charset="0"/>
              </a:rPr>
              <a:t>If thread 1 updates </a:t>
            </a:r>
            <a:r>
              <a:rPr lang="en-US" dirty="0" err="1">
                <a:ea typeface="Arial" charset="0"/>
              </a:rPr>
              <a:t>x.a</a:t>
            </a:r>
            <a:r>
              <a:rPr lang="en-US" dirty="0">
                <a:ea typeface="Arial" charset="0"/>
              </a:rPr>
              <a:t> and thread 2 updates </a:t>
            </a:r>
            <a:r>
              <a:rPr lang="en-US" dirty="0" err="1">
                <a:ea typeface="Arial" charset="0"/>
              </a:rPr>
              <a:t>x.b</a:t>
            </a:r>
            <a:r>
              <a:rPr lang="en-US" dirty="0">
                <a:ea typeface="Arial" charset="0"/>
              </a:rPr>
              <a:t>, is there a race?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33400" y="281047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charset="0"/>
              </a:rPr>
              <a:t>struct</a:t>
            </a:r>
            <a:r>
              <a:rPr lang="en-US" dirty="0">
                <a:latin typeface="Courier" charset="0"/>
              </a:rPr>
              <a:t> { </a:t>
            </a:r>
            <a:r>
              <a:rPr lang="en-US" dirty="0" err="1">
                <a:latin typeface="Courier" charset="0"/>
              </a:rPr>
              <a:t>int</a:t>
            </a:r>
            <a:r>
              <a:rPr lang="en-US" dirty="0">
                <a:latin typeface="Courier" charset="0"/>
              </a:rPr>
              <a:t> a:17; </a:t>
            </a:r>
            <a:r>
              <a:rPr lang="en-US" dirty="0" err="1">
                <a:latin typeface="Courier" charset="0"/>
              </a:rPr>
              <a:t>int</a:t>
            </a:r>
            <a:r>
              <a:rPr lang="en-US" dirty="0">
                <a:latin typeface="Courier" charset="0"/>
              </a:rPr>
              <a:t> b:15 }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;</a:t>
            </a:r>
          </a:p>
          <a:p>
            <a:endParaRPr lang="en-US" dirty="0">
              <a:latin typeface="Courier" charset="0"/>
            </a:endParaRPr>
          </a:p>
          <a:p>
            <a:endParaRPr lang="en-US" dirty="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Another</a:t>
            </a:r>
            <a:r>
              <a:rPr lang="en-US" dirty="0" smtClean="0">
                <a:ea typeface="Arial" charset="0"/>
              </a:rPr>
              <a:t> Example</a:t>
            </a:r>
            <a:endParaRPr lang="en-US" dirty="0">
              <a:ea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1665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Rewriting adjacent data (bit fields)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33400" y="2533471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charset="0"/>
              </a:rPr>
              <a:t>struct</a:t>
            </a:r>
            <a:r>
              <a:rPr lang="en-US" dirty="0">
                <a:latin typeface="Courier" charset="0"/>
              </a:rPr>
              <a:t> { </a:t>
            </a:r>
            <a:r>
              <a:rPr lang="en-US" dirty="0" err="1">
                <a:latin typeface="Courier" charset="0"/>
              </a:rPr>
              <a:t>int</a:t>
            </a:r>
            <a:r>
              <a:rPr lang="en-US" dirty="0">
                <a:latin typeface="Courier" charset="0"/>
              </a:rPr>
              <a:t> a:17; </a:t>
            </a:r>
            <a:r>
              <a:rPr lang="en-US" dirty="0" err="1">
                <a:latin typeface="Courier" charset="0"/>
              </a:rPr>
              <a:t>int</a:t>
            </a:r>
            <a:r>
              <a:rPr lang="en-US" dirty="0">
                <a:latin typeface="Courier" charset="0"/>
              </a:rPr>
              <a:t> b:15 }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;</a:t>
            </a:r>
            <a:endParaRPr lang="en-US" dirty="0" smtClean="0">
              <a:latin typeface="Courier" charset="0"/>
            </a:endParaRPr>
          </a:p>
          <a:p>
            <a:endParaRPr lang="en-US" dirty="0" smtClean="0">
              <a:latin typeface="Courier" charset="0"/>
            </a:endParaRPr>
          </a:p>
          <a:p>
            <a:r>
              <a:rPr lang="en-US" dirty="0" err="1">
                <a:latin typeface="Courier" charset="0"/>
              </a:rPr>
              <a:t>x.a</a:t>
            </a:r>
            <a:r>
              <a:rPr lang="en-US" dirty="0">
                <a:latin typeface="Courier" charset="0"/>
              </a:rPr>
              <a:t> = 42    </a:t>
            </a:r>
            <a:r>
              <a:rPr lang="en-US" dirty="0"/>
              <a:t>possibly implemented by the compiler as …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80343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charset="0"/>
              </a:rPr>
              <a:t>{</a:t>
            </a:r>
          </a:p>
          <a:p>
            <a:r>
              <a:rPr lang="en-US">
                <a:latin typeface="Courier" charset="0"/>
              </a:rPr>
              <a:t>	tmp = x; 		// Read both fields into a</a:t>
            </a:r>
          </a:p>
          <a:p>
            <a:r>
              <a:rPr lang="en-US">
                <a:latin typeface="Courier" charset="0"/>
              </a:rPr>
              <a:t>				// 32 bit temporary variable</a:t>
            </a:r>
          </a:p>
          <a:p>
            <a:r>
              <a:rPr lang="en-US">
                <a:latin typeface="Courier" charset="0"/>
              </a:rPr>
              <a:t>	tmp &amp;= ~0x1ffff; 	// Mask off old a;</a:t>
            </a:r>
          </a:p>
          <a:p>
            <a:r>
              <a:rPr lang="en-US">
                <a:latin typeface="Courier" charset="0"/>
              </a:rPr>
              <a:t>	tmp |= 42;		// Or in new value</a:t>
            </a:r>
          </a:p>
          <a:p>
            <a:r>
              <a:rPr lang="en-US">
                <a:latin typeface="Courier" charset="0"/>
              </a:rPr>
              <a:t>	x = tmp; 		// Overwrite all of x</a:t>
            </a:r>
          </a:p>
          <a:p>
            <a:r>
              <a:rPr lang="en-US">
                <a:latin typeface="Courier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Programmer’s Problem</a:t>
            </a:r>
            <a:endParaRPr lang="en-US" dirty="0">
              <a:ea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761029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An update to </a:t>
            </a:r>
            <a:r>
              <a:rPr lang="en-US" sz="2400" dirty="0" err="1">
                <a:ea typeface="Arial" charset="0"/>
              </a:rPr>
              <a:t>x.a</a:t>
            </a:r>
            <a:r>
              <a:rPr lang="en-US" sz="2400" dirty="0">
                <a:ea typeface="Arial" charset="0"/>
              </a:rPr>
              <a:t> also updates </a:t>
            </a:r>
            <a:r>
              <a:rPr lang="en-US" sz="2400" dirty="0" err="1">
                <a:ea typeface="Arial" charset="0"/>
              </a:rPr>
              <a:t>x.b</a:t>
            </a:r>
            <a:r>
              <a:rPr lang="en-US" sz="2400" dirty="0">
                <a:ea typeface="Arial" charset="0"/>
              </a:rPr>
              <a:t> by side effect!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There </a:t>
            </a:r>
            <a:r>
              <a:rPr lang="en-US" sz="2000" dirty="0">
                <a:ea typeface="Arial" charset="0"/>
              </a:rPr>
              <a:t>appears to be no race in the program, but this transparent compiler optimization creates one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Mutual </a:t>
            </a:r>
            <a:r>
              <a:rPr lang="en-US" sz="2000" dirty="0">
                <a:ea typeface="Arial" charset="0"/>
              </a:rPr>
              <a:t>exclusion primitives should have been used!</a:t>
            </a:r>
          </a:p>
          <a:p>
            <a:pPr lvl="1"/>
            <a:r>
              <a:rPr lang="en-US" sz="2000" dirty="0">
                <a:ea typeface="Arial" charset="0"/>
              </a:rPr>
              <a:t>… but a separate lock for </a:t>
            </a:r>
            <a:r>
              <a:rPr lang="en-US" sz="2000" dirty="0" err="1">
                <a:ea typeface="Arial" charset="0"/>
              </a:rPr>
              <a:t>x.a</a:t>
            </a:r>
            <a:r>
              <a:rPr lang="en-US" sz="2000" dirty="0">
                <a:ea typeface="Arial" charset="0"/>
              </a:rPr>
              <a:t> and </a:t>
            </a:r>
            <a:r>
              <a:rPr lang="en-US" sz="2000" dirty="0" err="1">
                <a:ea typeface="Arial" charset="0"/>
              </a:rPr>
              <a:t>x.b</a:t>
            </a:r>
            <a:r>
              <a:rPr lang="en-US" sz="2000" dirty="0">
                <a:ea typeface="Arial" charset="0"/>
              </a:rPr>
              <a:t> will not do either!</a:t>
            </a:r>
          </a:p>
          <a:p>
            <a:pPr lvl="4"/>
            <a:endParaRPr lang="en-US" sz="12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If </a:t>
            </a:r>
            <a:r>
              <a:rPr lang="en-US" sz="2400" dirty="0" err="1">
                <a:ea typeface="Arial" charset="0"/>
              </a:rPr>
              <a:t>x.a</a:t>
            </a:r>
            <a:r>
              <a:rPr lang="en-US" sz="2400" dirty="0">
                <a:ea typeface="Arial" charset="0"/>
              </a:rPr>
              <a:t> and </a:t>
            </a:r>
            <a:r>
              <a:rPr lang="en-US" sz="2400" dirty="0" err="1">
                <a:ea typeface="Arial" charset="0"/>
              </a:rPr>
              <a:t>x.b</a:t>
            </a:r>
            <a:r>
              <a:rPr lang="en-US" sz="2400" dirty="0">
                <a:ea typeface="Arial" charset="0"/>
              </a:rPr>
              <a:t> are protected using separate locks a thread updating only </a:t>
            </a:r>
            <a:r>
              <a:rPr lang="en-US" sz="2400" dirty="0" err="1">
                <a:ea typeface="Arial" charset="0"/>
              </a:rPr>
              <a:t>x.a</a:t>
            </a:r>
            <a:r>
              <a:rPr lang="en-US" sz="2400" dirty="0">
                <a:ea typeface="Arial" charset="0"/>
              </a:rPr>
              <a:t> would need to also acquire the lock for </a:t>
            </a:r>
            <a:r>
              <a:rPr lang="en-US" sz="2400" dirty="0" err="1">
                <a:ea typeface="Arial" charset="0"/>
              </a:rPr>
              <a:t>x.b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How </a:t>
            </a:r>
            <a:r>
              <a:rPr lang="en-US" sz="2000" dirty="0">
                <a:ea typeface="Arial" charset="0"/>
              </a:rPr>
              <a:t>is the programmer to know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1266501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Compiler Developer’s Problem</a:t>
            </a:r>
            <a:endParaRPr lang="en-US" dirty="0">
              <a:ea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662541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How can you know that this optimization (which is fine for a sequential program) is not ok?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If </a:t>
            </a:r>
            <a:r>
              <a:rPr lang="en-US" sz="2000" dirty="0">
                <a:ea typeface="Arial" charset="0"/>
              </a:rPr>
              <a:t>your language has no concept of concurrency?</a:t>
            </a:r>
          </a:p>
          <a:p>
            <a:pPr lvl="4"/>
            <a:endParaRPr lang="en-US" sz="14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The granularity of memory operations (bit, byte, word etc) is architecture specific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Programs </a:t>
            </a:r>
            <a:r>
              <a:rPr lang="en-US" sz="2000" dirty="0">
                <a:ea typeface="Arial" charset="0"/>
              </a:rPr>
              <a:t>that need to know this kind of detail are not portable!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If </a:t>
            </a:r>
            <a:r>
              <a:rPr lang="en-US" sz="2000" dirty="0">
                <a:ea typeface="Arial" charset="0"/>
              </a:rPr>
              <a:t>the language defined a minimum granularity for atomic updates, what should it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Register</a:t>
            </a:r>
            <a:r>
              <a:rPr lang="en-US" dirty="0" smtClean="0">
                <a:ea typeface="Arial" charset="0"/>
              </a:rPr>
              <a:t> Promotion</a:t>
            </a:r>
            <a:endParaRPr lang="en-US" dirty="0">
              <a:ea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1274195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Register promotion can also introduce updates where there were </a:t>
            </a:r>
            <a:r>
              <a:rPr lang="en-US" sz="2400" dirty="0" smtClean="0">
                <a:ea typeface="Arial" charset="0"/>
              </a:rPr>
              <a:t>none </a:t>
            </a:r>
            <a:r>
              <a:rPr lang="en-US" sz="2400" dirty="0" smtClean="0">
                <a:ea typeface="Arial" charset="0"/>
              </a:rPr>
              <a:t>before.</a:t>
            </a:r>
          </a:p>
          <a:p>
            <a:r>
              <a:rPr lang="en-US" sz="2400" dirty="0" smtClean="0">
                <a:ea typeface="Arial" charset="0"/>
              </a:rPr>
              <a:t>Example</a:t>
            </a:r>
            <a:r>
              <a:rPr lang="en-US" sz="2400" dirty="0">
                <a:ea typeface="Arial" charset="0"/>
              </a:rPr>
              <a:t>: conditional locking for </a:t>
            </a:r>
            <a:r>
              <a:rPr lang="en-US" sz="2400" dirty="0" smtClean="0">
                <a:ea typeface="Arial" charset="0"/>
              </a:rPr>
              <a:t>multithreading:</a:t>
            </a:r>
            <a:endParaRPr lang="en-US" sz="2400" dirty="0">
              <a:ea typeface="Arial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600200" y="3886200"/>
            <a:ext cx="5932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charset="0"/>
              </a:rPr>
              <a:t>for (...) {</a:t>
            </a:r>
          </a:p>
          <a:p>
            <a:r>
              <a:rPr lang="en-US" dirty="0">
                <a:latin typeface="Courier" charset="0"/>
              </a:rPr>
              <a:t>	...</a:t>
            </a:r>
          </a:p>
          <a:p>
            <a:r>
              <a:rPr lang="en-US" dirty="0">
                <a:latin typeface="Courier" charset="0"/>
              </a:rPr>
              <a:t>	if (</a:t>
            </a:r>
            <a:r>
              <a:rPr lang="en-US" dirty="0" err="1">
                <a:latin typeface="Courier" charset="0"/>
              </a:rPr>
              <a:t>mt</a:t>
            </a:r>
            <a:r>
              <a:rPr lang="en-US" dirty="0">
                <a:latin typeface="Courier" charset="0"/>
              </a:rPr>
              <a:t>) </a:t>
            </a:r>
            <a:r>
              <a:rPr lang="en-US" dirty="0" err="1">
                <a:latin typeface="Courier" charset="0"/>
              </a:rPr>
              <a:t>pthread_mutex_lock</a:t>
            </a:r>
            <a:r>
              <a:rPr lang="en-US" dirty="0">
                <a:latin typeface="Courier" charset="0"/>
              </a:rPr>
              <a:t> (...);</a:t>
            </a:r>
          </a:p>
          <a:p>
            <a:r>
              <a:rPr lang="en-US" dirty="0">
                <a:latin typeface="Courier" charset="0"/>
              </a:rPr>
              <a:t>	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 = ...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 ...</a:t>
            </a:r>
          </a:p>
          <a:p>
            <a:r>
              <a:rPr lang="en-US" dirty="0">
                <a:latin typeface="Courier" charset="0"/>
              </a:rPr>
              <a:t>	if (</a:t>
            </a:r>
            <a:r>
              <a:rPr lang="en-US" dirty="0" err="1">
                <a:latin typeface="Courier" charset="0"/>
              </a:rPr>
              <a:t>mt</a:t>
            </a:r>
            <a:r>
              <a:rPr lang="en-US" dirty="0">
                <a:latin typeface="Courier" charset="0"/>
              </a:rPr>
              <a:t>) </a:t>
            </a:r>
            <a:r>
              <a:rPr lang="en-US" dirty="0" err="1">
                <a:latin typeface="Courier" charset="0"/>
              </a:rPr>
              <a:t>pthread_mutex_unlock</a:t>
            </a:r>
            <a:r>
              <a:rPr lang="en-US" dirty="0">
                <a:latin typeface="Courier" charset="0"/>
              </a:rPr>
              <a:t> (...);</a:t>
            </a:r>
          </a:p>
          <a:p>
            <a:r>
              <a:rPr lang="en-US" dirty="0">
                <a:latin typeface="Courier" charset="0"/>
              </a:rPr>
              <a:t>}</a:t>
            </a:r>
          </a:p>
          <a:p>
            <a:endParaRPr lang="en-US" dirty="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Register</a:t>
            </a:r>
            <a:r>
              <a:rPr lang="en-US" dirty="0" smtClean="0">
                <a:ea typeface="Arial" charset="0"/>
              </a:rPr>
              <a:t> Promotion</a:t>
            </a:r>
            <a:endParaRPr lang="en-US" dirty="0">
              <a:ea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2973122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Register promotion can also introduce updates where there were non </a:t>
            </a:r>
            <a:r>
              <a:rPr lang="en-US" sz="2400" dirty="0" smtClean="0">
                <a:ea typeface="Arial" charset="0"/>
              </a:rPr>
              <a:t>before.</a:t>
            </a:r>
          </a:p>
          <a:p>
            <a:r>
              <a:rPr lang="en-US" sz="2400" dirty="0" smtClean="0">
                <a:ea typeface="Arial" charset="0"/>
              </a:rPr>
              <a:t>Example</a:t>
            </a:r>
            <a:r>
              <a:rPr lang="en-US" sz="2400" dirty="0">
                <a:ea typeface="Arial" charset="0"/>
              </a:rPr>
              <a:t>: conditional locking for </a:t>
            </a:r>
            <a:r>
              <a:rPr lang="en-US" sz="2400" dirty="0" smtClean="0">
                <a:ea typeface="Arial" charset="0"/>
              </a:rPr>
              <a:t>multithreading:</a:t>
            </a:r>
            <a:endParaRPr lang="en-US" sz="2400" dirty="0">
              <a:ea typeface="Arial" charset="0"/>
            </a:endParaRPr>
          </a:p>
          <a:p>
            <a:pPr lvl="1"/>
            <a:endParaRPr lang="en-US" sz="2400" dirty="0">
              <a:ea typeface="Arial" charset="0"/>
            </a:endParaRPr>
          </a:p>
          <a:p>
            <a:pPr lvl="1"/>
            <a:endParaRPr lang="en-US" sz="2400" dirty="0">
              <a:ea typeface="Arial" charset="0"/>
            </a:endParaRPr>
          </a:p>
          <a:p>
            <a:pPr lvl="1"/>
            <a:endParaRPr lang="en-US" sz="2400" dirty="0">
              <a:ea typeface="Arial" charset="0"/>
            </a:endParaRPr>
          </a:p>
          <a:p>
            <a:pPr lvl="1">
              <a:buFontTx/>
              <a:buNone/>
            </a:pPr>
            <a:r>
              <a:rPr lang="en-US" sz="2000" dirty="0">
                <a:ea typeface="Arial" charset="0"/>
              </a:rPr>
              <a:t>				Transformed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Register</a:t>
            </a:r>
            <a:r>
              <a:rPr lang="en-US" dirty="0" smtClean="0">
                <a:ea typeface="Arial" charset="0"/>
              </a:rPr>
              <a:t> Promotion</a:t>
            </a:r>
            <a:endParaRPr lang="en-US" dirty="0">
              <a:ea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1274195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Register promotion can also introduce updates where there were non </a:t>
            </a:r>
            <a:r>
              <a:rPr lang="en-US" sz="2400" dirty="0" smtClean="0">
                <a:ea typeface="Arial" charset="0"/>
              </a:rPr>
              <a:t>before.</a:t>
            </a:r>
          </a:p>
          <a:p>
            <a:r>
              <a:rPr lang="en-US" sz="2400" dirty="0" smtClean="0">
                <a:ea typeface="Arial" charset="0"/>
              </a:rPr>
              <a:t>Example</a:t>
            </a:r>
            <a:r>
              <a:rPr lang="en-US" sz="2400" dirty="0">
                <a:ea typeface="Arial" charset="0"/>
              </a:rPr>
              <a:t>: conditional locking for </a:t>
            </a:r>
            <a:r>
              <a:rPr lang="en-US" sz="2400" dirty="0" smtClean="0">
                <a:ea typeface="Arial" charset="0"/>
              </a:rPr>
              <a:t>multithreading</a:t>
            </a:r>
            <a:endParaRPr lang="en-US" sz="2400" dirty="0">
              <a:ea typeface="Arial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 =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;</a:t>
            </a:r>
          </a:p>
          <a:p>
            <a:r>
              <a:rPr lang="en-US" dirty="0">
                <a:latin typeface="Courier" charset="0"/>
              </a:rPr>
              <a:t>for (...) {</a:t>
            </a:r>
          </a:p>
          <a:p>
            <a:r>
              <a:rPr lang="en-US" dirty="0">
                <a:latin typeface="Courier" charset="0"/>
              </a:rPr>
              <a:t>	...</a:t>
            </a:r>
          </a:p>
          <a:p>
            <a:r>
              <a:rPr lang="en-US" dirty="0">
                <a:latin typeface="Courier" charset="0"/>
              </a:rPr>
              <a:t>	if (</a:t>
            </a:r>
            <a:r>
              <a:rPr lang="en-US" dirty="0" err="1">
                <a:latin typeface="Courier" charset="0"/>
              </a:rPr>
              <a:t>mt</a:t>
            </a:r>
            <a:r>
              <a:rPr lang="en-US" dirty="0">
                <a:latin typeface="Courier" charset="0"/>
              </a:rPr>
              <a:t>) {</a:t>
            </a:r>
          </a:p>
          <a:p>
            <a:r>
              <a:rPr lang="en-US" dirty="0">
                <a:latin typeface="Courier" charset="0"/>
              </a:rPr>
              <a:t>		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 = 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; </a:t>
            </a:r>
            <a:r>
              <a:rPr lang="en-US" dirty="0" err="1">
                <a:latin typeface="Courier" charset="0"/>
              </a:rPr>
              <a:t>pthread_mutex_lock</a:t>
            </a:r>
            <a:r>
              <a:rPr lang="en-US" dirty="0">
                <a:latin typeface="Courier" charset="0"/>
              </a:rPr>
              <a:t> (...); 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 =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;</a:t>
            </a:r>
          </a:p>
          <a:p>
            <a:r>
              <a:rPr lang="en-US" dirty="0">
                <a:latin typeface="Courier" charset="0"/>
              </a:rPr>
              <a:t>	}</a:t>
            </a:r>
          </a:p>
          <a:p>
            <a:r>
              <a:rPr lang="en-US" dirty="0">
                <a:latin typeface="Courier" charset="0"/>
              </a:rPr>
              <a:t>	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 = ... 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 ...</a:t>
            </a:r>
          </a:p>
          <a:p>
            <a:r>
              <a:rPr lang="en-US" dirty="0">
                <a:latin typeface="Courier" charset="0"/>
              </a:rPr>
              <a:t>	if (</a:t>
            </a:r>
            <a:r>
              <a:rPr lang="en-US" dirty="0" err="1">
                <a:latin typeface="Courier" charset="0"/>
              </a:rPr>
              <a:t>mt</a:t>
            </a:r>
            <a:r>
              <a:rPr lang="en-US" dirty="0">
                <a:latin typeface="Courier" charset="0"/>
              </a:rPr>
              <a:t>) {</a:t>
            </a:r>
          </a:p>
          <a:p>
            <a:r>
              <a:rPr lang="en-US" dirty="0">
                <a:latin typeface="Courier" charset="0"/>
              </a:rPr>
              <a:t>		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 = 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; </a:t>
            </a:r>
            <a:r>
              <a:rPr lang="en-US" dirty="0" err="1">
                <a:latin typeface="Courier" charset="0"/>
              </a:rPr>
              <a:t>pthread_mutex_unlock</a:t>
            </a:r>
            <a:r>
              <a:rPr lang="en-US" dirty="0">
                <a:latin typeface="Courier" charset="0"/>
              </a:rPr>
              <a:t> (...); </a:t>
            </a:r>
            <a:r>
              <a:rPr lang="en-US" dirty="0" err="1">
                <a:latin typeface="Courier" charset="0"/>
              </a:rPr>
              <a:t>r</a:t>
            </a:r>
            <a:r>
              <a:rPr lang="en-US" dirty="0">
                <a:latin typeface="Courier" charset="0"/>
              </a:rPr>
              <a:t> = </a:t>
            </a:r>
            <a:r>
              <a:rPr lang="en-US" dirty="0" err="1">
                <a:latin typeface="Courier" charset="0"/>
              </a:rPr>
              <a:t>x</a:t>
            </a:r>
            <a:r>
              <a:rPr lang="en-US" dirty="0">
                <a:latin typeface="Courier" charset="0"/>
              </a:rPr>
              <a:t>;</a:t>
            </a:r>
          </a:p>
          <a:p>
            <a:r>
              <a:rPr lang="en-US" dirty="0">
                <a:latin typeface="Courier" charset="0"/>
              </a:rPr>
              <a:t>	}</a:t>
            </a:r>
            <a:endParaRPr lang="en-US" dirty="0" smtClean="0">
              <a:latin typeface="Courier" charset="0"/>
            </a:endParaRPr>
          </a:p>
          <a:p>
            <a:r>
              <a:rPr lang="en-US" dirty="0">
                <a:latin typeface="Courier" charset="0"/>
              </a:rPr>
              <a:t>}</a:t>
            </a:r>
            <a:endParaRPr lang="en-US" dirty="0" smtClean="0">
              <a:latin typeface="Courier" charset="0"/>
            </a:endParaRPr>
          </a:p>
          <a:p>
            <a:endParaRPr lang="en-US" dirty="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27512"/>
            <a:ext cx="8077200" cy="1266501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Threads Cannot  Be Implemented as a Library</a:t>
            </a:r>
            <a:endParaRPr lang="en-US" sz="2000" dirty="0">
              <a:solidFill>
                <a:schemeClr val="tx1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Problem</a:t>
            </a:r>
            <a:endParaRPr lang="en-US" dirty="0">
              <a:ea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367076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The variable </a:t>
            </a:r>
            <a:r>
              <a:rPr lang="en-US" sz="2400" dirty="0" err="1">
                <a:ea typeface="Arial" charset="0"/>
              </a:rPr>
              <a:t>x</a:t>
            </a:r>
            <a:r>
              <a:rPr lang="en-US" sz="2400" dirty="0">
                <a:ea typeface="Arial" charset="0"/>
              </a:rPr>
              <a:t> is now accessed outside the critical section</a:t>
            </a:r>
          </a:p>
          <a:p>
            <a:r>
              <a:rPr lang="en-US" sz="2400" dirty="0">
                <a:ea typeface="Arial" charset="0"/>
              </a:rPr>
              <a:t>The compiler caused this problem (i.e., broke the program)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but </a:t>
            </a:r>
            <a:r>
              <a:rPr lang="en-US" sz="2000" dirty="0">
                <a:ea typeface="Arial" charset="0"/>
              </a:rPr>
              <a:t>how is the compiler supposed to know this is a mistake if it is unaware of concurrency and hence unaware of critical sections?</a:t>
            </a:r>
          </a:p>
          <a:p>
            <a:pPr lvl="1"/>
            <a:endParaRPr lang="en-US" sz="12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Bottom line: the memory abstraction is under-defined!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Other</a:t>
            </a:r>
            <a:r>
              <a:rPr lang="en-US" dirty="0" smtClean="0">
                <a:ea typeface="Arial" charset="0"/>
              </a:rPr>
              <a:t> Problems</a:t>
            </a:r>
            <a:endParaRPr lang="en-US" dirty="0">
              <a:ea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3684085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Sticking to the </a:t>
            </a:r>
            <a:r>
              <a:rPr lang="en-US" sz="2400" dirty="0" err="1">
                <a:ea typeface="Arial" charset="0"/>
              </a:rPr>
              <a:t>Pthreads</a:t>
            </a:r>
            <a:r>
              <a:rPr lang="en-US" sz="2400" dirty="0">
                <a:ea typeface="Arial" charset="0"/>
              </a:rPr>
              <a:t> rules prevents important performance optimizations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not </a:t>
            </a:r>
            <a:r>
              <a:rPr lang="en-US" sz="2000" dirty="0">
                <a:ea typeface="Arial" charset="0"/>
              </a:rPr>
              <a:t>just in the compiler</a:t>
            </a:r>
          </a:p>
          <a:p>
            <a:pPr lvl="4"/>
            <a:endParaRPr lang="en-US" sz="105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It also makes programs based on non-blocking synchronization illegal!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NBS </a:t>
            </a:r>
            <a:r>
              <a:rPr lang="en-US" sz="2000" dirty="0">
                <a:ea typeface="Arial" charset="0"/>
              </a:rPr>
              <a:t>programs contain data races, by definition!</a:t>
            </a:r>
          </a:p>
          <a:p>
            <a:pPr lvl="4"/>
            <a:endParaRPr lang="en-US" sz="105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Even with a formal memory model, how would we extend the </a:t>
            </a:r>
            <a:r>
              <a:rPr lang="en-US" sz="2400" dirty="0" err="1">
                <a:ea typeface="Arial" charset="0"/>
              </a:rPr>
              <a:t>Pthreads</a:t>
            </a:r>
            <a:r>
              <a:rPr lang="en-US" sz="2400" dirty="0">
                <a:ea typeface="Arial" charset="0"/>
              </a:rPr>
              <a:t> approach to cover NBS?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C++11 Memory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243965"/>
          </a:xfrm>
        </p:spPr>
        <p:txBody>
          <a:bodyPr/>
          <a:lstStyle/>
          <a:p>
            <a:r>
              <a:rPr lang="en-US" dirty="0" smtClean="0"/>
              <a:t>Compiler optimizations are not allowed to introduce data races!</a:t>
            </a:r>
          </a:p>
          <a:p>
            <a:r>
              <a:rPr lang="en-US" sz="2400" dirty="0" smtClean="0"/>
              <a:t>	- can be controlled via compilation flags</a:t>
            </a:r>
          </a:p>
          <a:p>
            <a:r>
              <a:rPr lang="en-US" dirty="0" smtClean="0"/>
              <a:t>Atomic types and operations</a:t>
            </a:r>
          </a:p>
          <a:p>
            <a:pPr lvl="1"/>
            <a:r>
              <a:rPr lang="en-US" sz="2400" dirty="0" smtClean="0"/>
              <a:t>-	implemented via mutual exclusion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or by lock-free algorithms</a:t>
            </a:r>
          </a:p>
          <a:p>
            <a:pPr lvl="1">
              <a:buFontTx/>
              <a:buChar char="-"/>
            </a:pPr>
            <a:r>
              <a:rPr lang="en-US" sz="2400" dirty="0" smtClean="0"/>
              <a:t>or directly by underlying atomic instructions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Avoiding Data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3625608"/>
          </a:xfrm>
        </p:spPr>
        <p:txBody>
          <a:bodyPr/>
          <a:lstStyle/>
          <a:p>
            <a:r>
              <a:rPr lang="en-US" dirty="0" smtClean="0"/>
              <a:t>Compiler optimizations must not introduce stores on code paths that don’t have them</a:t>
            </a:r>
          </a:p>
          <a:p>
            <a:r>
              <a:rPr lang="en-US" dirty="0" smtClean="0"/>
              <a:t>Packed data:</a:t>
            </a:r>
          </a:p>
          <a:p>
            <a:pPr lvl="1">
              <a:buFontTx/>
              <a:buChar char="-"/>
            </a:pPr>
            <a:r>
              <a:rPr lang="en-US" sz="2000" dirty="0" smtClean="0"/>
              <a:t>each field/object is its own memory location</a:t>
            </a:r>
          </a:p>
          <a:p>
            <a:pPr lvl="1">
              <a:buFontTx/>
              <a:buChar char="-"/>
            </a:pPr>
            <a:r>
              <a:rPr lang="en-US" sz="2000" dirty="0" smtClean="0"/>
              <a:t>compiler not allowed to write other memory locations</a:t>
            </a:r>
          </a:p>
          <a:p>
            <a:pPr lvl="1">
              <a:buFontTx/>
              <a:buChar char="-"/>
            </a:pPr>
            <a:r>
              <a:rPr lang="en-US" sz="2000" dirty="0" smtClean="0"/>
              <a:t>packing small fields in to a word is no longer allowed</a:t>
            </a:r>
          </a:p>
          <a:p>
            <a:pPr lvl="1">
              <a:buFontTx/>
              <a:buChar char="-"/>
            </a:pPr>
            <a:r>
              <a:rPr lang="en-US" sz="2000" dirty="0" smtClean="0"/>
              <a:t>use half-word or byte operations</a:t>
            </a:r>
          </a:p>
          <a:p>
            <a:pPr lvl="1">
              <a:buFontTx/>
              <a:buChar char="-"/>
            </a:pPr>
            <a:r>
              <a:rPr lang="en-US" sz="2000" dirty="0" smtClean="0"/>
              <a:t>bit fields can still race ... could be implemented using CAS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Avoiding Data Races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954107"/>
          </a:xfrm>
        </p:spPr>
        <p:txBody>
          <a:bodyPr/>
          <a:lstStyle/>
          <a:p>
            <a:r>
              <a:rPr lang="en-US" dirty="0" smtClean="0"/>
              <a:t>Ongoing analysis of existing optimizations to see if they generate races or not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Atomic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204228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perations on atomic types are indivisible</a:t>
            </a:r>
          </a:p>
          <a:p>
            <a:r>
              <a:rPr lang="en-US" dirty="0" smtClean="0"/>
              <a:t>Memory coherence enforced per object</a:t>
            </a:r>
          </a:p>
          <a:p>
            <a:pPr lvl="1">
              <a:buFontTx/>
              <a:buChar char="-"/>
            </a:pPr>
            <a:r>
              <a:rPr lang="en-US" sz="2400" dirty="0" smtClean="0"/>
              <a:t>each object has a single modification order</a:t>
            </a:r>
          </a:p>
          <a:p>
            <a:pPr lvl="1">
              <a:buFontTx/>
              <a:buChar char="-"/>
            </a:pPr>
            <a:r>
              <a:rPr lang="en-US" sz="2400" dirty="0" smtClean="0"/>
              <a:t>a</a:t>
            </a:r>
            <a:r>
              <a:rPr lang="en-US" sz="2400" dirty="0" smtClean="0"/>
              <a:t>tomic writes to the object are serialized</a:t>
            </a:r>
          </a:p>
          <a:p>
            <a:r>
              <a:rPr lang="en-US" dirty="0" smtClean="0"/>
              <a:t>Choice of synchronization modes</a:t>
            </a:r>
          </a:p>
          <a:p>
            <a:pPr lvl="1">
              <a:buFontTx/>
              <a:buChar char="-"/>
            </a:pPr>
            <a:r>
              <a:rPr lang="en-US" sz="2400" dirty="0" smtClean="0"/>
              <a:t>memory ordering semantics defined per operation</a:t>
            </a:r>
          </a:p>
          <a:p>
            <a:r>
              <a:rPr lang="en-US" dirty="0" smtClean="0"/>
              <a:t>Ongoing work on lock-free implementations of atomic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Synchronization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2726900"/>
          </a:xfrm>
        </p:spPr>
        <p:txBody>
          <a:bodyPr/>
          <a:lstStyle/>
          <a:p>
            <a:r>
              <a:rPr lang="en-US" dirty="0" smtClean="0"/>
              <a:t>Memory model </a:t>
            </a:r>
            <a:r>
              <a:rPr lang="en-US" i="1" dirty="0" smtClean="0"/>
              <a:t>synchronization modes </a:t>
            </a:r>
            <a:r>
              <a:rPr lang="en-US" dirty="0" smtClean="0"/>
              <a:t>give a choice of memory ordering semantics</a:t>
            </a:r>
          </a:p>
          <a:p>
            <a:pPr lvl="1">
              <a:buFontTx/>
              <a:buChar char="-"/>
            </a:pPr>
            <a:r>
              <a:rPr lang="en-US" sz="2400" dirty="0" smtClean="0"/>
              <a:t>Sequentially Consistent (strong, the default)</a:t>
            </a:r>
          </a:p>
          <a:p>
            <a:pPr lvl="1"/>
            <a:r>
              <a:rPr lang="en-US" sz="2400" dirty="0" smtClean="0"/>
              <a:t>-	Acquire Release (weaker)</a:t>
            </a:r>
          </a:p>
          <a:p>
            <a:pPr lvl="1">
              <a:buFontTx/>
              <a:buChar char="-"/>
            </a:pPr>
            <a:r>
              <a:rPr lang="en-US" sz="2400" dirty="0" smtClean="0"/>
              <a:t>Consume (</a:t>
            </a:r>
            <a:r>
              <a:rPr lang="en-US" sz="2400" dirty="0" smtClean="0"/>
              <a:t>e</a:t>
            </a:r>
            <a:r>
              <a:rPr lang="en-US" sz="2400" dirty="0" smtClean="0"/>
              <a:t>ven weaker)</a:t>
            </a:r>
          </a:p>
          <a:p>
            <a:pPr lvl="1">
              <a:buFontTx/>
              <a:buChar char="-"/>
            </a:pPr>
            <a:r>
              <a:rPr lang="en-US" sz="2400" dirty="0" smtClean="0"/>
              <a:t>Relaxed (weakest)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155734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8-01-30 at 11.39.47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43200"/>
            <a:ext cx="46101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288694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The assert can not fail</a:t>
            </a:r>
          </a:p>
          <a:p>
            <a:r>
              <a:rPr lang="en-US" sz="2400" dirty="0" smtClean="0"/>
              <a:t>Happens-before order exists between all operations</a:t>
            </a:r>
            <a:endParaRPr lang="en-US" sz="2400" dirty="0"/>
          </a:p>
        </p:txBody>
      </p:sp>
      <p:pic>
        <p:nvPicPr>
          <p:cNvPr id="4" name="Picture 3" descr="Screen Shot 2018-01-30 at 11.39.47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43200"/>
            <a:ext cx="46101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00196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8-01-30 at 11.42.1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70150"/>
            <a:ext cx="5969000" cy="191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876800"/>
            <a:ext cx="7838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The final loop in thread 1 is not infinite!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Atomic operations are optimization barriers (like opaque functions)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Reordering can happen between them, but not across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Reasoning</a:t>
            </a:r>
            <a:r>
              <a:rPr lang="en-US" dirty="0" smtClean="0">
                <a:ea typeface="Arial" charset="0"/>
              </a:rPr>
              <a:t> About Programs</a:t>
            </a:r>
            <a:endParaRPr lang="en-US" dirty="0">
              <a:ea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1348061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What are the valid outcomes for this program?</a:t>
            </a:r>
          </a:p>
          <a:p>
            <a:pPr lvl="1"/>
            <a:r>
              <a:rPr lang="en-US" sz="2400" dirty="0">
                <a:ea typeface="Arial" charset="0"/>
              </a:rPr>
              <a:t>Is it valid for both r1 and r2 to contain 0 ?</a:t>
            </a:r>
          </a:p>
          <a:p>
            <a:endParaRPr lang="en-US" sz="2400" dirty="0">
              <a:ea typeface="Arial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828800" y="3856037"/>
            <a:ext cx="1292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charset="0"/>
              </a:rPr>
              <a:t>Thread 1</a:t>
            </a:r>
          </a:p>
          <a:p>
            <a:endParaRPr lang="en-US">
              <a:latin typeface="Courier" charset="0"/>
            </a:endParaRPr>
          </a:p>
          <a:p>
            <a:r>
              <a:rPr lang="en-US">
                <a:latin typeface="Courier" charset="0"/>
              </a:rPr>
              <a:t>x  = 1;</a:t>
            </a:r>
          </a:p>
          <a:p>
            <a:r>
              <a:rPr lang="en-US">
                <a:latin typeface="Courier" charset="0"/>
              </a:rPr>
              <a:t>r1 = y;</a:t>
            </a:r>
          </a:p>
          <a:p>
            <a:endParaRPr lang="en-US">
              <a:latin typeface="Courier" charset="0"/>
            </a:endParaRP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4648200" y="3856037"/>
            <a:ext cx="1292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charset="0"/>
              </a:rPr>
              <a:t>Thread 2</a:t>
            </a:r>
          </a:p>
          <a:p>
            <a:endParaRPr lang="en-US">
              <a:latin typeface="Courier" charset="0"/>
            </a:endParaRPr>
          </a:p>
          <a:p>
            <a:r>
              <a:rPr lang="en-US">
                <a:latin typeface="Courier" charset="0"/>
              </a:rPr>
              <a:t>y  = 1;</a:t>
            </a:r>
          </a:p>
          <a:p>
            <a:r>
              <a:rPr lang="en-US">
                <a:latin typeface="Courier" charset="0"/>
              </a:rPr>
              <a:t>r2 = x;</a:t>
            </a:r>
          </a:p>
          <a:p>
            <a:endParaRPr lang="en-US">
              <a:latin typeface="Courier" charset="0"/>
            </a:endParaRP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676400" y="3170237"/>
            <a:ext cx="4478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charset="0"/>
              </a:rPr>
              <a:t>Initialization:	x = y = 0;</a:t>
            </a:r>
          </a:p>
          <a:p>
            <a:endParaRPr lang="en-US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259147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8-01-30 at 11.43.28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787650"/>
            <a:ext cx="88646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259147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8-01-30 at 11.43.28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787650"/>
            <a:ext cx="8864600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648200"/>
            <a:ext cx="315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Neither assert can fail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pic>
        <p:nvPicPr>
          <p:cNvPr id="4" name="Content Placeholder 3" descr="Screen Shot 2018-01-30 at 11.44.44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25" b="-2925"/>
          <a:stretch>
            <a:fillRect/>
          </a:stretch>
        </p:blipFill>
        <p:spPr>
          <a:xfrm>
            <a:off x="457200" y="1981200"/>
            <a:ext cx="7621165" cy="345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pic>
        <p:nvPicPr>
          <p:cNvPr id="4" name="Content Placeholder 3" descr="Screen Shot 2018-01-30 at 11.44.44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25" b="-2925"/>
          <a:stretch>
            <a:fillRect/>
          </a:stretch>
        </p:blipFill>
        <p:spPr>
          <a:xfrm>
            <a:off x="457200" y="1981200"/>
            <a:ext cx="7621165" cy="3459162"/>
          </a:xfrm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70439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Either assert can fail !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No ordering is enforced (no happens before edges)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Only coherence order per variable is enforced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pic>
        <p:nvPicPr>
          <p:cNvPr id="6" name="Content Placeholder 5" descr="Screen Shot 2018-01-30 at 11.46.26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8" r="-368"/>
          <a:stretch>
            <a:fillRect/>
          </a:stretch>
        </p:blipFill>
        <p:spPr>
          <a:xfrm>
            <a:off x="1447800" y="2133600"/>
            <a:ext cx="5181600" cy="2351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pic>
        <p:nvPicPr>
          <p:cNvPr id="6" name="Content Placeholder 5" descr="Screen Shot 2018-01-30 at 11.46.26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8" r="-368"/>
          <a:stretch>
            <a:fillRect/>
          </a:stretch>
        </p:blipFill>
        <p:spPr>
          <a:xfrm>
            <a:off x="1447800" y="2133600"/>
            <a:ext cx="5181600" cy="2351871"/>
          </a:xfrm>
        </p:spPr>
      </p:pic>
      <p:sp>
        <p:nvSpPr>
          <p:cNvPr id="7" name="TextBox 6"/>
          <p:cNvSpPr txBox="1"/>
          <p:nvPr/>
        </p:nvSpPr>
        <p:spPr>
          <a:xfrm>
            <a:off x="228600" y="4876800"/>
            <a:ext cx="874800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This assert can not fail (stores to same variable in same thread)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Once thread 2 has seen 2 in </a:t>
            </a:r>
            <a:r>
              <a:rPr lang="en-US" sz="24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, it can not see an earlier value.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Coherence order of </a:t>
            </a:r>
            <a:r>
              <a:rPr lang="en-US" sz="24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matches order of stores to </a:t>
            </a:r>
            <a:r>
              <a:rPr lang="en-US" sz="24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from thread 1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Acquire Release</a:t>
            </a:r>
            <a:endParaRPr lang="en-US" dirty="0"/>
          </a:p>
        </p:txBody>
      </p:sp>
      <p:pic>
        <p:nvPicPr>
          <p:cNvPr id="4" name="Content Placeholder 3" descr="Screen Shot 2018-01-30 at 11.47.29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571" b="-5143"/>
          <a:stretch>
            <a:fillRect/>
          </a:stretch>
        </p:blipFill>
        <p:spPr>
          <a:xfrm>
            <a:off x="340288" y="1981200"/>
            <a:ext cx="8803712" cy="2804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Acquire Release</a:t>
            </a:r>
            <a:endParaRPr lang="en-US" dirty="0"/>
          </a:p>
        </p:txBody>
      </p:sp>
      <p:pic>
        <p:nvPicPr>
          <p:cNvPr id="4" name="Content Placeholder 3" descr="Screen Shot 2018-01-30 at 11.47.29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571" b="-5143"/>
          <a:stretch>
            <a:fillRect/>
          </a:stretch>
        </p:blipFill>
        <p:spPr>
          <a:xfrm>
            <a:off x="340288" y="1981200"/>
            <a:ext cx="8803712" cy="2804879"/>
          </a:xfrm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88612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latin typeface="+mj-lt"/>
              </a:rPr>
              <a:t>Like sequential consistency, but only for dependent variables, not between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independent reads of independent writes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Both asserts can pass, because no ordering is implied between thread 1 and 2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Sequential consistency would require that if one passes the other must fail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Acquire Release</a:t>
            </a:r>
            <a:endParaRPr lang="en-US" dirty="0"/>
          </a:p>
        </p:txBody>
      </p:sp>
      <p:pic>
        <p:nvPicPr>
          <p:cNvPr id="6" name="Content Placeholder 5" descr="Screen Shot 2018-01-30 at 11.50.04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130" b="-21130"/>
          <a:stretch>
            <a:fillRect/>
          </a:stretch>
        </p:blipFill>
        <p:spPr>
          <a:xfrm>
            <a:off x="1295400" y="1905000"/>
            <a:ext cx="5638800" cy="2788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Acquire Release</a:t>
            </a:r>
            <a:endParaRPr lang="en-US" dirty="0"/>
          </a:p>
        </p:txBody>
      </p:sp>
      <p:pic>
        <p:nvPicPr>
          <p:cNvPr id="6" name="Content Placeholder 5" descr="Screen Shot 2018-01-30 at 11.50.04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130" b="-21130"/>
          <a:stretch>
            <a:fillRect/>
          </a:stretch>
        </p:blipFill>
        <p:spPr>
          <a:xfrm>
            <a:off x="1295400" y="1905000"/>
            <a:ext cx="5638800" cy="2788429"/>
          </a:xfrm>
        </p:spPr>
      </p:pic>
      <p:sp>
        <p:nvSpPr>
          <p:cNvPr id="7" name="TextBox 6"/>
          <p:cNvSpPr txBox="1"/>
          <p:nvPr/>
        </p:nvSpPr>
        <p:spPr>
          <a:xfrm>
            <a:off x="387276" y="4953000"/>
            <a:ext cx="734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Assert can not fail, because store to </a:t>
            </a:r>
            <a:r>
              <a:rPr lang="en-US" sz="2400" dirty="0" err="1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happens before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store to </a:t>
            </a:r>
            <a:r>
              <a:rPr lang="en-US" sz="24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, even though </a:t>
            </a:r>
            <a:r>
              <a:rPr lang="en-US" sz="2400" dirty="0" err="1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is not atomic.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Sequential</a:t>
            </a:r>
            <a:r>
              <a:rPr lang="en-US" dirty="0" smtClean="0">
                <a:ea typeface="Arial" charset="0"/>
              </a:rPr>
              <a:t> Consistency</a:t>
            </a:r>
            <a:endParaRPr lang="en-US" dirty="0">
              <a:ea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733330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If your intuition is based on sequential consistency, you may think that r1 = r2 = 0 is </a:t>
            </a:r>
            <a:r>
              <a:rPr lang="en-US" sz="2400" dirty="0" smtClean="0">
                <a:ea typeface="Arial" charset="0"/>
              </a:rPr>
              <a:t>invalid</a:t>
            </a:r>
          </a:p>
          <a:p>
            <a:endParaRPr lang="en-US" sz="1050" dirty="0" smtClean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But sequential consistency does not hold on most (any?) modern architectures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Compilers </a:t>
            </a:r>
            <a:r>
              <a:rPr lang="en-US" sz="2000" dirty="0">
                <a:ea typeface="Arial" charset="0"/>
              </a:rPr>
              <a:t>may reorder memory operations under the (invalid) assumption that the program is sequential!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Hardware </a:t>
            </a:r>
            <a:r>
              <a:rPr lang="en-US" sz="2000" dirty="0">
                <a:ea typeface="Arial" charset="0"/>
              </a:rPr>
              <a:t>may reorder memory operations, as we</a:t>
            </a:r>
            <a:r>
              <a:rPr lang="en-US" sz="2000" dirty="0" smtClean="0">
                <a:ea typeface="Arial" charset="0"/>
              </a:rPr>
              <a:t> will see </a:t>
            </a:r>
            <a:r>
              <a:rPr lang="en-US" sz="2000" dirty="0">
                <a:ea typeface="Arial" charset="0"/>
              </a:rPr>
              <a:t>in the</a:t>
            </a:r>
            <a:r>
              <a:rPr lang="en-US" sz="2000" dirty="0" smtClean="0">
                <a:ea typeface="Arial" charset="0"/>
              </a:rPr>
              <a:t> next class</a:t>
            </a:r>
          </a:p>
          <a:p>
            <a:pPr lvl="2"/>
            <a:r>
              <a:rPr lang="en-US" sz="1600" dirty="0" smtClean="0">
                <a:ea typeface="Arial" charset="0"/>
              </a:rPr>
              <a:t>-	You </a:t>
            </a:r>
            <a:r>
              <a:rPr lang="en-US" sz="1600" dirty="0">
                <a:ea typeface="Arial" charset="0"/>
              </a:rPr>
              <a:t>are expected to use memory barriers if this hardware reordering would be problematic  for your program!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Consume</a:t>
            </a:r>
            <a:endParaRPr lang="en-US" dirty="0"/>
          </a:p>
        </p:txBody>
      </p:sp>
      <p:pic>
        <p:nvPicPr>
          <p:cNvPr id="4" name="Content Placeholder 3" descr="Screen Shot 2018-01-30 at 11.51.11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607" r="-18607"/>
          <a:stretch>
            <a:fillRect/>
          </a:stretch>
        </p:blipFill>
        <p:spPr>
          <a:xfrm>
            <a:off x="609600" y="1981200"/>
            <a:ext cx="6654456" cy="3154362"/>
          </a:xfrm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79163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No happens-before ordering on non-dependent variables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Assert in thread 2 is true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Assert in thread 3 can fail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Consume</a:t>
            </a:r>
            <a:endParaRPr lang="en-US" dirty="0"/>
          </a:p>
        </p:txBody>
      </p:sp>
      <p:pic>
        <p:nvPicPr>
          <p:cNvPr id="4" name="Content Placeholder 3" descr="Screen Shot 2018-01-30 at 11.51.11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607" r="-18607"/>
          <a:stretch>
            <a:fillRect/>
          </a:stretch>
        </p:blipFill>
        <p:spPr>
          <a:xfrm>
            <a:off x="609600" y="1981200"/>
            <a:ext cx="6654456" cy="315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Sequentially Consistent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62200"/>
            <a:ext cx="8763000" cy="1668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Sequentially Consistent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62200"/>
            <a:ext cx="8763000" cy="1668319"/>
          </a:xfrm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41856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All threads see the same state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Both asserts are true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Acquire Release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70281"/>
            <a:ext cx="8763000" cy="166831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Acquire Release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70281"/>
            <a:ext cx="8763000" cy="1668319"/>
          </a:xfrm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7965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Only the two threads involved see the same state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Thread 2’s assert is true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Thread 3’s assert can fail, since thread 1 and 3 have not synchronized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Relaxed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62200"/>
            <a:ext cx="8763000" cy="166831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8305800" cy="684803"/>
          </a:xfrm>
        </p:spPr>
        <p:txBody>
          <a:bodyPr/>
          <a:lstStyle/>
          <a:p>
            <a:r>
              <a:rPr lang="en-US" dirty="0" smtClean="0"/>
              <a:t>Review: Relaxed</a:t>
            </a:r>
            <a:endParaRPr lang="en-US" dirty="0"/>
          </a:p>
        </p:txBody>
      </p:sp>
      <p:pic>
        <p:nvPicPr>
          <p:cNvPr id="4" name="Content Placeholder 3" descr="Screen Shot 2018-01-31 at 12.17.08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832" b="-5703"/>
          <a:stretch>
            <a:fillRect/>
          </a:stretch>
        </p:blipFill>
        <p:spPr>
          <a:xfrm>
            <a:off x="228600" y="2362200"/>
            <a:ext cx="8763000" cy="1668319"/>
          </a:xfrm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29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Both asserts can fail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Problem</a:t>
            </a:r>
            <a:endParaRPr lang="en-US" dirty="0">
              <a:ea typeface="Arial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93338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Languages such as C and C++ do not support concurrency</a:t>
            </a:r>
          </a:p>
          <a:p>
            <a:pPr lvl="1" eaLnBrk="1" hangingPunct="1">
              <a:defRPr/>
            </a:pPr>
            <a:r>
              <a:rPr lang="en-US" sz="2000" dirty="0" smtClean="0"/>
              <a:t>-	C/C++ compilers do not implement it</a:t>
            </a:r>
          </a:p>
          <a:p>
            <a:pPr lvl="1" eaLnBrk="1" hangingPunct="1">
              <a:defRPr/>
            </a:pPr>
            <a:r>
              <a:rPr lang="en-US" sz="2000" dirty="0" smtClean="0"/>
              <a:t>-	Threads are implemented in library routines (i.e. 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)</a:t>
            </a:r>
          </a:p>
          <a:p>
            <a:pPr lvl="1" eaLnBrk="1" hangingPunct="1">
              <a:defRPr/>
            </a:pPr>
            <a:r>
              <a:rPr lang="en-US" sz="2000" dirty="0" smtClean="0"/>
              <a:t>-	The compiler, unaware of threads, reorders operations as if it was dealing with a sequential program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Some of this reordering is invalid for concurrent programs</a:t>
            </a:r>
            <a:endParaRPr lang="en-US" sz="2400" dirty="0" smtClean="0"/>
          </a:p>
          <a:p>
            <a:pPr lvl="1" eaLnBrk="1" hangingPunct="1">
              <a:buFontTx/>
              <a:buChar char="-"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But C programs with 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 work just fine</a:t>
            </a:r>
          </a:p>
          <a:p>
            <a:pPr eaLnBrk="1" hangingPunct="1">
              <a:defRPr/>
            </a:pPr>
            <a:r>
              <a:rPr lang="en-US" sz="2400" dirty="0" smtClean="0"/>
              <a:t>		… don’t they?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 </a:t>
            </a:r>
            <a:r>
              <a:rPr lang="en-US" dirty="0" err="1">
                <a:ea typeface="Arial" charset="0"/>
              </a:rPr>
              <a:t>Pthreads</a:t>
            </a:r>
            <a:r>
              <a:rPr lang="en-US" dirty="0" smtClean="0">
                <a:ea typeface="Arial" charset="0"/>
              </a:rPr>
              <a:t> Solution</a:t>
            </a:r>
            <a:endParaRPr lang="en-US" dirty="0">
              <a:ea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194721"/>
          </a:xfrm>
        </p:spPr>
        <p:txBody>
          <a:bodyPr/>
          <a:lstStyle/>
          <a:p>
            <a:r>
              <a:rPr lang="en-US" sz="2400" dirty="0" err="1">
                <a:ea typeface="Arial" charset="0"/>
              </a:rPr>
              <a:t>Pthreads</a:t>
            </a:r>
            <a:r>
              <a:rPr lang="en-US" sz="2400" dirty="0">
                <a:ea typeface="Arial" charset="0"/>
              </a:rPr>
              <a:t> defines synchronization primitives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</a:t>
            </a:r>
            <a:r>
              <a:rPr lang="en-US" sz="2000" dirty="0" err="1" smtClean="0">
                <a:ea typeface="Arial" charset="0"/>
              </a:rPr>
              <a:t>Pthread_mutex_lock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</a:t>
            </a:r>
            <a:r>
              <a:rPr lang="en-US" sz="2000" dirty="0" err="1" smtClean="0">
                <a:ea typeface="Arial" charset="0"/>
              </a:rPr>
              <a:t>Pthread_mutex_unlock</a:t>
            </a:r>
            <a:endParaRPr lang="en-US" sz="2000" dirty="0">
              <a:ea typeface="Arial" charset="0"/>
            </a:endParaRPr>
          </a:p>
          <a:p>
            <a:pPr lvl="4"/>
            <a:endParaRPr lang="en-US" sz="24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Programmers must use them to prevent concurrent access to memory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Define </a:t>
            </a:r>
            <a:r>
              <a:rPr lang="en-US" sz="2000" dirty="0">
                <a:ea typeface="Arial" charset="0"/>
              </a:rPr>
              <a:t>critical sections and protect them with </a:t>
            </a:r>
            <a:r>
              <a:rPr lang="en-US" sz="2000" dirty="0" err="1">
                <a:ea typeface="Arial" charset="0"/>
              </a:rPr>
              <a:t>mutex</a:t>
            </a:r>
            <a:r>
              <a:rPr lang="en-US" sz="2000" dirty="0">
                <a:ea typeface="Arial" charset="0"/>
              </a:rPr>
              <a:t> locks</a:t>
            </a:r>
          </a:p>
          <a:p>
            <a:pPr lvl="1"/>
            <a:r>
              <a:rPr lang="en-US" sz="2000" dirty="0" smtClean="0">
                <a:ea typeface="Arial" charset="0"/>
              </a:rPr>
              <a:t> -	Do </a:t>
            </a:r>
            <a:r>
              <a:rPr lang="en-US" sz="2000" dirty="0">
                <a:ea typeface="Arial" charset="0"/>
              </a:rPr>
              <a:t>not allow “data races” in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684803"/>
          </a:xfrm>
        </p:spPr>
        <p:txBody>
          <a:bodyPr/>
          <a:lstStyle/>
          <a:p>
            <a:r>
              <a:rPr lang="en-US" dirty="0" err="1">
                <a:ea typeface="Arial" charset="0"/>
              </a:rPr>
              <a:t>Pthreads</a:t>
            </a:r>
            <a:r>
              <a:rPr lang="en-US" dirty="0" smtClean="0">
                <a:ea typeface="Arial" charset="0"/>
              </a:rPr>
              <a:t> Synch. Primitives</a:t>
            </a:r>
            <a:endParaRPr lang="en-US" dirty="0">
              <a:ea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687163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Lock and unlock must be implemented carefully because they themselves contain data races!</a:t>
            </a:r>
            <a:endParaRPr lang="en-US" sz="2400" dirty="0" smtClean="0">
              <a:ea typeface="Arial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ea typeface="Arial" charset="0"/>
              </a:rPr>
              <a:t>Use </a:t>
            </a:r>
            <a:r>
              <a:rPr lang="en-US" sz="2000" dirty="0">
                <a:ea typeface="Arial" charset="0"/>
              </a:rPr>
              <a:t>memory barriers to prevent hardware reordering</a:t>
            </a:r>
            <a:endParaRPr lang="en-US" sz="2000" dirty="0" smtClean="0">
              <a:ea typeface="Arial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ea typeface="Arial" charset="0"/>
              </a:rPr>
              <a:t>Disable optimizations </a:t>
            </a:r>
            <a:r>
              <a:rPr lang="en-US" sz="2000" dirty="0">
                <a:ea typeface="Arial" charset="0"/>
              </a:rPr>
              <a:t>to prevent compiler reordering</a:t>
            </a:r>
          </a:p>
          <a:p>
            <a:pPr lvl="1"/>
            <a:endParaRPr lang="en-US" sz="14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This seems ok, doesn’t it?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Lock </a:t>
            </a:r>
            <a:r>
              <a:rPr lang="en-US" sz="2000" dirty="0">
                <a:ea typeface="Arial" charset="0"/>
              </a:rPr>
              <a:t>and unlock are implemented carefully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The </a:t>
            </a:r>
            <a:r>
              <a:rPr lang="en-US" sz="2000" dirty="0">
                <a:ea typeface="Arial" charset="0"/>
              </a:rPr>
              <a:t>code between lock and unlock is executed sequentially due to mutual exclusion enforced by locks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The </a:t>
            </a:r>
            <a:r>
              <a:rPr lang="en-US" sz="2000" dirty="0">
                <a:ea typeface="Arial" charset="0"/>
              </a:rPr>
              <a:t>code outside the critical section has no 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The</a:t>
            </a:r>
            <a:r>
              <a:rPr lang="en-US" dirty="0" smtClean="0">
                <a:ea typeface="Arial" charset="0"/>
              </a:rPr>
              <a:t> Catch</a:t>
            </a:r>
            <a:endParaRPr lang="en-US" dirty="0">
              <a:ea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031873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The programmer needs to determine where there is a race in order to place the locking primitives</a:t>
            </a:r>
          </a:p>
          <a:p>
            <a:pPr lvl="4"/>
            <a:endParaRPr lang="en-US" sz="2400" dirty="0"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How can the programmer tell whether there is a data race?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Need </a:t>
            </a:r>
            <a:r>
              <a:rPr lang="en-US" sz="2000" dirty="0">
                <a:ea typeface="Arial" charset="0"/>
              </a:rPr>
              <a:t>to reason about ordering of memory operations to determine if there is a race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This </a:t>
            </a:r>
            <a:r>
              <a:rPr lang="en-US" sz="2000" dirty="0">
                <a:ea typeface="Arial" charset="0"/>
              </a:rPr>
              <a:t>requires the programming language to formally define a memory model</a:t>
            </a:r>
            <a:endParaRPr lang="en-US" sz="2000" dirty="0" smtClean="0">
              <a:ea typeface="Arial" charset="0"/>
            </a:endParaRPr>
          </a:p>
          <a:p>
            <a:pPr lvl="2"/>
            <a:r>
              <a:rPr lang="en-US" sz="1600" dirty="0" smtClean="0">
                <a:ea typeface="Arial" charset="0"/>
              </a:rPr>
              <a:t>-	C </a:t>
            </a:r>
            <a:r>
              <a:rPr lang="en-US" sz="1600" dirty="0">
                <a:ea typeface="Arial" charset="0"/>
              </a:rPr>
              <a:t>/ C++ do not</a:t>
            </a:r>
            <a:r>
              <a:rPr lang="en-US" sz="1600" dirty="0" smtClean="0">
                <a:ea typeface="Arial" charset="0"/>
              </a:rPr>
              <a:t>! ... well, they didn’t before </a:t>
            </a:r>
            <a:r>
              <a:rPr lang="en-US" sz="1600" dirty="0" smtClean="0">
                <a:ea typeface="Arial" charset="0"/>
              </a:rPr>
              <a:t>now</a:t>
            </a:r>
            <a:endParaRPr lang="en-US" sz="1600" dirty="0" smtClean="0">
              <a:ea typeface="Arial" charset="0"/>
            </a:endParaRPr>
          </a:p>
          <a:p>
            <a:pPr lvl="2">
              <a:buFontTx/>
              <a:buChar char="-"/>
            </a:pPr>
            <a:r>
              <a:rPr lang="en-US" sz="1600" dirty="0" smtClean="0">
                <a:ea typeface="Arial" charset="0"/>
              </a:rPr>
              <a:t>Without </a:t>
            </a:r>
            <a:r>
              <a:rPr lang="en-US" sz="1600" dirty="0">
                <a:ea typeface="Arial" charset="0"/>
              </a:rPr>
              <a:t>a memory model, how can you tell if there is a race</a:t>
            </a:r>
            <a:r>
              <a:rPr lang="en-US" sz="1600" dirty="0" smtClean="0">
                <a:ea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68337"/>
          </a:xfrm>
        </p:spPr>
        <p:txBody>
          <a:bodyPr/>
          <a:lstStyle/>
          <a:p>
            <a:r>
              <a:rPr lang="en-US" dirty="0">
                <a:ea typeface="Arial" charset="0"/>
              </a:rPr>
              <a:t>Example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1643527"/>
          </a:xfrm>
        </p:spPr>
        <p:txBody>
          <a:bodyPr/>
          <a:lstStyle/>
          <a:p>
            <a:r>
              <a:rPr lang="en-US" sz="2400" dirty="0">
                <a:ea typeface="Arial" charset="0"/>
              </a:rPr>
              <a:t>Does this program contain a race?</a:t>
            </a:r>
            <a:endParaRPr lang="en-US" sz="24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Is </a:t>
            </a:r>
            <a:r>
              <a:rPr lang="en-US" sz="2000" dirty="0">
                <a:ea typeface="Arial" charset="0"/>
              </a:rPr>
              <a:t>it possible for either </a:t>
            </a:r>
            <a:r>
              <a:rPr lang="en-US" sz="2000" dirty="0" err="1">
                <a:ea typeface="Arial" charset="0"/>
              </a:rPr>
              <a:t>x</a:t>
            </a:r>
            <a:r>
              <a:rPr lang="en-US" sz="2000" dirty="0">
                <a:ea typeface="Arial" charset="0"/>
              </a:rPr>
              <a:t> or </a:t>
            </a:r>
            <a:r>
              <a:rPr lang="en-US" sz="2000" dirty="0" err="1">
                <a:ea typeface="Arial" charset="0"/>
              </a:rPr>
              <a:t>y</a:t>
            </a:r>
            <a:r>
              <a:rPr lang="en-US" sz="2000" dirty="0">
                <a:ea typeface="Arial" charset="0"/>
              </a:rPr>
              <a:t> to be modified?</a:t>
            </a:r>
            <a:endParaRPr lang="en-US" sz="2000" dirty="0" smtClean="0">
              <a:ea typeface="Arial" charset="0"/>
            </a:endParaRPr>
          </a:p>
          <a:p>
            <a:pPr lvl="1"/>
            <a:r>
              <a:rPr lang="en-US" sz="2000" dirty="0" smtClean="0">
                <a:ea typeface="Arial" charset="0"/>
              </a:rPr>
              <a:t>-	Is </a:t>
            </a:r>
            <a:r>
              <a:rPr lang="en-US" sz="2000" dirty="0" err="1">
                <a:ea typeface="Arial" charset="0"/>
              </a:rPr>
              <a:t>x</a:t>
            </a:r>
            <a:r>
              <a:rPr lang="en-US" sz="2000" dirty="0">
                <a:ea typeface="Arial" charset="0"/>
              </a:rPr>
              <a:t> == </a:t>
            </a:r>
            <a:r>
              <a:rPr lang="en-US" sz="2000" dirty="0" err="1">
                <a:ea typeface="Arial" charset="0"/>
              </a:rPr>
              <a:t>y</a:t>
            </a:r>
            <a:r>
              <a:rPr lang="en-US" sz="2000" dirty="0">
                <a:ea typeface="Arial" charset="0"/>
              </a:rPr>
              <a:t> == 1 a possible outcome?</a:t>
            </a:r>
          </a:p>
          <a:p>
            <a:pPr lvl="1">
              <a:buFontTx/>
              <a:buNone/>
            </a:pPr>
            <a:endParaRPr lang="en-US" sz="2400" dirty="0">
              <a:ea typeface="Arial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600200" y="3429000"/>
            <a:ext cx="30940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charset="0"/>
              </a:rPr>
              <a:t>Initially: x = y = 0;</a:t>
            </a:r>
          </a:p>
          <a:p>
            <a:endParaRPr lang="en-US">
              <a:latin typeface="Courier" charset="0"/>
            </a:endParaRPr>
          </a:p>
          <a:p>
            <a:endParaRPr lang="en-US">
              <a:latin typeface="Courier" charset="0"/>
            </a:endParaRPr>
          </a:p>
          <a:p>
            <a:r>
              <a:rPr lang="en-US">
                <a:latin typeface="Courier" charset="0"/>
              </a:rPr>
              <a:t>if (x == 1) ++y;</a:t>
            </a:r>
          </a:p>
          <a:p>
            <a:r>
              <a:rPr lang="en-US">
                <a:latin typeface="Courier" charset="0"/>
              </a:rPr>
              <a:t>if (y == 1) ++x;</a:t>
            </a:r>
          </a:p>
          <a:p>
            <a:endParaRPr lang="en-US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1893</Words>
  <Application>Microsoft Macintosh PowerPoint</Application>
  <PresentationFormat>On-screen Show (4:3)</PresentationFormat>
  <Paragraphs>260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Slide 1</vt:lpstr>
      <vt:lpstr>Threads Cannot  Be Implemented as a Library</vt:lpstr>
      <vt:lpstr>Reasoning About Programs</vt:lpstr>
      <vt:lpstr>Sequential Consistency</vt:lpstr>
      <vt:lpstr>The Problem</vt:lpstr>
      <vt:lpstr>The Pthreads Solution</vt:lpstr>
      <vt:lpstr>Pthreads Synch. Primitives</vt:lpstr>
      <vt:lpstr>The Catch</vt:lpstr>
      <vt:lpstr>Example</vt:lpstr>
      <vt:lpstr>Valid Compiler Transformations</vt:lpstr>
      <vt:lpstr>The Programmer’s Problem</vt:lpstr>
      <vt:lpstr>The Compiler Developer’s Problem</vt:lpstr>
      <vt:lpstr>Another Example</vt:lpstr>
      <vt:lpstr>Another Example</vt:lpstr>
      <vt:lpstr>The Programmer’s Problem</vt:lpstr>
      <vt:lpstr>The Compiler Developer’s Problem</vt:lpstr>
      <vt:lpstr>Register Promotion</vt:lpstr>
      <vt:lpstr>Register Promotion</vt:lpstr>
      <vt:lpstr>Register Promotion</vt:lpstr>
      <vt:lpstr>The Problem</vt:lpstr>
      <vt:lpstr>Other Problems</vt:lpstr>
      <vt:lpstr>C++11 Memory Model</vt:lpstr>
      <vt:lpstr>Avoiding Data Races</vt:lpstr>
      <vt:lpstr>Avoiding Data Races (cont.)</vt:lpstr>
      <vt:lpstr>Atomic Types</vt:lpstr>
      <vt:lpstr>Synchronization Modes</vt:lpstr>
      <vt:lpstr>Sequentially Consistent</vt:lpstr>
      <vt:lpstr>Sequentially Consistent</vt:lpstr>
      <vt:lpstr>Sequentially Consistent</vt:lpstr>
      <vt:lpstr>Sequentially Consistent</vt:lpstr>
      <vt:lpstr>Sequentially Consistent</vt:lpstr>
      <vt:lpstr>Relaxed</vt:lpstr>
      <vt:lpstr>Relaxed</vt:lpstr>
      <vt:lpstr>Relaxed</vt:lpstr>
      <vt:lpstr>Relaxed</vt:lpstr>
      <vt:lpstr>Acquire Release</vt:lpstr>
      <vt:lpstr>Acquire Release</vt:lpstr>
      <vt:lpstr>Acquire Release</vt:lpstr>
      <vt:lpstr>Acquire Release</vt:lpstr>
      <vt:lpstr>Consume</vt:lpstr>
      <vt:lpstr>Consume</vt:lpstr>
      <vt:lpstr>Review: Sequentially Consistent</vt:lpstr>
      <vt:lpstr>Review: Sequentially Consistent</vt:lpstr>
      <vt:lpstr>Review: Acquire Release</vt:lpstr>
      <vt:lpstr>Review: Acquire Release</vt:lpstr>
      <vt:lpstr>Review: Relaxed</vt:lpstr>
      <vt:lpstr>Review: Relaxed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Walpole</cp:lastModifiedBy>
  <cp:revision>42</cp:revision>
  <dcterms:created xsi:type="dcterms:W3CDTF">2018-01-31T05:18:36Z</dcterms:created>
  <dcterms:modified xsi:type="dcterms:W3CDTF">2018-02-01T02:59:53Z</dcterms:modified>
</cp:coreProperties>
</file>