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83"/>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8" r:id="rId14"/>
    <p:sldId id="287" r:id="rId15"/>
    <p:sldId id="289" r:id="rId16"/>
    <p:sldId id="377" r:id="rId17"/>
    <p:sldId id="378" r:id="rId18"/>
    <p:sldId id="380" r:id="rId19"/>
    <p:sldId id="379" r:id="rId20"/>
    <p:sldId id="381" r:id="rId21"/>
    <p:sldId id="382" r:id="rId22"/>
    <p:sldId id="383" r:id="rId23"/>
    <p:sldId id="384" r:id="rId24"/>
    <p:sldId id="385" r:id="rId25"/>
    <p:sldId id="386" r:id="rId26"/>
    <p:sldId id="387" r:id="rId27"/>
    <p:sldId id="389" r:id="rId28"/>
    <p:sldId id="388" r:id="rId29"/>
    <p:sldId id="390" r:id="rId30"/>
    <p:sldId id="391" r:id="rId31"/>
    <p:sldId id="395" r:id="rId32"/>
    <p:sldId id="392" r:id="rId33"/>
    <p:sldId id="393" r:id="rId34"/>
    <p:sldId id="394" r:id="rId35"/>
    <p:sldId id="396" r:id="rId36"/>
    <p:sldId id="397" r:id="rId37"/>
    <p:sldId id="398" r:id="rId38"/>
    <p:sldId id="312" r:id="rId39"/>
    <p:sldId id="399" r:id="rId40"/>
    <p:sldId id="400" r:id="rId41"/>
    <p:sldId id="315" r:id="rId42"/>
    <p:sldId id="401" r:id="rId43"/>
    <p:sldId id="402" r:id="rId44"/>
    <p:sldId id="403" r:id="rId45"/>
    <p:sldId id="405" r:id="rId46"/>
    <p:sldId id="406" r:id="rId47"/>
    <p:sldId id="404" r:id="rId48"/>
    <p:sldId id="415" r:id="rId49"/>
    <p:sldId id="407" r:id="rId50"/>
    <p:sldId id="408" r:id="rId51"/>
    <p:sldId id="417" r:id="rId52"/>
    <p:sldId id="418" r:id="rId53"/>
    <p:sldId id="419" r:id="rId54"/>
    <p:sldId id="413" r:id="rId55"/>
    <p:sldId id="420" r:id="rId56"/>
    <p:sldId id="332" r:id="rId57"/>
    <p:sldId id="421" r:id="rId58"/>
    <p:sldId id="422" r:id="rId59"/>
    <p:sldId id="335" r:id="rId60"/>
    <p:sldId id="336" r:id="rId61"/>
    <p:sldId id="337" r:id="rId62"/>
    <p:sldId id="338" r:id="rId63"/>
    <p:sldId id="339" r:id="rId64"/>
    <p:sldId id="340" r:id="rId65"/>
    <p:sldId id="423" r:id="rId66"/>
    <p:sldId id="342" r:id="rId67"/>
    <p:sldId id="424" r:id="rId68"/>
    <p:sldId id="425" r:id="rId69"/>
    <p:sldId id="347" r:id="rId70"/>
    <p:sldId id="348" r:id="rId71"/>
    <p:sldId id="349" r:id="rId72"/>
    <p:sldId id="355" r:id="rId73"/>
    <p:sldId id="356" r:id="rId74"/>
    <p:sldId id="367" r:id="rId75"/>
    <p:sldId id="368" r:id="rId76"/>
    <p:sldId id="426" r:id="rId77"/>
    <p:sldId id="366" r:id="rId78"/>
    <p:sldId id="369" r:id="rId79"/>
    <p:sldId id="427" r:id="rId80"/>
    <p:sldId id="372" r:id="rId81"/>
    <p:sldId id="376"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592" y="-10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4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FF64F6A-E779-DE4A-9F5D-F731E8C9C7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EB402020-0D41-D348-B129-75A81E6B95FC}" type="slidenum">
              <a:rPr lang="en-US"/>
              <a:pPr/>
              <a:t>1</a:t>
            </a:fld>
            <a:endParaRPr 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47</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50</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51</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52</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53</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54</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A29112-63F1-4F11-A742-7C85F2F303D4}" type="slidenum">
              <a:rPr lang="en-US"/>
              <a:pPr/>
              <a:t>56</a:t>
            </a:fld>
            <a:endParaRPr lang="en-US"/>
          </a:p>
        </p:txBody>
      </p:sp>
      <p:sp>
        <p:nvSpPr>
          <p:cNvPr id="1710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A29112-63F1-4F11-A742-7C85F2F303D4}" type="slidenum">
              <a:rPr lang="en-US"/>
              <a:pPr/>
              <a:t>57</a:t>
            </a:fld>
            <a:endParaRPr lang="en-US"/>
          </a:p>
        </p:txBody>
      </p:sp>
      <p:sp>
        <p:nvSpPr>
          <p:cNvPr id="1710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CBD1C9-4C29-4E3E-9FF1-B19989F3C491}" type="slidenum">
              <a:rPr lang="en-US"/>
              <a:pPr/>
              <a:t>59</a:t>
            </a:fld>
            <a:endParaRPr lang="en-US"/>
          </a:p>
        </p:txBody>
      </p:sp>
      <p:sp>
        <p:nvSpPr>
          <p:cNvPr id="135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CBD1C9-4C29-4E3E-9FF1-B19989F3C491}" type="slidenum">
              <a:rPr lang="en-US"/>
              <a:pPr/>
              <a:t>60</a:t>
            </a:fld>
            <a:endParaRPr lang="en-US"/>
          </a:p>
        </p:txBody>
      </p:sp>
      <p:sp>
        <p:nvSpPr>
          <p:cNvPr id="135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8F0F39-B44B-49FD-B4C7-9568CE102882}" type="slidenum">
              <a:rPr lang="en-US"/>
              <a:pPr/>
              <a:t>38</a:t>
            </a:fld>
            <a:endParaRPr lang="en-US"/>
          </a:p>
        </p:txBody>
      </p:sp>
      <p:sp>
        <p:nvSpPr>
          <p:cNvPr id="1505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053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F54E79-05BA-4C9F-8ED1-9685DA428B34}" type="slidenum">
              <a:rPr lang="en-US"/>
              <a:pPr/>
              <a:t>61</a:t>
            </a:fld>
            <a:endParaRPr lang="en-US"/>
          </a:p>
        </p:txBody>
      </p:sp>
      <p:sp>
        <p:nvSpPr>
          <p:cNvPr id="1361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36194"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5F2C7E-6CAF-4474-9302-BEC36616E36F}" type="slidenum">
              <a:rPr lang="en-US"/>
              <a:pPr/>
              <a:t>62</a:t>
            </a:fld>
            <a:endParaRPr lang="en-US"/>
          </a:p>
        </p:txBody>
      </p:sp>
      <p:sp>
        <p:nvSpPr>
          <p:cNvPr id="1372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065AB6-85AD-401E-A000-5B99E9D3C136}" type="slidenum">
              <a:rPr lang="en-US"/>
              <a:pPr/>
              <a:t>63</a:t>
            </a:fld>
            <a:endParaRPr lang="en-US"/>
          </a:p>
        </p:txBody>
      </p:sp>
      <p:sp>
        <p:nvSpPr>
          <p:cNvPr id="1740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1E5556-B93F-4B32-B8F9-99240C113198}" type="slidenum">
              <a:rPr lang="en-US"/>
              <a:pPr/>
              <a:t>64</a:t>
            </a:fld>
            <a:endParaRPr lang="en-US"/>
          </a:p>
        </p:txBody>
      </p:sp>
      <p:sp>
        <p:nvSpPr>
          <p:cNvPr id="1751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065AB6-85AD-401E-A000-5B99E9D3C136}" type="slidenum">
              <a:rPr lang="en-US"/>
              <a:pPr/>
              <a:t>65</a:t>
            </a:fld>
            <a:endParaRPr lang="en-US"/>
          </a:p>
        </p:txBody>
      </p:sp>
      <p:sp>
        <p:nvSpPr>
          <p:cNvPr id="1740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324006-4825-4474-A22B-00D339CA86D1}" type="slidenum">
              <a:rPr lang="en-US"/>
              <a:pPr/>
              <a:t>66</a:t>
            </a:fld>
            <a:endParaRPr lang="en-US"/>
          </a:p>
        </p:txBody>
      </p:sp>
      <p:sp>
        <p:nvSpPr>
          <p:cNvPr id="1771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7154"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065AB6-85AD-401E-A000-5B99E9D3C136}" type="slidenum">
              <a:rPr lang="en-US"/>
              <a:pPr/>
              <a:t>67</a:t>
            </a:fld>
            <a:endParaRPr lang="en-US"/>
          </a:p>
        </p:txBody>
      </p:sp>
      <p:sp>
        <p:nvSpPr>
          <p:cNvPr id="1740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EFEE82-15A1-4063-A6D9-60CAF6CD4A4C}" type="slidenum">
              <a:rPr lang="en-US"/>
              <a:pPr/>
              <a:t>69</a:t>
            </a:fld>
            <a:endParaRPr lang="en-US"/>
          </a:p>
        </p:txBody>
      </p:sp>
      <p:sp>
        <p:nvSpPr>
          <p:cNvPr id="1853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85346"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37034F-CF95-4E79-BBD2-EAA7C5536101}" type="slidenum">
              <a:rPr lang="en-US"/>
              <a:pPr/>
              <a:t>70</a:t>
            </a:fld>
            <a:endParaRPr lang="en-US"/>
          </a:p>
        </p:txBody>
      </p:sp>
      <p:sp>
        <p:nvSpPr>
          <p:cNvPr id="188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88418"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27E14CB-C54D-40E9-BF94-B7B1BAFCFCAD}" type="slidenum">
              <a:rPr lang="en-US"/>
              <a:pPr/>
              <a:t>71</a:t>
            </a:fld>
            <a:endParaRPr lang="en-US"/>
          </a:p>
        </p:txBody>
      </p:sp>
      <p:sp>
        <p:nvSpPr>
          <p:cNvPr id="1894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8944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8F0F39-B44B-49FD-B4C7-9568CE102882}" type="slidenum">
              <a:rPr lang="en-US"/>
              <a:pPr/>
              <a:t>39</a:t>
            </a:fld>
            <a:endParaRPr lang="en-US"/>
          </a:p>
        </p:txBody>
      </p:sp>
      <p:sp>
        <p:nvSpPr>
          <p:cNvPr id="1505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053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A3843E-1189-49C2-A687-FFEE55235B49}" type="slidenum">
              <a:rPr lang="en-US"/>
              <a:pPr/>
              <a:t>72</a:t>
            </a:fld>
            <a:endParaRPr lang="en-US"/>
          </a:p>
        </p:txBody>
      </p:sp>
      <p:sp>
        <p:nvSpPr>
          <p:cNvPr id="1955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95586"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8410D3-8185-453E-A625-F59F59549A79}" type="slidenum">
              <a:rPr lang="en-US"/>
              <a:pPr/>
              <a:t>73</a:t>
            </a:fld>
            <a:endParaRPr lang="en-US"/>
          </a:p>
        </p:txBody>
      </p:sp>
      <p:sp>
        <p:nvSpPr>
          <p:cNvPr id="1966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9661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44F891-BB74-4FAD-B7A6-88733EEF327F}" type="slidenum">
              <a:rPr lang="en-US"/>
              <a:pPr/>
              <a:t>74</a:t>
            </a:fld>
            <a:endParaRPr lang="en-US"/>
          </a:p>
        </p:txBody>
      </p:sp>
      <p:sp>
        <p:nvSpPr>
          <p:cNvPr id="2078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07874"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230BF8-1887-40F1-946D-484CFE62356E}" type="slidenum">
              <a:rPr lang="en-US"/>
              <a:pPr/>
              <a:t>75</a:t>
            </a:fld>
            <a:endParaRPr lang="en-US"/>
          </a:p>
        </p:txBody>
      </p:sp>
      <p:sp>
        <p:nvSpPr>
          <p:cNvPr id="2088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08898"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EFEE82-15A1-4063-A6D9-60CAF6CD4A4C}" type="slidenum">
              <a:rPr lang="en-US"/>
              <a:pPr/>
              <a:t>76</a:t>
            </a:fld>
            <a:endParaRPr lang="en-US"/>
          </a:p>
        </p:txBody>
      </p:sp>
      <p:sp>
        <p:nvSpPr>
          <p:cNvPr id="1853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85346"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E1EECA-AFA7-4FD5-B489-3263EBDADA4E}" type="slidenum">
              <a:rPr lang="en-US"/>
              <a:pPr/>
              <a:t>77</a:t>
            </a:fld>
            <a:endParaRPr lang="en-US"/>
          </a:p>
        </p:txBody>
      </p:sp>
      <p:sp>
        <p:nvSpPr>
          <p:cNvPr id="2068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0685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344C2F-7B7C-4046-85B5-8AA3D2EE080C}" type="slidenum">
              <a:rPr lang="en-US"/>
              <a:pPr/>
              <a:t>78</a:t>
            </a:fld>
            <a:endParaRPr lang="en-US"/>
          </a:p>
        </p:txBody>
      </p:sp>
      <p:sp>
        <p:nvSpPr>
          <p:cNvPr id="2099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0992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BABD5F-0CF7-4744-A865-9CA384C45F21}" type="slidenum">
              <a:rPr lang="en-US"/>
              <a:pPr/>
              <a:t>80</a:t>
            </a:fld>
            <a:endParaRPr lang="en-US"/>
          </a:p>
        </p:txBody>
      </p:sp>
      <p:sp>
        <p:nvSpPr>
          <p:cNvPr id="2129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12994"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BE9630-E3B2-4021-BDD6-E1784B18FF30}" type="slidenum">
              <a:rPr lang="en-US"/>
              <a:pPr/>
              <a:t>81</a:t>
            </a:fld>
            <a:endParaRPr lang="en-US"/>
          </a:p>
        </p:txBody>
      </p:sp>
      <p:sp>
        <p:nvSpPr>
          <p:cNvPr id="2170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217090"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41</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42</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43</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44</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45</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A88569-73C0-4F82-817A-9C246A2F3226}" type="slidenum">
              <a:rPr lang="en-US"/>
              <a:pPr/>
              <a:t>46</a:t>
            </a:fld>
            <a:endParaRPr lang="en-US"/>
          </a:p>
        </p:txBody>
      </p:sp>
      <p:sp>
        <p:nvSpPr>
          <p:cNvPr id="153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1243013"/>
            <a:ext cx="1809750" cy="375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43013"/>
            <a:ext cx="5276850" cy="375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502967"/>
            <a:ext cx="8226720" cy="68480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a:prstGeom prst="rect">
            <a:avLst/>
          </a:prstGeom>
        </p:spPr>
        <p:txBody>
          <a:bodyPr lIns="82945" tIns="41473" rIns="82945" bIns="41473"/>
          <a:lstStyle>
            <a:lvl1pPr>
              <a:defRPr/>
            </a:lvl1pPr>
          </a:lstStyle>
          <a:p>
            <a:endParaRPr lang="en-US"/>
          </a:p>
        </p:txBody>
      </p:sp>
      <p:sp>
        <p:nvSpPr>
          <p:cNvPr id="4" name="Footer Placeholder 3"/>
          <p:cNvSpPr>
            <a:spLocks noGrp="1"/>
          </p:cNvSpPr>
          <p:nvPr>
            <p:ph type="ftr" idx="11"/>
          </p:nvPr>
        </p:nvSpPr>
        <p:spPr>
          <a:xfrm>
            <a:off x="3127680" y="6247376"/>
            <a:ext cx="2897280" cy="470930"/>
          </a:xfrm>
          <a:prstGeom prst="rect">
            <a:avLst/>
          </a:prstGeom>
        </p:spPr>
        <p:txBody>
          <a:bodyPr lIns="82945" tIns="41473" rIns="82945" bIns="41473"/>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1635794C-9723-47B3-8DB4-5D640A17D45B}"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653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09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43013"/>
            <a:ext cx="7239000" cy="668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57200" y="2408238"/>
            <a:ext cx="5715000" cy="2593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4"/>
          <p:cNvPicPr>
            <a:picLocks noChangeAspect="1" noChangeArrowheads="1"/>
          </p:cNvPicPr>
          <p:nvPr userDrawn="1"/>
        </p:nvPicPr>
        <p:blipFill>
          <a:blip r:embed="rId14"/>
          <a:srcRect/>
          <a:stretch>
            <a:fillRect/>
          </a:stretch>
        </p:blipFill>
        <p:spPr bwMode="auto">
          <a:xfrm>
            <a:off x="0" y="0"/>
            <a:ext cx="9144000" cy="841375"/>
          </a:xfrm>
          <a:prstGeom prst="rect">
            <a:avLst/>
          </a:prstGeom>
          <a:noFill/>
          <a:ln w="9525">
            <a:noFill/>
            <a:miter lim="800000"/>
            <a:headEnd/>
            <a:tailEnd/>
          </a:ln>
        </p:spPr>
      </p:pic>
      <p:sp>
        <p:nvSpPr>
          <p:cNvPr id="5" name="Slide Number Placeholder 4"/>
          <p:cNvSpPr>
            <a:spLocks noGrp="1"/>
          </p:cNvSpPr>
          <p:nvPr userDrawn="1">
            <p:ph type="sldNum" sz="quarter" idx="4"/>
          </p:nvPr>
        </p:nvSpPr>
        <p:spPr>
          <a:xfrm>
            <a:off x="7772400" y="5943600"/>
            <a:ext cx="1143000" cy="476250"/>
          </a:xfrm>
          <a:prstGeom prst="rect">
            <a:avLst/>
          </a:prstGeom>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mtClean="0">
                <a:solidFill>
                  <a:srgbClr val="497E18"/>
                </a:solidFill>
                <a:latin typeface="Comic Sans MS" charset="0"/>
                <a:ea typeface="Arial" charset="0"/>
                <a:cs typeface="Arial" charset="0"/>
              </a:defRPr>
            </a:lvl1pPr>
          </a:lstStyle>
          <a:p>
            <a:pPr>
              <a:defRPr/>
            </a:pPr>
            <a:r>
              <a:rPr lang="en-US"/>
              <a:t>            </a:t>
            </a:r>
            <a:fld id="{534C6664-CB2C-8C45-8171-7174D06C9F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rtl="0" eaLnBrk="0" fontAlgn="base" hangingPunct="0">
        <a:lnSpc>
          <a:spcPct val="90000"/>
        </a:lnSpc>
        <a:spcBef>
          <a:spcPct val="0"/>
        </a:spcBef>
        <a:spcAft>
          <a:spcPct val="0"/>
        </a:spcAft>
        <a:defRPr sz="42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200">
          <a:solidFill>
            <a:schemeClr val="tx2"/>
          </a:solidFill>
          <a:latin typeface="Georgia" charset="0"/>
          <a:ea typeface="ＭＳ Ｐゴシック" charset="-128"/>
          <a:cs typeface="ＭＳ Ｐゴシック" charset="-128"/>
        </a:defRPr>
      </a:lvl2pPr>
      <a:lvl3pPr algn="l" rtl="0" eaLnBrk="0" fontAlgn="base" hangingPunct="0">
        <a:lnSpc>
          <a:spcPct val="90000"/>
        </a:lnSpc>
        <a:spcBef>
          <a:spcPct val="0"/>
        </a:spcBef>
        <a:spcAft>
          <a:spcPct val="0"/>
        </a:spcAft>
        <a:defRPr sz="4200">
          <a:solidFill>
            <a:schemeClr val="tx2"/>
          </a:solidFill>
          <a:latin typeface="Georgia" charset="0"/>
          <a:ea typeface="ＭＳ Ｐゴシック" charset="-128"/>
          <a:cs typeface="ＭＳ Ｐゴシック" charset="-128"/>
        </a:defRPr>
      </a:lvl3pPr>
      <a:lvl4pPr algn="l" rtl="0" eaLnBrk="0" fontAlgn="base" hangingPunct="0">
        <a:lnSpc>
          <a:spcPct val="90000"/>
        </a:lnSpc>
        <a:spcBef>
          <a:spcPct val="0"/>
        </a:spcBef>
        <a:spcAft>
          <a:spcPct val="0"/>
        </a:spcAft>
        <a:defRPr sz="4200">
          <a:solidFill>
            <a:schemeClr val="tx2"/>
          </a:solidFill>
          <a:latin typeface="Georgia" charset="0"/>
          <a:ea typeface="ＭＳ Ｐゴシック" charset="-128"/>
          <a:cs typeface="ＭＳ Ｐゴシック" charset="-128"/>
        </a:defRPr>
      </a:lvl4pPr>
      <a:lvl5pPr algn="l" rtl="0" eaLnBrk="0" fontAlgn="base" hangingPunct="0">
        <a:lnSpc>
          <a:spcPct val="90000"/>
        </a:lnSpc>
        <a:spcBef>
          <a:spcPct val="0"/>
        </a:spcBef>
        <a:spcAft>
          <a:spcPct val="0"/>
        </a:spcAft>
        <a:defRPr sz="4200">
          <a:solidFill>
            <a:schemeClr val="tx2"/>
          </a:solidFill>
          <a:latin typeface="Georgia" charset="0"/>
          <a:ea typeface="ＭＳ Ｐゴシック" charset="-128"/>
          <a:cs typeface="ＭＳ Ｐゴシック" charset="-128"/>
        </a:defRPr>
      </a:lvl5pPr>
      <a:lvl6pPr marL="457200" algn="l" rtl="0" fontAlgn="base">
        <a:lnSpc>
          <a:spcPct val="90000"/>
        </a:lnSpc>
        <a:spcBef>
          <a:spcPct val="0"/>
        </a:spcBef>
        <a:spcAft>
          <a:spcPct val="0"/>
        </a:spcAft>
        <a:defRPr sz="4200">
          <a:solidFill>
            <a:schemeClr val="tx2"/>
          </a:solidFill>
          <a:latin typeface="Georgia" charset="0"/>
        </a:defRPr>
      </a:lvl6pPr>
      <a:lvl7pPr marL="914400" algn="l" rtl="0" fontAlgn="base">
        <a:lnSpc>
          <a:spcPct val="90000"/>
        </a:lnSpc>
        <a:spcBef>
          <a:spcPct val="0"/>
        </a:spcBef>
        <a:spcAft>
          <a:spcPct val="0"/>
        </a:spcAft>
        <a:defRPr sz="4200">
          <a:solidFill>
            <a:schemeClr val="tx2"/>
          </a:solidFill>
          <a:latin typeface="Georgia" charset="0"/>
        </a:defRPr>
      </a:lvl7pPr>
      <a:lvl8pPr marL="1371600" algn="l" rtl="0" fontAlgn="base">
        <a:lnSpc>
          <a:spcPct val="90000"/>
        </a:lnSpc>
        <a:spcBef>
          <a:spcPct val="0"/>
        </a:spcBef>
        <a:spcAft>
          <a:spcPct val="0"/>
        </a:spcAft>
        <a:defRPr sz="4200">
          <a:solidFill>
            <a:schemeClr val="tx2"/>
          </a:solidFill>
          <a:latin typeface="Georgia" charset="0"/>
        </a:defRPr>
      </a:lvl8pPr>
      <a:lvl9pPr marL="1828800" algn="l" rtl="0" fontAlgn="base">
        <a:lnSpc>
          <a:spcPct val="90000"/>
        </a:lnSpc>
        <a:spcBef>
          <a:spcPct val="0"/>
        </a:spcBef>
        <a:spcAft>
          <a:spcPct val="0"/>
        </a:spcAft>
        <a:defRPr sz="4200">
          <a:solidFill>
            <a:schemeClr val="tx2"/>
          </a:solidFill>
          <a:latin typeface="Georgia" charset="0"/>
        </a:defRPr>
      </a:lvl9pPr>
    </p:titleStyle>
    <p:bodyStyle>
      <a:lvl1pPr marL="342900" indent="-342900" algn="l" rtl="0" eaLnBrk="0" fontAlgn="base" hangingPunct="0">
        <a:spcBef>
          <a:spcPct val="20000"/>
        </a:spcBef>
        <a:spcAft>
          <a:spcPct val="0"/>
        </a:spcAft>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defRPr sz="2800">
          <a:solidFill>
            <a:schemeClr val="tx1"/>
          </a:solidFill>
          <a:latin typeface="+mn-lt"/>
          <a:ea typeface="ＭＳ Ｐゴシック" charset="-128"/>
        </a:defRPr>
      </a:lvl3pPr>
      <a:lvl4pPr marL="1428750" indent="-228600" algn="l" rtl="0" eaLnBrk="0" fontAlgn="base" hangingPunct="0">
        <a:spcBef>
          <a:spcPct val="20000"/>
        </a:spcBef>
        <a:spcAft>
          <a:spcPct val="0"/>
        </a:spcAft>
        <a:defRPr sz="2800">
          <a:solidFill>
            <a:schemeClr val="tx1"/>
          </a:solidFill>
          <a:latin typeface="+mn-lt"/>
          <a:ea typeface="ＭＳ Ｐゴシック" charset="-128"/>
        </a:defRPr>
      </a:lvl4pPr>
      <a:lvl5pPr marL="1771650" indent="-228600" algn="l" rtl="0" eaLnBrk="0" fontAlgn="base" hangingPunct="0">
        <a:spcBef>
          <a:spcPct val="20000"/>
        </a:spcBef>
        <a:spcAft>
          <a:spcPct val="0"/>
        </a:spcAft>
        <a:defRPr sz="2800">
          <a:solidFill>
            <a:schemeClr val="tx1"/>
          </a:solidFill>
          <a:latin typeface="+mn-lt"/>
          <a:ea typeface="ＭＳ Ｐゴシック" charset="-128"/>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14339" name="Rectangle 6"/>
          <p:cNvSpPr>
            <a:spLocks noChangeArrowheads="1"/>
          </p:cNvSpPr>
          <p:nvPr/>
        </p:nvSpPr>
        <p:spPr bwMode="auto">
          <a:xfrm>
            <a:off x="0" y="0"/>
            <a:ext cx="9144000" cy="2286000"/>
          </a:xfrm>
          <a:prstGeom prst="rect">
            <a:avLst/>
          </a:prstGeom>
          <a:solidFill>
            <a:srgbClr val="5B7D1F"/>
          </a:solidFill>
          <a:ln w="88900">
            <a:noFill/>
            <a:miter lim="800000"/>
            <a:headEnd/>
            <a:tailEnd/>
          </a:ln>
        </p:spPr>
        <p:txBody>
          <a:bodyPr wrap="none" anchor="ctr">
            <a:prstTxWarp prst="textNoShape">
              <a:avLst/>
            </a:prstTxWarp>
          </a:bodyPr>
          <a:lstStyle/>
          <a:p>
            <a:endParaRPr lang="en-US"/>
          </a:p>
        </p:txBody>
      </p:sp>
      <p:pic>
        <p:nvPicPr>
          <p:cNvPr id="14340" name="Picture 11" descr="transparentgreen.png                                           0003B3F1Sockeye RAID                   BD59F4CB:"/>
          <p:cNvPicPr>
            <a:picLocks noChangeAspect="1" noChangeArrowheads="1"/>
          </p:cNvPicPr>
          <p:nvPr/>
        </p:nvPicPr>
        <p:blipFill>
          <a:blip r:embed="rId4"/>
          <a:srcRect/>
          <a:stretch>
            <a:fillRect/>
          </a:stretch>
        </p:blipFill>
        <p:spPr bwMode="auto">
          <a:xfrm>
            <a:off x="8986838" y="1588"/>
            <a:ext cx="153987" cy="5484812"/>
          </a:xfrm>
          <a:prstGeom prst="rect">
            <a:avLst/>
          </a:prstGeom>
          <a:noFill/>
          <a:ln w="9525">
            <a:noFill/>
            <a:miter lim="800000"/>
            <a:headEnd/>
            <a:tailEnd/>
          </a:ln>
        </p:spPr>
      </p:pic>
      <p:sp>
        <p:nvSpPr>
          <p:cNvPr id="14341" name="Rectangle 5"/>
          <p:cNvSpPr>
            <a:spLocks noChangeArrowheads="1"/>
          </p:cNvSpPr>
          <p:nvPr/>
        </p:nvSpPr>
        <p:spPr bwMode="auto">
          <a:xfrm>
            <a:off x="0" y="5486400"/>
            <a:ext cx="9144000" cy="1371600"/>
          </a:xfrm>
          <a:prstGeom prst="rect">
            <a:avLst/>
          </a:prstGeom>
          <a:solidFill>
            <a:schemeClr val="bg1"/>
          </a:solidFill>
          <a:ln w="88900">
            <a:noFill/>
            <a:miter lim="800000"/>
            <a:headEnd/>
            <a:tailEnd/>
          </a:ln>
        </p:spPr>
        <p:txBody>
          <a:bodyPr wrap="none" anchor="ctr">
            <a:prstTxWarp prst="textNoShape">
              <a:avLst/>
            </a:prstTxWarp>
          </a:bodyPr>
          <a:lstStyle/>
          <a:p>
            <a:pPr algn="ctr"/>
            <a:endParaRPr lang="en-US" sz="2200" baseline="30000">
              <a:solidFill>
                <a:srgbClr val="000000"/>
              </a:solidFill>
              <a:latin typeface="L Frutiger Light" charset="0"/>
            </a:endParaRPr>
          </a:p>
        </p:txBody>
      </p:sp>
      <p:sp>
        <p:nvSpPr>
          <p:cNvPr id="14342" name="Line 9"/>
          <p:cNvSpPr>
            <a:spLocks noChangeShapeType="1"/>
          </p:cNvSpPr>
          <p:nvPr/>
        </p:nvSpPr>
        <p:spPr bwMode="auto">
          <a:xfrm>
            <a:off x="8991600" y="0"/>
            <a:ext cx="0" cy="6019800"/>
          </a:xfrm>
          <a:prstGeom prst="line">
            <a:avLst/>
          </a:prstGeom>
          <a:noFill/>
          <a:ln w="9525">
            <a:solidFill>
              <a:schemeClr val="bg1"/>
            </a:solidFill>
            <a:prstDash val="dash"/>
            <a:round/>
            <a:headEnd/>
            <a:tailEnd/>
          </a:ln>
        </p:spPr>
        <p:txBody>
          <a:bodyPr wrap="none" anchor="ctr">
            <a:prstTxWarp prst="textNoShape">
              <a:avLst/>
            </a:prstTxWarp>
          </a:bodyPr>
          <a:lstStyle/>
          <a:p>
            <a:endParaRPr lang="en-US"/>
          </a:p>
        </p:txBody>
      </p:sp>
      <p:sp>
        <p:nvSpPr>
          <p:cNvPr id="14343" name="Text Box 10"/>
          <p:cNvSpPr txBox="1">
            <a:spLocks noChangeArrowheads="1"/>
          </p:cNvSpPr>
          <p:nvPr/>
        </p:nvSpPr>
        <p:spPr bwMode="auto">
          <a:xfrm>
            <a:off x="533400" y="457200"/>
            <a:ext cx="8153400" cy="1150938"/>
          </a:xfrm>
          <a:prstGeom prst="rect">
            <a:avLst/>
          </a:prstGeom>
          <a:noFill/>
          <a:ln w="9525">
            <a:noFill/>
            <a:miter lim="800000"/>
            <a:headEnd/>
            <a:tailEnd/>
          </a:ln>
        </p:spPr>
        <p:txBody>
          <a:bodyPr>
            <a:prstTxWarp prst="textNoShape">
              <a:avLst/>
            </a:prstTxWarp>
            <a:spAutoFit/>
          </a:bodyPr>
          <a:lstStyle/>
          <a:p>
            <a:pPr>
              <a:lnSpc>
                <a:spcPct val="80000"/>
              </a:lnSpc>
            </a:pPr>
            <a:r>
              <a:rPr lang="en-US" sz="4000">
                <a:solidFill>
                  <a:schemeClr val="bg1"/>
                </a:solidFill>
                <a:latin typeface="Times New Roman" charset="0"/>
                <a:ea typeface="Times New Roman" charset="0"/>
                <a:cs typeface="Times New Roman" charset="0"/>
              </a:rPr>
              <a:t>CS510</a:t>
            </a:r>
            <a:r>
              <a:rPr lang="en-US" sz="4000">
                <a:solidFill>
                  <a:schemeClr val="bg1"/>
                </a:solidFill>
                <a:latin typeface="Georgia" charset="0"/>
              </a:rPr>
              <a:t> Concurrent Systems</a:t>
            </a:r>
            <a:endParaRPr lang="en-US" sz="2800">
              <a:solidFill>
                <a:schemeClr val="bg1"/>
              </a:solidFill>
              <a:latin typeface="Georgia" charset="0"/>
            </a:endParaRPr>
          </a:p>
          <a:p>
            <a:endParaRPr lang="en-US">
              <a:solidFill>
                <a:schemeClr val="bg1"/>
              </a:solidFill>
              <a:latin typeface="Adobe Garamond Pro" charset="0"/>
            </a:endParaRPr>
          </a:p>
          <a:p>
            <a:pPr>
              <a:lnSpc>
                <a:spcPct val="70000"/>
              </a:lnSpc>
            </a:pPr>
            <a:r>
              <a:rPr lang="en-US" sz="2500">
                <a:latin typeface="L Frutiger Light" charset="0"/>
              </a:rPr>
              <a:t>Jonathan Walpole</a:t>
            </a:r>
          </a:p>
        </p:txBody>
      </p:sp>
      <p:pic>
        <p:nvPicPr>
          <p:cNvPr id="14344" name="Picture 14"/>
          <p:cNvPicPr>
            <a:picLocks noChangeAspect="1" noChangeArrowheads="1"/>
          </p:cNvPicPr>
          <p:nvPr/>
        </p:nvPicPr>
        <p:blipFill>
          <a:blip r:embed="rId5"/>
          <a:srcRect/>
          <a:stretch>
            <a:fillRect/>
          </a:stretch>
        </p:blipFill>
        <p:spPr bwMode="auto">
          <a:xfrm>
            <a:off x="0" y="5940425"/>
            <a:ext cx="9144000" cy="84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Box 9"/>
          <p:cNvSpPr txBox="1"/>
          <p:nvPr/>
        </p:nvSpPr>
        <p:spPr>
          <a:xfrm>
            <a:off x="2209800" y="4876800"/>
            <a:ext cx="4575066" cy="523220"/>
          </a:xfrm>
          <a:prstGeom prst="rect">
            <a:avLst/>
          </a:prstGeom>
          <a:noFill/>
        </p:spPr>
        <p:txBody>
          <a:bodyPr wrap="none" rtlCol="0">
            <a:spAutoFit/>
          </a:bodyPr>
          <a:lstStyle/>
          <a:p>
            <a:r>
              <a:rPr lang="en-US" sz="2800" dirty="0" smtClean="0">
                <a:solidFill>
                  <a:srgbClr val="FF0000"/>
                </a:solidFill>
              </a:rPr>
              <a:t>Critical section is protected!</a:t>
            </a:r>
            <a:endParaRPr lang="en-US"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rgbClr val="FF0000"/>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rgbClr val="FF0000"/>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Flag2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Box 9"/>
          <p:cNvSpPr txBox="1"/>
          <p:nvPr/>
        </p:nvSpPr>
        <p:spPr>
          <a:xfrm>
            <a:off x="1371600" y="4876800"/>
            <a:ext cx="5573912" cy="954107"/>
          </a:xfrm>
          <a:prstGeom prst="rect">
            <a:avLst/>
          </a:prstGeom>
          <a:noFill/>
        </p:spPr>
        <p:txBody>
          <a:bodyPr wrap="none" rtlCol="0">
            <a:spAutoFit/>
          </a:bodyPr>
          <a:lstStyle/>
          <a:p>
            <a:r>
              <a:rPr lang="en-US" sz="2800" dirty="0" smtClean="0">
                <a:solidFill>
                  <a:srgbClr val="FF0000"/>
                </a:solidFill>
              </a:rPr>
              <a:t>Both processes can block, but the</a:t>
            </a:r>
          </a:p>
          <a:p>
            <a:r>
              <a:rPr lang="en-US" sz="2800" dirty="0">
                <a:solidFill>
                  <a:srgbClr val="FF0000"/>
                </a:solidFill>
              </a:rPr>
              <a:t>c</a:t>
            </a:r>
            <a:r>
              <a:rPr lang="en-US" sz="2800" dirty="0" smtClean="0">
                <a:solidFill>
                  <a:srgbClr val="FF0000"/>
                </a:solidFill>
              </a:rPr>
              <a:t>ritical section is still protected!</a:t>
            </a:r>
            <a:endParaRPr lang="en-US" sz="28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t>Concurrent programming on a </a:t>
            </a:r>
            <a:r>
              <a:rPr lang="en-US" sz="2400" dirty="0" err="1" smtClean="0"/>
              <a:t>uniprocessor</a:t>
            </a:r>
            <a:endParaRPr lang="en-US" sz="2400" dirty="0" smtClean="0"/>
          </a:p>
          <a:p>
            <a:pPr>
              <a:buFont typeface="Arial"/>
              <a:buChar char="•"/>
            </a:pPr>
            <a:r>
              <a:rPr lang="en-US" sz="2400" dirty="0" smtClean="0">
                <a:solidFill>
                  <a:srgbClr val="FF0000"/>
                </a:solidFill>
              </a:rPr>
              <a:t>The effect of optimizations on a </a:t>
            </a:r>
            <a:r>
              <a:rPr lang="en-US" sz="2400" dirty="0" err="1" smtClean="0">
                <a:solidFill>
                  <a:srgbClr val="FF0000"/>
                </a:solidFill>
              </a:rPr>
              <a:t>uniprocessor</a:t>
            </a:r>
            <a:endParaRPr lang="en-US" sz="2400" dirty="0" smtClean="0">
              <a:solidFill>
                <a:srgbClr val="FF0000"/>
              </a:solidFill>
            </a:endParaRPr>
          </a:p>
          <a:p>
            <a:pPr>
              <a:buFont typeface="Arial"/>
              <a:buChar char="•"/>
            </a:pPr>
            <a:r>
              <a:rPr lang="en-US" sz="2400" dirty="0" smtClean="0"/>
              <a:t>The effect of the same optimizations on a multiprocessor </a:t>
            </a:r>
          </a:p>
          <a:p>
            <a:pPr>
              <a:buFont typeface="Arial"/>
              <a:buChar char="•"/>
            </a:pPr>
            <a:r>
              <a:rPr lang="en-US" sz="2400" dirty="0" smtClean="0"/>
              <a:t>Methods for restoring sequential consistency</a:t>
            </a:r>
          </a:p>
          <a:p>
            <a:pPr>
              <a:buFont typeface="Arial"/>
              <a:buChar char="•"/>
            </a:pPr>
            <a:r>
              <a:rPr lang="en-US" sz="2400" dirty="0" smtClean="0"/>
              <a:t>Conclusion</a:t>
            </a:r>
          </a:p>
          <a:p>
            <a:pPr>
              <a:buFont typeface="Arial"/>
              <a:buChar char="•"/>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Write Buffer With Bypass</a:t>
            </a:r>
            <a:endParaRPr lang="en-US" dirty="0"/>
          </a:p>
        </p:txBody>
      </p:sp>
      <p:sp>
        <p:nvSpPr>
          <p:cNvPr id="3" name="Content Placeholder 2"/>
          <p:cNvSpPr>
            <a:spLocks noGrp="1"/>
          </p:cNvSpPr>
          <p:nvPr>
            <p:ph idx="1"/>
          </p:nvPr>
        </p:nvSpPr>
        <p:spPr>
          <a:xfrm>
            <a:off x="457200" y="2133600"/>
            <a:ext cx="8229600" cy="3539431"/>
          </a:xfrm>
        </p:spPr>
        <p:txBody>
          <a:bodyPr/>
          <a:lstStyle/>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smtClean="0"/>
              <a:t>SpeedUp</a:t>
            </a:r>
            <a:r>
              <a:rPr lang="en-US" dirty="0" smtClean="0"/>
              <a:t>:</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	</a:t>
            </a:r>
            <a:r>
              <a:rPr lang="en-US" dirty="0" smtClean="0"/>
              <a:t>Write takes 100 cycles</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	B</a:t>
            </a:r>
            <a:r>
              <a:rPr lang="en-US" dirty="0" smtClean="0"/>
              <a:t>uffering takes 1 cycle</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	</a:t>
            </a:r>
            <a:r>
              <a:rPr lang="en-US" dirty="0" smtClean="0"/>
              <a:t>So Buffer and keep going!</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smtClean="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Problem: Read from a location with a buffered write pending?</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rgbClr val="FF0000"/>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rgbClr val="FF0000"/>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09850"/>
            <a:ext cx="7239000" cy="1266501"/>
          </a:xfrm>
        </p:spPr>
        <p:txBody>
          <a:bodyPr/>
          <a:lstStyle/>
          <a:p>
            <a:pPr algn="ctr"/>
            <a:r>
              <a:rPr lang="en-US" dirty="0" smtClean="0"/>
              <a:t>Shared Memory Consistency Models: A Tutorial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0</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Flag2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latin typeface="Garamond" pitchFamily="16" charset="0"/>
                <a:cs typeface="Courier New" charset="0"/>
              </a:rPr>
              <a:t>Flag1 =</a:t>
            </a:r>
            <a:r>
              <a:rPr lang="en-US" sz="2900" b="1" dirty="0" smtClean="0">
                <a:latin typeface="Garamond" pitchFamily="16" charset="0"/>
                <a:cs typeface="Courier New" charset="0"/>
              </a:rPr>
              <a:t> 0</a:t>
            </a:r>
            <a:endParaRPr lang="en-US" sz="2900" b="1" dirty="0">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latin typeface="Garamond" pitchFamily="16" charset="0"/>
                <a:cs typeface="Courier New" charset="0"/>
              </a:rPr>
              <a:t>Flag1 =</a:t>
            </a:r>
            <a:r>
              <a:rPr lang="en-US" sz="2900" b="1" dirty="0" smtClean="0">
                <a:latin typeface="Garamond" pitchFamily="16" charset="0"/>
                <a:cs typeface="Courier New" charset="0"/>
              </a:rPr>
              <a:t> 0</a:t>
            </a:r>
            <a:endParaRPr lang="en-US" sz="2900" b="1" dirty="0">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3" name="TextBox 12"/>
          <p:cNvSpPr txBox="1"/>
          <p:nvPr/>
        </p:nvSpPr>
        <p:spPr>
          <a:xfrm>
            <a:off x="2065012" y="5943600"/>
            <a:ext cx="5173988" cy="523220"/>
          </a:xfrm>
          <a:prstGeom prst="rect">
            <a:avLst/>
          </a:prstGeom>
          <a:noFill/>
        </p:spPr>
        <p:txBody>
          <a:bodyPr wrap="none" rtlCol="0">
            <a:spAutoFit/>
          </a:bodyPr>
          <a:lstStyle/>
          <a:p>
            <a:r>
              <a:rPr lang="en-US" sz="2800" dirty="0" smtClean="0">
                <a:solidFill>
                  <a:srgbClr val="FF0000"/>
                </a:solidFill>
              </a:rPr>
              <a:t>Critical section is not protected!</a:t>
            </a:r>
            <a:endParaRPr lang="en-US" sz="28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Write Buffer With Bypass</a:t>
            </a:r>
            <a:endParaRPr lang="en-US" dirty="0"/>
          </a:p>
        </p:txBody>
      </p:sp>
      <p:sp>
        <p:nvSpPr>
          <p:cNvPr id="3" name="Content Placeholder 2"/>
          <p:cNvSpPr>
            <a:spLocks noGrp="1"/>
          </p:cNvSpPr>
          <p:nvPr>
            <p:ph idx="1"/>
          </p:nvPr>
        </p:nvSpPr>
        <p:spPr>
          <a:xfrm>
            <a:off x="457200" y="2133600"/>
            <a:ext cx="8458200" cy="2936188"/>
          </a:xfrm>
        </p:spPr>
        <p:txBody>
          <a:bodyPr/>
          <a:lstStyle/>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latin typeface="Helvetica"/>
              </a:rPr>
              <a:t>Rule:</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latin typeface="Helvetica"/>
              </a:rPr>
              <a:t>	- If a write is issued, buffer it and keep executing</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smtClean="0">
              <a:latin typeface="Helvetica"/>
            </a:endParaRP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latin typeface="Helvetica"/>
              </a:rPr>
              <a:t>Unless: there is a read from the same location (subsequent writes don't matter), then wait for the write to complete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rgbClr val="FF0000"/>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rgbClr val="FF0000"/>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dirty="0">
              <a:solidFill>
                <a:srgbClr val="000000"/>
              </a:solidFill>
            </a:endParaRPr>
          </a:p>
        </p:txBody>
      </p:sp>
      <p:sp>
        <p:nvSpPr>
          <p:cNvPr id="13" name="TextBox 12"/>
          <p:cNvSpPr txBox="1"/>
          <p:nvPr/>
        </p:nvSpPr>
        <p:spPr>
          <a:xfrm>
            <a:off x="7315200" y="3810000"/>
            <a:ext cx="982936" cy="523220"/>
          </a:xfrm>
          <a:prstGeom prst="rect">
            <a:avLst/>
          </a:prstGeom>
          <a:noFill/>
        </p:spPr>
        <p:txBody>
          <a:bodyPr wrap="none" rtlCol="0">
            <a:spAutoFit/>
          </a:bodyPr>
          <a:lstStyle/>
          <a:p>
            <a:r>
              <a:rPr lang="en-US" sz="2800" dirty="0" smtClean="0">
                <a:solidFill>
                  <a:srgbClr val="FF0000"/>
                </a:solidFill>
              </a:rPr>
              <a:t>Stall!</a:t>
            </a:r>
            <a:endParaRPr lang="en-US" sz="28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Flag2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1</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0" name="Text Box 4"/>
          <p:cNvSpPr txBox="1">
            <a:spLocks noChangeArrowheads="1"/>
          </p:cNvSpPr>
          <p:nvPr/>
        </p:nvSpPr>
        <p:spPr bwMode="auto">
          <a:xfrm>
            <a:off x="5768520" y="5041745"/>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endParaRPr lang="en-US" sz="2900" b="1" dirty="0">
              <a:solidFill>
                <a:srgbClr val="FF0000"/>
              </a:solidFill>
              <a:latin typeface="Garamond" pitchFamily="16" charset="0"/>
              <a:cs typeface="Courier New" charset="0"/>
            </a:endParaRPr>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8229600" cy="684803"/>
          </a:xfrm>
        </p:spPr>
        <p:txBody>
          <a:bodyPr/>
          <a:lstStyle/>
          <a:p>
            <a:r>
              <a:rPr lang="en-US" dirty="0" smtClean="0"/>
              <a:t>Is This a General Solution ?</a:t>
            </a:r>
            <a:endParaRPr lang="en-US" dirty="0"/>
          </a:p>
        </p:txBody>
      </p:sp>
      <p:sp>
        <p:nvSpPr>
          <p:cNvPr id="3" name="Content Placeholder 2"/>
          <p:cNvSpPr>
            <a:spLocks noGrp="1"/>
          </p:cNvSpPr>
          <p:nvPr>
            <p:ph idx="1"/>
          </p:nvPr>
        </p:nvSpPr>
        <p:spPr>
          <a:xfrm>
            <a:off x="457200" y="2408238"/>
            <a:ext cx="8153400" cy="1384995"/>
          </a:xfrm>
        </p:spPr>
        <p:txBody>
          <a:bodyPr/>
          <a:lstStyle/>
          <a:p>
            <a:r>
              <a:rPr lang="en-US" dirty="0" smtClean="0"/>
              <a:t>-	If each CPU has a write buffer with bypass, and follows the rules, will the algorithm still work correctly?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t>Concurrent programming on a </a:t>
            </a:r>
            <a:r>
              <a:rPr lang="en-US" sz="2400" dirty="0" err="1" smtClean="0"/>
              <a:t>uniprocessor</a:t>
            </a:r>
            <a:endParaRPr lang="en-US" sz="2400" dirty="0" smtClean="0"/>
          </a:p>
          <a:p>
            <a:pPr>
              <a:buFont typeface="Arial"/>
              <a:buChar char="•"/>
            </a:pPr>
            <a:r>
              <a:rPr lang="en-US" sz="2400" dirty="0" smtClean="0"/>
              <a:t>The effect of optimizations on a </a:t>
            </a:r>
            <a:r>
              <a:rPr lang="en-US" sz="2400" dirty="0" err="1" smtClean="0"/>
              <a:t>uniprocessor</a:t>
            </a:r>
            <a:endParaRPr lang="en-US" sz="2400" dirty="0" smtClean="0"/>
          </a:p>
          <a:p>
            <a:pPr>
              <a:buFont typeface="Arial"/>
              <a:buChar char="•"/>
            </a:pPr>
            <a:r>
              <a:rPr lang="en-US" sz="2400" dirty="0" smtClean="0"/>
              <a:t>The effect of the same optimizations on a multiprocessor </a:t>
            </a:r>
          </a:p>
          <a:p>
            <a:pPr>
              <a:buFont typeface="Arial"/>
              <a:buChar char="•"/>
            </a:pPr>
            <a:r>
              <a:rPr lang="en-US" sz="2400" dirty="0" smtClean="0"/>
              <a:t>Methods for restoring sequential consistency</a:t>
            </a:r>
          </a:p>
          <a:p>
            <a:pPr>
              <a:buFont typeface="Arial"/>
              <a:buChar char="•"/>
            </a:pPr>
            <a:r>
              <a:rPr lang="en-US" sz="2400" dirty="0" smtClean="0"/>
              <a:t>Conclusion</a:t>
            </a:r>
          </a:p>
          <a:p>
            <a:pPr>
              <a:buFont typeface="Arial"/>
              <a:buChar char="•"/>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t>Concurrent programming on a </a:t>
            </a:r>
            <a:r>
              <a:rPr lang="en-US" sz="2400" dirty="0" err="1" smtClean="0"/>
              <a:t>uniprocessor</a:t>
            </a:r>
            <a:endParaRPr lang="en-US" sz="2400" dirty="0" smtClean="0"/>
          </a:p>
          <a:p>
            <a:pPr>
              <a:buFont typeface="Arial"/>
              <a:buChar char="•"/>
            </a:pPr>
            <a:r>
              <a:rPr lang="en-US" sz="2400" dirty="0" smtClean="0"/>
              <a:t>The effect of optimizations on a </a:t>
            </a:r>
            <a:r>
              <a:rPr lang="en-US" sz="2400" dirty="0" err="1" smtClean="0"/>
              <a:t>uniprocessor</a:t>
            </a:r>
            <a:endParaRPr lang="en-US" sz="2400" dirty="0" smtClean="0"/>
          </a:p>
          <a:p>
            <a:pPr>
              <a:buFont typeface="Arial"/>
              <a:buChar char="•"/>
            </a:pPr>
            <a:r>
              <a:rPr lang="en-US" sz="2400" dirty="0" smtClean="0">
                <a:solidFill>
                  <a:srgbClr val="FF0000"/>
                </a:solidFill>
              </a:rPr>
              <a:t>The effect of the same optimizations on a multiprocessor </a:t>
            </a:r>
          </a:p>
          <a:p>
            <a:pPr>
              <a:buFont typeface="Arial"/>
              <a:buChar char="•"/>
            </a:pPr>
            <a:r>
              <a:rPr lang="en-US" sz="2400" dirty="0" smtClean="0"/>
              <a:t>Methods for restoring sequential consistency</a:t>
            </a:r>
          </a:p>
          <a:p>
            <a:pPr>
              <a:buFont typeface="Arial"/>
              <a:buChar char="•"/>
            </a:pPr>
            <a:r>
              <a:rPr lang="en-US" sz="2400" dirty="0" smtClean="0"/>
              <a:t>Conclusion</a:t>
            </a:r>
          </a:p>
          <a:p>
            <a:pPr>
              <a:buFont typeface="Arial"/>
              <a:buChar char="•"/>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25896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23880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305304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4" name="AutoShape 7"/>
          <p:cNvSpPr>
            <a:spLocks noChangeArrowheads="1"/>
          </p:cNvSpPr>
          <p:nvPr/>
        </p:nvSpPr>
        <p:spPr bwMode="auto">
          <a:xfrm>
            <a:off x="538440" y="44958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rgbClr val="FF0000"/>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25896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23880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305304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3" name="Text Box 5"/>
          <p:cNvSpPr txBox="1">
            <a:spLocks noChangeArrowheads="1"/>
          </p:cNvSpPr>
          <p:nvPr/>
        </p:nvSpPr>
        <p:spPr bwMode="auto">
          <a:xfrm>
            <a:off x="724200" y="44958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4" name="AutoShape 7"/>
          <p:cNvSpPr>
            <a:spLocks noChangeArrowheads="1"/>
          </p:cNvSpPr>
          <p:nvPr/>
        </p:nvSpPr>
        <p:spPr bwMode="auto">
          <a:xfrm>
            <a:off x="538440" y="44958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rgbClr val="FF0000"/>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25896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23880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305304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smtClean="0">
                <a:solidFill>
                  <a:srgbClr val="FF0000"/>
                </a:solidFill>
                <a:latin typeface="Garamond" pitchFamily="16" charset="0"/>
                <a:cs typeface="Courier New" charset="0"/>
              </a:rPr>
              <a:t>Flag2 </a:t>
            </a:r>
            <a:r>
              <a:rPr lang="en-US" sz="2900" b="1" dirty="0">
                <a:solidFill>
                  <a:srgbClr val="FF0000"/>
                </a:solidFill>
                <a:latin typeface="Garamond" pitchFamily="16" charset="0"/>
                <a:cs typeface="Courier New" charset="0"/>
              </a:rPr>
              <a:t>=</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3" name="Text Box 5"/>
          <p:cNvSpPr txBox="1">
            <a:spLocks noChangeArrowheads="1"/>
          </p:cNvSpPr>
          <p:nvPr/>
        </p:nvSpPr>
        <p:spPr bwMode="auto">
          <a:xfrm>
            <a:off x="724200" y="44958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4" name="AutoShape 7"/>
          <p:cNvSpPr>
            <a:spLocks noChangeArrowheads="1"/>
          </p:cNvSpPr>
          <p:nvPr/>
        </p:nvSpPr>
        <p:spPr bwMode="auto">
          <a:xfrm>
            <a:off x="538440" y="44958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Flag2 == 0</a:t>
            </a:r>
            <a:r>
              <a:rPr lang="en-US" sz="2900" b="1" dirty="0">
                <a:solidFill>
                  <a:schemeClr val="tx1"/>
                </a:solidFill>
                <a:latin typeface="Garamond" pitchFamily="16" charset="0"/>
                <a:cs typeface="Courier New" charset="0"/>
              </a:rPr>
              <a:t>)</a:t>
            </a:r>
          </a:p>
          <a:p>
            <a:pPr hangingPunct="1"/>
            <a:r>
              <a:rPr lang="en-US" sz="2900" b="1" dirty="0">
                <a:solidFill>
                  <a:srgbClr val="FF0000"/>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25896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 0</a:t>
            </a:r>
          </a:p>
        </p:txBody>
      </p:sp>
      <p:sp>
        <p:nvSpPr>
          <p:cNvPr id="7" name="Text Box 5"/>
          <p:cNvSpPr txBox="1">
            <a:spLocks noChangeArrowheads="1"/>
          </p:cNvSpPr>
          <p:nvPr/>
        </p:nvSpPr>
        <p:spPr bwMode="auto">
          <a:xfrm>
            <a:off x="323880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0</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305304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smtClean="0">
                <a:solidFill>
                  <a:srgbClr val="FF0000"/>
                </a:solidFill>
                <a:latin typeface="Garamond" pitchFamily="16" charset="0"/>
                <a:cs typeface="Courier New" charset="0"/>
              </a:rPr>
              <a:t>Flag2 </a:t>
            </a:r>
            <a:r>
              <a:rPr lang="en-US" sz="2900" b="1" dirty="0">
                <a:solidFill>
                  <a:srgbClr val="FF0000"/>
                </a:solidFill>
                <a:latin typeface="Garamond" pitchFamily="16" charset="0"/>
                <a:cs typeface="Courier New" charset="0"/>
              </a:rPr>
              <a:t>=</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3" name="Text Box 5"/>
          <p:cNvSpPr txBox="1">
            <a:spLocks noChangeArrowheads="1"/>
          </p:cNvSpPr>
          <p:nvPr/>
        </p:nvSpPr>
        <p:spPr bwMode="auto">
          <a:xfrm>
            <a:off x="724200" y="44958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4" name="AutoShape 7"/>
          <p:cNvSpPr>
            <a:spLocks noChangeArrowheads="1"/>
          </p:cNvSpPr>
          <p:nvPr/>
        </p:nvSpPr>
        <p:spPr bwMode="auto">
          <a:xfrm>
            <a:off x="538440" y="44958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rgbClr val="FF0000"/>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6" name="Text Box 4"/>
          <p:cNvSpPr txBox="1">
            <a:spLocks noChangeArrowheads="1"/>
          </p:cNvSpPr>
          <p:nvPr/>
        </p:nvSpPr>
        <p:spPr bwMode="auto">
          <a:xfrm>
            <a:off x="325896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23880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0</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305304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1" name="Text Box 5"/>
          <p:cNvSpPr txBox="1">
            <a:spLocks noChangeArrowheads="1"/>
          </p:cNvSpPr>
          <p:nvPr/>
        </p:nvSpPr>
        <p:spPr bwMode="auto">
          <a:xfrm>
            <a:off x="5748360" y="44196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smtClean="0">
                <a:solidFill>
                  <a:srgbClr val="FF0000"/>
                </a:solidFill>
                <a:latin typeface="Garamond" pitchFamily="16" charset="0"/>
                <a:cs typeface="Courier New" charset="0"/>
              </a:rPr>
              <a:t>Flag2 </a:t>
            </a:r>
            <a:r>
              <a:rPr lang="en-US" sz="2900" b="1" dirty="0">
                <a:solidFill>
                  <a:srgbClr val="FF0000"/>
                </a:solidFill>
                <a:latin typeface="Garamond" pitchFamily="16" charset="0"/>
                <a:cs typeface="Courier New" charset="0"/>
              </a:rPr>
              <a:t>=</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2" name="AutoShape 7"/>
          <p:cNvSpPr>
            <a:spLocks noChangeArrowheads="1"/>
          </p:cNvSpPr>
          <p:nvPr/>
        </p:nvSpPr>
        <p:spPr bwMode="auto">
          <a:xfrm>
            <a:off x="5562600" y="44196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13" name="Text Box 5"/>
          <p:cNvSpPr txBox="1">
            <a:spLocks noChangeArrowheads="1"/>
          </p:cNvSpPr>
          <p:nvPr/>
        </p:nvSpPr>
        <p:spPr bwMode="auto">
          <a:xfrm>
            <a:off x="724200" y="4495800"/>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14" name="AutoShape 7"/>
          <p:cNvSpPr>
            <a:spLocks noChangeArrowheads="1"/>
          </p:cNvSpPr>
          <p:nvPr/>
        </p:nvSpPr>
        <p:spPr bwMode="auto">
          <a:xfrm>
            <a:off x="538440" y="4495800"/>
            <a:ext cx="2280960" cy="1244291"/>
          </a:xfrm>
          <a:prstGeom prst="roundRect">
            <a:avLst>
              <a:gd name="adj" fmla="val 16667"/>
            </a:avLst>
          </a:prstGeom>
          <a:noFill/>
          <a:ln w="36720">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Its Broken!</a:t>
            </a:r>
            <a:endParaRPr lang="en-US" dirty="0"/>
          </a:p>
        </p:txBody>
      </p:sp>
      <p:sp>
        <p:nvSpPr>
          <p:cNvPr id="3" name="Content Placeholder 2"/>
          <p:cNvSpPr>
            <a:spLocks noGrp="1"/>
          </p:cNvSpPr>
          <p:nvPr>
            <p:ph idx="1"/>
          </p:nvPr>
        </p:nvSpPr>
        <p:spPr>
          <a:xfrm>
            <a:off x="457200" y="2408238"/>
            <a:ext cx="8458200" cy="1988237"/>
          </a:xfrm>
        </p:spPr>
        <p:txBody>
          <a:bodyPr/>
          <a:lstStyle/>
          <a:p>
            <a:r>
              <a:rPr lang="en-US" dirty="0" smtClean="0"/>
              <a:t>How did that happen?</a:t>
            </a:r>
          </a:p>
          <a:p>
            <a:pPr lvl="1"/>
            <a:r>
              <a:rPr lang="en-US" dirty="0" smtClean="0"/>
              <a:t>-	write buffers are processor specific</a:t>
            </a:r>
          </a:p>
          <a:p>
            <a:pPr lvl="1"/>
            <a:r>
              <a:rPr lang="en-US" dirty="0" smtClean="0"/>
              <a:t>-	writes are not visible to other processors until they hit memory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931"/>
            <a:ext cx="8001000" cy="1266501"/>
          </a:xfrm>
        </p:spPr>
        <p:txBody>
          <a:bodyPr/>
          <a:lstStyle/>
          <a:p>
            <a:r>
              <a:rPr lang="en-US" dirty="0" smtClean="0"/>
              <a:t>Generalization of the Problem</a:t>
            </a:r>
            <a:endParaRPr lang="en-US" dirty="0"/>
          </a:p>
        </p:txBody>
      </p:sp>
      <p:sp>
        <p:nvSpPr>
          <p:cNvPr id="3" name="Content Placeholder 2"/>
          <p:cNvSpPr>
            <a:spLocks noGrp="1"/>
          </p:cNvSpPr>
          <p:nvPr>
            <p:ph idx="1"/>
          </p:nvPr>
        </p:nvSpPr>
        <p:spPr>
          <a:xfrm>
            <a:off x="457200" y="2133600"/>
            <a:ext cx="8077200" cy="4487383"/>
          </a:xfrm>
        </p:spPr>
        <p:txBody>
          <a:bodyPr/>
          <a:lstStyle/>
          <a:p>
            <a:r>
              <a:rPr lang="en-US" dirty="0" smtClean="0"/>
              <a:t>Dekker’s algorithm has the form:</a:t>
            </a:r>
          </a:p>
          <a:p>
            <a:r>
              <a:rPr lang="en-US" dirty="0" smtClean="0"/>
              <a:t> 			WX			WY</a:t>
            </a:r>
          </a:p>
          <a:p>
            <a:r>
              <a:rPr lang="en-US" dirty="0" smtClean="0"/>
              <a:t>			RY			RX</a:t>
            </a:r>
          </a:p>
          <a:p>
            <a:endParaRPr lang="en-US" dirty="0" smtClean="0"/>
          </a:p>
          <a:p>
            <a:pPr>
              <a:buFontTx/>
              <a:buChar char="-"/>
            </a:pPr>
            <a:r>
              <a:rPr lang="en-US" dirty="0" smtClean="0"/>
              <a:t>The write buffer delays the writes until after the reads!</a:t>
            </a:r>
          </a:p>
          <a:p>
            <a:pPr>
              <a:buFontTx/>
              <a:buChar char="-"/>
            </a:pPr>
            <a:r>
              <a:rPr lang="en-US" dirty="0" smtClean="0"/>
              <a:t>It reorders the reads and writes</a:t>
            </a:r>
          </a:p>
          <a:p>
            <a:pPr>
              <a:buFontTx/>
              <a:buChar char="-"/>
            </a:pPr>
            <a:r>
              <a:rPr lang="en-US" dirty="0" smtClean="0"/>
              <a:t>B</a:t>
            </a:r>
            <a:r>
              <a:rPr lang="en-US" dirty="0" smtClean="0"/>
              <a:t>oth processes can read the value prior to the other’s write!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523560" y="83820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
        <p:nvSpPr>
          <p:cNvPr id="43010" name="Text Box 2"/>
          <p:cNvSpPr txBox="1">
            <a:spLocks noChangeArrowheads="1"/>
          </p:cNvSpPr>
          <p:nvPr/>
        </p:nvSpPr>
        <p:spPr bwMode="auto">
          <a:xfrm>
            <a:off x="1724520" y="838200"/>
            <a:ext cx="622080"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p:txBody>
      </p:sp>
      <p:sp>
        <p:nvSpPr>
          <p:cNvPr id="43011" name="Text Box 3"/>
          <p:cNvSpPr txBox="1">
            <a:spLocks noChangeArrowheads="1"/>
          </p:cNvSpPr>
          <p:nvPr/>
        </p:nvSpPr>
        <p:spPr bwMode="auto">
          <a:xfrm>
            <a:off x="2182440" y="842521"/>
            <a:ext cx="622080" cy="68536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p:txBody>
      </p:sp>
      <p:sp>
        <p:nvSpPr>
          <p:cNvPr id="43012" name="Text Box 4"/>
          <p:cNvSpPr txBox="1">
            <a:spLocks noChangeArrowheads="1"/>
          </p:cNvSpPr>
          <p:nvPr/>
        </p:nvSpPr>
        <p:spPr bwMode="auto">
          <a:xfrm>
            <a:off x="2804520" y="83820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WX</a:t>
            </a:r>
          </a:p>
        </p:txBody>
      </p:sp>
      <p:sp>
        <p:nvSpPr>
          <p:cNvPr id="43013" name="Text Box 5"/>
          <p:cNvSpPr txBox="1">
            <a:spLocks noChangeArrowheads="1"/>
          </p:cNvSpPr>
          <p:nvPr/>
        </p:nvSpPr>
        <p:spPr bwMode="auto">
          <a:xfrm>
            <a:off x="3633960" y="1667727"/>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There are 4! or 24 possible orderings.</a:t>
            </a:r>
          </a:p>
        </p:txBody>
      </p:sp>
      <p:sp>
        <p:nvSpPr>
          <p:cNvPr id="43014" name="Text Box 6"/>
          <p:cNvSpPr txBox="1">
            <a:spLocks noChangeArrowheads="1"/>
          </p:cNvSpPr>
          <p:nvPr/>
        </p:nvSpPr>
        <p:spPr bwMode="auto">
          <a:xfrm>
            <a:off x="3633960" y="3829394"/>
            <a:ext cx="4976640" cy="115644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If </a:t>
            </a:r>
            <a:r>
              <a:rPr lang="en-US" sz="2000" i="1" dirty="0">
                <a:solidFill>
                  <a:schemeClr val="tx1"/>
                </a:solidFill>
              </a:rPr>
              <a:t>either</a:t>
            </a:r>
            <a:r>
              <a:rPr lang="en-US" sz="2000" dirty="0">
                <a:solidFill>
                  <a:schemeClr val="tx1"/>
                </a:solidFill>
              </a:rPr>
              <a:t> WX&lt;RX or WY&lt;RY</a:t>
            </a:r>
          </a:p>
          <a:p>
            <a:r>
              <a:rPr lang="en-US" sz="2000" dirty="0">
                <a:solidFill>
                  <a:schemeClr val="tx1"/>
                </a:solidFill>
              </a:rPr>
              <a:t>Then  the Critical Section is protected (Correct Behavior).</a:t>
            </a:r>
          </a:p>
        </p:txBody>
      </p:sp>
      <p:sp>
        <p:nvSpPr>
          <p:cNvPr id="43015" name="Text Box 7"/>
          <p:cNvSpPr txBox="1">
            <a:spLocks noChangeArrowheads="1"/>
          </p:cNvSpPr>
          <p:nvPr/>
        </p:nvSpPr>
        <p:spPr bwMode="auto">
          <a:xfrm>
            <a:off x="1145640" y="842521"/>
            <a:ext cx="622080" cy="68536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WX</a:t>
            </a:r>
          </a:p>
          <a:p>
            <a:r>
              <a:rPr lang="en-US" sz="1600" dirty="0"/>
              <a:t>WX</a:t>
            </a:r>
          </a:p>
          <a:p>
            <a:r>
              <a:rPr lang="en-US" sz="1600" dirty="0"/>
              <a:t>WX</a:t>
            </a:r>
          </a:p>
          <a:p>
            <a:r>
              <a:rPr lang="en-US" sz="1600" dirty="0"/>
              <a:t>WX</a:t>
            </a:r>
          </a:p>
          <a:p>
            <a:r>
              <a:rPr lang="en-US" sz="1600" dirty="0"/>
              <a:t>WX</a:t>
            </a:r>
          </a:p>
          <a:p>
            <a:r>
              <a:rPr lang="en-US" sz="1600" dirty="0"/>
              <a:t>WX</a:t>
            </a:r>
          </a:p>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523560" y="83820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
        <p:nvSpPr>
          <p:cNvPr id="43010" name="Text Box 2"/>
          <p:cNvSpPr txBox="1">
            <a:spLocks noChangeArrowheads="1"/>
          </p:cNvSpPr>
          <p:nvPr/>
        </p:nvSpPr>
        <p:spPr bwMode="auto">
          <a:xfrm>
            <a:off x="1724520" y="838200"/>
            <a:ext cx="622080"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RY</a:t>
            </a:r>
          </a:p>
          <a:p>
            <a:r>
              <a:rPr lang="en-US" sz="1600" dirty="0">
                <a:solidFill>
                  <a:srgbClr val="FF0000"/>
                </a:solidFill>
              </a:rPr>
              <a:t>RY</a:t>
            </a:r>
          </a:p>
          <a:p>
            <a:r>
              <a:rPr lang="en-US" sz="1600" dirty="0">
                <a:solidFill>
                  <a:srgbClr val="FF0000"/>
                </a:solidFill>
              </a:rPr>
              <a:t>WY</a:t>
            </a:r>
          </a:p>
          <a:p>
            <a:r>
              <a:rPr lang="en-US" sz="1600" dirty="0">
                <a:solidFill>
                  <a:srgbClr val="FF0000"/>
                </a:solidFill>
              </a:rPr>
              <a:t>RX</a:t>
            </a:r>
          </a:p>
          <a:p>
            <a:r>
              <a:rPr lang="en-US" sz="1600" dirty="0">
                <a:solidFill>
                  <a:srgbClr val="FF0000"/>
                </a:solidFill>
              </a:rPr>
              <a:t>WY</a:t>
            </a:r>
          </a:p>
          <a:p>
            <a:r>
              <a:rPr lang="en-US" sz="1600" dirty="0">
                <a:solidFill>
                  <a:srgbClr val="FF0000"/>
                </a:solidFill>
              </a:rPr>
              <a:t>RX</a:t>
            </a:r>
          </a:p>
          <a:p>
            <a:r>
              <a:rPr lang="en-US" sz="1600" dirty="0">
                <a:solidFill>
                  <a:srgbClr val="FF0000"/>
                </a:solidFill>
              </a:rPr>
              <a:t>WX</a:t>
            </a:r>
          </a:p>
          <a:p>
            <a:r>
              <a:rPr lang="en-US" sz="1600" dirty="0">
                <a:solidFill>
                  <a:srgbClr val="FF0000"/>
                </a:solidFill>
              </a:rPr>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solidFill>
                  <a:srgbClr val="FF0000"/>
                </a:solidFill>
              </a:rPr>
              <a:t>WX</a:t>
            </a:r>
          </a:p>
          <a:p>
            <a:r>
              <a:rPr lang="en-US" sz="1600" dirty="0">
                <a:solidFill>
                  <a:srgbClr val="FF0000"/>
                </a:solidFill>
              </a:rPr>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solidFill>
                  <a:srgbClr val="FF0000"/>
                </a:solidFill>
              </a:rPr>
              <a:t>WY</a:t>
            </a:r>
          </a:p>
          <a:p>
            <a:r>
              <a:rPr lang="en-US" sz="1600" dirty="0"/>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solidFill>
                  <a:srgbClr val="FF0000"/>
                </a:solidFill>
              </a:rPr>
              <a:t>WY</a:t>
            </a:r>
          </a:p>
        </p:txBody>
      </p:sp>
      <p:sp>
        <p:nvSpPr>
          <p:cNvPr id="43011" name="Text Box 3"/>
          <p:cNvSpPr txBox="1">
            <a:spLocks noChangeArrowheads="1"/>
          </p:cNvSpPr>
          <p:nvPr/>
        </p:nvSpPr>
        <p:spPr bwMode="auto">
          <a:xfrm>
            <a:off x="2182440" y="842521"/>
            <a:ext cx="622080" cy="68536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WY</a:t>
            </a:r>
          </a:p>
          <a:p>
            <a:r>
              <a:rPr lang="en-US" sz="1600" dirty="0">
                <a:solidFill>
                  <a:srgbClr val="FF0000"/>
                </a:solidFill>
              </a:rPr>
              <a:t>RX</a:t>
            </a:r>
          </a:p>
          <a:p>
            <a:r>
              <a:rPr lang="en-US" sz="1600" dirty="0">
                <a:solidFill>
                  <a:srgbClr val="FF0000"/>
                </a:solidFill>
              </a:rPr>
              <a:t>RY</a:t>
            </a:r>
          </a:p>
          <a:p>
            <a:r>
              <a:rPr lang="en-US" sz="1600" dirty="0">
                <a:solidFill>
                  <a:srgbClr val="FF0000"/>
                </a:solidFill>
              </a:rPr>
              <a:t>RY</a:t>
            </a:r>
          </a:p>
          <a:p>
            <a:r>
              <a:rPr lang="en-US" sz="1600" dirty="0">
                <a:solidFill>
                  <a:srgbClr val="FF0000"/>
                </a:solidFill>
              </a:rPr>
              <a:t>RX</a:t>
            </a:r>
          </a:p>
          <a:p>
            <a:r>
              <a:rPr lang="en-US" sz="1600" dirty="0">
                <a:solidFill>
                  <a:srgbClr val="FF0000"/>
                </a:solidFill>
              </a:rPr>
              <a:t>WY</a:t>
            </a:r>
          </a:p>
          <a:p>
            <a:r>
              <a:rPr lang="en-US" sz="1600" dirty="0">
                <a:solidFill>
                  <a:srgbClr val="FF0000"/>
                </a:solidFill>
              </a:rPr>
              <a:t>WY</a:t>
            </a:r>
          </a:p>
          <a:p>
            <a:r>
              <a:rPr lang="en-US" sz="1600" dirty="0">
                <a:solidFill>
                  <a:srgbClr val="FF0000"/>
                </a:solidFill>
              </a:rPr>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solidFill>
                  <a:srgbClr val="FF0000"/>
                </a:solidFill>
              </a:rPr>
              <a:t>WY</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solidFill>
                  <a:srgbClr val="FF0000"/>
                </a:solidFill>
              </a:rPr>
              <a:t>WX</a:t>
            </a:r>
          </a:p>
          <a:p>
            <a:r>
              <a:rPr lang="en-US" sz="1600" dirty="0"/>
              <a:t>RX</a:t>
            </a:r>
          </a:p>
          <a:p>
            <a:r>
              <a:rPr lang="en-US" sz="1600" dirty="0"/>
              <a:t>WY</a:t>
            </a:r>
          </a:p>
          <a:p>
            <a:r>
              <a:rPr lang="en-US" sz="1600" dirty="0">
                <a:solidFill>
                  <a:srgbClr val="FF0000"/>
                </a:solidFill>
              </a:rPr>
              <a:t>RX</a:t>
            </a:r>
          </a:p>
          <a:p>
            <a:r>
              <a:rPr lang="en-US" sz="1600" dirty="0"/>
              <a:t>WY</a:t>
            </a:r>
          </a:p>
          <a:p>
            <a:r>
              <a:rPr lang="en-US" sz="1600" dirty="0">
                <a:solidFill>
                  <a:srgbClr val="FF0000"/>
                </a:solidFill>
              </a:rPr>
              <a:t>RY</a:t>
            </a:r>
          </a:p>
          <a:p>
            <a:r>
              <a:rPr lang="en-US" sz="1600" dirty="0">
                <a:solidFill>
                  <a:srgbClr val="FF0000"/>
                </a:solidFill>
              </a:rPr>
              <a:t>RY</a:t>
            </a:r>
          </a:p>
        </p:txBody>
      </p:sp>
      <p:sp>
        <p:nvSpPr>
          <p:cNvPr id="43012" name="Text Box 4"/>
          <p:cNvSpPr txBox="1">
            <a:spLocks noChangeArrowheads="1"/>
          </p:cNvSpPr>
          <p:nvPr/>
        </p:nvSpPr>
        <p:spPr bwMode="auto">
          <a:xfrm>
            <a:off x="2804520" y="83820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RX</a:t>
            </a:r>
          </a:p>
          <a:p>
            <a:r>
              <a:rPr lang="en-US" sz="1600" dirty="0">
                <a:solidFill>
                  <a:srgbClr val="FF0000"/>
                </a:solidFill>
              </a:rPr>
              <a:t>WY</a:t>
            </a:r>
          </a:p>
          <a:p>
            <a:r>
              <a:rPr lang="en-US" sz="1600" dirty="0">
                <a:solidFill>
                  <a:srgbClr val="FF0000"/>
                </a:solidFill>
              </a:rPr>
              <a:t>RX</a:t>
            </a:r>
          </a:p>
          <a:p>
            <a:r>
              <a:rPr lang="en-US" sz="1600" dirty="0">
                <a:solidFill>
                  <a:srgbClr val="FF0000"/>
                </a:solidFill>
              </a:rPr>
              <a:t>WY</a:t>
            </a:r>
          </a:p>
          <a:p>
            <a:r>
              <a:rPr lang="en-US" sz="1600" dirty="0">
                <a:solidFill>
                  <a:srgbClr val="FF0000"/>
                </a:solidFill>
              </a:rPr>
              <a:t>RY</a:t>
            </a:r>
          </a:p>
          <a:p>
            <a:r>
              <a:rPr lang="en-US" sz="1600" dirty="0">
                <a:solidFill>
                  <a:srgbClr val="FF0000"/>
                </a:solidFill>
              </a:rPr>
              <a:t>RY</a:t>
            </a:r>
          </a:p>
          <a:p>
            <a:r>
              <a:rPr lang="en-US" sz="1600" dirty="0">
                <a:solidFill>
                  <a:srgbClr val="FF0000"/>
                </a:solidFill>
              </a:rPr>
              <a:t>RX</a:t>
            </a:r>
          </a:p>
          <a:p>
            <a:r>
              <a:rPr lang="en-US" sz="1600" dirty="0">
                <a:solidFill>
                  <a:srgbClr val="FF0000"/>
                </a:solidFill>
              </a:rPr>
              <a:t>WY</a:t>
            </a:r>
          </a:p>
          <a:p>
            <a:r>
              <a:rPr lang="en-US" sz="1600" dirty="0">
                <a:solidFill>
                  <a:srgbClr val="FF0000"/>
                </a:solidFill>
              </a:rPr>
              <a:t>RX</a:t>
            </a:r>
          </a:p>
          <a:p>
            <a:r>
              <a:rPr lang="en-US" sz="1600" dirty="0"/>
              <a:t>WY</a:t>
            </a:r>
          </a:p>
          <a:p>
            <a:r>
              <a:rPr lang="en-US" sz="1600" dirty="0">
                <a:solidFill>
                  <a:srgbClr val="FF0000"/>
                </a:solidFill>
              </a:rPr>
              <a:t>RY</a:t>
            </a:r>
          </a:p>
          <a:p>
            <a:r>
              <a:rPr lang="en-US" sz="1600" dirty="0">
                <a:solidFill>
                  <a:srgbClr val="FF0000"/>
                </a:solidFill>
              </a:rPr>
              <a:t>RY</a:t>
            </a:r>
          </a:p>
          <a:p>
            <a:r>
              <a:rPr lang="en-US" sz="1600" dirty="0">
                <a:solidFill>
                  <a:srgbClr val="FF0000"/>
                </a:solidFill>
              </a:rPr>
              <a:t>RX</a:t>
            </a:r>
          </a:p>
          <a:p>
            <a:r>
              <a:rPr lang="en-US" sz="1600" dirty="0"/>
              <a:t>WY</a:t>
            </a:r>
          </a:p>
          <a:p>
            <a:r>
              <a:rPr lang="en-US" sz="1600" dirty="0">
                <a:solidFill>
                  <a:srgbClr val="FF0000"/>
                </a:solidFill>
              </a:rPr>
              <a:t>RX</a:t>
            </a:r>
          </a:p>
          <a:p>
            <a:r>
              <a:rPr lang="en-US" sz="1600" dirty="0"/>
              <a:t>WY</a:t>
            </a:r>
          </a:p>
          <a:p>
            <a:r>
              <a:rPr lang="en-US" sz="1600" dirty="0">
                <a:solidFill>
                  <a:srgbClr val="FF0000"/>
                </a:solidFill>
              </a:rPr>
              <a:t>RY</a:t>
            </a:r>
          </a:p>
          <a:p>
            <a:r>
              <a:rPr lang="en-US" sz="1600" dirty="0">
                <a:solidFill>
                  <a:srgbClr val="FF0000"/>
                </a:solidFill>
              </a:rPr>
              <a:t>RY</a:t>
            </a:r>
          </a:p>
          <a:p>
            <a:r>
              <a:rPr lang="en-US" sz="1600" dirty="0"/>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solidFill>
                  <a:srgbClr val="FF0000"/>
                </a:solidFill>
              </a:rPr>
              <a:t>WX</a:t>
            </a:r>
          </a:p>
        </p:txBody>
      </p:sp>
      <p:sp>
        <p:nvSpPr>
          <p:cNvPr id="43013" name="Text Box 5"/>
          <p:cNvSpPr txBox="1">
            <a:spLocks noChangeArrowheads="1"/>
          </p:cNvSpPr>
          <p:nvPr/>
        </p:nvSpPr>
        <p:spPr bwMode="auto">
          <a:xfrm>
            <a:off x="3633960" y="1667727"/>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There are 4! or 24 possible orderings.</a:t>
            </a:r>
          </a:p>
        </p:txBody>
      </p:sp>
      <p:sp>
        <p:nvSpPr>
          <p:cNvPr id="43014" name="Text Box 6"/>
          <p:cNvSpPr txBox="1">
            <a:spLocks noChangeArrowheads="1"/>
          </p:cNvSpPr>
          <p:nvPr/>
        </p:nvSpPr>
        <p:spPr bwMode="auto">
          <a:xfrm>
            <a:off x="3633960" y="3829394"/>
            <a:ext cx="4976640" cy="115644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If </a:t>
            </a:r>
            <a:r>
              <a:rPr lang="en-US" sz="2000" i="1" dirty="0">
                <a:solidFill>
                  <a:schemeClr val="tx1"/>
                </a:solidFill>
              </a:rPr>
              <a:t>either</a:t>
            </a:r>
            <a:r>
              <a:rPr lang="en-US" sz="2000" dirty="0">
                <a:solidFill>
                  <a:schemeClr val="tx1"/>
                </a:solidFill>
              </a:rPr>
              <a:t> WX&lt;RX or WY&lt;RY</a:t>
            </a:r>
          </a:p>
          <a:p>
            <a:r>
              <a:rPr lang="en-US" sz="2000" dirty="0">
                <a:solidFill>
                  <a:schemeClr val="tx1"/>
                </a:solidFill>
              </a:rPr>
              <a:t>Then  the Critical Section is protected (Correct Behavior).</a:t>
            </a:r>
          </a:p>
        </p:txBody>
      </p:sp>
      <p:sp>
        <p:nvSpPr>
          <p:cNvPr id="43015" name="Text Box 7"/>
          <p:cNvSpPr txBox="1">
            <a:spLocks noChangeArrowheads="1"/>
          </p:cNvSpPr>
          <p:nvPr/>
        </p:nvSpPr>
        <p:spPr bwMode="auto">
          <a:xfrm>
            <a:off x="1145640" y="842521"/>
            <a:ext cx="622080" cy="68536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WX</a:t>
            </a:r>
          </a:p>
          <a:p>
            <a:r>
              <a:rPr lang="en-US" sz="1600" dirty="0">
                <a:solidFill>
                  <a:srgbClr val="FF0000"/>
                </a:solidFill>
              </a:rPr>
              <a:t>WX</a:t>
            </a:r>
          </a:p>
          <a:p>
            <a:r>
              <a:rPr lang="en-US" sz="1600" dirty="0">
                <a:solidFill>
                  <a:srgbClr val="FF0000"/>
                </a:solidFill>
              </a:rPr>
              <a:t>WX</a:t>
            </a:r>
          </a:p>
          <a:p>
            <a:r>
              <a:rPr lang="en-US" sz="1600" dirty="0">
                <a:solidFill>
                  <a:srgbClr val="FF0000"/>
                </a:solidFill>
              </a:rPr>
              <a:t>WX</a:t>
            </a:r>
          </a:p>
          <a:p>
            <a:r>
              <a:rPr lang="en-US" sz="1600" dirty="0">
                <a:solidFill>
                  <a:srgbClr val="FF0000"/>
                </a:solidFill>
              </a:rPr>
              <a:t>WX</a:t>
            </a:r>
          </a:p>
          <a:p>
            <a:r>
              <a:rPr lang="en-US" sz="1600" dirty="0">
                <a:solidFill>
                  <a:srgbClr val="FF0000"/>
                </a:solidFill>
              </a:rPr>
              <a:t>WX</a:t>
            </a:r>
          </a:p>
          <a:p>
            <a:r>
              <a:rPr lang="en-US" sz="1600" dirty="0">
                <a:solidFill>
                  <a:srgbClr val="FF0000"/>
                </a:solidFill>
              </a:rPr>
              <a:t>RY</a:t>
            </a:r>
          </a:p>
          <a:p>
            <a:r>
              <a:rPr lang="en-US" sz="1600" dirty="0">
                <a:solidFill>
                  <a:srgbClr val="FF0000"/>
                </a:solidFill>
              </a:rPr>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solidFill>
                  <a:srgbClr val="FF0000"/>
                </a:solidFill>
              </a:rPr>
              <a:t>RX</a:t>
            </a:r>
          </a:p>
          <a:p>
            <a:r>
              <a:rPr lang="en-US" sz="1600" dirty="0">
                <a:solidFill>
                  <a:srgbClr val="FF0000"/>
                </a:solidFill>
              </a:rPr>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solidFill>
                  <a:srgbClr val="FF0000"/>
                </a:solidFill>
              </a:rPr>
              <a:t>RX</a:t>
            </a:r>
          </a:p>
          <a:p>
            <a:r>
              <a:rPr lang="en-US" sz="1600" dirty="0"/>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solidFill>
                  <a:srgbClr val="FF0000"/>
                </a:solidFill>
              </a:rPr>
              <a:t>RX</a:t>
            </a:r>
          </a:p>
        </p:txBody>
      </p:sp>
      <p:sp>
        <p:nvSpPr>
          <p:cNvPr id="9" name="Text Box 25"/>
          <p:cNvSpPr txBox="1">
            <a:spLocks noChangeArrowheads="1"/>
          </p:cNvSpPr>
          <p:nvPr/>
        </p:nvSpPr>
        <p:spPr bwMode="auto">
          <a:xfrm>
            <a:off x="3633960" y="5478367"/>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rgbClr val="FF0000"/>
                </a:solidFill>
              </a:rPr>
              <a:t>18 of the 24 orderings are OK.</a:t>
            </a:r>
          </a:p>
          <a:p>
            <a:r>
              <a:rPr lang="en-US" sz="2000" dirty="0">
                <a:solidFill>
                  <a:srgbClr val="FF0000"/>
                </a:solidFill>
              </a:rPr>
              <a:t>But the other 6 are trouble!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solidFill>
                  <a:srgbClr val="FF0000"/>
                </a:solidFill>
              </a:rPr>
              <a:t>Concurrent programming on a </a:t>
            </a:r>
            <a:r>
              <a:rPr lang="en-US" sz="2400" dirty="0" err="1" smtClean="0">
                <a:solidFill>
                  <a:srgbClr val="FF0000"/>
                </a:solidFill>
              </a:rPr>
              <a:t>uniprocessor</a:t>
            </a:r>
            <a:endParaRPr lang="en-US" sz="2400" dirty="0" smtClean="0">
              <a:solidFill>
                <a:srgbClr val="FF0000"/>
              </a:solidFill>
            </a:endParaRPr>
          </a:p>
          <a:p>
            <a:pPr>
              <a:buFont typeface="Arial"/>
              <a:buChar char="•"/>
            </a:pPr>
            <a:r>
              <a:rPr lang="en-US" sz="2400" dirty="0" smtClean="0"/>
              <a:t>The effect of optimizations on a </a:t>
            </a:r>
            <a:r>
              <a:rPr lang="en-US" sz="2400" dirty="0" err="1" smtClean="0"/>
              <a:t>uniprocessor</a:t>
            </a:r>
            <a:endParaRPr lang="en-US" sz="2400" dirty="0" smtClean="0"/>
          </a:p>
          <a:p>
            <a:pPr>
              <a:buFont typeface="Arial"/>
              <a:buChar char="•"/>
            </a:pPr>
            <a:r>
              <a:rPr lang="en-US" sz="2400" dirty="0" smtClean="0"/>
              <a:t>The effect of the same optimizations on a multiprocessor </a:t>
            </a:r>
          </a:p>
          <a:p>
            <a:pPr>
              <a:buFont typeface="Arial"/>
              <a:buChar char="•"/>
            </a:pPr>
            <a:r>
              <a:rPr lang="en-US" sz="2400" dirty="0" smtClean="0"/>
              <a:t>Methods for restoring sequential consistency</a:t>
            </a:r>
          </a:p>
          <a:p>
            <a:pPr>
              <a:buFont typeface="Arial"/>
              <a:buChar char="•"/>
            </a:pPr>
            <a:r>
              <a:rPr lang="en-US" sz="2400" dirty="0" smtClean="0"/>
              <a:t>Conclusion</a:t>
            </a:r>
          </a:p>
          <a:p>
            <a:pPr>
              <a:buFont typeface="Arial"/>
              <a:buChar char="•"/>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Another Example</a:t>
            </a:r>
            <a:endParaRPr lang="en-US" dirty="0"/>
          </a:p>
        </p:txBody>
      </p:sp>
      <p:sp>
        <p:nvSpPr>
          <p:cNvPr id="3" name="Content Placeholder 2"/>
          <p:cNvSpPr>
            <a:spLocks noGrp="1"/>
          </p:cNvSpPr>
          <p:nvPr>
            <p:ph idx="1"/>
          </p:nvPr>
        </p:nvSpPr>
        <p:spPr>
          <a:xfrm>
            <a:off x="457200" y="2408238"/>
            <a:ext cx="8458200" cy="2505301"/>
          </a:xfrm>
        </p:spPr>
        <p:txBody>
          <a:bodyPr/>
          <a:lstStyle/>
          <a:p>
            <a:r>
              <a:rPr lang="en-US" dirty="0" smtClean="0"/>
              <a:t>W</a:t>
            </a:r>
            <a:r>
              <a:rPr lang="en-US" dirty="0" smtClean="0"/>
              <a:t>hat happens if reads and writes can be delayed by the interconnect?</a:t>
            </a:r>
          </a:p>
          <a:p>
            <a:pPr lvl="1">
              <a:buFontTx/>
              <a:buChar char="-"/>
            </a:pPr>
            <a:r>
              <a:rPr lang="en-US" dirty="0" smtClean="0"/>
              <a:t>non-uniform memory access time</a:t>
            </a:r>
          </a:p>
          <a:p>
            <a:pPr lvl="1">
              <a:buFontTx/>
              <a:buChar char="-"/>
            </a:pPr>
            <a:r>
              <a:rPr lang="en-US" dirty="0" smtClean="0"/>
              <a:t>cache misses</a:t>
            </a:r>
          </a:p>
          <a:p>
            <a:pPr lvl="1">
              <a:buFontTx/>
              <a:buChar char="-"/>
            </a:pPr>
            <a:r>
              <a:rPr lang="en-US" dirty="0" smtClean="0"/>
              <a:t>complex interconnects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 0</a:t>
            </a:r>
          </a:p>
        </p:txBody>
      </p:sp>
      <p:sp>
        <p:nvSpPr>
          <p:cNvPr id="46085" name="Text Box 5"/>
          <p:cNvSpPr txBox="1">
            <a:spLocks noChangeArrowheads="1"/>
          </p:cNvSpPr>
          <p:nvPr/>
        </p:nvSpPr>
        <p:spPr bwMode="auto">
          <a:xfrm>
            <a:off x="5181600" y="5141948"/>
            <a:ext cx="16344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 0</a:t>
            </a: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rgbClr val="FF0000"/>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 0</a:t>
            </a:r>
          </a:p>
        </p:txBody>
      </p:sp>
      <p:sp>
        <p:nvSpPr>
          <p:cNvPr id="46085" name="Text Box 5"/>
          <p:cNvSpPr txBox="1">
            <a:spLocks noChangeArrowheads="1"/>
          </p:cNvSpPr>
          <p:nvPr/>
        </p:nvSpPr>
        <p:spPr bwMode="auto">
          <a:xfrm>
            <a:off x="5181600" y="5141948"/>
            <a:ext cx="16344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 0</a:t>
            </a: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rgbClr val="FF0000"/>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latin typeface="Garamond" pitchFamily="16" charset="0"/>
                <a:cs typeface="Courier New" charset="0"/>
              </a:rPr>
              <a:t>Head =</a:t>
            </a:r>
            <a:r>
              <a:rPr lang="en-US" sz="2800" b="1" dirty="0" smtClean="0">
                <a:latin typeface="Garamond" pitchFamily="16" charset="0"/>
                <a:cs typeface="Courier New" charset="0"/>
              </a:rPr>
              <a:t> 0</a:t>
            </a:r>
            <a:endParaRPr lang="en-US" sz="2800" b="1" dirty="0">
              <a:latin typeface="Garamond" pitchFamily="16" charset="0"/>
              <a:cs typeface="Courier New" charset="0"/>
            </a:endParaRPr>
          </a:p>
        </p:txBody>
      </p:sp>
      <p:sp>
        <p:nvSpPr>
          <p:cNvPr id="46085" name="Text Box 5"/>
          <p:cNvSpPr txBox="1">
            <a:spLocks noChangeArrowheads="1"/>
          </p:cNvSpPr>
          <p:nvPr/>
        </p:nvSpPr>
        <p:spPr bwMode="auto">
          <a:xfrm>
            <a:off x="5181600" y="5141948"/>
            <a:ext cx="16344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 0</a:t>
            </a: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Head =</a:t>
            </a:r>
            <a:r>
              <a:rPr lang="en-US" sz="2800" b="1" dirty="0" smtClean="0">
                <a:solidFill>
                  <a:srgbClr val="FF0000"/>
                </a:solidFill>
                <a:latin typeface="Garamond" pitchFamily="16" charset="0"/>
                <a:cs typeface="Courier New" charset="0"/>
              </a:rPr>
              <a:t> 1</a:t>
            </a:r>
            <a:endParaRPr lang="en-US" sz="2800" b="1" dirty="0">
              <a:solidFill>
                <a:srgbClr val="FF0000"/>
              </a:solidFill>
              <a:latin typeface="Garamond" pitchFamily="16" charset="0"/>
              <a:cs typeface="Courier New" charset="0"/>
            </a:endParaRPr>
          </a:p>
        </p:txBody>
      </p:sp>
      <p:sp>
        <p:nvSpPr>
          <p:cNvPr id="46085" name="Text Box 5"/>
          <p:cNvSpPr txBox="1">
            <a:spLocks noChangeArrowheads="1"/>
          </p:cNvSpPr>
          <p:nvPr/>
        </p:nvSpPr>
        <p:spPr bwMode="auto">
          <a:xfrm>
            <a:off x="5184000" y="5141948"/>
            <a:ext cx="213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a:t>
            </a:r>
            <a:r>
              <a:rPr lang="en-US" sz="2800" b="1" dirty="0" smtClean="0">
                <a:solidFill>
                  <a:schemeClr val="tx1"/>
                </a:solidFill>
                <a:latin typeface="Garamond" pitchFamily="16" charset="0"/>
                <a:cs typeface="Courier New" charset="0"/>
              </a:rPr>
              <a:t> 0</a:t>
            </a:r>
            <a:endParaRPr lang="en-US" sz="2800" b="1" dirty="0">
              <a:solidFill>
                <a:schemeClr val="tx1"/>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rgbClr val="FF0000"/>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Head =</a:t>
            </a:r>
            <a:r>
              <a:rPr lang="en-US" sz="2800" b="1" dirty="0" smtClean="0">
                <a:solidFill>
                  <a:srgbClr val="FF0000"/>
                </a:solidFill>
                <a:latin typeface="Garamond" pitchFamily="16" charset="0"/>
                <a:cs typeface="Courier New" charset="0"/>
              </a:rPr>
              <a:t> 1</a:t>
            </a:r>
            <a:endParaRPr lang="en-US" sz="2800" b="1" dirty="0">
              <a:solidFill>
                <a:srgbClr val="FF0000"/>
              </a:solidFill>
              <a:latin typeface="Garamond" pitchFamily="16" charset="0"/>
              <a:cs typeface="Courier New" charset="0"/>
            </a:endParaRPr>
          </a:p>
        </p:txBody>
      </p:sp>
      <p:sp>
        <p:nvSpPr>
          <p:cNvPr id="46085" name="Text Box 5"/>
          <p:cNvSpPr txBox="1">
            <a:spLocks noChangeArrowheads="1"/>
          </p:cNvSpPr>
          <p:nvPr/>
        </p:nvSpPr>
        <p:spPr bwMode="auto">
          <a:xfrm>
            <a:off x="5184000" y="5141948"/>
            <a:ext cx="213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a:t>
            </a:r>
            <a:r>
              <a:rPr lang="en-US" sz="2800" b="1" dirty="0" smtClean="0">
                <a:solidFill>
                  <a:schemeClr val="tx1"/>
                </a:solidFill>
                <a:latin typeface="Garamond" pitchFamily="16" charset="0"/>
                <a:cs typeface="Courier New" charset="0"/>
              </a:rPr>
              <a:t> 0</a:t>
            </a:r>
            <a:endParaRPr lang="en-US" sz="2800" b="1" dirty="0">
              <a:solidFill>
                <a:schemeClr val="tx1"/>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rgbClr val="FF0000"/>
                </a:solidFill>
                <a:latin typeface="Garamond" pitchFamily="16" charset="0"/>
                <a:cs typeface="Courier New" charset="0"/>
              </a:rPr>
              <a:t>LocalValue</a:t>
            </a:r>
            <a:r>
              <a:rPr lang="en-US" sz="2800" b="1" dirty="0">
                <a:solidFill>
                  <a:srgbClr val="FF0000"/>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Head =</a:t>
            </a:r>
            <a:r>
              <a:rPr lang="en-US" sz="2800" b="1" dirty="0" smtClean="0">
                <a:solidFill>
                  <a:srgbClr val="FF0000"/>
                </a:solidFill>
                <a:latin typeface="Garamond" pitchFamily="16" charset="0"/>
                <a:cs typeface="Courier New" charset="0"/>
              </a:rPr>
              <a:t> 1</a:t>
            </a:r>
            <a:endParaRPr lang="en-US" sz="2800" b="1" dirty="0">
              <a:solidFill>
                <a:srgbClr val="FF0000"/>
              </a:solidFill>
              <a:latin typeface="Garamond" pitchFamily="16" charset="0"/>
              <a:cs typeface="Courier New" charset="0"/>
            </a:endParaRPr>
          </a:p>
        </p:txBody>
      </p:sp>
      <p:sp>
        <p:nvSpPr>
          <p:cNvPr id="46085" name="Text Box 5"/>
          <p:cNvSpPr txBox="1">
            <a:spLocks noChangeArrowheads="1"/>
          </p:cNvSpPr>
          <p:nvPr/>
        </p:nvSpPr>
        <p:spPr bwMode="auto">
          <a:xfrm>
            <a:off x="5184000" y="5141948"/>
            <a:ext cx="213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a:t>
            </a:r>
            <a:r>
              <a:rPr lang="en-US" sz="2800" b="1" dirty="0" smtClean="0">
                <a:solidFill>
                  <a:schemeClr val="tx1"/>
                </a:solidFill>
                <a:latin typeface="Garamond" pitchFamily="16" charset="0"/>
                <a:cs typeface="Courier New" charset="0"/>
              </a:rPr>
              <a:t> 0</a:t>
            </a:r>
            <a:endParaRPr lang="en-US" sz="2800" b="1" dirty="0">
              <a:solidFill>
                <a:schemeClr val="tx1"/>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
        <p:nvSpPr>
          <p:cNvPr id="11" name="TextBox 10"/>
          <p:cNvSpPr txBox="1"/>
          <p:nvPr/>
        </p:nvSpPr>
        <p:spPr>
          <a:xfrm>
            <a:off x="7347876" y="5105400"/>
            <a:ext cx="1687842" cy="954107"/>
          </a:xfrm>
          <a:prstGeom prst="rect">
            <a:avLst/>
          </a:prstGeom>
          <a:noFill/>
        </p:spPr>
        <p:txBody>
          <a:bodyPr wrap="none" rtlCol="0">
            <a:spAutoFit/>
          </a:bodyPr>
          <a:lstStyle/>
          <a:p>
            <a:pPr algn="ctr"/>
            <a:r>
              <a:rPr lang="en-US" sz="2800" i="1" dirty="0" smtClean="0">
                <a:solidFill>
                  <a:srgbClr val="FF0000"/>
                </a:solidFill>
              </a:rPr>
              <a:t>WRONG</a:t>
            </a:r>
          </a:p>
          <a:p>
            <a:pPr algn="ctr"/>
            <a:r>
              <a:rPr lang="en-US" sz="2800" i="1" dirty="0" smtClean="0">
                <a:solidFill>
                  <a:srgbClr val="FF0000"/>
                </a:solidFill>
              </a:rPr>
              <a:t>DATA !</a:t>
            </a:r>
            <a:endParaRPr lang="en-US" sz="2800" i="1"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a:t>
            </a:r>
            <a:r>
              <a:rPr lang="en-US" sz="2800" b="1" dirty="0" smtClean="0">
                <a:solidFill>
                  <a:schemeClr val="tx1"/>
                </a:solidFill>
                <a:latin typeface="Garamond" pitchFamily="16" charset="0"/>
                <a:cs typeface="Courier New" charset="0"/>
              </a:rPr>
              <a:t> 1</a:t>
            </a:r>
            <a:endParaRPr lang="en-US" sz="2800" b="1" dirty="0">
              <a:solidFill>
                <a:schemeClr val="tx1"/>
              </a:solidFill>
              <a:latin typeface="Garamond" pitchFamily="16" charset="0"/>
              <a:cs typeface="Courier New" charset="0"/>
            </a:endParaRPr>
          </a:p>
        </p:txBody>
      </p:sp>
      <p:sp>
        <p:nvSpPr>
          <p:cNvPr id="46085" name="Text Box 5"/>
          <p:cNvSpPr txBox="1">
            <a:spLocks noChangeArrowheads="1"/>
          </p:cNvSpPr>
          <p:nvPr/>
        </p:nvSpPr>
        <p:spPr bwMode="auto">
          <a:xfrm>
            <a:off x="5105400" y="5141948"/>
            <a:ext cx="213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Data =</a:t>
            </a:r>
            <a:r>
              <a:rPr lang="en-US" sz="2800" b="1" dirty="0" smtClean="0">
                <a:solidFill>
                  <a:srgbClr val="FF0000"/>
                </a:solidFill>
                <a:latin typeface="Garamond" pitchFamily="16" charset="0"/>
                <a:cs typeface="Courier New" charset="0"/>
              </a:rPr>
              <a:t> 2000</a:t>
            </a:r>
            <a:endParaRPr lang="en-US" sz="2800" b="1" dirty="0">
              <a:solidFill>
                <a:srgbClr val="FF0000"/>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649026" cy="738664"/>
          </a:xfrm>
          <a:prstGeom prst="rect">
            <a:avLst/>
          </a:prstGeom>
          <a:noFill/>
        </p:spPr>
        <p:txBody>
          <a:bodyPr wrap="none" rtlCol="0">
            <a:spAutoFit/>
          </a:bodyPr>
          <a:lstStyle/>
          <a:p>
            <a:r>
              <a:rPr lang="en-US" sz="4200" dirty="0" smtClean="0">
                <a:latin typeface="Georgia"/>
                <a:cs typeface="Georgia"/>
              </a:rPr>
              <a:t>Non-Uniform Write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What Went Wrong?</a:t>
            </a:r>
            <a:endParaRPr lang="en-US" dirty="0"/>
          </a:p>
        </p:txBody>
      </p:sp>
      <p:sp>
        <p:nvSpPr>
          <p:cNvPr id="3" name="Content Placeholder 2"/>
          <p:cNvSpPr>
            <a:spLocks noGrp="1"/>
          </p:cNvSpPr>
          <p:nvPr>
            <p:ph idx="1"/>
          </p:nvPr>
        </p:nvSpPr>
        <p:spPr>
          <a:xfrm>
            <a:off x="457200" y="2133600"/>
            <a:ext cx="8229600" cy="954107"/>
          </a:xfrm>
        </p:spPr>
        <p:txBody>
          <a:bodyPr/>
          <a:lstStyle/>
          <a:p>
            <a:r>
              <a:rPr lang="en-US" dirty="0" smtClean="0"/>
              <a:t>Maybe we need to acknowledge each write before proceeding to the next?</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Write Acknowledgement?</a:t>
            </a:r>
            <a:endParaRPr lang="en-US" dirty="0"/>
          </a:p>
        </p:txBody>
      </p:sp>
      <p:sp>
        <p:nvSpPr>
          <p:cNvPr id="3" name="Content Placeholder 2"/>
          <p:cNvSpPr>
            <a:spLocks noGrp="1"/>
          </p:cNvSpPr>
          <p:nvPr>
            <p:ph idx="1"/>
          </p:nvPr>
        </p:nvSpPr>
        <p:spPr>
          <a:xfrm>
            <a:off x="457200" y="2133600"/>
            <a:ext cx="8229600" cy="4364272"/>
          </a:xfrm>
        </p:spPr>
        <p:txBody>
          <a:bodyPr/>
          <a:lstStyle/>
          <a:p>
            <a:r>
              <a:rPr lang="en-US" dirty="0" smtClean="0"/>
              <a:t>But what about reordering of reads? </a:t>
            </a:r>
          </a:p>
          <a:p>
            <a:pPr lvl="1"/>
            <a:r>
              <a:rPr lang="en-US" sz="2400" dirty="0" smtClean="0"/>
              <a:t>-	Non-Blocking Reads</a:t>
            </a:r>
          </a:p>
          <a:p>
            <a:pPr lvl="1">
              <a:buFontTx/>
              <a:buChar char="-"/>
            </a:pPr>
            <a:r>
              <a:rPr lang="en-US" sz="2400" dirty="0" smtClean="0"/>
              <a:t>Lockup-free Caches</a:t>
            </a:r>
          </a:p>
          <a:p>
            <a:pPr lvl="1">
              <a:buFontTx/>
              <a:buChar char="-"/>
            </a:pPr>
            <a:r>
              <a:rPr lang="en-US" sz="2400" dirty="0" smtClean="0"/>
              <a:t>S</a:t>
            </a:r>
            <a:r>
              <a:rPr lang="en-US" sz="2400" dirty="0" smtClean="0"/>
              <a:t>peculative execution</a:t>
            </a:r>
          </a:p>
          <a:p>
            <a:pPr lvl="1">
              <a:buFontTx/>
              <a:buChar char="-"/>
            </a:pPr>
            <a:r>
              <a:rPr lang="en-US" sz="2400" dirty="0" smtClean="0"/>
              <a:t>D</a:t>
            </a:r>
            <a:r>
              <a:rPr lang="en-US" sz="2400" dirty="0" smtClean="0"/>
              <a:t>ynamic scheduling</a:t>
            </a:r>
          </a:p>
          <a:p>
            <a:endParaRPr lang="en-US" dirty="0" smtClean="0"/>
          </a:p>
          <a:p>
            <a:r>
              <a:rPr lang="en-US" dirty="0" smtClean="0"/>
              <a:t>... all </a:t>
            </a:r>
            <a:r>
              <a:rPr lang="en-US" dirty="0" smtClean="0"/>
              <a:t>allow execution to proceed past a read</a:t>
            </a:r>
          </a:p>
          <a:p>
            <a:endParaRPr lang="en-US" dirty="0" smtClean="0"/>
          </a:p>
          <a:p>
            <a:r>
              <a:rPr lang="en-US" dirty="0" smtClean="0"/>
              <a:t>Acknowledging writes may not help!</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rgbClr val="FF0000"/>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rgbClr val="FF0000"/>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 0</a:t>
            </a:r>
          </a:p>
        </p:txBody>
      </p:sp>
      <p:sp>
        <p:nvSpPr>
          <p:cNvPr id="46085" name="Text Box 5"/>
          <p:cNvSpPr txBox="1">
            <a:spLocks noChangeArrowheads="1"/>
          </p:cNvSpPr>
          <p:nvPr/>
        </p:nvSpPr>
        <p:spPr bwMode="auto">
          <a:xfrm>
            <a:off x="5181600" y="5141948"/>
            <a:ext cx="16344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 0</a:t>
            </a: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964617" cy="738664"/>
          </a:xfrm>
          <a:prstGeom prst="rect">
            <a:avLst/>
          </a:prstGeom>
          <a:noFill/>
        </p:spPr>
        <p:txBody>
          <a:bodyPr wrap="none" rtlCol="0">
            <a:spAutoFit/>
          </a:bodyPr>
          <a:lstStyle/>
          <a:p>
            <a:r>
              <a:rPr lang="en-US" sz="4200" dirty="0" smtClean="0">
                <a:latin typeface="Georgia"/>
                <a:cs typeface="Georgia"/>
              </a:rPr>
              <a:t>General Interconnect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rgbClr val="FF0000"/>
                </a:solidFill>
                <a:latin typeface="Garamond" pitchFamily="16" charset="0"/>
                <a:cs typeface="Courier New" charset="0"/>
              </a:rPr>
              <a:t>LocalValue</a:t>
            </a:r>
            <a:r>
              <a:rPr lang="en-US" sz="2800" b="1" dirty="0">
                <a:solidFill>
                  <a:srgbClr val="FF0000"/>
                </a:solidFill>
                <a:latin typeface="Garamond" pitchFamily="16" charset="0"/>
                <a:cs typeface="Courier New" charset="0"/>
              </a:rPr>
              <a:t> = </a:t>
            </a:r>
            <a:r>
              <a:rPr lang="en-US" sz="2800" b="1" dirty="0" smtClean="0">
                <a:solidFill>
                  <a:srgbClr val="FF0000"/>
                </a:solidFill>
                <a:latin typeface="Garamond" pitchFamily="16" charset="0"/>
                <a:cs typeface="Courier New" charset="0"/>
              </a:rPr>
              <a:t>Data (0)</a:t>
            </a:r>
            <a:endParaRPr lang="en-US" sz="2800" b="1" dirty="0">
              <a:solidFill>
                <a:srgbClr val="FF0000"/>
              </a:solidFill>
              <a:latin typeface="Garamond" pitchFamily="16" charset="0"/>
              <a:cs typeface="Courier New" charset="0"/>
            </a:endParaRP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 0</a:t>
            </a:r>
          </a:p>
        </p:txBody>
      </p:sp>
      <p:sp>
        <p:nvSpPr>
          <p:cNvPr id="46085" name="Text Box 5"/>
          <p:cNvSpPr txBox="1">
            <a:spLocks noChangeArrowheads="1"/>
          </p:cNvSpPr>
          <p:nvPr/>
        </p:nvSpPr>
        <p:spPr bwMode="auto">
          <a:xfrm>
            <a:off x="5181600" y="5141948"/>
            <a:ext cx="16344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 0</a:t>
            </a: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964617" cy="738664"/>
          </a:xfrm>
          <a:prstGeom prst="rect">
            <a:avLst/>
          </a:prstGeom>
          <a:noFill/>
        </p:spPr>
        <p:txBody>
          <a:bodyPr wrap="none" rtlCol="0">
            <a:spAutoFit/>
          </a:bodyPr>
          <a:lstStyle/>
          <a:p>
            <a:r>
              <a:rPr lang="en-US" sz="4200" dirty="0" smtClean="0">
                <a:latin typeface="Georgia"/>
                <a:cs typeface="Georgia"/>
              </a:rPr>
              <a:t>General Interconnect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rgbClr val="FF0000"/>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a:t>
            </a:r>
            <a:r>
              <a:rPr lang="en-US" sz="2800" b="1" dirty="0" smtClean="0">
                <a:solidFill>
                  <a:schemeClr val="tx1"/>
                </a:solidFill>
                <a:latin typeface="Garamond" pitchFamily="16" charset="0"/>
                <a:cs typeface="Courier New" charset="0"/>
              </a:rPr>
              <a:t>Data (0)</a:t>
            </a:r>
            <a:endParaRPr lang="en-US" sz="2800" b="1" dirty="0">
              <a:solidFill>
                <a:schemeClr val="tx1"/>
              </a:solidFill>
              <a:latin typeface="Garamond" pitchFamily="16" charset="0"/>
              <a:cs typeface="Courier New" charset="0"/>
            </a:endParaRP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Head = 0</a:t>
            </a:r>
          </a:p>
        </p:txBody>
      </p:sp>
      <p:sp>
        <p:nvSpPr>
          <p:cNvPr id="46085" name="Text Box 5"/>
          <p:cNvSpPr txBox="1">
            <a:spLocks noChangeArrowheads="1"/>
          </p:cNvSpPr>
          <p:nvPr/>
        </p:nvSpPr>
        <p:spPr bwMode="auto">
          <a:xfrm>
            <a:off x="5181600" y="5141948"/>
            <a:ext cx="198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Data =</a:t>
            </a:r>
            <a:r>
              <a:rPr lang="en-US" sz="2800" b="1" dirty="0" smtClean="0">
                <a:solidFill>
                  <a:srgbClr val="FF0000"/>
                </a:solidFill>
                <a:latin typeface="Garamond" pitchFamily="16" charset="0"/>
                <a:cs typeface="Courier New" charset="0"/>
              </a:rPr>
              <a:t> 2000</a:t>
            </a:r>
            <a:endParaRPr lang="en-US" sz="2800" b="1" dirty="0">
              <a:solidFill>
                <a:srgbClr val="FF0000"/>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964617" cy="738664"/>
          </a:xfrm>
          <a:prstGeom prst="rect">
            <a:avLst/>
          </a:prstGeom>
          <a:noFill/>
        </p:spPr>
        <p:txBody>
          <a:bodyPr wrap="none" rtlCol="0">
            <a:spAutoFit/>
          </a:bodyPr>
          <a:lstStyle/>
          <a:p>
            <a:r>
              <a:rPr lang="en-US" sz="4200" dirty="0" smtClean="0">
                <a:latin typeface="Georgia"/>
                <a:cs typeface="Georgia"/>
              </a:rPr>
              <a:t>General Interconnect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rgbClr val="FF0000"/>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Data</a:t>
            </a: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Head =</a:t>
            </a:r>
            <a:r>
              <a:rPr lang="en-US" sz="2800" b="1" dirty="0" smtClean="0">
                <a:solidFill>
                  <a:srgbClr val="FF0000"/>
                </a:solidFill>
                <a:latin typeface="Garamond" pitchFamily="16" charset="0"/>
                <a:cs typeface="Courier New" charset="0"/>
              </a:rPr>
              <a:t> 1</a:t>
            </a:r>
            <a:endParaRPr lang="en-US" sz="2800" b="1" dirty="0">
              <a:solidFill>
                <a:srgbClr val="FF0000"/>
              </a:solidFill>
              <a:latin typeface="Garamond" pitchFamily="16" charset="0"/>
              <a:cs typeface="Courier New" charset="0"/>
            </a:endParaRPr>
          </a:p>
        </p:txBody>
      </p:sp>
      <p:sp>
        <p:nvSpPr>
          <p:cNvPr id="46085" name="Text Box 5"/>
          <p:cNvSpPr txBox="1">
            <a:spLocks noChangeArrowheads="1"/>
          </p:cNvSpPr>
          <p:nvPr/>
        </p:nvSpPr>
        <p:spPr bwMode="auto">
          <a:xfrm>
            <a:off x="5181600" y="5141948"/>
            <a:ext cx="198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latin typeface="Garamond" pitchFamily="16" charset="0"/>
                <a:cs typeface="Courier New" charset="0"/>
              </a:rPr>
              <a:t>Data =</a:t>
            </a:r>
            <a:r>
              <a:rPr lang="en-US" sz="2800" b="1" dirty="0" smtClean="0">
                <a:latin typeface="Garamond" pitchFamily="16" charset="0"/>
                <a:cs typeface="Courier New" charset="0"/>
              </a:rPr>
              <a:t> 2000</a:t>
            </a:r>
            <a:endParaRPr lang="en-US" sz="2800" b="1" dirty="0">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964617" cy="738664"/>
          </a:xfrm>
          <a:prstGeom prst="rect">
            <a:avLst/>
          </a:prstGeom>
          <a:noFill/>
        </p:spPr>
        <p:txBody>
          <a:bodyPr wrap="none" rtlCol="0">
            <a:spAutoFit/>
          </a:bodyPr>
          <a:lstStyle/>
          <a:p>
            <a:r>
              <a:rPr lang="en-US" sz="4200" dirty="0" smtClean="0">
                <a:latin typeface="Georgia"/>
                <a:cs typeface="Georgia"/>
              </a:rPr>
              <a:t>General Interconnect Delays</a:t>
            </a:r>
            <a:endParaRPr lang="en-US" sz="4200" dirty="0">
              <a:latin typeface="Georgia"/>
              <a:cs typeface="Georgia"/>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960241" y="2362200"/>
            <a:ext cx="213984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Data = 2000;</a:t>
            </a:r>
          </a:p>
          <a:p>
            <a:pPr hangingPunct="1"/>
            <a:r>
              <a:rPr lang="en-US" sz="2800" b="1" dirty="0">
                <a:solidFill>
                  <a:schemeClr val="tx1"/>
                </a:solidFill>
                <a:latin typeface="Garamond" pitchFamily="16" charset="0"/>
                <a:cs typeface="Courier New" charset="0"/>
              </a:rPr>
              <a:t>Head  = 1;</a:t>
            </a:r>
          </a:p>
        </p:txBody>
      </p:sp>
      <p:sp>
        <p:nvSpPr>
          <p:cNvPr id="46082" name="Text Box 2"/>
          <p:cNvSpPr txBox="1">
            <a:spLocks noChangeArrowheads="1"/>
          </p:cNvSpPr>
          <p:nvPr/>
        </p:nvSpPr>
        <p:spPr bwMode="auto">
          <a:xfrm>
            <a:off x="4714320" y="2362200"/>
            <a:ext cx="3628800" cy="13263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rgbClr val="FF0000"/>
                </a:solidFill>
                <a:latin typeface="Garamond" pitchFamily="16" charset="0"/>
                <a:cs typeface="Courier New" charset="0"/>
              </a:rPr>
              <a:t>While (Head == 0) {;}</a:t>
            </a:r>
          </a:p>
          <a:p>
            <a:pPr hangingPunct="1"/>
            <a:r>
              <a:rPr lang="en-US" sz="2800" b="1" dirty="0" err="1">
                <a:solidFill>
                  <a:schemeClr val="tx1"/>
                </a:solidFill>
                <a:latin typeface="Garamond" pitchFamily="16" charset="0"/>
                <a:cs typeface="Courier New" charset="0"/>
              </a:rPr>
              <a:t>LocalValue</a:t>
            </a:r>
            <a:r>
              <a:rPr lang="en-US" sz="2800" b="1" dirty="0">
                <a:solidFill>
                  <a:schemeClr val="tx1"/>
                </a:solidFill>
                <a:latin typeface="Garamond" pitchFamily="16" charset="0"/>
                <a:cs typeface="Courier New" charset="0"/>
              </a:rPr>
              <a:t> = </a:t>
            </a:r>
            <a:r>
              <a:rPr lang="en-US" sz="2800" b="1" dirty="0" smtClean="0">
                <a:solidFill>
                  <a:schemeClr val="tx1"/>
                </a:solidFill>
                <a:latin typeface="Garamond" pitchFamily="16" charset="0"/>
                <a:cs typeface="Courier New" charset="0"/>
              </a:rPr>
              <a:t>Data </a:t>
            </a:r>
            <a:r>
              <a:rPr lang="en-US" sz="2800" b="1" dirty="0" smtClean="0">
                <a:solidFill>
                  <a:srgbClr val="FF0000"/>
                </a:solidFill>
                <a:latin typeface="Garamond" pitchFamily="16" charset="0"/>
                <a:cs typeface="Courier New" charset="0"/>
              </a:rPr>
              <a:t>(0)</a:t>
            </a:r>
            <a:endParaRPr lang="en-US" sz="2800" b="1" dirty="0">
              <a:solidFill>
                <a:srgbClr val="FF0000"/>
              </a:solidFill>
              <a:latin typeface="Garamond" pitchFamily="16" charset="0"/>
              <a:cs typeface="Courier New" charset="0"/>
            </a:endParaRPr>
          </a:p>
        </p:txBody>
      </p:sp>
      <p:sp>
        <p:nvSpPr>
          <p:cNvPr id="46084" name="Text Box 4"/>
          <p:cNvSpPr txBox="1">
            <a:spLocks noChangeArrowheads="1"/>
          </p:cNvSpPr>
          <p:nvPr/>
        </p:nvSpPr>
        <p:spPr bwMode="auto">
          <a:xfrm>
            <a:off x="2043120" y="5181600"/>
            <a:ext cx="184176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rgbClr val="FF0000"/>
                </a:solidFill>
                <a:latin typeface="Garamond" pitchFamily="16" charset="0"/>
                <a:cs typeface="Courier New" charset="0"/>
              </a:rPr>
              <a:t>Head =</a:t>
            </a:r>
            <a:r>
              <a:rPr lang="en-US" sz="2800" b="1" dirty="0" smtClean="0">
                <a:solidFill>
                  <a:srgbClr val="FF0000"/>
                </a:solidFill>
                <a:latin typeface="Garamond" pitchFamily="16" charset="0"/>
                <a:cs typeface="Courier New" charset="0"/>
              </a:rPr>
              <a:t> 1</a:t>
            </a:r>
            <a:endParaRPr lang="en-US" sz="2800" b="1" dirty="0">
              <a:solidFill>
                <a:srgbClr val="FF0000"/>
              </a:solidFill>
              <a:latin typeface="Garamond" pitchFamily="16" charset="0"/>
              <a:cs typeface="Courier New" charset="0"/>
            </a:endParaRPr>
          </a:p>
        </p:txBody>
      </p:sp>
      <p:sp>
        <p:nvSpPr>
          <p:cNvPr id="46085" name="Text Box 5"/>
          <p:cNvSpPr txBox="1">
            <a:spLocks noChangeArrowheads="1"/>
          </p:cNvSpPr>
          <p:nvPr/>
        </p:nvSpPr>
        <p:spPr bwMode="auto">
          <a:xfrm>
            <a:off x="5184000" y="5141948"/>
            <a:ext cx="2131200" cy="4968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800" b="1" dirty="0">
                <a:solidFill>
                  <a:schemeClr val="tx1"/>
                </a:solidFill>
                <a:latin typeface="Garamond" pitchFamily="16" charset="0"/>
                <a:cs typeface="Courier New" charset="0"/>
              </a:rPr>
              <a:t>Data =</a:t>
            </a:r>
            <a:r>
              <a:rPr lang="en-US" sz="2800" b="1" dirty="0" smtClean="0">
                <a:solidFill>
                  <a:schemeClr val="tx1"/>
                </a:solidFill>
                <a:latin typeface="Garamond" pitchFamily="16" charset="0"/>
                <a:cs typeface="Courier New" charset="0"/>
              </a:rPr>
              <a:t> 2000</a:t>
            </a:r>
            <a:endParaRPr lang="en-US" sz="2800" b="1" dirty="0">
              <a:solidFill>
                <a:schemeClr val="tx1"/>
              </a:solidFill>
              <a:latin typeface="Garamond" pitchFamily="16" charset="0"/>
              <a:cs typeface="Courier New" charset="0"/>
            </a:endParaRPr>
          </a:p>
        </p:txBody>
      </p:sp>
      <p:sp>
        <p:nvSpPr>
          <p:cNvPr id="46086" name="AutoShape 6"/>
          <p:cNvSpPr>
            <a:spLocks noChangeArrowheads="1"/>
          </p:cNvSpPr>
          <p:nvPr/>
        </p:nvSpPr>
        <p:spPr bwMode="auto">
          <a:xfrm>
            <a:off x="1811280" y="4850781"/>
            <a:ext cx="5391360" cy="1244291"/>
          </a:xfrm>
          <a:prstGeom prst="roundRect">
            <a:avLst>
              <a:gd name="adj" fmla="val 16667"/>
            </a:avLst>
          </a:prstGeom>
          <a:noFill/>
          <a:ln w="3672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7" name="AutoShape 7"/>
          <p:cNvSpPr>
            <a:spLocks noChangeArrowheads="1"/>
          </p:cNvSpPr>
          <p:nvPr/>
        </p:nvSpPr>
        <p:spPr bwMode="auto">
          <a:xfrm>
            <a:off x="774480" y="2362200"/>
            <a:ext cx="356892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88" name="AutoShape 8"/>
          <p:cNvSpPr>
            <a:spLocks noChangeArrowheads="1"/>
          </p:cNvSpPr>
          <p:nvPr/>
        </p:nvSpPr>
        <p:spPr bwMode="auto">
          <a:xfrm>
            <a:off x="4506960" y="2362200"/>
            <a:ext cx="3732480" cy="1866436"/>
          </a:xfrm>
          <a:prstGeom prst="roundRect">
            <a:avLst>
              <a:gd name="adj" fmla="val 16667"/>
            </a:avLst>
          </a:prstGeom>
          <a:noFill/>
          <a:ln w="1836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46090" name="AutoShape 10"/>
          <p:cNvSpPr>
            <a:spLocks noChangeArrowheads="1"/>
          </p:cNvSpPr>
          <p:nvPr/>
        </p:nvSpPr>
        <p:spPr bwMode="auto">
          <a:xfrm>
            <a:off x="774480" y="4228636"/>
            <a:ext cx="7672320" cy="622145"/>
          </a:xfrm>
          <a:prstGeom prst="roundRect">
            <a:avLst>
              <a:gd name="adj" fmla="val 16667"/>
            </a:avLst>
          </a:prstGeom>
          <a:noFill/>
          <a:ln w="57150" cmpd="sng">
            <a:solidFill>
              <a:srgbClr val="FF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114621" tIns="93003" rIns="114621" bIns="73802"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800" dirty="0"/>
              <a:t>Memory Interconnect</a:t>
            </a:r>
          </a:p>
        </p:txBody>
      </p:sp>
      <p:sp>
        <p:nvSpPr>
          <p:cNvPr id="12" name="TextBox 11"/>
          <p:cNvSpPr txBox="1"/>
          <p:nvPr/>
        </p:nvSpPr>
        <p:spPr>
          <a:xfrm>
            <a:off x="533400" y="1242536"/>
            <a:ext cx="6964617" cy="738664"/>
          </a:xfrm>
          <a:prstGeom prst="rect">
            <a:avLst/>
          </a:prstGeom>
          <a:noFill/>
        </p:spPr>
        <p:txBody>
          <a:bodyPr wrap="none" rtlCol="0">
            <a:spAutoFit/>
          </a:bodyPr>
          <a:lstStyle/>
          <a:p>
            <a:r>
              <a:rPr lang="en-US" sz="4200" dirty="0" smtClean="0">
                <a:latin typeface="Georgia"/>
                <a:cs typeface="Georgia"/>
              </a:rPr>
              <a:t>General Interconnect Delays</a:t>
            </a:r>
            <a:endParaRPr lang="en-US" sz="4200" dirty="0">
              <a:latin typeface="Georgia"/>
              <a:cs typeface="Georgia"/>
            </a:endParaRPr>
          </a:p>
        </p:txBody>
      </p:sp>
      <p:sp>
        <p:nvSpPr>
          <p:cNvPr id="11" name="TextBox 10"/>
          <p:cNvSpPr txBox="1"/>
          <p:nvPr/>
        </p:nvSpPr>
        <p:spPr>
          <a:xfrm>
            <a:off x="7347876" y="5105400"/>
            <a:ext cx="1687842" cy="954107"/>
          </a:xfrm>
          <a:prstGeom prst="rect">
            <a:avLst/>
          </a:prstGeom>
          <a:noFill/>
        </p:spPr>
        <p:txBody>
          <a:bodyPr wrap="none" rtlCol="0">
            <a:spAutoFit/>
          </a:bodyPr>
          <a:lstStyle/>
          <a:p>
            <a:pPr algn="ctr"/>
            <a:r>
              <a:rPr lang="en-US" sz="2800" i="1" dirty="0" smtClean="0">
                <a:solidFill>
                  <a:srgbClr val="FF0000"/>
                </a:solidFill>
              </a:rPr>
              <a:t>WRONG</a:t>
            </a:r>
          </a:p>
          <a:p>
            <a:pPr algn="ctr"/>
            <a:r>
              <a:rPr lang="en-US" sz="2800" i="1" dirty="0" smtClean="0">
                <a:solidFill>
                  <a:srgbClr val="FF0000"/>
                </a:solidFill>
              </a:rPr>
              <a:t>DATA !</a:t>
            </a:r>
            <a:endParaRPr lang="en-US" sz="2800" i="1"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931"/>
            <a:ext cx="8001000" cy="1266501"/>
          </a:xfrm>
        </p:spPr>
        <p:txBody>
          <a:bodyPr/>
          <a:lstStyle/>
          <a:p>
            <a:r>
              <a:rPr lang="en-US" dirty="0" smtClean="0"/>
              <a:t>Generalization of the Problem</a:t>
            </a:r>
            <a:endParaRPr lang="en-US" dirty="0"/>
          </a:p>
        </p:txBody>
      </p:sp>
      <p:sp>
        <p:nvSpPr>
          <p:cNvPr id="3" name="Content Placeholder 2"/>
          <p:cNvSpPr>
            <a:spLocks noGrp="1"/>
          </p:cNvSpPr>
          <p:nvPr>
            <p:ph idx="1"/>
          </p:nvPr>
        </p:nvSpPr>
        <p:spPr>
          <a:xfrm>
            <a:off x="457200" y="2133600"/>
            <a:ext cx="8382000" cy="2591479"/>
          </a:xfrm>
        </p:spPr>
        <p:txBody>
          <a:bodyPr/>
          <a:lstStyle/>
          <a:p>
            <a:r>
              <a:rPr lang="en-US" dirty="0" smtClean="0"/>
              <a:t>This algorithm has the form:</a:t>
            </a:r>
          </a:p>
          <a:p>
            <a:r>
              <a:rPr lang="en-US" dirty="0" smtClean="0"/>
              <a:t> 			WX			RY</a:t>
            </a:r>
          </a:p>
          <a:p>
            <a:r>
              <a:rPr lang="en-US" dirty="0" smtClean="0"/>
              <a:t>			WY			RX</a:t>
            </a:r>
          </a:p>
          <a:p>
            <a:endParaRPr lang="en-US" dirty="0" smtClean="0"/>
          </a:p>
          <a:p>
            <a:pPr>
              <a:buFontTx/>
              <a:buChar char="-"/>
            </a:pPr>
            <a:r>
              <a:rPr lang="en-US" dirty="0" smtClean="0"/>
              <a:t>The interconnect reorders reads and writes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Text Box 7"/>
          <p:cNvSpPr txBox="1">
            <a:spLocks noChangeArrowheads="1"/>
          </p:cNvSpPr>
          <p:nvPr/>
        </p:nvSpPr>
        <p:spPr bwMode="auto">
          <a:xfrm>
            <a:off x="122556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t>RX</a:t>
            </a:r>
          </a:p>
          <a:p>
            <a:r>
              <a:rPr lang="en-US" sz="1600" dirty="0"/>
              <a:t>RY</a:t>
            </a:r>
          </a:p>
          <a:p>
            <a:r>
              <a:rPr lang="en-US" sz="1600" dirty="0"/>
              <a:t>RY</a:t>
            </a:r>
          </a:p>
          <a:p>
            <a:r>
              <a:rPr lang="en-US" sz="1600" dirty="0">
                <a:solidFill>
                  <a:srgbClr val="FF0000"/>
                </a:solidFill>
              </a:rPr>
              <a:t>WY</a:t>
            </a:r>
          </a:p>
          <a:p>
            <a:r>
              <a:rPr lang="en-US" sz="1600" dirty="0"/>
              <a:t>RX</a:t>
            </a:r>
          </a:p>
          <a:p>
            <a:r>
              <a:rPr lang="en-US" sz="1600" dirty="0"/>
              <a:t>WY</a:t>
            </a:r>
          </a:p>
          <a:p>
            <a:r>
              <a:rPr lang="en-US" sz="1600" dirty="0"/>
              <a:t>RX</a:t>
            </a:r>
          </a:p>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p:txBody>
      </p:sp>
      <p:sp>
        <p:nvSpPr>
          <p:cNvPr id="63496" name="Text Box 8"/>
          <p:cNvSpPr txBox="1">
            <a:spLocks noChangeArrowheads="1"/>
          </p:cNvSpPr>
          <p:nvPr/>
        </p:nvSpPr>
        <p:spPr bwMode="auto">
          <a:xfrm>
            <a:off x="184764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t>RX</a:t>
            </a:r>
          </a:p>
          <a:p>
            <a:r>
              <a:rPr lang="en-US" sz="1600" dirty="0"/>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t>WY</a:t>
            </a:r>
          </a:p>
          <a:p>
            <a:r>
              <a:rPr lang="en-US" sz="1600" dirty="0"/>
              <a:t>RX</a:t>
            </a:r>
          </a:p>
          <a:p>
            <a:r>
              <a:rPr lang="en-US" sz="1600" dirty="0">
                <a:solidFill>
                  <a:srgbClr val="FF0000"/>
                </a:solidFill>
              </a:rPr>
              <a:t>RY</a:t>
            </a:r>
          </a:p>
          <a:p>
            <a:r>
              <a:rPr lang="en-US" sz="1600" dirty="0"/>
              <a:t>RY</a:t>
            </a:r>
          </a:p>
          <a:p>
            <a:r>
              <a:rPr lang="en-US" sz="1600" dirty="0"/>
              <a:t>RX</a:t>
            </a:r>
          </a:p>
          <a:p>
            <a:r>
              <a:rPr lang="en-US" sz="1600" dirty="0"/>
              <a:t>WY</a:t>
            </a:r>
          </a:p>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p:txBody>
      </p:sp>
      <p:sp>
        <p:nvSpPr>
          <p:cNvPr id="63497" name="Text Box 9"/>
          <p:cNvSpPr txBox="1">
            <a:spLocks noChangeArrowheads="1"/>
          </p:cNvSpPr>
          <p:nvPr/>
        </p:nvSpPr>
        <p:spPr bwMode="auto">
          <a:xfrm>
            <a:off x="2469720" y="832439"/>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t>WY</a:t>
            </a:r>
          </a:p>
          <a:p>
            <a:r>
              <a:rPr lang="en-US" sz="1600" dirty="0"/>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t>WY</a:t>
            </a:r>
          </a:p>
          <a:p>
            <a:r>
              <a:rPr lang="en-US" sz="1600" dirty="0"/>
              <a:t>WX</a:t>
            </a:r>
          </a:p>
          <a:p>
            <a:r>
              <a:rPr lang="en-US" sz="1600" dirty="0"/>
              <a:t>WX</a:t>
            </a:r>
          </a:p>
          <a:p>
            <a:r>
              <a:rPr lang="en-US" sz="1600" dirty="0">
                <a:solidFill>
                  <a:srgbClr val="FF0000"/>
                </a:solidFill>
              </a:rPr>
              <a:t>WX</a:t>
            </a:r>
          </a:p>
          <a:p>
            <a:r>
              <a:rPr lang="en-US" sz="1600" dirty="0"/>
              <a:t>WX</a:t>
            </a:r>
          </a:p>
          <a:p>
            <a:r>
              <a:rPr lang="en-US" sz="1600" dirty="0"/>
              <a:t>WX</a:t>
            </a:r>
          </a:p>
          <a:p>
            <a:r>
              <a:rPr lang="en-US" sz="1600" dirty="0"/>
              <a:t>WX</a:t>
            </a:r>
          </a:p>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p:txBody>
      </p:sp>
      <p:sp>
        <p:nvSpPr>
          <p:cNvPr id="63498" name="Text Box 10"/>
          <p:cNvSpPr txBox="1">
            <a:spLocks noChangeArrowheads="1"/>
          </p:cNvSpPr>
          <p:nvPr/>
        </p:nvSpPr>
        <p:spPr bwMode="auto">
          <a:xfrm>
            <a:off x="3091800" y="842520"/>
            <a:ext cx="79200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r>
              <a:rPr lang="en-US" sz="1600" dirty="0">
                <a:solidFill>
                  <a:srgbClr val="FF0000"/>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rgbClr val="FF0000"/>
                </a:solidFill>
              </a:rPr>
              <a:t>RY</a:t>
            </a:r>
          </a:p>
          <a:p>
            <a:r>
              <a:rPr lang="en-US" sz="1600" dirty="0">
                <a:solidFill>
                  <a:schemeClr val="tx1"/>
                </a:solidFill>
              </a:rPr>
              <a:t>RY</a:t>
            </a:r>
          </a:p>
          <a:p>
            <a:r>
              <a:rPr lang="en-US" sz="1600" dirty="0">
                <a:solidFill>
                  <a:schemeClr val="tx1"/>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rgbClr val="FF0000"/>
                </a:solidFill>
              </a:rPr>
              <a:t>RY</a:t>
            </a:r>
          </a:p>
          <a:p>
            <a:r>
              <a:rPr lang="en-US" sz="1600" dirty="0">
                <a:solidFill>
                  <a:schemeClr val="tx1"/>
                </a:solidFill>
              </a:rPr>
              <a:t>RY</a:t>
            </a:r>
          </a:p>
          <a:p>
            <a:r>
              <a:rPr lang="en-US" sz="1600" dirty="0">
                <a:solidFill>
                  <a:schemeClr val="tx1"/>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chemeClr val="tx1"/>
                </a:solidFill>
              </a:rPr>
              <a:t>RY</a:t>
            </a:r>
          </a:p>
          <a:p>
            <a:r>
              <a:rPr lang="en-US" sz="1600" dirty="0">
                <a:solidFill>
                  <a:schemeClr val="tx1"/>
                </a:solidFill>
              </a:rPr>
              <a:t>RY</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p:txBody>
      </p:sp>
      <p:sp>
        <p:nvSpPr>
          <p:cNvPr id="63499" name="Text Box 11"/>
          <p:cNvSpPr txBox="1">
            <a:spLocks noChangeArrowheads="1"/>
          </p:cNvSpPr>
          <p:nvPr/>
        </p:nvSpPr>
        <p:spPr bwMode="auto">
          <a:xfrm>
            <a:off x="4091160" y="1552515"/>
            <a:ext cx="4976640" cy="15150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Correct behavior requires WX&lt;RX, WY&lt;RY. Program requires WY&lt;RX.</a:t>
            </a:r>
          </a:p>
          <a:p>
            <a:r>
              <a:rPr lang="en-US" sz="2000" dirty="0">
                <a:solidFill>
                  <a:srgbClr val="FF0000"/>
                </a:solidFill>
              </a:rPr>
              <a:t>=&gt; 6 correct orders out of 24</a:t>
            </a:r>
            <a:r>
              <a:rPr lang="en-US" sz="2000" dirty="0">
                <a:solidFill>
                  <a:schemeClr val="tx1"/>
                </a:solidFill>
              </a:rPr>
              <a:t>.</a:t>
            </a:r>
          </a:p>
        </p:txBody>
      </p:sp>
      <p:sp>
        <p:nvSpPr>
          <p:cNvPr id="63500" name="Text Box 12"/>
          <p:cNvSpPr txBox="1">
            <a:spLocks noChangeArrowheads="1"/>
          </p:cNvSpPr>
          <p:nvPr/>
        </p:nvSpPr>
        <p:spPr bwMode="auto">
          <a:xfrm>
            <a:off x="77340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Text Box 7"/>
          <p:cNvSpPr txBox="1">
            <a:spLocks noChangeArrowheads="1"/>
          </p:cNvSpPr>
          <p:nvPr/>
        </p:nvSpPr>
        <p:spPr bwMode="auto">
          <a:xfrm>
            <a:off x="122556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t>RY</a:t>
            </a:r>
          </a:p>
          <a:p>
            <a:r>
              <a:rPr lang="en-US" sz="1600" dirty="0"/>
              <a:t>RY</a:t>
            </a:r>
          </a:p>
          <a:p>
            <a:r>
              <a:rPr lang="en-US" sz="1600" dirty="0">
                <a:solidFill>
                  <a:srgbClr val="0000FF"/>
                </a:solidFill>
              </a:rPr>
              <a:t>WY</a:t>
            </a:r>
          </a:p>
          <a:p>
            <a:r>
              <a:rPr lang="en-US" sz="1600" dirty="0"/>
              <a:t>RX</a:t>
            </a:r>
          </a:p>
          <a:p>
            <a:r>
              <a:rPr lang="en-US" sz="1600" dirty="0">
                <a:solidFill>
                  <a:srgbClr val="0000FF"/>
                </a:solidFill>
              </a:rPr>
              <a:t>WY</a:t>
            </a:r>
          </a:p>
          <a:p>
            <a:r>
              <a:rPr lang="en-US" sz="1600" dirty="0"/>
              <a:t>RX</a:t>
            </a:r>
          </a:p>
          <a:p>
            <a:r>
              <a:rPr lang="en-US" sz="1600" dirty="0">
                <a:solidFill>
                  <a:srgbClr val="0000FF"/>
                </a:solidFill>
              </a:rPr>
              <a:t>RY</a:t>
            </a:r>
          </a:p>
          <a:p>
            <a:r>
              <a:rPr lang="en-US" sz="1600" dirty="0"/>
              <a:t>RY</a:t>
            </a:r>
          </a:p>
          <a:p>
            <a:r>
              <a:rPr lang="en-US" sz="1600" dirty="0">
                <a:solidFill>
                  <a:srgbClr val="0000FF"/>
                </a:solidFill>
              </a:rPr>
              <a:t>WY</a:t>
            </a:r>
          </a:p>
          <a:p>
            <a:r>
              <a:rPr lang="en-US" sz="1600" dirty="0"/>
              <a:t>RX</a:t>
            </a:r>
          </a:p>
          <a:p>
            <a:r>
              <a:rPr lang="en-US" sz="1600" dirty="0">
                <a:solidFill>
                  <a:srgbClr val="0000FF"/>
                </a:solidFill>
              </a:rPr>
              <a:t>WY</a:t>
            </a:r>
          </a:p>
          <a:p>
            <a:r>
              <a:rPr lang="en-US" sz="1600" dirty="0">
                <a:solidFill>
                  <a:srgbClr val="0000FF"/>
                </a:solidFill>
              </a:rPr>
              <a:t>RX</a:t>
            </a:r>
          </a:p>
          <a:p>
            <a:r>
              <a:rPr lang="en-US" sz="1600" dirty="0">
                <a:solidFill>
                  <a:srgbClr val="0000FF"/>
                </a:solidFill>
              </a:rPr>
              <a:t>RY</a:t>
            </a:r>
          </a:p>
          <a:p>
            <a:r>
              <a:rPr lang="en-US" sz="1600" dirty="0">
                <a:solidFill>
                  <a:srgbClr val="0000FF"/>
                </a:solidFill>
              </a:rPr>
              <a:t>RY</a:t>
            </a:r>
          </a:p>
          <a:p>
            <a:r>
              <a:rPr lang="en-US" sz="1600" dirty="0">
                <a:solidFill>
                  <a:srgbClr val="0000FF"/>
                </a:solidFill>
              </a:rPr>
              <a:t>WY</a:t>
            </a:r>
          </a:p>
          <a:p>
            <a:r>
              <a:rPr lang="en-US" sz="1600" dirty="0">
                <a:solidFill>
                  <a:srgbClr val="0000FF"/>
                </a:solidFill>
              </a:rPr>
              <a:t>RX</a:t>
            </a:r>
          </a:p>
          <a:p>
            <a:r>
              <a:rPr lang="en-US" sz="1600" dirty="0">
                <a:solidFill>
                  <a:srgbClr val="0000FF"/>
                </a:solidFill>
              </a:rPr>
              <a:t>WY</a:t>
            </a:r>
          </a:p>
          <a:p>
            <a:r>
              <a:rPr lang="en-US" sz="1600" dirty="0">
                <a:solidFill>
                  <a:srgbClr val="0000FF"/>
                </a:solidFill>
              </a:rPr>
              <a:t>RX</a:t>
            </a:r>
          </a:p>
        </p:txBody>
      </p:sp>
      <p:sp>
        <p:nvSpPr>
          <p:cNvPr id="63496" name="Text Box 8"/>
          <p:cNvSpPr txBox="1">
            <a:spLocks noChangeArrowheads="1"/>
          </p:cNvSpPr>
          <p:nvPr/>
        </p:nvSpPr>
        <p:spPr bwMode="auto">
          <a:xfrm>
            <a:off x="184764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t>RX</a:t>
            </a:r>
          </a:p>
          <a:p>
            <a:r>
              <a:rPr lang="en-US" sz="1600" dirty="0"/>
              <a:t>WX</a:t>
            </a:r>
          </a:p>
          <a:p>
            <a:r>
              <a:rPr lang="en-US" sz="1600" dirty="0"/>
              <a:t>WX</a:t>
            </a:r>
          </a:p>
          <a:p>
            <a:r>
              <a:rPr lang="en-US" sz="1600" dirty="0">
                <a:solidFill>
                  <a:srgbClr val="0000FF"/>
                </a:solidFill>
              </a:rPr>
              <a:t>WX</a:t>
            </a:r>
          </a:p>
          <a:p>
            <a:r>
              <a:rPr lang="en-US" sz="1600" dirty="0"/>
              <a:t>WX</a:t>
            </a:r>
          </a:p>
          <a:p>
            <a:r>
              <a:rPr lang="en-US" sz="1600" dirty="0">
                <a:solidFill>
                  <a:srgbClr val="0000FF"/>
                </a:solidFill>
              </a:rPr>
              <a:t>WX</a:t>
            </a:r>
          </a:p>
          <a:p>
            <a:r>
              <a:rPr lang="en-US" sz="1600" dirty="0"/>
              <a:t>WX</a:t>
            </a:r>
          </a:p>
          <a:p>
            <a:r>
              <a:rPr lang="en-US" sz="1600" dirty="0">
                <a:solidFill>
                  <a:srgbClr val="0000FF"/>
                </a:solidFill>
              </a:rPr>
              <a:t>WY</a:t>
            </a:r>
          </a:p>
          <a:p>
            <a:r>
              <a:rPr lang="en-US" sz="1600" dirty="0"/>
              <a:t>RX</a:t>
            </a:r>
          </a:p>
          <a:p>
            <a:r>
              <a:rPr lang="en-US" sz="1600" dirty="0">
                <a:solidFill>
                  <a:srgbClr val="0000FF"/>
                </a:solidFill>
              </a:rPr>
              <a:t>RY</a:t>
            </a:r>
          </a:p>
          <a:p>
            <a:r>
              <a:rPr lang="en-US" sz="1600" dirty="0"/>
              <a:t>RY</a:t>
            </a:r>
          </a:p>
          <a:p>
            <a:r>
              <a:rPr lang="en-US" sz="1600" dirty="0">
                <a:solidFill>
                  <a:srgbClr val="0000FF"/>
                </a:solidFill>
              </a:rPr>
              <a:t>RX</a:t>
            </a:r>
          </a:p>
          <a:p>
            <a:r>
              <a:rPr lang="en-US" sz="1600" dirty="0">
                <a:solidFill>
                  <a:srgbClr val="0000FF"/>
                </a:solidFill>
              </a:rPr>
              <a:t>WY</a:t>
            </a:r>
          </a:p>
          <a:p>
            <a:r>
              <a:rPr lang="en-US" sz="1600" dirty="0">
                <a:solidFill>
                  <a:srgbClr val="0000FF"/>
                </a:solidFill>
              </a:rPr>
              <a:t>WY</a:t>
            </a:r>
          </a:p>
          <a:p>
            <a:r>
              <a:rPr lang="en-US" sz="1600" dirty="0">
                <a:solidFill>
                  <a:srgbClr val="0000FF"/>
                </a:solidFill>
              </a:rPr>
              <a:t>RX</a:t>
            </a:r>
          </a:p>
          <a:p>
            <a:r>
              <a:rPr lang="en-US" sz="1600" dirty="0">
                <a:solidFill>
                  <a:srgbClr val="0000FF"/>
                </a:solidFill>
              </a:rPr>
              <a:t>RY</a:t>
            </a:r>
          </a:p>
          <a:p>
            <a:r>
              <a:rPr lang="en-US" sz="1600" dirty="0">
                <a:solidFill>
                  <a:srgbClr val="0000FF"/>
                </a:solidFill>
              </a:rPr>
              <a:t>RY</a:t>
            </a:r>
          </a:p>
          <a:p>
            <a:r>
              <a:rPr lang="en-US" sz="1600" dirty="0">
                <a:solidFill>
                  <a:srgbClr val="0000FF"/>
                </a:solidFill>
              </a:rPr>
              <a:t>RX</a:t>
            </a:r>
          </a:p>
          <a:p>
            <a:r>
              <a:rPr lang="en-US" sz="1600" dirty="0">
                <a:solidFill>
                  <a:srgbClr val="0000FF"/>
                </a:solidFill>
              </a:rPr>
              <a:t>WY</a:t>
            </a:r>
          </a:p>
        </p:txBody>
      </p:sp>
      <p:sp>
        <p:nvSpPr>
          <p:cNvPr id="63497" name="Text Box 9"/>
          <p:cNvSpPr txBox="1">
            <a:spLocks noChangeArrowheads="1"/>
          </p:cNvSpPr>
          <p:nvPr/>
        </p:nvSpPr>
        <p:spPr bwMode="auto">
          <a:xfrm>
            <a:off x="2469720" y="832439"/>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FF0000"/>
                </a:solidFill>
              </a:rPr>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t>WY</a:t>
            </a:r>
          </a:p>
          <a:p>
            <a:r>
              <a:rPr lang="en-US" sz="1600" dirty="0"/>
              <a:t>WY</a:t>
            </a:r>
          </a:p>
          <a:p>
            <a:r>
              <a:rPr lang="en-US" sz="1600" dirty="0"/>
              <a:t>RX</a:t>
            </a:r>
          </a:p>
          <a:p>
            <a:r>
              <a:rPr lang="en-US" sz="1600" dirty="0">
                <a:solidFill>
                  <a:srgbClr val="0000FF"/>
                </a:solidFill>
              </a:rPr>
              <a:t>RY</a:t>
            </a:r>
          </a:p>
          <a:p>
            <a:r>
              <a:rPr lang="en-US" sz="1600" dirty="0"/>
              <a:t>RY</a:t>
            </a:r>
          </a:p>
          <a:p>
            <a:r>
              <a:rPr lang="en-US" sz="1600" dirty="0">
                <a:solidFill>
                  <a:srgbClr val="0000FF"/>
                </a:solidFill>
              </a:rPr>
              <a:t>RX</a:t>
            </a:r>
          </a:p>
          <a:p>
            <a:r>
              <a:rPr lang="en-US" sz="1600" dirty="0"/>
              <a:t>WY</a:t>
            </a:r>
          </a:p>
          <a:p>
            <a:r>
              <a:rPr lang="en-US" sz="1600" dirty="0">
                <a:solidFill>
                  <a:srgbClr val="0000FF"/>
                </a:solidFill>
              </a:rPr>
              <a:t>WX</a:t>
            </a:r>
          </a:p>
          <a:p>
            <a:r>
              <a:rPr lang="en-US" sz="1600" dirty="0"/>
              <a:t>WX</a:t>
            </a:r>
          </a:p>
          <a:p>
            <a:r>
              <a:rPr lang="en-US" sz="1600" dirty="0">
                <a:solidFill>
                  <a:srgbClr val="0000FF"/>
                </a:solidFill>
              </a:rPr>
              <a:t>WX</a:t>
            </a:r>
          </a:p>
          <a:p>
            <a:r>
              <a:rPr lang="en-US" sz="1600" dirty="0"/>
              <a:t>WX</a:t>
            </a:r>
          </a:p>
          <a:p>
            <a:r>
              <a:rPr lang="en-US" sz="1600" dirty="0">
                <a:solidFill>
                  <a:srgbClr val="0000FF"/>
                </a:solidFill>
              </a:rPr>
              <a:t>WX</a:t>
            </a:r>
          </a:p>
          <a:p>
            <a:r>
              <a:rPr lang="en-US" sz="1600" dirty="0">
                <a:solidFill>
                  <a:srgbClr val="0000FF"/>
                </a:solidFill>
              </a:rPr>
              <a:t>WX</a:t>
            </a:r>
          </a:p>
          <a:p>
            <a:r>
              <a:rPr lang="en-US" sz="1600" dirty="0">
                <a:solidFill>
                  <a:srgbClr val="0000FF"/>
                </a:solidFill>
              </a:rPr>
              <a:t>RX</a:t>
            </a:r>
          </a:p>
          <a:p>
            <a:r>
              <a:rPr lang="en-US" sz="1600" dirty="0">
                <a:solidFill>
                  <a:srgbClr val="0000FF"/>
                </a:solidFill>
              </a:rPr>
              <a:t>WY</a:t>
            </a:r>
          </a:p>
          <a:p>
            <a:r>
              <a:rPr lang="en-US" sz="1600" dirty="0">
                <a:solidFill>
                  <a:srgbClr val="0000FF"/>
                </a:solidFill>
              </a:rPr>
              <a:t>RX</a:t>
            </a:r>
          </a:p>
          <a:p>
            <a:r>
              <a:rPr lang="en-US" sz="1600" dirty="0">
                <a:solidFill>
                  <a:srgbClr val="0000FF"/>
                </a:solidFill>
              </a:rPr>
              <a:t>WY</a:t>
            </a:r>
          </a:p>
          <a:p>
            <a:r>
              <a:rPr lang="en-US" sz="1600" dirty="0">
                <a:solidFill>
                  <a:srgbClr val="0000FF"/>
                </a:solidFill>
              </a:rPr>
              <a:t>RY</a:t>
            </a:r>
          </a:p>
          <a:p>
            <a:r>
              <a:rPr lang="en-US" sz="1600" dirty="0">
                <a:solidFill>
                  <a:srgbClr val="0000FF"/>
                </a:solidFill>
              </a:rPr>
              <a:t>RY</a:t>
            </a:r>
          </a:p>
        </p:txBody>
      </p:sp>
      <p:sp>
        <p:nvSpPr>
          <p:cNvPr id="63498" name="Text Box 10"/>
          <p:cNvSpPr txBox="1">
            <a:spLocks noChangeArrowheads="1"/>
          </p:cNvSpPr>
          <p:nvPr/>
        </p:nvSpPr>
        <p:spPr bwMode="auto">
          <a:xfrm>
            <a:off x="3091800" y="842520"/>
            <a:ext cx="79200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r>
              <a:rPr lang="en-US" sz="1600" dirty="0">
                <a:solidFill>
                  <a:srgbClr val="FF0000"/>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rgbClr val="FF0000"/>
                </a:solidFill>
              </a:rPr>
              <a:t>RY</a:t>
            </a:r>
          </a:p>
          <a:p>
            <a:r>
              <a:rPr lang="en-US" sz="1600" dirty="0">
                <a:solidFill>
                  <a:schemeClr val="tx1"/>
                </a:solidFill>
              </a:rPr>
              <a:t>RY</a:t>
            </a:r>
          </a:p>
          <a:p>
            <a:r>
              <a:rPr lang="en-US" sz="1600" dirty="0">
                <a:solidFill>
                  <a:schemeClr val="tx1"/>
                </a:solidFill>
              </a:rPr>
              <a:t>RX</a:t>
            </a:r>
          </a:p>
          <a:p>
            <a:r>
              <a:rPr lang="en-US" sz="1600" dirty="0">
                <a:solidFill>
                  <a:schemeClr val="tx1"/>
                </a:solidFill>
              </a:rPr>
              <a:t>WY</a:t>
            </a:r>
          </a:p>
          <a:p>
            <a:r>
              <a:rPr lang="en-US" sz="1600" dirty="0">
                <a:solidFill>
                  <a:srgbClr val="0000FF"/>
                </a:solidFill>
              </a:rPr>
              <a:t>RX</a:t>
            </a:r>
          </a:p>
          <a:p>
            <a:r>
              <a:rPr lang="en-US" sz="1600" dirty="0">
                <a:solidFill>
                  <a:schemeClr val="tx1"/>
                </a:solidFill>
              </a:rPr>
              <a:t>WY</a:t>
            </a:r>
          </a:p>
          <a:p>
            <a:r>
              <a:rPr lang="en-US" sz="1600" dirty="0">
                <a:solidFill>
                  <a:srgbClr val="0000FF"/>
                </a:solidFill>
              </a:rPr>
              <a:t>RY</a:t>
            </a:r>
          </a:p>
          <a:p>
            <a:r>
              <a:rPr lang="en-US" sz="1600" dirty="0">
                <a:solidFill>
                  <a:schemeClr val="tx1"/>
                </a:solidFill>
              </a:rPr>
              <a:t>RY</a:t>
            </a:r>
          </a:p>
          <a:p>
            <a:r>
              <a:rPr lang="en-US" sz="1600" dirty="0">
                <a:solidFill>
                  <a:srgbClr val="0000FF"/>
                </a:solidFill>
              </a:rPr>
              <a:t>RX</a:t>
            </a:r>
          </a:p>
          <a:p>
            <a:r>
              <a:rPr lang="en-US" sz="1600" dirty="0">
                <a:solidFill>
                  <a:schemeClr val="tx1"/>
                </a:solidFill>
              </a:rPr>
              <a:t>WY</a:t>
            </a:r>
          </a:p>
          <a:p>
            <a:r>
              <a:rPr lang="en-US" sz="1600" dirty="0">
                <a:solidFill>
                  <a:srgbClr val="0000FF"/>
                </a:solidFill>
              </a:rPr>
              <a:t>RX</a:t>
            </a:r>
          </a:p>
          <a:p>
            <a:r>
              <a:rPr lang="en-US" sz="1600" dirty="0">
                <a:solidFill>
                  <a:schemeClr val="tx1"/>
                </a:solidFill>
              </a:rPr>
              <a:t>WY</a:t>
            </a:r>
          </a:p>
          <a:p>
            <a:r>
              <a:rPr lang="en-US" sz="1600" dirty="0">
                <a:solidFill>
                  <a:srgbClr val="0000FF"/>
                </a:solidFill>
              </a:rPr>
              <a:t>RY</a:t>
            </a:r>
          </a:p>
          <a:p>
            <a:r>
              <a:rPr lang="en-US" sz="1600" dirty="0">
                <a:solidFill>
                  <a:srgbClr val="0000FF"/>
                </a:solidFill>
              </a:rPr>
              <a:t>RY</a:t>
            </a:r>
          </a:p>
          <a:p>
            <a:r>
              <a:rPr lang="en-US" sz="1600" dirty="0">
                <a:solidFill>
                  <a:srgbClr val="0000FF"/>
                </a:solidFill>
              </a:rPr>
              <a:t>WX</a:t>
            </a:r>
          </a:p>
          <a:p>
            <a:r>
              <a:rPr lang="en-US" sz="1600" dirty="0">
                <a:solidFill>
                  <a:srgbClr val="0000FF"/>
                </a:solidFill>
              </a:rPr>
              <a:t>WX</a:t>
            </a:r>
          </a:p>
          <a:p>
            <a:r>
              <a:rPr lang="en-US" sz="1600" dirty="0">
                <a:solidFill>
                  <a:srgbClr val="0000FF"/>
                </a:solidFill>
              </a:rPr>
              <a:t>WX</a:t>
            </a:r>
          </a:p>
          <a:p>
            <a:r>
              <a:rPr lang="en-US" sz="1600" dirty="0">
                <a:solidFill>
                  <a:srgbClr val="0000FF"/>
                </a:solidFill>
              </a:rPr>
              <a:t>WX</a:t>
            </a:r>
          </a:p>
          <a:p>
            <a:r>
              <a:rPr lang="en-US" sz="1600" dirty="0">
                <a:solidFill>
                  <a:srgbClr val="0000FF"/>
                </a:solidFill>
              </a:rPr>
              <a:t>WX</a:t>
            </a:r>
          </a:p>
          <a:p>
            <a:r>
              <a:rPr lang="en-US" sz="1600" dirty="0">
                <a:solidFill>
                  <a:srgbClr val="0000FF"/>
                </a:solidFill>
              </a:rPr>
              <a:t>WX</a:t>
            </a:r>
          </a:p>
        </p:txBody>
      </p:sp>
      <p:sp>
        <p:nvSpPr>
          <p:cNvPr id="63499" name="Text Box 11"/>
          <p:cNvSpPr txBox="1">
            <a:spLocks noChangeArrowheads="1"/>
          </p:cNvSpPr>
          <p:nvPr/>
        </p:nvSpPr>
        <p:spPr bwMode="auto">
          <a:xfrm>
            <a:off x="4091160" y="1552515"/>
            <a:ext cx="4976640" cy="15150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Correct behavior requires WX&lt;RX, WY&lt;RY. Program requires WY&lt;RX.</a:t>
            </a:r>
          </a:p>
          <a:p>
            <a:r>
              <a:rPr lang="en-US" sz="2000" dirty="0">
                <a:solidFill>
                  <a:srgbClr val="FF0000"/>
                </a:solidFill>
              </a:rPr>
              <a:t>=&gt; 6 correct orders out of 24</a:t>
            </a:r>
            <a:r>
              <a:rPr lang="en-US" sz="2000" dirty="0">
                <a:solidFill>
                  <a:schemeClr val="tx1"/>
                </a:solidFill>
              </a:rPr>
              <a:t>.</a:t>
            </a:r>
          </a:p>
        </p:txBody>
      </p:sp>
      <p:sp>
        <p:nvSpPr>
          <p:cNvPr id="63500" name="Text Box 12"/>
          <p:cNvSpPr txBox="1">
            <a:spLocks noChangeArrowheads="1"/>
          </p:cNvSpPr>
          <p:nvPr/>
        </p:nvSpPr>
        <p:spPr bwMode="auto">
          <a:xfrm>
            <a:off x="77340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
        <p:nvSpPr>
          <p:cNvPr id="8" name="Text Box 22"/>
          <p:cNvSpPr txBox="1">
            <a:spLocks noChangeArrowheads="1"/>
          </p:cNvSpPr>
          <p:nvPr/>
        </p:nvSpPr>
        <p:spPr bwMode="auto">
          <a:xfrm>
            <a:off x="4091160" y="2903345"/>
            <a:ext cx="4976640" cy="8180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rgbClr val="0000FF"/>
                </a:solidFill>
              </a:rPr>
              <a:t>Write Acknowledgment means WX &lt; WY. Does that Help? </a:t>
            </a:r>
          </a:p>
        </p:txBody>
      </p:sp>
      <p:sp>
        <p:nvSpPr>
          <p:cNvPr id="9" name="Text Box 23"/>
          <p:cNvSpPr txBox="1">
            <a:spLocks noChangeArrowheads="1"/>
          </p:cNvSpPr>
          <p:nvPr/>
        </p:nvSpPr>
        <p:spPr bwMode="auto">
          <a:xfrm>
            <a:off x="4091160" y="4179319"/>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rgbClr val="0000FF"/>
                </a:solidFill>
              </a:rPr>
              <a:t>Disallows only 12 out of 24.</a:t>
            </a:r>
          </a:p>
          <a:p>
            <a:r>
              <a:rPr lang="en-US" sz="2000" dirty="0">
                <a:solidFill>
                  <a:srgbClr val="0000FF"/>
                </a:solidFill>
              </a:rPr>
              <a:t>9 still incorrect!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t>Concurrent programming on a </a:t>
            </a:r>
            <a:r>
              <a:rPr lang="en-US" sz="2400" dirty="0" err="1" smtClean="0"/>
              <a:t>uniprocessor</a:t>
            </a:r>
            <a:endParaRPr lang="en-US" sz="2400" dirty="0" smtClean="0"/>
          </a:p>
          <a:p>
            <a:pPr>
              <a:buFont typeface="Arial"/>
              <a:buChar char="•"/>
            </a:pPr>
            <a:r>
              <a:rPr lang="en-US" sz="2400" dirty="0" smtClean="0"/>
              <a:t>The effect of optimizations on a </a:t>
            </a:r>
            <a:r>
              <a:rPr lang="en-US" sz="2400" dirty="0" err="1" smtClean="0"/>
              <a:t>uniprocessor</a:t>
            </a:r>
            <a:endParaRPr lang="en-US" sz="2400" dirty="0" smtClean="0"/>
          </a:p>
          <a:p>
            <a:pPr>
              <a:buFont typeface="Arial"/>
              <a:buChar char="•"/>
            </a:pPr>
            <a:r>
              <a:rPr lang="en-US" sz="2400" dirty="0" smtClean="0"/>
              <a:t>The effect of the same optimizations on a multiprocessor </a:t>
            </a:r>
          </a:p>
          <a:p>
            <a:pPr>
              <a:buFont typeface="Arial"/>
              <a:buChar char="•"/>
            </a:pPr>
            <a:r>
              <a:rPr lang="en-US" sz="2400" dirty="0" smtClean="0">
                <a:solidFill>
                  <a:srgbClr val="FF0000"/>
                </a:solidFill>
              </a:rPr>
              <a:t>Methods for restoring sequential consistency</a:t>
            </a:r>
          </a:p>
          <a:p>
            <a:pPr>
              <a:buFont typeface="Arial"/>
              <a:buChar char="•"/>
            </a:pPr>
            <a:r>
              <a:rPr lang="en-US" sz="2400" dirty="0" smtClean="0"/>
              <a:t>Conclusion</a:t>
            </a:r>
          </a:p>
          <a:p>
            <a:pPr>
              <a:buFont typeface="Arial"/>
              <a:buChar char="•"/>
            </a:pP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6481" y="1281449"/>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Sequential Consistency for </a:t>
            </a:r>
            <a:r>
              <a:rPr lang="en-US" dirty="0" smtClean="0"/>
              <a:t>MPs</a:t>
            </a:r>
            <a:endParaRPr lang="en-US" dirty="0"/>
          </a:p>
        </p:txBody>
      </p:sp>
      <p:sp>
        <p:nvSpPr>
          <p:cNvPr id="27650" name="Rectangle 2"/>
          <p:cNvSpPr>
            <a:spLocks noGrp="1" noChangeArrowheads="1"/>
          </p:cNvSpPr>
          <p:nvPr>
            <p:ph type="subTitle" idx="4294967295"/>
          </p:nvPr>
        </p:nvSpPr>
        <p:spPr bwMode="auto">
          <a:xfrm>
            <a:off x="456481" y="2209800"/>
            <a:ext cx="8228160" cy="2906641"/>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25602" rIns="0" bIns="0" anchor="t"/>
          <a:lstStyle/>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Why is it surprising that these code examples break on a multi-processor?</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What ordering property are we assuming (incorrectly!) that multiprocessors support</a:t>
            </a:r>
            <a:r>
              <a:rPr lang="en-US" sz="2400" dirty="0" smtClean="0"/>
              <a:t>?</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We are assuming they </a:t>
            </a:r>
            <a:r>
              <a:rPr lang="en-US" sz="2400" dirty="0" smtClean="0"/>
              <a:t>are </a:t>
            </a:r>
            <a:r>
              <a:rPr lang="en-US" sz="2400" dirty="0" smtClean="0">
                <a:solidFill>
                  <a:srgbClr val="FF0000"/>
                </a:solidFill>
              </a:rPr>
              <a:t>sequentially </a:t>
            </a:r>
            <a:r>
              <a:rPr lang="en-US" sz="2400" dirty="0" smtClean="0">
                <a:solidFill>
                  <a:srgbClr val="FF0000"/>
                </a:solidFill>
              </a:rPr>
              <a:t>consistent</a:t>
            </a:r>
            <a:r>
              <a:rPr lang="en-US" sz="2400" dirty="0" smtClean="0"/>
              <a:t>!</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1277380"/>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Flag2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Sequential </a:t>
            </a:r>
            <a:r>
              <a:rPr lang="en-US" dirty="0" smtClean="0"/>
              <a:t>Consistency</a:t>
            </a:r>
            <a:endParaRPr lang="en-US" dirty="0"/>
          </a:p>
        </p:txBody>
      </p:sp>
      <p:sp>
        <p:nvSpPr>
          <p:cNvPr id="27650" name="Rectangle 2"/>
          <p:cNvSpPr>
            <a:spLocks noGrp="1" noChangeArrowheads="1"/>
          </p:cNvSpPr>
          <p:nvPr>
            <p:ph type="subTitle" idx="4294967295"/>
          </p:nvPr>
        </p:nvSpPr>
        <p:spPr bwMode="auto">
          <a:xfrm>
            <a:off x="456481" y="2138268"/>
            <a:ext cx="8228160" cy="4383968"/>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25602" rIns="0" bIns="0" anchor="ctr"/>
          <a:lstStyle/>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Sequential Consistency requires that the result of any execution be the same as if the memory accesses executed by each processor were kept in order and the accesses among different processors were interleaved arbitrarily</a:t>
            </a:r>
            <a:r>
              <a:rPr lang="en-US" sz="2400" dirty="0" smtClean="0"/>
              <a:t>.</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...appears as if a memory operation executes atomically or instantaneously with respect to other memory operations</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 </a:t>
            </a:r>
            <a:r>
              <a:rPr lang="en-US" sz="1800" dirty="0"/>
              <a:t>(Hennessy and Patterson, 4th 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6451957"/>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Understanding Ordering</a:t>
            </a:r>
          </a:p>
        </p:txBody>
      </p:sp>
      <p:sp>
        <p:nvSpPr>
          <p:cNvPr id="28674" name="Rectangle 2"/>
          <p:cNvSpPr>
            <a:spLocks noGrp="1" noChangeArrowheads="1"/>
          </p:cNvSpPr>
          <p:nvPr>
            <p:ph type="body" idx="1"/>
          </p:nvPr>
        </p:nvSpPr>
        <p:spPr>
          <a:xfrm>
            <a:off x="456481" y="2192786"/>
            <a:ext cx="8228160" cy="2074414"/>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Program Order</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Compiled Order</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Interleaving Order</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Execution Order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73032"/>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Reordering</a:t>
            </a:r>
          </a:p>
        </p:txBody>
      </p:sp>
      <p:sp>
        <p:nvSpPr>
          <p:cNvPr id="29698" name="Rectangle 2"/>
          <p:cNvSpPr>
            <a:spLocks noGrp="1" noChangeArrowheads="1"/>
          </p:cNvSpPr>
          <p:nvPr>
            <p:ph type="body" idx="1"/>
          </p:nvPr>
        </p:nvSpPr>
        <p:spPr>
          <a:xfrm>
            <a:off x="456481" y="2169212"/>
            <a:ext cx="8228160" cy="2788456"/>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Writes </a:t>
            </a:r>
            <a:r>
              <a:rPr lang="en-US" dirty="0"/>
              <a:t>reach memory, and</a:t>
            </a:r>
            <a:r>
              <a:rPr lang="en-US" dirty="0" smtClean="0"/>
              <a:t> reads </a:t>
            </a:r>
            <a:r>
              <a:rPr lang="en-US" dirty="0"/>
              <a:t>see </a:t>
            </a:r>
            <a:r>
              <a:rPr lang="en-US" dirty="0" smtClean="0"/>
              <a:t>memory, </a:t>
            </a:r>
            <a:r>
              <a:rPr lang="en-US" dirty="0"/>
              <a:t>in an order different than that in the</a:t>
            </a:r>
            <a:r>
              <a:rPr lang="en-US" dirty="0" smtClean="0"/>
              <a:t> </a:t>
            </a:r>
            <a:r>
              <a:rPr lang="en-US" dirty="0" smtClean="0"/>
              <a:t>p</a:t>
            </a:r>
            <a:r>
              <a:rPr lang="en-US" dirty="0" smtClean="0"/>
              <a:t>rogram!</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Caused </a:t>
            </a:r>
            <a:r>
              <a:rPr lang="en-US" sz="2400" dirty="0"/>
              <a:t>by Processor</a:t>
            </a:r>
            <a:endParaRPr lang="en-US" sz="2400" dirty="0" smtClean="0"/>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Caused </a:t>
            </a:r>
            <a:r>
              <a:rPr lang="en-US" sz="2400" dirty="0"/>
              <a:t>by Multiprocessors (and Cache)</a:t>
            </a:r>
            <a:endParaRPr lang="en-US" sz="2400" dirty="0" smtClean="0"/>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Caused </a:t>
            </a:r>
            <a:r>
              <a:rPr lang="en-US" sz="2400" dirty="0"/>
              <a:t>by Compilers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8195529"/>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What Are the Choices?</a:t>
            </a:r>
          </a:p>
        </p:txBody>
      </p:sp>
      <p:sp>
        <p:nvSpPr>
          <p:cNvPr id="66562" name="Rectangle 2"/>
          <p:cNvSpPr>
            <a:spLocks noGrp="1" noChangeArrowheads="1"/>
          </p:cNvSpPr>
          <p:nvPr>
            <p:ph type="body" idx="1"/>
          </p:nvPr>
        </p:nvSpPr>
        <p:spPr>
          <a:xfrm>
            <a:off x="456481" y="2097679"/>
            <a:ext cx="8228160" cy="3083921"/>
          </a:xfrm>
          <a:ln/>
        </p:spPr>
        <p:txBody>
          <a:bodyPr/>
          <a:lstStyle/>
          <a:p>
            <a:pPr marL="391686" indent="-29376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000000"/>
                </a:solidFill>
              </a:rPr>
              <a:t>If we want our </a:t>
            </a:r>
            <a:r>
              <a:rPr lang="en-US" dirty="0">
                <a:solidFill>
                  <a:srgbClr val="000000"/>
                </a:solidFill>
              </a:rPr>
              <a:t>results </a:t>
            </a:r>
            <a:r>
              <a:rPr lang="en-US" dirty="0" smtClean="0">
                <a:solidFill>
                  <a:srgbClr val="000000"/>
                </a:solidFill>
              </a:rPr>
              <a:t>to </a:t>
            </a:r>
            <a:r>
              <a:rPr lang="en-US" dirty="0">
                <a:solidFill>
                  <a:srgbClr val="000000"/>
                </a:solidFill>
              </a:rPr>
              <a:t>be the same as those of a  Sequentially Consistent Model. Do we:</a:t>
            </a:r>
            <a:endParaRPr lang="en-US" dirty="0" smtClean="0">
              <a:solidFill>
                <a:srgbClr val="00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FF0000"/>
                </a:solidFill>
              </a:rPr>
              <a:t>-		Enforce </a:t>
            </a:r>
            <a:r>
              <a:rPr lang="en-US" sz="2400" dirty="0">
                <a:solidFill>
                  <a:srgbClr val="FF0000"/>
                </a:solidFill>
              </a:rPr>
              <a:t>Sequential Consistency </a:t>
            </a:r>
            <a:r>
              <a:rPr lang="en-US" sz="2400" dirty="0" smtClean="0">
                <a:solidFill>
                  <a:srgbClr val="FF0000"/>
                </a:solidFill>
              </a:rPr>
              <a:t>at the memory level</a:t>
            </a:r>
            <a:r>
              <a:rPr lang="en-US" sz="2400" dirty="0" smtClean="0">
                <a:solidFill>
                  <a:srgbClr val="FF0000"/>
                </a:solidFill>
              </a:rPr>
              <a:t>?</a:t>
            </a:r>
            <a:endParaRPr lang="en-US" sz="2400" dirty="0" smtClean="0">
              <a:solidFill>
                <a:srgbClr val="FF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		Use </a:t>
            </a:r>
            <a:r>
              <a:rPr lang="en-US" sz="2400" dirty="0">
                <a:solidFill>
                  <a:srgbClr val="000000"/>
                </a:solidFill>
              </a:rPr>
              <a:t>Coherent (Consistent) Cache ?</a:t>
            </a:r>
            <a:endParaRPr lang="en-US" sz="2400" dirty="0" smtClean="0">
              <a:solidFill>
                <a:srgbClr val="00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		Or </a:t>
            </a:r>
            <a:r>
              <a:rPr lang="en-US" sz="2400" dirty="0" smtClean="0">
                <a:solidFill>
                  <a:srgbClr val="000000"/>
                </a:solidFill>
              </a:rPr>
              <a:t>what ?</a:t>
            </a:r>
            <a:endParaRPr lang="en-US" sz="2400" dirty="0">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6481" y="313954"/>
            <a:ext cx="8228160" cy="57750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0" tIns="2560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9pPr>
          </a:lstStyle>
          <a:p>
            <a:pPr algn="ctr"/>
            <a:r>
              <a:rPr lang="en-US" sz="2900" dirty="0"/>
              <a:t>Enforce Sequential Consistency?</a:t>
            </a:r>
          </a:p>
          <a:p>
            <a:pPr algn="ctr"/>
            <a:endParaRPr lang="en-US" sz="2900" dirty="0"/>
          </a:p>
          <a:p>
            <a:pPr algn="ctr"/>
            <a:r>
              <a:rPr lang="en-US" sz="2900" dirty="0"/>
              <a:t>Removes </a:t>
            </a:r>
            <a:r>
              <a:rPr lang="en-US" sz="2900" dirty="0" smtClean="0"/>
              <a:t>virtually all </a:t>
            </a:r>
            <a:r>
              <a:rPr lang="en-US" sz="2900" dirty="0" smtClean="0"/>
              <a:t>optimizations </a:t>
            </a:r>
          </a:p>
          <a:p>
            <a:pPr algn="ctr"/>
            <a:endParaRPr lang="en-US" sz="2900" dirty="0" smtClean="0"/>
          </a:p>
          <a:p>
            <a:pPr algn="ctr"/>
            <a:r>
              <a:rPr lang="en-US" sz="2900" dirty="0" smtClean="0"/>
              <a:t>Too slow</a:t>
            </a:r>
            <a:r>
              <a:rPr lang="en-US" sz="2900" dirty="0"/>
              <a:t>!</a:t>
            </a:r>
            <a:endParaRPr lang="en-US" sz="2900"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What Are the Choices?</a:t>
            </a:r>
          </a:p>
        </p:txBody>
      </p:sp>
      <p:sp>
        <p:nvSpPr>
          <p:cNvPr id="66562" name="Rectangle 2"/>
          <p:cNvSpPr>
            <a:spLocks noGrp="1" noChangeArrowheads="1"/>
          </p:cNvSpPr>
          <p:nvPr>
            <p:ph type="body" idx="1"/>
          </p:nvPr>
        </p:nvSpPr>
        <p:spPr>
          <a:xfrm>
            <a:off x="456481" y="2097679"/>
            <a:ext cx="8228160" cy="3083921"/>
          </a:xfrm>
          <a:ln/>
        </p:spPr>
        <p:txBody>
          <a:bodyPr/>
          <a:lstStyle/>
          <a:p>
            <a:pPr marL="391686" indent="-29376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000000"/>
                </a:solidFill>
              </a:rPr>
              <a:t>If we want our </a:t>
            </a:r>
            <a:r>
              <a:rPr lang="en-US" dirty="0">
                <a:solidFill>
                  <a:srgbClr val="000000"/>
                </a:solidFill>
              </a:rPr>
              <a:t>results </a:t>
            </a:r>
            <a:r>
              <a:rPr lang="en-US" dirty="0" smtClean="0">
                <a:solidFill>
                  <a:srgbClr val="000000"/>
                </a:solidFill>
              </a:rPr>
              <a:t>to </a:t>
            </a:r>
            <a:r>
              <a:rPr lang="en-US" dirty="0">
                <a:solidFill>
                  <a:srgbClr val="000000"/>
                </a:solidFill>
              </a:rPr>
              <a:t>be the same as those of a  Sequentially Consistent Model. Do we:</a:t>
            </a:r>
            <a:endParaRPr lang="en-US" dirty="0" smtClean="0">
              <a:solidFill>
                <a:srgbClr val="00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Enforce </a:t>
            </a:r>
            <a:r>
              <a:rPr lang="en-US" sz="2400" dirty="0"/>
              <a:t>Sequential Consistency </a:t>
            </a:r>
            <a:r>
              <a:rPr lang="en-US" sz="2400" dirty="0" smtClean="0"/>
              <a:t>at the memory level</a:t>
            </a:r>
            <a:r>
              <a:rPr lang="en-US" sz="2400" dirty="0" smtClean="0"/>
              <a:t>?</a:t>
            </a:r>
            <a:endParaRPr lang="en-US" sz="2400" dirty="0" smtClean="0"/>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FF0000"/>
                </a:solidFill>
              </a:rPr>
              <a:t>-		Use </a:t>
            </a:r>
            <a:r>
              <a:rPr lang="en-US" sz="2400" dirty="0">
                <a:solidFill>
                  <a:srgbClr val="FF0000"/>
                </a:solidFill>
              </a:rPr>
              <a:t>Coherent (Consistent) Cache ?</a:t>
            </a:r>
            <a:endParaRPr lang="en-US" sz="2400" dirty="0" smtClean="0">
              <a:solidFill>
                <a:srgbClr val="FF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		Or </a:t>
            </a:r>
            <a:r>
              <a:rPr lang="en-US" sz="2400" dirty="0" smtClean="0">
                <a:solidFill>
                  <a:srgbClr val="000000"/>
                </a:solidFill>
              </a:rPr>
              <a:t>what ?</a:t>
            </a:r>
            <a:endParaRPr lang="en-US" sz="2400" dirty="0">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456481" y="10784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Cache Coherence</a:t>
            </a:r>
          </a:p>
        </p:txBody>
      </p:sp>
      <p:sp>
        <p:nvSpPr>
          <p:cNvPr id="69634" name="Rectangle 2"/>
          <p:cNvSpPr>
            <a:spLocks noGrp="1" noChangeArrowheads="1"/>
          </p:cNvSpPr>
          <p:nvPr>
            <p:ph type="body" idx="1"/>
          </p:nvPr>
        </p:nvSpPr>
        <p:spPr>
          <a:xfrm>
            <a:off x="456481" y="1893462"/>
            <a:ext cx="8228160" cy="4228850"/>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Multiple processors </a:t>
            </a:r>
            <a:r>
              <a:rPr lang="en-US" dirty="0" smtClean="0"/>
              <a:t>have a </a:t>
            </a:r>
            <a:r>
              <a:rPr lang="en-US" dirty="0"/>
              <a:t>consistent view of </a:t>
            </a:r>
            <a:r>
              <a:rPr lang="en-US" dirty="0" smtClean="0"/>
              <a:t>memory (i.e</a:t>
            </a:r>
            <a:r>
              <a:rPr lang="en-US" dirty="0" smtClean="0"/>
              <a:t>. </a:t>
            </a:r>
            <a:r>
              <a:rPr lang="en-US" dirty="0" smtClean="0"/>
              <a:t>MESI protocol)</a:t>
            </a:r>
            <a:endParaRPr lang="en-US" dirty="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But this does </a:t>
            </a:r>
            <a:r>
              <a:rPr lang="en-US" dirty="0"/>
              <a:t>not say </a:t>
            </a:r>
            <a:r>
              <a:rPr lang="en-US" b="1" i="1" dirty="0"/>
              <a:t>when</a:t>
            </a:r>
            <a:r>
              <a:rPr lang="en-US" dirty="0"/>
              <a:t> a processor must see a value updated by another processor.</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Cache coherency does </a:t>
            </a:r>
            <a:r>
              <a:rPr lang="en-US" dirty="0"/>
              <a:t>not guarantee Sequential </a:t>
            </a:r>
            <a:r>
              <a:rPr lang="en-US" dirty="0" smtClean="0"/>
              <a:t>Consistency!</a:t>
            </a:r>
            <a:endParaRPr lang="en-US" dirty="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Example: </a:t>
            </a:r>
            <a:r>
              <a:rPr lang="en-US" dirty="0" smtClean="0"/>
              <a:t>a write-through </a:t>
            </a:r>
            <a:r>
              <a:rPr lang="en-US" dirty="0"/>
              <a:t>cache </a:t>
            </a:r>
            <a:r>
              <a:rPr lang="en-US" dirty="0" smtClean="0"/>
              <a:t>acts just </a:t>
            </a:r>
            <a:r>
              <a:rPr lang="en-US" dirty="0"/>
              <a:t>like a write buffer with bypass.</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456481" y="12308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What Are the Choices?</a:t>
            </a:r>
          </a:p>
        </p:txBody>
      </p:sp>
      <p:sp>
        <p:nvSpPr>
          <p:cNvPr id="66562" name="Rectangle 2"/>
          <p:cNvSpPr>
            <a:spLocks noGrp="1" noChangeArrowheads="1"/>
          </p:cNvSpPr>
          <p:nvPr>
            <p:ph type="body" idx="1"/>
          </p:nvPr>
        </p:nvSpPr>
        <p:spPr>
          <a:xfrm>
            <a:off x="456481" y="2097679"/>
            <a:ext cx="8228160" cy="3083921"/>
          </a:xfrm>
          <a:ln/>
        </p:spPr>
        <p:txBody>
          <a:bodyPr/>
          <a:lstStyle/>
          <a:p>
            <a:pPr marL="391686" indent="-29376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000000"/>
                </a:solidFill>
              </a:rPr>
              <a:t>If we want our </a:t>
            </a:r>
            <a:r>
              <a:rPr lang="en-US" dirty="0">
                <a:solidFill>
                  <a:srgbClr val="000000"/>
                </a:solidFill>
              </a:rPr>
              <a:t>results </a:t>
            </a:r>
            <a:r>
              <a:rPr lang="en-US" dirty="0" smtClean="0">
                <a:solidFill>
                  <a:srgbClr val="000000"/>
                </a:solidFill>
              </a:rPr>
              <a:t>to </a:t>
            </a:r>
            <a:r>
              <a:rPr lang="en-US" dirty="0">
                <a:solidFill>
                  <a:srgbClr val="000000"/>
                </a:solidFill>
              </a:rPr>
              <a:t>be the same as those of a  Sequentially Consistent Model. Do we:</a:t>
            </a:r>
            <a:endParaRPr lang="en-US" dirty="0" smtClean="0">
              <a:solidFill>
                <a:srgbClr val="00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Enforce </a:t>
            </a:r>
            <a:r>
              <a:rPr lang="en-US" sz="2400" dirty="0"/>
              <a:t>Sequential Consistency </a:t>
            </a:r>
            <a:r>
              <a:rPr lang="en-US" sz="2400" dirty="0" smtClean="0"/>
              <a:t>at the memory level</a:t>
            </a:r>
            <a:r>
              <a:rPr lang="en-US" sz="2400" dirty="0" smtClean="0"/>
              <a:t>?</a:t>
            </a:r>
            <a:endParaRPr lang="en-US" sz="2400" dirty="0" smtClean="0"/>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		Use </a:t>
            </a:r>
            <a:r>
              <a:rPr lang="en-US" sz="2400" dirty="0">
                <a:solidFill>
                  <a:srgbClr val="000000"/>
                </a:solidFill>
              </a:rPr>
              <a:t>Coherent (Consistent) Cache ?</a:t>
            </a:r>
            <a:endParaRPr lang="en-US" sz="2400" dirty="0" smtClean="0">
              <a:solidFill>
                <a:srgbClr val="000000"/>
              </a:solidFill>
            </a:endParaRP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FF0000"/>
                </a:solidFill>
              </a:rPr>
              <a:t>-		Or </a:t>
            </a:r>
            <a:r>
              <a:rPr lang="en-US" sz="2400" dirty="0" smtClean="0">
                <a:solidFill>
                  <a:srgbClr val="FF0000"/>
                </a:solidFill>
              </a:rPr>
              <a:t>what ?</a:t>
            </a:r>
            <a:endParaRPr lang="en-US" sz="2400"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Involve the Programmer</a:t>
            </a:r>
            <a:endParaRPr lang="en-US" dirty="0"/>
          </a:p>
        </p:txBody>
      </p:sp>
      <p:sp>
        <p:nvSpPr>
          <p:cNvPr id="3" name="Content Placeholder 2"/>
          <p:cNvSpPr>
            <a:spLocks noGrp="1"/>
          </p:cNvSpPr>
          <p:nvPr>
            <p:ph idx="1"/>
          </p:nvPr>
        </p:nvSpPr>
        <p:spPr>
          <a:xfrm>
            <a:off x="457200" y="2408238"/>
            <a:ext cx="8229600" cy="2419124"/>
          </a:xfrm>
        </p:spPr>
        <p:txBody>
          <a:bodyPr/>
          <a:lstStyle/>
          <a:p>
            <a:r>
              <a:rPr lang="en-US" dirty="0" smtClean="0"/>
              <a:t>Someone’s got to tell your CPU about concurrency!</a:t>
            </a:r>
          </a:p>
          <a:p>
            <a:endParaRPr lang="en-US" dirty="0" smtClean="0"/>
          </a:p>
          <a:p>
            <a:r>
              <a:rPr lang="en-US" dirty="0" smtClean="0"/>
              <a:t>Use memory barrier / fence instructions when order really matters!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456481" y="10784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Memory Barrier </a:t>
            </a:r>
            <a:r>
              <a:rPr lang="en-US" dirty="0"/>
              <a:t>Instructions</a:t>
            </a:r>
          </a:p>
        </p:txBody>
      </p:sp>
      <p:sp>
        <p:nvSpPr>
          <p:cNvPr id="77826" name="Rectangle 2"/>
          <p:cNvSpPr>
            <a:spLocks noGrp="1" noChangeArrowheads="1"/>
          </p:cNvSpPr>
          <p:nvPr>
            <p:ph type="body" idx="1"/>
          </p:nvPr>
        </p:nvSpPr>
        <p:spPr>
          <a:xfrm>
            <a:off x="414720" y="2135360"/>
            <a:ext cx="8228160" cy="3994940"/>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A way to prevent reordering</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Also </a:t>
            </a:r>
            <a:r>
              <a:rPr lang="en-US" sz="2400" dirty="0"/>
              <a:t>known as a</a:t>
            </a:r>
            <a:r>
              <a:rPr lang="en-US" sz="2400" dirty="0" smtClean="0"/>
              <a:t> </a:t>
            </a:r>
            <a:r>
              <a:rPr lang="en-US" sz="2400" i="1" dirty="0" smtClean="0"/>
              <a:t>safety </a:t>
            </a:r>
            <a:r>
              <a:rPr lang="en-US" sz="2400" i="1" dirty="0" smtClean="0"/>
              <a:t>n</a:t>
            </a:r>
            <a:r>
              <a:rPr lang="en-US" sz="2400" i="1" dirty="0" smtClean="0"/>
              <a:t>et</a:t>
            </a:r>
          </a:p>
          <a:p>
            <a:pPr marL="791736" lvl="1" indent="-293764">
              <a:buClr>
                <a:srgbClr val="FFCC99"/>
              </a:buClr>
              <a:buSzPct val="45000"/>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Require previous instructions to </a:t>
            </a:r>
            <a:r>
              <a:rPr lang="en-US" sz="2400" dirty="0"/>
              <a:t>complete before allowing further </a:t>
            </a:r>
            <a:r>
              <a:rPr lang="en-US" sz="2400" dirty="0" smtClean="0"/>
              <a:t>execution on that CPU</a:t>
            </a:r>
          </a:p>
          <a:p>
            <a:pPr marL="791736" lvl="1" indent="-293764">
              <a:buClr>
                <a:srgbClr val="FFCC99"/>
              </a:buClr>
              <a:buSzPct val="45000"/>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Not</a:t>
            </a:r>
            <a:r>
              <a:rPr lang="en-US" dirty="0" smtClean="0"/>
              <a:t> cheap</a:t>
            </a:r>
            <a:r>
              <a:rPr lang="en-US" dirty="0"/>
              <a:t>, but</a:t>
            </a:r>
            <a:r>
              <a:rPr lang="en-US" dirty="0" smtClean="0"/>
              <a:t> perhaps not </a:t>
            </a:r>
            <a:r>
              <a:rPr lang="en-US" dirty="0"/>
              <a:t>often </a:t>
            </a:r>
            <a:r>
              <a:rPr lang="en-US" dirty="0" smtClean="0"/>
              <a:t>needed?</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Must </a:t>
            </a:r>
            <a:r>
              <a:rPr lang="en-US" sz="2400" dirty="0"/>
              <a:t>be placed by the</a:t>
            </a:r>
            <a:r>
              <a:rPr lang="en-US" sz="2400" dirty="0" smtClean="0"/>
              <a:t> </a:t>
            </a:r>
            <a:r>
              <a:rPr lang="en-US" sz="2400" dirty="0" smtClean="0"/>
              <a:t>p</a:t>
            </a:r>
            <a:r>
              <a:rPr lang="en-US" sz="2400" dirty="0" smtClean="0"/>
              <a:t>rogrammer</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smtClean="0">
                <a:solidFill>
                  <a:srgbClr val="FF0000"/>
                </a:solidFill>
              </a:rPr>
              <a:t>Memory </a:t>
            </a:r>
            <a:r>
              <a:rPr lang="en-US" sz="2400" dirty="0">
                <a:solidFill>
                  <a:srgbClr val="FF0000"/>
                </a:solidFill>
              </a:rPr>
              <a:t>c</a:t>
            </a:r>
            <a:r>
              <a:rPr lang="en-US" sz="2400" dirty="0" smtClean="0">
                <a:solidFill>
                  <a:srgbClr val="FF0000"/>
                </a:solidFill>
              </a:rPr>
              <a:t>onsistency </a:t>
            </a:r>
            <a:r>
              <a:rPr lang="en-US" sz="2400" dirty="0">
                <a:solidFill>
                  <a:srgbClr val="FF0000"/>
                </a:solidFill>
              </a:rPr>
              <a:t>m</a:t>
            </a:r>
            <a:r>
              <a:rPr lang="en-US" sz="2400" dirty="0" smtClean="0">
                <a:solidFill>
                  <a:srgbClr val="FF0000"/>
                </a:solidFill>
              </a:rPr>
              <a:t>odel </a:t>
            </a:r>
            <a:r>
              <a:rPr lang="en-US" sz="2400" dirty="0"/>
              <a:t>for</a:t>
            </a:r>
            <a:r>
              <a:rPr lang="en-US" sz="2400" dirty="0" smtClean="0"/>
              <a:t> processor </a:t>
            </a:r>
            <a:r>
              <a:rPr lang="en-US" sz="2400" dirty="0"/>
              <a:t>tells you</a:t>
            </a:r>
            <a:r>
              <a:rPr lang="en-US" sz="2400" dirty="0" smtClean="0"/>
              <a:t> </a:t>
            </a:r>
            <a:r>
              <a:rPr lang="en-US" sz="2400" dirty="0" smtClean="0"/>
              <a:t>what reordering is possible</a:t>
            </a:r>
            <a:endParaRPr lang="en-US" sz="2400"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rgbClr val="FF0000"/>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 0</a:t>
            </a: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321921" y="1935851"/>
            <a:ext cx="2710080" cy="21559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Lst>
              <a:defRPr>
                <a:solidFill>
                  <a:srgbClr val="000000"/>
                </a:solidFill>
                <a:latin typeface="Arial" charset="0"/>
                <a:cs typeface="Arial Unicode MS" charset="0"/>
              </a:defRPr>
            </a:lvl1pPr>
            <a:lvl2pPr>
              <a:tabLst>
                <a:tab pos="723900" algn="l"/>
                <a:tab pos="1447800" algn="l"/>
                <a:tab pos="2171700" algn="l"/>
                <a:tab pos="2895600" algn="l"/>
              </a:tabLst>
              <a:defRPr>
                <a:solidFill>
                  <a:srgbClr val="000000"/>
                </a:solidFill>
                <a:latin typeface="Arial" charset="0"/>
                <a:cs typeface="Arial Unicode MS" charset="0"/>
              </a:defRPr>
            </a:lvl2pPr>
            <a:lvl3pPr>
              <a:tabLst>
                <a:tab pos="723900" algn="l"/>
                <a:tab pos="1447800" algn="l"/>
                <a:tab pos="2171700" algn="l"/>
                <a:tab pos="2895600" algn="l"/>
              </a:tabLst>
              <a:defRPr>
                <a:solidFill>
                  <a:srgbClr val="000000"/>
                </a:solidFill>
                <a:latin typeface="Arial" charset="0"/>
                <a:cs typeface="Arial Unicode MS" charset="0"/>
              </a:defRPr>
            </a:lvl3pPr>
            <a:lvl4pPr>
              <a:tabLst>
                <a:tab pos="723900" algn="l"/>
                <a:tab pos="1447800" algn="l"/>
                <a:tab pos="2171700" algn="l"/>
                <a:tab pos="2895600" algn="l"/>
              </a:tabLst>
              <a:defRPr>
                <a:solidFill>
                  <a:srgbClr val="000000"/>
                </a:solidFill>
                <a:latin typeface="Arial" charset="0"/>
                <a:cs typeface="Arial Unicode MS" charset="0"/>
              </a:defRPr>
            </a:lvl4pPr>
            <a:lvl5pPr>
              <a:tabLst>
                <a:tab pos="723900" algn="l"/>
                <a:tab pos="1447800" algn="l"/>
                <a:tab pos="2171700" algn="l"/>
                <a:tab pos="28956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1::</a:t>
            </a:r>
          </a:p>
          <a:p>
            <a:pPr hangingPunct="1"/>
            <a:r>
              <a:rPr lang="en-US" sz="2800" b="1" dirty="0">
                <a:solidFill>
                  <a:schemeClr val="tx1"/>
                </a:solidFill>
                <a:latin typeface="Garamond" pitchFamily="16" charset="0"/>
                <a:cs typeface="Courier New" charset="0"/>
              </a:rPr>
              <a:t>Flag1 = 1</a:t>
            </a:r>
          </a:p>
          <a:p>
            <a:pPr hangingPunct="1"/>
            <a:r>
              <a:rPr lang="en-US" sz="2800" b="1" dirty="0">
                <a:solidFill>
                  <a:srgbClr val="FF0000"/>
                </a:solidFill>
                <a:latin typeface="Garamond" pitchFamily="16" charset="0"/>
                <a:cs typeface="Courier New" charset="0"/>
              </a:rPr>
              <a:t>&gt;&gt;</a:t>
            </a:r>
            <a:r>
              <a:rPr lang="en-US" sz="2800" b="1" dirty="0" err="1">
                <a:solidFill>
                  <a:srgbClr val="FF0000"/>
                </a:solidFill>
                <a:latin typeface="Garamond" pitchFamily="16" charset="0"/>
                <a:cs typeface="Courier New" charset="0"/>
              </a:rPr>
              <a:t>Mem_Bar</a:t>
            </a:r>
            <a:r>
              <a:rPr lang="en-US" sz="2800" b="1" dirty="0">
                <a:solidFill>
                  <a:srgbClr val="FF0000"/>
                </a:solidFill>
                <a:latin typeface="Garamond" pitchFamily="16" charset="0"/>
                <a:cs typeface="Courier New" charset="0"/>
              </a:rPr>
              <a:t>&lt;&lt;</a:t>
            </a:r>
          </a:p>
          <a:p>
            <a:pPr hangingPunct="1"/>
            <a:r>
              <a:rPr lang="en-US" sz="2800" b="1" dirty="0">
                <a:solidFill>
                  <a:schemeClr val="tx1"/>
                </a:solidFill>
                <a:latin typeface="Garamond" pitchFamily="16" charset="0"/>
                <a:cs typeface="Courier New" charset="0"/>
              </a:rPr>
              <a:t>If (Flag2 == 0)</a:t>
            </a:r>
          </a:p>
          <a:p>
            <a:pPr hangingPunct="1"/>
            <a:r>
              <a:rPr lang="en-US" sz="2800" b="1" dirty="0">
                <a:solidFill>
                  <a:schemeClr val="tx1"/>
                </a:solidFill>
                <a:latin typeface="Garamond" pitchFamily="16" charset="0"/>
                <a:cs typeface="Courier New" charset="0"/>
              </a:rPr>
              <a:t>   </a:t>
            </a:r>
            <a:r>
              <a:rPr lang="en-US" sz="2800" i="1" dirty="0">
                <a:solidFill>
                  <a:schemeClr val="tx1"/>
                </a:solidFill>
                <a:latin typeface="Garamond" pitchFamily="16" charset="0"/>
                <a:cs typeface="Courier New" charset="0"/>
              </a:rPr>
              <a:t>critical section</a:t>
            </a:r>
          </a:p>
        </p:txBody>
      </p:sp>
      <p:sp>
        <p:nvSpPr>
          <p:cNvPr id="80898" name="Text Box 2"/>
          <p:cNvSpPr txBox="1">
            <a:spLocks noChangeArrowheads="1"/>
          </p:cNvSpPr>
          <p:nvPr/>
        </p:nvSpPr>
        <p:spPr bwMode="auto">
          <a:xfrm>
            <a:off x="5005441" y="1958893"/>
            <a:ext cx="2710080" cy="21559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Lst>
              <a:defRPr>
                <a:solidFill>
                  <a:srgbClr val="000000"/>
                </a:solidFill>
                <a:latin typeface="Arial" charset="0"/>
                <a:cs typeface="Arial Unicode MS" charset="0"/>
              </a:defRPr>
            </a:lvl1pPr>
            <a:lvl2pPr>
              <a:tabLst>
                <a:tab pos="723900" algn="l"/>
                <a:tab pos="1447800" algn="l"/>
                <a:tab pos="2171700" algn="l"/>
                <a:tab pos="2895600" algn="l"/>
              </a:tabLst>
              <a:defRPr>
                <a:solidFill>
                  <a:srgbClr val="000000"/>
                </a:solidFill>
                <a:latin typeface="Arial" charset="0"/>
                <a:cs typeface="Arial Unicode MS" charset="0"/>
              </a:defRPr>
            </a:lvl2pPr>
            <a:lvl3pPr>
              <a:tabLst>
                <a:tab pos="723900" algn="l"/>
                <a:tab pos="1447800" algn="l"/>
                <a:tab pos="2171700" algn="l"/>
                <a:tab pos="2895600" algn="l"/>
              </a:tabLst>
              <a:defRPr>
                <a:solidFill>
                  <a:srgbClr val="000000"/>
                </a:solidFill>
                <a:latin typeface="Arial" charset="0"/>
                <a:cs typeface="Arial Unicode MS" charset="0"/>
              </a:defRPr>
            </a:lvl3pPr>
            <a:lvl4pPr>
              <a:tabLst>
                <a:tab pos="723900" algn="l"/>
                <a:tab pos="1447800" algn="l"/>
                <a:tab pos="2171700" algn="l"/>
                <a:tab pos="2895600" algn="l"/>
              </a:tabLst>
              <a:defRPr>
                <a:solidFill>
                  <a:srgbClr val="000000"/>
                </a:solidFill>
                <a:latin typeface="Arial" charset="0"/>
                <a:cs typeface="Arial Unicode MS" charset="0"/>
              </a:defRPr>
            </a:lvl4pPr>
            <a:lvl5pPr>
              <a:tabLst>
                <a:tab pos="723900" algn="l"/>
                <a:tab pos="1447800" algn="l"/>
                <a:tab pos="2171700" algn="l"/>
                <a:tab pos="28956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9pPr>
          </a:lstStyle>
          <a:p>
            <a:pPr hangingPunct="1"/>
            <a:r>
              <a:rPr lang="en-US" sz="2800" dirty="0">
                <a:solidFill>
                  <a:schemeClr val="tx1"/>
                </a:solidFill>
                <a:latin typeface="Garamond" pitchFamily="16" charset="0"/>
                <a:cs typeface="Courier New" charset="0"/>
              </a:rPr>
              <a:t>Process 2::</a:t>
            </a:r>
          </a:p>
          <a:p>
            <a:pPr hangingPunct="1"/>
            <a:r>
              <a:rPr lang="en-US" sz="2800" b="1" dirty="0">
                <a:solidFill>
                  <a:schemeClr val="tx1"/>
                </a:solidFill>
                <a:latin typeface="Garamond" pitchFamily="16" charset="0"/>
                <a:cs typeface="Courier New" charset="0"/>
              </a:rPr>
              <a:t>Flag2 = 1</a:t>
            </a:r>
          </a:p>
          <a:p>
            <a:pPr hangingPunct="1"/>
            <a:r>
              <a:rPr lang="en-US" sz="2800" b="1" dirty="0">
                <a:solidFill>
                  <a:srgbClr val="FF0000"/>
                </a:solidFill>
                <a:latin typeface="Garamond" pitchFamily="16" charset="0"/>
                <a:cs typeface="Courier New" charset="0"/>
              </a:rPr>
              <a:t>&gt;&gt;</a:t>
            </a:r>
            <a:r>
              <a:rPr lang="en-US" sz="2800" b="1" dirty="0" err="1">
                <a:solidFill>
                  <a:srgbClr val="FF0000"/>
                </a:solidFill>
                <a:latin typeface="Garamond" pitchFamily="16" charset="0"/>
                <a:cs typeface="Courier New" charset="0"/>
              </a:rPr>
              <a:t>Mem_Bar</a:t>
            </a:r>
            <a:r>
              <a:rPr lang="en-US" sz="2800" b="1" dirty="0">
                <a:solidFill>
                  <a:srgbClr val="FF0000"/>
                </a:solidFill>
                <a:latin typeface="Garamond" pitchFamily="16" charset="0"/>
                <a:cs typeface="Courier New" charset="0"/>
              </a:rPr>
              <a:t>&lt;&lt;</a:t>
            </a:r>
          </a:p>
          <a:p>
            <a:pPr hangingPunct="1"/>
            <a:r>
              <a:rPr lang="en-US" sz="2800" b="1" dirty="0">
                <a:solidFill>
                  <a:schemeClr val="tx1"/>
                </a:solidFill>
                <a:latin typeface="Garamond" pitchFamily="16" charset="0"/>
                <a:cs typeface="Courier New" charset="0"/>
              </a:rPr>
              <a:t>If (Flag1 == 0)</a:t>
            </a:r>
          </a:p>
          <a:p>
            <a:pPr hangingPunct="1"/>
            <a:r>
              <a:rPr lang="en-US" sz="2800" b="1" dirty="0">
                <a:solidFill>
                  <a:schemeClr val="tx1"/>
                </a:solidFill>
                <a:latin typeface="Garamond" pitchFamily="16" charset="0"/>
                <a:cs typeface="Courier New" charset="0"/>
              </a:rPr>
              <a:t>   </a:t>
            </a:r>
            <a:r>
              <a:rPr lang="en-US" sz="2800" i="1" dirty="0">
                <a:solidFill>
                  <a:schemeClr val="tx1"/>
                </a:solidFill>
                <a:latin typeface="Garamond" pitchFamily="16" charset="0"/>
                <a:cs typeface="Courier New" charset="0"/>
              </a:rPr>
              <a:t>critical section</a:t>
            </a:r>
          </a:p>
        </p:txBody>
      </p:sp>
      <p:sp>
        <p:nvSpPr>
          <p:cNvPr id="80899" name="Text Box 3"/>
          <p:cNvSpPr txBox="1">
            <a:spLocks noChangeArrowheads="1"/>
          </p:cNvSpPr>
          <p:nvPr/>
        </p:nvSpPr>
        <p:spPr bwMode="auto">
          <a:xfrm>
            <a:off x="622080" y="988328"/>
            <a:ext cx="7201440" cy="708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9pPr>
          </a:lstStyle>
          <a:p>
            <a:pPr>
              <a:lnSpc>
                <a:spcPct val="105000"/>
              </a:lnSpc>
            </a:pPr>
            <a:r>
              <a:rPr lang="en-US" sz="4200" dirty="0" smtClean="0">
                <a:solidFill>
                  <a:schemeClr val="tx1"/>
                </a:solidFill>
                <a:latin typeface="Georgia"/>
                <a:cs typeface="Georgia"/>
              </a:rPr>
              <a:t>Using Memory Barriers</a:t>
            </a:r>
            <a:endParaRPr lang="en-US" sz="4200" dirty="0">
              <a:solidFill>
                <a:schemeClr val="tx1"/>
              </a:solidFill>
              <a:latin typeface="Georgia"/>
              <a:cs typeface="Georgia"/>
            </a:endParaRPr>
          </a:p>
        </p:txBody>
      </p:sp>
      <p:sp>
        <p:nvSpPr>
          <p:cNvPr id="80900" name="AutoShape 4"/>
          <p:cNvSpPr>
            <a:spLocks noChangeArrowheads="1"/>
          </p:cNvSpPr>
          <p:nvPr/>
        </p:nvSpPr>
        <p:spPr bwMode="auto">
          <a:xfrm>
            <a:off x="1136160" y="1935851"/>
            <a:ext cx="2695680" cy="2073818"/>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80901" name="AutoShape 5"/>
          <p:cNvSpPr>
            <a:spLocks noChangeArrowheads="1"/>
          </p:cNvSpPr>
          <p:nvPr/>
        </p:nvSpPr>
        <p:spPr bwMode="auto">
          <a:xfrm>
            <a:off x="4868640" y="1935851"/>
            <a:ext cx="2695680" cy="2073818"/>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sz="2800"/>
          </a:p>
        </p:txBody>
      </p:sp>
      <p:sp>
        <p:nvSpPr>
          <p:cNvPr id="80902" name="Text Box 6"/>
          <p:cNvSpPr txBox="1">
            <a:spLocks noChangeArrowheads="1"/>
          </p:cNvSpPr>
          <p:nvPr/>
        </p:nvSpPr>
        <p:spPr bwMode="auto">
          <a:xfrm>
            <a:off x="1965600" y="4343400"/>
            <a:ext cx="82080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WX</a:t>
            </a:r>
          </a:p>
        </p:txBody>
      </p:sp>
      <p:sp>
        <p:nvSpPr>
          <p:cNvPr id="80903" name="Text Box 7"/>
          <p:cNvSpPr txBox="1">
            <a:spLocks noChangeArrowheads="1"/>
          </p:cNvSpPr>
          <p:nvPr/>
        </p:nvSpPr>
        <p:spPr bwMode="auto">
          <a:xfrm>
            <a:off x="6130080" y="5172928"/>
            <a:ext cx="73872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RX</a:t>
            </a:r>
          </a:p>
        </p:txBody>
      </p:sp>
      <p:sp>
        <p:nvSpPr>
          <p:cNvPr id="80904" name="Text Box 8"/>
          <p:cNvSpPr txBox="1">
            <a:spLocks noChangeArrowheads="1"/>
          </p:cNvSpPr>
          <p:nvPr/>
        </p:nvSpPr>
        <p:spPr bwMode="auto">
          <a:xfrm>
            <a:off x="6121440" y="4362122"/>
            <a:ext cx="82080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WY</a:t>
            </a:r>
          </a:p>
        </p:txBody>
      </p:sp>
      <p:sp>
        <p:nvSpPr>
          <p:cNvPr id="80905" name="Text Box 9"/>
          <p:cNvSpPr txBox="1">
            <a:spLocks noChangeArrowheads="1"/>
          </p:cNvSpPr>
          <p:nvPr/>
        </p:nvSpPr>
        <p:spPr bwMode="auto">
          <a:xfrm>
            <a:off x="1982880" y="5191650"/>
            <a:ext cx="73872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RY</a:t>
            </a:r>
          </a:p>
        </p:txBody>
      </p:sp>
      <p:sp>
        <p:nvSpPr>
          <p:cNvPr id="80907" name="Text Box 11"/>
          <p:cNvSpPr txBox="1">
            <a:spLocks noChangeArrowheads="1"/>
          </p:cNvSpPr>
          <p:nvPr/>
        </p:nvSpPr>
        <p:spPr bwMode="auto">
          <a:xfrm>
            <a:off x="1343520" y="4776886"/>
            <a:ext cx="236736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a:lnSpc>
                <a:spcPct val="118000"/>
              </a:lnSpc>
            </a:pPr>
            <a:r>
              <a:rPr lang="en-US" sz="2400" dirty="0">
                <a:solidFill>
                  <a:srgbClr val="FF0000"/>
                </a:solidFill>
                <a:latin typeface="Helvetica"/>
                <a:cs typeface="Helvetica"/>
              </a:rPr>
              <a:t>&gt;&gt;Fence&lt;&lt;</a:t>
            </a:r>
          </a:p>
        </p:txBody>
      </p:sp>
      <p:sp>
        <p:nvSpPr>
          <p:cNvPr id="80908" name="Text Box 12"/>
          <p:cNvSpPr txBox="1">
            <a:spLocks noChangeArrowheads="1"/>
          </p:cNvSpPr>
          <p:nvPr/>
        </p:nvSpPr>
        <p:spPr bwMode="auto">
          <a:xfrm>
            <a:off x="5557440" y="4758164"/>
            <a:ext cx="236736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a:lnSpc>
                <a:spcPct val="118000"/>
              </a:lnSpc>
            </a:pPr>
            <a:r>
              <a:rPr lang="en-US" sz="2400" dirty="0">
                <a:solidFill>
                  <a:srgbClr val="FF0000"/>
                </a:solidFill>
                <a:latin typeface="Helvetica"/>
                <a:cs typeface="Helvetica"/>
              </a:rPr>
              <a:t>&gt;&gt;Fence&lt;&lt;</a:t>
            </a:r>
          </a:p>
        </p:txBody>
      </p:sp>
      <p:sp>
        <p:nvSpPr>
          <p:cNvPr id="80909" name="Text Box 13"/>
          <p:cNvSpPr txBox="1">
            <a:spLocks noChangeArrowheads="1"/>
          </p:cNvSpPr>
          <p:nvPr/>
        </p:nvSpPr>
        <p:spPr bwMode="auto">
          <a:xfrm>
            <a:off x="885600" y="6021177"/>
            <a:ext cx="336096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Fence: WX &lt; RY</a:t>
            </a:r>
          </a:p>
        </p:txBody>
      </p:sp>
      <p:sp>
        <p:nvSpPr>
          <p:cNvPr id="80910" name="Text Box 14"/>
          <p:cNvSpPr txBox="1">
            <a:spLocks noChangeArrowheads="1"/>
          </p:cNvSpPr>
          <p:nvPr/>
        </p:nvSpPr>
        <p:spPr bwMode="auto">
          <a:xfrm>
            <a:off x="4868640" y="6002455"/>
            <a:ext cx="336096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Fence: WY &lt; RX</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9" name="Text Box 19"/>
          <p:cNvSpPr txBox="1">
            <a:spLocks noChangeArrowheads="1"/>
          </p:cNvSpPr>
          <p:nvPr/>
        </p:nvSpPr>
        <p:spPr bwMode="auto">
          <a:xfrm>
            <a:off x="96276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WX</a:t>
            </a:r>
          </a:p>
          <a:p>
            <a:r>
              <a:rPr lang="en-US" sz="1600" dirty="0">
                <a:solidFill>
                  <a:srgbClr val="FF0000"/>
                </a:solidFill>
              </a:rPr>
              <a:t>WX</a:t>
            </a:r>
          </a:p>
          <a:p>
            <a:r>
              <a:rPr lang="en-US" sz="1600" dirty="0">
                <a:solidFill>
                  <a:srgbClr val="0000FF"/>
                </a:solidFill>
              </a:rPr>
              <a:t>WX</a:t>
            </a:r>
          </a:p>
          <a:p>
            <a:r>
              <a:rPr lang="en-US" sz="1600" dirty="0">
                <a:solidFill>
                  <a:srgbClr val="FF0000"/>
                </a:solidFill>
              </a:rPr>
              <a:t>WX</a:t>
            </a:r>
          </a:p>
          <a:p>
            <a:r>
              <a:rPr lang="en-US" sz="1600" dirty="0">
                <a:solidFill>
                  <a:srgbClr val="0000FF"/>
                </a:solidFill>
              </a:rPr>
              <a:t>WX</a:t>
            </a:r>
          </a:p>
          <a:p>
            <a:r>
              <a:rPr lang="en-US" sz="1600" dirty="0">
                <a:solidFill>
                  <a:srgbClr val="FF0000"/>
                </a:solidFill>
              </a:rPr>
              <a:t>WX</a:t>
            </a:r>
          </a:p>
          <a:p>
            <a:r>
              <a:rPr lang="en-US" sz="1600" dirty="0">
                <a:solidFill>
                  <a:srgbClr val="FF0000"/>
                </a:solidFill>
              </a:rPr>
              <a:t>RY</a:t>
            </a:r>
          </a:p>
          <a:p>
            <a:r>
              <a:rPr lang="en-US" sz="1600" dirty="0">
                <a:solidFill>
                  <a:srgbClr val="FF0000"/>
                </a:solidFill>
              </a:rPr>
              <a:t>RY</a:t>
            </a:r>
          </a:p>
          <a:p>
            <a:r>
              <a:rPr lang="en-US" sz="1600" dirty="0">
                <a:solidFill>
                  <a:srgbClr val="0000FF"/>
                </a:solidFill>
              </a:rPr>
              <a:t>WY</a:t>
            </a:r>
          </a:p>
          <a:p>
            <a:r>
              <a:rPr lang="en-US" sz="1600" dirty="0"/>
              <a:t>RX</a:t>
            </a:r>
          </a:p>
          <a:p>
            <a:r>
              <a:rPr lang="en-US" sz="1600" dirty="0">
                <a:solidFill>
                  <a:srgbClr val="0000FF"/>
                </a:solidFill>
              </a:rPr>
              <a:t>WY</a:t>
            </a:r>
          </a:p>
          <a:p>
            <a:r>
              <a:rPr lang="en-US" sz="1600" dirty="0">
                <a:solidFill>
                  <a:srgbClr val="FF0000"/>
                </a:solidFill>
              </a:rPr>
              <a:t>RX</a:t>
            </a:r>
          </a:p>
          <a:p>
            <a:r>
              <a:rPr lang="en-US" sz="1600" dirty="0">
                <a:solidFill>
                  <a:srgbClr val="FF0000"/>
                </a:solidFill>
              </a:rPr>
              <a:t>RY</a:t>
            </a:r>
          </a:p>
          <a:p>
            <a:r>
              <a:rPr lang="en-US" sz="1600" dirty="0"/>
              <a:t>RY</a:t>
            </a:r>
          </a:p>
          <a:p>
            <a:r>
              <a:rPr lang="en-US" sz="1600" dirty="0">
                <a:solidFill>
                  <a:srgbClr val="FF0000"/>
                </a:solidFill>
              </a:rPr>
              <a:t>WY</a:t>
            </a:r>
          </a:p>
          <a:p>
            <a:r>
              <a:rPr lang="en-US" sz="1600" dirty="0"/>
              <a:t>RX</a:t>
            </a:r>
          </a:p>
          <a:p>
            <a:r>
              <a:rPr lang="en-US" sz="1600" dirty="0">
                <a:solidFill>
                  <a:srgbClr val="0000FF"/>
                </a:solidFill>
              </a:rPr>
              <a:t>WY</a:t>
            </a:r>
          </a:p>
          <a:p>
            <a:r>
              <a:rPr lang="en-US" sz="1600" dirty="0">
                <a:solidFill>
                  <a:srgbClr val="FF0000"/>
                </a:solidFill>
              </a:rPr>
              <a:t>RX</a:t>
            </a:r>
          </a:p>
          <a:p>
            <a:r>
              <a:rPr lang="en-US" sz="1600" dirty="0"/>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solidFill>
                  <a:srgbClr val="FF0000"/>
                </a:solidFill>
              </a:rPr>
              <a:t>RX</a:t>
            </a:r>
          </a:p>
        </p:txBody>
      </p:sp>
      <p:sp>
        <p:nvSpPr>
          <p:cNvPr id="81940" name="Text Box 20"/>
          <p:cNvSpPr txBox="1">
            <a:spLocks noChangeArrowheads="1"/>
          </p:cNvSpPr>
          <p:nvPr/>
        </p:nvSpPr>
        <p:spPr bwMode="auto">
          <a:xfrm>
            <a:off x="158484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RY</a:t>
            </a:r>
          </a:p>
          <a:p>
            <a:r>
              <a:rPr lang="en-US" sz="1600" dirty="0">
                <a:solidFill>
                  <a:srgbClr val="FF0000"/>
                </a:solidFill>
              </a:rPr>
              <a:t>RY</a:t>
            </a:r>
          </a:p>
          <a:p>
            <a:r>
              <a:rPr lang="en-US" sz="1600" dirty="0">
                <a:solidFill>
                  <a:srgbClr val="0000FF"/>
                </a:solidFill>
              </a:rPr>
              <a:t>WY</a:t>
            </a:r>
          </a:p>
          <a:p>
            <a:r>
              <a:rPr lang="en-US" sz="1600" dirty="0">
                <a:solidFill>
                  <a:srgbClr val="FF0000"/>
                </a:solidFill>
              </a:rPr>
              <a:t>RX</a:t>
            </a:r>
          </a:p>
          <a:p>
            <a:r>
              <a:rPr lang="en-US" sz="1600" dirty="0">
                <a:solidFill>
                  <a:srgbClr val="0000FF"/>
                </a:solidFill>
              </a:rPr>
              <a:t>WY</a:t>
            </a:r>
          </a:p>
          <a:p>
            <a:r>
              <a:rPr lang="en-US" sz="1600" dirty="0">
                <a:solidFill>
                  <a:srgbClr val="FF0000"/>
                </a:solidFill>
              </a:rPr>
              <a:t>RX</a:t>
            </a:r>
          </a:p>
          <a:p>
            <a:r>
              <a:rPr lang="en-US" sz="1600" dirty="0">
                <a:solidFill>
                  <a:srgbClr val="FF0000"/>
                </a:solidFill>
              </a:rPr>
              <a:t>WX</a:t>
            </a:r>
          </a:p>
          <a:p>
            <a:r>
              <a:rPr lang="en-US" sz="1600" dirty="0">
                <a:solidFill>
                  <a:srgbClr val="FF0000"/>
                </a:solidFill>
              </a:rPr>
              <a:t>WX</a:t>
            </a:r>
          </a:p>
          <a:p>
            <a:r>
              <a:rPr lang="en-US" sz="1600" dirty="0">
                <a:solidFill>
                  <a:srgbClr val="0000FF"/>
                </a:solidFill>
              </a:rPr>
              <a:t>WX</a:t>
            </a:r>
          </a:p>
          <a:p>
            <a:r>
              <a:rPr lang="en-US" sz="1600" dirty="0"/>
              <a:t>WX</a:t>
            </a:r>
          </a:p>
          <a:p>
            <a:r>
              <a:rPr lang="en-US" sz="1600" dirty="0">
                <a:solidFill>
                  <a:srgbClr val="0000FF"/>
                </a:solidFill>
              </a:rPr>
              <a:t>WX</a:t>
            </a:r>
          </a:p>
          <a:p>
            <a:r>
              <a:rPr lang="en-US" sz="1600" dirty="0">
                <a:solidFill>
                  <a:srgbClr val="FF0000"/>
                </a:solidFill>
              </a:rPr>
              <a:t>WX</a:t>
            </a:r>
          </a:p>
          <a:p>
            <a:r>
              <a:rPr lang="en-US" sz="1600" dirty="0">
                <a:solidFill>
                  <a:srgbClr val="FF0000"/>
                </a:solidFill>
              </a:rPr>
              <a:t>WY</a:t>
            </a:r>
          </a:p>
          <a:p>
            <a:r>
              <a:rPr lang="en-US" sz="1600" dirty="0"/>
              <a:t>RX</a:t>
            </a:r>
          </a:p>
          <a:p>
            <a:r>
              <a:rPr lang="en-US" sz="1600" dirty="0">
                <a:solidFill>
                  <a:srgbClr val="FF0000"/>
                </a:solidFill>
              </a:rPr>
              <a:t>RY</a:t>
            </a:r>
          </a:p>
          <a:p>
            <a:r>
              <a:rPr lang="en-US" sz="1600" dirty="0"/>
              <a:t>RY</a:t>
            </a:r>
          </a:p>
          <a:p>
            <a:r>
              <a:rPr lang="en-US" sz="1600" dirty="0">
                <a:solidFill>
                  <a:srgbClr val="0000FF"/>
                </a:solidFill>
              </a:rPr>
              <a:t>RX</a:t>
            </a:r>
          </a:p>
          <a:p>
            <a:r>
              <a:rPr lang="en-US" sz="1600" dirty="0">
                <a:solidFill>
                  <a:srgbClr val="FF0000"/>
                </a:solidFill>
              </a:rPr>
              <a:t>WY</a:t>
            </a:r>
          </a:p>
          <a:p>
            <a:r>
              <a:rPr lang="en-US" sz="1600" dirty="0"/>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solidFill>
                  <a:srgbClr val="FF0000"/>
                </a:solidFill>
              </a:rPr>
              <a:t>WY</a:t>
            </a:r>
          </a:p>
        </p:txBody>
      </p:sp>
      <p:sp>
        <p:nvSpPr>
          <p:cNvPr id="81941" name="Text Box 21"/>
          <p:cNvSpPr txBox="1">
            <a:spLocks noChangeArrowheads="1"/>
          </p:cNvSpPr>
          <p:nvPr/>
        </p:nvSpPr>
        <p:spPr bwMode="auto">
          <a:xfrm>
            <a:off x="2206920" y="830999"/>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WY</a:t>
            </a:r>
          </a:p>
          <a:p>
            <a:r>
              <a:rPr lang="en-US" sz="1600" dirty="0">
                <a:solidFill>
                  <a:srgbClr val="FF0000"/>
                </a:solidFill>
              </a:rPr>
              <a:t>RX</a:t>
            </a:r>
          </a:p>
          <a:p>
            <a:r>
              <a:rPr lang="en-US" sz="1600" dirty="0">
                <a:solidFill>
                  <a:srgbClr val="0000FF"/>
                </a:solidFill>
              </a:rPr>
              <a:t>RY</a:t>
            </a:r>
          </a:p>
          <a:p>
            <a:r>
              <a:rPr lang="en-US" sz="1600" dirty="0">
                <a:solidFill>
                  <a:srgbClr val="FF0000"/>
                </a:solidFill>
              </a:rPr>
              <a:t>RY</a:t>
            </a:r>
          </a:p>
          <a:p>
            <a:r>
              <a:rPr lang="en-US" sz="1600" dirty="0">
                <a:solidFill>
                  <a:srgbClr val="0000FF"/>
                </a:solidFill>
              </a:rPr>
              <a:t>RX</a:t>
            </a:r>
          </a:p>
          <a:p>
            <a:r>
              <a:rPr lang="en-US" sz="1600" dirty="0">
                <a:solidFill>
                  <a:srgbClr val="FF0000"/>
                </a:solidFill>
              </a:rPr>
              <a:t>WY</a:t>
            </a:r>
          </a:p>
          <a:p>
            <a:r>
              <a:rPr lang="en-US" sz="1600" dirty="0">
                <a:solidFill>
                  <a:srgbClr val="FF0000"/>
                </a:solidFill>
              </a:rPr>
              <a:t>WY</a:t>
            </a:r>
          </a:p>
          <a:p>
            <a:r>
              <a:rPr lang="en-US" sz="1600" dirty="0">
                <a:solidFill>
                  <a:srgbClr val="FF0000"/>
                </a:solidFill>
              </a:rPr>
              <a:t>RX</a:t>
            </a:r>
          </a:p>
          <a:p>
            <a:r>
              <a:rPr lang="en-US" sz="1600" dirty="0">
                <a:solidFill>
                  <a:srgbClr val="0000FF"/>
                </a:solidFill>
              </a:rPr>
              <a:t>RY</a:t>
            </a:r>
          </a:p>
          <a:p>
            <a:r>
              <a:rPr lang="en-US" sz="1600" dirty="0"/>
              <a:t>RY</a:t>
            </a:r>
          </a:p>
          <a:p>
            <a:r>
              <a:rPr lang="en-US" sz="1600" dirty="0">
                <a:solidFill>
                  <a:srgbClr val="0000FF"/>
                </a:solidFill>
              </a:rPr>
              <a:t>RX</a:t>
            </a:r>
          </a:p>
          <a:p>
            <a:r>
              <a:rPr lang="en-US" sz="1600" dirty="0">
                <a:solidFill>
                  <a:srgbClr val="FF0000"/>
                </a:solidFill>
              </a:rPr>
              <a:t>WY</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solidFill>
                  <a:srgbClr val="0000FF"/>
                </a:solidFill>
              </a:rPr>
              <a:t>WX</a:t>
            </a:r>
          </a:p>
          <a:p>
            <a:r>
              <a:rPr lang="en-US" sz="1600" dirty="0">
                <a:solidFill>
                  <a:srgbClr val="FF0000"/>
                </a:solidFill>
              </a:rPr>
              <a:t>WX</a:t>
            </a:r>
          </a:p>
          <a:p>
            <a:r>
              <a:rPr lang="en-US" sz="1600" dirty="0"/>
              <a:t>RX</a:t>
            </a:r>
          </a:p>
          <a:p>
            <a:r>
              <a:rPr lang="en-US" sz="1600" dirty="0"/>
              <a:t>WY</a:t>
            </a:r>
          </a:p>
          <a:p>
            <a:r>
              <a:rPr lang="en-US" sz="1600" dirty="0">
                <a:solidFill>
                  <a:srgbClr val="FF0000"/>
                </a:solidFill>
              </a:rPr>
              <a:t>RX</a:t>
            </a:r>
          </a:p>
          <a:p>
            <a:r>
              <a:rPr lang="en-US" sz="1600" dirty="0"/>
              <a:t>WY</a:t>
            </a:r>
          </a:p>
          <a:p>
            <a:r>
              <a:rPr lang="en-US" sz="1600" dirty="0">
                <a:solidFill>
                  <a:srgbClr val="FF0000"/>
                </a:solidFill>
              </a:rPr>
              <a:t>RY</a:t>
            </a:r>
          </a:p>
          <a:p>
            <a:r>
              <a:rPr lang="en-US" sz="1600" dirty="0">
                <a:solidFill>
                  <a:srgbClr val="FF0000"/>
                </a:solidFill>
              </a:rPr>
              <a:t>RY</a:t>
            </a:r>
          </a:p>
        </p:txBody>
      </p:sp>
      <p:sp>
        <p:nvSpPr>
          <p:cNvPr id="81942" name="Text Box 22"/>
          <p:cNvSpPr txBox="1">
            <a:spLocks noChangeArrowheads="1"/>
          </p:cNvSpPr>
          <p:nvPr/>
        </p:nvSpPr>
        <p:spPr bwMode="auto">
          <a:xfrm>
            <a:off x="2829000" y="8425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RX</a:t>
            </a:r>
          </a:p>
          <a:p>
            <a:r>
              <a:rPr lang="en-US" sz="1600" dirty="0">
                <a:solidFill>
                  <a:srgbClr val="FF0000"/>
                </a:solidFill>
              </a:rPr>
              <a:t>WY</a:t>
            </a:r>
          </a:p>
          <a:p>
            <a:r>
              <a:rPr lang="en-US" sz="1600" dirty="0">
                <a:solidFill>
                  <a:srgbClr val="0000FF"/>
                </a:solidFill>
              </a:rPr>
              <a:t>RX</a:t>
            </a:r>
          </a:p>
          <a:p>
            <a:r>
              <a:rPr lang="en-US" sz="1600" dirty="0">
                <a:solidFill>
                  <a:srgbClr val="FF0000"/>
                </a:solidFill>
              </a:rPr>
              <a:t>WY</a:t>
            </a:r>
          </a:p>
          <a:p>
            <a:r>
              <a:rPr lang="en-US" sz="1600" dirty="0">
                <a:solidFill>
                  <a:srgbClr val="0000FF"/>
                </a:solidFill>
              </a:rPr>
              <a:t>RY</a:t>
            </a:r>
          </a:p>
          <a:p>
            <a:r>
              <a:rPr lang="en-US" sz="1600" dirty="0">
                <a:solidFill>
                  <a:srgbClr val="FF0000"/>
                </a:solidFill>
              </a:rPr>
              <a:t>RY</a:t>
            </a:r>
          </a:p>
          <a:p>
            <a:r>
              <a:rPr lang="en-US" sz="1600" dirty="0">
                <a:solidFill>
                  <a:srgbClr val="FF0000"/>
                </a:solidFill>
              </a:rPr>
              <a:t>RX</a:t>
            </a:r>
          </a:p>
          <a:p>
            <a:r>
              <a:rPr lang="en-US" sz="1600" dirty="0">
                <a:solidFill>
                  <a:srgbClr val="FF0000"/>
                </a:solidFill>
              </a:rPr>
              <a:t>WY</a:t>
            </a:r>
          </a:p>
          <a:p>
            <a:r>
              <a:rPr lang="en-US" sz="1600" dirty="0">
                <a:solidFill>
                  <a:srgbClr val="0000FF"/>
                </a:solidFill>
              </a:rPr>
              <a:t>RX</a:t>
            </a:r>
          </a:p>
          <a:p>
            <a:r>
              <a:rPr lang="en-US" sz="1600" dirty="0"/>
              <a:t>WY</a:t>
            </a:r>
          </a:p>
          <a:p>
            <a:r>
              <a:rPr lang="en-US" sz="1600" dirty="0">
                <a:solidFill>
                  <a:srgbClr val="0000FF"/>
                </a:solidFill>
              </a:rPr>
              <a:t>RY</a:t>
            </a:r>
          </a:p>
          <a:p>
            <a:r>
              <a:rPr lang="en-US" sz="1600" dirty="0">
                <a:solidFill>
                  <a:srgbClr val="FF0000"/>
                </a:solidFill>
              </a:rPr>
              <a:t>RY</a:t>
            </a:r>
          </a:p>
          <a:p>
            <a:r>
              <a:rPr lang="en-US" sz="1600" dirty="0">
                <a:solidFill>
                  <a:srgbClr val="FF0000"/>
                </a:solidFill>
              </a:rPr>
              <a:t>RX</a:t>
            </a:r>
          </a:p>
          <a:p>
            <a:r>
              <a:rPr lang="en-US" sz="1600" dirty="0"/>
              <a:t>WY</a:t>
            </a:r>
          </a:p>
          <a:p>
            <a:r>
              <a:rPr lang="en-US" sz="1600" dirty="0">
                <a:solidFill>
                  <a:srgbClr val="FF0000"/>
                </a:solidFill>
              </a:rPr>
              <a:t>RX</a:t>
            </a:r>
          </a:p>
          <a:p>
            <a:r>
              <a:rPr lang="en-US" sz="1600" dirty="0"/>
              <a:t>WY</a:t>
            </a:r>
          </a:p>
          <a:p>
            <a:r>
              <a:rPr lang="en-US" sz="1600" dirty="0">
                <a:solidFill>
                  <a:srgbClr val="0000FF"/>
                </a:solidFill>
              </a:rPr>
              <a:t>RY</a:t>
            </a:r>
          </a:p>
          <a:p>
            <a:r>
              <a:rPr lang="en-US" sz="1600" dirty="0">
                <a:solidFill>
                  <a:srgbClr val="FF0000"/>
                </a:solidFill>
              </a:rPr>
              <a:t>RY</a:t>
            </a:r>
          </a:p>
          <a:p>
            <a:r>
              <a:rPr lang="en-US" sz="1600" dirty="0"/>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solidFill>
                  <a:srgbClr val="FF0000"/>
                </a:solidFill>
              </a:rPr>
              <a:t>WX</a:t>
            </a:r>
          </a:p>
        </p:txBody>
      </p:sp>
      <p:sp>
        <p:nvSpPr>
          <p:cNvPr id="81943" name="Text Box 23"/>
          <p:cNvSpPr txBox="1">
            <a:spLocks noChangeArrowheads="1"/>
          </p:cNvSpPr>
          <p:nvPr/>
        </p:nvSpPr>
        <p:spPr bwMode="auto">
          <a:xfrm>
            <a:off x="3633960" y="1066800"/>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There are 4! or 24 possible orderings.</a:t>
            </a:r>
          </a:p>
        </p:txBody>
      </p:sp>
      <p:sp>
        <p:nvSpPr>
          <p:cNvPr id="81944" name="Text Box 24"/>
          <p:cNvSpPr txBox="1">
            <a:spLocks noChangeArrowheads="1"/>
          </p:cNvSpPr>
          <p:nvPr/>
        </p:nvSpPr>
        <p:spPr bwMode="auto">
          <a:xfrm>
            <a:off x="3633960" y="2191559"/>
            <a:ext cx="4976640" cy="115644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rgbClr val="FF0000"/>
                </a:solidFill>
              </a:rPr>
              <a:t>If either WX&lt;RX or WY&lt;RY</a:t>
            </a:r>
          </a:p>
          <a:p>
            <a:r>
              <a:rPr lang="en-US" sz="2000" dirty="0">
                <a:solidFill>
                  <a:srgbClr val="FF0000"/>
                </a:solidFill>
              </a:rPr>
              <a:t>Then  the Critical Section is protected (Correct Behavior)</a:t>
            </a:r>
          </a:p>
        </p:txBody>
      </p:sp>
      <p:sp>
        <p:nvSpPr>
          <p:cNvPr id="81945" name="Text Box 25"/>
          <p:cNvSpPr txBox="1">
            <a:spLocks noChangeArrowheads="1"/>
          </p:cNvSpPr>
          <p:nvPr/>
        </p:nvSpPr>
        <p:spPr bwMode="auto">
          <a:xfrm>
            <a:off x="3633960" y="3587065"/>
            <a:ext cx="4976640" cy="797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18 of the 24 orderings are OK.</a:t>
            </a:r>
          </a:p>
          <a:p>
            <a:r>
              <a:rPr lang="en-US" sz="2000" dirty="0">
                <a:solidFill>
                  <a:schemeClr val="tx1"/>
                </a:solidFill>
              </a:rPr>
              <a:t>But the other 6 are trouble!</a:t>
            </a:r>
          </a:p>
        </p:txBody>
      </p:sp>
      <p:sp>
        <p:nvSpPr>
          <p:cNvPr id="81946" name="Text Box 26"/>
          <p:cNvSpPr txBox="1">
            <a:spLocks noChangeArrowheads="1"/>
          </p:cNvSpPr>
          <p:nvPr/>
        </p:nvSpPr>
        <p:spPr bwMode="auto">
          <a:xfrm>
            <a:off x="523560" y="832439"/>
            <a:ext cx="622080" cy="68536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
        <p:nvSpPr>
          <p:cNvPr id="81947" name="Text Box 27"/>
          <p:cNvSpPr txBox="1">
            <a:spLocks noChangeArrowheads="1"/>
          </p:cNvSpPr>
          <p:nvPr/>
        </p:nvSpPr>
        <p:spPr bwMode="auto">
          <a:xfrm>
            <a:off x="3633960" y="4623974"/>
            <a:ext cx="4976640" cy="4493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b="1" dirty="0">
                <a:solidFill>
                  <a:srgbClr val="0000FF"/>
                </a:solidFill>
              </a:rPr>
              <a:t>Enforce WX&lt;RY and WY&lt;RX.</a:t>
            </a:r>
          </a:p>
        </p:txBody>
      </p:sp>
      <p:sp>
        <p:nvSpPr>
          <p:cNvPr id="81948" name="Text Box 28"/>
          <p:cNvSpPr txBox="1">
            <a:spLocks noChangeArrowheads="1"/>
          </p:cNvSpPr>
          <p:nvPr/>
        </p:nvSpPr>
        <p:spPr bwMode="auto">
          <a:xfrm>
            <a:off x="3633960" y="5453501"/>
            <a:ext cx="4976640" cy="115644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Only 6 of the 18 good orderings are allowed OK.</a:t>
            </a:r>
          </a:p>
          <a:p>
            <a:r>
              <a:rPr lang="en-US" sz="2000" dirty="0">
                <a:solidFill>
                  <a:schemeClr val="tx1"/>
                </a:solidFill>
              </a:rPr>
              <a:t>But the 6 bad ones are</a:t>
            </a:r>
            <a:r>
              <a:rPr lang="en-US" sz="2000" dirty="0" smtClean="0">
                <a:solidFill>
                  <a:schemeClr val="tx1"/>
                </a:solidFill>
              </a:rPr>
              <a:t> still forbidden</a:t>
            </a:r>
            <a:r>
              <a:rPr lang="en-US" sz="2000" dirty="0">
                <a:solidFill>
                  <a:schemeClr val="tx1"/>
                </a:solidFill>
              </a:rPr>
              <a:t>!</a:t>
            </a:r>
            <a:endParaRPr 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1151521" y="2019764"/>
            <a:ext cx="271008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Lst>
              <a:defRPr>
                <a:solidFill>
                  <a:srgbClr val="000000"/>
                </a:solidFill>
                <a:latin typeface="Arial" charset="0"/>
                <a:cs typeface="Arial Unicode MS" charset="0"/>
              </a:defRPr>
            </a:lvl1pPr>
            <a:lvl2pPr>
              <a:tabLst>
                <a:tab pos="723900" algn="l"/>
                <a:tab pos="1447800" algn="l"/>
                <a:tab pos="2171700" algn="l"/>
                <a:tab pos="2895600" algn="l"/>
              </a:tabLst>
              <a:defRPr>
                <a:solidFill>
                  <a:srgbClr val="000000"/>
                </a:solidFill>
                <a:latin typeface="Arial" charset="0"/>
                <a:cs typeface="Arial Unicode MS" charset="0"/>
              </a:defRPr>
            </a:lvl2pPr>
            <a:lvl3pPr>
              <a:tabLst>
                <a:tab pos="723900" algn="l"/>
                <a:tab pos="1447800" algn="l"/>
                <a:tab pos="2171700" algn="l"/>
                <a:tab pos="2895600" algn="l"/>
              </a:tabLst>
              <a:defRPr>
                <a:solidFill>
                  <a:srgbClr val="000000"/>
                </a:solidFill>
                <a:latin typeface="Arial" charset="0"/>
                <a:cs typeface="Arial Unicode MS" charset="0"/>
              </a:defRPr>
            </a:lvl3pPr>
            <a:lvl4pPr>
              <a:tabLst>
                <a:tab pos="723900" algn="l"/>
                <a:tab pos="1447800" algn="l"/>
                <a:tab pos="2171700" algn="l"/>
                <a:tab pos="2895600" algn="l"/>
              </a:tabLst>
              <a:defRPr>
                <a:solidFill>
                  <a:srgbClr val="000000"/>
                </a:solidFill>
                <a:latin typeface="Arial" charset="0"/>
                <a:cs typeface="Arial Unicode MS" charset="0"/>
              </a:defRPr>
            </a:lvl4pPr>
            <a:lvl5pPr>
              <a:tabLst>
                <a:tab pos="723900" algn="l"/>
                <a:tab pos="1447800" algn="l"/>
                <a:tab pos="2171700" algn="l"/>
                <a:tab pos="28956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Data = 2000;</a:t>
            </a:r>
          </a:p>
          <a:p>
            <a:pPr hangingPunct="1"/>
            <a:r>
              <a:rPr lang="en-US" sz="2900" b="1" dirty="0">
                <a:solidFill>
                  <a:srgbClr val="FF0000"/>
                </a:solidFill>
                <a:latin typeface="Garamond" pitchFamily="16" charset="0"/>
                <a:cs typeface="Courier New" charset="0"/>
              </a:rPr>
              <a:t>&gt;&gt;</a:t>
            </a:r>
            <a:r>
              <a:rPr lang="en-US" sz="2900" b="1" dirty="0" err="1">
                <a:solidFill>
                  <a:srgbClr val="FF0000"/>
                </a:solidFill>
                <a:latin typeface="Garamond" pitchFamily="16" charset="0"/>
                <a:cs typeface="Courier New" charset="0"/>
              </a:rPr>
              <a:t>Mem_Bar</a:t>
            </a:r>
            <a:r>
              <a:rPr lang="en-US" sz="2900" b="1" dirty="0">
                <a:solidFill>
                  <a:srgbClr val="FF0000"/>
                </a:solidFill>
                <a:latin typeface="Garamond" pitchFamily="16" charset="0"/>
                <a:cs typeface="Courier New" charset="0"/>
              </a:rPr>
              <a:t>&lt;&lt;</a:t>
            </a:r>
          </a:p>
          <a:p>
            <a:pPr hangingPunct="1"/>
            <a:r>
              <a:rPr lang="en-US" sz="2900" b="1" dirty="0">
                <a:solidFill>
                  <a:schemeClr val="tx1"/>
                </a:solidFill>
                <a:latin typeface="Garamond" pitchFamily="16" charset="0"/>
                <a:cs typeface="Courier New" charset="0"/>
              </a:rPr>
              <a:t>Head  = 1;</a:t>
            </a:r>
          </a:p>
        </p:txBody>
      </p:sp>
      <p:sp>
        <p:nvSpPr>
          <p:cNvPr id="88066" name="Text Box 2"/>
          <p:cNvSpPr txBox="1">
            <a:spLocks noChangeArrowheads="1"/>
          </p:cNvSpPr>
          <p:nvPr/>
        </p:nvSpPr>
        <p:spPr bwMode="auto">
          <a:xfrm>
            <a:off x="4905600" y="2019764"/>
            <a:ext cx="362880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While (Head == 0) {;}</a:t>
            </a:r>
          </a:p>
          <a:p>
            <a:pPr hangingPunct="1"/>
            <a:r>
              <a:rPr lang="en-US" sz="2900" b="1" dirty="0">
                <a:solidFill>
                  <a:srgbClr val="FF0000"/>
                </a:solidFill>
                <a:latin typeface="Garamond" pitchFamily="16" charset="0"/>
                <a:cs typeface="Courier New" charset="0"/>
              </a:rPr>
              <a:t>&gt;&gt;</a:t>
            </a:r>
            <a:r>
              <a:rPr lang="en-US" sz="2900" b="1" dirty="0" err="1">
                <a:solidFill>
                  <a:srgbClr val="FF0000"/>
                </a:solidFill>
                <a:latin typeface="Garamond" pitchFamily="16" charset="0"/>
                <a:cs typeface="Courier New" charset="0"/>
              </a:rPr>
              <a:t>Mem_Bar</a:t>
            </a:r>
            <a:r>
              <a:rPr lang="en-US" sz="2900" b="1" dirty="0">
                <a:solidFill>
                  <a:srgbClr val="FF0000"/>
                </a:solidFill>
                <a:latin typeface="Garamond" pitchFamily="16" charset="0"/>
                <a:cs typeface="Courier New" charset="0"/>
              </a:rPr>
              <a:t>&lt;&lt;</a:t>
            </a:r>
          </a:p>
          <a:p>
            <a:pPr hangingPunct="1"/>
            <a:r>
              <a:rPr lang="en-US" sz="2900" b="1" dirty="0" err="1">
                <a:solidFill>
                  <a:schemeClr val="tx1"/>
                </a:solidFill>
                <a:latin typeface="Garamond" pitchFamily="16" charset="0"/>
                <a:cs typeface="Courier New" charset="0"/>
              </a:rPr>
              <a:t>LocalValue</a:t>
            </a:r>
            <a:r>
              <a:rPr lang="en-US" sz="2900" b="1" dirty="0">
                <a:solidFill>
                  <a:schemeClr val="tx1"/>
                </a:solidFill>
                <a:latin typeface="Garamond" pitchFamily="16" charset="0"/>
                <a:cs typeface="Courier New" charset="0"/>
              </a:rPr>
              <a:t> = Data</a:t>
            </a:r>
          </a:p>
        </p:txBody>
      </p:sp>
      <p:sp>
        <p:nvSpPr>
          <p:cNvPr id="88067" name="AutoShape 3"/>
          <p:cNvSpPr>
            <a:spLocks noChangeArrowheads="1"/>
          </p:cNvSpPr>
          <p:nvPr/>
        </p:nvSpPr>
        <p:spPr bwMode="auto">
          <a:xfrm>
            <a:off x="965760" y="2019764"/>
            <a:ext cx="269568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88068" name="AutoShape 4"/>
          <p:cNvSpPr>
            <a:spLocks noChangeArrowheads="1"/>
          </p:cNvSpPr>
          <p:nvPr/>
        </p:nvSpPr>
        <p:spPr bwMode="auto">
          <a:xfrm>
            <a:off x="4698240" y="2019764"/>
            <a:ext cx="373248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88069" name="Text Box 5"/>
          <p:cNvSpPr txBox="1">
            <a:spLocks noChangeArrowheads="1"/>
          </p:cNvSpPr>
          <p:nvPr/>
        </p:nvSpPr>
        <p:spPr bwMode="auto">
          <a:xfrm>
            <a:off x="622080" y="1066800"/>
            <a:ext cx="7201440" cy="708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charset="0"/>
              </a:defRPr>
            </a:lvl9pPr>
          </a:lstStyle>
          <a:p>
            <a:pPr>
              <a:lnSpc>
                <a:spcPct val="105000"/>
              </a:lnSpc>
            </a:pPr>
            <a:r>
              <a:rPr lang="en-US" sz="4200" dirty="0" smtClean="0">
                <a:solidFill>
                  <a:schemeClr val="tx1"/>
                </a:solidFill>
                <a:latin typeface="Georgia"/>
                <a:cs typeface="Georgia"/>
              </a:rPr>
              <a:t>Example 2</a:t>
            </a:r>
            <a:endParaRPr lang="en-US" sz="4200" dirty="0">
              <a:solidFill>
                <a:schemeClr val="tx1"/>
              </a:solidFill>
              <a:latin typeface="Georgia"/>
              <a:cs typeface="Georgia"/>
            </a:endParaRPr>
          </a:p>
        </p:txBody>
      </p:sp>
      <p:sp>
        <p:nvSpPr>
          <p:cNvPr id="88070" name="Text Box 6"/>
          <p:cNvSpPr txBox="1">
            <a:spLocks noChangeArrowheads="1"/>
          </p:cNvSpPr>
          <p:nvPr/>
        </p:nvSpPr>
        <p:spPr bwMode="auto">
          <a:xfrm>
            <a:off x="2186880" y="4144498"/>
            <a:ext cx="82080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WX</a:t>
            </a:r>
          </a:p>
        </p:txBody>
      </p:sp>
      <p:sp>
        <p:nvSpPr>
          <p:cNvPr id="88071" name="Text Box 7"/>
          <p:cNvSpPr txBox="1">
            <a:spLocks noChangeArrowheads="1"/>
          </p:cNvSpPr>
          <p:nvPr/>
        </p:nvSpPr>
        <p:spPr bwMode="auto">
          <a:xfrm>
            <a:off x="6334080" y="5111576"/>
            <a:ext cx="73872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RX</a:t>
            </a:r>
          </a:p>
        </p:txBody>
      </p:sp>
      <p:sp>
        <p:nvSpPr>
          <p:cNvPr id="88072" name="Text Box 8"/>
          <p:cNvSpPr txBox="1">
            <a:spLocks noChangeArrowheads="1"/>
          </p:cNvSpPr>
          <p:nvPr/>
        </p:nvSpPr>
        <p:spPr bwMode="auto">
          <a:xfrm>
            <a:off x="2195520" y="5111576"/>
            <a:ext cx="82080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WY</a:t>
            </a:r>
          </a:p>
        </p:txBody>
      </p:sp>
      <p:sp>
        <p:nvSpPr>
          <p:cNvPr id="88073" name="Text Box 9"/>
          <p:cNvSpPr txBox="1">
            <a:spLocks noChangeArrowheads="1"/>
          </p:cNvSpPr>
          <p:nvPr/>
        </p:nvSpPr>
        <p:spPr bwMode="auto">
          <a:xfrm>
            <a:off x="6334080" y="4043400"/>
            <a:ext cx="738720" cy="6221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RY</a:t>
            </a:r>
          </a:p>
        </p:txBody>
      </p:sp>
      <p:sp>
        <p:nvSpPr>
          <p:cNvPr id="88075" name="Text Box 11"/>
          <p:cNvSpPr txBox="1">
            <a:spLocks noChangeArrowheads="1"/>
          </p:cNvSpPr>
          <p:nvPr/>
        </p:nvSpPr>
        <p:spPr bwMode="auto">
          <a:xfrm>
            <a:off x="1564800" y="4559262"/>
            <a:ext cx="236736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a:lnSpc>
                <a:spcPct val="118000"/>
              </a:lnSpc>
            </a:pPr>
            <a:r>
              <a:rPr lang="en-US" sz="2400" dirty="0">
                <a:solidFill>
                  <a:srgbClr val="FF0000"/>
                </a:solidFill>
                <a:latin typeface="Helvetica"/>
                <a:cs typeface="Helvetica"/>
              </a:rPr>
              <a:t>&gt;&gt;Fence&lt;&lt;</a:t>
            </a:r>
          </a:p>
        </p:txBody>
      </p:sp>
      <p:sp>
        <p:nvSpPr>
          <p:cNvPr id="88076" name="Text Box 12"/>
          <p:cNvSpPr txBox="1">
            <a:spLocks noChangeArrowheads="1"/>
          </p:cNvSpPr>
          <p:nvPr/>
        </p:nvSpPr>
        <p:spPr bwMode="auto">
          <a:xfrm>
            <a:off x="5712000" y="4540540"/>
            <a:ext cx="2367360" cy="6034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a:lnSpc>
                <a:spcPct val="118000"/>
              </a:lnSpc>
            </a:pPr>
            <a:r>
              <a:rPr lang="en-US" sz="2400" dirty="0">
                <a:solidFill>
                  <a:srgbClr val="FF0000"/>
                </a:solidFill>
                <a:latin typeface="Helvetica"/>
                <a:cs typeface="Helvetica"/>
              </a:rPr>
              <a:t>&gt;&gt;Fence&lt;&lt;</a:t>
            </a:r>
          </a:p>
        </p:txBody>
      </p:sp>
      <p:sp>
        <p:nvSpPr>
          <p:cNvPr id="88077" name="Text Box 13"/>
          <p:cNvSpPr txBox="1">
            <a:spLocks noChangeArrowheads="1"/>
          </p:cNvSpPr>
          <p:nvPr/>
        </p:nvSpPr>
        <p:spPr bwMode="auto">
          <a:xfrm>
            <a:off x="1106881" y="5721177"/>
            <a:ext cx="344304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 pos="36195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Fence: WX &lt; WY</a:t>
            </a:r>
          </a:p>
        </p:txBody>
      </p:sp>
      <p:sp>
        <p:nvSpPr>
          <p:cNvPr id="88078" name="Text Box 14"/>
          <p:cNvSpPr txBox="1">
            <a:spLocks noChangeArrowheads="1"/>
          </p:cNvSpPr>
          <p:nvPr/>
        </p:nvSpPr>
        <p:spPr bwMode="auto">
          <a:xfrm>
            <a:off x="5254080" y="5721177"/>
            <a:ext cx="3280320" cy="603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40820" rIns="81639" bIns="40820"/>
          <a:lstStyle>
            <a:lvl1pPr>
              <a:tabLst>
                <a:tab pos="723900" algn="l"/>
                <a:tab pos="1447800" algn="l"/>
                <a:tab pos="2171700" algn="l"/>
                <a:tab pos="2895600" algn="l"/>
              </a:tabLst>
              <a:defRPr>
                <a:solidFill>
                  <a:srgbClr val="000000"/>
                </a:solidFill>
                <a:latin typeface="Arial" charset="0"/>
                <a:cs typeface="Arial Unicode MS" charset="0"/>
              </a:defRPr>
            </a:lvl1pPr>
            <a:lvl2pPr>
              <a:tabLst>
                <a:tab pos="723900" algn="l"/>
                <a:tab pos="1447800" algn="l"/>
                <a:tab pos="2171700" algn="l"/>
                <a:tab pos="2895600" algn="l"/>
              </a:tabLst>
              <a:defRPr>
                <a:solidFill>
                  <a:srgbClr val="000000"/>
                </a:solidFill>
                <a:latin typeface="Arial" charset="0"/>
                <a:cs typeface="Arial Unicode MS" charset="0"/>
              </a:defRPr>
            </a:lvl2pPr>
            <a:lvl3pPr>
              <a:tabLst>
                <a:tab pos="723900" algn="l"/>
                <a:tab pos="1447800" algn="l"/>
                <a:tab pos="2171700" algn="l"/>
                <a:tab pos="2895600" algn="l"/>
              </a:tabLst>
              <a:defRPr>
                <a:solidFill>
                  <a:srgbClr val="000000"/>
                </a:solidFill>
                <a:latin typeface="Arial" charset="0"/>
                <a:cs typeface="Arial Unicode MS" charset="0"/>
              </a:defRPr>
            </a:lvl3pPr>
            <a:lvl4pPr>
              <a:tabLst>
                <a:tab pos="723900" algn="l"/>
                <a:tab pos="1447800" algn="l"/>
                <a:tab pos="2171700" algn="l"/>
                <a:tab pos="2895600" algn="l"/>
              </a:tabLst>
              <a:defRPr>
                <a:solidFill>
                  <a:srgbClr val="000000"/>
                </a:solidFill>
                <a:latin typeface="Arial" charset="0"/>
                <a:cs typeface="Arial Unicode MS" charset="0"/>
              </a:defRPr>
            </a:lvl4pPr>
            <a:lvl5pPr>
              <a:tabLst>
                <a:tab pos="723900" algn="l"/>
                <a:tab pos="1447800" algn="l"/>
                <a:tab pos="2171700" algn="l"/>
                <a:tab pos="28956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cs typeface="Arial Unicode MS" charset="0"/>
              </a:defRPr>
            </a:lvl9pPr>
          </a:lstStyle>
          <a:p>
            <a:pPr>
              <a:lnSpc>
                <a:spcPct val="118000"/>
              </a:lnSpc>
            </a:pPr>
            <a:r>
              <a:rPr lang="en-US" sz="2400" dirty="0">
                <a:solidFill>
                  <a:schemeClr val="tx1"/>
                </a:solidFill>
                <a:latin typeface="Helvetica"/>
                <a:cs typeface="Helvetica"/>
              </a:rPr>
              <a:t>Fence: RY &lt; RX</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5" name="Text Box 7"/>
          <p:cNvSpPr txBox="1">
            <a:spLocks noChangeArrowheads="1"/>
          </p:cNvSpPr>
          <p:nvPr/>
        </p:nvSpPr>
        <p:spPr bwMode="auto">
          <a:xfrm>
            <a:off x="659520" y="9187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WX</a:t>
            </a:r>
          </a:p>
          <a:p>
            <a:r>
              <a:rPr lang="en-US" sz="1600" dirty="0"/>
              <a:t>WX</a:t>
            </a:r>
          </a:p>
          <a:p>
            <a:r>
              <a:rPr lang="en-US" sz="1600" dirty="0">
                <a:solidFill>
                  <a:srgbClr val="0000FF"/>
                </a:solidFill>
              </a:rPr>
              <a:t>WX</a:t>
            </a:r>
          </a:p>
          <a:p>
            <a:r>
              <a:rPr lang="en-US" sz="1600" dirty="0"/>
              <a:t>WX</a:t>
            </a:r>
          </a:p>
          <a:p>
            <a:r>
              <a:rPr lang="en-US" sz="1600" dirty="0">
                <a:solidFill>
                  <a:srgbClr val="FF0000"/>
                </a:solidFill>
              </a:rPr>
              <a:t>WX</a:t>
            </a:r>
          </a:p>
          <a:p>
            <a:r>
              <a:rPr lang="en-US" sz="1600" dirty="0"/>
              <a:t>WX</a:t>
            </a:r>
          </a:p>
          <a:p>
            <a:r>
              <a:rPr lang="en-US" sz="1600" dirty="0"/>
              <a:t>RY</a:t>
            </a:r>
          </a:p>
          <a:p>
            <a:r>
              <a:rPr lang="en-US" sz="1600" dirty="0"/>
              <a:t>RY</a:t>
            </a:r>
          </a:p>
          <a:p>
            <a:r>
              <a:rPr lang="en-US" sz="1600" dirty="0">
                <a:solidFill>
                  <a:srgbClr val="FF0000"/>
                </a:solidFill>
              </a:rPr>
              <a:t>WY</a:t>
            </a:r>
          </a:p>
          <a:p>
            <a:r>
              <a:rPr lang="en-US" sz="1600" dirty="0"/>
              <a:t>RX</a:t>
            </a:r>
          </a:p>
          <a:p>
            <a:r>
              <a:rPr lang="en-US" sz="1600" dirty="0">
                <a:solidFill>
                  <a:srgbClr val="FF0000"/>
                </a:solidFill>
              </a:rPr>
              <a:t>WY</a:t>
            </a:r>
          </a:p>
          <a:p>
            <a:r>
              <a:rPr lang="en-US" sz="1600" dirty="0"/>
              <a:t>RX</a:t>
            </a:r>
          </a:p>
          <a:p>
            <a:r>
              <a:rPr lang="en-US" sz="1600" dirty="0"/>
              <a:t>RY</a:t>
            </a:r>
          </a:p>
          <a:p>
            <a:r>
              <a:rPr lang="en-US" sz="1600" dirty="0"/>
              <a:t>RY</a:t>
            </a:r>
          </a:p>
          <a:p>
            <a:r>
              <a:rPr lang="en-US" sz="1600" dirty="0">
                <a:solidFill>
                  <a:srgbClr val="FF0000"/>
                </a:solidFill>
              </a:rPr>
              <a:t>WY</a:t>
            </a:r>
          </a:p>
          <a:p>
            <a:r>
              <a:rPr lang="en-US" sz="1600" dirty="0"/>
              <a:t>RX</a:t>
            </a:r>
          </a:p>
          <a:p>
            <a:r>
              <a:rPr lang="en-US" sz="1600" dirty="0"/>
              <a:t>WY</a:t>
            </a:r>
          </a:p>
          <a:p>
            <a:r>
              <a:rPr lang="en-US" sz="1600" dirty="0"/>
              <a:t>RX</a:t>
            </a:r>
          </a:p>
          <a:p>
            <a:r>
              <a:rPr lang="en-US" sz="1600" dirty="0"/>
              <a:t>RY</a:t>
            </a:r>
          </a:p>
          <a:p>
            <a:r>
              <a:rPr lang="en-US" sz="1600" dirty="0"/>
              <a:t>RY</a:t>
            </a:r>
          </a:p>
          <a:p>
            <a:r>
              <a:rPr lang="en-US" sz="1600" dirty="0"/>
              <a:t>WY</a:t>
            </a:r>
          </a:p>
          <a:p>
            <a:r>
              <a:rPr lang="en-US" sz="1600" dirty="0"/>
              <a:t>RX</a:t>
            </a:r>
          </a:p>
          <a:p>
            <a:r>
              <a:rPr lang="en-US" sz="1600" dirty="0"/>
              <a:t>WY</a:t>
            </a:r>
          </a:p>
          <a:p>
            <a:r>
              <a:rPr lang="en-US" sz="1600" dirty="0"/>
              <a:t>RX</a:t>
            </a:r>
          </a:p>
        </p:txBody>
      </p:sp>
      <p:sp>
        <p:nvSpPr>
          <p:cNvPr id="89096" name="Text Box 8"/>
          <p:cNvSpPr txBox="1">
            <a:spLocks noChangeArrowheads="1"/>
          </p:cNvSpPr>
          <p:nvPr/>
        </p:nvSpPr>
        <p:spPr bwMode="auto">
          <a:xfrm>
            <a:off x="1281600" y="9187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RY</a:t>
            </a:r>
          </a:p>
          <a:p>
            <a:r>
              <a:rPr lang="en-US" sz="1600" dirty="0"/>
              <a:t>RY</a:t>
            </a:r>
          </a:p>
          <a:p>
            <a:r>
              <a:rPr lang="en-US" sz="1600" dirty="0">
                <a:solidFill>
                  <a:srgbClr val="0000FF"/>
                </a:solidFill>
              </a:rPr>
              <a:t>WY</a:t>
            </a:r>
          </a:p>
          <a:p>
            <a:r>
              <a:rPr lang="en-US" sz="1600" dirty="0"/>
              <a:t>RX</a:t>
            </a:r>
          </a:p>
          <a:p>
            <a:r>
              <a:rPr lang="en-US" sz="1600" dirty="0">
                <a:solidFill>
                  <a:srgbClr val="FF0000"/>
                </a:solidFill>
              </a:rPr>
              <a:t>WY</a:t>
            </a:r>
          </a:p>
          <a:p>
            <a:r>
              <a:rPr lang="en-US" sz="1600" dirty="0"/>
              <a:t>RX</a:t>
            </a:r>
          </a:p>
          <a:p>
            <a:r>
              <a:rPr lang="en-US" sz="1600" dirty="0"/>
              <a:t>WX</a:t>
            </a:r>
          </a:p>
          <a:p>
            <a:r>
              <a:rPr lang="en-US" sz="1600" dirty="0"/>
              <a:t>WX</a:t>
            </a:r>
          </a:p>
          <a:p>
            <a:r>
              <a:rPr lang="en-US" sz="1600" dirty="0">
                <a:solidFill>
                  <a:srgbClr val="FF0000"/>
                </a:solidFill>
              </a:rPr>
              <a:t>WX</a:t>
            </a:r>
          </a:p>
          <a:p>
            <a:r>
              <a:rPr lang="en-US" sz="1600" dirty="0"/>
              <a:t>WX</a:t>
            </a:r>
          </a:p>
          <a:p>
            <a:r>
              <a:rPr lang="en-US" sz="1600" dirty="0">
                <a:solidFill>
                  <a:srgbClr val="FF0000"/>
                </a:solidFill>
              </a:rPr>
              <a:t>WX</a:t>
            </a:r>
          </a:p>
          <a:p>
            <a:r>
              <a:rPr lang="en-US" sz="1600" dirty="0"/>
              <a:t>WX</a:t>
            </a:r>
          </a:p>
          <a:p>
            <a:r>
              <a:rPr lang="en-US" sz="1600" dirty="0"/>
              <a:t>WY</a:t>
            </a:r>
          </a:p>
          <a:p>
            <a:r>
              <a:rPr lang="en-US" sz="1600" dirty="0"/>
              <a:t>RX</a:t>
            </a:r>
          </a:p>
          <a:p>
            <a:r>
              <a:rPr lang="en-US" sz="1600" dirty="0">
                <a:solidFill>
                  <a:srgbClr val="FF0000"/>
                </a:solidFill>
              </a:rPr>
              <a:t>RY</a:t>
            </a:r>
          </a:p>
          <a:p>
            <a:r>
              <a:rPr lang="en-US" sz="1600" dirty="0"/>
              <a:t>RY</a:t>
            </a:r>
          </a:p>
          <a:p>
            <a:r>
              <a:rPr lang="en-US" sz="1600" dirty="0"/>
              <a:t>RX</a:t>
            </a:r>
          </a:p>
          <a:p>
            <a:r>
              <a:rPr lang="en-US" sz="1600" dirty="0"/>
              <a:t>WY</a:t>
            </a:r>
          </a:p>
          <a:p>
            <a:r>
              <a:rPr lang="en-US" sz="1600" dirty="0"/>
              <a:t>WY</a:t>
            </a:r>
          </a:p>
          <a:p>
            <a:r>
              <a:rPr lang="en-US" sz="1600" dirty="0"/>
              <a:t>RX</a:t>
            </a:r>
          </a:p>
          <a:p>
            <a:r>
              <a:rPr lang="en-US" sz="1600" dirty="0"/>
              <a:t>RY</a:t>
            </a:r>
          </a:p>
          <a:p>
            <a:r>
              <a:rPr lang="en-US" sz="1600" dirty="0"/>
              <a:t>RY</a:t>
            </a:r>
          </a:p>
          <a:p>
            <a:r>
              <a:rPr lang="en-US" sz="1600" dirty="0"/>
              <a:t>RX</a:t>
            </a:r>
          </a:p>
          <a:p>
            <a:r>
              <a:rPr lang="en-US" sz="1600" dirty="0"/>
              <a:t>WY</a:t>
            </a:r>
          </a:p>
        </p:txBody>
      </p:sp>
      <p:sp>
        <p:nvSpPr>
          <p:cNvPr id="89097" name="Text Box 9"/>
          <p:cNvSpPr txBox="1">
            <a:spLocks noChangeArrowheads="1"/>
          </p:cNvSpPr>
          <p:nvPr/>
        </p:nvSpPr>
        <p:spPr bwMode="auto">
          <a:xfrm>
            <a:off x="1903680" y="908639"/>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solidFill>
                  <a:srgbClr val="0000FF"/>
                </a:solidFill>
              </a:rPr>
              <a:t>WY</a:t>
            </a:r>
          </a:p>
          <a:p>
            <a:r>
              <a:rPr lang="en-US" sz="1600" dirty="0"/>
              <a:t>RX</a:t>
            </a:r>
          </a:p>
          <a:p>
            <a:r>
              <a:rPr lang="en-US" sz="1600" dirty="0">
                <a:solidFill>
                  <a:srgbClr val="0000FF"/>
                </a:solidFill>
              </a:rPr>
              <a:t>RY</a:t>
            </a:r>
          </a:p>
          <a:p>
            <a:r>
              <a:rPr lang="en-US" sz="1600" dirty="0"/>
              <a:t>RY</a:t>
            </a:r>
          </a:p>
          <a:p>
            <a:r>
              <a:rPr lang="en-US" sz="1600" dirty="0">
                <a:solidFill>
                  <a:srgbClr val="FF0000"/>
                </a:solidFill>
              </a:rPr>
              <a:t>RX</a:t>
            </a:r>
          </a:p>
          <a:p>
            <a:r>
              <a:rPr lang="en-US" sz="1600" dirty="0"/>
              <a:t>WY</a:t>
            </a:r>
          </a:p>
          <a:p>
            <a:r>
              <a:rPr lang="en-US" sz="1600" dirty="0"/>
              <a:t>WY</a:t>
            </a:r>
          </a:p>
          <a:p>
            <a:r>
              <a:rPr lang="en-US" sz="1600" dirty="0"/>
              <a:t>RX</a:t>
            </a:r>
          </a:p>
          <a:p>
            <a:r>
              <a:rPr lang="en-US" sz="1600" dirty="0">
                <a:solidFill>
                  <a:srgbClr val="FF0000"/>
                </a:solidFill>
              </a:rPr>
              <a:t>RY</a:t>
            </a:r>
          </a:p>
          <a:p>
            <a:r>
              <a:rPr lang="en-US" sz="1600" dirty="0"/>
              <a:t>RY</a:t>
            </a:r>
          </a:p>
          <a:p>
            <a:r>
              <a:rPr lang="en-US" sz="1600" dirty="0">
                <a:solidFill>
                  <a:srgbClr val="FF0000"/>
                </a:solidFill>
              </a:rPr>
              <a:t>RX</a:t>
            </a:r>
          </a:p>
          <a:p>
            <a:r>
              <a:rPr lang="en-US" sz="1600" dirty="0"/>
              <a:t>WY</a:t>
            </a:r>
          </a:p>
          <a:p>
            <a:r>
              <a:rPr lang="en-US" sz="1600" dirty="0"/>
              <a:t>WX</a:t>
            </a:r>
          </a:p>
          <a:p>
            <a:r>
              <a:rPr lang="en-US" sz="1600" dirty="0"/>
              <a:t>WX</a:t>
            </a:r>
          </a:p>
          <a:p>
            <a:r>
              <a:rPr lang="en-US" sz="1600" dirty="0">
                <a:solidFill>
                  <a:srgbClr val="FF0000"/>
                </a:solidFill>
              </a:rPr>
              <a:t>WX</a:t>
            </a:r>
          </a:p>
          <a:p>
            <a:r>
              <a:rPr lang="en-US" sz="1600" dirty="0"/>
              <a:t>WX</a:t>
            </a:r>
          </a:p>
          <a:p>
            <a:r>
              <a:rPr lang="en-US" sz="1600" dirty="0"/>
              <a:t>WX</a:t>
            </a:r>
          </a:p>
          <a:p>
            <a:r>
              <a:rPr lang="en-US" sz="1600" dirty="0"/>
              <a:t>WX</a:t>
            </a:r>
          </a:p>
          <a:p>
            <a:r>
              <a:rPr lang="en-US" sz="1600" dirty="0"/>
              <a:t>RX</a:t>
            </a:r>
          </a:p>
          <a:p>
            <a:r>
              <a:rPr lang="en-US" sz="1600" dirty="0"/>
              <a:t>WY</a:t>
            </a:r>
          </a:p>
          <a:p>
            <a:r>
              <a:rPr lang="en-US" sz="1600" dirty="0"/>
              <a:t>RX</a:t>
            </a:r>
          </a:p>
          <a:p>
            <a:r>
              <a:rPr lang="en-US" sz="1600" dirty="0"/>
              <a:t>WY</a:t>
            </a:r>
          </a:p>
          <a:p>
            <a:r>
              <a:rPr lang="en-US" sz="1600" dirty="0"/>
              <a:t>RY</a:t>
            </a:r>
          </a:p>
          <a:p>
            <a:r>
              <a:rPr lang="en-US" sz="1600" dirty="0"/>
              <a:t>RY</a:t>
            </a:r>
          </a:p>
        </p:txBody>
      </p:sp>
      <p:sp>
        <p:nvSpPr>
          <p:cNvPr id="89098" name="Text Box 10"/>
          <p:cNvSpPr txBox="1">
            <a:spLocks noChangeArrowheads="1"/>
          </p:cNvSpPr>
          <p:nvPr/>
        </p:nvSpPr>
        <p:spPr bwMode="auto">
          <a:xfrm>
            <a:off x="2525760" y="918720"/>
            <a:ext cx="79200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lvl1pPr>
              <a:tabLst>
                <a:tab pos="723900" algn="l"/>
              </a:tabLst>
              <a:defRPr>
                <a:solidFill>
                  <a:srgbClr val="000000"/>
                </a:solidFill>
                <a:latin typeface="Arial" charset="0"/>
                <a:cs typeface="Arial Unicode MS" charset="0"/>
              </a:defRPr>
            </a:lvl1pPr>
            <a:lvl2pPr>
              <a:tabLst>
                <a:tab pos="723900" algn="l"/>
              </a:tabLst>
              <a:defRPr>
                <a:solidFill>
                  <a:srgbClr val="000000"/>
                </a:solidFill>
                <a:latin typeface="Arial" charset="0"/>
                <a:cs typeface="Arial Unicode MS" charset="0"/>
              </a:defRPr>
            </a:lvl2pPr>
            <a:lvl3pPr>
              <a:tabLst>
                <a:tab pos="723900" algn="l"/>
              </a:tabLst>
              <a:defRPr>
                <a:solidFill>
                  <a:srgbClr val="000000"/>
                </a:solidFill>
                <a:latin typeface="Arial" charset="0"/>
                <a:cs typeface="Arial Unicode MS" charset="0"/>
              </a:defRPr>
            </a:lvl3pPr>
            <a:lvl4pPr>
              <a:tabLst>
                <a:tab pos="723900" algn="l"/>
              </a:tabLst>
              <a:defRPr>
                <a:solidFill>
                  <a:srgbClr val="000000"/>
                </a:solidFill>
                <a:latin typeface="Arial" charset="0"/>
                <a:cs typeface="Arial Unicode MS" charset="0"/>
              </a:defRPr>
            </a:lvl4pPr>
            <a:lvl5pPr>
              <a:tabLst>
                <a:tab pos="7239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cs typeface="Arial Unicode MS" charset="0"/>
              </a:defRPr>
            </a:lvl9pPr>
          </a:lstStyle>
          <a:p>
            <a:r>
              <a:rPr lang="en-US" sz="1600" dirty="0">
                <a:solidFill>
                  <a:srgbClr val="0000FF"/>
                </a:solidFill>
              </a:rPr>
              <a:t>RX</a:t>
            </a:r>
          </a:p>
          <a:p>
            <a:r>
              <a:rPr lang="en-US" sz="1600" dirty="0">
                <a:solidFill>
                  <a:schemeClr val="tx1"/>
                </a:solidFill>
              </a:rPr>
              <a:t>WY</a:t>
            </a:r>
          </a:p>
          <a:p>
            <a:r>
              <a:rPr lang="en-US" sz="1600" dirty="0">
                <a:solidFill>
                  <a:srgbClr val="0000FF"/>
                </a:solidFill>
              </a:rPr>
              <a:t>RX</a:t>
            </a:r>
          </a:p>
          <a:p>
            <a:r>
              <a:rPr lang="en-US" sz="1600" dirty="0">
                <a:solidFill>
                  <a:schemeClr val="tx1"/>
                </a:solidFill>
              </a:rPr>
              <a:t>WY</a:t>
            </a:r>
          </a:p>
          <a:p>
            <a:r>
              <a:rPr lang="en-US" sz="1600" dirty="0">
                <a:solidFill>
                  <a:srgbClr val="FF0000"/>
                </a:solidFill>
              </a:rPr>
              <a:t>RY</a:t>
            </a:r>
          </a:p>
          <a:p>
            <a:r>
              <a:rPr lang="en-US" sz="1600" dirty="0">
                <a:solidFill>
                  <a:schemeClr val="tx1"/>
                </a:solidFill>
              </a:rPr>
              <a:t>RY</a:t>
            </a:r>
          </a:p>
          <a:p>
            <a:r>
              <a:rPr lang="en-US" sz="1600" dirty="0">
                <a:solidFill>
                  <a:schemeClr val="tx1"/>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rgbClr val="FF0000"/>
                </a:solidFill>
              </a:rPr>
              <a:t>RY</a:t>
            </a:r>
          </a:p>
          <a:p>
            <a:r>
              <a:rPr lang="en-US" sz="1600" dirty="0">
                <a:solidFill>
                  <a:schemeClr val="tx1"/>
                </a:solidFill>
              </a:rPr>
              <a:t>RY</a:t>
            </a:r>
          </a:p>
          <a:p>
            <a:r>
              <a:rPr lang="en-US" sz="1600" dirty="0">
                <a:solidFill>
                  <a:schemeClr val="tx1"/>
                </a:solidFill>
              </a:rPr>
              <a:t>RX</a:t>
            </a:r>
          </a:p>
          <a:p>
            <a:r>
              <a:rPr lang="en-US" sz="1600" dirty="0">
                <a:solidFill>
                  <a:schemeClr val="tx1"/>
                </a:solidFill>
              </a:rPr>
              <a:t>WY</a:t>
            </a:r>
          </a:p>
          <a:p>
            <a:r>
              <a:rPr lang="en-US" sz="1600" dirty="0">
                <a:solidFill>
                  <a:srgbClr val="FF0000"/>
                </a:solidFill>
              </a:rPr>
              <a:t>RX</a:t>
            </a:r>
          </a:p>
          <a:p>
            <a:r>
              <a:rPr lang="en-US" sz="1600" dirty="0">
                <a:solidFill>
                  <a:schemeClr val="tx1"/>
                </a:solidFill>
              </a:rPr>
              <a:t>WY</a:t>
            </a:r>
          </a:p>
          <a:p>
            <a:r>
              <a:rPr lang="en-US" sz="1600" dirty="0">
                <a:solidFill>
                  <a:schemeClr val="tx1"/>
                </a:solidFill>
              </a:rPr>
              <a:t>RY</a:t>
            </a:r>
          </a:p>
          <a:p>
            <a:r>
              <a:rPr lang="en-US" sz="1600" dirty="0">
                <a:solidFill>
                  <a:schemeClr val="tx1"/>
                </a:solidFill>
              </a:rPr>
              <a:t>RY</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a:p>
            <a:r>
              <a:rPr lang="en-US" sz="1600" dirty="0">
                <a:solidFill>
                  <a:schemeClr val="tx1"/>
                </a:solidFill>
              </a:rPr>
              <a:t>WX</a:t>
            </a:r>
          </a:p>
        </p:txBody>
      </p:sp>
      <p:sp>
        <p:nvSpPr>
          <p:cNvPr id="89099" name="Text Box 11"/>
          <p:cNvSpPr txBox="1">
            <a:spLocks noChangeArrowheads="1"/>
          </p:cNvSpPr>
          <p:nvPr/>
        </p:nvSpPr>
        <p:spPr bwMode="auto">
          <a:xfrm>
            <a:off x="3525120" y="1628715"/>
            <a:ext cx="4976640" cy="15150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cs typeface="Arial Unicode MS" charset="0"/>
              </a:defRPr>
            </a:lvl9pPr>
          </a:lstStyle>
          <a:p>
            <a:r>
              <a:rPr lang="en-US" sz="2000" dirty="0">
                <a:solidFill>
                  <a:schemeClr val="tx1"/>
                </a:solidFill>
              </a:rPr>
              <a:t>Correct behavior requires WX&lt;RX, WY&lt;RY. Program requires WY&lt;RX.</a:t>
            </a:r>
          </a:p>
          <a:p>
            <a:r>
              <a:rPr lang="en-US" sz="2000" dirty="0">
                <a:solidFill>
                  <a:schemeClr val="tx1"/>
                </a:solidFill>
              </a:rPr>
              <a:t>=&gt; 6 correct orders out of 24.</a:t>
            </a:r>
          </a:p>
        </p:txBody>
      </p:sp>
      <p:sp>
        <p:nvSpPr>
          <p:cNvPr id="89100" name="Text Box 12"/>
          <p:cNvSpPr txBox="1">
            <a:spLocks noChangeArrowheads="1"/>
          </p:cNvSpPr>
          <p:nvPr/>
        </p:nvSpPr>
        <p:spPr bwMode="auto">
          <a:xfrm>
            <a:off x="207360" y="918720"/>
            <a:ext cx="622080" cy="68536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58421" rIns="81639" bIns="40820"/>
          <a:lstStyle/>
          <a:p>
            <a:r>
              <a:rPr lang="en-US" sz="1600" dirty="0"/>
              <a:t>1</a:t>
            </a:r>
          </a:p>
          <a:p>
            <a:r>
              <a:rPr lang="en-US" sz="1600" dirty="0"/>
              <a:t>2</a:t>
            </a:r>
          </a:p>
          <a:p>
            <a:r>
              <a:rPr lang="en-US" sz="1600" dirty="0"/>
              <a:t>3</a:t>
            </a:r>
          </a:p>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13</a:t>
            </a:r>
          </a:p>
          <a:p>
            <a:r>
              <a:rPr lang="en-US" sz="1600" dirty="0"/>
              <a:t>14</a:t>
            </a:r>
          </a:p>
          <a:p>
            <a:r>
              <a:rPr lang="en-US" sz="1600" dirty="0"/>
              <a:t>15</a:t>
            </a:r>
          </a:p>
          <a:p>
            <a:r>
              <a:rPr lang="en-US" sz="1600" dirty="0"/>
              <a:t>16</a:t>
            </a:r>
          </a:p>
          <a:p>
            <a:r>
              <a:rPr lang="en-US" sz="1600" dirty="0"/>
              <a:t>17</a:t>
            </a:r>
          </a:p>
          <a:p>
            <a:r>
              <a:rPr lang="en-US" sz="1600" dirty="0"/>
              <a:t>18</a:t>
            </a:r>
          </a:p>
          <a:p>
            <a:r>
              <a:rPr lang="en-US" sz="1600" dirty="0"/>
              <a:t>19</a:t>
            </a:r>
          </a:p>
          <a:p>
            <a:r>
              <a:rPr lang="en-US" sz="1600" dirty="0"/>
              <a:t>20</a:t>
            </a:r>
          </a:p>
          <a:p>
            <a:r>
              <a:rPr lang="en-US" sz="1600" dirty="0"/>
              <a:t>21</a:t>
            </a:r>
          </a:p>
          <a:p>
            <a:r>
              <a:rPr lang="en-US" sz="1600" dirty="0"/>
              <a:t>22</a:t>
            </a:r>
          </a:p>
          <a:p>
            <a:r>
              <a:rPr lang="en-US" sz="1600" dirty="0"/>
              <a:t>23</a:t>
            </a:r>
          </a:p>
          <a:p>
            <a:r>
              <a:rPr lang="en-US" sz="1600" dirty="0"/>
              <a:t>24</a:t>
            </a:r>
          </a:p>
        </p:txBody>
      </p:sp>
      <p:sp>
        <p:nvSpPr>
          <p:cNvPr id="89101" name="Text Box 13"/>
          <p:cNvSpPr txBox="1">
            <a:spLocks noChangeArrowheads="1"/>
          </p:cNvSpPr>
          <p:nvPr/>
        </p:nvSpPr>
        <p:spPr bwMode="auto">
          <a:xfrm>
            <a:off x="3525120" y="3124200"/>
            <a:ext cx="5391360" cy="189235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9pPr>
          </a:lstStyle>
          <a:p>
            <a:r>
              <a:rPr lang="en-US" sz="2000" dirty="0">
                <a:solidFill>
                  <a:srgbClr val="0000FF"/>
                </a:solidFill>
              </a:rPr>
              <a:t>We can require WX&lt;WY and RY&lt;RX. Is that enough?</a:t>
            </a:r>
          </a:p>
          <a:p>
            <a:r>
              <a:rPr lang="en-US" sz="2000" dirty="0">
                <a:solidFill>
                  <a:srgbClr val="FF0000"/>
                </a:solidFill>
              </a:rPr>
              <a:t>Program requires </a:t>
            </a:r>
            <a:r>
              <a:rPr lang="en-US" sz="2000" b="1" dirty="0">
                <a:solidFill>
                  <a:srgbClr val="FF0000"/>
                </a:solidFill>
              </a:rPr>
              <a:t>WY&lt;RX</a:t>
            </a:r>
            <a:r>
              <a:rPr lang="en-US" sz="2000" dirty="0">
                <a:solidFill>
                  <a:srgbClr val="FF0000"/>
                </a:solidFill>
              </a:rPr>
              <a:t>.</a:t>
            </a:r>
          </a:p>
          <a:p>
            <a:r>
              <a:rPr lang="en-US" sz="2000" dirty="0">
                <a:solidFill>
                  <a:srgbClr val="FF0000"/>
                </a:solidFill>
              </a:rPr>
              <a:t>Thus, WX&lt;WY&lt;RY&lt;RX; hence </a:t>
            </a:r>
            <a:r>
              <a:rPr lang="en-US" sz="2000" b="1" dirty="0">
                <a:solidFill>
                  <a:srgbClr val="FF0000"/>
                </a:solidFill>
              </a:rPr>
              <a:t>WX&lt;RX and WY&lt;RY</a:t>
            </a:r>
            <a:r>
              <a:rPr lang="en-US" sz="2000" dirty="0">
                <a:solidFill>
                  <a:srgbClr val="FF0000"/>
                </a:solidFill>
              </a:rPr>
              <a:t>.</a:t>
            </a:r>
          </a:p>
        </p:txBody>
      </p:sp>
      <p:sp>
        <p:nvSpPr>
          <p:cNvPr id="89102" name="Text Box 14"/>
          <p:cNvSpPr txBox="1">
            <a:spLocks noChangeArrowheads="1"/>
          </p:cNvSpPr>
          <p:nvPr/>
        </p:nvSpPr>
        <p:spPr bwMode="auto">
          <a:xfrm>
            <a:off x="3525120" y="5211248"/>
            <a:ext cx="5391360" cy="15150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3220"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cs typeface="Arial Unicode MS" charset="0"/>
              </a:defRPr>
            </a:lvl9pPr>
          </a:lstStyle>
          <a:p>
            <a:r>
              <a:rPr lang="en-US" sz="2000" dirty="0">
                <a:solidFill>
                  <a:schemeClr val="tx1"/>
                </a:solidFill>
              </a:rPr>
              <a:t>Only 2 of the 6 good orderings are allowed -</a:t>
            </a:r>
          </a:p>
          <a:p>
            <a:r>
              <a:rPr lang="en-US" sz="2000" dirty="0">
                <a:solidFill>
                  <a:schemeClr val="tx1"/>
                </a:solidFill>
              </a:rPr>
              <a:t>But all 18 incorrect orderings are </a:t>
            </a:r>
            <a:r>
              <a:rPr lang="en-US" sz="2000" dirty="0" smtClean="0">
                <a:solidFill>
                  <a:schemeClr val="tx1"/>
                </a:solidFill>
              </a:rPr>
              <a:t>forbidden</a:t>
            </a:r>
            <a:r>
              <a:rPr lang="en-US" sz="2000" dirty="0">
                <a:solidFill>
                  <a:schemeClr val="tx1"/>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1"/>
          <p:cNvSpPr>
            <a:spLocks noGrp="1" noChangeArrowheads="1"/>
          </p:cNvSpPr>
          <p:nvPr>
            <p:ph type="title"/>
          </p:nvPr>
        </p:nvSpPr>
        <p:spPr>
          <a:xfrm>
            <a:off x="456481" y="10784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Memory Consistency Models</a:t>
            </a:r>
          </a:p>
        </p:txBody>
      </p:sp>
      <p:sp>
        <p:nvSpPr>
          <p:cNvPr id="100354" name="Rectangle 2"/>
          <p:cNvSpPr>
            <a:spLocks noGrp="1" noChangeArrowheads="1"/>
          </p:cNvSpPr>
          <p:nvPr>
            <p:ph type="body" idx="1"/>
          </p:nvPr>
        </p:nvSpPr>
        <p:spPr>
          <a:xfrm>
            <a:off x="456481" y="2152876"/>
            <a:ext cx="8228160" cy="4278094"/>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Every CPU architecture has one!</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It e</a:t>
            </a:r>
            <a:r>
              <a:rPr lang="en-US" sz="2400" dirty="0" smtClean="0"/>
              <a:t>xplains </a:t>
            </a:r>
            <a:r>
              <a:rPr lang="en-US" sz="2400" dirty="0"/>
              <a:t>what</a:t>
            </a:r>
            <a:r>
              <a:rPr lang="en-US" sz="2400" dirty="0" smtClean="0"/>
              <a:t> reordering of memory operations that CPU can do</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The CPUs instruction set contains </a:t>
            </a:r>
            <a:r>
              <a:rPr lang="en-US" dirty="0" smtClean="0"/>
              <a:t>memory barrier instructions of various kinds</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These can be used to </a:t>
            </a:r>
            <a:r>
              <a:rPr lang="en-US" sz="2400" dirty="0" smtClean="0"/>
              <a:t>constrain reordering where necessary</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smtClean="0">
                <a:solidFill>
                  <a:srgbClr val="FF0000"/>
                </a:solidFill>
              </a:rPr>
              <a:t>T</a:t>
            </a:r>
            <a:r>
              <a:rPr lang="en-US" sz="2400" dirty="0" smtClean="0">
                <a:solidFill>
                  <a:srgbClr val="FF0000"/>
                </a:solidFill>
              </a:rPr>
              <a:t>he programmer must understand both the memory consistency model and the memory barrier instruction semantics!!</a:t>
            </a:r>
            <a:endParaRPr lang="en-US" sz="2400" dirty="0" smtClean="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456481" y="10784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Memory </a:t>
            </a:r>
            <a:r>
              <a:rPr lang="en-US" dirty="0"/>
              <a:t>Consistency Models</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01" y="2182469"/>
            <a:ext cx="9120960" cy="42945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456481" y="1078417"/>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Code Portability?</a:t>
            </a:r>
            <a:endParaRPr lang="en-US" dirty="0"/>
          </a:p>
        </p:txBody>
      </p:sp>
      <p:sp>
        <p:nvSpPr>
          <p:cNvPr id="77826" name="Rectangle 2"/>
          <p:cNvSpPr>
            <a:spLocks noGrp="1" noChangeArrowheads="1"/>
          </p:cNvSpPr>
          <p:nvPr>
            <p:ph type="body" idx="1"/>
          </p:nvPr>
        </p:nvSpPr>
        <p:spPr>
          <a:xfrm>
            <a:off x="414720" y="1981200"/>
            <a:ext cx="8228160" cy="4942892"/>
          </a:xfrm>
          <a:ln/>
        </p:spPr>
        <p:txBody>
          <a:bodyPr/>
          <a:lstStyle/>
          <a:p>
            <a:pPr marL="391686" indent="-29376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Linux provides a carefully chosen set of memory-barrier primitives, as follows: </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err="1" smtClean="0">
                <a:solidFill>
                  <a:srgbClr val="FF0000"/>
                </a:solidFill>
              </a:rPr>
              <a:t>smp_mb</a:t>
            </a:r>
            <a:r>
              <a:rPr lang="en-US" sz="2400" dirty="0" smtClean="0">
                <a:solidFill>
                  <a:srgbClr val="FF0000"/>
                </a:solidFill>
              </a:rPr>
              <a:t>()</a:t>
            </a:r>
            <a:r>
              <a:rPr lang="en-US" sz="2400" dirty="0" smtClean="0"/>
              <a:t>: “memory barrier” that orders both loads and stores. This means loads and stores preceding the memory barrier are committed to memory before any loads and stores following the memory barrier. </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err="1" smtClean="0">
                <a:solidFill>
                  <a:srgbClr val="FF0000"/>
                </a:solidFill>
              </a:rPr>
              <a:t>smp_rmb</a:t>
            </a:r>
            <a:r>
              <a:rPr lang="en-US" sz="2400" dirty="0" smtClean="0">
                <a:solidFill>
                  <a:srgbClr val="FF0000"/>
                </a:solidFill>
              </a:rPr>
              <a:t>()</a:t>
            </a:r>
            <a:r>
              <a:rPr lang="en-US" sz="2400" dirty="0" smtClean="0"/>
              <a:t>: “read memory barrier” that orders only loads. </a:t>
            </a:r>
          </a:p>
          <a:p>
            <a:pPr marL="791736" lvl="1"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err="1" smtClean="0">
                <a:solidFill>
                  <a:srgbClr val="FF0000"/>
                </a:solidFill>
              </a:rPr>
              <a:t>smp_wmb</a:t>
            </a:r>
            <a:r>
              <a:rPr lang="en-US" sz="2400" dirty="0" smtClean="0">
                <a:solidFill>
                  <a:srgbClr val="FF0000"/>
                </a:solidFill>
              </a:rPr>
              <a:t>()</a:t>
            </a:r>
            <a:r>
              <a:rPr lang="en-US" sz="2400" dirty="0" smtClean="0"/>
              <a:t>: “write memory barrier” that orders only stores.  </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456481" y="1066564"/>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Words of </a:t>
            </a:r>
            <a:r>
              <a:rPr lang="en-US" dirty="0" smtClean="0"/>
              <a:t>Advice</a:t>
            </a:r>
            <a:endParaRPr lang="en-US" dirty="0"/>
          </a:p>
        </p:txBody>
      </p:sp>
      <p:sp>
        <p:nvSpPr>
          <p:cNvPr id="99330" name="Rectangle 2"/>
          <p:cNvSpPr>
            <a:spLocks noGrp="1" noChangeArrowheads="1"/>
          </p:cNvSpPr>
          <p:nvPr>
            <p:ph type="body" idx="1"/>
          </p:nvPr>
        </p:nvSpPr>
        <p:spPr>
          <a:xfrm>
            <a:off x="456481" y="2162616"/>
            <a:ext cx="8228160" cy="3933384"/>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a:t>The difficult problem is identifying the ordering constraints that are necessary for correctness.”</a:t>
            </a:r>
            <a:endParaRPr lang="en-US" sz="2400"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a:t>...the programmer must still resort to reasoning with low level reordering optimizations to determine whether sufficient orders are enforced.”</a:t>
            </a:r>
            <a:endParaRPr lang="en-US" sz="2400"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2400" dirty="0"/>
              <a:t>...deep knowledge of each CPU's memory-consistency model can be helpful when debugging, to say nothing of writing architecture-specific code or synchronization primitives.” </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1"/>
          <p:cNvSpPr>
            <a:spLocks noGrp="1" noChangeArrowheads="1"/>
          </p:cNvSpPr>
          <p:nvPr>
            <p:ph type="title"/>
          </p:nvPr>
        </p:nvSpPr>
        <p:spPr>
          <a:xfrm>
            <a:off x="456481" y="1075898"/>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Programmer's View</a:t>
            </a:r>
          </a:p>
        </p:txBody>
      </p:sp>
      <p:sp>
        <p:nvSpPr>
          <p:cNvPr id="102402" name="Rectangle 2"/>
          <p:cNvSpPr>
            <a:spLocks noGrp="1" noChangeArrowheads="1"/>
          </p:cNvSpPr>
          <p:nvPr>
            <p:ph type="body" idx="1"/>
          </p:nvPr>
        </p:nvSpPr>
        <p:spPr>
          <a:xfrm>
            <a:off x="456481" y="2171950"/>
            <a:ext cx="8228160" cy="4241161"/>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What </a:t>
            </a:r>
            <a:r>
              <a:rPr lang="en-US" dirty="0"/>
              <a:t>does a programmer need to do</a:t>
            </a:r>
            <a:r>
              <a:rPr lang="en-US" dirty="0" smtClean="0"/>
              <a:t>?</a:t>
            </a:r>
            <a:endParaRPr lang="en-US"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How </a:t>
            </a:r>
            <a:r>
              <a:rPr lang="en-US" dirty="0"/>
              <a:t>do they know when to do it?</a:t>
            </a:r>
            <a:endParaRPr lang="en-US"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Compilers </a:t>
            </a:r>
            <a:r>
              <a:rPr lang="en-US" dirty="0"/>
              <a:t>&amp; Libraries can help, but still need to use primitives in</a:t>
            </a:r>
            <a:r>
              <a:rPr lang="en-US" dirty="0" smtClean="0"/>
              <a:t> truly concurrent programs</a:t>
            </a:r>
          </a:p>
          <a:p>
            <a:pPr marL="391686" indent="-293764">
              <a:buClr>
                <a:srgbClr val="FFCC99"/>
              </a:buClr>
              <a:buSzPct val="45000"/>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Assuming </a:t>
            </a:r>
            <a:r>
              <a:rPr lang="en-US" dirty="0"/>
              <a:t>the worst and synchronizing everything results in</a:t>
            </a:r>
            <a:r>
              <a:rPr lang="en-US" dirty="0" smtClean="0"/>
              <a:t> sequential consistency</a:t>
            </a:r>
          </a:p>
          <a:p>
            <a:pPr marL="791736" lvl="1" indent="-293764">
              <a:buClr>
                <a:srgbClr val="FFCC99"/>
              </a:buClr>
              <a:buSzPct val="45000"/>
              <a:buFontTx/>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Too </a:t>
            </a:r>
            <a:r>
              <a:rPr lang="en-US" sz="2400" dirty="0"/>
              <a:t>slow, but</a:t>
            </a:r>
            <a:r>
              <a:rPr lang="en-US" sz="2400" dirty="0" smtClean="0"/>
              <a:t> may be a </a:t>
            </a:r>
            <a:r>
              <a:rPr lang="en-US" sz="2400" dirty="0"/>
              <a:t>good way to</a:t>
            </a:r>
            <a:r>
              <a:rPr lang="en-US" sz="2400" dirty="0" smtClean="0"/>
              <a:t> start</a:t>
            </a:r>
            <a:endParaRPr lang="en-US" sz="2400"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Outline</a:t>
            </a:r>
            <a:endParaRPr lang="en-US" dirty="0"/>
          </a:p>
        </p:txBody>
      </p:sp>
      <p:sp>
        <p:nvSpPr>
          <p:cNvPr id="3" name="Content Placeholder 2"/>
          <p:cNvSpPr>
            <a:spLocks noGrp="1"/>
          </p:cNvSpPr>
          <p:nvPr>
            <p:ph idx="1"/>
          </p:nvPr>
        </p:nvSpPr>
        <p:spPr>
          <a:xfrm>
            <a:off x="457200" y="2133600"/>
            <a:ext cx="8153400" cy="3046988"/>
          </a:xfrm>
        </p:spPr>
        <p:txBody>
          <a:bodyPr/>
          <a:lstStyle/>
          <a:p>
            <a:pPr>
              <a:buFont typeface="Arial"/>
              <a:buChar char="•"/>
            </a:pPr>
            <a:r>
              <a:rPr lang="en-US" sz="2400" dirty="0" smtClean="0"/>
              <a:t>Concurrent programming on a </a:t>
            </a:r>
            <a:r>
              <a:rPr lang="en-US" sz="2400" dirty="0" err="1" smtClean="0"/>
              <a:t>uniprocessor</a:t>
            </a:r>
            <a:endParaRPr lang="en-US" sz="2400" dirty="0" smtClean="0"/>
          </a:p>
          <a:p>
            <a:pPr>
              <a:buFont typeface="Arial"/>
              <a:buChar char="•"/>
            </a:pPr>
            <a:r>
              <a:rPr lang="en-US" sz="2400" dirty="0" smtClean="0"/>
              <a:t>The effect of optimizations on a </a:t>
            </a:r>
            <a:r>
              <a:rPr lang="en-US" sz="2400" dirty="0" err="1" smtClean="0"/>
              <a:t>uniprocessor</a:t>
            </a:r>
            <a:endParaRPr lang="en-US" sz="2400" dirty="0" smtClean="0"/>
          </a:p>
          <a:p>
            <a:pPr>
              <a:buFont typeface="Arial"/>
              <a:buChar char="•"/>
            </a:pPr>
            <a:r>
              <a:rPr lang="en-US" sz="2400" dirty="0" smtClean="0"/>
              <a:t>The effect of the same optimizations on a multiprocessor </a:t>
            </a:r>
          </a:p>
          <a:p>
            <a:pPr>
              <a:buFont typeface="Arial"/>
              <a:buChar char="•"/>
            </a:pPr>
            <a:r>
              <a:rPr lang="en-US" sz="2400" dirty="0" smtClean="0"/>
              <a:t>Methods for restoring sequential consistency</a:t>
            </a:r>
          </a:p>
          <a:p>
            <a:pPr>
              <a:buFont typeface="Arial"/>
              <a:buChar char="•"/>
            </a:pPr>
            <a:r>
              <a:rPr lang="en-US" sz="2400" dirty="0" smtClean="0">
                <a:solidFill>
                  <a:srgbClr val="FF0000"/>
                </a:solidFill>
              </a:rPr>
              <a:t>Conclusion</a:t>
            </a:r>
          </a:p>
          <a:p>
            <a:pPr>
              <a:buFont typeface="Arial"/>
              <a:buChar cha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rgbClr val="FF0000"/>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(Flag1 == 0)</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chemeClr val="tx1"/>
                </a:solidFill>
                <a:latin typeface="Garamond" pitchFamily="16" charset="0"/>
                <a:cs typeface="Courier New" charset="0"/>
              </a:rPr>
              <a:t>Flag1 =</a:t>
            </a:r>
            <a:r>
              <a:rPr lang="en-US" sz="2900" b="1" dirty="0" smtClean="0">
                <a:solidFill>
                  <a:schemeClr val="tx1"/>
                </a:solidFill>
                <a:latin typeface="Garamond" pitchFamily="16" charset="0"/>
                <a:cs typeface="Courier New" charset="0"/>
              </a:rPr>
              <a:t> 1</a:t>
            </a:r>
            <a:endParaRPr lang="en-US" sz="2900" b="1" dirty="0">
              <a:solidFill>
                <a:schemeClr val="tx1"/>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1"/>
          <p:cNvSpPr>
            <a:spLocks noGrp="1" noChangeArrowheads="1"/>
          </p:cNvSpPr>
          <p:nvPr>
            <p:ph type="title"/>
          </p:nvPr>
        </p:nvSpPr>
        <p:spPr>
          <a:xfrm>
            <a:off x="456481" y="1061422"/>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Conclusion</a:t>
            </a:r>
          </a:p>
        </p:txBody>
      </p:sp>
      <p:sp>
        <p:nvSpPr>
          <p:cNvPr id="105474" name="Rectangle 2"/>
          <p:cNvSpPr>
            <a:spLocks noGrp="1" noChangeArrowheads="1"/>
          </p:cNvSpPr>
          <p:nvPr>
            <p:ph type="body" idx="1"/>
          </p:nvPr>
        </p:nvSpPr>
        <p:spPr>
          <a:xfrm>
            <a:off x="456481" y="2057400"/>
            <a:ext cx="8228160" cy="4228850"/>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Parallel </a:t>
            </a:r>
            <a:r>
              <a:rPr lang="en-US" dirty="0"/>
              <a:t>programming on a</a:t>
            </a:r>
            <a:r>
              <a:rPr lang="en-US" dirty="0" smtClean="0"/>
              <a:t> multiprocessor </a:t>
            </a:r>
            <a:r>
              <a:rPr lang="en-US" dirty="0"/>
              <a:t>that relaxes the</a:t>
            </a:r>
            <a:r>
              <a:rPr lang="en-US" dirty="0" smtClean="0"/>
              <a:t> sequentially </a:t>
            </a:r>
            <a:r>
              <a:rPr lang="en-US" dirty="0"/>
              <a:t>c</a:t>
            </a:r>
            <a:r>
              <a:rPr lang="en-US" dirty="0" smtClean="0"/>
              <a:t>onsistent </a:t>
            </a:r>
            <a:r>
              <a:rPr lang="en-US" dirty="0" smtClean="0"/>
              <a:t>memory m</a:t>
            </a:r>
            <a:r>
              <a:rPr lang="en-US" dirty="0" smtClean="0"/>
              <a:t>odel </a:t>
            </a:r>
            <a:r>
              <a:rPr lang="en-US" dirty="0"/>
              <a:t>presents new </a:t>
            </a:r>
            <a:r>
              <a:rPr lang="en-US" dirty="0" smtClean="0"/>
              <a:t>challenges</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Know </a:t>
            </a:r>
            <a:r>
              <a:rPr lang="en-US" dirty="0"/>
              <a:t>the memory consistency models for the processors you </a:t>
            </a:r>
            <a:r>
              <a:rPr lang="en-US" dirty="0" smtClean="0"/>
              <a:t>use</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Use </a:t>
            </a:r>
            <a:r>
              <a:rPr lang="en-US" dirty="0"/>
              <a:t>barrier (fence) instructions to allow optimizations while protecting your </a:t>
            </a:r>
            <a:r>
              <a:rPr lang="en-US" dirty="0" smtClean="0"/>
              <a:t>code</a:t>
            </a:r>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Simple </a:t>
            </a:r>
            <a:r>
              <a:rPr lang="en-US" dirty="0"/>
              <a:t>examples were used, there are others  much more subtle.</a:t>
            </a:r>
            <a:r>
              <a:rPr lang="en-US" dirty="0" smtClean="0"/>
              <a:t> </a:t>
            </a:r>
            <a:endParaRPr lang="en-US" dirty="0"/>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456481" y="1059562"/>
            <a:ext cx="8228160" cy="674183"/>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References</a:t>
            </a:r>
          </a:p>
        </p:txBody>
      </p:sp>
      <p:sp>
        <p:nvSpPr>
          <p:cNvPr id="109570" name="Rectangle 2"/>
          <p:cNvSpPr>
            <a:spLocks noGrp="1" noChangeArrowheads="1"/>
          </p:cNvSpPr>
          <p:nvPr>
            <p:ph type="body" idx="1"/>
          </p:nvPr>
        </p:nvSpPr>
        <p:spPr>
          <a:xfrm>
            <a:off x="456481" y="2057400"/>
            <a:ext cx="8228160" cy="2825389"/>
          </a:xfrm>
          <a:ln/>
        </p:spPr>
        <p:txBody>
          <a:bodyPr/>
          <a:lstStyle/>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Shared </a:t>
            </a:r>
            <a:r>
              <a:rPr lang="en-US" sz="2400" dirty="0"/>
              <a:t>Memory Consistency Models: A Tutorial By </a:t>
            </a:r>
            <a:r>
              <a:rPr lang="en-US" sz="2400" dirty="0" err="1"/>
              <a:t>Sarita</a:t>
            </a:r>
            <a:r>
              <a:rPr lang="en-US" sz="2400" dirty="0"/>
              <a:t> </a:t>
            </a:r>
            <a:r>
              <a:rPr lang="en-US" sz="2400" dirty="0" err="1"/>
              <a:t>Adve</a:t>
            </a:r>
            <a:r>
              <a:rPr lang="en-US" sz="2400" dirty="0"/>
              <a:t> &amp;  </a:t>
            </a:r>
            <a:r>
              <a:rPr lang="en-US" sz="2400" dirty="0" err="1"/>
              <a:t>Kourosh</a:t>
            </a:r>
            <a:r>
              <a:rPr lang="en-US" sz="2400" dirty="0"/>
              <a:t> </a:t>
            </a:r>
            <a:r>
              <a:rPr lang="en-US" sz="2400" dirty="0" err="1"/>
              <a:t>Gharachorloo</a:t>
            </a:r>
            <a:endParaRPr lang="en-US" sz="2400"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Memory </a:t>
            </a:r>
            <a:r>
              <a:rPr lang="en-US" sz="2400" dirty="0"/>
              <a:t>Ordering in Modern Microprocessors, Part I, Paul E. </a:t>
            </a:r>
            <a:r>
              <a:rPr lang="en-US" sz="2400" dirty="0" err="1"/>
              <a:t>McKenney</a:t>
            </a:r>
            <a:r>
              <a:rPr lang="en-US" sz="2400" dirty="0"/>
              <a:t>, Linux </a:t>
            </a:r>
            <a:r>
              <a:rPr lang="en-US" sz="2400" dirty="0" err="1"/>
              <a:t>Journel</a:t>
            </a:r>
            <a:r>
              <a:rPr lang="en-US" sz="2400" dirty="0"/>
              <a:t>, June, 2005</a:t>
            </a:r>
            <a:endParaRPr lang="en-US" sz="2400" dirty="0" smtClean="0"/>
          </a:p>
          <a:p>
            <a:pPr marL="391686" indent="-293764">
              <a:buClr>
                <a:srgbClr val="FFCC99"/>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Computer </a:t>
            </a:r>
            <a:r>
              <a:rPr lang="en-US" sz="2400" dirty="0"/>
              <a:t>Architecture, Hennessy and Patterson, 4</a:t>
            </a:r>
            <a:r>
              <a:rPr lang="en-US" sz="2400" baseline="33000" dirty="0"/>
              <a:t>th</a:t>
            </a:r>
            <a:r>
              <a:rPr lang="en-US" sz="2400" dirty="0"/>
              <a:t> Ed., 2007</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0"/>
            <a:ext cx="7239000" cy="684803"/>
          </a:xfrm>
        </p:spPr>
        <p:txBody>
          <a:bodyPr/>
          <a:lstStyle/>
          <a:p>
            <a:r>
              <a:rPr lang="en-US" dirty="0" smtClean="0"/>
              <a:t>Dekker’s Algorithm</a:t>
            </a:r>
            <a:endParaRPr lang="en-US" dirty="0"/>
          </a:p>
        </p:txBody>
      </p:sp>
      <p:sp>
        <p:nvSpPr>
          <p:cNvPr id="4" name="Text Box 1"/>
          <p:cNvSpPr txBox="1">
            <a:spLocks noChangeArrowheads="1"/>
          </p:cNvSpPr>
          <p:nvPr/>
        </p:nvSpPr>
        <p:spPr bwMode="auto">
          <a:xfrm>
            <a:off x="1015200" y="2396891"/>
            <a:ext cx="249984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1::</a:t>
            </a:r>
          </a:p>
          <a:p>
            <a:pPr hangingPunct="1"/>
            <a:r>
              <a:rPr lang="en-US" sz="2900" b="1" dirty="0">
                <a:solidFill>
                  <a:schemeClr val="tx1"/>
                </a:solidFill>
                <a:latin typeface="Garamond" pitchFamily="16" charset="0"/>
                <a:cs typeface="Courier New" charset="0"/>
              </a:rPr>
              <a:t>Flag1 = 1</a:t>
            </a:r>
          </a:p>
          <a:p>
            <a:pPr hangingPunct="1"/>
            <a:r>
              <a:rPr lang="en-US" sz="2900" b="1" dirty="0">
                <a:solidFill>
                  <a:schemeClr val="tx1"/>
                </a:solidFill>
                <a:latin typeface="Garamond" pitchFamily="16" charset="0"/>
                <a:cs typeface="Courier New" charset="0"/>
              </a:rPr>
              <a:t>If (Flag2 == 0)</a:t>
            </a:r>
          </a:p>
          <a:p>
            <a:pPr hangingPunct="1"/>
            <a:r>
              <a:rPr lang="en-US" sz="2900" b="1" dirty="0">
                <a:solidFill>
                  <a:schemeClr val="tx1"/>
                </a:solidFill>
                <a:latin typeface="Garamond" pitchFamily="16" charset="0"/>
                <a:cs typeface="Courier New" charset="0"/>
              </a:rPr>
              <a:t>   </a:t>
            </a:r>
            <a:r>
              <a:rPr lang="en-US" sz="2900" i="1" dirty="0">
                <a:solidFill>
                  <a:srgbClr val="FF0000"/>
                </a:solidFill>
                <a:latin typeface="Garamond" pitchFamily="16" charset="0"/>
                <a:cs typeface="Courier New" charset="0"/>
              </a:rPr>
              <a:t>critical section</a:t>
            </a:r>
          </a:p>
        </p:txBody>
      </p:sp>
      <p:sp>
        <p:nvSpPr>
          <p:cNvPr id="5" name="Text Box 2"/>
          <p:cNvSpPr txBox="1">
            <a:spLocks noChangeArrowheads="1"/>
          </p:cNvSpPr>
          <p:nvPr/>
        </p:nvSpPr>
        <p:spPr bwMode="auto">
          <a:xfrm>
            <a:off x="4769280" y="2396891"/>
            <a:ext cx="2473920" cy="17411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1639" tIns="66421" rIns="81639" bIns="40820"/>
          <a:lstStyle>
            <a:lvl1pPr>
              <a:tabLst>
                <a:tab pos="723900" algn="l"/>
                <a:tab pos="1447800" algn="l"/>
                <a:tab pos="2171700" algn="l"/>
              </a:tabLst>
              <a:defRPr>
                <a:solidFill>
                  <a:srgbClr val="000000"/>
                </a:solidFill>
                <a:latin typeface="Arial" charset="0"/>
                <a:cs typeface="Arial Unicode MS" charset="0"/>
              </a:defRPr>
            </a:lvl1pPr>
            <a:lvl2pPr>
              <a:tabLst>
                <a:tab pos="723900" algn="l"/>
                <a:tab pos="1447800" algn="l"/>
                <a:tab pos="2171700" algn="l"/>
              </a:tabLst>
              <a:defRPr>
                <a:solidFill>
                  <a:srgbClr val="000000"/>
                </a:solidFill>
                <a:latin typeface="Arial" charset="0"/>
                <a:cs typeface="Arial Unicode MS" charset="0"/>
              </a:defRPr>
            </a:lvl2pPr>
            <a:lvl3pPr>
              <a:tabLst>
                <a:tab pos="723900" algn="l"/>
                <a:tab pos="1447800" algn="l"/>
                <a:tab pos="2171700" algn="l"/>
              </a:tabLst>
              <a:defRPr>
                <a:solidFill>
                  <a:srgbClr val="000000"/>
                </a:solidFill>
                <a:latin typeface="Arial" charset="0"/>
                <a:cs typeface="Arial Unicode MS" charset="0"/>
              </a:defRPr>
            </a:lvl3pPr>
            <a:lvl4pPr>
              <a:tabLst>
                <a:tab pos="723900" algn="l"/>
                <a:tab pos="1447800" algn="l"/>
                <a:tab pos="2171700" algn="l"/>
              </a:tabLst>
              <a:defRPr>
                <a:solidFill>
                  <a:srgbClr val="000000"/>
                </a:solidFill>
                <a:latin typeface="Arial" charset="0"/>
                <a:cs typeface="Arial Unicode MS" charset="0"/>
              </a:defRPr>
            </a:lvl4pPr>
            <a:lvl5pPr>
              <a:tabLst>
                <a:tab pos="723900" algn="l"/>
                <a:tab pos="1447800" algn="l"/>
                <a:tab pos="21717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cs typeface="Arial Unicode MS" charset="0"/>
              </a:defRPr>
            </a:lvl9pPr>
          </a:lstStyle>
          <a:p>
            <a:pPr hangingPunct="1"/>
            <a:r>
              <a:rPr lang="en-US" sz="2900" dirty="0">
                <a:solidFill>
                  <a:schemeClr val="tx1"/>
                </a:solidFill>
                <a:latin typeface="Garamond" pitchFamily="16" charset="0"/>
                <a:cs typeface="Courier New" charset="0"/>
              </a:rPr>
              <a:t>Process 2::</a:t>
            </a:r>
          </a:p>
          <a:p>
            <a:pPr hangingPunct="1"/>
            <a:r>
              <a:rPr lang="en-US" sz="2900" b="1" dirty="0">
                <a:solidFill>
                  <a:schemeClr val="tx1"/>
                </a:solidFill>
                <a:latin typeface="Garamond" pitchFamily="16" charset="0"/>
                <a:cs typeface="Courier New" charset="0"/>
              </a:rPr>
              <a:t>Flag2 = 1</a:t>
            </a:r>
          </a:p>
          <a:p>
            <a:pPr hangingPunct="1"/>
            <a:r>
              <a:rPr lang="en-US" sz="2900" b="1" dirty="0">
                <a:solidFill>
                  <a:schemeClr val="tx1"/>
                </a:solidFill>
                <a:latin typeface="Garamond" pitchFamily="16" charset="0"/>
                <a:cs typeface="Courier New" charset="0"/>
              </a:rPr>
              <a:t>If (</a:t>
            </a:r>
            <a:r>
              <a:rPr lang="en-US" sz="2900" b="1" dirty="0">
                <a:solidFill>
                  <a:srgbClr val="FF0000"/>
                </a:solidFill>
                <a:latin typeface="Garamond" pitchFamily="16" charset="0"/>
                <a:cs typeface="Courier New" charset="0"/>
              </a:rPr>
              <a:t>Flag1 == 0</a:t>
            </a:r>
            <a:r>
              <a:rPr lang="en-US" sz="2900" b="1" dirty="0">
                <a:solidFill>
                  <a:schemeClr val="tx1"/>
                </a:solidFill>
                <a:latin typeface="Garamond" pitchFamily="16" charset="0"/>
                <a:cs typeface="Courier New" charset="0"/>
              </a:rPr>
              <a:t>)</a:t>
            </a:r>
          </a:p>
          <a:p>
            <a:pPr hangingPunct="1"/>
            <a:r>
              <a:rPr lang="en-US" sz="2900" b="1" dirty="0">
                <a:solidFill>
                  <a:schemeClr val="tx1"/>
                </a:solidFill>
                <a:latin typeface="Garamond" pitchFamily="16" charset="0"/>
                <a:cs typeface="Courier New" charset="0"/>
              </a:rPr>
              <a:t>   </a:t>
            </a:r>
            <a:r>
              <a:rPr lang="en-US" sz="2900" i="1" dirty="0">
                <a:solidFill>
                  <a:schemeClr val="tx1"/>
                </a:solidFill>
                <a:latin typeface="Garamond" pitchFamily="16" charset="0"/>
                <a:cs typeface="Courier New" charset="0"/>
              </a:rPr>
              <a:t>critical section</a:t>
            </a:r>
          </a:p>
        </p:txBody>
      </p:sp>
      <p:sp>
        <p:nvSpPr>
          <p:cNvPr id="6" name="Text Box 4"/>
          <p:cNvSpPr txBox="1">
            <a:spLocks noChangeArrowheads="1"/>
          </p:cNvSpPr>
          <p:nvPr/>
        </p:nvSpPr>
        <p:spPr bwMode="auto">
          <a:xfrm>
            <a:off x="3110400" y="5092854"/>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Flag2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7" name="Text Box 5"/>
          <p:cNvSpPr txBox="1">
            <a:spLocks noChangeArrowheads="1"/>
          </p:cNvSpPr>
          <p:nvPr/>
        </p:nvSpPr>
        <p:spPr bwMode="auto">
          <a:xfrm>
            <a:off x="3090240" y="4470709"/>
            <a:ext cx="1886400" cy="4968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81639" tIns="66421" rIns="81639" bIns="4082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pPr hangingPunct="1"/>
            <a:r>
              <a:rPr lang="en-US" sz="2900" b="1" dirty="0">
                <a:solidFill>
                  <a:srgbClr val="FF0000"/>
                </a:solidFill>
                <a:latin typeface="Garamond" pitchFamily="16" charset="0"/>
                <a:cs typeface="Courier New" charset="0"/>
              </a:rPr>
              <a:t>Flag1 =</a:t>
            </a:r>
            <a:r>
              <a:rPr lang="en-US" sz="2900" b="1" dirty="0" smtClean="0">
                <a:solidFill>
                  <a:srgbClr val="FF0000"/>
                </a:solidFill>
                <a:latin typeface="Garamond" pitchFamily="16" charset="0"/>
                <a:cs typeface="Courier New" charset="0"/>
              </a:rPr>
              <a:t> 1</a:t>
            </a:r>
            <a:endParaRPr lang="en-US" sz="2900" b="1" dirty="0">
              <a:solidFill>
                <a:srgbClr val="FF0000"/>
              </a:solidFill>
              <a:latin typeface="Garamond" pitchFamily="16" charset="0"/>
              <a:cs typeface="Courier New" charset="0"/>
            </a:endParaRPr>
          </a:p>
        </p:txBody>
      </p:sp>
      <p:sp>
        <p:nvSpPr>
          <p:cNvPr id="8" name="AutoShape 6"/>
          <p:cNvSpPr>
            <a:spLocks noChangeArrowheads="1"/>
          </p:cNvSpPr>
          <p:nvPr/>
        </p:nvSpPr>
        <p:spPr bwMode="auto">
          <a:xfrm>
            <a:off x="829440" y="2396891"/>
            <a:ext cx="6635520" cy="1866436"/>
          </a:xfrm>
          <a:prstGeom prst="roundRect">
            <a:avLst>
              <a:gd name="adj" fmla="val 16667"/>
            </a:avLst>
          </a:prstGeom>
          <a:noFill/>
          <a:ln w="18360">
            <a:solidFill>
              <a:srgbClr val="E6E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
        <p:nvSpPr>
          <p:cNvPr id="9" name="AutoShape 7"/>
          <p:cNvSpPr>
            <a:spLocks noChangeArrowheads="1"/>
          </p:cNvSpPr>
          <p:nvPr/>
        </p:nvSpPr>
        <p:spPr bwMode="auto">
          <a:xfrm>
            <a:off x="2904480" y="4470709"/>
            <a:ext cx="2280960" cy="1244291"/>
          </a:xfrm>
          <a:prstGeom prst="roundRect">
            <a:avLst>
              <a:gd name="adj" fmla="val 16667"/>
            </a:avLst>
          </a:prstGeom>
          <a:noFill/>
          <a:ln w="36720">
            <a:solidFill>
              <a:schemeClr val="bg1">
                <a:lumMod val="95000"/>
              </a:schemeClr>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82945" tIns="41473" rIns="82945" bIns="41473" anchor="ct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TotalTime>
  <Words>4259</Words>
  <Application>Microsoft Macintosh PowerPoint</Application>
  <PresentationFormat>On-screen Show (4:3)</PresentationFormat>
  <Paragraphs>1436</Paragraphs>
  <Slides>81</Slides>
  <Notes>38</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81</vt:i4>
      </vt:variant>
    </vt:vector>
  </HeadingPairs>
  <TitlesOfParts>
    <vt:vector size="90" baseType="lpstr">
      <vt:lpstr>Arial</vt:lpstr>
      <vt:lpstr>ＭＳ Ｐゴシック</vt:lpstr>
      <vt:lpstr>Georgia</vt:lpstr>
      <vt:lpstr>Verdana</vt:lpstr>
      <vt:lpstr>Comic Sans MS</vt:lpstr>
      <vt:lpstr>L Frutiger Light</vt:lpstr>
      <vt:lpstr>Times New Roman</vt:lpstr>
      <vt:lpstr>Adobe Garamond Pro</vt:lpstr>
      <vt:lpstr>Default Design</vt:lpstr>
      <vt:lpstr>Slide 1</vt:lpstr>
      <vt:lpstr>Shared Memory Consistency Models: A Tutorial</vt:lpstr>
      <vt:lpstr>Outline</vt:lpstr>
      <vt:lpstr>Outline</vt:lpstr>
      <vt:lpstr>Dekker’s Algorithm</vt:lpstr>
      <vt:lpstr>Dekker’s Algorithm</vt:lpstr>
      <vt:lpstr>Dekker’s Algorithm</vt:lpstr>
      <vt:lpstr>Dekker’s Algorithm</vt:lpstr>
      <vt:lpstr>Dekker’s Algorithm</vt:lpstr>
      <vt:lpstr>Dekker’s Algorithm</vt:lpstr>
      <vt:lpstr>Dekker’s Algorithm</vt:lpstr>
      <vt:lpstr>Dekker’s Algorithm</vt:lpstr>
      <vt:lpstr>Dekker’s Algorithm</vt:lpstr>
      <vt:lpstr>Dekker’s Algorithm</vt:lpstr>
      <vt:lpstr>Dekker’s Algorithm</vt:lpstr>
      <vt:lpstr>Outline</vt:lpstr>
      <vt:lpstr>Write Buffer With Bypass</vt:lpstr>
      <vt:lpstr>Dekker’s Algorithm</vt:lpstr>
      <vt:lpstr>Dekker’s Algorithm</vt:lpstr>
      <vt:lpstr>Dekker’s Algorithm</vt:lpstr>
      <vt:lpstr>Dekker’s Algorithm</vt:lpstr>
      <vt:lpstr>Dekker’s Algorithm</vt:lpstr>
      <vt:lpstr>Write Buffer With Bypass</vt:lpstr>
      <vt:lpstr>Dekker’s Algorithm</vt:lpstr>
      <vt:lpstr>Dekker’s Algorithm</vt:lpstr>
      <vt:lpstr>Dekker’s Algorithm</vt:lpstr>
      <vt:lpstr>Dekker’s Algorithm</vt:lpstr>
      <vt:lpstr>Dekker’s Algorithm</vt:lpstr>
      <vt:lpstr>Is This a General Solution ?</vt:lpstr>
      <vt:lpstr>Outline</vt:lpstr>
      <vt:lpstr>Dekker’s Algorithm</vt:lpstr>
      <vt:lpstr>Dekker’s Algorithm</vt:lpstr>
      <vt:lpstr>Dekker’s Algorithm</vt:lpstr>
      <vt:lpstr>Dekker’s Algorithm</vt:lpstr>
      <vt:lpstr>Dekker’s Algorithm</vt:lpstr>
      <vt:lpstr>Its Broken!</vt:lpstr>
      <vt:lpstr>Generalization of the Problem</vt:lpstr>
      <vt:lpstr>Slide 38</vt:lpstr>
      <vt:lpstr>Slide 39</vt:lpstr>
      <vt:lpstr>Another Example</vt:lpstr>
      <vt:lpstr>Slide 41</vt:lpstr>
      <vt:lpstr>Slide 42</vt:lpstr>
      <vt:lpstr>Slide 43</vt:lpstr>
      <vt:lpstr>Slide 44</vt:lpstr>
      <vt:lpstr>Slide 45</vt:lpstr>
      <vt:lpstr>Slide 46</vt:lpstr>
      <vt:lpstr>Slide 47</vt:lpstr>
      <vt:lpstr>What Went Wrong?</vt:lpstr>
      <vt:lpstr>Write Acknowledgement?</vt:lpstr>
      <vt:lpstr>Slide 50</vt:lpstr>
      <vt:lpstr>Slide 51</vt:lpstr>
      <vt:lpstr>Slide 52</vt:lpstr>
      <vt:lpstr>Slide 53</vt:lpstr>
      <vt:lpstr>Slide 54</vt:lpstr>
      <vt:lpstr>Generalization of the Problem</vt:lpstr>
      <vt:lpstr>Slide 56</vt:lpstr>
      <vt:lpstr>Slide 57</vt:lpstr>
      <vt:lpstr>Outline</vt:lpstr>
      <vt:lpstr>Sequential Consistency for MPs</vt:lpstr>
      <vt:lpstr>Sequential Consistency</vt:lpstr>
      <vt:lpstr>Understanding Ordering</vt:lpstr>
      <vt:lpstr>Reordering</vt:lpstr>
      <vt:lpstr>What Are the Choices?</vt:lpstr>
      <vt:lpstr>Slide 64</vt:lpstr>
      <vt:lpstr>What Are the Choices?</vt:lpstr>
      <vt:lpstr>Cache Coherence</vt:lpstr>
      <vt:lpstr>What Are the Choices?</vt:lpstr>
      <vt:lpstr>Involve the Programmer</vt:lpstr>
      <vt:lpstr>Memory Barrier Instructions</vt:lpstr>
      <vt:lpstr>Slide 70</vt:lpstr>
      <vt:lpstr>Slide 71</vt:lpstr>
      <vt:lpstr>Slide 72</vt:lpstr>
      <vt:lpstr>Slide 73</vt:lpstr>
      <vt:lpstr>Memory Consistency Models</vt:lpstr>
      <vt:lpstr>Memory Consistency Models</vt:lpstr>
      <vt:lpstr>Code Portability?</vt:lpstr>
      <vt:lpstr>Words of Advice</vt:lpstr>
      <vt:lpstr>Programmer's View</vt:lpstr>
      <vt:lpstr>Outline</vt:lpstr>
      <vt:lpstr>Conclusion</vt:lpstr>
      <vt:lpstr>References</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xad</dc:title>
  <dc:creator>smithju</dc:creator>
  <cp:lastModifiedBy>Jonathan Walpole</cp:lastModifiedBy>
  <cp:revision>36</cp:revision>
  <dcterms:created xsi:type="dcterms:W3CDTF">2014-04-17T04:00:28Z</dcterms:created>
  <dcterms:modified xsi:type="dcterms:W3CDTF">2014-04-17T17:37:41Z</dcterms:modified>
</cp:coreProperties>
</file>