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85" r:id="rId4"/>
    <p:sldId id="310" r:id="rId5"/>
    <p:sldId id="311" r:id="rId6"/>
    <p:sldId id="286" r:id="rId7"/>
    <p:sldId id="287" r:id="rId8"/>
    <p:sldId id="312" r:id="rId9"/>
    <p:sldId id="299" r:id="rId10"/>
    <p:sldId id="289" r:id="rId11"/>
    <p:sldId id="303" r:id="rId12"/>
    <p:sldId id="291" r:id="rId13"/>
    <p:sldId id="301" r:id="rId14"/>
    <p:sldId id="304" r:id="rId15"/>
    <p:sldId id="292" r:id="rId16"/>
    <p:sldId id="305" r:id="rId17"/>
    <p:sldId id="300" r:id="rId18"/>
    <p:sldId id="293" r:id="rId19"/>
    <p:sldId id="307" r:id="rId20"/>
    <p:sldId id="309" r:id="rId21"/>
    <p:sldId id="308" r:id="rId22"/>
    <p:sldId id="302" r:id="rId23"/>
    <p:sldId id="298" r:id="rId24"/>
    <p:sldId id="26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6" autoAdjust="0"/>
    <p:restoredTop sz="68612" autoAdjust="0"/>
  </p:normalViewPr>
  <p:slideViewPr>
    <p:cSldViewPr>
      <p:cViewPr>
        <p:scale>
          <a:sx n="150" d="100"/>
          <a:sy n="150" d="100"/>
        </p:scale>
        <p:origin x="-3520" y="-1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4392" y="-6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130EF4-2E78-4A86-8225-8AB68E1CA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9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660B0-30DD-4F54-ABB0-AF69335A30C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Wait Free guarantees no starvation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30EF4-2E78-4A86-8225-8AB68E1CA44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FBD54-EC02-B149-A82F-858D6D519DAC}" type="slidenum">
              <a:rPr lang="en-US"/>
              <a:pPr/>
              <a:t>23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30EF4-2E78-4A86-8225-8AB68E1CA44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36318-8AF8-844E-88FA-724B708E5AF9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FAC3CE-20A7-2B4F-AB67-9A0F67C12845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5A788F-6162-6D40-938D-0B94083ACF54}" type="slidenum">
              <a:rPr lang="en-US"/>
              <a:pPr/>
              <a:t>7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16F067-E78A-9F42-955D-5DE9722B8773}" type="slidenum">
              <a:rPr lang="en-US"/>
              <a:pPr/>
              <a:t>10</a:t>
            </a:fld>
            <a:endParaRPr lang="en-US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CD3A67-8FCF-E745-AA9C-E57A1791D711}" type="slidenum">
              <a:rPr lang="en-US"/>
              <a:pPr/>
              <a:t>12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0CC6E9-A8AC-F74C-8F90-5F73CDDEFB9D}" type="slidenum">
              <a:rPr lang="en-US"/>
              <a:pPr/>
              <a:t>15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54B51-17CB-F74B-A139-8B339A3B0A10}" type="slidenum">
              <a:rPr lang="en-US"/>
              <a:pPr/>
              <a:t>18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130EF4-2E78-4A86-8225-8AB68E1CA44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502967"/>
            <a:ext cx="8226720" cy="684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51D82318-DF82-6E43-B376-101643BAD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32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4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2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2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CS510 Concurrent Systems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 smtClean="0">
              <a:solidFill>
                <a:schemeClr val="bg1"/>
              </a:solidFill>
              <a:latin typeface="Adobe Garamond Pro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500" dirty="0" smtClean="0">
                <a:latin typeface="L Frutiger Light" charset="0"/>
              </a:rPr>
              <a:t>Jonathan Walpole</a:t>
            </a:r>
            <a:endParaRPr lang="en-US" altLang="en-US" sz="2500" dirty="0">
              <a:latin typeface="L Frutiger Light" charset="0"/>
            </a:endParaRPr>
          </a:p>
        </p:txBody>
      </p:sp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14720" y="1903038"/>
            <a:ext cx="8576880" cy="3232654"/>
          </a:xfrm>
          <a:ln/>
        </p:spPr>
        <p:txBody>
          <a:bodyPr tIns="20802" anchor="t"/>
          <a:lstStyle/>
          <a:p>
            <a:pPr marL="97922"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>
                <a:latin typeface="+mn-lt"/>
              </a:rPr>
              <a:t>What if one thread reads while another is modifying, can the copy be corrupted?</a:t>
            </a:r>
          </a:p>
          <a:p>
            <a:pPr marL="440822" lvl="4" indent="-342900">
              <a:spcAft>
                <a:spcPts val="1293"/>
              </a:spcAft>
              <a:buSzPct val="45000"/>
              <a:buFont typeface="Lucida Grande"/>
              <a:buChar char="-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>
                <a:latin typeface="+mn-lt"/>
              </a:rPr>
              <a:t>to prevent access to incomplete state, </a:t>
            </a:r>
            <a:r>
              <a:rPr lang="en-US" sz="2400" dirty="0">
                <a:latin typeface="+mn-lt"/>
              </a:rPr>
              <a:t>two version counters are used (check[0] and check[1]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 marL="440822" lvl="4" indent="-342900">
              <a:spcAft>
                <a:spcPts val="1293"/>
              </a:spcAft>
              <a:buSzPct val="45000"/>
              <a:buFont typeface="Lucida Grande"/>
              <a:buChar char="-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>
                <a:latin typeface="+mn-lt"/>
              </a:rPr>
              <a:t>Updates: a thread updates </a:t>
            </a:r>
            <a:r>
              <a:rPr lang="en-US" sz="2400" dirty="0">
                <a:latin typeface="+mn-lt"/>
              </a:rPr>
              <a:t>check[0], </a:t>
            </a:r>
            <a:r>
              <a:rPr lang="en-US" sz="2400" dirty="0" smtClean="0">
                <a:latin typeface="+mn-lt"/>
              </a:rPr>
              <a:t>then does </a:t>
            </a:r>
            <a:r>
              <a:rPr lang="en-US" sz="2400" dirty="0">
                <a:latin typeface="+mn-lt"/>
              </a:rPr>
              <a:t>the modification, then updates check[1</a:t>
            </a:r>
            <a:r>
              <a:rPr lang="en-US" sz="2400" dirty="0" smtClean="0">
                <a:latin typeface="+mn-lt"/>
              </a:rPr>
              <a:t>]</a:t>
            </a:r>
            <a:endParaRPr lang="en-US" sz="2400" dirty="0">
              <a:latin typeface="+mn-lt"/>
            </a:endParaRPr>
          </a:p>
          <a:p>
            <a:pPr marL="440822" lvl="4" indent="-342900">
              <a:spcAft>
                <a:spcPts val="1293"/>
              </a:spcAft>
              <a:buSzPct val="45000"/>
              <a:buFont typeface="Lucida Grande"/>
              <a:buChar char="-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>
                <a:latin typeface="+mn-lt"/>
              </a:rPr>
              <a:t>Copies: a thread reads </a:t>
            </a:r>
            <a:r>
              <a:rPr lang="en-US" sz="2400" dirty="0">
                <a:latin typeface="+mn-lt"/>
              </a:rPr>
              <a:t>check[1], copies the version, then reads check[0</a:t>
            </a:r>
            <a:r>
              <a:rPr lang="en-US" sz="2400" dirty="0" smtClean="0">
                <a:latin typeface="+mn-lt"/>
              </a:rPr>
              <a:t>]</a:t>
            </a:r>
            <a:endParaRPr lang="en-US" sz="2400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1067797"/>
            <a:ext cx="7239000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eorgia" charset="0"/>
              </a:defRPr>
            </a:lvl9pPr>
          </a:lstStyle>
          <a:p>
            <a:r>
              <a:rPr lang="en-US" dirty="0" smtClean="0"/>
              <a:t>Is </a:t>
            </a:r>
            <a:r>
              <a:rPr lang="en-US" dirty="0"/>
              <a:t>T</a:t>
            </a:r>
            <a:r>
              <a:rPr lang="en-US" dirty="0" smtClean="0"/>
              <a:t>his Safe?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605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0197"/>
            <a:ext cx="7239000" cy="684803"/>
          </a:xfrm>
        </p:spPr>
        <p:txBody>
          <a:bodyPr/>
          <a:lstStyle/>
          <a:p>
            <a:r>
              <a:rPr lang="en-US" dirty="0" smtClean="0"/>
              <a:t>Small Objects Cont. - Code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957353"/>
            <a:ext cx="6781800" cy="4471993"/>
          </a:xfrm>
        </p:spPr>
        <p:txBody>
          <a:bodyPr/>
          <a:lstStyle/>
          <a:p>
            <a:pPr eaLnBrk="1" hangingPunct="1">
              <a:buFont typeface="Wingdings 2" pitchFamily="-102" charset="2"/>
              <a:buNone/>
            </a:pPr>
            <a:endParaRPr lang="en-US" sz="1100" b="1" dirty="0"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 err="1">
                <a:latin typeface="Courier" pitchFamily="-102" charset="0"/>
              </a:rPr>
              <a:t>int</a:t>
            </a:r>
            <a:r>
              <a:rPr lang="en-US" sz="1200" b="1" dirty="0">
                <a:latin typeface="Courier" pitchFamily="-102" charset="0"/>
              </a:rPr>
              <a:t> </a:t>
            </a:r>
            <a:r>
              <a:rPr lang="en-US" sz="1200" b="1" dirty="0" err="1">
                <a:latin typeface="Courier" pitchFamily="-102" charset="0"/>
              </a:rPr>
              <a:t>Pqueue_deq(Pqueue_type</a:t>
            </a:r>
            <a:r>
              <a:rPr lang="en-US" sz="1200" b="1" dirty="0">
                <a:latin typeface="Courier" pitchFamily="-102" charset="0"/>
              </a:rPr>
              <a:t> **Q){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...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while(1){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 err="1">
                <a:latin typeface="Courier" pitchFamily="-102" charset="0"/>
              </a:rPr>
              <a:t>old_pqueue</a:t>
            </a:r>
            <a:r>
              <a:rPr lang="en-US" sz="1200" b="1" dirty="0">
                <a:latin typeface="Courier" pitchFamily="-102" charset="0"/>
              </a:rPr>
              <a:t> = </a:t>
            </a:r>
            <a:r>
              <a:rPr lang="en-US" sz="1200" b="1" dirty="0" err="1">
                <a:solidFill>
                  <a:srgbClr val="008000"/>
                </a:solidFill>
                <a:latin typeface="Courier" pitchFamily="-102" charset="0"/>
              </a:rPr>
              <a:t>load_linked(Q</a:t>
            </a:r>
            <a:r>
              <a:rPr lang="en-US" sz="1200" b="1" dirty="0">
                <a:solidFill>
                  <a:srgbClr val="008000"/>
                </a:solidFill>
                <a:latin typeface="Courier" pitchFamily="-102" charset="0"/>
              </a:rPr>
              <a:t>)</a:t>
            </a:r>
            <a:r>
              <a:rPr lang="en-US" sz="1200" b="1" dirty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 err="1">
                <a:latin typeface="Courier" pitchFamily="-102" charset="0"/>
              </a:rPr>
              <a:t>old_version</a:t>
            </a:r>
            <a:r>
              <a:rPr lang="en-US" sz="1200" b="1" dirty="0">
                <a:latin typeface="Courier" pitchFamily="-102" charset="0"/>
              </a:rPr>
              <a:t> = &amp;</a:t>
            </a:r>
            <a:r>
              <a:rPr lang="en-US" sz="1200" b="1" dirty="0" err="1">
                <a:latin typeface="Courier" pitchFamily="-102" charset="0"/>
              </a:rPr>
              <a:t>old_pqueue</a:t>
            </a:r>
            <a:r>
              <a:rPr lang="en-US" sz="1200" b="1" dirty="0">
                <a:latin typeface="Courier" pitchFamily="-102" charset="0"/>
              </a:rPr>
              <a:t>-&gt;version;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 err="1">
                <a:latin typeface="Courier" pitchFamily="-102" charset="0"/>
              </a:rPr>
              <a:t>new_version</a:t>
            </a:r>
            <a:r>
              <a:rPr lang="en-US" sz="1200" b="1" dirty="0">
                <a:latin typeface="Courier" pitchFamily="-102" charset="0"/>
              </a:rPr>
              <a:t> = &amp;</a:t>
            </a:r>
            <a:r>
              <a:rPr lang="en-US" sz="1200" b="1" dirty="0" err="1">
                <a:latin typeface="Courier" pitchFamily="-102" charset="0"/>
              </a:rPr>
              <a:t>new_pqueue</a:t>
            </a:r>
            <a:r>
              <a:rPr lang="en-US" sz="1200" b="1" dirty="0">
                <a:latin typeface="Courier" pitchFamily="-102" charset="0"/>
              </a:rPr>
              <a:t>-&gt;version</a:t>
            </a:r>
            <a:r>
              <a:rPr lang="en-US" sz="1200" b="1" dirty="0" smtClean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</a:t>
            </a:r>
            <a:r>
              <a:rPr lang="en-US" sz="1200" b="1" dirty="0" smtClean="0">
                <a:latin typeface="Courier" pitchFamily="-102" charset="0"/>
              </a:rPr>
              <a:t>	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-102" charset="0"/>
              </a:rPr>
              <a:t>new_pqueue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-102" charset="0"/>
              </a:rPr>
              <a:t>-&gt;check[0] =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-102" charset="0"/>
              </a:rPr>
              <a:t>new_pqueue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-102" charset="0"/>
              </a:rPr>
              <a:t>-&gt;check[1] + 1;</a:t>
            </a:r>
            <a:endParaRPr lang="en-US" sz="1200" b="1" dirty="0">
              <a:solidFill>
                <a:srgbClr val="FF0000"/>
              </a:solidFill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>
                <a:solidFill>
                  <a:srgbClr val="FF0000"/>
                </a:solidFill>
                <a:latin typeface="Courier" pitchFamily="-102" charset="0"/>
              </a:rPr>
              <a:t>first = </a:t>
            </a:r>
            <a:r>
              <a:rPr lang="en-US" sz="1200" b="1" dirty="0" err="1">
                <a:solidFill>
                  <a:srgbClr val="FF0000"/>
                </a:solidFill>
                <a:latin typeface="Courier" pitchFamily="-102" charset="0"/>
              </a:rPr>
              <a:t>old_pqueue</a:t>
            </a:r>
            <a:r>
              <a:rPr lang="en-US" sz="1200" b="1" dirty="0">
                <a:solidFill>
                  <a:srgbClr val="FF0000"/>
                </a:solidFill>
                <a:latin typeface="Courier" pitchFamily="-102" charset="0"/>
              </a:rPr>
              <a:t>-&gt;check[1];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 err="1">
                <a:solidFill>
                  <a:srgbClr val="0070C0"/>
                </a:solidFill>
                <a:latin typeface="Courier" pitchFamily="-102" charset="0"/>
              </a:rPr>
              <a:t>copy(old_version</a:t>
            </a:r>
            <a:r>
              <a:rPr lang="en-US" sz="1200" b="1" dirty="0">
                <a:solidFill>
                  <a:srgbClr val="0070C0"/>
                </a:solidFill>
                <a:latin typeface="Courier" pitchFamily="-102" charset="0"/>
              </a:rPr>
              <a:t>, </a:t>
            </a:r>
            <a:r>
              <a:rPr lang="en-US" sz="1200" b="1" dirty="0" err="1">
                <a:solidFill>
                  <a:srgbClr val="0070C0"/>
                </a:solidFill>
                <a:latin typeface="Courier" pitchFamily="-102" charset="0"/>
              </a:rPr>
              <a:t>new_version</a:t>
            </a:r>
            <a:r>
              <a:rPr lang="en-US" sz="1200" b="1" dirty="0">
                <a:solidFill>
                  <a:srgbClr val="0070C0"/>
                </a:solidFill>
                <a:latin typeface="Courier" pitchFamily="-102" charset="0"/>
              </a:rPr>
              <a:t>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>
                <a:solidFill>
                  <a:srgbClr val="FF0000"/>
                </a:solidFill>
                <a:latin typeface="Courier" pitchFamily="-102" charset="0"/>
              </a:rPr>
              <a:t>last = </a:t>
            </a:r>
            <a:r>
              <a:rPr lang="en-US" sz="1200" b="1" dirty="0" err="1">
                <a:solidFill>
                  <a:srgbClr val="FF0000"/>
                </a:solidFill>
                <a:latin typeface="Courier" pitchFamily="-102" charset="0"/>
              </a:rPr>
              <a:t>old_pqueue</a:t>
            </a:r>
            <a:r>
              <a:rPr lang="en-US" sz="1200" b="1" dirty="0">
                <a:solidFill>
                  <a:srgbClr val="FF0000"/>
                </a:solidFill>
                <a:latin typeface="Courier" pitchFamily="-102" charset="0"/>
              </a:rPr>
              <a:t>-&gt;check[0];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</a:t>
            </a:r>
            <a:r>
              <a:rPr lang="en-US" sz="1200" b="1" dirty="0">
                <a:solidFill>
                  <a:srgbClr val="FF6600"/>
                </a:solidFill>
                <a:latin typeface="Courier" pitchFamily="-102" charset="0"/>
              </a:rPr>
              <a:t>if (first == last</a:t>
            </a:r>
            <a:r>
              <a:rPr lang="en-US" sz="1200" b="1" dirty="0" smtClean="0">
                <a:solidFill>
                  <a:srgbClr val="FF6600"/>
                </a:solidFill>
                <a:latin typeface="Courier" pitchFamily="-102" charset="0"/>
              </a:rPr>
              <a:t>)</a:t>
            </a:r>
            <a:r>
              <a:rPr lang="en-US" sz="1200" b="1" dirty="0" smtClean="0">
                <a:latin typeface="Courier" pitchFamily="-102" charset="0"/>
              </a:rPr>
              <a:t>{</a:t>
            </a:r>
            <a:endParaRPr lang="en-US" sz="1200" b="1" dirty="0"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	   result = </a:t>
            </a:r>
            <a:r>
              <a:rPr lang="en-US" sz="1200" b="1" dirty="0" err="1">
                <a:latin typeface="Courier" pitchFamily="-102" charset="0"/>
              </a:rPr>
              <a:t>pqueue_deq</a:t>
            </a:r>
            <a:r>
              <a:rPr lang="en-US" sz="1200" b="1" dirty="0">
                <a:latin typeface="Courier" pitchFamily="-102" charset="0"/>
              </a:rPr>
              <a:t>(</a:t>
            </a:r>
            <a:r>
              <a:rPr lang="en-US" sz="1200" b="1" dirty="0" err="1">
                <a:latin typeface="Courier" pitchFamily="-102" charset="0"/>
              </a:rPr>
              <a:t>new_version</a:t>
            </a:r>
            <a:r>
              <a:rPr lang="en-US" sz="1200" b="1" dirty="0">
                <a:latin typeface="Courier" pitchFamily="-102" charset="0"/>
              </a:rPr>
              <a:t>)</a:t>
            </a:r>
            <a:r>
              <a:rPr lang="en-US" sz="1200" b="1" dirty="0" smtClean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</a:t>
            </a:r>
            <a:r>
              <a:rPr lang="en-US" sz="1200" b="1" dirty="0" smtClean="0">
                <a:latin typeface="Courier" pitchFamily="-102" charset="0"/>
              </a:rPr>
              <a:t>	  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-102" charset="0"/>
              </a:rPr>
              <a:t>new_pqueue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-102" charset="0"/>
              </a:rPr>
              <a:t>-&gt;check[1] = </a:t>
            </a:r>
            <a:r>
              <a:rPr lang="en-US" sz="1200" b="1" dirty="0" err="1" smtClean="0">
                <a:solidFill>
                  <a:srgbClr val="FF0000"/>
                </a:solidFill>
                <a:latin typeface="Courier" pitchFamily="-102" charset="0"/>
              </a:rPr>
              <a:t>new_pqueue</a:t>
            </a:r>
            <a:r>
              <a:rPr lang="en-US" sz="1200" b="1" dirty="0" smtClean="0">
                <a:solidFill>
                  <a:srgbClr val="FF0000"/>
                </a:solidFill>
                <a:latin typeface="Courier" pitchFamily="-102" charset="0"/>
              </a:rPr>
              <a:t>-&gt;check[0] + 1;</a:t>
            </a:r>
            <a:endParaRPr lang="en-US" sz="1200" b="1" dirty="0">
              <a:solidFill>
                <a:srgbClr val="FF0000"/>
              </a:solidFill>
              <a:latin typeface="Courier" pitchFamily="-102" charset="0"/>
            </a:endParaRPr>
          </a:p>
          <a:p>
            <a:pPr eaLnBrk="1" hangingPunct="1">
              <a:buNone/>
            </a:pPr>
            <a:r>
              <a:rPr lang="en-US" sz="1200" b="1" dirty="0">
                <a:latin typeface="Courier" pitchFamily="-102" charset="0"/>
              </a:rPr>
              <a:t>		   if </a:t>
            </a:r>
            <a:r>
              <a:rPr lang="en-US" sz="1200" b="1" dirty="0" smtClean="0">
                <a:latin typeface="Courier" pitchFamily="-102" charset="0"/>
              </a:rPr>
              <a:t>(</a:t>
            </a:r>
            <a:r>
              <a:rPr lang="en-US" sz="1200" b="1" dirty="0" err="1" smtClean="0">
                <a:solidFill>
                  <a:srgbClr val="008000"/>
                </a:solidFill>
                <a:latin typeface="Courier" pitchFamily="-102" charset="0"/>
              </a:rPr>
              <a:t>store_conditional(Q</a:t>
            </a:r>
            <a:r>
              <a:rPr lang="en-US" sz="1200" b="1" dirty="0" smtClean="0">
                <a:solidFill>
                  <a:srgbClr val="008000"/>
                </a:solidFill>
                <a:latin typeface="Courier" pitchFamily="-102" charset="0"/>
              </a:rPr>
              <a:t>, </a:t>
            </a:r>
            <a:r>
              <a:rPr lang="en-US" sz="1200" b="1" dirty="0" err="1" smtClean="0">
                <a:solidFill>
                  <a:srgbClr val="008000"/>
                </a:solidFill>
                <a:latin typeface="Courier" pitchFamily="-102" charset="0"/>
              </a:rPr>
              <a:t>new_version)</a:t>
            </a:r>
            <a:r>
              <a:rPr lang="en-US" sz="1200" b="1" dirty="0" err="1" smtClean="0">
                <a:latin typeface="Courier" pitchFamily="-102" charset="0"/>
              </a:rPr>
              <a:t>)break</a:t>
            </a:r>
            <a:r>
              <a:rPr lang="en-US" sz="1200" b="1" dirty="0" smtClean="0">
                <a:latin typeface="Courier" pitchFamily="-102" charset="0"/>
              </a:rPr>
              <a:t>;</a:t>
            </a:r>
          </a:p>
          <a:p>
            <a:pPr eaLnBrk="1" hangingPunct="1">
              <a:buNone/>
            </a:pPr>
            <a:r>
              <a:rPr lang="en-US" sz="1200" b="1" dirty="0" smtClean="0">
                <a:latin typeface="Courier" pitchFamily="-102" charset="0"/>
              </a:rPr>
              <a:t>		}</a:t>
            </a:r>
            <a:endParaRPr lang="en-US" sz="1200" b="1" dirty="0"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}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</a:t>
            </a:r>
            <a:r>
              <a:rPr lang="en-US" sz="1200" b="1" dirty="0" err="1">
                <a:latin typeface="Courier" pitchFamily="-102" charset="0"/>
              </a:rPr>
              <a:t>new_pqueue</a:t>
            </a:r>
            <a:r>
              <a:rPr lang="en-US" sz="1200" b="1" dirty="0">
                <a:latin typeface="Courier" pitchFamily="-102" charset="0"/>
              </a:rPr>
              <a:t> = </a:t>
            </a:r>
            <a:r>
              <a:rPr lang="en-US" sz="1200" b="1" dirty="0" err="1">
                <a:latin typeface="Courier" pitchFamily="-102" charset="0"/>
              </a:rPr>
              <a:t>old_pqueue</a:t>
            </a:r>
            <a:r>
              <a:rPr lang="en-US" sz="1200" b="1" dirty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	return</a:t>
            </a:r>
            <a:r>
              <a:rPr lang="en-US" sz="1200" b="1" dirty="0" smtClean="0">
                <a:latin typeface="Courier" pitchFamily="-102" charset="0"/>
              </a:rPr>
              <a:t> result;</a:t>
            </a:r>
            <a:endParaRPr lang="en-US" sz="1200" b="1" dirty="0"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b="1" dirty="0">
                <a:latin typeface="Courier" pitchFamily="-102" charset="0"/>
              </a:rPr>
              <a:t>}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72200" y="3124200"/>
            <a:ext cx="304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Preventing the race condition!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Copy the old, new data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If the check values do not match, loop again.  We failed.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248400" y="1905000"/>
            <a:ext cx="3048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If the </a:t>
            </a:r>
            <a:r>
              <a:rPr lang="en-US" dirty="0">
                <a:solidFill>
                  <a:srgbClr val="FF6600"/>
                </a:solidFill>
              </a:rPr>
              <a:t>check values DO match</a:t>
            </a:r>
            <a:r>
              <a:rPr lang="en-US" dirty="0"/>
              <a:t>, now we can perform our </a:t>
            </a:r>
            <a:r>
              <a:rPr lang="en-US" dirty="0" err="1"/>
              <a:t>dequeue</a:t>
            </a:r>
            <a:r>
              <a:rPr lang="en-US" dirty="0"/>
              <a:t> operation!  </a:t>
            </a:r>
          </a:p>
          <a:p>
            <a:endParaRPr lang="en-US" dirty="0"/>
          </a:p>
          <a:p>
            <a:r>
              <a:rPr lang="en-US" dirty="0"/>
              <a:t>Try to publicize the new heap via </a:t>
            </a:r>
            <a:r>
              <a:rPr lang="en-US" b="1" dirty="0" err="1">
                <a:solidFill>
                  <a:srgbClr val="008000"/>
                </a:solidFill>
                <a:latin typeface="Courier New" pitchFamily="-102" charset="0"/>
                <a:ea typeface="Courier New" pitchFamily="-102" charset="0"/>
                <a:cs typeface="Courier New" pitchFamily="-102" charset="0"/>
              </a:rPr>
              <a:t>store_conditional</a:t>
            </a:r>
            <a:r>
              <a:rPr lang="en-US" dirty="0">
                <a:solidFill>
                  <a:srgbClr val="008000"/>
                </a:solidFill>
              </a:rPr>
              <a:t>,  </a:t>
            </a:r>
            <a:r>
              <a:rPr lang="en-US" dirty="0"/>
              <a:t>which could fail and we loop back.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R</a:t>
            </a:r>
            <a:r>
              <a:rPr lang="en-US" dirty="0" smtClean="0"/>
              <a:t>eclaim the memory!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Return our priority queue </a:t>
            </a:r>
            <a:r>
              <a:rPr lang="en-US" b="1" dirty="0">
                <a:solidFill>
                  <a:srgbClr val="000000"/>
                </a:solidFill>
                <a:latin typeface="Courier New" pitchFamily="-102" charset="0"/>
                <a:ea typeface="Courier New" pitchFamily="-102" charset="0"/>
                <a:cs typeface="Courier New" pitchFamily="-102" charset="0"/>
              </a:rPr>
              <a:t>result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08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50249"/>
            <a:ext cx="8762999" cy="961776"/>
          </a:xfrm>
          <a:ln/>
        </p:spPr>
        <p:txBody>
          <a:bodyPr tIns="20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 smtClean="0"/>
              <a:t>Simple </a:t>
            </a:r>
            <a:r>
              <a:rPr lang="en-US" sz="3200" dirty="0"/>
              <a:t>Non-Blocking </a:t>
            </a:r>
            <a:r>
              <a:rPr lang="en-US" sz="3200" dirty="0" smtClean="0"/>
              <a:t>Algorithm vs</a:t>
            </a:r>
            <a:r>
              <a:rPr lang="en-US" sz="3200" dirty="0"/>
              <a:t>. </a:t>
            </a:r>
            <a:r>
              <a:rPr lang="en-US" sz="3200" dirty="0" smtClean="0"/>
              <a:t>Spin</a:t>
            </a:r>
            <a:r>
              <a:rPr lang="en-US" sz="3200" dirty="0"/>
              <a:t>-Lock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0" y="1521056"/>
            <a:ext cx="5391360" cy="51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823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1296397"/>
            <a:ext cx="8226720" cy="684803"/>
          </a:xfrm>
        </p:spPr>
        <p:txBody>
          <a:bodyPr/>
          <a:lstStyle/>
          <a:p>
            <a:r>
              <a:rPr lang="en-US" dirty="0" smtClean="0"/>
              <a:t>Why Does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P</a:t>
            </a:r>
            <a:r>
              <a:rPr lang="en-US" dirty="0" smtClean="0"/>
              <a:t>erform </a:t>
            </a:r>
            <a:r>
              <a:rPr lang="en-US" dirty="0"/>
              <a:t>S</a:t>
            </a:r>
            <a:r>
              <a:rPr lang="en-US" dirty="0" smtClean="0"/>
              <a:t>o </a:t>
            </a:r>
            <a:r>
              <a:rPr lang="en-US" dirty="0"/>
              <a:t>P</a:t>
            </a:r>
            <a:r>
              <a:rPr lang="en-US" dirty="0" smtClean="0"/>
              <a:t>oorly?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1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43931"/>
            <a:ext cx="7467600" cy="1266501"/>
          </a:xfrm>
        </p:spPr>
        <p:txBody>
          <a:bodyPr/>
          <a:lstStyle/>
          <a:p>
            <a:r>
              <a:rPr lang="en-US" dirty="0" smtClean="0"/>
              <a:t>Small Objects Cont. – Back Off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499350" cy="4800600"/>
          </a:xfrm>
        </p:spPr>
        <p:txBody>
          <a:bodyPr/>
          <a:lstStyle/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	...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	if (first == last)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	{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	   result = </a:t>
            </a:r>
            <a:r>
              <a:rPr lang="en-US" sz="1400" b="1" dirty="0" err="1">
                <a:latin typeface="Courier" pitchFamily="-102" charset="0"/>
              </a:rPr>
              <a:t>pqueue_deq(new_version</a:t>
            </a:r>
            <a:r>
              <a:rPr lang="en-US" sz="1400" b="1" dirty="0">
                <a:latin typeface="Courier" pitchFamily="-102" charset="0"/>
              </a:rPr>
              <a:t>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	   if (</a:t>
            </a:r>
            <a:r>
              <a:rPr lang="en-US" sz="1400" b="1" dirty="0" err="1">
                <a:latin typeface="Courier" pitchFamily="-102" charset="0"/>
              </a:rPr>
              <a:t>store_conditional(Q</a:t>
            </a:r>
            <a:r>
              <a:rPr lang="en-US" sz="1400" b="1" dirty="0">
                <a:latin typeface="Courier" pitchFamily="-102" charset="0"/>
              </a:rPr>
              <a:t>, </a:t>
            </a:r>
            <a:r>
              <a:rPr lang="en-US" sz="1400" b="1" dirty="0" err="1">
                <a:latin typeface="Courier" pitchFamily="-102" charset="0"/>
              </a:rPr>
              <a:t>new_version</a:t>
            </a:r>
            <a:r>
              <a:rPr lang="en-US" sz="1400" b="1" dirty="0">
                <a:latin typeface="Courier" pitchFamily="-102" charset="0"/>
              </a:rPr>
              <a:t> )) break;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	}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		if (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max_delay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 &lt; DELAY_LIMIT) 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max_delay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 = 2 * 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max_delay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		delay = random() % 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max_delay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		for (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 = 0; 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 &lt; delay; </a:t>
            </a:r>
            <a:r>
              <a:rPr lang="en-US" sz="1400" b="1" dirty="0" err="1">
                <a:solidFill>
                  <a:srgbClr val="FF0000"/>
                </a:solidFill>
                <a:latin typeface="Courier" pitchFamily="-102" charset="0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urier" pitchFamily="-102" charset="0"/>
              </a:rPr>
              <a:t>++);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} /* end while*/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</a:t>
            </a:r>
            <a:r>
              <a:rPr lang="en-US" sz="1400" b="1" dirty="0" err="1">
                <a:latin typeface="Courier" pitchFamily="-102" charset="0"/>
              </a:rPr>
              <a:t>new_pqueue</a:t>
            </a:r>
            <a:r>
              <a:rPr lang="en-US" sz="1400" b="1" dirty="0">
                <a:latin typeface="Courier" pitchFamily="-102" charset="0"/>
              </a:rPr>
              <a:t> = </a:t>
            </a:r>
            <a:r>
              <a:rPr lang="en-US" sz="1400" b="1" dirty="0" err="1">
                <a:latin typeface="Courier" pitchFamily="-102" charset="0"/>
              </a:rPr>
              <a:t>old_pqueue</a:t>
            </a:r>
            <a:r>
              <a:rPr lang="en-US" sz="1400" b="1" dirty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	return result;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400" b="1" dirty="0">
                <a:latin typeface="Courier" pitchFamily="-102" charset="0"/>
              </a:rPr>
              <a:t>}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334000" y="4114800"/>
            <a:ext cx="2819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When the consistency check or the </a:t>
            </a:r>
            <a:r>
              <a:rPr lang="en-US" dirty="0" err="1"/>
              <a:t>store_conditional</a:t>
            </a:r>
            <a:r>
              <a:rPr lang="en-US" dirty="0"/>
              <a:t> fails, introduce back-off for a random amount of time!</a:t>
            </a:r>
          </a:p>
        </p:txBody>
      </p:sp>
    </p:spTree>
    <p:extLst>
      <p:ext uri="{BB962C8B-B14F-4D97-AF65-F5344CB8AC3E}">
        <p14:creationId xmlns:p14="http://schemas.microsoft.com/office/powerpoint/2010/main" val="196318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991623"/>
            <a:ext cx="8228160" cy="631429"/>
          </a:xfrm>
          <a:ln/>
        </p:spPr>
        <p:txBody>
          <a:bodyPr tIns="20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smtClean="0"/>
              <a:t>Effect of Adding </a:t>
            </a:r>
            <a:r>
              <a:rPr lang="en-US" sz="4000" dirty="0" err="1" smtClean="0"/>
              <a:t>Backoff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60" y="1806078"/>
            <a:ext cx="5130720" cy="497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78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1296397"/>
            <a:ext cx="8226720" cy="684803"/>
          </a:xfrm>
        </p:spPr>
        <p:txBody>
          <a:bodyPr/>
          <a:lstStyle/>
          <a:p>
            <a:r>
              <a:rPr lang="en-US" dirty="0" smtClean="0"/>
              <a:t>Why Does </a:t>
            </a:r>
            <a:r>
              <a:rPr lang="en-US" dirty="0"/>
              <a:t>I</a:t>
            </a:r>
            <a:r>
              <a:rPr lang="en-US" dirty="0" smtClean="0"/>
              <a:t>t Still Perform Poorly?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2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1067797"/>
            <a:ext cx="8226720" cy="684803"/>
          </a:xfrm>
        </p:spPr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7609325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Long operations struggle to finish</a:t>
            </a:r>
          </a:p>
          <a:p>
            <a:endParaRPr lang="en-US" sz="1050" dirty="0" smtClean="0"/>
          </a:p>
          <a:p>
            <a:r>
              <a:rPr lang="en-US" sz="2400" dirty="0" smtClean="0"/>
              <a:t>They are repeatedly forced to retry by short operations</a:t>
            </a:r>
          </a:p>
          <a:p>
            <a:endParaRPr lang="en-US" sz="1050" dirty="0" smtClean="0"/>
          </a:p>
          <a:p>
            <a:r>
              <a:rPr lang="en-US" sz="2400" dirty="0" smtClean="0"/>
              <a:t>The approach is subject to starvation!</a:t>
            </a:r>
          </a:p>
          <a:p>
            <a:endParaRPr lang="en-US" sz="1100" dirty="0" smtClean="0"/>
          </a:p>
          <a:p>
            <a:r>
              <a:rPr lang="en-US" sz="2400" dirty="0" smtClean="0"/>
              <a:t>How can we fix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43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078417"/>
            <a:ext cx="8228160" cy="674183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Small </a:t>
            </a:r>
            <a:r>
              <a:rPr lang="en-US" dirty="0" smtClean="0"/>
              <a:t>Objects – </a:t>
            </a:r>
            <a:r>
              <a:rPr lang="en-US" dirty="0"/>
              <a:t>Wait Free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981200"/>
            <a:ext cx="8228160" cy="4326799"/>
          </a:xfrm>
          <a:ln/>
        </p:spPr>
        <p:txBody>
          <a:bodyPr tIns="20802"/>
          <a:lstStyle/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Each process </a:t>
            </a:r>
            <a:r>
              <a:rPr lang="en-US" sz="2400" dirty="0" smtClean="0"/>
              <a:t>declares its intended operations ahead of time, using an invocation structure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smtClean="0"/>
              <a:t>	-  name, arguments, and toggle bit to determine if 	invocation is old or new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100" dirty="0"/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The results of each operation are recorded in a response structure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-  result </a:t>
            </a:r>
            <a:r>
              <a:rPr lang="en-US" sz="2000" dirty="0"/>
              <a:t>value, </a:t>
            </a:r>
            <a:r>
              <a:rPr lang="en-US" sz="2000" dirty="0" smtClean="0"/>
              <a:t>toggle bit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100" dirty="0"/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Every process tries to do every other processes operations before doing its own!!!!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-  but only one succeeds (exactly one succeeds!)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691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7499350" cy="5562600"/>
          </a:xfrm>
        </p:spPr>
        <p:txBody>
          <a:bodyPr/>
          <a:lstStyle/>
          <a:p>
            <a:pPr eaLnBrk="1" hangingPunct="1">
              <a:buFont typeface="Wingdings 2" pitchFamily="-102" charset="2"/>
              <a:buNone/>
            </a:pPr>
            <a:r>
              <a:rPr lang="en-US" sz="1200" dirty="0" smtClean="0">
                <a:latin typeface="Courier" pitchFamily="-102" charset="0"/>
              </a:rPr>
              <a:t>...	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 err="1" smtClean="0">
                <a:latin typeface="Courier" pitchFamily="-102" charset="0"/>
              </a:rPr>
              <a:t>announce[P].op_name</a:t>
            </a:r>
            <a:r>
              <a:rPr lang="en-US" sz="1200" dirty="0" smtClean="0">
                <a:latin typeface="Courier" pitchFamily="-102" charset="0"/>
              </a:rPr>
              <a:t> = </a:t>
            </a:r>
            <a:r>
              <a:rPr lang="en-US" sz="1200" dirty="0" smtClean="0">
                <a:solidFill>
                  <a:srgbClr val="FF0000"/>
                </a:solidFill>
                <a:latin typeface="Courier" pitchFamily="-102" charset="0"/>
              </a:rPr>
              <a:t>DEQ_CODE</a:t>
            </a:r>
            <a:r>
              <a:rPr lang="en-US" sz="1200" dirty="0" smtClean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 err="1" smtClean="0">
                <a:solidFill>
                  <a:srgbClr val="0070C0"/>
                </a:solidFill>
                <a:latin typeface="Courier" pitchFamily="-102" charset="0"/>
              </a:rPr>
              <a:t>new_toggle</a:t>
            </a:r>
            <a:r>
              <a:rPr lang="en-US" sz="1200" dirty="0" smtClean="0">
                <a:solidFill>
                  <a:srgbClr val="0070C0"/>
                </a:solidFill>
                <a:latin typeface="Courier" pitchFamily="-102" charset="0"/>
              </a:rPr>
              <a:t> </a:t>
            </a:r>
            <a:r>
              <a:rPr lang="en-US" sz="1200" dirty="0" smtClean="0">
                <a:latin typeface="Courier" pitchFamily="-102" charset="0"/>
              </a:rPr>
              <a:t>= </a:t>
            </a:r>
            <a:r>
              <a:rPr lang="en-US" sz="1200" dirty="0" err="1" smtClean="0">
                <a:latin typeface="Courier" pitchFamily="-102" charset="0"/>
              </a:rPr>
              <a:t>announce[P].toggle</a:t>
            </a:r>
            <a:r>
              <a:rPr lang="en-US" sz="1200" dirty="0" smtClean="0">
                <a:latin typeface="Courier" pitchFamily="-102" charset="0"/>
              </a:rPr>
              <a:t> = !</a:t>
            </a:r>
            <a:r>
              <a:rPr lang="en-US" sz="1200" dirty="0" err="1" smtClean="0">
                <a:latin typeface="Courier" pitchFamily="-102" charset="0"/>
              </a:rPr>
              <a:t>announce[P].toggle</a:t>
            </a:r>
            <a:r>
              <a:rPr lang="en-US" sz="1200" dirty="0" smtClean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 smtClean="0">
                <a:latin typeface="Courier" pitchFamily="-102" charset="0"/>
              </a:rPr>
              <a:t>if (</a:t>
            </a:r>
            <a:r>
              <a:rPr lang="en-US" sz="1200" dirty="0" err="1" smtClean="0">
                <a:latin typeface="Courier" pitchFamily="-102" charset="0"/>
              </a:rPr>
              <a:t>max_delay</a:t>
            </a:r>
            <a:r>
              <a:rPr lang="en-US" sz="1200" dirty="0" smtClean="0">
                <a:latin typeface="Courier" pitchFamily="-102" charset="0"/>
              </a:rPr>
              <a:t>&gt; 1) </a:t>
            </a:r>
            <a:r>
              <a:rPr lang="en-US" sz="1200" dirty="0" err="1" smtClean="0">
                <a:latin typeface="Courier" pitchFamily="-102" charset="0"/>
              </a:rPr>
              <a:t>max_delay</a:t>
            </a:r>
            <a:r>
              <a:rPr lang="en-US" sz="1200" dirty="0" smtClean="0">
                <a:latin typeface="Courier" pitchFamily="-102" charset="0"/>
              </a:rPr>
              <a:t> = </a:t>
            </a:r>
            <a:r>
              <a:rPr lang="en-US" sz="1200" dirty="0" err="1" smtClean="0">
                <a:latin typeface="Courier" pitchFamily="-102" charset="0"/>
              </a:rPr>
              <a:t>max_delay</a:t>
            </a:r>
            <a:r>
              <a:rPr lang="en-US" sz="1200" dirty="0" smtClean="0">
                <a:latin typeface="Courier" pitchFamily="-102" charset="0"/>
              </a:rPr>
              <a:t> &gt;&gt; 1; </a:t>
            </a:r>
          </a:p>
          <a:p>
            <a:pPr eaLnBrk="1" hangingPunct="1">
              <a:buFont typeface="Wingdings 2" pitchFamily="-102" charset="2"/>
              <a:buNone/>
            </a:pPr>
            <a:endParaRPr lang="en-US" sz="1200" dirty="0" smtClean="0"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 smtClean="0">
                <a:latin typeface="Courier" pitchFamily="-102" charset="0"/>
              </a:rPr>
              <a:t>while</a:t>
            </a:r>
            <a:r>
              <a:rPr lang="en-US" sz="1200" dirty="0">
                <a:latin typeface="Courier" pitchFamily="-102" charset="0"/>
              </a:rPr>
              <a:t>((</a:t>
            </a: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(*Q)-&gt;</a:t>
            </a:r>
            <a:r>
              <a:rPr lang="en-US" sz="1200" dirty="0" err="1">
                <a:solidFill>
                  <a:srgbClr val="FF0000"/>
                </a:solidFill>
                <a:latin typeface="Courier" pitchFamily="-102" charset="0"/>
              </a:rPr>
              <a:t>responses[P].toggle</a:t>
            </a: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 != </a:t>
            </a:r>
            <a:r>
              <a:rPr lang="en-US" sz="1200" dirty="0" err="1">
                <a:solidFill>
                  <a:srgbClr val="FF0000"/>
                </a:solidFill>
                <a:latin typeface="Courier" pitchFamily="-102" charset="0"/>
              </a:rPr>
              <a:t>new_toggle</a:t>
            </a: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) </a:t>
            </a:r>
            <a:r>
              <a:rPr lang="en-US" sz="1200" dirty="0">
                <a:latin typeface="Courier" pitchFamily="-102" charset="0"/>
              </a:rPr>
              <a:t>	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|| </a:t>
            </a: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((*Q)-&gt;</a:t>
            </a:r>
            <a:r>
              <a:rPr lang="en-US" sz="1200" dirty="0" err="1">
                <a:solidFill>
                  <a:srgbClr val="FF0000"/>
                </a:solidFill>
                <a:latin typeface="Courier" pitchFamily="-102" charset="0"/>
              </a:rPr>
              <a:t>responses[P].toggle</a:t>
            </a: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 != </a:t>
            </a:r>
            <a:r>
              <a:rPr lang="en-US" sz="1200" dirty="0" err="1">
                <a:solidFill>
                  <a:srgbClr val="FF0000"/>
                </a:solidFill>
                <a:latin typeface="Courier" pitchFamily="-102" charset="0"/>
              </a:rPr>
              <a:t>new_toggle</a:t>
            </a: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)</a:t>
            </a:r>
            <a:r>
              <a:rPr lang="en-US" sz="1200" dirty="0">
                <a:latin typeface="Courier" pitchFamily="-102" charset="0"/>
              </a:rPr>
              <a:t>){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</a:t>
            </a:r>
            <a:r>
              <a:rPr lang="en-US" sz="1200" dirty="0" err="1">
                <a:latin typeface="Courier" pitchFamily="-102" charset="0"/>
              </a:rPr>
              <a:t>old_pqueue</a:t>
            </a:r>
            <a:r>
              <a:rPr lang="en-US" sz="1200" dirty="0">
                <a:latin typeface="Courier" pitchFamily="-102" charset="0"/>
              </a:rPr>
              <a:t> = </a:t>
            </a:r>
            <a:r>
              <a:rPr lang="en-US" sz="1200" dirty="0" err="1">
                <a:latin typeface="Courier" pitchFamily="-102" charset="0"/>
              </a:rPr>
              <a:t>load_linked(Q</a:t>
            </a:r>
            <a:r>
              <a:rPr lang="en-US" sz="1200" dirty="0">
                <a:latin typeface="Courier" pitchFamily="-102" charset="0"/>
              </a:rPr>
              <a:t>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</a:t>
            </a:r>
            <a:r>
              <a:rPr lang="en-US" sz="1200" dirty="0" err="1">
                <a:latin typeface="Courier" pitchFamily="-102" charset="0"/>
              </a:rPr>
              <a:t>old_version</a:t>
            </a:r>
            <a:r>
              <a:rPr lang="en-US" sz="1200" dirty="0">
                <a:latin typeface="Courier" pitchFamily="-102" charset="0"/>
              </a:rPr>
              <a:t> = &amp;</a:t>
            </a:r>
            <a:r>
              <a:rPr lang="en-US" sz="1200" dirty="0" err="1">
                <a:latin typeface="Courier" pitchFamily="-102" charset="0"/>
              </a:rPr>
              <a:t>old_pqueue</a:t>
            </a:r>
            <a:r>
              <a:rPr lang="en-US" sz="1200" dirty="0">
                <a:latin typeface="Courier" pitchFamily="-102" charset="0"/>
              </a:rPr>
              <a:t>-&gt;version;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</a:t>
            </a:r>
            <a:r>
              <a:rPr lang="en-US" sz="1200" dirty="0" err="1">
                <a:latin typeface="Courier" pitchFamily="-102" charset="0"/>
              </a:rPr>
              <a:t>new_version</a:t>
            </a:r>
            <a:r>
              <a:rPr lang="en-US" sz="1200" dirty="0">
                <a:latin typeface="Courier" pitchFamily="-102" charset="0"/>
              </a:rPr>
              <a:t> = &amp;</a:t>
            </a:r>
            <a:r>
              <a:rPr lang="en-US" sz="1200" dirty="0" err="1">
                <a:latin typeface="Courier" pitchFamily="-102" charset="0"/>
              </a:rPr>
              <a:t>new_pqueue</a:t>
            </a:r>
            <a:r>
              <a:rPr lang="en-US" sz="1200" dirty="0">
                <a:latin typeface="Courier" pitchFamily="-102" charset="0"/>
              </a:rPr>
              <a:t>-&gt;version;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first = </a:t>
            </a:r>
            <a:r>
              <a:rPr lang="en-US" sz="1200" dirty="0" err="1">
                <a:latin typeface="Courier" pitchFamily="-102" charset="0"/>
              </a:rPr>
              <a:t>old_pqueue</a:t>
            </a:r>
            <a:r>
              <a:rPr lang="en-US" sz="1200" dirty="0">
                <a:latin typeface="Courier" pitchFamily="-102" charset="0"/>
              </a:rPr>
              <a:t>-&gt;check[1];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</a:t>
            </a:r>
            <a:r>
              <a:rPr lang="en-US" sz="1200" dirty="0" err="1">
                <a:latin typeface="Courier" pitchFamily="-102" charset="0"/>
              </a:rPr>
              <a:t>memcopy(old_version</a:t>
            </a:r>
            <a:r>
              <a:rPr lang="en-US" sz="1200" dirty="0">
                <a:latin typeface="Courier" pitchFamily="-102" charset="0"/>
              </a:rPr>
              <a:t>, </a:t>
            </a:r>
            <a:r>
              <a:rPr lang="en-US" sz="1200" dirty="0" err="1">
                <a:latin typeface="Courier" pitchFamily="-102" charset="0"/>
              </a:rPr>
              <a:t>new_version</a:t>
            </a:r>
            <a:r>
              <a:rPr lang="en-US" sz="1200" dirty="0">
                <a:latin typeface="Courier" pitchFamily="-102" charset="0"/>
              </a:rPr>
              <a:t>, </a:t>
            </a:r>
            <a:r>
              <a:rPr lang="en-US" sz="1200" dirty="0" err="1">
                <a:latin typeface="Courier" pitchFamily="-102" charset="0"/>
              </a:rPr>
              <a:t>sizeof(pqueue_type</a:t>
            </a:r>
            <a:r>
              <a:rPr lang="en-US" sz="1200" dirty="0">
                <a:latin typeface="Courier" pitchFamily="-102" charset="0"/>
              </a:rPr>
              <a:t>));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last = </a:t>
            </a:r>
            <a:r>
              <a:rPr lang="en-US" sz="1200" dirty="0" err="1">
                <a:latin typeface="Courier" pitchFamily="-102" charset="0"/>
              </a:rPr>
              <a:t>old_pqueue</a:t>
            </a:r>
            <a:r>
              <a:rPr lang="en-US" sz="1200" dirty="0">
                <a:latin typeface="Courier" pitchFamily="-102" charset="0"/>
              </a:rPr>
              <a:t>-&gt;check[0];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if (first == last){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   result = </a:t>
            </a:r>
            <a:r>
              <a:rPr lang="en-US" sz="1200" dirty="0" err="1">
                <a:latin typeface="Courier" pitchFamily="-102" charset="0"/>
              </a:rPr>
              <a:t>pqueue_deq(new_version</a:t>
            </a:r>
            <a:r>
              <a:rPr lang="en-US" sz="1200" dirty="0">
                <a:latin typeface="Courier" pitchFamily="-102" charset="0"/>
              </a:rPr>
              <a:t>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   </a:t>
            </a:r>
            <a:r>
              <a:rPr lang="en-US" sz="1200" dirty="0" err="1">
                <a:solidFill>
                  <a:srgbClr val="FF6600"/>
                </a:solidFill>
                <a:latin typeface="Courier" pitchFamily="-102" charset="0"/>
              </a:rPr>
              <a:t>apply(announce</a:t>
            </a:r>
            <a:r>
              <a:rPr lang="en-US" sz="1200" dirty="0">
                <a:solidFill>
                  <a:srgbClr val="FF6600"/>
                </a:solidFill>
                <a:latin typeface="Courier" pitchFamily="-102" charset="0"/>
              </a:rPr>
              <a:t>, Q);</a:t>
            </a:r>
            <a:r>
              <a:rPr lang="en-US" sz="1200" dirty="0">
                <a:latin typeface="Courier" pitchFamily="-102" charset="0"/>
              </a:rPr>
              <a:t>		   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   if (</a:t>
            </a:r>
            <a:r>
              <a:rPr lang="en-US" sz="1200" dirty="0" err="1">
                <a:latin typeface="Courier" pitchFamily="-102" charset="0"/>
              </a:rPr>
              <a:t>store_conditional(Q</a:t>
            </a:r>
            <a:r>
              <a:rPr lang="en-US" sz="1200" dirty="0">
                <a:latin typeface="Courier" pitchFamily="-102" charset="0"/>
              </a:rPr>
              <a:t>, </a:t>
            </a:r>
            <a:r>
              <a:rPr lang="en-US" sz="1200" dirty="0" err="1">
                <a:latin typeface="Courier" pitchFamily="-102" charset="0"/>
              </a:rPr>
              <a:t>new_version</a:t>
            </a:r>
            <a:r>
              <a:rPr lang="en-US" sz="1200" dirty="0">
                <a:latin typeface="Courier" pitchFamily="-102" charset="0"/>
              </a:rPr>
              <a:t> )) break;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}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solidFill>
                  <a:srgbClr val="FF0000"/>
                </a:solidFill>
                <a:latin typeface="Courier" pitchFamily="-102" charset="0"/>
              </a:rPr>
              <a:t>		</a:t>
            </a:r>
            <a:r>
              <a:rPr lang="en-US" sz="1200" dirty="0">
                <a:latin typeface="Courier" pitchFamily="-102" charset="0"/>
              </a:rPr>
              <a:t>if (</a:t>
            </a:r>
            <a:r>
              <a:rPr lang="en-US" sz="1200" dirty="0" err="1">
                <a:latin typeface="Courier" pitchFamily="-102" charset="0"/>
              </a:rPr>
              <a:t>max_delay</a:t>
            </a:r>
            <a:r>
              <a:rPr lang="en-US" sz="1200" dirty="0">
                <a:latin typeface="Courier" pitchFamily="-102" charset="0"/>
              </a:rPr>
              <a:t> &lt; DELAY_LIMIT) </a:t>
            </a:r>
            <a:r>
              <a:rPr lang="en-US" sz="1200" dirty="0" err="1">
                <a:latin typeface="Courier" pitchFamily="-102" charset="0"/>
              </a:rPr>
              <a:t>max_delay</a:t>
            </a:r>
            <a:r>
              <a:rPr lang="en-US" sz="1200" dirty="0">
                <a:latin typeface="Courier" pitchFamily="-102" charset="0"/>
              </a:rPr>
              <a:t> = 2 * </a:t>
            </a:r>
            <a:r>
              <a:rPr lang="en-US" sz="1200" dirty="0" err="1">
                <a:latin typeface="Courier" pitchFamily="-102" charset="0"/>
              </a:rPr>
              <a:t>max_delay</a:t>
            </a:r>
            <a:r>
              <a:rPr lang="en-US" sz="1200" dirty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delay = random() % </a:t>
            </a:r>
            <a:r>
              <a:rPr lang="en-US" sz="1200" dirty="0" err="1">
                <a:latin typeface="Courier" pitchFamily="-102" charset="0"/>
              </a:rPr>
              <a:t>max_delay</a:t>
            </a:r>
            <a:r>
              <a:rPr lang="en-US" sz="1200" dirty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	for (</a:t>
            </a:r>
            <a:r>
              <a:rPr lang="en-US" sz="1200" dirty="0" err="1">
                <a:latin typeface="Courier" pitchFamily="-102" charset="0"/>
              </a:rPr>
              <a:t>i</a:t>
            </a:r>
            <a:r>
              <a:rPr lang="en-US" sz="1200" dirty="0">
                <a:latin typeface="Courier" pitchFamily="-102" charset="0"/>
              </a:rPr>
              <a:t> = 0; </a:t>
            </a:r>
            <a:r>
              <a:rPr lang="en-US" sz="1200" dirty="0" err="1">
                <a:latin typeface="Courier" pitchFamily="-102" charset="0"/>
              </a:rPr>
              <a:t>i</a:t>
            </a:r>
            <a:r>
              <a:rPr lang="en-US" sz="1200" dirty="0">
                <a:latin typeface="Courier" pitchFamily="-102" charset="0"/>
              </a:rPr>
              <a:t> &lt; delay; </a:t>
            </a:r>
            <a:r>
              <a:rPr lang="en-US" sz="1200" dirty="0" err="1">
                <a:latin typeface="Courier" pitchFamily="-102" charset="0"/>
              </a:rPr>
              <a:t>i</a:t>
            </a:r>
            <a:r>
              <a:rPr lang="en-US" sz="1200" dirty="0">
                <a:latin typeface="Courier" pitchFamily="-102" charset="0"/>
              </a:rPr>
              <a:t>++);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}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</a:t>
            </a:r>
            <a:r>
              <a:rPr lang="en-US" sz="1200" dirty="0" err="1">
                <a:latin typeface="Courier" pitchFamily="-102" charset="0"/>
              </a:rPr>
              <a:t>new_pqueue</a:t>
            </a:r>
            <a:r>
              <a:rPr lang="en-US" sz="1200" dirty="0">
                <a:latin typeface="Courier" pitchFamily="-102" charset="0"/>
              </a:rPr>
              <a:t> = </a:t>
            </a:r>
            <a:r>
              <a:rPr lang="en-US" sz="1200" dirty="0" err="1">
                <a:latin typeface="Courier" pitchFamily="-102" charset="0"/>
              </a:rPr>
              <a:t>old_pqueue</a:t>
            </a:r>
            <a:r>
              <a:rPr lang="en-US" sz="1200" dirty="0">
                <a:latin typeface="Courier" pitchFamily="-102" charset="0"/>
              </a:rPr>
              <a:t>;</a:t>
            </a: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>
                <a:latin typeface="Courier" pitchFamily="-102" charset="0"/>
              </a:rPr>
              <a:t>	return result;</a:t>
            </a:r>
            <a:endParaRPr lang="en-US" sz="1200" dirty="0" smtClean="0">
              <a:latin typeface="Courier" pitchFamily="-102" charset="0"/>
            </a:endParaRPr>
          </a:p>
          <a:p>
            <a:pPr eaLnBrk="1" hangingPunct="1">
              <a:buFont typeface="Wingdings 2" pitchFamily="-102" charset="2"/>
              <a:buNone/>
            </a:pPr>
            <a:r>
              <a:rPr lang="en-US" sz="1200" dirty="0" smtClean="0">
                <a:latin typeface="Courier" pitchFamily="-102" charset="0"/>
              </a:rPr>
              <a:t>}</a:t>
            </a:r>
          </a:p>
        </p:txBody>
      </p:sp>
      <p:pic>
        <p:nvPicPr>
          <p:cNvPr id="10" name="Picture 9" descr="Screen Shot 2014-04-12 at 9.11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32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9197"/>
            <a:ext cx="8077200" cy="684803"/>
          </a:xfrm>
        </p:spPr>
        <p:txBody>
          <a:bodyPr/>
          <a:lstStyle/>
          <a:p>
            <a:r>
              <a:rPr lang="en-US" dirty="0" smtClean="0"/>
              <a:t>Small Objects – Wait Free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324600" y="1524000"/>
            <a:ext cx="28194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Record</a:t>
            </a:r>
            <a:r>
              <a:rPr lang="en-US" sz="1400" dirty="0" smtClean="0"/>
              <a:t> your </a:t>
            </a:r>
            <a:r>
              <a:rPr lang="en-US" sz="1400" dirty="0" smtClean="0">
                <a:solidFill>
                  <a:srgbClr val="000000"/>
                </a:solidFill>
              </a:rPr>
              <a:t>operation</a:t>
            </a:r>
          </a:p>
          <a:p>
            <a:endParaRPr lang="en-US" sz="700" dirty="0"/>
          </a:p>
          <a:p>
            <a:r>
              <a:rPr lang="en-US" sz="1400" dirty="0"/>
              <a:t>Flip the </a:t>
            </a:r>
            <a:r>
              <a:rPr lang="en-US" sz="1400" dirty="0">
                <a:solidFill>
                  <a:srgbClr val="000000"/>
                </a:solidFill>
              </a:rPr>
              <a:t>toggle </a:t>
            </a:r>
            <a:r>
              <a:rPr lang="en-US" sz="1400" dirty="0" smtClean="0">
                <a:solidFill>
                  <a:srgbClr val="000000"/>
                </a:solidFill>
              </a:rPr>
              <a:t>bit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/>
              <a:t>?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 pitchFamily="-102" charset="0"/>
                <a:ea typeface="Courier New" pitchFamily="-102" charset="0"/>
                <a:cs typeface="Courier New" pitchFamily="-102" charset="0"/>
              </a:rPr>
              <a:t>apply</a:t>
            </a:r>
            <a:r>
              <a:rPr lang="en-US" sz="1400" dirty="0" smtClean="0">
                <a:solidFill>
                  <a:srgbClr val="000000"/>
                </a:solidFill>
              </a:rPr>
              <a:t> all </a:t>
            </a:r>
            <a:r>
              <a:rPr lang="en-US" sz="1400" dirty="0" smtClean="0"/>
              <a:t>pending operations to the NEW version</a:t>
            </a:r>
          </a:p>
          <a:p>
            <a:r>
              <a:rPr lang="en-US" sz="1400" dirty="0" smtClean="0"/>
              <a:t>Commit the new version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8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1 " pathEditMode="relative" ptsTypes="AA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104913"/>
            <a:ext cx="8077200" cy="1266501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A Methodology for Implementing Highly Concurrent Data Objects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4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239000" cy="684803"/>
          </a:xfrm>
        </p:spPr>
        <p:txBody>
          <a:bodyPr/>
          <a:lstStyle/>
          <a:p>
            <a:r>
              <a:rPr lang="en-US" dirty="0" smtClean="0"/>
              <a:t>Doing The Work of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6149375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void apply (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inv_type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announce[MAX_PROCS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],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pqueue_type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*object){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200" b="1" dirty="0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for (</a:t>
            </a:r>
            <a:r>
              <a:rPr lang="en-US" sz="1200" b="1" dirty="0" err="1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200" b="1" dirty="0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en-US" sz="1200" b="1" dirty="0" err="1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200" b="1" dirty="0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 &lt; MAX_PROCS; </a:t>
            </a:r>
            <a:r>
              <a:rPr lang="en-US" sz="1200" b="1" dirty="0" err="1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200" b="1" dirty="0" smtClean="0">
                <a:solidFill>
                  <a:srgbClr val="0070C0"/>
                </a:solidFill>
                <a:latin typeface="Courier New" charset="0"/>
                <a:ea typeface="Courier New" charset="0"/>
                <a:cs typeface="Courier New" charset="0"/>
              </a:rPr>
              <a:t>++){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if(announce[i].toggle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!= object-&gt;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res_types[i].toggle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){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 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switch(announce[i].op_name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){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case ENG_CODE: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object-&gt;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res_type[i].value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 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pqueue_enq(&amp;ojbect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-&gt;version,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announce[i].arg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break;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case DEQ_CODE: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object-&gt;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res_type[i].value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 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pqueue_deq(&amp;ojbect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-&gt;version,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announce[i].arg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break;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default: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fprintf(stderr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, “Unknown operation code \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”);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	  exit(1);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  };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object-&gt;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res_types[i].toggle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200" b="1" dirty="0" err="1" smtClean="0">
                <a:latin typeface="Courier New" charset="0"/>
                <a:ea typeface="Courier New" charset="0"/>
                <a:cs typeface="Courier New" charset="0"/>
              </a:rPr>
              <a:t>announce[i].toggle</a:t>
            </a: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eaLnBrk="1" hangingPunct="1">
              <a:buFont typeface="Wingdings 2" charset="2"/>
              <a:buNone/>
            </a:pPr>
            <a:r>
              <a:rPr lang="en-US" sz="12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43931"/>
            <a:ext cx="8686800" cy="1266501"/>
          </a:xfrm>
        </p:spPr>
        <p:txBody>
          <a:bodyPr/>
          <a:lstStyle/>
          <a:p>
            <a:r>
              <a:rPr lang="en-US" dirty="0" smtClean="0"/>
              <a:t>Small Objects Cont. – Wait Free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2451002"/>
            <a:ext cx="4000500" cy="38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385727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90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Object, Non-Blocking (back-off)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90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Object, Wait Free (back-off)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1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0" y="1199802"/>
            <a:ext cx="8226720" cy="1848198"/>
          </a:xfrm>
        </p:spPr>
        <p:txBody>
          <a:bodyPr/>
          <a:lstStyle/>
          <a:p>
            <a:r>
              <a:rPr lang="en-US" dirty="0" smtClean="0"/>
              <a:t>Wait-Free Performance Sucks!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7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078417"/>
            <a:ext cx="8228160" cy="674183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Large Concurrent Objects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2155106"/>
            <a:ext cx="8228160" cy="2135430"/>
          </a:xfrm>
          <a:ln/>
        </p:spPr>
        <p:txBody>
          <a:bodyPr tIns="20802"/>
          <a:lstStyle/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- Cannot </a:t>
            </a:r>
            <a:r>
              <a:rPr lang="en-US" sz="2400" dirty="0"/>
              <a:t>be copied in a single block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- Represented </a:t>
            </a:r>
            <a:r>
              <a:rPr lang="en-US" sz="2400" dirty="0"/>
              <a:t>by a set of blocks </a:t>
            </a:r>
            <a:r>
              <a:rPr lang="en-US" sz="2400" dirty="0" smtClean="0"/>
              <a:t>linked </a:t>
            </a:r>
            <a:r>
              <a:rPr lang="en-US" sz="2400" dirty="0"/>
              <a:t>by pointers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- The </a:t>
            </a:r>
            <a:r>
              <a:rPr lang="en-US" sz="2400" dirty="0"/>
              <a:t>programmer is responsible for determining </a:t>
            </a:r>
            <a:r>
              <a:rPr lang="en-US" sz="2400" dirty="0" smtClean="0"/>
              <a:t>	which </a:t>
            </a:r>
            <a:r>
              <a:rPr lang="en-US" sz="2400" dirty="0"/>
              <a:t>blocks of the object </a:t>
            </a:r>
            <a:r>
              <a:rPr lang="en-US" sz="2400" dirty="0" smtClean="0"/>
              <a:t>to </a:t>
            </a:r>
            <a:r>
              <a:rPr lang="en-US" sz="2400" dirty="0"/>
              <a:t>copy</a:t>
            </a:r>
          </a:p>
          <a:p>
            <a:pPr marL="97922" indent="0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- The </a:t>
            </a:r>
            <a:r>
              <a:rPr lang="en-US" sz="2400" dirty="0"/>
              <a:t>less </a:t>
            </a:r>
            <a:r>
              <a:rPr lang="en-US" sz="2400" dirty="0" smtClean="0"/>
              <a:t>copying the </a:t>
            </a:r>
            <a:r>
              <a:rPr lang="en-US" sz="2400" dirty="0"/>
              <a:t>better the </a:t>
            </a:r>
            <a:r>
              <a:rPr lang="en-US" sz="2400" dirty="0" smtClean="0"/>
              <a:t>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3276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Summary &amp;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2603790"/>
          </a:xfrm>
        </p:spPr>
        <p:txBody>
          <a:bodyPr/>
          <a:lstStyle/>
          <a:p>
            <a:pPr indent="0"/>
            <a:r>
              <a:rPr lang="en-US" sz="2400" dirty="0" smtClean="0"/>
              <a:t>Foundation for transforming sequential implementations to concurrent ones</a:t>
            </a:r>
          </a:p>
          <a:p>
            <a:pPr marL="1085850" lvl="1" indent="-342900">
              <a:buFontTx/>
              <a:buChar char="-"/>
            </a:pPr>
            <a:r>
              <a:rPr lang="en-US" sz="2400" dirty="0" smtClean="0"/>
              <a:t>uses LL and SC</a:t>
            </a:r>
          </a:p>
          <a:p>
            <a:pPr marL="1085850" lvl="1" indent="-342900">
              <a:buFontTx/>
              <a:buChar char="-"/>
            </a:pPr>
            <a:r>
              <a:rPr lang="en-US" sz="2400" dirty="0"/>
              <a:t>s</a:t>
            </a:r>
            <a:r>
              <a:rPr lang="en-US" sz="2400" dirty="0" smtClean="0"/>
              <a:t>implifies programming complexity</a:t>
            </a:r>
          </a:p>
          <a:p>
            <a:pPr marL="1085850" lvl="1" indent="-342900">
              <a:buFontTx/>
              <a:buChar char="-"/>
            </a:pPr>
            <a:r>
              <a:rPr lang="en-US" sz="2400" dirty="0" smtClean="0"/>
              <a:t>could be performed by a compiler</a:t>
            </a:r>
          </a:p>
          <a:p>
            <a:pPr marL="1085850" lvl="1" indent="-342900">
              <a:buFontTx/>
              <a:buChar char="-"/>
            </a:pPr>
            <a:r>
              <a:rPr lang="en-US" sz="2400" dirty="0"/>
              <a:t>m</a:t>
            </a:r>
            <a:r>
              <a:rPr lang="en-US" sz="2400" dirty="0" smtClean="0"/>
              <a:t>aintains a “reasonable” level of performance?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078417"/>
            <a:ext cx="8228160" cy="674183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Concurrent Object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2007373"/>
            <a:ext cx="8228160" cy="3908223"/>
          </a:xfrm>
          <a:ln/>
        </p:spPr>
        <p:txBody>
          <a:bodyPr tIns="20802"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A data structure shared by concurrent </a:t>
            </a:r>
            <a:r>
              <a:rPr lang="en-US" sz="2400" dirty="0" smtClean="0"/>
              <a:t>processes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9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Traditionally implemented using</a:t>
            </a:r>
            <a:r>
              <a:rPr lang="en-US" sz="2400" dirty="0" smtClean="0"/>
              <a:t> locks</a:t>
            </a:r>
            <a:endParaRPr lang="en-US" sz="2400" dirty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0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Problem: in </a:t>
            </a:r>
            <a:r>
              <a:rPr lang="en-US" sz="2400" dirty="0"/>
              <a:t>asynchronous systems </a:t>
            </a:r>
            <a:r>
              <a:rPr lang="en-US" sz="2400" dirty="0" smtClean="0"/>
              <a:t>slow/failed </a:t>
            </a:r>
            <a:r>
              <a:rPr lang="en-US" sz="2400" dirty="0"/>
              <a:t>processes</a:t>
            </a:r>
            <a:r>
              <a:rPr lang="en-US" sz="2400" dirty="0" smtClean="0"/>
              <a:t> impede fast </a:t>
            </a:r>
            <a:r>
              <a:rPr lang="en-US" sz="2400" dirty="0"/>
              <a:t>processes</a:t>
            </a:r>
            <a:r>
              <a:rPr lang="en-US" sz="2400" dirty="0" smtClean="0"/>
              <a:t> 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9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Alternative approaches include </a:t>
            </a:r>
            <a:r>
              <a:rPr lang="en-US" sz="2400" dirty="0"/>
              <a:t>non-blocking</a:t>
            </a:r>
            <a:r>
              <a:rPr lang="en-US" sz="2400" dirty="0" smtClean="0"/>
              <a:t> and wait-free concurrent objects</a:t>
            </a:r>
          </a:p>
          <a:p>
            <a:pPr marL="791736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... but these are hard to write!</a:t>
            </a:r>
          </a:p>
          <a:p>
            <a:pPr marL="791736" lvl="1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... and hard to understand!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818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2382191"/>
          </a:xfrm>
        </p:spPr>
        <p:txBody>
          <a:bodyPr/>
          <a:lstStyle/>
          <a:p>
            <a:r>
              <a:rPr lang="en-US" sz="2400" dirty="0" smtClean="0"/>
              <a:t>Make it easy to write concurrent objects (automatable method)</a:t>
            </a:r>
          </a:p>
          <a:p>
            <a:endParaRPr lang="en-US" sz="900" dirty="0" smtClean="0"/>
          </a:p>
          <a:p>
            <a:r>
              <a:rPr lang="en-US" sz="2400" dirty="0" smtClean="0"/>
              <a:t>Make them as easy to reason about as sequential objects (</a:t>
            </a:r>
            <a:r>
              <a:rPr lang="en-US" sz="2400" dirty="0" err="1" smtClean="0"/>
              <a:t>linearizability</a:t>
            </a:r>
            <a:r>
              <a:rPr lang="en-US" sz="2400" dirty="0" smtClean="0"/>
              <a:t>)</a:t>
            </a:r>
          </a:p>
          <a:p>
            <a:endParaRPr lang="en-US" sz="700" dirty="0" smtClean="0"/>
          </a:p>
          <a:p>
            <a:r>
              <a:rPr lang="en-US" sz="2400" dirty="0" smtClean="0"/>
              <a:t>Preserve as much performance as possible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534400" cy="3508653"/>
          </a:xfrm>
        </p:spPr>
        <p:txBody>
          <a:bodyPr/>
          <a:lstStyle/>
          <a:p>
            <a:r>
              <a:rPr lang="en-US" sz="2400" dirty="0" smtClean="0"/>
              <a:t>Write sequential object first</a:t>
            </a:r>
          </a:p>
          <a:p>
            <a:endParaRPr lang="en-US" sz="500" dirty="0" smtClean="0"/>
          </a:p>
          <a:p>
            <a:r>
              <a:rPr lang="en-US" sz="2400" dirty="0" smtClean="0"/>
              <a:t>Transform it to a concurrent one (automatically)</a:t>
            </a:r>
          </a:p>
          <a:p>
            <a:endParaRPr lang="en-US" sz="400" dirty="0" smtClean="0"/>
          </a:p>
          <a:p>
            <a:r>
              <a:rPr lang="en-US" sz="2400" dirty="0" smtClean="0"/>
              <a:t>Ensure it is </a:t>
            </a:r>
            <a:r>
              <a:rPr lang="en-US" sz="2400" dirty="0" err="1" smtClean="0"/>
              <a:t>linearizable</a:t>
            </a:r>
            <a:endParaRPr lang="en-US" sz="2400" dirty="0" smtClean="0"/>
          </a:p>
          <a:p>
            <a:endParaRPr lang="en-US" sz="800" dirty="0" smtClean="0"/>
          </a:p>
          <a:p>
            <a:r>
              <a:rPr lang="en-US" sz="2400" dirty="0" smtClean="0"/>
              <a:t>Use load-linked, store conditional for non-blocking</a:t>
            </a:r>
          </a:p>
          <a:p>
            <a:endParaRPr lang="en-US" sz="800" dirty="0" smtClean="0"/>
          </a:p>
          <a:p>
            <a:r>
              <a:rPr lang="en-US" sz="2400" dirty="0" smtClean="0"/>
              <a:t>Transform non-blocking implementation to wait-free implementation when necessary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078417"/>
            <a:ext cx="8228160" cy="674183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Non-Blocking Concurrency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981200"/>
            <a:ext cx="8228160" cy="3280359"/>
          </a:xfrm>
          <a:ln/>
        </p:spPr>
        <p:txBody>
          <a:bodyPr tIns="20802"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Non-blocking: after a finite number of steps at least one process must </a:t>
            </a:r>
            <a:r>
              <a:rPr lang="en-US" sz="2400" dirty="0" smtClean="0"/>
              <a:t>complete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8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Wait-free: every process must complete after a finite number of </a:t>
            </a:r>
            <a:r>
              <a:rPr lang="en-US" sz="2400" dirty="0" smtClean="0"/>
              <a:t>steps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6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A system that is merely non-blocking is prone to starvation</a:t>
            </a:r>
            <a:r>
              <a:rPr lang="en-US" sz="2400" dirty="0" smtClean="0"/>
              <a:t> 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8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A wait-free system protects against </a:t>
            </a:r>
            <a:r>
              <a:rPr lang="en-US" sz="2400" dirty="0" smtClean="0"/>
              <a:t>starvation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192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106474"/>
            <a:ext cx="8228160" cy="645970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000" dirty="0" smtClean="0"/>
              <a:t>The Methodology</a:t>
            </a:r>
            <a:endParaRPr lang="en-US" sz="40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2213447"/>
            <a:ext cx="8228160" cy="2024631"/>
          </a:xfrm>
          <a:ln/>
        </p:spPr>
        <p:txBody>
          <a:bodyPr tIns="20802"/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Sequential objects must be total, i.e., well defined on all valid states of the data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9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It must also have no side effects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900" dirty="0" smtClean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4777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8382000" cy="1266501"/>
          </a:xfrm>
        </p:spPr>
        <p:txBody>
          <a:bodyPr/>
          <a:lstStyle/>
          <a:p>
            <a:r>
              <a:rPr lang="en-US" dirty="0" smtClean="0"/>
              <a:t>Load-Linked Store Conditional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3046988"/>
          </a:xfrm>
        </p:spPr>
        <p:txBody>
          <a:bodyPr/>
          <a:lstStyle/>
          <a:p>
            <a:r>
              <a:rPr lang="en-US" sz="2400" dirty="0" smtClean="0"/>
              <a:t>Load-linked copies a memory location</a:t>
            </a:r>
          </a:p>
          <a:p>
            <a:endParaRPr lang="en-US" sz="900" dirty="0" smtClean="0"/>
          </a:p>
          <a:p>
            <a:r>
              <a:rPr lang="en-US" sz="2400" dirty="0" smtClean="0"/>
              <a:t>Store conditional stores to a memory location, only if the location load-linked has not been accessed</a:t>
            </a:r>
          </a:p>
          <a:p>
            <a:endParaRPr lang="en-US" sz="700" dirty="0" smtClean="0"/>
          </a:p>
          <a:p>
            <a:r>
              <a:rPr lang="en-US" sz="2400" dirty="0" smtClean="0"/>
              <a:t>No ABA, but it can suffer from spurious failures!</a:t>
            </a:r>
          </a:p>
          <a:p>
            <a:r>
              <a:rPr lang="en-US" sz="1800" dirty="0" smtClean="0"/>
              <a:t>	- 	for example, due to cache line replacement</a:t>
            </a:r>
          </a:p>
          <a:p>
            <a:r>
              <a:rPr lang="en-US" sz="1800" dirty="0" smtClean="0"/>
              <a:t>	- 	or execution of a new load-linked on a different location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7239000" cy="684803"/>
          </a:xfrm>
        </p:spPr>
        <p:txBody>
          <a:bodyPr/>
          <a:lstStyle/>
          <a:p>
            <a:r>
              <a:rPr lang="en-US" dirty="0" smtClean="0"/>
              <a:t>Small Object Method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2283150"/>
            <a:ext cx="2272131" cy="1218902"/>
            <a:chOff x="2293833" y="1278"/>
            <a:chExt cx="2272131" cy="1218902"/>
          </a:xfrm>
        </p:grpSpPr>
        <p:sp>
          <p:nvSpPr>
            <p:cNvPr id="12" name="Oval 11"/>
            <p:cNvSpPr/>
            <p:nvPr/>
          </p:nvSpPr>
          <p:spPr>
            <a:xfrm>
              <a:off x="2293833" y="1278"/>
              <a:ext cx="2272131" cy="121890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2626579" y="179782"/>
              <a:ext cx="1606639" cy="861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Reads memory pointer using </a:t>
              </a:r>
              <a:r>
                <a:rPr lang="en-US" sz="1600" kern="1200" dirty="0" err="1" smtClean="0"/>
                <a:t>load_linked</a:t>
              </a:r>
              <a:endParaRPr lang="en-US" sz="1600" kern="1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10860" y="2968950"/>
            <a:ext cx="2133140" cy="1599902"/>
            <a:chOff x="7010860" y="2968950"/>
            <a:chExt cx="2133140" cy="1599902"/>
          </a:xfrm>
        </p:grpSpPr>
        <p:grpSp>
          <p:nvGrpSpPr>
            <p:cNvPr id="14" name="Group 13"/>
            <p:cNvGrpSpPr/>
            <p:nvPr/>
          </p:nvGrpSpPr>
          <p:grpSpPr>
            <a:xfrm>
              <a:off x="7162800" y="2968950"/>
              <a:ext cx="443320" cy="411379"/>
              <a:chOff x="4431189" y="978122"/>
              <a:chExt cx="443320" cy="411379"/>
            </a:xfrm>
          </p:grpSpPr>
          <p:sp>
            <p:nvSpPr>
              <p:cNvPr id="15" name="Right Arrow 14"/>
              <p:cNvSpPr/>
              <p:nvPr/>
            </p:nvSpPr>
            <p:spPr>
              <a:xfrm rot="1506485">
                <a:off x="4431189" y="978122"/>
                <a:ext cx="443320" cy="4113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ight Arrow 4"/>
              <p:cNvSpPr/>
              <p:nvPr/>
            </p:nvSpPr>
            <p:spPr>
              <a:xfrm rot="1506485">
                <a:off x="4437020" y="1034214"/>
                <a:ext cx="319906" cy="246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010860" y="3349950"/>
              <a:ext cx="2133140" cy="1218902"/>
              <a:chOff x="4801059" y="1143613"/>
              <a:chExt cx="2133140" cy="121890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1059" y="1143613"/>
                <a:ext cx="2133140" cy="121890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5113450" y="1322117"/>
                <a:ext cx="1508358" cy="8618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Copies version into </a:t>
                </a:r>
                <a:r>
                  <a:rPr lang="en-US" sz="1600" dirty="0" smtClean="0"/>
                  <a:t>another </a:t>
                </a:r>
                <a:r>
                  <a:rPr lang="en-US" sz="1600" kern="1200" dirty="0" smtClean="0"/>
                  <a:t>block</a:t>
                </a:r>
                <a:endParaRPr lang="en-US" sz="1600" kern="1200" dirty="0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248400" y="4683563"/>
            <a:ext cx="2455905" cy="1485489"/>
            <a:chOff x="6248400" y="4683563"/>
            <a:chExt cx="2455905" cy="1485489"/>
          </a:xfrm>
        </p:grpSpPr>
        <p:grpSp>
          <p:nvGrpSpPr>
            <p:cNvPr id="23" name="Group 22"/>
            <p:cNvGrpSpPr/>
            <p:nvPr/>
          </p:nvGrpSpPr>
          <p:grpSpPr>
            <a:xfrm>
              <a:off x="6248400" y="4950150"/>
              <a:ext cx="2455905" cy="1218902"/>
              <a:chOff x="4038728" y="2819202"/>
              <a:chExt cx="2455905" cy="121890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38728" y="2819202"/>
                <a:ext cx="2455905" cy="121890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Oval 4"/>
              <p:cNvSpPr/>
              <p:nvPr/>
            </p:nvSpPr>
            <p:spPr>
              <a:xfrm>
                <a:off x="4398387" y="2997706"/>
                <a:ext cx="1736587" cy="8618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Applies sequential operation to the copy</a:t>
                </a:r>
                <a:endParaRPr lang="en-US" sz="1600" kern="1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848600" y="4683563"/>
              <a:ext cx="411379" cy="269437"/>
              <a:chOff x="5364574" y="2447474"/>
              <a:chExt cx="411379" cy="269437"/>
            </a:xfrm>
          </p:grpSpPr>
          <p:sp>
            <p:nvSpPr>
              <p:cNvPr id="42" name="Right Arrow 41"/>
              <p:cNvSpPr/>
              <p:nvPr/>
            </p:nvSpPr>
            <p:spPr>
              <a:xfrm rot="6583821">
                <a:off x="5435545" y="2376503"/>
                <a:ext cx="269437" cy="4113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ight Arrow 4"/>
              <p:cNvSpPr/>
              <p:nvPr/>
            </p:nvSpPr>
            <p:spPr>
              <a:xfrm rot="17383821">
                <a:off x="5489605" y="2420736"/>
                <a:ext cx="188606" cy="246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775379" y="4797750"/>
            <a:ext cx="3225568" cy="1218902"/>
            <a:chOff x="2775379" y="4797750"/>
            <a:chExt cx="3225568" cy="1218902"/>
          </a:xfrm>
        </p:grpSpPr>
        <p:grpSp>
          <p:nvGrpSpPr>
            <p:cNvPr id="26" name="Group 25"/>
            <p:cNvGrpSpPr/>
            <p:nvPr/>
          </p:nvGrpSpPr>
          <p:grpSpPr>
            <a:xfrm>
              <a:off x="2775379" y="4797750"/>
              <a:ext cx="2863421" cy="1218902"/>
              <a:chOff x="535277" y="2819201"/>
              <a:chExt cx="2863421" cy="121890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35277" y="2819201"/>
                <a:ext cx="2863421" cy="121890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Oval 4"/>
              <p:cNvSpPr/>
              <p:nvPr/>
            </p:nvSpPr>
            <p:spPr>
              <a:xfrm>
                <a:off x="954615" y="2997705"/>
                <a:ext cx="2024745" cy="8618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Calls </a:t>
                </a:r>
                <a:r>
                  <a:rPr lang="en-US" sz="1600" kern="1200" dirty="0" err="1" smtClean="0"/>
                  <a:t>store_conditional</a:t>
                </a:r>
                <a:r>
                  <a:rPr lang="en-US" sz="1600" kern="1200" dirty="0" smtClean="0"/>
                  <a:t> to swing the pointer from the old to the new</a:t>
                </a:r>
                <a:endParaRPr lang="en-US" sz="1600" kern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661732" y="5192239"/>
              <a:ext cx="339215" cy="411379"/>
              <a:chOff x="3558706" y="3222963"/>
              <a:chExt cx="339215" cy="411379"/>
            </a:xfrm>
          </p:grpSpPr>
          <p:sp>
            <p:nvSpPr>
              <p:cNvPr id="40" name="Right Arrow 39"/>
              <p:cNvSpPr/>
              <p:nvPr/>
            </p:nvSpPr>
            <p:spPr>
              <a:xfrm rot="10800002">
                <a:off x="3558706" y="3222963"/>
                <a:ext cx="339215" cy="4113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ight Arrow 6"/>
              <p:cNvSpPr/>
              <p:nvPr/>
            </p:nvSpPr>
            <p:spPr>
              <a:xfrm rot="21600002">
                <a:off x="3660470" y="3305239"/>
                <a:ext cx="237451" cy="246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28600" y="2965605"/>
            <a:ext cx="4350060" cy="3052014"/>
            <a:chOff x="228600" y="2965605"/>
            <a:chExt cx="4350060" cy="3052014"/>
          </a:xfrm>
        </p:grpSpPr>
        <p:grpSp>
          <p:nvGrpSpPr>
            <p:cNvPr id="47" name="Group 46"/>
            <p:cNvGrpSpPr/>
            <p:nvPr/>
          </p:nvGrpSpPr>
          <p:grpSpPr>
            <a:xfrm>
              <a:off x="228600" y="3121350"/>
              <a:ext cx="3965536" cy="2896269"/>
              <a:chOff x="228600" y="3121350"/>
              <a:chExt cx="3965536" cy="2896269"/>
            </a:xfrm>
          </p:grpSpPr>
          <p:grpSp>
            <p:nvGrpSpPr>
              <p:cNvPr id="5" name="Group 4"/>
              <p:cNvGrpSpPr/>
              <p:nvPr/>
            </p:nvGrpSpPr>
            <p:grpSpPr>
              <a:xfrm rot="18446104">
                <a:off x="2242953" y="5185265"/>
                <a:ext cx="411706" cy="426333"/>
                <a:chOff x="1839575" y="2330718"/>
                <a:chExt cx="411706" cy="426333"/>
              </a:xfrm>
            </p:grpSpPr>
            <p:sp>
              <p:nvSpPr>
                <p:cNvPr id="6" name="Right Arrow 5"/>
                <p:cNvSpPr/>
                <p:nvPr/>
              </p:nvSpPr>
              <p:spPr>
                <a:xfrm rot="13905378">
                  <a:off x="1832261" y="2338032"/>
                  <a:ext cx="426333" cy="411706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" name="Right Arrow 4"/>
                <p:cNvSpPr/>
                <p:nvPr/>
              </p:nvSpPr>
              <p:spPr>
                <a:xfrm rot="24705378">
                  <a:off x="1932244" y="2468875"/>
                  <a:ext cx="302821" cy="2470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700" kern="120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28600" y="4797750"/>
                <a:ext cx="1985911" cy="1219869"/>
                <a:chOff x="457208" y="1828795"/>
                <a:chExt cx="1985911" cy="1219869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57208" y="1828795"/>
                  <a:ext cx="1985911" cy="1219869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Oval 4"/>
                <p:cNvSpPr/>
                <p:nvPr/>
              </p:nvSpPr>
              <p:spPr>
                <a:xfrm>
                  <a:off x="457208" y="1981195"/>
                  <a:ext cx="1752600" cy="8625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kern="1200" dirty="0" smtClean="0"/>
                    <a:t>On success transformation complete</a:t>
                  </a:r>
                  <a:endParaRPr lang="en-US" sz="1600" kern="1200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209800" y="3121350"/>
                <a:ext cx="1984336" cy="1218902"/>
                <a:chOff x="230490" y="1143607"/>
                <a:chExt cx="1984336" cy="12189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30490" y="1143607"/>
                  <a:ext cx="1984336" cy="1218902"/>
                </a:xfrm>
                <a:prstGeom prst="ellipse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Oval 4"/>
                <p:cNvSpPr/>
                <p:nvPr/>
              </p:nvSpPr>
              <p:spPr>
                <a:xfrm>
                  <a:off x="521089" y="1322111"/>
                  <a:ext cx="1403138" cy="86189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320" tIns="20320" rIns="20320" bIns="2032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kern="1200" dirty="0" smtClean="0"/>
                    <a:t>On failure retry</a:t>
                  </a:r>
                  <a:endParaRPr lang="en-US" sz="1600" kern="1200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3492999" y="4420285"/>
                <a:ext cx="411379" cy="283474"/>
                <a:chOff x="1389973" y="2451009"/>
                <a:chExt cx="411379" cy="283474"/>
              </a:xfrm>
            </p:grpSpPr>
            <p:sp>
              <p:nvSpPr>
                <p:cNvPr id="38" name="Right Arrow 37"/>
                <p:cNvSpPr/>
                <p:nvPr/>
              </p:nvSpPr>
              <p:spPr>
                <a:xfrm rot="14762900">
                  <a:off x="1453926" y="2387056"/>
                  <a:ext cx="283474" cy="411379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Right Arrow 8"/>
                <p:cNvSpPr/>
                <p:nvPr/>
              </p:nvSpPr>
              <p:spPr>
                <a:xfrm rot="25562900">
                  <a:off x="1513709" y="2508191"/>
                  <a:ext cx="198432" cy="2468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700" kern="1200"/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4202173" y="2965605"/>
              <a:ext cx="376487" cy="411379"/>
              <a:chOff x="2099147" y="996329"/>
              <a:chExt cx="376487" cy="411379"/>
            </a:xfrm>
          </p:grpSpPr>
          <p:sp>
            <p:nvSpPr>
              <p:cNvPr id="36" name="Right Arrow 35"/>
              <p:cNvSpPr/>
              <p:nvPr/>
            </p:nvSpPr>
            <p:spPr>
              <a:xfrm rot="19958205">
                <a:off x="2099147" y="996329"/>
                <a:ext cx="376487" cy="41137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ight Arrow 10"/>
              <p:cNvSpPr/>
              <p:nvPr/>
            </p:nvSpPr>
            <p:spPr>
              <a:xfrm rot="19958205">
                <a:off x="2105466" y="1104562"/>
                <a:ext cx="263541" cy="246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700" kern="12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 rot="3734243">
            <a:off x="5702404" y="1534066"/>
            <a:ext cx="443320" cy="411379"/>
            <a:chOff x="4431189" y="978122"/>
            <a:chExt cx="443320" cy="411379"/>
          </a:xfrm>
        </p:grpSpPr>
        <p:sp>
          <p:nvSpPr>
            <p:cNvPr id="50" name="Right Arrow 49"/>
            <p:cNvSpPr/>
            <p:nvPr/>
          </p:nvSpPr>
          <p:spPr>
            <a:xfrm rot="1506485">
              <a:off x="4431189" y="978122"/>
              <a:ext cx="443320" cy="4113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4"/>
            <p:cNvSpPr/>
            <p:nvPr/>
          </p:nvSpPr>
          <p:spPr>
            <a:xfrm rot="1506485">
              <a:off x="4437020" y="1034214"/>
              <a:ext cx="319906" cy="246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2890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11720</TotalTime>
  <Words>733</Words>
  <Application>Microsoft Macintosh PowerPoint</Application>
  <PresentationFormat>On-screen Show (4:3)</PresentationFormat>
  <Paragraphs>227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A Methodology for Implementing Highly Concurrent Data Objects</vt:lpstr>
      <vt:lpstr>Concurrent Object</vt:lpstr>
      <vt:lpstr>Goals</vt:lpstr>
      <vt:lpstr>The Plan</vt:lpstr>
      <vt:lpstr>Non-Blocking Concurrency</vt:lpstr>
      <vt:lpstr>The Methodology</vt:lpstr>
      <vt:lpstr>Load-Linked Store Conditional</vt:lpstr>
      <vt:lpstr>Small Object Method</vt:lpstr>
      <vt:lpstr>PowerPoint Presentation</vt:lpstr>
      <vt:lpstr>Small Objects Cont. - Code</vt:lpstr>
      <vt:lpstr>Simple Non-Blocking Algorithm vs. Spin-Lock</vt:lpstr>
      <vt:lpstr>Why Does It Perform So Poorly?</vt:lpstr>
      <vt:lpstr>Small Objects Cont. – Back Off</vt:lpstr>
      <vt:lpstr>Effect of Adding Backoff</vt:lpstr>
      <vt:lpstr>Why Does It Still Perform Poorly?</vt:lpstr>
      <vt:lpstr>Other Problems</vt:lpstr>
      <vt:lpstr>Small Objects – Wait Free</vt:lpstr>
      <vt:lpstr>Small Objects – Wait Free</vt:lpstr>
      <vt:lpstr>Doing The Work of Others</vt:lpstr>
      <vt:lpstr>Small Objects Cont. – Wait Free</vt:lpstr>
      <vt:lpstr>Wait-Free Performance Sucks!  Why?</vt:lpstr>
      <vt:lpstr>Large Concurrent Objects</vt:lpstr>
      <vt:lpstr>Summary &amp; Contributions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 Walpole</cp:lastModifiedBy>
  <cp:revision>47</cp:revision>
  <dcterms:created xsi:type="dcterms:W3CDTF">2014-10-14T17:54:43Z</dcterms:created>
  <dcterms:modified xsi:type="dcterms:W3CDTF">2018-01-26T00:20:14Z</dcterms:modified>
</cp:coreProperties>
</file>