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4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8130EF4-2E78-4A86-8225-8AB68E1CA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973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B660B0-30DD-4F54-ABB0-AF69335A30C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7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7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1243013"/>
            <a:ext cx="1809750" cy="375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43013"/>
            <a:ext cx="5276850" cy="375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3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32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4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4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22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2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3013"/>
            <a:ext cx="72390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8238"/>
            <a:ext cx="57150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5B7D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89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2" name="Picture 11" descr="transparentgreen.png                                           0003B3F1Sockeye RAID                   BD59F4C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8" y="1588"/>
            <a:ext cx="153987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89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200" baseline="30000">
              <a:solidFill>
                <a:srgbClr val="000000"/>
              </a:solidFill>
              <a:latin typeface="L Frutiger Light" charset="0"/>
            </a:endParaRP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8991600" y="0"/>
            <a:ext cx="0" cy="6019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116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42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CS510 Concurrent Systems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Adobe Garamond Pro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2500" dirty="0" smtClean="0">
                <a:latin typeface="L Frutiger Light" charset="0"/>
              </a:rPr>
              <a:t>Jonathan Walpole</a:t>
            </a:r>
            <a:endParaRPr lang="en-US" altLang="en-US" sz="2500" dirty="0">
              <a:latin typeface="L Frutiger Light" charset="0"/>
            </a:endParaRPr>
          </a:p>
        </p:txBody>
      </p:sp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Stack </a:t>
            </a:r>
            <a:r>
              <a:rPr lang="en-US" dirty="0"/>
              <a:t>P</a:t>
            </a:r>
            <a:r>
              <a:rPr lang="en-US" dirty="0" smtClean="0"/>
              <a:t>op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66800" y="2332037"/>
            <a:ext cx="7543800" cy="4068763"/>
          </a:xfrm>
        </p:spPr>
        <p:txBody>
          <a:bodyPr/>
          <a:lstStyle/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Pop() {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retry: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 = SP;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new_SP</a:t>
            </a:r>
            <a:r>
              <a:rPr lang="en-GB" sz="2000" dirty="0" smtClean="0">
                <a:latin typeface="Courier" pitchFamily="-110" charset="0"/>
              </a:rPr>
              <a:t> = 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 + 1;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elem</a:t>
            </a:r>
            <a:r>
              <a:rPr lang="en-GB" sz="2000" dirty="0" smtClean="0">
                <a:latin typeface="Courier" pitchFamily="-110" charset="0"/>
              </a:rPr>
              <a:t> = *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if (CAS(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, </a:t>
            </a:r>
            <a:r>
              <a:rPr lang="en-GB" sz="2000" dirty="0" err="1" smtClean="0">
                <a:latin typeface="Courier" pitchFamily="-110" charset="0"/>
              </a:rPr>
              <a:t>new_SP</a:t>
            </a:r>
            <a:r>
              <a:rPr lang="en-GB" sz="2000" dirty="0" smtClean="0">
                <a:latin typeface="Courier" pitchFamily="-110" charset="0"/>
              </a:rPr>
              <a:t>, &amp;SP) == FAIL)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    </a:t>
            </a:r>
            <a:r>
              <a:rPr lang="en-GB" sz="2000" dirty="0" err="1" smtClean="0">
                <a:latin typeface="Courier" pitchFamily="-110" charset="0"/>
              </a:rPr>
              <a:t>goto</a:t>
            </a:r>
            <a:r>
              <a:rPr lang="en-GB" sz="2000" dirty="0" smtClean="0">
                <a:latin typeface="Courier" pitchFamily="-110" charset="0"/>
              </a:rPr>
              <a:t> retry;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return </a:t>
            </a:r>
            <a:r>
              <a:rPr lang="en-GB" sz="2000" dirty="0" err="1" smtClean="0">
                <a:latin typeface="Courier" pitchFamily="-110" charset="0"/>
              </a:rPr>
              <a:t>elem</a:t>
            </a:r>
            <a:r>
              <a:rPr lang="en-GB" sz="2000" dirty="0" smtClean="0">
                <a:latin typeface="Courier" pitchFamily="-110" charset="0"/>
              </a:rPr>
              <a:t>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}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286000" y="6172200"/>
            <a:ext cx="50292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497E18"/>
                </a:solidFill>
                <a:latin typeface="Times New Roman" pitchFamily="-110" charset="0"/>
                <a:cs typeface="Times New Roman" pitchFamily="-110" charset="0"/>
              </a:rPr>
              <a:t>CS510 - Concurrent Systems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67600" y="6172200"/>
            <a:ext cx="1143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497E18"/>
                </a:solidFill>
              </a:rPr>
              <a:t>            </a:t>
            </a:r>
            <a:fld id="{D663A3C5-C41D-4EF0-B586-F19CF9005527}" type="slidenum">
              <a:rPr lang="en-US" sz="1400">
                <a:solidFill>
                  <a:srgbClr val="497E18"/>
                </a:solidFill>
              </a:rPr>
              <a:pPr eaLnBrk="1" hangingPunct="1"/>
              <a:t>10</a:t>
            </a:fld>
            <a:endParaRPr lang="en-US" sz="1400">
              <a:solidFill>
                <a:srgbClr val="497E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Stack Pop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066800" y="2332037"/>
            <a:ext cx="7543800" cy="4068763"/>
          </a:xfrm>
        </p:spPr>
        <p:txBody>
          <a:bodyPr/>
          <a:lstStyle/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smtClean="0">
                <a:latin typeface="Courier" pitchFamily="-110" charset="0"/>
              </a:rPr>
              <a:t>Pop() {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smtClean="0">
                <a:latin typeface="Courier" pitchFamily="-110" charset="0"/>
              </a:rPr>
              <a:t>  retry: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smtClean="0">
                <a:latin typeface="Courier" pitchFamily="-110" charset="0"/>
              </a:rPr>
              <a:t>    old_SP = SP;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smtClean="0">
                <a:latin typeface="Courier" pitchFamily="-110" charset="0"/>
              </a:rPr>
              <a:t>    new_SP = old_SP + 1;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smtClean="0">
                <a:latin typeface="Courier" pitchFamily="-110" charset="0"/>
              </a:rPr>
              <a:t>    elem = *old_SP;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smtClean="0">
                <a:latin typeface="Courier" pitchFamily="-110" charset="0"/>
              </a:rPr>
              <a:t>    if (CAS(old_SP, new_SP, &amp;SP) == FAIL)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smtClean="0">
                <a:latin typeface="Courier" pitchFamily="-110" charset="0"/>
              </a:rPr>
              <a:t>        goto retry;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smtClean="0">
                <a:latin typeface="Courier" pitchFamily="-110" charset="0"/>
              </a:rPr>
              <a:t>  return elem;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smtClean="0">
                <a:latin typeface="Courier" pitchFamily="-110" charset="0"/>
              </a:rPr>
              <a:t>}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914400" y="2865437"/>
            <a:ext cx="533400" cy="1588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21"/>
          <p:cNvCxnSpPr>
            <a:cxnSpLocks noChangeShapeType="1"/>
          </p:cNvCxnSpPr>
          <p:nvPr/>
        </p:nvCxnSpPr>
        <p:spPr bwMode="auto">
          <a:xfrm rot="16200000" flipH="1">
            <a:off x="762000" y="3017837"/>
            <a:ext cx="1676400" cy="1371600"/>
          </a:xfrm>
          <a:prstGeom prst="bentConnector3">
            <a:avLst>
              <a:gd name="adj1" fmla="val 100667"/>
            </a:avLst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TextBox 23"/>
          <p:cNvSpPr txBox="1">
            <a:spLocks noChangeArrowheads="1"/>
          </p:cNvSpPr>
          <p:nvPr/>
        </p:nvSpPr>
        <p:spPr bwMode="auto">
          <a:xfrm>
            <a:off x="228600" y="3246437"/>
            <a:ext cx="614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36274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Stack </a:t>
            </a:r>
            <a:r>
              <a:rPr lang="en-US" dirty="0"/>
              <a:t>P</a:t>
            </a:r>
            <a:r>
              <a:rPr lang="en-US" dirty="0" smtClean="0"/>
              <a:t>op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066800" y="2332037"/>
            <a:ext cx="7543800" cy="4068763"/>
          </a:xfrm>
        </p:spPr>
        <p:txBody>
          <a:bodyPr/>
          <a:lstStyle/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Pop() {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retry: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 = SP;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new_SP</a:t>
            </a:r>
            <a:r>
              <a:rPr lang="en-GB" sz="2000" dirty="0" smtClean="0">
                <a:latin typeface="Courier" pitchFamily="-110" charset="0"/>
              </a:rPr>
              <a:t> = 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 + 1;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elem</a:t>
            </a:r>
            <a:r>
              <a:rPr lang="en-GB" sz="2000" dirty="0" smtClean="0">
                <a:latin typeface="Courier" pitchFamily="-110" charset="0"/>
              </a:rPr>
              <a:t> = *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if (CAS(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, </a:t>
            </a:r>
            <a:r>
              <a:rPr lang="en-GB" sz="2000" dirty="0" err="1" smtClean="0">
                <a:latin typeface="Courier" pitchFamily="-110" charset="0"/>
              </a:rPr>
              <a:t>new_SP</a:t>
            </a:r>
            <a:r>
              <a:rPr lang="en-GB" sz="2000" dirty="0" smtClean="0">
                <a:latin typeface="Courier" pitchFamily="-110" charset="0"/>
              </a:rPr>
              <a:t>, &amp;SP) == FAIL)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    </a:t>
            </a:r>
            <a:r>
              <a:rPr lang="en-GB" sz="2000" dirty="0" err="1" smtClean="0">
                <a:latin typeface="Courier" pitchFamily="-110" charset="0"/>
              </a:rPr>
              <a:t>goto</a:t>
            </a:r>
            <a:r>
              <a:rPr lang="en-GB" sz="2000" dirty="0" smtClean="0">
                <a:latin typeface="Courier" pitchFamily="-110" charset="0"/>
              </a:rPr>
              <a:t> retry;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return </a:t>
            </a:r>
            <a:r>
              <a:rPr lang="en-GB" sz="2000" dirty="0" err="1" smtClean="0">
                <a:latin typeface="Courier" pitchFamily="-110" charset="0"/>
              </a:rPr>
              <a:t>elem</a:t>
            </a:r>
            <a:r>
              <a:rPr lang="en-GB" sz="2000" dirty="0" smtClean="0">
                <a:latin typeface="Courier" pitchFamily="-110" charset="0"/>
              </a:rPr>
              <a:t>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}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76400" y="2941637"/>
            <a:ext cx="1066800" cy="397670"/>
          </a:xfrm>
          <a:prstGeom prst="rect">
            <a:avLst/>
          </a:prstGeom>
          <a:solidFill>
            <a:srgbClr val="3366FF">
              <a:alpha val="38039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76400" y="3339307"/>
            <a:ext cx="1066800" cy="364330"/>
          </a:xfrm>
          <a:prstGeom prst="rect">
            <a:avLst/>
          </a:prstGeom>
          <a:solidFill>
            <a:srgbClr val="3366FF">
              <a:alpha val="38039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76400" y="3703637"/>
            <a:ext cx="838200" cy="304800"/>
          </a:xfrm>
          <a:prstGeom prst="rect">
            <a:avLst/>
          </a:prstGeom>
          <a:solidFill>
            <a:srgbClr val="3366FF">
              <a:alpha val="38039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124200" y="2939256"/>
            <a:ext cx="457200" cy="381000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0175" y="3246437"/>
            <a:ext cx="1344613" cy="523875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i="1">
                <a:solidFill>
                  <a:srgbClr val="FFFFFF"/>
                </a:solidFill>
              </a:rPr>
              <a:t>Locals -</a:t>
            </a:r>
          </a:p>
          <a:p>
            <a:pPr algn="ctr" eaLnBrk="1" hangingPunct="1"/>
            <a:r>
              <a:rPr lang="en-US" sz="1400" i="1">
                <a:solidFill>
                  <a:srgbClr val="FFFFFF"/>
                </a:solidFill>
              </a:rPr>
              <a:t>won’t change!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083050" y="2408237"/>
            <a:ext cx="1631950" cy="523875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lt1"/>
                </a:solidFill>
                <a:latin typeface="+mn-lt"/>
                <a:cs typeface="+mn-cs"/>
              </a:rPr>
              <a:t>Global - may change any time!</a:t>
            </a:r>
          </a:p>
        </p:txBody>
      </p:sp>
      <p:cxnSp>
        <p:nvCxnSpPr>
          <p:cNvPr id="20" name="Straight Arrow Connector 19"/>
          <p:cNvCxnSpPr>
            <a:cxnSpLocks noChangeShapeType="1"/>
            <a:stCxn id="16" idx="3"/>
            <a:endCxn id="13" idx="1"/>
          </p:cNvCxnSpPr>
          <p:nvPr/>
        </p:nvCxnSpPr>
        <p:spPr bwMode="auto">
          <a:xfrm>
            <a:off x="1474788" y="3508375"/>
            <a:ext cx="201612" cy="1309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  <a:stCxn id="16" idx="3"/>
            <a:endCxn id="14" idx="1"/>
          </p:cNvCxnSpPr>
          <p:nvPr/>
        </p:nvCxnSpPr>
        <p:spPr bwMode="auto">
          <a:xfrm>
            <a:off x="1474788" y="3508375"/>
            <a:ext cx="201612" cy="3476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  <a:stCxn id="16" idx="3"/>
            <a:endCxn id="12" idx="1"/>
          </p:cNvCxnSpPr>
          <p:nvPr/>
        </p:nvCxnSpPr>
        <p:spPr bwMode="auto">
          <a:xfrm flipV="1">
            <a:off x="1474788" y="3140472"/>
            <a:ext cx="201612" cy="36790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  <a:stCxn id="18" idx="1"/>
            <a:endCxn id="15" idx="3"/>
          </p:cNvCxnSpPr>
          <p:nvPr/>
        </p:nvCxnSpPr>
        <p:spPr bwMode="auto">
          <a:xfrm flipH="1">
            <a:off x="3581400" y="2670175"/>
            <a:ext cx="501650" cy="459581"/>
          </a:xfrm>
          <a:prstGeom prst="straightConnector1">
            <a:avLst/>
          </a:prstGeom>
          <a:noFill/>
          <a:ln w="25400">
            <a:solidFill>
              <a:srgbClr val="FF0000">
                <a:alpha val="59999"/>
              </a:srgb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362199" y="3931427"/>
            <a:ext cx="3657600" cy="381000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586288" y="4846637"/>
            <a:ext cx="1793875" cy="738188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i="1">
                <a:solidFill>
                  <a:srgbClr val="FFFFFF"/>
                </a:solidFill>
              </a:rPr>
              <a:t>“Atomic”</a:t>
            </a:r>
          </a:p>
          <a:p>
            <a:pPr algn="ctr" eaLnBrk="1" hangingPunct="1"/>
            <a:r>
              <a:rPr lang="en-US" sz="1400" i="1">
                <a:solidFill>
                  <a:srgbClr val="FFFFFF"/>
                </a:solidFill>
              </a:rPr>
              <a:t>read-modify-write</a:t>
            </a:r>
          </a:p>
          <a:p>
            <a:pPr algn="ctr" eaLnBrk="1" hangingPunct="1"/>
            <a:r>
              <a:rPr lang="en-US" sz="1400" i="1">
                <a:solidFill>
                  <a:srgbClr val="FFFFFF"/>
                </a:solidFill>
              </a:rPr>
              <a:t>instruction</a:t>
            </a:r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10800000">
            <a:off x="4191000" y="4394200"/>
            <a:ext cx="1295400" cy="452437"/>
          </a:xfrm>
          <a:prstGeom prst="straightConnector1">
            <a:avLst/>
          </a:prstGeom>
          <a:noFill/>
          <a:ln w="25400">
            <a:solidFill>
              <a:srgbClr val="FF0000">
                <a:alpha val="59999"/>
              </a:srgb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Arrow Connector 56"/>
          <p:cNvCxnSpPr>
            <a:cxnSpLocks noChangeShapeType="1"/>
          </p:cNvCxnSpPr>
          <p:nvPr/>
        </p:nvCxnSpPr>
        <p:spPr bwMode="auto">
          <a:xfrm rot="16200000" flipH="1">
            <a:off x="4784725" y="3154362"/>
            <a:ext cx="1066800" cy="641350"/>
          </a:xfrm>
          <a:prstGeom prst="straightConnector1">
            <a:avLst/>
          </a:prstGeom>
          <a:noFill/>
          <a:ln w="25400">
            <a:solidFill>
              <a:srgbClr val="FF0000">
                <a:alpha val="59999"/>
              </a:srgbClr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51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315027"/>
          </a:xfrm>
        </p:spPr>
        <p:txBody>
          <a:bodyPr/>
          <a:lstStyle/>
          <a:p>
            <a:r>
              <a:rPr lang="en-US" sz="2000" dirty="0" smtClean="0"/>
              <a:t>CAS – single word Compare and Swap</a:t>
            </a:r>
          </a:p>
          <a:p>
            <a:pPr marL="800100" lvl="1" indent="-342900">
              <a:buFontTx/>
              <a:buChar char="-"/>
            </a:pPr>
            <a:r>
              <a:rPr lang="en-US" sz="1800" dirty="0" smtClean="0"/>
              <a:t>An atomic read-modify-write instruction</a:t>
            </a:r>
          </a:p>
          <a:p>
            <a:pPr marL="800100" lvl="1" indent="-342900">
              <a:buFontTx/>
              <a:buChar char="-"/>
            </a:pPr>
            <a:r>
              <a:rPr lang="en-US" sz="1800" dirty="0" smtClean="0"/>
              <a:t>Semantics of the single atomic instruction are:</a:t>
            </a:r>
          </a:p>
          <a:p>
            <a:pPr lvl="4">
              <a:buFontTx/>
              <a:buNone/>
            </a:pPr>
            <a:endParaRPr lang="en-US" dirty="0" smtClean="0"/>
          </a:p>
          <a:p>
            <a:pPr lvl="2">
              <a:buFontTx/>
              <a:buNone/>
            </a:pPr>
            <a:r>
              <a:rPr lang="en-US" sz="1800" i="0" dirty="0" smtClean="0">
                <a:latin typeface="Courier" pitchFamily="-110" charset="0"/>
              </a:rPr>
              <a:t>CAS(copy, update, </a:t>
            </a:r>
            <a:r>
              <a:rPr lang="en-US" sz="1800" i="0" dirty="0" err="1" smtClean="0">
                <a:latin typeface="Courier" pitchFamily="-110" charset="0"/>
              </a:rPr>
              <a:t>mem_addr</a:t>
            </a:r>
            <a:r>
              <a:rPr lang="en-US" sz="1800" i="0" dirty="0" smtClean="0">
                <a:latin typeface="Courier" pitchFamily="-110" charset="0"/>
              </a:rPr>
              <a:t>)</a:t>
            </a:r>
          </a:p>
          <a:p>
            <a:pPr lvl="2">
              <a:buFontTx/>
              <a:buNone/>
            </a:pPr>
            <a:r>
              <a:rPr lang="en-US" sz="1800" i="0" dirty="0" smtClean="0">
                <a:latin typeface="Courier" pitchFamily="-110" charset="0"/>
              </a:rPr>
              <a:t>{</a:t>
            </a:r>
          </a:p>
          <a:p>
            <a:pPr lvl="2">
              <a:buFontTx/>
              <a:buNone/>
            </a:pPr>
            <a:r>
              <a:rPr lang="en-US" sz="1800" i="0" dirty="0" smtClean="0">
                <a:latin typeface="Courier" pitchFamily="-110" charset="0"/>
              </a:rPr>
              <a:t>	if (*</a:t>
            </a:r>
            <a:r>
              <a:rPr lang="en-US" sz="1800" i="0" dirty="0" err="1" smtClean="0">
                <a:latin typeface="Courier" pitchFamily="-110" charset="0"/>
              </a:rPr>
              <a:t>mem_addr</a:t>
            </a:r>
            <a:r>
              <a:rPr lang="en-US" sz="1800" i="0" dirty="0" smtClean="0">
                <a:latin typeface="Courier" pitchFamily="-110" charset="0"/>
              </a:rPr>
              <a:t> == copy) {</a:t>
            </a:r>
          </a:p>
          <a:p>
            <a:pPr lvl="2">
              <a:buFontTx/>
              <a:buNone/>
            </a:pPr>
            <a:r>
              <a:rPr lang="en-US" sz="1800" i="0" dirty="0" smtClean="0">
                <a:latin typeface="Courier" pitchFamily="-110" charset="0"/>
              </a:rPr>
              <a:t>		*</a:t>
            </a:r>
            <a:r>
              <a:rPr lang="en-US" sz="1800" i="0" dirty="0" err="1" smtClean="0">
                <a:latin typeface="Courier" pitchFamily="-110" charset="0"/>
              </a:rPr>
              <a:t>mem_addr</a:t>
            </a:r>
            <a:r>
              <a:rPr lang="en-US" sz="1800" i="0" dirty="0" smtClean="0">
                <a:latin typeface="Courier" pitchFamily="-110" charset="0"/>
              </a:rPr>
              <a:t> = update;</a:t>
            </a:r>
          </a:p>
          <a:p>
            <a:pPr lvl="2">
              <a:buFontTx/>
              <a:buNone/>
            </a:pPr>
            <a:r>
              <a:rPr lang="en-US" sz="1800" i="0" dirty="0" smtClean="0">
                <a:latin typeface="Courier" pitchFamily="-110" charset="0"/>
              </a:rPr>
              <a:t>		return SUCCESS;</a:t>
            </a:r>
          </a:p>
          <a:p>
            <a:pPr lvl="2">
              <a:buFontTx/>
              <a:buNone/>
            </a:pPr>
            <a:r>
              <a:rPr lang="en-US" sz="1800" i="0" dirty="0" smtClean="0">
                <a:latin typeface="Courier" pitchFamily="-110" charset="0"/>
              </a:rPr>
              <a:t>	} else</a:t>
            </a:r>
          </a:p>
          <a:p>
            <a:pPr lvl="2">
              <a:buFontTx/>
              <a:buNone/>
            </a:pPr>
            <a:r>
              <a:rPr lang="en-US" sz="1800" i="0" dirty="0" smtClean="0">
                <a:latin typeface="Courier" pitchFamily="-110" charset="0"/>
              </a:rPr>
              <a:t>		return FAIL;</a:t>
            </a:r>
          </a:p>
          <a:p>
            <a:pPr lvl="2">
              <a:buFontTx/>
              <a:buNone/>
            </a:pPr>
            <a:r>
              <a:rPr lang="en-US" sz="1800" i="0" dirty="0" smtClean="0">
                <a:latin typeface="Courier" pitchFamily="-110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939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Stack </a:t>
            </a:r>
            <a:r>
              <a:rPr lang="en-US" dirty="0"/>
              <a:t>P</a:t>
            </a:r>
            <a:r>
              <a:rPr lang="en-US" dirty="0" smtClean="0"/>
              <a:t>op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066800" y="2332037"/>
            <a:ext cx="7543800" cy="4068763"/>
          </a:xfrm>
        </p:spPr>
        <p:txBody>
          <a:bodyPr/>
          <a:lstStyle/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Pop() {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retry: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 = SP;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new_SP</a:t>
            </a:r>
            <a:r>
              <a:rPr lang="en-GB" sz="2000" dirty="0" smtClean="0">
                <a:latin typeface="Courier" pitchFamily="-110" charset="0"/>
              </a:rPr>
              <a:t> = 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 + 1;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elem</a:t>
            </a:r>
            <a:r>
              <a:rPr lang="en-GB" sz="2000" dirty="0" smtClean="0">
                <a:latin typeface="Courier" pitchFamily="-110" charset="0"/>
              </a:rPr>
              <a:t> = *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if (CAS(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, </a:t>
            </a:r>
            <a:r>
              <a:rPr lang="en-GB" sz="2000" dirty="0" err="1" smtClean="0">
                <a:latin typeface="Courier" pitchFamily="-110" charset="0"/>
              </a:rPr>
              <a:t>new_SP</a:t>
            </a:r>
            <a:r>
              <a:rPr lang="en-GB" sz="2000" dirty="0" smtClean="0">
                <a:latin typeface="Courier" pitchFamily="-110" charset="0"/>
              </a:rPr>
              <a:t>, &amp;SP) == FAIL)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    </a:t>
            </a:r>
            <a:r>
              <a:rPr lang="en-GB" sz="2000" dirty="0" err="1" smtClean="0">
                <a:latin typeface="Courier" pitchFamily="-110" charset="0"/>
              </a:rPr>
              <a:t>goto</a:t>
            </a:r>
            <a:r>
              <a:rPr lang="en-GB" sz="2000" dirty="0" smtClean="0">
                <a:latin typeface="Courier" pitchFamily="-110" charset="0"/>
              </a:rPr>
              <a:t> retry;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return </a:t>
            </a:r>
            <a:r>
              <a:rPr lang="en-GB" sz="2000" dirty="0" err="1" smtClean="0">
                <a:latin typeface="Courier" pitchFamily="-110" charset="0"/>
              </a:rPr>
              <a:t>elem</a:t>
            </a:r>
            <a:r>
              <a:rPr lang="en-GB" sz="2000" dirty="0" smtClean="0">
                <a:latin typeface="Courier" pitchFamily="-110" charset="0"/>
              </a:rPr>
              <a:t>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}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4750" y="2945689"/>
            <a:ext cx="2057400" cy="381000"/>
          </a:xfrm>
          <a:prstGeom prst="rect">
            <a:avLst/>
          </a:prstGeom>
          <a:solidFill>
            <a:srgbClr val="3366FF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6" name="Straight Arrow Connector 15"/>
          <p:cNvCxnSpPr>
            <a:cxnSpLocks noChangeShapeType="1"/>
            <a:endCxn id="9" idx="1"/>
          </p:cNvCxnSpPr>
          <p:nvPr/>
        </p:nvCxnSpPr>
        <p:spPr bwMode="auto">
          <a:xfrm flipV="1">
            <a:off x="1347725" y="3136189"/>
            <a:ext cx="327025" cy="2714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81000" y="3017837"/>
            <a:ext cx="9683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ea typeface="Arial" pitchFamily="-110" charset="0"/>
                <a:cs typeface="Arial" pitchFamily="-110" charset="0"/>
              </a:rPr>
              <a:t>Copy</a:t>
            </a:r>
          </a:p>
          <a:p>
            <a:pPr>
              <a:defRPr/>
            </a:pPr>
            <a:r>
              <a:rPr lang="en-US" dirty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ea typeface="Arial" pitchFamily="-110" charset="0"/>
                <a:cs typeface="Arial" pitchFamily="-110" charset="0"/>
              </a:rPr>
              <a:t>global</a:t>
            </a:r>
          </a:p>
          <a:p>
            <a:pPr>
              <a:defRPr/>
            </a:pPr>
            <a:r>
              <a:rPr lang="en-US" dirty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ea typeface="Arial" pitchFamily="-110" charset="0"/>
                <a:cs typeface="Arial" pitchFamily="-110" charset="0"/>
              </a:rPr>
              <a:t>to local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71800" y="3906310"/>
            <a:ext cx="990600" cy="381000"/>
          </a:xfrm>
          <a:prstGeom prst="rect">
            <a:avLst/>
          </a:prstGeom>
          <a:solidFill>
            <a:srgbClr val="3366FF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4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Stack Pop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66800" y="2332037"/>
            <a:ext cx="7543800" cy="4068763"/>
          </a:xfrm>
        </p:spPr>
        <p:txBody>
          <a:bodyPr/>
          <a:lstStyle/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Pop() {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retry: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 = SP;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new_SP</a:t>
            </a:r>
            <a:r>
              <a:rPr lang="en-GB" sz="2000" dirty="0" smtClean="0">
                <a:latin typeface="Courier" pitchFamily="-110" charset="0"/>
              </a:rPr>
              <a:t> = 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 + 1;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elem</a:t>
            </a:r>
            <a:r>
              <a:rPr lang="en-GB" sz="2000" dirty="0" smtClean="0">
                <a:latin typeface="Courier" pitchFamily="-110" charset="0"/>
              </a:rPr>
              <a:t> = *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if (CAS(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, </a:t>
            </a:r>
            <a:r>
              <a:rPr lang="en-GB" sz="2000" dirty="0" err="1" smtClean="0">
                <a:latin typeface="Courier" pitchFamily="-110" charset="0"/>
              </a:rPr>
              <a:t>new_SP</a:t>
            </a:r>
            <a:r>
              <a:rPr lang="en-GB" sz="2000" dirty="0" smtClean="0">
                <a:latin typeface="Courier" pitchFamily="-110" charset="0"/>
              </a:rPr>
              <a:t>, &amp;SP) == FAIL)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    </a:t>
            </a:r>
            <a:r>
              <a:rPr lang="en-GB" sz="2000" dirty="0" err="1" smtClean="0">
                <a:latin typeface="Courier" pitchFamily="-110" charset="0"/>
              </a:rPr>
              <a:t>goto</a:t>
            </a:r>
            <a:r>
              <a:rPr lang="en-GB" sz="2000" dirty="0" smtClean="0">
                <a:latin typeface="Courier" pitchFamily="-110" charset="0"/>
              </a:rPr>
              <a:t> retry;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return </a:t>
            </a:r>
            <a:r>
              <a:rPr lang="en-GB" sz="2000" dirty="0" err="1" smtClean="0">
                <a:latin typeface="Courier" pitchFamily="-110" charset="0"/>
              </a:rPr>
              <a:t>elem</a:t>
            </a:r>
            <a:r>
              <a:rPr lang="en-GB" sz="2000" dirty="0" smtClean="0">
                <a:latin typeface="Courier" pitchFamily="-110" charset="0"/>
              </a:rPr>
              <a:t>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}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69915" y="3257550"/>
            <a:ext cx="3200400" cy="609600"/>
          </a:xfrm>
          <a:prstGeom prst="rect">
            <a:avLst/>
          </a:prstGeom>
          <a:solidFill>
            <a:srgbClr val="008000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304800" y="3562350"/>
            <a:ext cx="1138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</a:rPr>
              <a:t>Do Work</a:t>
            </a:r>
          </a:p>
        </p:txBody>
      </p:sp>
      <p:cxnSp>
        <p:nvCxnSpPr>
          <p:cNvPr id="21" name="Straight Arrow Connector 20"/>
          <p:cNvCxnSpPr>
            <a:cxnSpLocks noChangeShapeType="1"/>
            <a:stCxn id="27655" idx="3"/>
            <a:endCxn id="10" idx="1"/>
          </p:cNvCxnSpPr>
          <p:nvPr/>
        </p:nvCxnSpPr>
        <p:spPr bwMode="auto">
          <a:xfrm flipV="1">
            <a:off x="1443038" y="3562350"/>
            <a:ext cx="226877" cy="18494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114800" y="3932237"/>
            <a:ext cx="1066800" cy="381000"/>
          </a:xfrm>
          <a:prstGeom prst="rect">
            <a:avLst/>
          </a:prstGeom>
          <a:solidFill>
            <a:srgbClr val="008000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9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Stack Pop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66800" y="2332037"/>
            <a:ext cx="7543800" cy="4068763"/>
          </a:xfrm>
        </p:spPr>
        <p:txBody>
          <a:bodyPr/>
          <a:lstStyle/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Pop() {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retry: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 = SP;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new_SP</a:t>
            </a:r>
            <a:r>
              <a:rPr lang="en-GB" sz="2000" dirty="0" smtClean="0">
                <a:latin typeface="Courier" pitchFamily="-110" charset="0"/>
              </a:rPr>
              <a:t> = 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 + 1;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elem</a:t>
            </a:r>
            <a:r>
              <a:rPr lang="en-GB" sz="2000" dirty="0" smtClean="0">
                <a:latin typeface="Courier" pitchFamily="-110" charset="0"/>
              </a:rPr>
              <a:t> = *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if (CAS(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, </a:t>
            </a:r>
            <a:r>
              <a:rPr lang="en-GB" sz="2000" dirty="0" err="1" smtClean="0">
                <a:latin typeface="Courier" pitchFamily="-110" charset="0"/>
              </a:rPr>
              <a:t>new_SP</a:t>
            </a:r>
            <a:r>
              <a:rPr lang="en-GB" sz="2000" dirty="0" smtClean="0">
                <a:latin typeface="Courier" pitchFamily="-110" charset="0"/>
              </a:rPr>
              <a:t>, &amp;SP) == FAIL)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    </a:t>
            </a:r>
            <a:r>
              <a:rPr lang="en-GB" sz="2000" dirty="0" err="1" smtClean="0">
                <a:latin typeface="Courier" pitchFamily="-110" charset="0"/>
              </a:rPr>
              <a:t>goto</a:t>
            </a:r>
            <a:r>
              <a:rPr lang="en-GB" sz="2000" dirty="0" smtClean="0">
                <a:latin typeface="Courier" pitchFamily="-110" charset="0"/>
              </a:rPr>
              <a:t> retry;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return </a:t>
            </a:r>
            <a:r>
              <a:rPr lang="en-GB" sz="2000" dirty="0" err="1" smtClean="0">
                <a:latin typeface="Courier" pitchFamily="-110" charset="0"/>
              </a:rPr>
              <a:t>elem</a:t>
            </a:r>
            <a:r>
              <a:rPr lang="en-GB" sz="2000" dirty="0" smtClean="0">
                <a:latin typeface="Courier" pitchFamily="-110" charset="0"/>
              </a:rPr>
              <a:t>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}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00200" y="3856037"/>
            <a:ext cx="5791200" cy="685800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160837"/>
            <a:ext cx="6891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Arial" pitchFamily="-110" charset="0"/>
                <a:cs typeface="Arial" pitchFamily="-110" charset="0"/>
              </a:rPr>
              <a:t>Test</a:t>
            </a:r>
          </a:p>
        </p:txBody>
      </p:sp>
      <p:cxnSp>
        <p:nvCxnSpPr>
          <p:cNvPr id="26" name="Straight Arrow Connector 25"/>
          <p:cNvCxnSpPr>
            <a:cxnSpLocks noChangeShapeType="1"/>
            <a:stCxn id="14" idx="3"/>
            <a:endCxn id="11" idx="1"/>
          </p:cNvCxnSpPr>
          <p:nvPr/>
        </p:nvCxnSpPr>
        <p:spPr bwMode="auto">
          <a:xfrm flipV="1">
            <a:off x="1070161" y="4198937"/>
            <a:ext cx="530039" cy="146566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10200" y="38862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1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Stack Pop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066800" y="2332037"/>
            <a:ext cx="7543800" cy="4068763"/>
          </a:xfrm>
        </p:spPr>
        <p:txBody>
          <a:bodyPr/>
          <a:lstStyle/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Pop() {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retry: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 = SP;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new_SP</a:t>
            </a:r>
            <a:r>
              <a:rPr lang="en-GB" sz="2000" dirty="0" smtClean="0">
                <a:latin typeface="Courier" pitchFamily="-110" charset="0"/>
              </a:rPr>
              <a:t> = 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 + 1;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</a:t>
            </a:r>
            <a:r>
              <a:rPr lang="en-GB" sz="2000" dirty="0" err="1" smtClean="0">
                <a:latin typeface="Courier" pitchFamily="-110" charset="0"/>
              </a:rPr>
              <a:t>elem</a:t>
            </a:r>
            <a:r>
              <a:rPr lang="en-GB" sz="2000" dirty="0" smtClean="0">
                <a:latin typeface="Courier" pitchFamily="-110" charset="0"/>
              </a:rPr>
              <a:t> = *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if (CAS(</a:t>
            </a:r>
            <a:r>
              <a:rPr lang="en-GB" sz="2000" dirty="0" err="1" smtClean="0">
                <a:latin typeface="Courier" pitchFamily="-110" charset="0"/>
              </a:rPr>
              <a:t>old_SP</a:t>
            </a:r>
            <a:r>
              <a:rPr lang="en-GB" sz="2000" dirty="0" smtClean="0">
                <a:latin typeface="Courier" pitchFamily="-110" charset="0"/>
              </a:rPr>
              <a:t>, </a:t>
            </a:r>
            <a:r>
              <a:rPr lang="en-GB" sz="2000" dirty="0" err="1" smtClean="0">
                <a:latin typeface="Courier" pitchFamily="-110" charset="0"/>
              </a:rPr>
              <a:t>new_SP</a:t>
            </a:r>
            <a:r>
              <a:rPr lang="en-GB" sz="2000" dirty="0" smtClean="0">
                <a:latin typeface="Courier" pitchFamily="-110" charset="0"/>
              </a:rPr>
              <a:t>, &amp;SP) == FAIL)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      </a:t>
            </a:r>
            <a:r>
              <a:rPr lang="en-GB" sz="2000" dirty="0" err="1" smtClean="0">
                <a:latin typeface="Courier" pitchFamily="-110" charset="0"/>
              </a:rPr>
              <a:t>goto</a:t>
            </a:r>
            <a:r>
              <a:rPr lang="en-GB" sz="2000" dirty="0" smtClean="0">
                <a:latin typeface="Courier" pitchFamily="-110" charset="0"/>
              </a:rPr>
              <a:t> retry;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  return </a:t>
            </a:r>
            <a:r>
              <a:rPr lang="en-GB" sz="2000" dirty="0" err="1" smtClean="0">
                <a:latin typeface="Courier" pitchFamily="-110" charset="0"/>
              </a:rPr>
              <a:t>elem</a:t>
            </a:r>
            <a:r>
              <a:rPr lang="en-GB" sz="2000" dirty="0" smtClean="0">
                <a:latin typeface="Courier" pitchFamily="-110" charset="0"/>
              </a:rPr>
              <a:t>;</a:t>
            </a:r>
          </a:p>
          <a:p>
            <a:pPr eaLnBrk="1">
              <a:lnSpc>
                <a:spcPct val="88000"/>
              </a:lnSpc>
              <a:buFont typeface="Wingdings" pitchFamily="-110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000" dirty="0" smtClean="0">
                <a:latin typeface="Courier" pitchFamily="-110" charset="0"/>
              </a:rPr>
              <a:t>}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8357" y="2806260"/>
            <a:ext cx="5791200" cy="445532"/>
          </a:xfrm>
          <a:prstGeom prst="rect">
            <a:avLst/>
          </a:prstGeom>
          <a:solidFill>
            <a:srgbClr val="3366FF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08357" y="3259426"/>
            <a:ext cx="5791200" cy="609600"/>
          </a:xfrm>
          <a:prstGeom prst="rect">
            <a:avLst/>
          </a:prstGeom>
          <a:solidFill>
            <a:srgbClr val="008000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08357" y="3869026"/>
            <a:ext cx="5791200" cy="685800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017837"/>
            <a:ext cx="6887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ea typeface="Arial" pitchFamily="-110" charset="0"/>
                <a:cs typeface="Arial" pitchFamily="-110" charset="0"/>
              </a:rPr>
              <a:t>Copy</a:t>
            </a:r>
          </a:p>
        </p:txBody>
      </p:sp>
      <p:sp>
        <p:nvSpPr>
          <p:cNvPr id="29706" name="TextBox 12"/>
          <p:cNvSpPr txBox="1">
            <a:spLocks noChangeArrowheads="1"/>
          </p:cNvSpPr>
          <p:nvPr/>
        </p:nvSpPr>
        <p:spPr bwMode="auto">
          <a:xfrm>
            <a:off x="304800" y="3562350"/>
            <a:ext cx="1138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</a:rPr>
              <a:t>Do 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160837"/>
            <a:ext cx="6891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Arial" pitchFamily="-110" charset="0"/>
                <a:cs typeface="Arial" pitchFamily="-110" charset="0"/>
              </a:rPr>
              <a:t>Test</a:t>
            </a:r>
          </a:p>
        </p:txBody>
      </p:sp>
      <p:cxnSp>
        <p:nvCxnSpPr>
          <p:cNvPr id="16" name="Straight Arrow Connector 15"/>
          <p:cNvCxnSpPr>
            <a:cxnSpLocks noChangeShapeType="1"/>
            <a:stCxn id="12" idx="3"/>
            <a:endCxn id="9" idx="1"/>
          </p:cNvCxnSpPr>
          <p:nvPr/>
        </p:nvCxnSpPr>
        <p:spPr bwMode="auto">
          <a:xfrm flipV="1">
            <a:off x="1069710" y="3029026"/>
            <a:ext cx="538647" cy="17347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  <a:stCxn id="29706" idx="3"/>
            <a:endCxn id="10" idx="1"/>
          </p:cNvCxnSpPr>
          <p:nvPr/>
        </p:nvCxnSpPr>
        <p:spPr bwMode="auto">
          <a:xfrm flipV="1">
            <a:off x="1443038" y="3564226"/>
            <a:ext cx="165319" cy="18306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  <a:stCxn id="14" idx="3"/>
            <a:endCxn id="11" idx="1"/>
          </p:cNvCxnSpPr>
          <p:nvPr/>
        </p:nvCxnSpPr>
        <p:spPr bwMode="auto">
          <a:xfrm flipV="1">
            <a:off x="1070161" y="4211926"/>
            <a:ext cx="538196" cy="13357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440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Made It Work?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105739"/>
          </a:xfrm>
        </p:spPr>
        <p:txBody>
          <a:bodyPr/>
          <a:lstStyle/>
          <a:p>
            <a:r>
              <a:rPr lang="en-US" sz="2000" dirty="0" smtClean="0"/>
              <a:t>It works because we can atomically commit the new stack pointer value and compare the old stack pointer with the one at commit time</a:t>
            </a:r>
          </a:p>
          <a:p>
            <a:pPr lvl="4"/>
            <a:endParaRPr lang="en-US" sz="2000" dirty="0" smtClean="0"/>
          </a:p>
          <a:p>
            <a:r>
              <a:rPr lang="en-US" sz="2000" dirty="0" smtClean="0"/>
              <a:t>This allows us to verify no other thread has accessed the stack concurrently with our operation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i.e. since we took the copy</a:t>
            </a:r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Well, at least we know the address in the stack pointer is the same as it was when we started</a:t>
            </a:r>
          </a:p>
          <a:p>
            <a:pPr marL="1143000" lvl="2" indent="-285750">
              <a:buFontTx/>
              <a:buChar char="-"/>
            </a:pPr>
            <a:r>
              <a:rPr lang="en-US" sz="1800" dirty="0" smtClean="0"/>
              <a:t>Does this guarantee there was no concurrent activity?</a:t>
            </a:r>
          </a:p>
          <a:p>
            <a:pPr marL="1143000" lvl="2" indent="-285750">
              <a:buFontTx/>
              <a:buChar char="-"/>
            </a:pPr>
            <a:r>
              <a:rPr lang="en-US" sz="1800" dirty="0" smtClean="0"/>
              <a:t>Does it matter?</a:t>
            </a:r>
          </a:p>
          <a:p>
            <a:pPr marL="1143000" lvl="2" indent="-285750">
              <a:buFontTx/>
              <a:buChar char="-"/>
            </a:pPr>
            <a:r>
              <a:rPr lang="en-US" sz="1800" dirty="0" smtClean="0"/>
              <a:t>We have to be careful !</a:t>
            </a:r>
          </a:p>
        </p:txBody>
      </p:sp>
    </p:spTree>
    <p:extLst>
      <p:ext uri="{BB962C8B-B14F-4D97-AF65-F5344CB8AC3E}">
        <p14:creationId xmlns:p14="http://schemas.microsoft.com/office/powerpoint/2010/main" val="16616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Push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Push(</a:t>
            </a:r>
            <a:r>
              <a:rPr lang="en-US" sz="1800" dirty="0" err="1" smtClean="0">
                <a:latin typeface="Courier" pitchFamily="-110" charset="0"/>
              </a:rPr>
              <a:t>elem</a:t>
            </a:r>
            <a:r>
              <a:rPr lang="en-US" sz="1800" dirty="0" smtClean="0">
                <a:latin typeface="Courier" pitchFamily="-110" charset="0"/>
              </a:rPr>
              <a:t>) {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retry: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</a:t>
            </a:r>
            <a:r>
              <a:rPr lang="en-US" sz="1800" dirty="0" err="1" smtClean="0">
                <a:latin typeface="Courier" pitchFamily="-110" charset="0"/>
              </a:rPr>
              <a:t>old_SP</a:t>
            </a:r>
            <a:r>
              <a:rPr lang="en-US" sz="1800" dirty="0" smtClean="0">
                <a:latin typeface="Courier" pitchFamily="-110" charset="0"/>
              </a:rPr>
              <a:t> = SP;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 = </a:t>
            </a:r>
            <a:r>
              <a:rPr lang="en-US" sz="1800" dirty="0" err="1" smtClean="0">
                <a:latin typeface="Courier" pitchFamily="-110" charset="0"/>
              </a:rPr>
              <a:t>old_SP</a:t>
            </a:r>
            <a:r>
              <a:rPr lang="en-US" sz="1800" dirty="0" smtClean="0">
                <a:latin typeface="Courier" pitchFamily="-110" charset="0"/>
              </a:rPr>
              <a:t> – 1;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</a:t>
            </a:r>
            <a:r>
              <a:rPr lang="en-US" sz="1800" dirty="0" err="1" smtClean="0">
                <a:latin typeface="Courier" pitchFamily="-110" charset="0"/>
              </a:rPr>
              <a:t>old_val</a:t>
            </a:r>
            <a:r>
              <a:rPr lang="en-US" sz="1800" dirty="0" smtClean="0">
                <a:latin typeface="Courier" pitchFamily="-110" charset="0"/>
              </a:rPr>
              <a:t> = *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if(CAS2(</a:t>
            </a:r>
            <a:r>
              <a:rPr lang="en-US" sz="1800" dirty="0" err="1" smtClean="0">
                <a:latin typeface="Courier" pitchFamily="-110" charset="0"/>
              </a:rPr>
              <a:t>old_SP</a:t>
            </a:r>
            <a:r>
              <a:rPr lang="en-US" sz="1800" dirty="0" smtClean="0">
                <a:latin typeface="Courier" pitchFamily="-110" charset="0"/>
              </a:rPr>
              <a:t>, </a:t>
            </a:r>
            <a:r>
              <a:rPr lang="en-US" sz="1800" dirty="0" err="1" smtClean="0">
                <a:latin typeface="Courier" pitchFamily="-110" charset="0"/>
              </a:rPr>
              <a:t>old_val</a:t>
            </a:r>
            <a:r>
              <a:rPr lang="en-US" sz="1800" dirty="0" smtClean="0">
                <a:latin typeface="Courier" pitchFamily="-110" charset="0"/>
              </a:rPr>
              <a:t>, 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, </a:t>
            </a:r>
            <a:r>
              <a:rPr lang="en-US" sz="1800" dirty="0" err="1" smtClean="0">
                <a:latin typeface="Courier" pitchFamily="-110" charset="0"/>
              </a:rPr>
              <a:t>elem</a:t>
            </a:r>
            <a:r>
              <a:rPr lang="en-US" sz="1800" dirty="0" smtClean="0">
                <a:latin typeface="Courier" pitchFamily="-110" charset="0"/>
              </a:rPr>
              <a:t>, &amp;SP, 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)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	== FAIL)</a:t>
            </a:r>
            <a:r>
              <a:rPr lang="ar-SA" sz="1800" dirty="0" smtClean="0">
                <a:latin typeface="Courier" pitchFamily="-110" charset="0"/>
              </a:rPr>
              <a:t>‏</a:t>
            </a:r>
            <a:r>
              <a:rPr lang="en-US" sz="1800" dirty="0" smtClean="0">
                <a:latin typeface="Courier" pitchFamily="-110" charset="0"/>
              </a:rPr>
              <a:t> </a:t>
            </a:r>
            <a:r>
              <a:rPr lang="en-US" sz="1800" dirty="0" err="1" smtClean="0">
                <a:latin typeface="Courier" pitchFamily="-110" charset="0"/>
              </a:rPr>
              <a:t>goto</a:t>
            </a:r>
            <a:r>
              <a:rPr lang="en-US" sz="1800" dirty="0" smtClean="0">
                <a:latin typeface="Courier" pitchFamily="-110" charset="0"/>
              </a:rPr>
              <a:t> retry;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}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49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71800"/>
            <a:ext cx="8077200" cy="153272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A Lock-Free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Multiprocessor OS Kernel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Push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0" y="2408238"/>
            <a:ext cx="5715000" cy="2593975"/>
          </a:xfrm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Push(</a:t>
            </a:r>
            <a:r>
              <a:rPr lang="en-US" sz="1800" dirty="0" err="1" smtClean="0">
                <a:latin typeface="Courier" pitchFamily="-110" charset="0"/>
              </a:rPr>
              <a:t>elem</a:t>
            </a:r>
            <a:r>
              <a:rPr lang="en-US" sz="1800" dirty="0" smtClean="0">
                <a:latin typeface="Courier" pitchFamily="-110" charset="0"/>
              </a:rPr>
              <a:t>) {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retry: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</a:t>
            </a:r>
            <a:r>
              <a:rPr lang="en-US" sz="1800" dirty="0" err="1" smtClean="0">
                <a:latin typeface="Courier" pitchFamily="-110" charset="0"/>
              </a:rPr>
              <a:t>old_SP</a:t>
            </a:r>
            <a:r>
              <a:rPr lang="en-US" sz="1800" dirty="0" smtClean="0">
                <a:latin typeface="Courier" pitchFamily="-110" charset="0"/>
              </a:rPr>
              <a:t> = SP;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 = </a:t>
            </a:r>
            <a:r>
              <a:rPr lang="en-US" sz="1800" dirty="0" err="1" smtClean="0">
                <a:latin typeface="Courier" pitchFamily="-110" charset="0"/>
              </a:rPr>
              <a:t>old_SP</a:t>
            </a:r>
            <a:r>
              <a:rPr lang="en-US" sz="1800" dirty="0" smtClean="0">
                <a:latin typeface="Courier" pitchFamily="-110" charset="0"/>
              </a:rPr>
              <a:t> – 1;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</a:t>
            </a:r>
            <a:r>
              <a:rPr lang="en-US" sz="1800" dirty="0" err="1" smtClean="0">
                <a:latin typeface="Courier" pitchFamily="-110" charset="0"/>
              </a:rPr>
              <a:t>old_val</a:t>
            </a:r>
            <a:r>
              <a:rPr lang="en-US" sz="1800" dirty="0" smtClean="0">
                <a:latin typeface="Courier" pitchFamily="-110" charset="0"/>
              </a:rPr>
              <a:t> = *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if(CAS2(</a:t>
            </a:r>
            <a:r>
              <a:rPr lang="en-US" sz="1800" dirty="0" err="1" smtClean="0">
                <a:latin typeface="Courier" pitchFamily="-110" charset="0"/>
              </a:rPr>
              <a:t>old_SP</a:t>
            </a:r>
            <a:r>
              <a:rPr lang="en-US" sz="1800" dirty="0" smtClean="0">
                <a:latin typeface="Courier" pitchFamily="-110" charset="0"/>
              </a:rPr>
              <a:t>, </a:t>
            </a:r>
            <a:r>
              <a:rPr lang="en-US" sz="1800" dirty="0" err="1" smtClean="0">
                <a:latin typeface="Courier" pitchFamily="-110" charset="0"/>
              </a:rPr>
              <a:t>old_val</a:t>
            </a:r>
            <a:r>
              <a:rPr lang="en-US" sz="1800" dirty="0" smtClean="0">
                <a:latin typeface="Courier" pitchFamily="-110" charset="0"/>
              </a:rPr>
              <a:t>, 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, </a:t>
            </a:r>
            <a:r>
              <a:rPr lang="en-US" sz="1800" dirty="0" err="1" smtClean="0">
                <a:latin typeface="Courier" pitchFamily="-110" charset="0"/>
              </a:rPr>
              <a:t>elem</a:t>
            </a:r>
            <a:r>
              <a:rPr lang="en-US" sz="1800" dirty="0" smtClean="0">
                <a:latin typeface="Courier" pitchFamily="-110" charset="0"/>
              </a:rPr>
              <a:t>, &amp;SP, 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)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	== FAIL)</a:t>
            </a:r>
            <a:r>
              <a:rPr lang="ar-SA" sz="1800" dirty="0" smtClean="0">
                <a:latin typeface="Courier" pitchFamily="-110" charset="0"/>
              </a:rPr>
              <a:t>‏</a:t>
            </a:r>
            <a:r>
              <a:rPr lang="en-US" sz="1800" dirty="0" smtClean="0">
                <a:latin typeface="Courier" pitchFamily="-110" charset="0"/>
              </a:rPr>
              <a:t> </a:t>
            </a:r>
            <a:r>
              <a:rPr lang="en-US" sz="1800" dirty="0" err="1" smtClean="0">
                <a:latin typeface="Courier" pitchFamily="-110" charset="0"/>
              </a:rPr>
              <a:t>goto</a:t>
            </a:r>
            <a:r>
              <a:rPr lang="en-US" sz="1800" dirty="0" smtClean="0">
                <a:latin typeface="Courier" pitchFamily="-110" charset="0"/>
              </a:rPr>
              <a:t> retry;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}</a:t>
            </a:r>
          </a:p>
          <a:p>
            <a:endParaRPr lang="en-US" dirty="0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35225" y="2971800"/>
            <a:ext cx="1828800" cy="381000"/>
          </a:xfrm>
          <a:prstGeom prst="rect">
            <a:avLst/>
          </a:prstGeom>
          <a:solidFill>
            <a:srgbClr val="3366FF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4873625" y="2514600"/>
            <a:ext cx="68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366FF"/>
                </a:solidFill>
              </a:rPr>
              <a:t>Copy</a:t>
            </a:r>
          </a:p>
        </p:txBody>
      </p:sp>
      <p:cxnSp>
        <p:nvCxnSpPr>
          <p:cNvPr id="11" name="Straight Arrow Connector 10"/>
          <p:cNvCxnSpPr>
            <a:cxnSpLocks noChangeShapeType="1"/>
            <a:endCxn id="8" idx="3"/>
          </p:cNvCxnSpPr>
          <p:nvPr/>
        </p:nvCxnSpPr>
        <p:spPr bwMode="auto">
          <a:xfrm rot="10800000" flipV="1">
            <a:off x="4264025" y="2819400"/>
            <a:ext cx="838200" cy="342900"/>
          </a:xfrm>
          <a:prstGeom prst="straightConnector1">
            <a:avLst/>
          </a:prstGeom>
          <a:noFill/>
          <a:ln w="25400">
            <a:solidFill>
              <a:srgbClr val="3366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252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Push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0" y="2408238"/>
            <a:ext cx="5715000" cy="2593975"/>
          </a:xfrm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Push(elem) {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	retry: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		old_SP = SP;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		new_SP = old_SP – 1;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		old_val = *new_SP;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		if(CAS2(old_SP, old_val, new_SP, elem, &amp;SP, new_SP)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			== FAIL)</a:t>
            </a:r>
            <a:r>
              <a:rPr lang="ar-SA" sz="1800" smtClean="0">
                <a:latin typeface="Courier" pitchFamily="-110" charset="0"/>
              </a:rPr>
              <a:t>‏</a:t>
            </a:r>
            <a:r>
              <a:rPr lang="en-US" sz="1800" smtClean="0">
                <a:latin typeface="Courier" pitchFamily="-110" charset="0"/>
              </a:rPr>
              <a:t> goto retry;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}</a:t>
            </a:r>
          </a:p>
          <a:p>
            <a:endParaRPr lang="en-US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43162" y="3429000"/>
            <a:ext cx="2895600" cy="609600"/>
          </a:xfrm>
          <a:prstGeom prst="rect">
            <a:avLst/>
          </a:prstGeom>
          <a:solidFill>
            <a:srgbClr val="008000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6024562" y="2819400"/>
            <a:ext cx="1138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</a:rPr>
              <a:t>Do Work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5338762" y="3200400"/>
            <a:ext cx="1219200" cy="609600"/>
          </a:xfrm>
          <a:prstGeom prst="straightConnector1">
            <a:avLst/>
          </a:prstGeom>
          <a:noFill/>
          <a:ln w="25400">
            <a:solidFill>
              <a:srgbClr val="5A9C1E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91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Push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0" y="2408238"/>
            <a:ext cx="5715000" cy="2593975"/>
          </a:xfrm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Push(</a:t>
            </a:r>
            <a:r>
              <a:rPr lang="en-US" sz="1800" dirty="0" err="1" smtClean="0">
                <a:latin typeface="Courier" pitchFamily="-110" charset="0"/>
              </a:rPr>
              <a:t>elem</a:t>
            </a:r>
            <a:r>
              <a:rPr lang="en-US" sz="1800" dirty="0" smtClean="0">
                <a:latin typeface="Courier" pitchFamily="-110" charset="0"/>
              </a:rPr>
              <a:t>) {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retry: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</a:t>
            </a:r>
            <a:r>
              <a:rPr lang="en-US" sz="1800" dirty="0" err="1" smtClean="0">
                <a:latin typeface="Courier" pitchFamily="-110" charset="0"/>
              </a:rPr>
              <a:t>old_SP</a:t>
            </a:r>
            <a:r>
              <a:rPr lang="en-US" sz="1800" dirty="0" smtClean="0">
                <a:latin typeface="Courier" pitchFamily="-110" charset="0"/>
              </a:rPr>
              <a:t> = SP;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 = </a:t>
            </a:r>
            <a:r>
              <a:rPr lang="en-US" sz="1800" dirty="0" err="1" smtClean="0">
                <a:latin typeface="Courier" pitchFamily="-110" charset="0"/>
              </a:rPr>
              <a:t>old_SP</a:t>
            </a:r>
            <a:r>
              <a:rPr lang="en-US" sz="1800" dirty="0" smtClean="0">
                <a:latin typeface="Courier" pitchFamily="-110" charset="0"/>
              </a:rPr>
              <a:t> – 1;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</a:t>
            </a:r>
            <a:r>
              <a:rPr lang="en-US" sz="1800" dirty="0" err="1" smtClean="0">
                <a:latin typeface="Courier" pitchFamily="-110" charset="0"/>
              </a:rPr>
              <a:t>old_val</a:t>
            </a:r>
            <a:r>
              <a:rPr lang="en-US" sz="1800" dirty="0" smtClean="0">
                <a:latin typeface="Courier" pitchFamily="-110" charset="0"/>
              </a:rPr>
              <a:t> = *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if(CAS2(</a:t>
            </a:r>
            <a:r>
              <a:rPr lang="en-US" sz="1800" dirty="0" err="1" smtClean="0">
                <a:latin typeface="Courier" pitchFamily="-110" charset="0"/>
              </a:rPr>
              <a:t>old_SP</a:t>
            </a:r>
            <a:r>
              <a:rPr lang="en-US" sz="1800" dirty="0" smtClean="0">
                <a:latin typeface="Courier" pitchFamily="-110" charset="0"/>
              </a:rPr>
              <a:t>, </a:t>
            </a:r>
            <a:r>
              <a:rPr lang="en-US" sz="1800" dirty="0" err="1" smtClean="0">
                <a:latin typeface="Courier" pitchFamily="-110" charset="0"/>
              </a:rPr>
              <a:t>old_val</a:t>
            </a:r>
            <a:r>
              <a:rPr lang="en-US" sz="1800" dirty="0" smtClean="0">
                <a:latin typeface="Courier" pitchFamily="-110" charset="0"/>
              </a:rPr>
              <a:t>, 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, </a:t>
            </a:r>
            <a:r>
              <a:rPr lang="en-US" sz="1800" dirty="0" err="1" smtClean="0">
                <a:latin typeface="Courier" pitchFamily="-110" charset="0"/>
              </a:rPr>
              <a:t>elem</a:t>
            </a:r>
            <a:r>
              <a:rPr lang="en-US" sz="1800" dirty="0" smtClean="0">
                <a:latin typeface="Courier" pitchFamily="-110" charset="0"/>
              </a:rPr>
              <a:t>, &amp;SP, 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)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	== FAIL)</a:t>
            </a:r>
            <a:r>
              <a:rPr lang="ar-SA" sz="1800" dirty="0" smtClean="0">
                <a:latin typeface="Courier" pitchFamily="-110" charset="0"/>
              </a:rPr>
              <a:t>‏</a:t>
            </a:r>
            <a:r>
              <a:rPr lang="en-US" sz="1800" dirty="0" smtClean="0">
                <a:latin typeface="Courier" pitchFamily="-110" charset="0"/>
              </a:rPr>
              <a:t> </a:t>
            </a:r>
            <a:r>
              <a:rPr lang="en-US" sz="1800" dirty="0" err="1" smtClean="0">
                <a:latin typeface="Courier" pitchFamily="-110" charset="0"/>
              </a:rPr>
              <a:t>goto</a:t>
            </a:r>
            <a:r>
              <a:rPr lang="en-US" sz="1800" dirty="0" smtClean="0">
                <a:latin typeface="Courier" pitchFamily="-110" charset="0"/>
              </a:rPr>
              <a:t> retry;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}</a:t>
            </a:r>
          </a:p>
          <a:p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8800" y="3962400"/>
            <a:ext cx="7086600" cy="685800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590800"/>
            <a:ext cx="11326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Arial" pitchFamily="-110" charset="0"/>
                <a:cs typeface="Arial" pitchFamily="-110" charset="0"/>
              </a:rPr>
              <a:t>Test and</a:t>
            </a:r>
          </a:p>
          <a:p>
            <a:pPr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Arial" pitchFamily="-110" charset="0"/>
                <a:cs typeface="Arial" pitchFamily="-110" charset="0"/>
              </a:rPr>
              <a:t>commit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5562600" y="3276600"/>
            <a:ext cx="1828800" cy="762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42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Push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33400" y="2419350"/>
            <a:ext cx="8534400" cy="2593975"/>
          </a:xfrm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Push(elem) {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	retry: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		old_SP = SP;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		new_SP = old_SP – 1;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		old_val = *new_SP;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		if(</a:t>
            </a:r>
            <a:r>
              <a:rPr lang="en-US" sz="1800" smtClean="0">
                <a:solidFill>
                  <a:srgbClr val="FF0000"/>
                </a:solidFill>
                <a:latin typeface="Courier" pitchFamily="-110" charset="0"/>
              </a:rPr>
              <a:t>CAS2</a:t>
            </a:r>
            <a:r>
              <a:rPr lang="en-US" sz="1800" smtClean="0">
                <a:latin typeface="Courier" pitchFamily="-110" charset="0"/>
              </a:rPr>
              <a:t>(old_SP, old_val, new_SP, elem, &amp;SP, new_SP)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			== FAIL)</a:t>
            </a:r>
            <a:r>
              <a:rPr lang="ar-SA" sz="1800" smtClean="0">
                <a:latin typeface="Courier" pitchFamily="-110" charset="0"/>
              </a:rPr>
              <a:t>‏</a:t>
            </a:r>
            <a:r>
              <a:rPr lang="en-US" sz="1800" smtClean="0">
                <a:latin typeface="Courier" pitchFamily="-110" charset="0"/>
              </a:rPr>
              <a:t> goto retry;</a:t>
            </a:r>
          </a:p>
          <a:p>
            <a:pPr>
              <a:buFont typeface="Wingdings" pitchFamily="-110" charset="2"/>
              <a:buNone/>
            </a:pPr>
            <a:r>
              <a:rPr lang="en-US" sz="1800" smtClean="0">
                <a:latin typeface="Courier" pitchFamily="-110" charset="0"/>
              </a:rPr>
              <a:t>}</a:t>
            </a:r>
          </a:p>
          <a:p>
            <a:pPr>
              <a:buFont typeface="Wingdings" pitchFamily="-110" charset="2"/>
              <a:buNone/>
            </a:pPr>
            <a:endParaRPr lang="en-US" smtClean="0"/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362200" y="5238750"/>
            <a:ext cx="4768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Note: this is a </a:t>
            </a:r>
            <a:r>
              <a:rPr lang="en-US" sz="1800" b="1">
                <a:solidFill>
                  <a:srgbClr val="FF0000"/>
                </a:solidFill>
              </a:rPr>
              <a:t>double </a:t>
            </a:r>
            <a:r>
              <a:rPr lang="en-US" sz="1800">
                <a:solidFill>
                  <a:srgbClr val="FF0000"/>
                </a:solidFill>
              </a:rPr>
              <a:t>compare and swap!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Its needed to atomically update both the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new item and the new stack pointer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16200000" flipV="1">
            <a:off x="1676400" y="4781550"/>
            <a:ext cx="1066800" cy="152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81400" y="3980639"/>
            <a:ext cx="1143000" cy="381000"/>
          </a:xfrm>
          <a:prstGeom prst="rect">
            <a:avLst/>
          </a:prstGeom>
          <a:solidFill>
            <a:srgbClr val="3366FF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90800" y="3980639"/>
            <a:ext cx="914400" cy="381000"/>
          </a:xfrm>
          <a:prstGeom prst="rect">
            <a:avLst/>
          </a:prstGeom>
          <a:solidFill>
            <a:srgbClr val="3366FF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850" name="TextBox 16"/>
          <p:cNvSpPr txBox="1">
            <a:spLocks noChangeArrowheads="1"/>
          </p:cNvSpPr>
          <p:nvPr/>
        </p:nvSpPr>
        <p:spPr bwMode="auto">
          <a:xfrm>
            <a:off x="4267200" y="3181350"/>
            <a:ext cx="1541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366FF"/>
                </a:solidFill>
              </a:rPr>
              <a:t>Unnecessary</a:t>
            </a:r>
          </a:p>
        </p:txBody>
      </p:sp>
      <p:cxnSp>
        <p:nvCxnSpPr>
          <p:cNvPr id="19" name="Straight Arrow Connector 18"/>
          <p:cNvCxnSpPr>
            <a:cxnSpLocks noChangeShapeType="1"/>
            <a:endCxn id="15" idx="0"/>
          </p:cNvCxnSpPr>
          <p:nvPr/>
        </p:nvCxnSpPr>
        <p:spPr bwMode="auto">
          <a:xfrm rot="10800000" flipV="1">
            <a:off x="4152900" y="3523439"/>
            <a:ext cx="647700" cy="4572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5400000" flipH="1" flipV="1">
            <a:off x="6172201" y="3943350"/>
            <a:ext cx="304800" cy="317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23"/>
          <p:cNvCxnSpPr>
            <a:cxnSpLocks noChangeShapeType="1"/>
          </p:cNvCxnSpPr>
          <p:nvPr/>
        </p:nvCxnSpPr>
        <p:spPr bwMode="auto">
          <a:xfrm>
            <a:off x="6324600" y="3790950"/>
            <a:ext cx="1752600" cy="304800"/>
          </a:xfrm>
          <a:prstGeom prst="bentConnector3">
            <a:avLst>
              <a:gd name="adj1" fmla="val 99880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5400000">
            <a:off x="5335588" y="4552950"/>
            <a:ext cx="303212" cy="15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Elbow Connector 29"/>
          <p:cNvCxnSpPr>
            <a:cxnSpLocks noChangeShapeType="1"/>
          </p:cNvCxnSpPr>
          <p:nvPr/>
        </p:nvCxnSpPr>
        <p:spPr bwMode="auto">
          <a:xfrm flipV="1">
            <a:off x="5486400" y="4248150"/>
            <a:ext cx="1600200" cy="457200"/>
          </a:xfrm>
          <a:prstGeom prst="bentConnector3">
            <a:avLst>
              <a:gd name="adj1" fmla="val 100509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6" name="TextBox 31"/>
          <p:cNvSpPr txBox="1">
            <a:spLocks noChangeArrowheads="1"/>
          </p:cNvSpPr>
          <p:nvPr/>
        </p:nvSpPr>
        <p:spPr bwMode="auto">
          <a:xfrm>
            <a:off x="4343400" y="2419350"/>
            <a:ext cx="1103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366FF"/>
                </a:solidFill>
              </a:rPr>
              <a:t>Compare</a:t>
            </a:r>
          </a:p>
        </p:txBody>
      </p:sp>
      <p:cxnSp>
        <p:nvCxnSpPr>
          <p:cNvPr id="37" name="Straight Connector 36"/>
          <p:cNvCxnSpPr>
            <a:cxnSpLocks noChangeShapeType="1"/>
            <a:stCxn id="16" idx="0"/>
            <a:endCxn id="35856" idx="2"/>
          </p:cNvCxnSpPr>
          <p:nvPr/>
        </p:nvCxnSpPr>
        <p:spPr bwMode="auto">
          <a:xfrm flipV="1">
            <a:off x="3048000" y="2789238"/>
            <a:ext cx="1847057" cy="1191401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4876800" y="2800350"/>
            <a:ext cx="2209800" cy="114300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595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093428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+mj-lt"/>
                <a:cs typeface="Courier"/>
              </a:rPr>
              <a:t>CAS2 = double compare and swap</a:t>
            </a:r>
          </a:p>
          <a:p>
            <a:pPr lvl="1">
              <a:defRPr/>
            </a:pPr>
            <a:r>
              <a:rPr lang="en-US" sz="2000" dirty="0" smtClean="0">
                <a:latin typeface="+mj-lt"/>
                <a:cs typeface="Courier"/>
              </a:rPr>
              <a:t>-	Sometimes referred to as DCAS</a:t>
            </a:r>
          </a:p>
          <a:p>
            <a:pPr>
              <a:buFont typeface="Wingdings" pitchFamily="-110" charset="2"/>
              <a:buNone/>
              <a:defRPr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Font typeface="Wingdings" pitchFamily="-110" charset="2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CAS2(copy1, copy2, update1, update2, addr1, addr2)</a:t>
            </a:r>
          </a:p>
          <a:p>
            <a:pPr>
              <a:buFont typeface="Wingdings" pitchFamily="-110" charset="2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{</a:t>
            </a:r>
          </a:p>
          <a:p>
            <a:pPr>
              <a:buFont typeface="Wingdings" pitchFamily="-110" charset="2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	if(addr1 == copy1 &amp;&amp; addr2 == copy2) {</a:t>
            </a:r>
          </a:p>
          <a:p>
            <a:pPr>
              <a:buFont typeface="Wingdings" pitchFamily="-110" charset="2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		*addr1 = update1;</a:t>
            </a:r>
          </a:p>
          <a:p>
            <a:pPr>
              <a:buFont typeface="Wingdings" pitchFamily="-110" charset="2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		*addr2 = update2;</a:t>
            </a:r>
          </a:p>
          <a:p>
            <a:pPr>
              <a:buFont typeface="Wingdings" pitchFamily="-110" charset="2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		return SUCCEED;</a:t>
            </a:r>
          </a:p>
          <a:p>
            <a:pPr>
              <a:buFont typeface="Wingdings" pitchFamily="-110" charset="2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	} else</a:t>
            </a:r>
          </a:p>
          <a:p>
            <a:pPr>
              <a:buFont typeface="Wingdings" pitchFamily="-110" charset="2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		return FAIL;</a:t>
            </a:r>
          </a:p>
          <a:p>
            <a:pPr>
              <a:buFont typeface="Wingdings" pitchFamily="-110" charset="2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508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Push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38200" y="2408238"/>
            <a:ext cx="8077200" cy="2593975"/>
          </a:xfrm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Push(</a:t>
            </a:r>
            <a:r>
              <a:rPr lang="en-US" sz="1800" dirty="0" err="1" smtClean="0">
                <a:latin typeface="Courier" pitchFamily="-110" charset="0"/>
              </a:rPr>
              <a:t>elem</a:t>
            </a:r>
            <a:r>
              <a:rPr lang="en-US" sz="1800" dirty="0" smtClean="0">
                <a:latin typeface="Courier" pitchFamily="-110" charset="0"/>
              </a:rPr>
              <a:t>) {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retry: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</a:t>
            </a:r>
            <a:r>
              <a:rPr lang="en-US" sz="1800" dirty="0" err="1" smtClean="0">
                <a:latin typeface="Courier" pitchFamily="-110" charset="0"/>
              </a:rPr>
              <a:t>old_SP</a:t>
            </a:r>
            <a:r>
              <a:rPr lang="en-US" sz="1800" dirty="0" smtClean="0">
                <a:latin typeface="Courier" pitchFamily="-110" charset="0"/>
              </a:rPr>
              <a:t> = SP;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 = </a:t>
            </a:r>
            <a:r>
              <a:rPr lang="en-US" sz="1800" dirty="0" err="1" smtClean="0">
                <a:latin typeface="Courier" pitchFamily="-110" charset="0"/>
              </a:rPr>
              <a:t>old_SP</a:t>
            </a:r>
            <a:r>
              <a:rPr lang="en-US" sz="1800" dirty="0" smtClean="0">
                <a:latin typeface="Courier" pitchFamily="-110" charset="0"/>
              </a:rPr>
              <a:t> – 1;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</a:t>
            </a:r>
            <a:r>
              <a:rPr lang="en-US" sz="1800" dirty="0" err="1" smtClean="0">
                <a:latin typeface="Courier" pitchFamily="-110" charset="0"/>
              </a:rPr>
              <a:t>old_val</a:t>
            </a:r>
            <a:r>
              <a:rPr lang="en-US" sz="1800" dirty="0" smtClean="0">
                <a:latin typeface="Courier" pitchFamily="-110" charset="0"/>
              </a:rPr>
              <a:t> = *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if(CAS2(</a:t>
            </a:r>
            <a:r>
              <a:rPr lang="en-US" sz="1800" dirty="0" err="1" smtClean="0">
                <a:latin typeface="Courier" pitchFamily="-110" charset="0"/>
              </a:rPr>
              <a:t>old_SP</a:t>
            </a:r>
            <a:r>
              <a:rPr lang="en-US" sz="1800" dirty="0" smtClean="0">
                <a:latin typeface="Courier" pitchFamily="-110" charset="0"/>
              </a:rPr>
              <a:t>, </a:t>
            </a:r>
            <a:r>
              <a:rPr lang="en-US" sz="1800" dirty="0" err="1" smtClean="0">
                <a:latin typeface="Courier" pitchFamily="-110" charset="0"/>
              </a:rPr>
              <a:t>old_val</a:t>
            </a:r>
            <a:r>
              <a:rPr lang="en-US" sz="1800" dirty="0" smtClean="0">
                <a:latin typeface="Courier" pitchFamily="-110" charset="0"/>
              </a:rPr>
              <a:t>, 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, </a:t>
            </a:r>
            <a:r>
              <a:rPr lang="en-US" sz="1800" dirty="0" err="1" smtClean="0">
                <a:latin typeface="Courier" pitchFamily="-110" charset="0"/>
              </a:rPr>
              <a:t>elem</a:t>
            </a:r>
            <a:r>
              <a:rPr lang="en-US" sz="1800" dirty="0" smtClean="0">
                <a:latin typeface="Courier" pitchFamily="-110" charset="0"/>
              </a:rPr>
              <a:t>, &amp;SP, </a:t>
            </a:r>
            <a:r>
              <a:rPr lang="en-US" sz="1800" dirty="0" err="1" smtClean="0">
                <a:latin typeface="Courier" pitchFamily="-110" charset="0"/>
              </a:rPr>
              <a:t>new_SP</a:t>
            </a:r>
            <a:r>
              <a:rPr lang="en-US" sz="1800" dirty="0" smtClean="0">
                <a:latin typeface="Courier" pitchFamily="-110" charset="0"/>
              </a:rPr>
              <a:t>)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			== FAIL)</a:t>
            </a:r>
            <a:r>
              <a:rPr lang="ar-SA" sz="1800" dirty="0" smtClean="0">
                <a:latin typeface="Courier" pitchFamily="-110" charset="0"/>
              </a:rPr>
              <a:t>‏</a:t>
            </a:r>
            <a:r>
              <a:rPr lang="en-US" sz="1800" dirty="0" smtClean="0">
                <a:latin typeface="Courier" pitchFamily="-110" charset="0"/>
              </a:rPr>
              <a:t> </a:t>
            </a:r>
            <a:r>
              <a:rPr lang="en-US" sz="1800" dirty="0" err="1" smtClean="0">
                <a:latin typeface="Courier" pitchFamily="-110" charset="0"/>
              </a:rPr>
              <a:t>goto</a:t>
            </a:r>
            <a:r>
              <a:rPr lang="en-US" sz="1800" dirty="0" smtClean="0">
                <a:latin typeface="Courier" pitchFamily="-110" charset="0"/>
              </a:rPr>
              <a:t> retry;</a:t>
            </a:r>
          </a:p>
          <a:p>
            <a:pPr>
              <a:buFont typeface="Wingdings" pitchFamily="-110" charset="2"/>
              <a:buNone/>
            </a:pPr>
            <a:r>
              <a:rPr lang="en-US" sz="1800" dirty="0" smtClean="0">
                <a:latin typeface="Courier" pitchFamily="-110" charset="0"/>
              </a:rPr>
              <a:t>}</a:t>
            </a:r>
          </a:p>
          <a:p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8800" y="4038600"/>
            <a:ext cx="7086600" cy="685800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28800" y="3421704"/>
            <a:ext cx="2895600" cy="609600"/>
          </a:xfrm>
          <a:prstGeom prst="rect">
            <a:avLst/>
          </a:prstGeom>
          <a:solidFill>
            <a:srgbClr val="008000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0" y="2991492"/>
            <a:ext cx="1828800" cy="430212"/>
          </a:xfrm>
          <a:prstGeom prst="rect">
            <a:avLst/>
          </a:prstGeom>
          <a:solidFill>
            <a:srgbClr val="3366FF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181436"/>
            <a:ext cx="6887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3366FF"/>
                  </a:solidFill>
                </a:ln>
                <a:solidFill>
                  <a:srgbClr val="3366FF"/>
                </a:solidFill>
                <a:ea typeface="Arial" pitchFamily="-110" charset="0"/>
                <a:cs typeface="Arial" pitchFamily="-110" charset="0"/>
              </a:rPr>
              <a:t>Copy</a:t>
            </a:r>
          </a:p>
        </p:txBody>
      </p:sp>
      <p:sp>
        <p:nvSpPr>
          <p:cNvPr id="37898" name="TextBox 9"/>
          <p:cNvSpPr txBox="1">
            <a:spLocks noChangeArrowheads="1"/>
          </p:cNvSpPr>
          <p:nvPr/>
        </p:nvSpPr>
        <p:spPr bwMode="auto">
          <a:xfrm>
            <a:off x="457200" y="3726504"/>
            <a:ext cx="1138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</a:rPr>
              <a:t>Do 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4324436"/>
            <a:ext cx="6891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a typeface="Arial" pitchFamily="-110" charset="0"/>
                <a:cs typeface="Arial" pitchFamily="-110" charset="0"/>
              </a:rPr>
              <a:t>Test</a:t>
            </a:r>
          </a:p>
        </p:txBody>
      </p:sp>
      <p:cxnSp>
        <p:nvCxnSpPr>
          <p:cNvPr id="12" name="Straight Arrow Connector 11"/>
          <p:cNvCxnSpPr>
            <a:cxnSpLocks noChangeShapeType="1"/>
            <a:stCxn id="9" idx="3"/>
          </p:cNvCxnSpPr>
          <p:nvPr/>
        </p:nvCxnSpPr>
        <p:spPr bwMode="auto">
          <a:xfrm>
            <a:off x="1222375" y="3366142"/>
            <a:ext cx="606425" cy="6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  <a:stCxn id="37898" idx="3"/>
          </p:cNvCxnSpPr>
          <p:nvPr/>
        </p:nvCxnSpPr>
        <p:spPr bwMode="auto">
          <a:xfrm flipV="1">
            <a:off x="1595438" y="3867792"/>
            <a:ext cx="233362" cy="42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  <a:stCxn id="11" idx="3"/>
          </p:cNvCxnSpPr>
          <p:nvPr/>
        </p:nvCxnSpPr>
        <p:spPr bwMode="auto">
          <a:xfrm>
            <a:off x="1222375" y="4509142"/>
            <a:ext cx="606425" cy="6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663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240166"/>
            <a:ext cx="7239000" cy="674031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ynchronization in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376103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 smtClean="0"/>
              <a:t>Saved state is only one or two words</a:t>
            </a:r>
          </a:p>
          <a:p>
            <a:pPr lvl="5">
              <a:defRPr/>
            </a:pPr>
            <a:r>
              <a:rPr lang="en-US" sz="2000" dirty="0" smtClean="0"/>
              <a:t>                                    </a:t>
            </a:r>
          </a:p>
          <a:p>
            <a:pPr>
              <a:defRPr/>
            </a:pPr>
            <a:r>
              <a:rPr lang="en-US" sz="2000" dirty="0" smtClean="0"/>
              <a:t>Commit is done via</a:t>
            </a:r>
          </a:p>
          <a:p>
            <a:pPr lvl="1">
              <a:defRPr/>
            </a:pPr>
            <a:r>
              <a:rPr lang="en-US" sz="1800" dirty="0" smtClean="0"/>
              <a:t>-	Compare-and-Swap (CAS), or</a:t>
            </a:r>
          </a:p>
          <a:p>
            <a:pPr lvl="1">
              <a:defRPr/>
            </a:pPr>
            <a:r>
              <a:rPr lang="en-US" sz="1800" dirty="0" smtClean="0"/>
              <a:t>-	Double-Compare-and-Swap (CAS2 or DCAS)</a:t>
            </a:r>
          </a:p>
          <a:p>
            <a:pPr lvl="5">
              <a:defRPr/>
            </a:pPr>
            <a:r>
              <a:rPr lang="en-US" sz="2000" dirty="0" smtClean="0"/>
              <a:t>	</a:t>
            </a:r>
          </a:p>
          <a:p>
            <a:pPr>
              <a:defRPr/>
            </a:pPr>
            <a:r>
              <a:rPr lang="en-US" sz="2000" dirty="0" smtClean="0"/>
              <a:t>Can we really do everything in only </a:t>
            </a:r>
            <a:r>
              <a:rPr lang="en-US" sz="2000" i="1" dirty="0" smtClean="0"/>
              <a:t>two </a:t>
            </a:r>
            <a:r>
              <a:rPr lang="en-US" sz="2000" dirty="0" smtClean="0"/>
              <a:t>words?                      </a:t>
            </a:r>
          </a:p>
          <a:p>
            <a:pPr lvl="1">
              <a:defRPr/>
            </a:pPr>
            <a:r>
              <a:rPr lang="en-US" sz="1800" dirty="0" smtClean="0"/>
              <a:t>-	Every synchronization problem in the Synthesis kernel is reduced to only needing to atomically touch two words at a time!</a:t>
            </a:r>
          </a:p>
          <a:p>
            <a:pPr lvl="1">
              <a:defRPr/>
            </a:pPr>
            <a:r>
              <a:rPr lang="en-US" sz="1800" dirty="0" smtClean="0"/>
              <a:t>-	Requires some very clever kernel architecture</a:t>
            </a:r>
          </a:p>
        </p:txBody>
      </p:sp>
    </p:spTree>
    <p:extLst>
      <p:ext uri="{BB962C8B-B14F-4D97-AF65-F5344CB8AC3E}">
        <p14:creationId xmlns:p14="http://schemas.microsoft.com/office/powerpoint/2010/main" val="38026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298543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 smtClean="0"/>
              <a:t>Build data structures that work concurrently</a:t>
            </a:r>
          </a:p>
          <a:p>
            <a:pPr lvl="1">
              <a:defRPr/>
            </a:pPr>
            <a:r>
              <a:rPr lang="en-US" sz="2000" dirty="0" smtClean="0"/>
              <a:t>-	Stacks</a:t>
            </a:r>
          </a:p>
          <a:p>
            <a:pPr lvl="1">
              <a:defRPr/>
            </a:pPr>
            <a:r>
              <a:rPr lang="en-US" sz="2000" dirty="0" smtClean="0"/>
              <a:t>-	Queues (array-based to avoid allocations)</a:t>
            </a:r>
          </a:p>
          <a:p>
            <a:pPr lvl="1">
              <a:defRPr/>
            </a:pPr>
            <a:r>
              <a:rPr lang="en-US" sz="2000" dirty="0" smtClean="0"/>
              <a:t>-	Linked lists</a:t>
            </a:r>
          </a:p>
          <a:p>
            <a:pPr lvl="5">
              <a:defRPr/>
            </a:pPr>
            <a:r>
              <a:rPr lang="en-US" sz="2000" dirty="0" smtClean="0"/>
              <a:t>	      </a:t>
            </a:r>
          </a:p>
          <a:p>
            <a:pPr>
              <a:defRPr/>
            </a:pPr>
            <a:r>
              <a:rPr lang="en-US" sz="2000" dirty="0" smtClean="0"/>
              <a:t>Then build the OS around these data structures </a:t>
            </a:r>
          </a:p>
          <a:p>
            <a:pPr lvl="5">
              <a:defRPr/>
            </a:pPr>
            <a:r>
              <a:rPr lang="en-US" sz="2000" dirty="0" smtClean="0"/>
              <a:t>                                 </a:t>
            </a:r>
          </a:p>
          <a:p>
            <a:pPr>
              <a:defRPr/>
            </a:pPr>
            <a:r>
              <a:rPr lang="en-US" sz="2000" dirty="0" smtClean="0"/>
              <a:t>Concurrency is a first-class concern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97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240166"/>
            <a:ext cx="7239000" cy="674031"/>
          </a:xfrm>
        </p:spPr>
        <p:txBody>
          <a:bodyPr/>
          <a:lstStyle/>
          <a:p>
            <a:r>
              <a:rPr lang="en-US" dirty="0" smtClean="0"/>
              <a:t>Its </a:t>
            </a:r>
            <a:r>
              <a:rPr lang="en-US" dirty="0"/>
              <a:t>T</a:t>
            </a:r>
            <a:r>
              <a:rPr lang="en-US" dirty="0" smtClean="0"/>
              <a:t>rickier </a:t>
            </a:r>
            <a:r>
              <a:rPr lang="en-US" dirty="0"/>
              <a:t>T</a:t>
            </a:r>
            <a:r>
              <a:rPr lang="en-US" dirty="0" smtClean="0"/>
              <a:t>han </a:t>
            </a:r>
            <a:r>
              <a:rPr lang="en-US" dirty="0"/>
              <a:t>I</a:t>
            </a:r>
            <a:r>
              <a:rPr lang="en-US" dirty="0" smtClean="0"/>
              <a:t>t Seems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393954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 smtClean="0"/>
              <a:t>List operations show insert and delete at the head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This is the easy case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What about insert and delete of interior nodes?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Next pointers of </a:t>
            </a:r>
            <a:r>
              <a:rPr lang="en-US" sz="1800" dirty="0" err="1" smtClean="0"/>
              <a:t>deletable</a:t>
            </a:r>
            <a:r>
              <a:rPr lang="en-US" sz="1800" dirty="0" smtClean="0"/>
              <a:t> nodes are not safe to traverse, even the first time!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Need reference counts and DCAS to atomically compare and update the count and pointer values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This is expensive, so we may choose to defer deletes instead (more on this later in the course)</a:t>
            </a:r>
          </a:p>
          <a:p>
            <a:pPr lvl="5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Specialized list and queue implementations can reduce the overheads</a:t>
            </a:r>
          </a:p>
        </p:txBody>
      </p:sp>
    </p:spTree>
    <p:extLst>
      <p:ext uri="{BB962C8B-B14F-4D97-AF65-F5344CB8AC3E}">
        <p14:creationId xmlns:p14="http://schemas.microsoft.com/office/powerpoint/2010/main" val="18661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Fall-Back </a:t>
            </a:r>
            <a:r>
              <a:rPr lang="en-US" dirty="0"/>
              <a:t>P</a:t>
            </a:r>
            <a:r>
              <a:rPr lang="en-US" dirty="0" smtClean="0"/>
              <a:t>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179606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 smtClean="0"/>
              <a:t>If you can’t reduce the work such that it requires atomic updates to two or less words: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Create a single server thread  and do the work sequentially on a single CPU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Why is this faster than letting multiple CPUs try to do it concurrently?</a:t>
            </a:r>
          </a:p>
          <a:p>
            <a:pPr lvl="5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Callers pack the requested operation into a message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Send it to the server (using lock-free queues!)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Wait for a response/callback/...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The queue effectively serializes the operations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Synthesis Kernel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458200" cy="353943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A research project at Columbia University</a:t>
            </a:r>
          </a:p>
          <a:p>
            <a:pPr lvl="5">
              <a:defRPr/>
            </a:pPr>
            <a:r>
              <a:rPr lang="en-US" sz="2000" dirty="0" smtClean="0"/>
              <a:t>	</a:t>
            </a:r>
          </a:p>
          <a:p>
            <a:pPr eaLnBrk="1" hangingPunct="1">
              <a:defRPr/>
            </a:pPr>
            <a:r>
              <a:rPr lang="en-US" sz="2000" dirty="0" smtClean="0"/>
              <a:t>Synthesis V.0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1800" dirty="0" smtClean="0"/>
              <a:t>Uniprocessor (Motorola 68020)‏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1800" dirty="0" smtClean="0"/>
              <a:t>No virtual memory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1991 - Synthesis V.1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1800" dirty="0" smtClean="0"/>
              <a:t>Dual 68030s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1800" dirty="0" smtClean="0"/>
              <a:t>virtual memory, threads,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1800" dirty="0" smtClean="0"/>
              <a:t>Lock-free kernel</a:t>
            </a:r>
          </a:p>
        </p:txBody>
      </p:sp>
    </p:spTree>
    <p:extLst>
      <p:ext uri="{BB962C8B-B14F-4D97-AF65-F5344CB8AC3E}">
        <p14:creationId xmlns:p14="http://schemas.microsoft.com/office/powerpoint/2010/main" val="29464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243013"/>
            <a:ext cx="8686800" cy="668337"/>
          </a:xfrm>
        </p:spPr>
        <p:txBody>
          <a:bodyPr/>
          <a:lstStyle/>
          <a:p>
            <a:r>
              <a:rPr lang="en-US" dirty="0" smtClean="0"/>
              <a:t>Lock vs </a:t>
            </a:r>
            <a:r>
              <a:rPr lang="en-US" dirty="0"/>
              <a:t>L</a:t>
            </a:r>
            <a:r>
              <a:rPr lang="en-US" dirty="0" smtClean="0"/>
              <a:t>ock-Free </a:t>
            </a:r>
            <a:r>
              <a:rPr lang="en-US" dirty="0"/>
              <a:t>C</a:t>
            </a:r>
            <a:r>
              <a:rPr lang="en-US" dirty="0" smtClean="0"/>
              <a:t>ritical Sections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609600" y="2563812"/>
            <a:ext cx="26082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eaLnBrk="1" hangingPunct="1">
              <a:lnSpc>
                <a:spcPct val="88000"/>
              </a:lnSpc>
              <a:buFont typeface="Wingdings" pitchFamily="-110" charset="2"/>
              <a:buNone/>
            </a:pPr>
            <a:r>
              <a:rPr lang="en-GB" sz="1800">
                <a:latin typeface="Osaka-Mono" charset="0"/>
              </a:rPr>
              <a:t>Lock_based_Pop() {</a:t>
            </a:r>
          </a:p>
          <a:p>
            <a:pPr eaLnBrk="1" hangingPunct="1">
              <a:lnSpc>
                <a:spcPct val="88000"/>
              </a:lnSpc>
              <a:buFont typeface="Wingdings" pitchFamily="-110" charset="2"/>
              <a:buNone/>
            </a:pPr>
            <a:endParaRPr lang="en-GB" sz="1800">
              <a:latin typeface="Osaka-Mono" charset="0"/>
            </a:endParaRPr>
          </a:p>
          <a:p>
            <a:pPr eaLnBrk="1" hangingPunct="1">
              <a:lnSpc>
                <a:spcPct val="88000"/>
              </a:lnSpc>
              <a:buFont typeface="Wingdings" pitchFamily="-110" charset="2"/>
              <a:buNone/>
            </a:pPr>
            <a:r>
              <a:rPr lang="en-GB" sz="1800">
                <a:latin typeface="Osaka-Mono" charset="0"/>
              </a:rPr>
              <a:t>  spin_lock(&amp;lock);</a:t>
            </a:r>
          </a:p>
          <a:p>
            <a:pPr eaLnBrk="1" hangingPunct="1">
              <a:lnSpc>
                <a:spcPct val="88000"/>
              </a:lnSpc>
              <a:buFont typeface="Wingdings" pitchFamily="-110" charset="2"/>
              <a:buNone/>
            </a:pPr>
            <a:endParaRPr lang="en-GB" sz="1800">
              <a:latin typeface="Osaka-Mono" charset="0"/>
            </a:endParaRPr>
          </a:p>
          <a:p>
            <a:pPr eaLnBrk="1" hangingPunct="1">
              <a:lnSpc>
                <a:spcPct val="88000"/>
              </a:lnSpc>
              <a:spcAft>
                <a:spcPts val="1200"/>
              </a:spcAft>
              <a:buFont typeface="Wingdings" pitchFamily="-110" charset="2"/>
              <a:buNone/>
            </a:pPr>
            <a:endParaRPr lang="en-GB" sz="1800">
              <a:latin typeface="Osaka-Mono" charset="0"/>
            </a:endParaRPr>
          </a:p>
          <a:p>
            <a:pPr eaLnBrk="1" hangingPunct="1">
              <a:lnSpc>
                <a:spcPct val="88000"/>
              </a:lnSpc>
              <a:spcAft>
                <a:spcPts val="600"/>
              </a:spcAft>
              <a:buFont typeface="Wingdings" pitchFamily="-110" charset="2"/>
              <a:buNone/>
            </a:pPr>
            <a:r>
              <a:rPr lang="en-GB" sz="1800">
                <a:latin typeface="Osaka-Mono" charset="0"/>
              </a:rPr>
              <a:t>    elem = *SP;</a:t>
            </a:r>
          </a:p>
          <a:p>
            <a:pPr eaLnBrk="1" hangingPunct="1">
              <a:lnSpc>
                <a:spcPct val="88000"/>
              </a:lnSpc>
              <a:spcAft>
                <a:spcPts val="600"/>
              </a:spcAft>
              <a:buFont typeface="Wingdings" pitchFamily="-110" charset="2"/>
              <a:buNone/>
            </a:pPr>
            <a:r>
              <a:rPr lang="en-GB" sz="1800">
                <a:latin typeface="Osaka-Mono" charset="0"/>
              </a:rPr>
              <a:t>    SP = SP + 1;</a:t>
            </a:r>
          </a:p>
          <a:p>
            <a:pPr eaLnBrk="1" hangingPunct="1">
              <a:lnSpc>
                <a:spcPct val="88000"/>
              </a:lnSpc>
              <a:spcAft>
                <a:spcPts val="600"/>
              </a:spcAft>
              <a:buFont typeface="Wingdings" pitchFamily="-110" charset="2"/>
              <a:buNone/>
            </a:pPr>
            <a:endParaRPr lang="en-GB" sz="1800">
              <a:latin typeface="Osaka-Mono" charset="0"/>
            </a:endParaRPr>
          </a:p>
          <a:p>
            <a:pPr eaLnBrk="1" hangingPunct="1">
              <a:lnSpc>
                <a:spcPct val="88000"/>
              </a:lnSpc>
              <a:spcAft>
                <a:spcPts val="3000"/>
              </a:spcAft>
              <a:buFont typeface="Wingdings" pitchFamily="-110" charset="2"/>
              <a:buNone/>
            </a:pPr>
            <a:r>
              <a:rPr lang="en-GB" sz="1800">
                <a:latin typeface="Osaka-Mono" charset="0"/>
              </a:rPr>
              <a:t>  spin_unlock(&amp;lock);</a:t>
            </a:r>
          </a:p>
          <a:p>
            <a:pPr eaLnBrk="1" hangingPunct="1">
              <a:lnSpc>
                <a:spcPct val="88000"/>
              </a:lnSpc>
              <a:spcAft>
                <a:spcPts val="1200"/>
              </a:spcAft>
              <a:buFont typeface="Wingdings" pitchFamily="-110" charset="2"/>
              <a:buNone/>
            </a:pPr>
            <a:r>
              <a:rPr lang="en-GB" sz="1800">
                <a:latin typeface="Osaka-Mono" charset="0"/>
              </a:rPr>
              <a:t>  return elem;</a:t>
            </a:r>
          </a:p>
          <a:p>
            <a:pPr eaLnBrk="1" hangingPunct="1">
              <a:lnSpc>
                <a:spcPct val="88000"/>
              </a:lnSpc>
              <a:buFont typeface="Wingdings" pitchFamily="-110" charset="2"/>
              <a:buNone/>
            </a:pPr>
            <a:r>
              <a:rPr lang="en-GB" sz="1800">
                <a:latin typeface="Osaka-Mono" charset="0"/>
              </a:rPr>
              <a:t>}</a:t>
            </a:r>
          </a:p>
          <a:p>
            <a:pPr eaLnBrk="1" hangingPunct="1"/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3886200" y="2487612"/>
            <a:ext cx="4983163" cy="42941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431800" indent="-3238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chemeClr val="tx1"/>
                </a:solidFill>
                <a:latin typeface="Comic Sans MS" pitchFamily="-110" charset="0"/>
                <a:cs typeface="Arial" charset="0"/>
              </a:defRPr>
            </a:lvl9pPr>
          </a:lstStyle>
          <a:p>
            <a:pPr eaLnBrk="1" hangingPunct="1">
              <a:lnSpc>
                <a:spcPct val="88000"/>
              </a:lnSpc>
              <a:spcAft>
                <a:spcPts val="225"/>
              </a:spcAft>
            </a:pPr>
            <a:r>
              <a:rPr lang="en-GB" sz="1800">
                <a:solidFill>
                  <a:srgbClr val="000000"/>
                </a:solidFill>
                <a:latin typeface="Osaka-Mono" charset="0"/>
              </a:rPr>
              <a:t>Lock_free_Pop() {</a:t>
            </a:r>
          </a:p>
          <a:p>
            <a:pPr eaLnBrk="1" hangingPunct="1">
              <a:lnSpc>
                <a:spcPct val="88000"/>
              </a:lnSpc>
              <a:spcAft>
                <a:spcPts val="225"/>
              </a:spcAft>
            </a:pPr>
            <a:endParaRPr lang="en-GB" sz="1800">
              <a:solidFill>
                <a:srgbClr val="000000"/>
              </a:solidFill>
              <a:latin typeface="Osaka-Mono" charset="0"/>
            </a:endParaRPr>
          </a:p>
          <a:p>
            <a:pPr eaLnBrk="1" hangingPunct="1">
              <a:lnSpc>
                <a:spcPct val="88000"/>
              </a:lnSpc>
              <a:spcAft>
                <a:spcPts val="825"/>
              </a:spcAft>
            </a:pPr>
            <a:r>
              <a:rPr lang="en-GB" sz="1800">
                <a:solidFill>
                  <a:srgbClr val="000000"/>
                </a:solidFill>
                <a:latin typeface="Osaka-Mono" charset="0"/>
              </a:rPr>
              <a:t>  retry:</a:t>
            </a:r>
          </a:p>
          <a:p>
            <a:pPr eaLnBrk="1" hangingPunct="1">
              <a:lnSpc>
                <a:spcPct val="88000"/>
              </a:lnSpc>
              <a:spcAft>
                <a:spcPts val="225"/>
              </a:spcAft>
            </a:pPr>
            <a:r>
              <a:rPr lang="en-GB" sz="1800">
                <a:solidFill>
                  <a:srgbClr val="000000"/>
                </a:solidFill>
                <a:latin typeface="Osaka-Mono" charset="0"/>
              </a:rPr>
              <a:t>    old_SP = SP;</a:t>
            </a:r>
          </a:p>
          <a:p>
            <a:pPr eaLnBrk="1" hangingPunct="1">
              <a:lnSpc>
                <a:spcPct val="88000"/>
              </a:lnSpc>
              <a:spcAft>
                <a:spcPts val="225"/>
              </a:spcAft>
            </a:pPr>
            <a:endParaRPr lang="en-GB" sz="1800">
              <a:solidFill>
                <a:srgbClr val="000000"/>
              </a:solidFill>
              <a:latin typeface="Osaka-Mono" charset="0"/>
            </a:endParaRPr>
          </a:p>
          <a:p>
            <a:pPr eaLnBrk="1" hangingPunct="1">
              <a:lnSpc>
                <a:spcPct val="88000"/>
              </a:lnSpc>
              <a:spcAft>
                <a:spcPts val="225"/>
              </a:spcAft>
            </a:pPr>
            <a:r>
              <a:rPr lang="en-GB" sz="1800">
                <a:solidFill>
                  <a:srgbClr val="000000"/>
                </a:solidFill>
                <a:latin typeface="Osaka-Mono" charset="0"/>
              </a:rPr>
              <a:t>    new_SP = old_SP + 1;</a:t>
            </a:r>
          </a:p>
          <a:p>
            <a:pPr eaLnBrk="1" hangingPunct="1">
              <a:lnSpc>
                <a:spcPct val="88000"/>
              </a:lnSpc>
              <a:spcAft>
                <a:spcPts val="225"/>
              </a:spcAft>
            </a:pPr>
            <a:r>
              <a:rPr lang="en-GB" sz="1800">
                <a:solidFill>
                  <a:srgbClr val="000000"/>
                </a:solidFill>
                <a:latin typeface="Osaka-Mono" charset="0"/>
              </a:rPr>
              <a:t>    elem = *old_SP;</a:t>
            </a:r>
          </a:p>
          <a:p>
            <a:pPr eaLnBrk="1" hangingPunct="1">
              <a:lnSpc>
                <a:spcPct val="88000"/>
              </a:lnSpc>
              <a:spcAft>
                <a:spcPts val="225"/>
              </a:spcAft>
            </a:pPr>
            <a:endParaRPr lang="en-GB" sz="1800">
              <a:solidFill>
                <a:srgbClr val="000000"/>
              </a:solidFill>
              <a:latin typeface="Osaka-Mono" charset="0"/>
            </a:endParaRPr>
          </a:p>
          <a:p>
            <a:pPr eaLnBrk="1" hangingPunct="1">
              <a:lnSpc>
                <a:spcPct val="88000"/>
              </a:lnSpc>
              <a:spcAft>
                <a:spcPts val="1425"/>
              </a:spcAft>
            </a:pPr>
            <a:r>
              <a:rPr lang="en-GB" sz="1800">
                <a:solidFill>
                  <a:srgbClr val="000000"/>
                </a:solidFill>
                <a:latin typeface="Osaka-Mono" charset="0"/>
              </a:rPr>
              <a:t>    if (CAS(old_SP, new_SP, &amp;SP) == FAIL)</a:t>
            </a:r>
            <a:r>
              <a:rPr lang="ar-SA" sz="1800">
                <a:solidFill>
                  <a:srgbClr val="000000"/>
                </a:solidFill>
                <a:latin typeface="Osaka-Mono" charset="0"/>
              </a:rPr>
              <a:t>‏</a:t>
            </a:r>
            <a:endParaRPr lang="en-GB" sz="1800">
              <a:solidFill>
                <a:srgbClr val="000000"/>
              </a:solidFill>
              <a:latin typeface="Osaka-Mono" charset="0"/>
            </a:endParaRPr>
          </a:p>
          <a:p>
            <a:pPr eaLnBrk="1" hangingPunct="1">
              <a:lnSpc>
                <a:spcPct val="88000"/>
              </a:lnSpc>
              <a:spcAft>
                <a:spcPts val="1425"/>
              </a:spcAft>
            </a:pPr>
            <a:r>
              <a:rPr lang="en-GB" sz="1800">
                <a:solidFill>
                  <a:srgbClr val="000000"/>
                </a:solidFill>
                <a:latin typeface="Osaka-Mono" charset="0"/>
              </a:rPr>
              <a:t>        goto retry;</a:t>
            </a:r>
          </a:p>
          <a:p>
            <a:pPr eaLnBrk="1" hangingPunct="1">
              <a:lnSpc>
                <a:spcPct val="88000"/>
              </a:lnSpc>
              <a:spcAft>
                <a:spcPts val="1425"/>
              </a:spcAft>
            </a:pPr>
            <a:r>
              <a:rPr lang="en-GB" sz="1800">
                <a:solidFill>
                  <a:srgbClr val="000000"/>
                </a:solidFill>
                <a:latin typeface="Osaka-Mono" charset="0"/>
              </a:rPr>
              <a:t>  return elem;</a:t>
            </a:r>
          </a:p>
          <a:p>
            <a:pPr eaLnBrk="1" hangingPunct="1">
              <a:lnSpc>
                <a:spcPct val="88000"/>
              </a:lnSpc>
              <a:spcAft>
                <a:spcPts val="1425"/>
              </a:spcAft>
            </a:pPr>
            <a:r>
              <a:rPr lang="en-GB" sz="1800">
                <a:solidFill>
                  <a:srgbClr val="000000"/>
                </a:solidFill>
                <a:latin typeface="Osaka-Mono" charset="0"/>
              </a:rPr>
              <a:t>}</a:t>
            </a:r>
          </a:p>
          <a:p>
            <a:pPr eaLnBrk="1" hangingPunct="1"/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0" y="3021012"/>
            <a:ext cx="2743200" cy="2514600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14800" y="3021012"/>
            <a:ext cx="4724400" cy="2514600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9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458200" cy="4093428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This is </a:t>
            </a:r>
            <a:r>
              <a:rPr lang="en-US" sz="2000" i="1" dirty="0" smtClean="0"/>
              <a:t>really </a:t>
            </a:r>
            <a:r>
              <a:rPr lang="en-US" sz="2000" dirty="0" smtClean="0"/>
              <a:t>intriguing!</a:t>
            </a:r>
          </a:p>
          <a:p>
            <a:pPr lvl="4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Its possible to build an entire OS without locks!</a:t>
            </a:r>
          </a:p>
          <a:p>
            <a:pPr lvl="5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But do you really want to?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2000" dirty="0" smtClean="0"/>
              <a:t>Does it add or remove complexity?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2000" dirty="0" smtClean="0"/>
              <a:t>What if hardware only gives you CAS and no DCAS?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2000" dirty="0" smtClean="0"/>
              <a:t>What if critical sections are large or long lived?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2000" dirty="0" smtClean="0"/>
              <a:t>What if contention is high?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2000" dirty="0" smtClean="0"/>
              <a:t>What if we can’t undo the work?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sz="2000" dirty="0" smtClean="0"/>
              <a:t>… 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48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397031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 smtClean="0"/>
              <a:t>Why do kernels normally use locks?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Locks support a concurrent programming style based on mutual exclusion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Acquire lock on entry to critical sections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Release lock on exit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Block or spin if lock is held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Only one thread at a time executes the critical section</a:t>
            </a:r>
          </a:p>
          <a:p>
            <a:pPr lvl="1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Locks prevent concurrent access and enable sequential reasoning about critical section code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24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</a:t>
            </a: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L</a:t>
            </a:r>
            <a:r>
              <a:rPr lang="en-US" dirty="0" smtClean="0"/>
              <a:t>ocking?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534400" cy="4278094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 smtClean="0"/>
              <a:t>Granularity decisions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Simplicity vs performance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Increasingly poor performance (superscalar CPUs)</a:t>
            </a:r>
          </a:p>
          <a:p>
            <a:pPr lvl="4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Complicates composition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Need to know the locks I’m holding before calling a function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Need to know if its safe to call while holding those locks?</a:t>
            </a:r>
          </a:p>
          <a:p>
            <a:pPr lvl="5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Risk of deadlock</a:t>
            </a:r>
          </a:p>
          <a:p>
            <a:pPr lvl="4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Propagates thread failures to other threads</a:t>
            </a:r>
          </a:p>
          <a:p>
            <a:pPr lvl="1">
              <a:buFontTx/>
              <a:buChar char="-"/>
              <a:defRPr/>
            </a:pPr>
            <a:r>
              <a:rPr lang="en-US" sz="1800" dirty="0" smtClean="0"/>
              <a:t>What if I crash while holding a lock?</a:t>
            </a:r>
          </a:p>
        </p:txBody>
      </p:sp>
    </p:spTree>
    <p:extLst>
      <p:ext uri="{BB962C8B-B14F-4D97-AF65-F5344CB8AC3E}">
        <p14:creationId xmlns:p14="http://schemas.microsoft.com/office/powerpoint/2010/main" val="8163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an Alternative?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185761"/>
          </a:xfrm>
        </p:spPr>
        <p:txBody>
          <a:bodyPr/>
          <a:lstStyle/>
          <a:p>
            <a:r>
              <a:rPr lang="en-US" sz="2000" dirty="0" smtClean="0"/>
              <a:t>Use lock-free, “optimistic” synchronization</a:t>
            </a:r>
          </a:p>
          <a:p>
            <a:pPr marL="800100" lvl="1" indent="-342900">
              <a:buFontTx/>
              <a:buChar char="-"/>
            </a:pPr>
            <a:r>
              <a:rPr lang="en-US" sz="1800" dirty="0" smtClean="0"/>
              <a:t>Execute the critical section unconstrained, and check at the end to see if you were the only one</a:t>
            </a:r>
          </a:p>
          <a:p>
            <a:pPr marL="800100" lvl="1" indent="-342900">
              <a:buFontTx/>
              <a:buChar char="-"/>
            </a:pPr>
            <a:r>
              <a:rPr lang="en-US" sz="1800" dirty="0" smtClean="0"/>
              <a:t>If so, continue. If not roll back and retry</a:t>
            </a:r>
          </a:p>
          <a:p>
            <a:pPr lvl="4"/>
            <a:endParaRPr lang="en-US" sz="2000" dirty="0" smtClean="0"/>
          </a:p>
          <a:p>
            <a:r>
              <a:rPr lang="en-US" sz="2000" dirty="0" smtClean="0"/>
              <a:t>Synthesis uses no locks at all!</a:t>
            </a:r>
          </a:p>
          <a:p>
            <a:pPr lvl="4"/>
            <a:endParaRPr lang="en-US" sz="2000" dirty="0" smtClean="0"/>
          </a:p>
          <a:p>
            <a:r>
              <a:rPr lang="en-US" sz="2000" dirty="0" smtClean="0"/>
              <a:t>Goal: Show that Lock-Free synchronization is...</a:t>
            </a:r>
          </a:p>
          <a:p>
            <a:pPr marL="800100" lvl="1" indent="-342900">
              <a:buFontTx/>
              <a:buChar char="-"/>
            </a:pPr>
            <a:r>
              <a:rPr lang="en-US" sz="1800" dirty="0" smtClean="0"/>
              <a:t>Sufficient for all OS synchronization needs</a:t>
            </a:r>
          </a:p>
          <a:p>
            <a:pPr marL="800100" lvl="1" indent="-342900">
              <a:buFontTx/>
              <a:buChar char="-"/>
            </a:pPr>
            <a:r>
              <a:rPr lang="en-US" sz="1800" dirty="0" smtClean="0"/>
              <a:t>Practical</a:t>
            </a:r>
            <a:endParaRPr lang="en-US" sz="1800" dirty="0"/>
          </a:p>
          <a:p>
            <a:pPr marL="800100" lvl="1" indent="-342900">
              <a:buFontTx/>
              <a:buChar char="-"/>
            </a:pPr>
            <a:r>
              <a:rPr lang="en-US" sz="1800" dirty="0" smtClean="0"/>
              <a:t>High performance</a:t>
            </a:r>
          </a:p>
          <a:p>
            <a:pPr>
              <a:buFont typeface="Wingdings" pitchFamily="-110" charset="2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075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Locking is Pessimistic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204228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 smtClean="0"/>
              <a:t>Murphy's law:</a:t>
            </a:r>
          </a:p>
          <a:p>
            <a:pPr lvl="1">
              <a:defRPr/>
            </a:pPr>
            <a:r>
              <a:rPr lang="en-US" sz="1800" dirty="0" smtClean="0"/>
              <a:t>-	“If it can go wrong, it will...”</a:t>
            </a:r>
          </a:p>
          <a:p>
            <a:pPr lvl="5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In concurrent programming: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“If we can have a race condition, we will...”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“If another thread could mess us up, it will...”</a:t>
            </a:r>
          </a:p>
          <a:p>
            <a:pPr lvl="5"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Solution: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Hide the resources behind locked doors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Make everyone wait until we're done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That is...if there was anyone at all</a:t>
            </a:r>
          </a:p>
          <a:p>
            <a:pPr marL="800100" lvl="1" indent="-342900">
              <a:buFontTx/>
              <a:buChar char="-"/>
              <a:defRPr/>
            </a:pPr>
            <a:r>
              <a:rPr lang="en-US" sz="1800" dirty="0" smtClean="0"/>
              <a:t>We pay the same cost either way</a:t>
            </a:r>
          </a:p>
        </p:txBody>
      </p:sp>
    </p:spTree>
    <p:extLst>
      <p:ext uri="{BB962C8B-B14F-4D97-AF65-F5344CB8AC3E}">
        <p14:creationId xmlns:p14="http://schemas.microsoft.com/office/powerpoint/2010/main" val="11003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Optimistic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00109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 smtClean="0"/>
              <a:t>The common case is often little or no contention</a:t>
            </a:r>
          </a:p>
          <a:p>
            <a:pPr lvl="1">
              <a:buFontTx/>
              <a:buChar char="-"/>
              <a:defRPr/>
            </a:pPr>
            <a:r>
              <a:rPr lang="en-US" sz="1800" dirty="0" smtClean="0"/>
              <a:t>Or at least it should be!</a:t>
            </a:r>
          </a:p>
          <a:p>
            <a:pPr lvl="1">
              <a:buFontTx/>
              <a:buChar char="-"/>
              <a:defRPr/>
            </a:pPr>
            <a:r>
              <a:rPr lang="en-US" sz="1800" dirty="0" smtClean="0"/>
              <a:t>Do we really need to shut out the whole world?</a:t>
            </a:r>
          </a:p>
          <a:p>
            <a:pPr lvl="1">
              <a:buFontTx/>
              <a:buChar char="-"/>
              <a:defRPr/>
            </a:pPr>
            <a:r>
              <a:rPr lang="en-US" sz="1800" dirty="0" smtClean="0"/>
              <a:t>Why not proceed optimistically and only incur cost if we encounter contention?</a:t>
            </a:r>
            <a:br>
              <a:rPr lang="en-US" sz="1800" dirty="0" smtClean="0"/>
            </a:br>
            <a:endParaRPr lang="en-US" sz="1800" dirty="0" smtClean="0"/>
          </a:p>
          <a:p>
            <a:pPr>
              <a:defRPr/>
            </a:pPr>
            <a:r>
              <a:rPr lang="en-US" sz="2000" dirty="0" smtClean="0"/>
              <a:t>If there's little contention, there's no starvation</a:t>
            </a:r>
          </a:p>
          <a:p>
            <a:pPr lvl="1">
              <a:buFontTx/>
              <a:buChar char="-"/>
              <a:defRPr/>
            </a:pPr>
            <a:r>
              <a:rPr lang="en-US" sz="1800" dirty="0" smtClean="0"/>
              <a:t>So we don’t need to be “wait-free” which guarantees no starvation</a:t>
            </a:r>
          </a:p>
          <a:p>
            <a:pPr lvl="1">
              <a:buFontTx/>
              <a:buChar char="-"/>
              <a:defRPr/>
            </a:pPr>
            <a:r>
              <a:rPr lang="en-US" sz="1800" dirty="0" smtClean="0"/>
              <a:t>Lock-free is easier and cheaper than wait-free</a:t>
            </a:r>
          </a:p>
          <a:p>
            <a:pPr lvl="5">
              <a:defRPr/>
            </a:pPr>
            <a:r>
              <a:rPr lang="en-US" sz="2000" dirty="0" smtClean="0"/>
              <a:t>	</a:t>
            </a:r>
          </a:p>
          <a:p>
            <a:pPr>
              <a:defRPr/>
            </a:pPr>
            <a:r>
              <a:rPr lang="en-US" sz="2000" dirty="0" smtClean="0"/>
              <a:t>Small critical sections really help performance</a:t>
            </a:r>
          </a:p>
        </p:txBody>
      </p:sp>
    </p:spTree>
    <p:extLst>
      <p:ext uri="{BB962C8B-B14F-4D97-AF65-F5344CB8AC3E}">
        <p14:creationId xmlns:p14="http://schemas.microsoft.com/office/powerpoint/2010/main" val="34433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W</a:t>
            </a:r>
            <a:r>
              <a:rPr lang="en-US" dirty="0" smtClean="0"/>
              <a:t>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351961"/>
          </a:xfr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defRPr/>
            </a:pPr>
            <a:r>
              <a:rPr lang="en-US" sz="2000" dirty="0" smtClean="0"/>
              <a:t>Copy</a:t>
            </a:r>
          </a:p>
          <a:p>
            <a:pPr marL="857250" lvl="1" indent="-457200">
              <a:buFontTx/>
              <a:buChar char="-"/>
              <a:defRPr/>
            </a:pPr>
            <a:r>
              <a:rPr lang="en-US" sz="1800" dirty="0" smtClean="0"/>
              <a:t>Write down any state we need in order to retry</a:t>
            </a:r>
            <a:endParaRPr lang="en-US" sz="1800" dirty="0"/>
          </a:p>
          <a:p>
            <a:pPr marL="857250" lvl="1" indent="-457200">
              <a:buFontTx/>
              <a:buChar char="-"/>
              <a:defRPr/>
            </a:pPr>
            <a:r>
              <a:rPr lang="en-US" sz="1800" dirty="0" smtClean="0"/>
              <a:t>		</a:t>
            </a:r>
          </a:p>
          <a:p>
            <a:pPr marL="457200" indent="-457200">
              <a:defRPr/>
            </a:pPr>
            <a:r>
              <a:rPr lang="en-US" sz="2000" dirty="0" smtClean="0"/>
              <a:t>Do the work</a:t>
            </a:r>
          </a:p>
          <a:p>
            <a:pPr marL="857250" lvl="1" indent="-457200">
              <a:buFontTx/>
              <a:buChar char="-"/>
              <a:defRPr/>
            </a:pPr>
            <a:r>
              <a:rPr lang="en-US" sz="1800" dirty="0" smtClean="0"/>
              <a:t>Perform the computation</a:t>
            </a:r>
          </a:p>
          <a:p>
            <a:pPr marL="2628900" lvl="5" indent="-457200">
              <a:defRPr/>
            </a:pPr>
            <a:r>
              <a:rPr lang="en-US" sz="2000" dirty="0" smtClean="0"/>
              <a:t>		</a:t>
            </a:r>
          </a:p>
          <a:p>
            <a:pPr marL="457200" indent="-457200">
              <a:defRPr/>
            </a:pPr>
            <a:r>
              <a:rPr lang="en-US" sz="2000" dirty="0" smtClean="0"/>
              <a:t>Atomically “test and commit” or retry</a:t>
            </a:r>
          </a:p>
          <a:p>
            <a:pPr lvl="1">
              <a:buFontTx/>
              <a:buChar char="-"/>
              <a:defRPr/>
            </a:pPr>
            <a:r>
              <a:rPr lang="en-US" sz="1800" dirty="0" smtClean="0"/>
              <a:t>Compare saved assumptions with the actual state of the world</a:t>
            </a:r>
          </a:p>
          <a:p>
            <a:pPr lvl="1">
              <a:buFontTx/>
              <a:buChar char="-"/>
              <a:defRPr/>
            </a:pPr>
            <a:r>
              <a:rPr lang="en-US" sz="1800" dirty="0" smtClean="0"/>
              <a:t>If different, </a:t>
            </a:r>
            <a:r>
              <a:rPr lang="en-US" sz="1800" i="1" dirty="0" smtClean="0"/>
              <a:t>undo work</a:t>
            </a:r>
            <a:r>
              <a:rPr lang="en-US" sz="1800" dirty="0" smtClean="0"/>
              <a:t>, and </a:t>
            </a:r>
            <a:r>
              <a:rPr lang="en-US" sz="1800" i="1" dirty="0" smtClean="0"/>
              <a:t>start over </a:t>
            </a:r>
            <a:r>
              <a:rPr lang="en-US" sz="1800" dirty="0" smtClean="0"/>
              <a:t>with new state</a:t>
            </a:r>
          </a:p>
          <a:p>
            <a:pPr lvl="1">
              <a:buFontTx/>
              <a:buChar char="-"/>
              <a:defRPr/>
            </a:pPr>
            <a:r>
              <a:rPr lang="en-US" sz="1800" dirty="0" smtClean="0"/>
              <a:t>If preconditions still hold, commit the results and continue</a:t>
            </a:r>
          </a:p>
          <a:p>
            <a:pPr lvl="1">
              <a:buFontTx/>
              <a:buChar char="-"/>
              <a:defRPr/>
            </a:pPr>
            <a:r>
              <a:rPr lang="en-US" sz="1800" dirty="0" smtClean="0"/>
              <a:t>This is where the work becomes visible to the world (ideally)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1187</Words>
  <Application>Microsoft Office PowerPoint</Application>
  <PresentationFormat>On-screen Show (4:3)</PresentationFormat>
  <Paragraphs>346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PowerPoint Presentation</vt:lpstr>
      <vt:lpstr>A Lock-Free Multiprocessor OS Kernel </vt:lpstr>
      <vt:lpstr>The Synthesis Kernel</vt:lpstr>
      <vt:lpstr>Locking</vt:lpstr>
      <vt:lpstr>Why Not Use Locking?</vt:lpstr>
      <vt:lpstr>Is There an Alternative?</vt:lpstr>
      <vt:lpstr>Locking is Pessimistic</vt:lpstr>
      <vt:lpstr>Optimistic Synchronization</vt:lpstr>
      <vt:lpstr>How Does It Work?</vt:lpstr>
      <vt:lpstr>Example – Stack Pop</vt:lpstr>
      <vt:lpstr>Example – Stack Pop</vt:lpstr>
      <vt:lpstr>Example – Stack Pop</vt:lpstr>
      <vt:lpstr>CAS</vt:lpstr>
      <vt:lpstr>Example – Stack Pop</vt:lpstr>
      <vt:lpstr>Example – Stack Pop</vt:lpstr>
      <vt:lpstr>Example – Stack Pop</vt:lpstr>
      <vt:lpstr>Example – Stack Pop</vt:lpstr>
      <vt:lpstr>What Made It Work?</vt:lpstr>
      <vt:lpstr>Stack Push</vt:lpstr>
      <vt:lpstr>Stack Push</vt:lpstr>
      <vt:lpstr>Stack Push</vt:lpstr>
      <vt:lpstr>Stack Push</vt:lpstr>
      <vt:lpstr>Stack Push</vt:lpstr>
      <vt:lpstr>CAS2</vt:lpstr>
      <vt:lpstr>Stack Push</vt:lpstr>
      <vt:lpstr>Synchronization in Synthesis</vt:lpstr>
      <vt:lpstr>Approach</vt:lpstr>
      <vt:lpstr>Its Trickier Than It Seems</vt:lpstr>
      <vt:lpstr>The Fall-Back Position</vt:lpstr>
      <vt:lpstr>Lock vs Lock-Free Critical Sections</vt:lpstr>
      <vt:lpstr>Conclusions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xad</dc:title>
  <dc:creator>smithju</dc:creator>
  <cp:lastModifiedBy>Jonathan Walpole</cp:lastModifiedBy>
  <cp:revision>18</cp:revision>
  <dcterms:created xsi:type="dcterms:W3CDTF">2006-09-12T23:04:46Z</dcterms:created>
  <dcterms:modified xsi:type="dcterms:W3CDTF">2014-04-09T22:52:38Z</dcterms:modified>
</cp:coreProperties>
</file>