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2" r:id="rId3"/>
    <p:sldId id="293" r:id="rId4"/>
    <p:sldId id="294" r:id="rId5"/>
    <p:sldId id="295" r:id="rId6"/>
    <p:sldId id="297" r:id="rId7"/>
    <p:sldId id="296" r:id="rId8"/>
    <p:sldId id="262" r:id="rId9"/>
    <p:sldId id="263" r:id="rId10"/>
    <p:sldId id="264" r:id="rId11"/>
    <p:sldId id="265" r:id="rId12"/>
    <p:sldId id="298" r:id="rId13"/>
    <p:sldId id="300" r:id="rId14"/>
    <p:sldId id="299" r:id="rId15"/>
    <p:sldId id="266" r:id="rId16"/>
    <p:sldId id="301" r:id="rId17"/>
    <p:sldId id="267" r:id="rId18"/>
    <p:sldId id="302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03" r:id="rId27"/>
    <p:sldId id="30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305" r:id="rId40"/>
    <p:sldId id="306" r:id="rId41"/>
    <p:sldId id="286" r:id="rId42"/>
    <p:sldId id="287" r:id="rId43"/>
    <p:sldId id="288" r:id="rId44"/>
    <p:sldId id="289" r:id="rId45"/>
    <p:sldId id="290" r:id="rId46"/>
    <p:sldId id="29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96" y="-1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AAA6CC-7C07-DB40-886A-3860037B1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2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86CBD0-411A-7243-9AD3-CF40402C0FF5}" type="slidenum">
              <a:rPr lang="en-US"/>
              <a:pPr/>
              <a:t>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24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6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3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4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64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11" descr="transparentgreen.png                                           0003B3F1Sockeye RAID                   BD59F4C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1588"/>
            <a:ext cx="15398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8991600" y="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200">
                <a:solidFill>
                  <a:schemeClr val="bg1"/>
                </a:solidFill>
                <a:latin typeface="Times New Roman" charset="0"/>
              </a:rPr>
              <a:t>CS510 Concurrent Systems</a:t>
            </a:r>
            <a:endParaRPr lang="en-US" sz="3200">
              <a:solidFill>
                <a:schemeClr val="bg1"/>
              </a:solidFill>
              <a:latin typeface="Times New Roman" charset="0"/>
            </a:endParaRPr>
          </a:p>
          <a:p>
            <a:endParaRPr lang="en-US" sz="1800">
              <a:solidFill>
                <a:schemeClr val="bg1"/>
              </a:solidFill>
              <a:latin typeface="Adobe Garamond Pro" charset="0"/>
            </a:endParaRPr>
          </a:p>
          <a:p>
            <a:pPr>
              <a:lnSpc>
                <a:spcPct val="70000"/>
              </a:lnSpc>
            </a:pPr>
            <a:r>
              <a:rPr lang="en-US" sz="2500">
                <a:latin typeface="L Frutiger Light" charset="0"/>
              </a:rPr>
              <a:t>Jonathan Walpole</a:t>
            </a:r>
          </a:p>
        </p:txBody>
      </p:sp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9838"/>
            <a:ext cx="7239000" cy="67468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Concurrency in Linux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3576638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Linux is a symmetric multiprocessing (SMP) preemptible kernel</a:t>
            </a:r>
          </a:p>
          <a:p>
            <a:pPr eaLnBrk="1" hangingPunct="1"/>
            <a:endParaRPr lang="en-US" sz="24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Its has true concurrency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Multiple processors execute instructions simultaneously</a:t>
            </a:r>
          </a:p>
          <a:p>
            <a:pPr marL="800100" lvl="1" indent="-342900" eaLnBrk="1" hangingPunct="1">
              <a:buFontTx/>
              <a:buChar char="-"/>
            </a:pPr>
            <a:endParaRPr lang="en-US" sz="20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And various forms of pseudo concurrency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Instructions of multiple execution sequences are interleaved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3013"/>
            <a:ext cx="8229600" cy="66833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Sources of Pseudo Concurrency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641850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Software-based preemption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Voluntary preemption (sleep/yield)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Involuntary preemption (preemptable kernel)</a:t>
            </a:r>
          </a:p>
          <a:p>
            <a:pPr lvl="2" eaLnBrk="1" hangingPunct="1"/>
            <a:r>
              <a:rPr lang="en-US" sz="1800">
                <a:latin typeface="Verdana" charset="0"/>
              </a:rPr>
              <a:t>-	</a:t>
            </a:r>
            <a:r>
              <a:rPr lang="en-US" sz="1800" i="1">
                <a:latin typeface="Verdana" charset="0"/>
              </a:rPr>
              <a:t>Scheduler switches threads regardless of whether they are running in user or kernel mode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Solutions: don</a:t>
            </a:r>
            <a:r>
              <a:rPr lang="ja-JP" altLang="en-US" sz="2000">
                <a:latin typeface="Verdana" charset="0"/>
              </a:rPr>
              <a:t>’</a:t>
            </a:r>
            <a:r>
              <a:rPr lang="en-US" sz="2000">
                <a:latin typeface="Verdana" charset="0"/>
              </a:rPr>
              <a:t>t do the former, disable preemption to prevent the latter</a:t>
            </a:r>
          </a:p>
          <a:p>
            <a:pPr eaLnBrk="1" hangingPunct="1"/>
            <a:r>
              <a:rPr lang="en-US" sz="2400">
                <a:latin typeface="Verdana" charset="0"/>
              </a:rPr>
              <a:t>Hardware preemption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Interrupt/trap/fault/exception handlers can start executing at any time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Solution: disable interrupts</a:t>
            </a:r>
          </a:p>
          <a:p>
            <a:pPr lvl="2" eaLnBrk="1" hangingPunct="1"/>
            <a:r>
              <a:rPr lang="en-US" sz="1800">
                <a:latin typeface="Verdana" charset="0"/>
              </a:rPr>
              <a:t>-</a:t>
            </a:r>
            <a:r>
              <a:rPr lang="en-US" sz="1800" i="1">
                <a:latin typeface="Verdana" charset="0"/>
              </a:rPr>
              <a:t>	what about faults and traps?</a:t>
            </a:r>
          </a:p>
          <a:p>
            <a:pPr eaLnBrk="1" hangingPunct="1">
              <a:buFont typeface="Wingdings" charset="0"/>
              <a:buNone/>
            </a:pPr>
            <a:endParaRPr lang="en-US" sz="18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Uniprocessor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108544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reempt disable;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r2 </a:t>
            </a:r>
            <a:r>
              <a:rPr lang="en-US" dirty="0"/>
              <a:t>= x</a:t>
            </a:r>
            <a:r>
              <a:rPr lang="en-US" dirty="0" smtClean="0"/>
              <a:t>;</a:t>
            </a:r>
          </a:p>
          <a:p>
            <a:r>
              <a:rPr lang="en-US" dirty="0"/>
              <a:t>p</a:t>
            </a:r>
            <a:r>
              <a:rPr lang="en-US" dirty="0" smtClean="0"/>
              <a:t>reempt enable;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7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Uniprocessor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625608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reempt disable;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/>
              <a:t>y</a:t>
            </a:r>
            <a:r>
              <a:rPr lang="en-US" dirty="0" smtClean="0"/>
              <a:t>ield();</a:t>
            </a:r>
          </a:p>
          <a:p>
            <a:r>
              <a:rPr lang="en-US" dirty="0" smtClean="0"/>
              <a:t>r2 </a:t>
            </a:r>
            <a:r>
              <a:rPr lang="en-US" dirty="0"/>
              <a:t>= x</a:t>
            </a:r>
            <a:r>
              <a:rPr lang="en-US" dirty="0" smtClean="0"/>
              <a:t>;</a:t>
            </a:r>
          </a:p>
          <a:p>
            <a:r>
              <a:rPr lang="en-US" dirty="0"/>
              <a:t>p</a:t>
            </a:r>
            <a:r>
              <a:rPr lang="en-US" dirty="0" smtClean="0"/>
              <a:t>reempt enable;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4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Uniprocessor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108544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nterrupt disable;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r2 </a:t>
            </a:r>
            <a:r>
              <a:rPr lang="en-US" dirty="0"/>
              <a:t>= x</a:t>
            </a:r>
            <a:r>
              <a:rPr lang="en-US" dirty="0" smtClean="0"/>
              <a:t>;</a:t>
            </a:r>
          </a:p>
          <a:p>
            <a:r>
              <a:rPr lang="en-US" dirty="0"/>
              <a:t>i</a:t>
            </a:r>
            <a:r>
              <a:rPr lang="en-US" dirty="0" smtClean="0"/>
              <a:t>nterrupt enable;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7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True Concurrency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724275"/>
          </a:xfrm>
        </p:spPr>
        <p:txBody>
          <a:bodyPr/>
          <a:lstStyle/>
          <a:p>
            <a:pPr eaLnBrk="1" hangingPunct="1"/>
            <a:r>
              <a:rPr lang="en-US" sz="2000">
                <a:latin typeface="Verdana" charset="0"/>
              </a:rPr>
              <a:t>Solutions to pseudo-concurrency do not work in the presence of true concurrency</a:t>
            </a:r>
          </a:p>
          <a:p>
            <a:pPr eaLnBrk="1" hangingPunct="1"/>
            <a:r>
              <a:rPr lang="en-US" sz="2000">
                <a:latin typeface="Verdana" charset="0"/>
              </a:rPr>
              <a:t>Alternatives include atomic operators, various forms of locking, RCU, and non-blocking synchronization</a:t>
            </a:r>
          </a:p>
          <a:p>
            <a:pPr lvl="4" eaLnBrk="1" hangingPunct="1"/>
            <a:endParaRPr lang="en-US" sz="900">
              <a:latin typeface="Verdana" charset="0"/>
            </a:endParaRPr>
          </a:p>
          <a:p>
            <a:pPr eaLnBrk="1" hangingPunct="1"/>
            <a:r>
              <a:rPr lang="en-US" sz="2000">
                <a:latin typeface="Verdana" charset="0"/>
              </a:rPr>
              <a:t>Locking can be used to provide mutually exclusive access to critical sections</a:t>
            </a:r>
          </a:p>
          <a:p>
            <a:pPr lvl="1" eaLnBrk="1" hangingPunct="1">
              <a:buFontTx/>
              <a:buChar char="-"/>
            </a:pPr>
            <a:r>
              <a:rPr lang="en-US" sz="1800">
                <a:latin typeface="Verdana" charset="0"/>
              </a:rPr>
              <a:t>Locking can not be used everywhere, i.e., interrupt handlers can</a:t>
            </a:r>
            <a:r>
              <a:rPr lang="ja-JP" altLang="en-US" sz="1800">
                <a:latin typeface="Verdana" charset="0"/>
              </a:rPr>
              <a:t>’</a:t>
            </a:r>
            <a:r>
              <a:rPr lang="en-US" sz="1800">
                <a:latin typeface="Verdana" charset="0"/>
              </a:rPr>
              <a:t>t block</a:t>
            </a:r>
          </a:p>
          <a:p>
            <a:pPr lvl="1" eaLnBrk="1" hangingPunct="1">
              <a:buFontTx/>
              <a:buChar char="-"/>
            </a:pPr>
            <a:r>
              <a:rPr lang="en-US" sz="1800">
                <a:latin typeface="Verdana" charset="0"/>
              </a:rPr>
              <a:t>Locking primitives must support coexistence with various solutions for pseudo concurrency, i.e., we need hybrid primitives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Multiprocessor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108544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nterrupt disable;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r2 </a:t>
            </a:r>
            <a:r>
              <a:rPr lang="en-US" dirty="0"/>
              <a:t>= x</a:t>
            </a:r>
            <a:r>
              <a:rPr lang="en-US" dirty="0" smtClean="0"/>
              <a:t>;</a:t>
            </a:r>
          </a:p>
          <a:p>
            <a:r>
              <a:rPr lang="en-US" dirty="0"/>
              <a:t>i</a:t>
            </a:r>
            <a:r>
              <a:rPr lang="en-US" dirty="0" smtClean="0"/>
              <a:t>nterrupt enable;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2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Atomic Operators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4216400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Simplest synchronization primitives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Primitive operations that are indivisible</a:t>
            </a:r>
          </a:p>
          <a:p>
            <a:pPr marL="800100" lvl="1" indent="-342900" eaLnBrk="1" hangingPunct="1">
              <a:buFontTx/>
              <a:buChar char="-"/>
            </a:pPr>
            <a:endParaRPr lang="en-US" sz="18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Two types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methods that operate on integers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methods that operate on bits </a:t>
            </a:r>
          </a:p>
          <a:p>
            <a:pPr marL="800100" lvl="1" indent="-342900" eaLnBrk="1" hangingPunct="1">
              <a:buFontTx/>
              <a:buChar char="-"/>
            </a:pPr>
            <a:endParaRPr lang="en-US" sz="18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Implementation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Assembly language sequences that use the atomic read-modify-write instructions of the underlying CPU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Memory Invariance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2074414"/>
          </a:xfrm>
        </p:spPr>
        <p:txBody>
          <a:bodyPr/>
          <a:lstStyle/>
          <a:p>
            <a:r>
              <a:rPr lang="en-US" dirty="0" smtClean="0"/>
              <a:t>r1 = atomic read x;</a:t>
            </a:r>
          </a:p>
          <a:p>
            <a:r>
              <a:rPr lang="en-US" dirty="0" smtClean="0"/>
              <a:t>r2 </a:t>
            </a:r>
            <a:r>
              <a:rPr lang="en-US" dirty="0"/>
              <a:t>= </a:t>
            </a:r>
            <a:r>
              <a:rPr lang="en-US" dirty="0" smtClean="0"/>
              <a:t>atomic read x;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2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Atomic Integer Operators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475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atomic_t v;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atomic_set(&amp;v, 5);		     /* v = 5 (atomically) */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atomic_add(3, &amp;v);		     /* v = v + 3 (atomically) */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atomic_dec(&amp;v);		     /* v = v - 1 (atomically) */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printf("This will print 7: %d\n", atomic_read(&amp;v));</a:t>
            </a:r>
            <a:r>
              <a:rPr lang="en-US" b="1">
                <a:latin typeface="Verdana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</a:rPr>
              <a:t>Beware: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Verdana" charset="0"/>
              </a:rPr>
              <a:t>Can only pass atomic_t to an atomic operator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Verdana" charset="0"/>
              </a:rPr>
              <a:t>atomic_add(3,&amp;v); and</a:t>
            </a:r>
            <a:br>
              <a:rPr lang="en-US" sz="2000">
                <a:latin typeface="Verdana" charset="0"/>
              </a:rPr>
            </a:br>
            <a:r>
              <a:rPr lang="en-US" sz="2000">
                <a:latin typeface="Verdana" charset="0"/>
              </a:rPr>
              <a:t>{</a:t>
            </a:r>
            <a:br>
              <a:rPr lang="en-US" sz="2000">
                <a:latin typeface="Verdana" charset="0"/>
              </a:rPr>
            </a:br>
            <a:r>
              <a:rPr lang="en-US" sz="2000">
                <a:latin typeface="Verdana" charset="0"/>
              </a:rPr>
              <a:t>atomic_add(1,&amp;v);</a:t>
            </a:r>
            <a:br>
              <a:rPr lang="en-US" sz="2000">
                <a:latin typeface="Verdana" charset="0"/>
              </a:rPr>
            </a:br>
            <a:r>
              <a:rPr lang="en-US" sz="2000">
                <a:latin typeface="Verdana" charset="0"/>
              </a:rPr>
              <a:t>atomic_add1(2,&amp;v);</a:t>
            </a:r>
            <a:br>
              <a:rPr lang="en-US" sz="2000">
                <a:latin typeface="Verdana" charset="0"/>
              </a:rPr>
            </a:br>
            <a:r>
              <a:rPr lang="en-US" sz="2000">
                <a:latin typeface="Verdana" charset="0"/>
              </a:rPr>
              <a:t>}</a:t>
            </a:r>
            <a:br>
              <a:rPr lang="en-US" sz="2000">
                <a:latin typeface="Verdana" charset="0"/>
              </a:rPr>
            </a:br>
            <a:r>
              <a:rPr lang="en-US" sz="2000">
                <a:latin typeface="Verdana" charset="0"/>
              </a:rPr>
              <a:t>are not the same! … 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7924800" cy="1266501"/>
          </a:xfrm>
        </p:spPr>
        <p:txBody>
          <a:bodyPr/>
          <a:lstStyle/>
          <a:p>
            <a:r>
              <a:rPr lang="en-US" dirty="0" smtClean="0"/>
              <a:t>Memory Invariance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2074414"/>
          </a:xfrm>
        </p:spPr>
        <p:txBody>
          <a:bodyPr/>
          <a:lstStyle/>
          <a:p>
            <a:r>
              <a:rPr lang="en-US" dirty="0" smtClean="0"/>
              <a:t>r1 = x;</a:t>
            </a:r>
          </a:p>
          <a:p>
            <a:r>
              <a:rPr lang="en-US" dirty="0"/>
              <a:t>r</a:t>
            </a:r>
            <a:r>
              <a:rPr lang="en-US" dirty="0" smtClean="0"/>
              <a:t>2 = x; 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56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Spin Locks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490913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Mutual exclusion for larger (than one operator) critical sections requires additional support</a:t>
            </a:r>
          </a:p>
          <a:p>
            <a:pPr lvl="4" eaLnBrk="1" hangingPunct="1"/>
            <a:endParaRPr lang="en-US" sz="24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Spin locks are one possibility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400">
                <a:latin typeface="Verdana" charset="0"/>
              </a:rPr>
              <a:t>Single holder locks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400">
                <a:latin typeface="Verdana" charset="0"/>
              </a:rPr>
              <a:t>When lock is unavailable, the acquiring process keeps trying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Basic Use of Spin Locks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4417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spinlock_t mr_lock = SPIN_LOCK_UNLOCKED;</a:t>
            </a:r>
          </a:p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spin_lock(&amp;mr_lock);		/* critical section ... */</a:t>
            </a:r>
          </a:p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spin_unlock(&amp;mr_lock);</a:t>
            </a:r>
            <a:endParaRPr lang="en-US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Verdana" charset="0"/>
              </a:rPr>
              <a:t>spin_lock()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Acquires the spinlock using atomic instructions required for SMP </a:t>
            </a:r>
            <a:r>
              <a:rPr lang="en-US" sz="2400">
                <a:latin typeface="Verdana" charset="0"/>
              </a:rPr>
              <a:t>	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Verdana" charset="0"/>
              </a:rPr>
              <a:t>spin_unlock() 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Releases the spinlock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39838"/>
            <a:ext cx="7239000" cy="67468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Spin Locks and Interrupts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382000" cy="3563938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Interrupting a spin lock holder may cause problems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400">
                <a:latin typeface="Verdana" charset="0"/>
              </a:rPr>
              <a:t>Spin lock holder is delayed, so is every thread spin waiting for the spin lock</a:t>
            </a:r>
          </a:p>
          <a:p>
            <a:pPr marL="1143000" lvl="2" indent="-285750" eaLnBrk="1" hangingPunct="1">
              <a:buFontTx/>
              <a:buChar char="-"/>
            </a:pPr>
            <a:r>
              <a:rPr lang="en-US" sz="1800">
                <a:latin typeface="Verdana" charset="0"/>
              </a:rPr>
              <a:t>Not a big problem if interrupt handlers are short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400">
                <a:latin typeface="Verdana" charset="0"/>
              </a:rPr>
              <a:t>Interrupt handler may access the data protected by the spin-lock</a:t>
            </a:r>
          </a:p>
          <a:p>
            <a:pPr marL="1143000" lvl="2" indent="-285750" eaLnBrk="1" hangingPunct="1">
              <a:buFontTx/>
              <a:buChar char="-"/>
            </a:pPr>
            <a:r>
              <a:rPr lang="en-US" sz="1800">
                <a:latin typeface="Verdana" charset="0"/>
              </a:rPr>
              <a:t>Should the interrupt handler use the lock?</a:t>
            </a:r>
          </a:p>
          <a:p>
            <a:pPr marL="1143000" lvl="2" indent="-285750" eaLnBrk="1" hangingPunct="1">
              <a:buFontTx/>
              <a:buChar char="-"/>
            </a:pPr>
            <a:r>
              <a:rPr lang="en-US" sz="1800">
                <a:latin typeface="Verdana" charset="0"/>
              </a:rPr>
              <a:t>Can it be delayed trying to acquire a spin lock?</a:t>
            </a:r>
          </a:p>
          <a:p>
            <a:pPr marL="1143000" lvl="2" indent="-285750" eaLnBrk="1" hangingPunct="1">
              <a:buFontTx/>
              <a:buChar char="-"/>
            </a:pPr>
            <a:r>
              <a:rPr lang="en-US" sz="1800">
                <a:latin typeface="Verdana" charset="0"/>
              </a:rPr>
              <a:t>What if the lock is already held by the thread it interrupted?</a:t>
            </a:r>
          </a:p>
          <a:p>
            <a:pPr lvl="4" eaLnBrk="1" hangingPunct="1"/>
            <a:endParaRPr lang="en-US" sz="8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Solutions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31003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Verdana" charset="0"/>
              </a:rPr>
              <a:t>If data is only accessed in interrupt context and is local to one specific CPU we can use interrupt disabling to synchronize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-	A pseudo-concurrency solution like in the uniprocessor case</a:t>
            </a:r>
          </a:p>
          <a:p>
            <a:pPr lvl="4" eaLnBrk="1" hangingPunct="1">
              <a:lnSpc>
                <a:spcPct val="90000"/>
              </a:lnSpc>
            </a:pPr>
            <a:endParaRPr lang="en-US" sz="800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Verdana" charset="0"/>
              </a:rPr>
              <a:t>If data is accessed from other CPUs we need additional synchronization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1600" dirty="0">
                <a:latin typeface="Verdana" charset="0"/>
              </a:rPr>
              <a:t>Spin locks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Verdana" charset="0"/>
              </a:rPr>
              <a:t>Normal code (kernel context) must disable interrupts and acquire spin lock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1600" dirty="0">
                <a:latin typeface="Verdana" charset="0"/>
              </a:rPr>
              <a:t>interrupt context code </a:t>
            </a:r>
            <a:r>
              <a:rPr lang="en-US" sz="1600" dirty="0" smtClean="0">
                <a:latin typeface="Verdana" charset="0"/>
              </a:rPr>
              <a:t>can then safely </a:t>
            </a:r>
            <a:r>
              <a:rPr lang="en-US" sz="1600" dirty="0">
                <a:latin typeface="Verdana" charset="0"/>
              </a:rPr>
              <a:t>acquire </a:t>
            </a:r>
            <a:r>
              <a:rPr lang="en-US" sz="1600" dirty="0" smtClean="0">
                <a:latin typeface="Verdana" charset="0"/>
              </a:rPr>
              <a:t>the spin lock!</a:t>
            </a:r>
            <a:endParaRPr lang="en-US" sz="16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39838"/>
            <a:ext cx="8458200" cy="67468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Spin Locks &amp; Interrupt Disabling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1643063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Non-interrupt code acquires spin lock to synchronize with other non-interrupt code</a:t>
            </a:r>
          </a:p>
          <a:p>
            <a:pPr eaLnBrk="1" hangingPunct="1"/>
            <a:r>
              <a:rPr lang="en-US" sz="2400">
                <a:latin typeface="Verdana" charset="0"/>
              </a:rPr>
              <a:t>It also disables interrupts to synchronize with local invocations of the interrupt handler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9838"/>
            <a:ext cx="8382000" cy="67468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Spin Locks &amp; Interrupt Disabling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4044950"/>
          </a:xfrm>
        </p:spPr>
        <p:txBody>
          <a:bodyPr/>
          <a:lstStyle/>
          <a:p>
            <a:pPr eaLnBrk="1" hangingPunct="1">
              <a:buFont typeface="Wingdings" pitchFamily="-108" charset="2"/>
              <a:buNone/>
              <a:defRPr/>
            </a:pPr>
            <a:r>
              <a:rPr lang="en-US" sz="1600" b="1" dirty="0" err="1" smtClean="0">
                <a:latin typeface="Courier New" pitchFamily="-108" charset="0"/>
                <a:ea typeface="+mn-ea"/>
              </a:rPr>
              <a:t>spinlock_t</a:t>
            </a:r>
            <a:r>
              <a:rPr lang="en-US" sz="1600" b="1" dirty="0" smtClean="0">
                <a:latin typeface="Courier New" pitchFamily="-108" charset="0"/>
                <a:ea typeface="+mn-ea"/>
              </a:rPr>
              <a:t> </a:t>
            </a:r>
            <a:r>
              <a:rPr lang="en-US" sz="1600" b="1" dirty="0" err="1" smtClean="0">
                <a:latin typeface="Courier New" pitchFamily="-108" charset="0"/>
                <a:ea typeface="+mn-ea"/>
              </a:rPr>
              <a:t>mr_lock</a:t>
            </a:r>
            <a:r>
              <a:rPr lang="en-US" sz="1600" b="1" dirty="0" smtClean="0">
                <a:latin typeface="Courier New" pitchFamily="-108" charset="0"/>
                <a:ea typeface="+mn-ea"/>
              </a:rPr>
              <a:t> = SPIN_LOCK_UNLOCKED;</a:t>
            </a:r>
          </a:p>
          <a:p>
            <a:pPr eaLnBrk="1" hangingPunct="1">
              <a:buFont typeface="Wingdings" pitchFamily="-108" charset="2"/>
              <a:buNone/>
              <a:defRPr/>
            </a:pPr>
            <a:r>
              <a:rPr lang="en-US" sz="1600" b="1" dirty="0" smtClean="0">
                <a:latin typeface="Courier New" pitchFamily="-108" charset="0"/>
                <a:ea typeface="+mn-ea"/>
              </a:rPr>
              <a:t>unsigned long flags;</a:t>
            </a:r>
          </a:p>
          <a:p>
            <a:pPr eaLnBrk="1" hangingPunct="1">
              <a:buFont typeface="Wingdings" pitchFamily="-108" charset="2"/>
              <a:buNone/>
              <a:defRPr/>
            </a:pPr>
            <a:r>
              <a:rPr lang="en-US" sz="1600" b="1" dirty="0" err="1" smtClean="0">
                <a:latin typeface="Courier New" pitchFamily="-108" charset="0"/>
                <a:ea typeface="+mn-ea"/>
              </a:rPr>
              <a:t>spin_lock_irqsave</a:t>
            </a:r>
            <a:r>
              <a:rPr lang="en-US" sz="1600" b="1" dirty="0" smtClean="0">
                <a:latin typeface="Courier New" pitchFamily="-108" charset="0"/>
                <a:ea typeface="+mn-ea"/>
              </a:rPr>
              <a:t>(&amp;</a:t>
            </a:r>
            <a:r>
              <a:rPr lang="en-US" sz="1600" b="1" dirty="0" err="1" smtClean="0">
                <a:latin typeface="Courier New" pitchFamily="-108" charset="0"/>
                <a:ea typeface="+mn-ea"/>
              </a:rPr>
              <a:t>mr_lock</a:t>
            </a:r>
            <a:r>
              <a:rPr lang="en-US" sz="1600" b="1" dirty="0" smtClean="0">
                <a:latin typeface="Courier New" pitchFamily="-108" charset="0"/>
                <a:ea typeface="+mn-ea"/>
              </a:rPr>
              <a:t>, flags); 	/* critical section ... */</a:t>
            </a:r>
          </a:p>
          <a:p>
            <a:pPr eaLnBrk="1" hangingPunct="1">
              <a:buFont typeface="Wingdings" pitchFamily="-108" charset="2"/>
              <a:buNone/>
              <a:defRPr/>
            </a:pPr>
            <a:r>
              <a:rPr lang="en-US" sz="1600" b="1" dirty="0" err="1" smtClean="0">
                <a:latin typeface="Courier New" pitchFamily="-108" charset="0"/>
                <a:ea typeface="+mn-ea"/>
              </a:rPr>
              <a:t>spin_unlock_irqrestore</a:t>
            </a:r>
            <a:r>
              <a:rPr lang="en-US" sz="1600" b="1" dirty="0" smtClean="0">
                <a:latin typeface="Courier New" pitchFamily="-108" charset="0"/>
                <a:ea typeface="+mn-ea"/>
              </a:rPr>
              <a:t>(&amp;</a:t>
            </a:r>
            <a:r>
              <a:rPr lang="en-US" sz="1600" b="1" dirty="0" err="1" smtClean="0">
                <a:latin typeface="Courier New" pitchFamily="-108" charset="0"/>
                <a:ea typeface="+mn-ea"/>
              </a:rPr>
              <a:t>mr_lock</a:t>
            </a:r>
            <a:r>
              <a:rPr lang="en-US" sz="1600" b="1" dirty="0" smtClean="0">
                <a:latin typeface="Courier New" pitchFamily="-108" charset="0"/>
                <a:ea typeface="+mn-ea"/>
              </a:rPr>
              <a:t>, flags);</a:t>
            </a:r>
            <a:r>
              <a:rPr lang="en-US" dirty="0" smtClean="0">
                <a:ea typeface="+mn-ea"/>
              </a:rPr>
              <a:t> </a:t>
            </a:r>
          </a:p>
          <a:p>
            <a:pPr eaLnBrk="1" hangingPunct="1">
              <a:buFont typeface="Wingdings" pitchFamily="-108" charset="2"/>
              <a:buNone/>
              <a:defRPr/>
            </a:pPr>
            <a:endParaRPr lang="en-US" sz="1200" dirty="0" smtClean="0">
              <a:ea typeface="+mn-ea"/>
            </a:endParaRPr>
          </a:p>
          <a:p>
            <a:pPr eaLnBrk="1" hangingPunct="1">
              <a:buFont typeface="Wingdings" pitchFamily="-108" charset="2"/>
              <a:buNone/>
              <a:defRPr/>
            </a:pPr>
            <a:r>
              <a:rPr lang="en-US" sz="2400" dirty="0" err="1" smtClean="0">
                <a:ea typeface="+mn-ea"/>
              </a:rPr>
              <a:t>spin_lock_irqsave</a:t>
            </a:r>
            <a:r>
              <a:rPr lang="en-US" sz="2400" dirty="0" smtClean="0">
                <a:ea typeface="+mn-ea"/>
              </a:rPr>
              <a:t>()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/>
              <a:t>D</a:t>
            </a:r>
            <a:r>
              <a:rPr lang="en-US" sz="2000" dirty="0" smtClean="0"/>
              <a:t>isables interrupts locally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/>
              <a:t>A</a:t>
            </a:r>
            <a:r>
              <a:rPr lang="en-US" sz="2000" dirty="0" smtClean="0"/>
              <a:t>cquires the spinlock using instructions required for SMP </a:t>
            </a:r>
            <a:r>
              <a:rPr lang="en-US" sz="2400" dirty="0" smtClean="0"/>
              <a:t>	</a:t>
            </a:r>
          </a:p>
          <a:p>
            <a:pPr eaLnBrk="1" hangingPunct="1">
              <a:buFont typeface="Wingdings" pitchFamily="-108" charset="2"/>
              <a:buNone/>
              <a:defRPr/>
            </a:pPr>
            <a:r>
              <a:rPr lang="en-US" sz="2400" dirty="0" err="1" smtClean="0">
                <a:ea typeface="+mn-ea"/>
              </a:rPr>
              <a:t>spin_unlock_irqrestore</a:t>
            </a:r>
            <a:r>
              <a:rPr lang="en-US" sz="2400" dirty="0" smtClean="0">
                <a:ea typeface="+mn-ea"/>
              </a:rPr>
              <a:t>() </a:t>
            </a:r>
          </a:p>
          <a:p>
            <a:pPr lvl="1" eaLnBrk="1" hangingPunct="1">
              <a:defRPr/>
            </a:pPr>
            <a:r>
              <a:rPr lang="en-US" sz="2000" dirty="0" smtClean="0"/>
              <a:t>-	Restores interrupts to the state they were in when the lock was acquired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Memory Invariance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108544"/>
          </a:xfrm>
        </p:spPr>
        <p:txBody>
          <a:bodyPr/>
          <a:lstStyle/>
          <a:p>
            <a:r>
              <a:rPr lang="en-US" dirty="0" err="1" smtClean="0"/>
              <a:t>spin_lock_irqsave</a:t>
            </a:r>
            <a:r>
              <a:rPr lang="en-US" dirty="0" smtClean="0"/>
              <a:t>(m)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r2 = x;</a:t>
            </a:r>
          </a:p>
          <a:p>
            <a:r>
              <a:rPr lang="en-US" dirty="0" err="1" smtClean="0"/>
              <a:t>spin_unlock_irqrestore</a:t>
            </a:r>
            <a:r>
              <a:rPr lang="en-US" dirty="0" smtClean="0"/>
              <a:t>(m)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27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Memory Invariance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108544"/>
          </a:xfrm>
        </p:spPr>
        <p:txBody>
          <a:bodyPr/>
          <a:lstStyle/>
          <a:p>
            <a:r>
              <a:rPr lang="en-US" dirty="0" err="1" smtClean="0"/>
              <a:t>spin_lock</a:t>
            </a:r>
            <a:r>
              <a:rPr lang="en-US" dirty="0" smtClean="0"/>
              <a:t>(m)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r2 = x;</a:t>
            </a:r>
          </a:p>
          <a:p>
            <a:r>
              <a:rPr lang="en-US" dirty="0" err="1" smtClean="0"/>
              <a:t>spin_unlock</a:t>
            </a:r>
            <a:r>
              <a:rPr lang="en-US" dirty="0" smtClean="0"/>
              <a:t>(m)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92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9838"/>
            <a:ext cx="8305800" cy="67468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Uniprocessor Optimization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376738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>
                <a:latin typeface="Verdana" charset="0"/>
              </a:rPr>
              <a:t>Previous code compiles to:</a:t>
            </a:r>
          </a:p>
          <a:p>
            <a:pPr lvl="4" eaLnBrk="1" hangingPunct="1"/>
            <a:endParaRPr lang="en-US" sz="8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unsigned long flags;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save_flags(flags);	   /* save previous CPU state */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cli();			   /* disable interrupts */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…				   /* critical section ... */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restore_flags(flags);  /* restore previous CPU state */</a:t>
            </a:r>
          </a:p>
          <a:p>
            <a:pPr lvl="4" eaLnBrk="1" hangingPunct="1"/>
            <a:endParaRPr lang="en-US" sz="8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Verdana" charset="0"/>
              </a:rPr>
              <a:t>Why not just use:</a:t>
            </a:r>
          </a:p>
          <a:p>
            <a:pPr eaLnBrk="1" hangingPunct="1">
              <a:buFont typeface="Wingdings" charset="0"/>
              <a:buNone/>
            </a:pPr>
            <a:endParaRPr lang="en-US" sz="2000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cli();			   /* disable interrupts */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…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sti();			   /* enable interrupts */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Bottom Halves and Softirqs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53400" cy="3806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Verdana" charset="0"/>
              </a:rPr>
              <a:t>Softirqs, tasklets and BHs are deferrable functions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Verdana" charset="0"/>
              </a:rPr>
              <a:t>delayed interrupt handling work that is scheduled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Verdana" charset="0"/>
              </a:rPr>
              <a:t>they can wait for a spin lock without holding up devices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Verdana" charset="0"/>
              </a:rPr>
              <a:t>they can access non-CPU local data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900">
                <a:latin typeface="Verdana" charset="0"/>
              </a:rPr>
              <a:t>				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Verdana" charset="0"/>
              </a:rPr>
              <a:t>Softirqs – the basic building block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Verdana" charset="0"/>
              </a:rPr>
              <a:t>statically allocated and non-preemptively scheduled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Verdana" charset="0"/>
              </a:rPr>
              <a:t>can not be interrupted by another softirq on the same CPU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Verdana" charset="0"/>
              </a:rPr>
              <a:t>can run concurrently on different CPUs, and synchronize with each other using spin-locks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900">
                <a:latin typeface="Verdana" charset="0"/>
              </a:rPr>
              <a:t>					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900">
                <a:latin typeface="Verdana" charset="0"/>
              </a:rPr>
              <a:t>					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Verdana" charset="0"/>
              </a:rPr>
              <a:t>Bottom Halves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Verdana" charset="0"/>
              </a:rPr>
              <a:t>built on softirqs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Verdana" charset="0"/>
              </a:rPr>
              <a:t>can not run concurrently on different CPUs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7924800" cy="1266501"/>
          </a:xfrm>
        </p:spPr>
        <p:txBody>
          <a:bodyPr/>
          <a:lstStyle/>
          <a:p>
            <a:r>
              <a:rPr lang="en-US" dirty="0" smtClean="0"/>
              <a:t>Memory Invariance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108544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ock (m)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/>
              <a:t>r</a:t>
            </a:r>
            <a:r>
              <a:rPr lang="en-US" dirty="0" smtClean="0"/>
              <a:t>2 = x; </a:t>
            </a:r>
          </a:p>
          <a:p>
            <a:r>
              <a:rPr lang="en-US" dirty="0"/>
              <a:t>u</a:t>
            </a:r>
            <a:r>
              <a:rPr lang="en-US" dirty="0" smtClean="0"/>
              <a:t>nlock (m)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99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9325"/>
            <a:ext cx="8534400" cy="125571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Spin Locks &amp; Deferred Functions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3871913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spin_lock_bh()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Implements the standard spinlock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Disables softirqs 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Ineeded for code outside a softirq that manipulates data also used inside a softirq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Allows the softirq to use non-preemption only</a:t>
            </a:r>
          </a:p>
          <a:p>
            <a:pPr lvl="4" eaLnBrk="1" hangingPunct="1"/>
            <a:endParaRPr lang="en-US" sz="24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spin_unlock_bh()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Releases the spinlock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Enables softirqs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Spin Lock Rules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4117975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Do not try to re-acquire a spinlock you already hold!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 -	It leads to self deadlock!</a:t>
            </a:r>
          </a:p>
          <a:p>
            <a:pPr eaLnBrk="1" hangingPunct="1"/>
            <a:r>
              <a:rPr lang="en-US" sz="2400">
                <a:latin typeface="Verdana" charset="0"/>
              </a:rPr>
              <a:t>Spinlocks should not be held for a long time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latin typeface="Verdana" charset="0"/>
              </a:rPr>
              <a:t>Excessive spinning wastes CPU cycles!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latin typeface="Verdana" charset="0"/>
              </a:rPr>
              <a:t>What is </a:t>
            </a:r>
            <a:r>
              <a:rPr lang="ja-JP" altLang="en-US" sz="2000">
                <a:latin typeface="Verdana" charset="0"/>
              </a:rPr>
              <a:t>“</a:t>
            </a:r>
            <a:r>
              <a:rPr lang="en-US" sz="2000">
                <a:latin typeface="Verdana" charset="0"/>
              </a:rPr>
              <a:t>a long time</a:t>
            </a:r>
            <a:r>
              <a:rPr lang="ja-JP" altLang="en-US" sz="2000">
                <a:latin typeface="Verdana" charset="0"/>
              </a:rPr>
              <a:t>”</a:t>
            </a:r>
            <a:r>
              <a:rPr lang="en-US" sz="2000">
                <a:latin typeface="Verdana" charset="0"/>
              </a:rPr>
              <a:t>?</a:t>
            </a:r>
            <a:endParaRPr lang="en-US" sz="18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Do not sleep while holding a spinlock!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latin typeface="Verdana" charset="0"/>
              </a:rPr>
              <a:t>Someone spinning waiting for you will waste a lot of CPU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latin typeface="Verdana" charset="0"/>
              </a:rPr>
              <a:t>Never call any function that touches user memory, allocates memory, calls a semaphore function or any of the schedule functions while holding a spinlock! All these can block.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Semaphores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4150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Semaphores are locks that are safe to hold for longer periods of time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Contention for semaphores causes blocking not spinning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Should not be used for short duration critical sections!</a:t>
            </a:r>
            <a:endParaRPr lang="en-US" sz="18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Semaphores are safe to sleep with!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Can be used to synchronize with user contexts that might block or be preempted</a:t>
            </a:r>
            <a:r>
              <a:rPr lang="en-US">
                <a:latin typeface="Verdana" charset="0"/>
              </a:rPr>
              <a:t>	</a:t>
            </a:r>
          </a:p>
          <a:p>
            <a:pPr eaLnBrk="1" hangingPunct="1"/>
            <a:r>
              <a:rPr lang="en-US" sz="2400">
                <a:latin typeface="Verdana" charset="0"/>
              </a:rPr>
              <a:t>Semaphores can allow concurrency for more than one process at a time, if necessary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i.e., initialize to a value greater than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Semaphore Implementation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2419350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Implemented as a wait queue and a usage count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-	wait queue: list of processes blocking on the semaphore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-	usage count: number of concurrently allowed holders</a:t>
            </a:r>
          </a:p>
          <a:p>
            <a:pPr marL="1143000" lvl="2" indent="-285750" eaLnBrk="1" hangingPunct="1">
              <a:buFontTx/>
              <a:buChar char="-"/>
            </a:pPr>
            <a:r>
              <a:rPr lang="en-US" sz="1800">
                <a:latin typeface="Verdana" charset="0"/>
              </a:rPr>
              <a:t>if negative, the semaphore is unavailable, and absolute value of usage count is the number of processes currently on the wait queue</a:t>
            </a:r>
          </a:p>
          <a:p>
            <a:pPr marL="1143000" lvl="2" indent="-285750" eaLnBrk="1" hangingPunct="1">
              <a:buFontTx/>
              <a:buChar char="-"/>
            </a:pPr>
            <a:r>
              <a:rPr lang="en-US" sz="1800">
                <a:latin typeface="Verdana" charset="0"/>
              </a:rPr>
              <a:t>initialize to 1 to use the semaphore as a mutex lock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Semaphore Operations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27019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Down()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Attempts to acquire the semaphore by decrementing the usage count and testing if it is negative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000" dirty="0"/>
              <a:t>B</a:t>
            </a:r>
            <a:r>
              <a:rPr lang="en-US" sz="2000" dirty="0" smtClean="0"/>
              <a:t>locks if usage count is negative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Up()</a:t>
            </a:r>
          </a:p>
          <a:p>
            <a:pPr lvl="1" eaLnBrk="1" hangingPunct="1">
              <a:defRPr/>
            </a:pPr>
            <a:r>
              <a:rPr lang="en-US" sz="2400" dirty="0" smtClean="0"/>
              <a:t>-	</a:t>
            </a:r>
            <a:r>
              <a:rPr lang="en-US" sz="2000" dirty="0" smtClean="0"/>
              <a:t>releases the semaphore by incrementing the usage count and waking up one or more tasks blocked on 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9838"/>
            <a:ext cx="7239000" cy="67468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Unblocking Unsuccessfully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3341688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down_interruptible() 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Returns –EINTR if signal received while blocked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Returns 0 on success</a:t>
            </a:r>
          </a:p>
          <a:p>
            <a:pPr marL="800100" lvl="1" indent="-342900" eaLnBrk="1" hangingPunct="1"/>
            <a:endParaRPr lang="en-US" sz="24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down_trylock()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Attempts to acquire the semaphore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On failure it returns nonzero instead of blocking</a:t>
            </a:r>
            <a:endParaRPr lang="en-US" sz="1800">
              <a:latin typeface="Verdana" charset="0"/>
            </a:endParaRPr>
          </a:p>
          <a:p>
            <a:pPr marL="800100" lvl="1" indent="-342900"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Reader-Writer Locks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2320925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No need to synchronize concurrent readers unless a writer is present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-	reader/writer locks allow multiple concurrent readers but only a single writer (with no concurrent readers)</a:t>
            </a:r>
          </a:p>
          <a:p>
            <a:pPr eaLnBrk="1" hangingPunct="1"/>
            <a:r>
              <a:rPr lang="en-US" sz="2400">
                <a:latin typeface="Verdana" charset="0"/>
              </a:rPr>
              <a:t>Both spin locks and semaphores have reader/writer variants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9838"/>
            <a:ext cx="7239000" cy="67468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Reader-Writer Spin Locks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44725"/>
            <a:ext cx="5715000" cy="23272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rwlock_t mr_rwlock = RW_LOCK_UNLOCKED;</a:t>
            </a:r>
          </a:p>
          <a:p>
            <a:pPr eaLnBrk="1" hangingPunct="1">
              <a:buFont typeface="Wingdings" charset="0"/>
              <a:buNone/>
            </a:pPr>
            <a:endParaRPr lang="en-US" sz="14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read_lock(&amp;mr_rwlock);	/* critical section (read only) ... */</a:t>
            </a:r>
          </a:p>
          <a:p>
            <a:pPr eaLnBrk="1" hangingPunct="1"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read_unlock(&amp;mr_rwlock);</a:t>
            </a:r>
          </a:p>
          <a:p>
            <a:pPr eaLnBrk="1" hangingPunct="1">
              <a:buFont typeface="Wingdings" charset="0"/>
              <a:buNone/>
            </a:pPr>
            <a:endParaRPr lang="en-US" sz="14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write_lock(&amp;mr_rwlock);	/* critical section (read and write) ... */</a:t>
            </a:r>
          </a:p>
          <a:p>
            <a:pPr eaLnBrk="1" hangingPunct="1"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write_unlock(&amp;mr_rwlock);</a:t>
            </a:r>
            <a:r>
              <a:rPr lang="en-US" sz="1600" b="1">
                <a:latin typeface="Courier New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0313"/>
            <a:ext cx="8458200" cy="67468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Reader-Writer Semaphores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66938"/>
            <a:ext cx="8458200" cy="248126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struct rw_semaphore mr_rwsem;</a:t>
            </a:r>
          </a:p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init_rwsem(&amp;mr_rwsem);</a:t>
            </a:r>
          </a:p>
          <a:p>
            <a:pPr eaLnBrk="1" hangingPunct="1"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down_read(&amp;mr_rwsem);	/* critical region (read only) ... */</a:t>
            </a:r>
          </a:p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up_read(&amp;mr_rwsem);</a:t>
            </a:r>
          </a:p>
          <a:p>
            <a:pPr eaLnBrk="1" hangingPunct="1"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down_write(&amp;mr_rwsem); /* critical region (read and write) ... */</a:t>
            </a:r>
          </a:p>
          <a:p>
            <a:pPr eaLnBrk="1" hangingPunct="1"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up_write(&amp;mr_rwsem);</a:t>
            </a:r>
            <a:r>
              <a:rPr lang="en-US" sz="2000">
                <a:latin typeface="Verdan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Memory Invariance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108544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ead_lock</a:t>
            </a:r>
            <a:r>
              <a:rPr lang="en-US" dirty="0" smtClean="0"/>
              <a:t>(m)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r2 = x;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ead_unlock</a:t>
            </a:r>
            <a:r>
              <a:rPr lang="en-US" dirty="0" smtClean="0"/>
              <a:t>(m)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9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7924800" cy="1266501"/>
          </a:xfrm>
        </p:spPr>
        <p:txBody>
          <a:bodyPr/>
          <a:lstStyle/>
          <a:p>
            <a:r>
              <a:rPr lang="en-US" dirty="0" smtClean="0"/>
              <a:t>Memory Invariance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4142673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ock (m)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unlock </a:t>
            </a:r>
            <a:r>
              <a:rPr lang="en-US" dirty="0"/>
              <a:t>(m)</a:t>
            </a:r>
          </a:p>
          <a:p>
            <a:r>
              <a:rPr lang="en-US" dirty="0"/>
              <a:t>lock (m)</a:t>
            </a:r>
          </a:p>
          <a:p>
            <a:r>
              <a:rPr lang="en-US" dirty="0" smtClean="0"/>
              <a:t>r2 </a:t>
            </a:r>
            <a:r>
              <a:rPr lang="en-US" dirty="0"/>
              <a:t>= x;</a:t>
            </a:r>
          </a:p>
          <a:p>
            <a:r>
              <a:rPr lang="en-US" dirty="0"/>
              <a:t>unlock (m)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25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924800" cy="684803"/>
          </a:xfrm>
        </p:spPr>
        <p:txBody>
          <a:bodyPr/>
          <a:lstStyle/>
          <a:p>
            <a:r>
              <a:rPr lang="en-US" dirty="0" smtClean="0"/>
              <a:t>Upgrading Read Locks?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2591479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ead_lock</a:t>
            </a:r>
            <a:r>
              <a:rPr lang="en-US" dirty="0" smtClean="0"/>
              <a:t>(m)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rite_lock</a:t>
            </a:r>
            <a:r>
              <a:rPr lang="en-US" dirty="0" smtClean="0"/>
              <a:t>(m)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rite_unlock</a:t>
            </a:r>
            <a:r>
              <a:rPr lang="en-US" dirty="0" smtClean="0"/>
              <a:t>(m)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ead_unlock</a:t>
            </a:r>
            <a:r>
              <a:rPr lang="en-US" dirty="0" smtClean="0"/>
              <a:t>(m)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35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9325"/>
            <a:ext cx="8382000" cy="125571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Reader-Writer Lock Warnings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298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a typeface="+mn-ea"/>
              </a:rPr>
              <a:t>R</a:t>
            </a:r>
            <a:r>
              <a:rPr lang="en-US" sz="2400" dirty="0" smtClean="0">
                <a:ea typeface="+mn-ea"/>
              </a:rPr>
              <a:t>eader locks cannot be automatically upgraded to the writer variant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Attempting to acquire exclusive access while holding reader access will deadlock!</a:t>
            </a:r>
          </a:p>
          <a:p>
            <a:pPr marL="57150" indent="0" eaLnBrk="1" hangingPunct="1">
              <a:defRPr/>
            </a:pPr>
            <a:r>
              <a:rPr lang="en-US" sz="2400" dirty="0">
                <a:ea typeface="+mn-ea"/>
              </a:rPr>
              <a:t>I</a:t>
            </a:r>
            <a:r>
              <a:rPr lang="en-US" sz="2400" dirty="0" smtClean="0">
                <a:ea typeface="+mn-ea"/>
              </a:rPr>
              <a:t>f you know you will need to write eventually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obtain the writer variant of the lock from the beginning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or, release the reader lock and re-acquire it as a writer </a:t>
            </a:r>
          </a:p>
          <a:p>
            <a:pPr lvl="3" eaLnBrk="1" hangingPunct="1">
              <a:defRPr/>
            </a:pPr>
            <a:r>
              <a:rPr lang="en-US" sz="1800" dirty="0" smtClean="0"/>
              <a:t>-	But bear in mind that memory may have changed when you get in!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Big Reader Locks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007251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</a:rPr>
              <a:t>Specialized form of reader/writer lock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 dirty="0">
                <a:latin typeface="Verdana" charset="0"/>
              </a:rPr>
              <a:t>very fast to acquire for reading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 dirty="0">
                <a:latin typeface="Verdana" charset="0"/>
              </a:rPr>
              <a:t>very slow to acquire for writing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 dirty="0">
                <a:latin typeface="Verdana" charset="0"/>
              </a:rPr>
              <a:t>good for read-mostly scenarios</a:t>
            </a:r>
          </a:p>
          <a:p>
            <a:pPr lvl="4" eaLnBrk="1" hangingPunct="1"/>
            <a:r>
              <a:rPr lang="en-US" sz="2400" dirty="0">
                <a:latin typeface="Verdana" charset="0"/>
              </a:rPr>
              <a:t>	</a:t>
            </a:r>
          </a:p>
          <a:p>
            <a:pPr eaLnBrk="1" hangingPunct="1"/>
            <a:r>
              <a:rPr lang="en-US" sz="2400" dirty="0">
                <a:latin typeface="Verdana" charset="0"/>
              </a:rPr>
              <a:t>Implemented using per-CPU locks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 dirty="0">
                <a:latin typeface="Verdana" charset="0"/>
              </a:rPr>
              <a:t>readers acquire their own CPU</a:t>
            </a:r>
            <a:r>
              <a:rPr lang="ja-JP" altLang="en-US" sz="2000" dirty="0">
                <a:latin typeface="Verdana" charset="0"/>
              </a:rPr>
              <a:t>’</a:t>
            </a:r>
            <a:r>
              <a:rPr lang="en-US" sz="2000" dirty="0">
                <a:latin typeface="Verdana" charset="0"/>
              </a:rPr>
              <a:t>s lock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 dirty="0">
                <a:latin typeface="Verdana" charset="0"/>
              </a:rPr>
              <a:t>writers must acquire all CPUs</a:t>
            </a:r>
            <a:r>
              <a:rPr lang="ja-JP" altLang="en-US" sz="2000" dirty="0">
                <a:latin typeface="Verdana" charset="0"/>
              </a:rPr>
              <a:t>’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locks</a:t>
            </a:r>
          </a:p>
          <a:p>
            <a:pPr marL="800100" lvl="1" indent="-342900" eaLnBrk="1" hangingPunct="1">
              <a:buFontTx/>
              <a:buChar char="-"/>
            </a:pPr>
            <a:endParaRPr lang="en-US" sz="2000" dirty="0">
              <a:latin typeface="Verdana" charset="0"/>
            </a:endParaRPr>
          </a:p>
          <a:p>
            <a:pPr marL="57150" indent="0" eaLnBrk="1" hangingPunct="1"/>
            <a:r>
              <a:rPr lang="en-US" sz="2400" dirty="0" smtClean="0">
                <a:latin typeface="Verdana" charset="0"/>
              </a:rPr>
              <a:t>Why does this work? How does it help?</a:t>
            </a:r>
            <a:endParaRPr lang="en-US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Big Kernel Lock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53400" cy="4229100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A global kernel lock - kernel_flag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Used to be the only SMP lock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Mostly replaced with fine-grain localized lock</a:t>
            </a:r>
          </a:p>
          <a:p>
            <a:pPr marL="800100" lvl="1" indent="-342900" eaLnBrk="1" hangingPunct="1">
              <a:buFontTx/>
              <a:buChar char="-"/>
            </a:pPr>
            <a:endParaRPr lang="en-US" sz="24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Implemented as a recursive spin lock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Reacquiring it when held will not deadlock</a:t>
            </a:r>
          </a:p>
          <a:p>
            <a:pPr marL="800100" lvl="1" indent="-342900" eaLnBrk="1" hangingPunct="1"/>
            <a:r>
              <a:rPr lang="en-US" sz="2400">
                <a:latin typeface="Verdana" charset="0"/>
              </a:rPr>
              <a:t>		</a:t>
            </a:r>
          </a:p>
          <a:p>
            <a:pPr eaLnBrk="1" hangingPunct="1"/>
            <a:r>
              <a:rPr lang="en-US" sz="2400">
                <a:latin typeface="Verdana" charset="0"/>
              </a:rPr>
              <a:t>Usage … but don</a:t>
            </a:r>
            <a:r>
              <a:rPr lang="ja-JP" altLang="en-US" sz="2400">
                <a:latin typeface="Verdana" charset="0"/>
              </a:rPr>
              <a:t>’</a:t>
            </a:r>
            <a:r>
              <a:rPr lang="en-US" sz="2400">
                <a:latin typeface="Verdana" charset="0"/>
              </a:rPr>
              <a:t>t!  ;)</a:t>
            </a:r>
            <a:endParaRPr lang="en-US">
              <a:latin typeface="Verdana" charset="0"/>
            </a:endParaRPr>
          </a:p>
          <a:p>
            <a:pPr marL="800100" lvl="1" indent="-342900" eaLnBrk="1" hangingPunct="1"/>
            <a:r>
              <a:rPr lang="en-US" sz="1600" b="1">
                <a:latin typeface="Courier New" charset="0"/>
              </a:rPr>
              <a:t>lock_kernel();</a:t>
            </a:r>
          </a:p>
          <a:p>
            <a:pPr marL="800100" lvl="1" indent="-342900" eaLnBrk="1" hangingPunct="1"/>
            <a:r>
              <a:rPr lang="en-US" sz="1600" b="1">
                <a:latin typeface="Courier New" charset="0"/>
              </a:rPr>
              <a:t>/* critical region ... */</a:t>
            </a:r>
          </a:p>
          <a:p>
            <a:pPr marL="800100" lvl="1" indent="-342900" eaLnBrk="1" hangingPunct="1"/>
            <a:r>
              <a:rPr lang="en-US" sz="1600" b="1">
                <a:latin typeface="Courier New" charset="0"/>
              </a:rPr>
              <a:t>unlock_kernel();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Preemptibility Controls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2855913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Have to be careful of legacy code that assumes per-CPU data is implicitly protected from preemption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Legacy code assumes </a:t>
            </a:r>
            <a:r>
              <a:rPr lang="ja-JP" altLang="en-US" sz="2000">
                <a:latin typeface="Verdana" charset="0"/>
              </a:rPr>
              <a:t>“</a:t>
            </a:r>
            <a:r>
              <a:rPr lang="en-US" sz="2000">
                <a:latin typeface="Verdana" charset="0"/>
              </a:rPr>
              <a:t>non-preemption in kernel mode</a:t>
            </a:r>
            <a:r>
              <a:rPr lang="ja-JP" altLang="en-US" sz="2000">
                <a:latin typeface="Verdana" charset="0"/>
              </a:rPr>
              <a:t>”</a:t>
            </a:r>
            <a:endParaRPr lang="en-US" sz="2000">
              <a:latin typeface="Verdana" charset="0"/>
            </a:endParaRP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May need to use new preempt_disable() and preempt_enable() calls</a:t>
            </a:r>
          </a:p>
          <a:p>
            <a:pPr marL="800100" lvl="1" indent="-342900" eaLnBrk="1" hangingPunct="1">
              <a:buFontTx/>
              <a:buChar char="-"/>
            </a:pPr>
            <a:r>
              <a:rPr lang="en-US" sz="2000">
                <a:latin typeface="Verdana" charset="0"/>
              </a:rPr>
              <a:t>Calls are nestable</a:t>
            </a:r>
          </a:p>
          <a:p>
            <a:pPr lvl="2" eaLnBrk="1" hangingPunct="1"/>
            <a:r>
              <a:rPr lang="en-US" sz="1800">
                <a:latin typeface="Verdana" charset="0"/>
              </a:rPr>
              <a:t>-	for each n preempt_disable() calls, preemption will not be re-enabled until the nth preempt_enable() call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Conclusions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1508125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Wow! Why does one system need so many different ways of doing synchronization?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-	Actually, there are more ways to do synchronization in Linux, this is just </a:t>
            </a:r>
            <a:r>
              <a:rPr lang="ja-JP" altLang="en-US" sz="2000">
                <a:latin typeface="Verdana" charset="0"/>
              </a:rPr>
              <a:t>“</a:t>
            </a:r>
            <a:r>
              <a:rPr lang="en-US" sz="2000">
                <a:latin typeface="Verdana" charset="0"/>
              </a:rPr>
              <a:t>locking</a:t>
            </a:r>
            <a:r>
              <a:rPr lang="ja-JP" altLang="en-US" sz="2000">
                <a:latin typeface="Verdana" charset="0"/>
              </a:rPr>
              <a:t>”</a:t>
            </a:r>
            <a:r>
              <a:rPr lang="en-US" sz="2000">
                <a:latin typeface="Verdana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Conclusions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167188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One size does not fit all: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-	Need to be aware of different contexts in which code executes (user, kernel, interrupt etc) and the implications this has for whether hardware or software preemption or blocking can occur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-	The cost of synchronization is important, particularly its impact on scalability</a:t>
            </a:r>
          </a:p>
          <a:p>
            <a:pPr lvl="2" eaLnBrk="1" hangingPunct="1"/>
            <a:r>
              <a:rPr lang="en-US" sz="1800">
                <a:latin typeface="Verdana" charset="0"/>
              </a:rPr>
              <a:t>-	Generally, you only use more than one CPU because you hope to execute faster!</a:t>
            </a:r>
          </a:p>
          <a:p>
            <a:pPr lvl="2" eaLnBrk="1" hangingPunct="1"/>
            <a:r>
              <a:rPr lang="en-US" sz="1800">
                <a:latin typeface="Verdana" charset="0"/>
              </a:rPr>
              <a:t>-	Each synchronization technique makes a different  performance vs. complexity trade-off</a:t>
            </a:r>
          </a:p>
          <a:p>
            <a:pPr lvl="1"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7924800" cy="1266501"/>
          </a:xfrm>
        </p:spPr>
        <p:txBody>
          <a:bodyPr/>
          <a:lstStyle/>
          <a:p>
            <a:r>
              <a:rPr lang="en-US" dirty="0" smtClean="0"/>
              <a:t>Memory Invariance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625608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ock (m)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r2 </a:t>
            </a:r>
            <a:r>
              <a:rPr lang="en-US" dirty="0"/>
              <a:t>= x</a:t>
            </a:r>
            <a:r>
              <a:rPr lang="en-US" dirty="0" smtClean="0"/>
              <a:t>;</a:t>
            </a:r>
          </a:p>
          <a:p>
            <a:r>
              <a:rPr lang="en-US" dirty="0"/>
              <a:t>w</a:t>
            </a:r>
            <a:r>
              <a:rPr lang="en-US" dirty="0" smtClean="0"/>
              <a:t>ait (</a:t>
            </a:r>
            <a:r>
              <a:rPr lang="en-US" dirty="0" err="1" smtClean="0"/>
              <a:t>c,m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unlock (m)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3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7924800" cy="1266501"/>
          </a:xfrm>
        </p:spPr>
        <p:txBody>
          <a:bodyPr/>
          <a:lstStyle/>
          <a:p>
            <a:r>
              <a:rPr lang="en-US" dirty="0" smtClean="0"/>
              <a:t>Memory Invariance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625608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ock (m)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/>
              <a:t>wait (</a:t>
            </a:r>
            <a:r>
              <a:rPr lang="en-US" dirty="0" err="1"/>
              <a:t>c,m</a:t>
            </a:r>
            <a:r>
              <a:rPr lang="en-US" dirty="0"/>
              <a:t>)</a:t>
            </a:r>
          </a:p>
          <a:p>
            <a:r>
              <a:rPr lang="en-US" dirty="0" smtClean="0"/>
              <a:t>r2 </a:t>
            </a:r>
            <a:r>
              <a:rPr lang="en-US" dirty="0"/>
              <a:t>= x</a:t>
            </a:r>
            <a:r>
              <a:rPr lang="en-US" dirty="0" smtClean="0"/>
              <a:t>;</a:t>
            </a:r>
          </a:p>
          <a:p>
            <a:r>
              <a:rPr lang="en-US" dirty="0" smtClean="0"/>
              <a:t>unlock </a:t>
            </a:r>
            <a:r>
              <a:rPr lang="en-US" dirty="0"/>
              <a:t>(m)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7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7924800" cy="1266501"/>
          </a:xfrm>
        </p:spPr>
        <p:txBody>
          <a:bodyPr/>
          <a:lstStyle/>
          <a:p>
            <a:r>
              <a:rPr lang="en-US" dirty="0" smtClean="0"/>
              <a:t>Memory Invariance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3625608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ock (m)</a:t>
            </a:r>
          </a:p>
          <a:p>
            <a:r>
              <a:rPr lang="en-US" dirty="0" smtClean="0"/>
              <a:t>r1 = x;</a:t>
            </a:r>
          </a:p>
          <a:p>
            <a:r>
              <a:rPr lang="en-US" dirty="0" smtClean="0"/>
              <a:t>signal(</a:t>
            </a:r>
            <a:r>
              <a:rPr lang="en-US" dirty="0" err="1"/>
              <a:t>c,m</a:t>
            </a:r>
            <a:r>
              <a:rPr lang="en-US" dirty="0"/>
              <a:t>)</a:t>
            </a:r>
          </a:p>
          <a:p>
            <a:r>
              <a:rPr lang="en-US" dirty="0" smtClean="0"/>
              <a:t>r2 </a:t>
            </a:r>
            <a:r>
              <a:rPr lang="en-US" dirty="0"/>
              <a:t>= x</a:t>
            </a:r>
            <a:r>
              <a:rPr lang="en-US" dirty="0" smtClean="0"/>
              <a:t>;</a:t>
            </a:r>
          </a:p>
          <a:p>
            <a:r>
              <a:rPr lang="en-US" dirty="0" smtClean="0"/>
              <a:t>unlock </a:t>
            </a:r>
            <a:r>
              <a:rPr lang="en-US" dirty="0"/>
              <a:t>(m)</a:t>
            </a:r>
          </a:p>
          <a:p>
            <a:r>
              <a:rPr lang="en-US" dirty="0" smtClean="0"/>
              <a:t>Assert (r1 == r2)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7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8077200" cy="1531938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Georgia" charset="0"/>
              </a:rPr>
              <a:t>Linux Kernel Locking Techniques</a:t>
            </a:r>
            <a:br>
              <a:rPr lang="en-US">
                <a:solidFill>
                  <a:schemeClr val="tx1"/>
                </a:solidFill>
                <a:latin typeface="Georgia" charset="0"/>
              </a:rPr>
            </a:br>
            <a:endParaRPr lang="en-US" sz="2000">
              <a:solidFill>
                <a:schemeClr val="tx1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 charset="0"/>
              </a:rPr>
              <a:t>Locking In The Linux Kernel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1790700"/>
          </a:xfrm>
        </p:spPr>
        <p:txBody>
          <a:bodyPr/>
          <a:lstStyle/>
          <a:p>
            <a:r>
              <a:rPr lang="en-US" sz="2400">
                <a:latin typeface="Verdana" charset="0"/>
              </a:rPr>
              <a:t>Why do we need locking in the kernel?</a:t>
            </a:r>
          </a:p>
          <a:p>
            <a:pPr lvl="1"/>
            <a:r>
              <a:rPr lang="en-US" sz="2400">
                <a:latin typeface="Verdana" charset="0"/>
              </a:rPr>
              <a:t>Which problems are we trying to solve?</a:t>
            </a:r>
          </a:p>
          <a:p>
            <a:r>
              <a:rPr lang="en-US" sz="2400">
                <a:latin typeface="Verdana" charset="0"/>
              </a:rPr>
              <a:t>What implementation choices do we have?</a:t>
            </a:r>
          </a:p>
          <a:p>
            <a:pPr lvl="1"/>
            <a:r>
              <a:rPr lang="en-US" sz="2400">
                <a:latin typeface="Verdana" charset="0"/>
              </a:rPr>
              <a:t>Is there a one-size-fits-all solution?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1338</Words>
  <Application>Microsoft Macintosh PowerPoint</Application>
  <PresentationFormat>On-screen Show (4:3)</PresentationFormat>
  <Paragraphs>334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Memory Invariance Examples</vt:lpstr>
      <vt:lpstr>Memory Invariance Examples</vt:lpstr>
      <vt:lpstr>Memory Invariance Examples</vt:lpstr>
      <vt:lpstr>Memory Invariance Examples</vt:lpstr>
      <vt:lpstr>Memory Invariance Examples</vt:lpstr>
      <vt:lpstr>Memory Invariance Examples</vt:lpstr>
      <vt:lpstr>Linux Kernel Locking Techniques </vt:lpstr>
      <vt:lpstr>Locking In The Linux Kernel</vt:lpstr>
      <vt:lpstr>Concurrency in Linux</vt:lpstr>
      <vt:lpstr>Sources of Pseudo Concurrency</vt:lpstr>
      <vt:lpstr>Uniprocessor Example</vt:lpstr>
      <vt:lpstr>Uniprocessor Example</vt:lpstr>
      <vt:lpstr>Uniprocessor Example</vt:lpstr>
      <vt:lpstr>True Concurrency</vt:lpstr>
      <vt:lpstr>Multiprocessor Example</vt:lpstr>
      <vt:lpstr>Atomic Operators</vt:lpstr>
      <vt:lpstr>Memory Invariance Example</vt:lpstr>
      <vt:lpstr>Atomic Integer Operators</vt:lpstr>
      <vt:lpstr>Spin Locks</vt:lpstr>
      <vt:lpstr>Basic Use of Spin Locks</vt:lpstr>
      <vt:lpstr>Spin Locks and Interrupts</vt:lpstr>
      <vt:lpstr>Solutions</vt:lpstr>
      <vt:lpstr>Spin Locks &amp; Interrupt Disabling</vt:lpstr>
      <vt:lpstr>Spin Locks &amp; Interrupt Disabling</vt:lpstr>
      <vt:lpstr>Memory Invariance Example</vt:lpstr>
      <vt:lpstr>Memory Invariance Example</vt:lpstr>
      <vt:lpstr>Uniprocessor Optimization</vt:lpstr>
      <vt:lpstr>Bottom Halves and Softirqs</vt:lpstr>
      <vt:lpstr>Spin Locks &amp; Deferred Functions</vt:lpstr>
      <vt:lpstr>Spin Lock Rules</vt:lpstr>
      <vt:lpstr>Semaphores</vt:lpstr>
      <vt:lpstr>Semaphore Implementation</vt:lpstr>
      <vt:lpstr>Semaphore Operations</vt:lpstr>
      <vt:lpstr>Unblocking Unsuccessfully</vt:lpstr>
      <vt:lpstr>Reader-Writer Locks</vt:lpstr>
      <vt:lpstr>Reader-Writer Spin Locks</vt:lpstr>
      <vt:lpstr>Reader-Writer Semaphores</vt:lpstr>
      <vt:lpstr>Memory Invariance Example</vt:lpstr>
      <vt:lpstr>Upgrading Read Locks?</vt:lpstr>
      <vt:lpstr>Reader-Writer Lock Warnings</vt:lpstr>
      <vt:lpstr>Big Reader Locks</vt:lpstr>
      <vt:lpstr>Big Kernel Lock</vt:lpstr>
      <vt:lpstr>Preemptibility Controls</vt:lpstr>
      <vt:lpstr>Conclusions</vt:lpstr>
      <vt:lpstr>Conclusions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 Walpole</cp:lastModifiedBy>
  <cp:revision>26</cp:revision>
  <dcterms:created xsi:type="dcterms:W3CDTF">2006-09-12T23:04:46Z</dcterms:created>
  <dcterms:modified xsi:type="dcterms:W3CDTF">2018-01-12T00:20:20Z</dcterms:modified>
</cp:coreProperties>
</file>