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301" r:id="rId5"/>
    <p:sldId id="299" r:id="rId6"/>
    <p:sldId id="300" r:id="rId7"/>
    <p:sldId id="293" r:id="rId8"/>
    <p:sldId id="290" r:id="rId9"/>
    <p:sldId id="302" r:id="rId10"/>
    <p:sldId id="294" r:id="rId11"/>
    <p:sldId id="303" r:id="rId12"/>
    <p:sldId id="295" r:id="rId13"/>
    <p:sldId id="296" r:id="rId14"/>
    <p:sldId id="264" r:id="rId15"/>
    <p:sldId id="265" r:id="rId16"/>
    <p:sldId id="298" r:id="rId17"/>
    <p:sldId id="304" r:id="rId18"/>
    <p:sldId id="297" r:id="rId19"/>
    <p:sldId id="266" r:id="rId20"/>
    <p:sldId id="291" r:id="rId21"/>
    <p:sldId id="268" r:id="rId22"/>
    <p:sldId id="269" r:id="rId23"/>
    <p:sldId id="270" r:id="rId24"/>
    <p:sldId id="271" r:id="rId25"/>
    <p:sldId id="305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306" r:id="rId45"/>
    <p:sldId id="307" r:id="rId46"/>
    <p:sldId id="30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96" y="-1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4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50C794-FCC7-7147-9A64-802A74243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59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25E232-B1E7-714A-B6AF-76F2CD72CEE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6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6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1243013"/>
            <a:ext cx="1809750" cy="375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43013"/>
            <a:ext cx="5276850" cy="375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4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5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5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9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9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21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82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04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43013"/>
            <a:ext cx="72390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8238"/>
            <a:ext cx="57150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 userDrawn="1">
            <p:ph type="sldNum" sz="quarter" idx="4"/>
          </p:nvPr>
        </p:nvSpPr>
        <p:spPr>
          <a:xfrm>
            <a:off x="7772400" y="5943600"/>
            <a:ext cx="1143000" cy="476250"/>
          </a:xfrm>
          <a:prstGeom prst="rect">
            <a:avLst/>
          </a:prstGeom>
          <a:noFill/>
          <a:ln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497E18"/>
                </a:solidFill>
                <a:latin typeface="Comic Sans MS" charset="0"/>
                <a:cs typeface="Arial" charset="0"/>
              </a:defRPr>
            </a:lvl1pPr>
          </a:lstStyle>
          <a:p>
            <a:r>
              <a:rPr lang="en-US"/>
              <a:t>            </a:t>
            </a:r>
            <a:fld id="{7046211F-D154-3948-A729-C3CD6B593E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rgbClr val="5B7D1F"/>
          </a:solidFill>
          <a:ln>
            <a:noFill/>
          </a:ln>
          <a:extLst>
            <a:ext uri="{91240B29-F687-4f45-9708-019B960494DF}">
              <a14:hiddenLine xmlns:a14="http://schemas.microsoft.com/office/drawing/2010/main" w="889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11" descr="transparentgreen.png                                           0003B3F1Sockeye RAID                   BD59F4C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38" y="1588"/>
            <a:ext cx="153987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889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200" baseline="30000">
              <a:solidFill>
                <a:srgbClr val="000000"/>
              </a:solidFill>
              <a:latin typeface="L Frutiger Light" charset="0"/>
            </a:endParaRPr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8991600" y="0"/>
            <a:ext cx="0" cy="6019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0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CS510</a:t>
            </a:r>
            <a:r>
              <a:rPr lang="en-US" sz="4000">
                <a:solidFill>
                  <a:schemeClr val="bg1"/>
                </a:solidFill>
                <a:latin typeface="Georgia" charset="0"/>
                <a:ea typeface="Times New Roman" charset="0"/>
                <a:cs typeface="Times New Roman" charset="0"/>
              </a:rPr>
              <a:t> Concurrent Systems</a:t>
            </a:r>
            <a:endParaRPr lang="en-US" sz="2800">
              <a:solidFill>
                <a:schemeClr val="bg1"/>
              </a:solidFill>
              <a:latin typeface="Georgia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sz="1800">
              <a:solidFill>
                <a:schemeClr val="bg1"/>
              </a:solidFill>
              <a:latin typeface="Adobe Garamond Pro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500">
                <a:latin typeface="L Frutiger Light" charset="0"/>
                <a:ea typeface="Times New Roman" charset="0"/>
                <a:cs typeface="Times New Roman" charset="0"/>
              </a:rPr>
              <a:t>Jonathan Walpole</a:t>
            </a:r>
          </a:p>
        </p:txBody>
      </p:sp>
      <p:pic>
        <p:nvPicPr>
          <p:cNvPr id="1434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5075"/>
            <a:ext cx="8686800" cy="6842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Concurrent Writes</a:t>
            </a:r>
            <a:endParaRPr lang="en-US" dirty="0">
              <a:latin typeface="Georgia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3637919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latin typeface="Verdana" charset="0"/>
              </a:rPr>
              <a:t>	Thread 1			Thread 2	</a:t>
            </a:r>
          </a:p>
          <a:p>
            <a:pPr marL="0" indent="0" eaLnBrk="1" hangingPunct="1"/>
            <a:endParaRPr lang="en-US" sz="2400" dirty="0" smtClean="0">
              <a:latin typeface="Verdana" charset="0"/>
            </a:endParaRPr>
          </a:p>
          <a:p>
            <a:pPr marL="0" indent="0" eaLnBrk="1" hangingPunct="1"/>
            <a:r>
              <a:rPr lang="en-US" sz="2400" dirty="0" smtClean="0">
                <a:latin typeface="Verdana" charset="0"/>
              </a:rPr>
              <a:t>	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= 1				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= 2</a:t>
            </a:r>
          </a:p>
          <a:p>
            <a:pPr marL="0" indent="0" eaLnBrk="1" hangingPunct="1"/>
            <a:r>
              <a:rPr lang="en-US" sz="2400" dirty="0" smtClean="0">
                <a:latin typeface="Verdana" charset="0"/>
              </a:rPr>
              <a:t>	print 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			</a:t>
            </a:r>
          </a:p>
          <a:p>
            <a:pPr marL="0" indent="0" eaLnBrk="1" hangingPunct="1"/>
            <a:endParaRPr lang="en-US" dirty="0" smtClean="0">
              <a:latin typeface="Verdana" charset="0"/>
            </a:endParaRPr>
          </a:p>
          <a:p>
            <a:pPr marL="0" indent="0" eaLnBrk="1" hangingPunct="1"/>
            <a:r>
              <a:rPr lang="en-US" sz="2400" dirty="0">
                <a:latin typeface="Verdana" charset="0"/>
              </a:rPr>
              <a:t>What output do you expect?</a:t>
            </a:r>
          </a:p>
          <a:p>
            <a:pPr marL="0" indent="0" eaLnBrk="1" hangingPunct="1"/>
            <a:r>
              <a:rPr lang="en-US" sz="2400" dirty="0" smtClean="0">
                <a:latin typeface="Verdana" charset="0"/>
              </a:rPr>
              <a:t>What will be the final value of 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?</a:t>
            </a:r>
          </a:p>
          <a:p>
            <a:pPr marL="0" indent="0" eaLnBrk="1" hangingPunct="1"/>
            <a:r>
              <a:rPr lang="en-US" sz="2400" dirty="0" smtClean="0">
                <a:latin typeface="Verdana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Non-Determinism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05800" cy="1471172"/>
          </a:xfrm>
        </p:spPr>
        <p:txBody>
          <a:bodyPr/>
          <a:lstStyle/>
          <a:p>
            <a:r>
              <a:rPr lang="en-US" dirty="0" smtClean="0"/>
              <a:t>But this time it affects memory values</a:t>
            </a:r>
          </a:p>
          <a:p>
            <a:r>
              <a:rPr lang="en-US" dirty="0" smtClean="0"/>
              <a:t>... which influence the behavior of programs that read and use them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5075"/>
            <a:ext cx="8686800" cy="6842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Concurrent Updating</a:t>
            </a:r>
            <a:endParaRPr lang="en-US" dirty="0">
              <a:latin typeface="Georgia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3637919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latin typeface="Verdana" charset="0"/>
              </a:rPr>
              <a:t>	Thread 1			Thread 2	</a:t>
            </a:r>
          </a:p>
          <a:p>
            <a:pPr marL="0" indent="0" eaLnBrk="1" hangingPunct="1"/>
            <a:endParaRPr lang="en-US" sz="2400" dirty="0" smtClean="0">
              <a:latin typeface="Verdana" charset="0"/>
            </a:endParaRPr>
          </a:p>
          <a:p>
            <a:pPr marL="0" indent="0" eaLnBrk="1" hangingPunct="1"/>
            <a:r>
              <a:rPr lang="en-US" sz="2400" dirty="0" smtClean="0">
                <a:latin typeface="Verdana" charset="0"/>
              </a:rPr>
              <a:t>	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= 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+ 1			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= 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+ 1</a:t>
            </a:r>
          </a:p>
          <a:p>
            <a:pPr marL="0" indent="0" eaLnBrk="1" hangingPunct="1"/>
            <a:r>
              <a:rPr lang="en-US" sz="2400" dirty="0" smtClean="0">
                <a:latin typeface="Verdana" charset="0"/>
              </a:rPr>
              <a:t>	print 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			</a:t>
            </a:r>
          </a:p>
          <a:p>
            <a:pPr marL="0" indent="0" eaLnBrk="1" hangingPunct="1"/>
            <a:endParaRPr lang="en-US" dirty="0" smtClean="0">
              <a:latin typeface="Verdana" charset="0"/>
            </a:endParaRPr>
          </a:p>
          <a:p>
            <a:pPr marL="0" indent="0" eaLnBrk="1" hangingPunct="1"/>
            <a:r>
              <a:rPr lang="en-US" sz="2400" dirty="0">
                <a:latin typeface="Verdana" charset="0"/>
              </a:rPr>
              <a:t>What output do you </a:t>
            </a:r>
            <a:r>
              <a:rPr lang="en-US" sz="2400" dirty="0" smtClean="0">
                <a:latin typeface="Verdana" charset="0"/>
              </a:rPr>
              <a:t>expect (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initialized to 0)?</a:t>
            </a:r>
            <a:endParaRPr lang="en-US" sz="2400" dirty="0">
              <a:latin typeface="Verdana" charset="0"/>
            </a:endParaRPr>
          </a:p>
          <a:p>
            <a:pPr marL="0" indent="0" eaLnBrk="1" hangingPunct="1"/>
            <a:r>
              <a:rPr lang="en-US" sz="2400" dirty="0" smtClean="0">
                <a:latin typeface="Verdana" charset="0"/>
              </a:rPr>
              <a:t>What will be the final value of 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?</a:t>
            </a:r>
          </a:p>
          <a:p>
            <a:pPr marL="0" indent="0" eaLnBrk="1" hangingPunct="1"/>
            <a:r>
              <a:rPr lang="en-US" sz="2400" dirty="0" smtClean="0">
                <a:latin typeface="Verdana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5075"/>
            <a:ext cx="8686800" cy="6842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Concurrent Updating</a:t>
            </a:r>
            <a:endParaRPr lang="en-US" dirty="0">
              <a:latin typeface="Georgia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4081117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latin typeface="Verdana" charset="0"/>
              </a:rPr>
              <a:t>	Thread 1			Thread 2	</a:t>
            </a:r>
          </a:p>
          <a:p>
            <a:pPr marL="0" indent="0" eaLnBrk="1" hangingPunct="1"/>
            <a:endParaRPr lang="en-US" sz="2400" dirty="0" smtClean="0">
              <a:latin typeface="Verdana" charset="0"/>
            </a:endParaRPr>
          </a:p>
          <a:p>
            <a:pPr marL="0" indent="0" eaLnBrk="1" hangingPunct="1"/>
            <a:r>
              <a:rPr lang="en-US" sz="2400" dirty="0" smtClean="0">
                <a:latin typeface="Verdana" charset="0"/>
              </a:rPr>
              <a:t>	t1_temp = 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		t2_temp = </a:t>
            </a:r>
            <a:r>
              <a:rPr lang="en-US" sz="2400" dirty="0" err="1" smtClean="0">
                <a:latin typeface="Verdana" charset="0"/>
              </a:rPr>
              <a:t>x</a:t>
            </a:r>
            <a:endParaRPr lang="en-US" sz="2400" dirty="0" smtClean="0">
              <a:latin typeface="Verdana" charset="0"/>
            </a:endParaRPr>
          </a:p>
          <a:p>
            <a:pPr marL="0" indent="0" eaLnBrk="1" hangingPunct="1"/>
            <a:r>
              <a:rPr lang="en-US" sz="2400" dirty="0" smtClean="0">
                <a:latin typeface="Verdana" charset="0"/>
              </a:rPr>
              <a:t>	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= t1_temp + 1		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= t2_temp + 1</a:t>
            </a:r>
          </a:p>
          <a:p>
            <a:pPr marL="0" indent="0" eaLnBrk="1" hangingPunct="1"/>
            <a:r>
              <a:rPr lang="en-US" sz="2400" dirty="0" smtClean="0">
                <a:latin typeface="Verdana" charset="0"/>
              </a:rPr>
              <a:t>	print 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			</a:t>
            </a:r>
          </a:p>
          <a:p>
            <a:pPr marL="0" indent="0" eaLnBrk="1" hangingPunct="1"/>
            <a:endParaRPr lang="en-US" dirty="0" smtClean="0">
              <a:latin typeface="Verdana" charset="0"/>
            </a:endParaRPr>
          </a:p>
          <a:p>
            <a:pPr marL="0" indent="0" eaLnBrk="1" hangingPunct="1"/>
            <a:r>
              <a:rPr lang="en-US" sz="2400" dirty="0">
                <a:latin typeface="Verdana" charset="0"/>
              </a:rPr>
              <a:t>What output do you </a:t>
            </a:r>
            <a:r>
              <a:rPr lang="en-US" sz="2400" dirty="0" smtClean="0">
                <a:latin typeface="Verdana" charset="0"/>
              </a:rPr>
              <a:t>expect (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initialized to 0)?</a:t>
            </a:r>
            <a:endParaRPr lang="en-US" sz="2400" dirty="0">
              <a:latin typeface="Verdana" charset="0"/>
            </a:endParaRPr>
          </a:p>
          <a:p>
            <a:pPr marL="0" indent="0" eaLnBrk="1" hangingPunct="1"/>
            <a:r>
              <a:rPr lang="en-US" sz="2400" dirty="0" smtClean="0">
                <a:latin typeface="Verdana" charset="0"/>
              </a:rPr>
              <a:t>What will be the final value of 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?</a:t>
            </a:r>
          </a:p>
          <a:p>
            <a:pPr marL="0" indent="0" eaLnBrk="1" hangingPunct="1"/>
            <a:r>
              <a:rPr lang="en-US" sz="2400" dirty="0" smtClean="0">
                <a:latin typeface="Verdana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3931"/>
            <a:ext cx="7924800" cy="1266501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An Alternative Implementation</a:t>
            </a:r>
            <a:endParaRPr lang="en-US" dirty="0">
              <a:latin typeface="Georgia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153400" cy="401340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</a:rPr>
              <a:t>Maybe 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>
                <a:latin typeface="Verdana" charset="0"/>
              </a:rPr>
              <a:t>=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>
                <a:latin typeface="Verdana" charset="0"/>
              </a:rPr>
              <a:t>+ 1</a:t>
            </a:r>
            <a:r>
              <a:rPr lang="en-US" sz="2400" dirty="0" smtClean="0">
                <a:latin typeface="Verdana" charset="0"/>
              </a:rPr>
              <a:t> is implemented as: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>
              <a:latin typeface="Verdana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>
                <a:latin typeface="Verdana" charset="0"/>
              </a:rPr>
              <a:t>	load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>
                <a:latin typeface="Verdana" charset="0"/>
              </a:rPr>
              <a:t>to register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>
                <a:latin typeface="Verdana" charset="0"/>
              </a:rPr>
              <a:t>	increment register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>
                <a:latin typeface="Verdana" charset="0"/>
              </a:rPr>
              <a:t>	store register value to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>
                <a:latin typeface="Verdana" charset="0"/>
              </a:rPr>
              <a:t>x</a:t>
            </a:r>
            <a:endParaRPr lang="en-US" sz="2400" dirty="0" smtClean="0">
              <a:latin typeface="Verdana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latin typeface="Verdana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is a global variable, </a:t>
            </a:r>
            <a:r>
              <a:rPr lang="en-US" sz="2400" dirty="0" err="1" smtClean="0">
                <a:latin typeface="Verdana" charset="0"/>
              </a:rPr>
              <a:t>ie</a:t>
            </a:r>
            <a:r>
              <a:rPr lang="en-US" sz="2400" dirty="0" smtClean="0">
                <a:latin typeface="Verdana" charset="0"/>
              </a:rPr>
              <a:t>. a shared memory location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000" dirty="0" smtClean="0">
              <a:latin typeface="Verdana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</a:rPr>
              <a:t>Registers </a:t>
            </a:r>
            <a:r>
              <a:rPr lang="en-US" sz="2400" dirty="0">
                <a:latin typeface="Verdana" charset="0"/>
              </a:rPr>
              <a:t>are part of each thread</a:t>
            </a:r>
            <a:r>
              <a:rPr lang="ja-JP" altLang="en-US" sz="2400" dirty="0">
                <a:latin typeface="Verdana" charset="0"/>
              </a:rPr>
              <a:t>’</a:t>
            </a:r>
            <a:r>
              <a:rPr lang="en-US" sz="2400" dirty="0" err="1">
                <a:latin typeface="Verdana" charset="0"/>
              </a:rPr>
              <a:t>s</a:t>
            </a:r>
            <a:r>
              <a:rPr lang="en-US" sz="2400" dirty="0">
                <a:latin typeface="Verdana" charset="0"/>
              </a:rPr>
              <a:t> </a:t>
            </a:r>
            <a:r>
              <a:rPr lang="en-US" sz="2400" i="1" dirty="0">
                <a:latin typeface="Verdana" charset="0"/>
              </a:rPr>
              <a:t>private </a:t>
            </a:r>
            <a:r>
              <a:rPr lang="en-US" sz="2400" dirty="0">
                <a:latin typeface="Verdana" charset="0"/>
              </a:rPr>
              <a:t>CPU context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3931"/>
            <a:ext cx="8305800" cy="1266501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An Alternative Implementation</a:t>
            </a:r>
            <a:endParaRPr lang="en-US" dirty="0">
              <a:latin typeface="Georgi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60588"/>
            <a:ext cx="3962400" cy="286847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</a:rPr>
              <a:t>	Thread </a:t>
            </a:r>
            <a:r>
              <a:rPr lang="en-US" sz="2400" dirty="0">
                <a:latin typeface="Verdana" charset="0"/>
              </a:rPr>
              <a:t>1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Verdana" charset="0"/>
                <a:ea typeface="ＭＳ Ｐゴシック" charset="0"/>
              </a:rPr>
              <a:t>load</a:t>
            </a:r>
            <a:r>
              <a:rPr lang="en-US" sz="2400" dirty="0" smtClean="0">
                <a:latin typeface="Verdana" charset="0"/>
                <a:ea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</a:rPr>
              <a:t>x</a:t>
            </a:r>
            <a:r>
              <a:rPr lang="en-US" sz="2400" dirty="0" smtClean="0">
                <a:latin typeface="Verdana" charset="0"/>
                <a:ea typeface="ＭＳ Ｐゴシック" charset="0"/>
              </a:rPr>
              <a:t> </a:t>
            </a:r>
            <a:r>
              <a:rPr lang="en-US" sz="2400" dirty="0">
                <a:latin typeface="Verdana" charset="0"/>
                <a:ea typeface="ＭＳ Ｐゴシック" charset="0"/>
              </a:rPr>
              <a:t>to</a:t>
            </a:r>
            <a:r>
              <a:rPr lang="en-US" sz="2400" dirty="0" smtClean="0">
                <a:latin typeface="Verdana" charset="0"/>
                <a:ea typeface="ＭＳ Ｐゴシック" charset="0"/>
              </a:rPr>
              <a:t> t1register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  <a:ea typeface="ＭＳ Ｐゴシック" charset="0"/>
              </a:rPr>
              <a:t>increment  t1register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Verdana" charset="0"/>
                <a:ea typeface="ＭＳ Ｐゴシック" charset="0"/>
              </a:rPr>
              <a:t>store</a:t>
            </a:r>
            <a:r>
              <a:rPr lang="en-US" sz="2400" dirty="0" smtClean="0">
                <a:latin typeface="Verdana" charset="0"/>
                <a:ea typeface="ＭＳ Ｐゴシック" charset="0"/>
              </a:rPr>
              <a:t> t1register </a:t>
            </a:r>
            <a:r>
              <a:rPr lang="en-US" sz="2400" dirty="0">
                <a:latin typeface="Verdana" charset="0"/>
                <a:ea typeface="ＭＳ Ｐゴシック" charset="0"/>
              </a:rPr>
              <a:t>to</a:t>
            </a:r>
            <a:r>
              <a:rPr lang="en-US" sz="2400" dirty="0" smtClean="0">
                <a:latin typeface="Verdana" charset="0"/>
                <a:ea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</a:rPr>
              <a:t>x</a:t>
            </a:r>
            <a:endParaRPr lang="en-US" sz="2400" dirty="0" smtClean="0">
              <a:latin typeface="Verdan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Verdan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Verdana" charset="0"/>
              <a:ea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48200" y="2179638"/>
            <a:ext cx="4114800" cy="2697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60000"/>
              <a:buFont typeface="Wingdings" charset="0"/>
              <a:buNone/>
            </a:pPr>
            <a:r>
              <a:rPr lang="en-US" dirty="0" smtClean="0">
                <a:latin typeface="Verdana" charset="0"/>
              </a:rPr>
              <a:t>	Thread </a:t>
            </a:r>
            <a:r>
              <a:rPr lang="en-US" dirty="0">
                <a:latin typeface="Verdana" charset="0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60000"/>
              <a:buFont typeface="Wingdings" charset="0"/>
              <a:buChar char="q"/>
            </a:pPr>
            <a:endParaRPr lang="en-US" dirty="0" smtClean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Verdana" charset="0"/>
              </a:rPr>
              <a:t>load </a:t>
            </a:r>
            <a:r>
              <a:rPr lang="en-US" dirty="0" err="1" smtClean="0">
                <a:latin typeface="Verdana" charset="0"/>
              </a:rPr>
              <a:t>x</a:t>
            </a:r>
            <a:r>
              <a:rPr lang="en-US" dirty="0" smtClean="0">
                <a:latin typeface="Verdana" charset="0"/>
              </a:rPr>
              <a:t> to t2register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Verdana" charset="0"/>
              </a:rPr>
              <a:t>increment  t2register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Verdana" charset="0"/>
              </a:rPr>
              <a:t>store t2register to </a:t>
            </a:r>
            <a:r>
              <a:rPr lang="en-US" dirty="0" err="1" smtClean="0">
                <a:latin typeface="Verdana" charset="0"/>
              </a:rPr>
              <a:t>x</a:t>
            </a:r>
            <a:endParaRPr lang="en-US" dirty="0" smtClean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SzPct val="60000"/>
              <a:buFontTx/>
              <a:buChar char="o"/>
            </a:pPr>
            <a:endParaRPr lang="en-US" dirty="0" smtClean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SzPct val="60000"/>
              <a:buFontTx/>
              <a:buChar char="o"/>
            </a:pPr>
            <a:endParaRPr lang="en-US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Memory Accesses</a:t>
            </a:r>
            <a:endParaRPr lang="en-US" dirty="0">
              <a:latin typeface="Georgi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60588"/>
            <a:ext cx="3962400" cy="2462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</a:rPr>
              <a:t>	Thread </a:t>
            </a:r>
            <a:r>
              <a:rPr lang="en-US" sz="2400" dirty="0">
                <a:latin typeface="Verdana" charset="0"/>
              </a:rPr>
              <a:t>1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  <a:ea typeface="ＭＳ Ｐゴシック" charset="0"/>
              </a:rPr>
              <a:t>read </a:t>
            </a:r>
            <a:r>
              <a:rPr lang="en-US" sz="2400" dirty="0" err="1" smtClean="0">
                <a:latin typeface="Verdana" charset="0"/>
                <a:ea typeface="ＭＳ Ｐゴシック" charset="0"/>
              </a:rPr>
              <a:t>x</a:t>
            </a:r>
            <a:endParaRPr lang="en-US" sz="2400" dirty="0" smtClean="0">
              <a:latin typeface="Verdan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  <a:ea typeface="ＭＳ Ｐゴシック" charset="0"/>
              </a:rPr>
              <a:t>write </a:t>
            </a:r>
            <a:r>
              <a:rPr lang="en-US" sz="2400" dirty="0" err="1" smtClean="0">
                <a:latin typeface="Verdana" charset="0"/>
                <a:ea typeface="ＭＳ Ｐゴシック" charset="0"/>
              </a:rPr>
              <a:t>x</a:t>
            </a:r>
            <a:endParaRPr lang="en-US" sz="2400" dirty="0" smtClean="0">
              <a:latin typeface="Verdan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Verdan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Verdana" charset="0"/>
              <a:ea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48200" y="2179638"/>
            <a:ext cx="4114800" cy="2697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60000"/>
              <a:buFont typeface="Wingdings" charset="0"/>
              <a:buNone/>
            </a:pPr>
            <a:r>
              <a:rPr lang="en-US" dirty="0" smtClean="0">
                <a:latin typeface="Verdana" charset="0"/>
              </a:rPr>
              <a:t>	Thread </a:t>
            </a:r>
            <a:r>
              <a:rPr lang="en-US" dirty="0">
                <a:latin typeface="Verdana" charset="0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60000"/>
              <a:buFont typeface="Wingdings" charset="0"/>
              <a:buChar char="q"/>
            </a:pPr>
            <a:endParaRPr lang="en-US" dirty="0" smtClean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Verdana" charset="0"/>
              </a:rPr>
              <a:t>read </a:t>
            </a:r>
            <a:r>
              <a:rPr lang="en-US" dirty="0" err="1" smtClean="0">
                <a:latin typeface="Verdana" charset="0"/>
              </a:rPr>
              <a:t>x</a:t>
            </a:r>
            <a:endParaRPr lang="en-US" dirty="0" smtClean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Verdana" charset="0"/>
              </a:rPr>
              <a:t>write </a:t>
            </a:r>
            <a:r>
              <a:rPr lang="en-US" dirty="0" err="1" smtClean="0">
                <a:latin typeface="Verdana" charset="0"/>
              </a:rPr>
              <a:t>x</a:t>
            </a:r>
            <a:endParaRPr lang="en-US" dirty="0" smtClean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SzPct val="60000"/>
              <a:buFontTx/>
              <a:buChar char="o"/>
            </a:pPr>
            <a:endParaRPr lang="en-US" dirty="0" smtClean="0"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SzPct val="60000"/>
              <a:buFontTx/>
              <a:buChar char="o"/>
            </a:pPr>
            <a:endParaRPr lang="en-US" dirty="0"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953000"/>
            <a:ext cx="7362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 terms of memory accesses to the shared</a:t>
            </a:r>
          </a:p>
          <a:p>
            <a:r>
              <a:rPr lang="en-US" sz="2800" dirty="0" smtClean="0"/>
              <a:t>variable, both implementations are the same!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Memory Invariance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05800" cy="3280898"/>
          </a:xfrm>
        </p:spPr>
        <p:txBody>
          <a:bodyPr/>
          <a:lstStyle/>
          <a:p>
            <a:r>
              <a:rPr lang="en-US" dirty="0" smtClean="0"/>
              <a:t>A process executing sequential code can assume that memory values only change as a result of its writes!</a:t>
            </a:r>
          </a:p>
          <a:p>
            <a:endParaRPr lang="en-US" dirty="0" smtClean="0"/>
          </a:p>
          <a:p>
            <a:r>
              <a:rPr lang="en-US" dirty="0" smtClean="0"/>
              <a:t>A thread executing concurrent code can not assume this unless it is enforced somehow!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Increment Instruction?</a:t>
            </a:r>
            <a:endParaRPr lang="en-US" dirty="0">
              <a:latin typeface="Georgia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421653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</a:rPr>
              <a:t>Would it help if </a:t>
            </a:r>
            <a:r>
              <a:rPr lang="en-US" sz="2400" dirty="0" err="1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>
                <a:latin typeface="Verdana" charset="0"/>
              </a:rPr>
              <a:t>=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 err="1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>
                <a:latin typeface="Verdana" charset="0"/>
              </a:rPr>
              <a:t>+ 1</a:t>
            </a:r>
            <a:r>
              <a:rPr lang="en-US" sz="2400" dirty="0" smtClean="0">
                <a:latin typeface="Verdana" charset="0"/>
              </a:rPr>
              <a:t> is implemented as an increment instruction that operates directly on 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?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200" dirty="0" smtClean="0">
              <a:latin typeface="Verdana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</a:rPr>
              <a:t>	- an increment instruction on 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must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</a:rPr>
              <a:t>	  involve a memory read of 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followed by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</a:rPr>
              <a:t>	  memory write to </a:t>
            </a:r>
            <a:r>
              <a:rPr lang="en-US" sz="2400" dirty="0" err="1" smtClean="0">
                <a:latin typeface="Verdana" charset="0"/>
              </a:rPr>
              <a:t>x</a:t>
            </a:r>
            <a:endParaRPr lang="en-US" sz="2400" dirty="0" smtClean="0">
              <a:latin typeface="Verdana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</a:rPr>
              <a:t>	- the reads in thread 1 and thread 2 may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</a:rPr>
              <a:t>	  occur before either thread writes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latin typeface="Verdana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</a:rPr>
              <a:t>How can we prevent this?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Verdana" charset="0"/>
              </a:rPr>
              <a:t>How can we make the increment atomic?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Race Conditions</a:t>
            </a:r>
            <a:endParaRPr lang="en-US" dirty="0">
              <a:latin typeface="Georgia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848600" cy="334245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charset="0"/>
              </a:rPr>
              <a:t>The basic problem is called a </a:t>
            </a:r>
            <a:r>
              <a:rPr lang="en-US" sz="2400" i="1" dirty="0" smtClean="0">
                <a:latin typeface="Verdana" charset="0"/>
              </a:rPr>
              <a:t>race condition</a:t>
            </a:r>
            <a:r>
              <a:rPr lang="en-US" sz="2400" dirty="0" smtClean="0">
                <a:latin typeface="Verdana" charset="0"/>
              </a:rPr>
              <a:t> or a </a:t>
            </a:r>
            <a:r>
              <a:rPr lang="en-US" sz="2400" i="1" dirty="0" smtClean="0">
                <a:latin typeface="Verdana" charset="0"/>
              </a:rPr>
              <a:t>data race</a:t>
            </a:r>
          </a:p>
          <a:p>
            <a:pPr eaLnBrk="1" hangingPunct="1"/>
            <a:endParaRPr lang="en-US" sz="2400" dirty="0" smtClean="0">
              <a:latin typeface="Verdana" charset="0"/>
            </a:endParaRPr>
          </a:p>
          <a:p>
            <a:pPr eaLnBrk="1" hangingPunct="1"/>
            <a:r>
              <a:rPr lang="en-US" sz="2400" dirty="0" smtClean="0">
                <a:latin typeface="Verdana" charset="0"/>
              </a:rPr>
              <a:t>Race conditions occur with</a:t>
            </a:r>
          </a:p>
          <a:p>
            <a:pPr lvl="1" eaLnBrk="1" hangingPunct="1">
              <a:buFontTx/>
              <a:buChar char="-"/>
            </a:pPr>
            <a:r>
              <a:rPr lang="en-US" sz="2000" dirty="0" smtClean="0">
                <a:latin typeface="Verdana" charset="0"/>
              </a:rPr>
              <a:t>concurrent accesses to the same memory location</a:t>
            </a:r>
          </a:p>
          <a:p>
            <a:pPr lvl="1" eaLnBrk="1" hangingPunct="1">
              <a:buFontTx/>
              <a:buChar char="-"/>
            </a:pPr>
            <a:r>
              <a:rPr lang="en-US" sz="2000" dirty="0" smtClean="0">
                <a:latin typeface="Verdana" charset="0"/>
              </a:rPr>
              <a:t>at least one of the accesses is a write</a:t>
            </a:r>
            <a:endParaRPr lang="en-US" sz="2400" dirty="0" smtClean="0">
              <a:latin typeface="Verdana" charset="0"/>
            </a:endParaRPr>
          </a:p>
          <a:p>
            <a:pPr eaLnBrk="1" hangingPunct="1"/>
            <a:endParaRPr lang="en-US" sz="2400" dirty="0" smtClean="0">
              <a:latin typeface="Verdana" charset="0"/>
            </a:endParaRPr>
          </a:p>
          <a:p>
            <a:pPr eaLnBrk="1" hangingPunct="1"/>
            <a:r>
              <a:rPr lang="en-US" sz="2400" dirty="0" smtClean="0">
                <a:latin typeface="Verdana" charset="0"/>
              </a:rPr>
              <a:t>How </a:t>
            </a:r>
            <a:r>
              <a:rPr lang="en-US" sz="2400" dirty="0">
                <a:latin typeface="Verdana" charset="0"/>
              </a:rPr>
              <a:t>can we</a:t>
            </a:r>
            <a:r>
              <a:rPr lang="en-US" sz="2400" dirty="0" smtClean="0">
                <a:latin typeface="Verdana" charset="0"/>
              </a:rPr>
              <a:t> prevent race conditions?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>
          <a:xfrm>
            <a:off x="685800" y="2522538"/>
            <a:ext cx="7772400" cy="685800"/>
          </a:xfrm>
        </p:spPr>
        <p:txBody>
          <a:bodyPr/>
          <a:lstStyle/>
          <a:p>
            <a:r>
              <a:rPr lang="en-US">
                <a:latin typeface="Georgia" charset="0"/>
              </a:rPr>
              <a:t>Introduction to Concurrency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229600" cy="4068806"/>
          </a:xfrm>
        </p:spPr>
        <p:txBody>
          <a:bodyPr/>
          <a:lstStyle/>
          <a:p>
            <a:r>
              <a:rPr lang="en-US" dirty="0" smtClean="0"/>
              <a:t>Two types of synchronization:</a:t>
            </a:r>
          </a:p>
          <a:p>
            <a:pPr lvl="1"/>
            <a:r>
              <a:rPr lang="en-US" dirty="0" smtClean="0"/>
              <a:t>Serialization</a:t>
            </a:r>
          </a:p>
          <a:p>
            <a:pPr lvl="2"/>
            <a:r>
              <a:rPr lang="en-US" sz="2400" dirty="0" smtClean="0"/>
              <a:t>- A must happen before B</a:t>
            </a:r>
          </a:p>
          <a:p>
            <a:pPr lvl="1"/>
            <a:r>
              <a:rPr lang="en-US" dirty="0" smtClean="0"/>
              <a:t>Mutual Exclusion</a:t>
            </a:r>
          </a:p>
          <a:p>
            <a:pPr lvl="2">
              <a:buFontTx/>
              <a:buChar char="-"/>
            </a:pPr>
            <a:r>
              <a:rPr lang="en-US" sz="2400" dirty="0" smtClean="0"/>
              <a:t>A and B must not happen at the same time</a:t>
            </a:r>
          </a:p>
          <a:p>
            <a:pPr lvl="2">
              <a:buFontTx/>
              <a:buChar char="-"/>
            </a:pPr>
            <a:endParaRPr lang="en-US" sz="2400" dirty="0" smtClean="0"/>
          </a:p>
          <a:p>
            <a:r>
              <a:rPr lang="en-US" sz="2400" dirty="0" smtClean="0"/>
              <a:t>We could use mutual exclusion to prevent data races, if A and B are the critical sections of code that must not execute concurrently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Mutual Exclusion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5715000" cy="461963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How can we implement it?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Locks – the basic idea</a:t>
            </a:r>
            <a:endParaRPr lang="en-US" dirty="0">
              <a:latin typeface="Georgia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458200" cy="2530475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Each shared data has a unique lock associated with it</a:t>
            </a:r>
          </a:p>
          <a:p>
            <a:pPr eaLnBrk="1" hangingPunct="1"/>
            <a:r>
              <a:rPr lang="en-US" sz="2400">
                <a:latin typeface="Verdana" charset="0"/>
              </a:rPr>
              <a:t>Threads acquire the lock before accessing the data</a:t>
            </a:r>
          </a:p>
          <a:p>
            <a:pPr eaLnBrk="1" hangingPunct="1"/>
            <a:r>
              <a:rPr lang="en-US" sz="2400">
                <a:latin typeface="Verdana" charset="0"/>
              </a:rPr>
              <a:t>Threads release the lock after they are finished with the data</a:t>
            </a:r>
          </a:p>
          <a:p>
            <a:pPr eaLnBrk="1" hangingPunct="1"/>
            <a:r>
              <a:rPr lang="en-US" sz="2400">
                <a:latin typeface="Verdana" charset="0"/>
              </a:rPr>
              <a:t>The lock can only be held by one thread at a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5075"/>
            <a:ext cx="7239000" cy="684213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Locks - Implementation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077200" cy="2234458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Verdana" charset="0"/>
              </a:rPr>
              <a:t>How can we implement a lock?</a:t>
            </a:r>
          </a:p>
          <a:p>
            <a:pPr eaLnBrk="1" hangingPunct="1"/>
            <a:r>
              <a:rPr lang="en-US" sz="2400" dirty="0">
                <a:latin typeface="Verdana" charset="0"/>
              </a:rPr>
              <a:t>How do we test to see if its held?</a:t>
            </a:r>
          </a:p>
          <a:p>
            <a:pPr eaLnBrk="1" hangingPunct="1"/>
            <a:r>
              <a:rPr lang="en-US" sz="2400" dirty="0">
                <a:latin typeface="Verdana" charset="0"/>
              </a:rPr>
              <a:t>How do we</a:t>
            </a:r>
            <a:r>
              <a:rPr lang="en-US" sz="2400" dirty="0" smtClean="0">
                <a:latin typeface="Verdana" charset="0"/>
              </a:rPr>
              <a:t> lock it</a:t>
            </a:r>
            <a:r>
              <a:rPr lang="en-US" sz="2400" dirty="0">
                <a:latin typeface="Verdana" charset="0"/>
              </a:rPr>
              <a:t>?</a:t>
            </a:r>
          </a:p>
          <a:p>
            <a:pPr eaLnBrk="1" hangingPunct="1"/>
            <a:r>
              <a:rPr lang="en-US" sz="2400" dirty="0">
                <a:latin typeface="Verdana" charset="0"/>
              </a:rPr>
              <a:t>How do we</a:t>
            </a:r>
            <a:r>
              <a:rPr lang="en-US" sz="2400" dirty="0" smtClean="0">
                <a:latin typeface="Verdana" charset="0"/>
              </a:rPr>
              <a:t> unlock it</a:t>
            </a:r>
            <a:r>
              <a:rPr lang="en-US" sz="2400" dirty="0">
                <a:latin typeface="Verdana" charset="0"/>
              </a:rPr>
              <a:t>?</a:t>
            </a:r>
            <a:endParaRPr lang="en-US" sz="2400" dirty="0" smtClean="0">
              <a:latin typeface="Verdana" charset="0"/>
            </a:endParaRPr>
          </a:p>
          <a:p>
            <a:pPr eaLnBrk="1" hangingPunct="1"/>
            <a:r>
              <a:rPr lang="en-US" sz="2400" dirty="0" smtClean="0">
                <a:latin typeface="Verdana" charset="0"/>
              </a:rPr>
              <a:t>What do we do if </a:t>
            </a:r>
            <a:r>
              <a:rPr lang="en-US" sz="2400" dirty="0">
                <a:latin typeface="Verdana" charset="0"/>
              </a:rPr>
              <a:t>it is already held when we test?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Does this work?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3711785"/>
          </a:xfrm>
        </p:spPr>
        <p:txBody>
          <a:bodyPr/>
          <a:lstStyle/>
          <a:p>
            <a:pPr marL="0" indent="0" eaLnBrk="1" hangingPunct="1"/>
            <a:r>
              <a:rPr lang="en-US" sz="2400" dirty="0" err="1">
                <a:latin typeface="Verdana" charset="0"/>
              </a:rPr>
              <a:t>bool</a:t>
            </a:r>
            <a:r>
              <a:rPr lang="en-US" sz="2400" dirty="0">
                <a:latin typeface="Verdana" charset="0"/>
              </a:rPr>
              <a:t> lock = false</a:t>
            </a:r>
          </a:p>
          <a:p>
            <a:pPr marL="0" indent="0" eaLnBrk="1" hangingPunct="1"/>
            <a:endParaRPr lang="en-US" sz="2400" dirty="0">
              <a:latin typeface="Verdana" charset="0"/>
            </a:endParaRPr>
          </a:p>
          <a:p>
            <a:pPr marL="0" indent="0" eaLnBrk="1" hangingPunct="1"/>
            <a:r>
              <a:rPr lang="en-US" sz="2400" dirty="0">
                <a:latin typeface="Verdana" charset="0"/>
              </a:rPr>
              <a:t>while lock = true; 		/*</a:t>
            </a:r>
            <a:r>
              <a:rPr lang="en-US" sz="2400" dirty="0" smtClean="0">
                <a:latin typeface="Verdana" charset="0"/>
              </a:rPr>
              <a:t> repeatedly poll *</a:t>
            </a:r>
            <a:r>
              <a:rPr lang="en-US" sz="2400" dirty="0">
                <a:latin typeface="Verdana" charset="0"/>
              </a:rPr>
              <a:t>/</a:t>
            </a:r>
          </a:p>
          <a:p>
            <a:pPr marL="0" indent="0" eaLnBrk="1" hangingPunct="1"/>
            <a:r>
              <a:rPr lang="en-US" sz="2400" dirty="0">
                <a:latin typeface="Verdana" charset="0"/>
              </a:rPr>
              <a:t>lock = true;			/* lock */</a:t>
            </a:r>
          </a:p>
          <a:p>
            <a:pPr marL="0" indent="0" eaLnBrk="1" hangingPunct="1"/>
            <a:r>
              <a:rPr lang="en-US" sz="2400" dirty="0">
                <a:latin typeface="Verdana" charset="0"/>
              </a:rPr>
              <a:t>	critical section</a:t>
            </a:r>
          </a:p>
          <a:p>
            <a:pPr marL="0" indent="0" eaLnBrk="1" hangingPunct="1"/>
            <a:r>
              <a:rPr lang="en-US" sz="2400" dirty="0">
                <a:latin typeface="Verdana" charset="0"/>
              </a:rPr>
              <a:t>lock = false;			/* unlock */</a:t>
            </a:r>
          </a:p>
          <a:p>
            <a:pPr marL="0" indent="0" eaLnBrk="1" hangingPunct="1"/>
            <a:endParaRPr lang="en-US" dirty="0">
              <a:latin typeface="Verdana" charset="0"/>
            </a:endParaRPr>
          </a:p>
          <a:p>
            <a:pPr marL="0" indent="0" eaLnBrk="1" hangingPunct="1"/>
            <a:endParaRPr lang="en-US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3931"/>
            <a:ext cx="8458200" cy="1266501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Reads, Writes, Memory Invariance</a:t>
            </a:r>
            <a:endParaRPr lang="en-US" dirty="0">
              <a:latin typeface="Georgia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3711785"/>
          </a:xfrm>
        </p:spPr>
        <p:txBody>
          <a:bodyPr/>
          <a:lstStyle/>
          <a:p>
            <a:pPr marL="0" indent="0" eaLnBrk="1" hangingPunct="1"/>
            <a:r>
              <a:rPr lang="en-US" sz="2400" dirty="0" err="1">
                <a:latin typeface="Verdana" charset="0"/>
              </a:rPr>
              <a:t>bool</a:t>
            </a:r>
            <a:r>
              <a:rPr lang="en-US" sz="2400" dirty="0">
                <a:latin typeface="Verdana" charset="0"/>
              </a:rPr>
              <a:t> lock = false</a:t>
            </a:r>
          </a:p>
          <a:p>
            <a:pPr marL="0" indent="0" eaLnBrk="1" hangingPunct="1"/>
            <a:endParaRPr lang="en-US" sz="2400" dirty="0">
              <a:latin typeface="Verdana" charset="0"/>
            </a:endParaRPr>
          </a:p>
          <a:p>
            <a:pPr marL="0" indent="0" eaLnBrk="1" hangingPunct="1"/>
            <a:r>
              <a:rPr lang="en-US" sz="2400" dirty="0">
                <a:latin typeface="Verdana" charset="0"/>
              </a:rPr>
              <a:t>while lock = true; 		/*</a:t>
            </a:r>
            <a:r>
              <a:rPr lang="en-US" sz="2400" dirty="0" smtClean="0">
                <a:latin typeface="Verdana" charset="0"/>
              </a:rPr>
              <a:t> repeatedly poll *</a:t>
            </a:r>
            <a:r>
              <a:rPr lang="en-US" sz="2400" dirty="0">
                <a:latin typeface="Verdana" charset="0"/>
              </a:rPr>
              <a:t>/</a:t>
            </a:r>
          </a:p>
          <a:p>
            <a:pPr marL="0" indent="0" eaLnBrk="1" hangingPunct="1"/>
            <a:r>
              <a:rPr lang="en-US" sz="2400" dirty="0">
                <a:latin typeface="Verdana" charset="0"/>
              </a:rPr>
              <a:t>lock = true;			/* lock */</a:t>
            </a:r>
          </a:p>
          <a:p>
            <a:pPr marL="0" indent="0" eaLnBrk="1" hangingPunct="1"/>
            <a:r>
              <a:rPr lang="en-US" sz="2400" dirty="0">
                <a:latin typeface="Verdana" charset="0"/>
              </a:rPr>
              <a:t>	critical section</a:t>
            </a:r>
          </a:p>
          <a:p>
            <a:pPr marL="0" indent="0" eaLnBrk="1" hangingPunct="1"/>
            <a:r>
              <a:rPr lang="en-US" sz="2400" dirty="0">
                <a:latin typeface="Verdana" charset="0"/>
              </a:rPr>
              <a:t>lock = false;			/* unlock */</a:t>
            </a:r>
          </a:p>
          <a:p>
            <a:pPr marL="0" indent="0" eaLnBrk="1" hangingPunct="1"/>
            <a:endParaRPr lang="en-US" dirty="0">
              <a:latin typeface="Verdana" charset="0"/>
            </a:endParaRPr>
          </a:p>
          <a:p>
            <a:pPr marL="0" indent="0" eaLnBrk="1" hangingPunct="1"/>
            <a:endParaRPr lang="en-US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Atomicity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924800" cy="2382838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Lock and unlock operations must be atomic</a:t>
            </a:r>
          </a:p>
          <a:p>
            <a:pPr eaLnBrk="1" hangingPunct="1"/>
            <a:r>
              <a:rPr lang="en-US" sz="2400">
                <a:latin typeface="Verdana" charset="0"/>
              </a:rPr>
              <a:t>Modern hardware provides a few simple atomic instructions that can be used to build atomic lock and unlock primitives.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Atomic Instructions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153400" cy="1347788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Atomic "test and set" (TSL)</a:t>
            </a:r>
          </a:p>
          <a:p>
            <a:pPr eaLnBrk="1" hangingPunct="1"/>
            <a:r>
              <a:rPr lang="en-US" sz="2400">
                <a:latin typeface="Verdana" charset="0"/>
              </a:rPr>
              <a:t>Compare and swap (CAS)</a:t>
            </a:r>
          </a:p>
          <a:p>
            <a:pPr eaLnBrk="1" hangingPunct="1"/>
            <a:r>
              <a:rPr lang="en-US" sz="2400">
                <a:latin typeface="Verdana" charset="0"/>
              </a:rPr>
              <a:t>Load-linked, store conditional (ll/sc)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Atomic Test and Set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534400" cy="400725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Verdana" charset="0"/>
              </a:rPr>
              <a:t>TSL performs the following in a single atomic step:</a:t>
            </a:r>
          </a:p>
          <a:p>
            <a:pPr lvl="1" eaLnBrk="1" hangingPunct="1"/>
            <a:r>
              <a:rPr lang="en-US" sz="2400" dirty="0">
                <a:latin typeface="Verdana" charset="0"/>
                <a:ea typeface="ＭＳ Ｐゴシック" charset="0"/>
              </a:rPr>
              <a:t>-	set lock and return its previous value</a:t>
            </a:r>
          </a:p>
          <a:p>
            <a:pPr lvl="1" eaLnBrk="1" hangingPunct="1"/>
            <a:endParaRPr lang="en-US" sz="2400" dirty="0"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en-US" sz="2400" dirty="0">
                <a:latin typeface="Verdana" charset="0"/>
              </a:rPr>
              <a:t>Using TSL in a lock operation</a:t>
            </a:r>
          </a:p>
          <a:p>
            <a:pPr lvl="1" eaLnBrk="1" hangingPunct="1">
              <a:buFontTx/>
              <a:buChar char="-"/>
            </a:pPr>
            <a:r>
              <a:rPr lang="en-US" sz="2400" dirty="0">
                <a:latin typeface="Verdana" charset="0"/>
                <a:ea typeface="ＭＳ Ｐゴシック" charset="0"/>
              </a:rPr>
              <a:t>if the return value is false then you got the lock</a:t>
            </a:r>
          </a:p>
          <a:p>
            <a:pPr lvl="1" eaLnBrk="1" hangingPunct="1">
              <a:buFontTx/>
              <a:buChar char="-"/>
            </a:pPr>
            <a:r>
              <a:rPr lang="en-US" sz="2400" dirty="0">
                <a:latin typeface="Verdana" charset="0"/>
                <a:ea typeface="ＭＳ Ｐゴシック" charset="0"/>
              </a:rPr>
              <a:t>if the return value is true then you did not</a:t>
            </a:r>
          </a:p>
          <a:p>
            <a:pPr lvl="1" eaLnBrk="1" hangingPunct="1">
              <a:buFontTx/>
              <a:buChar char="-"/>
            </a:pPr>
            <a:r>
              <a:rPr lang="en-US" sz="2400" dirty="0">
                <a:latin typeface="Verdana" charset="0"/>
                <a:ea typeface="ＭＳ Ｐゴシック" charset="0"/>
              </a:rPr>
              <a:t>either way, the lock</a:t>
            </a:r>
            <a:r>
              <a:rPr lang="en-US" sz="2400" dirty="0" smtClean="0">
                <a:latin typeface="Verdana" charset="0"/>
                <a:ea typeface="ＭＳ Ｐゴシック" charset="0"/>
              </a:rPr>
              <a:t> value is set!</a:t>
            </a:r>
          </a:p>
          <a:p>
            <a:pPr lvl="1" eaLnBrk="1" hangingPunct="1">
              <a:buFontTx/>
              <a:buChar char="-"/>
            </a:pPr>
            <a:endParaRPr lang="en-US" sz="2400" dirty="0" smtClean="0"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Verdana" charset="0"/>
              </a:rPr>
              <a:t>TSL is a read and a write!</a:t>
            </a:r>
            <a:endParaRPr lang="en-US" sz="2400" dirty="0"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eorgia" charset="0"/>
              </a:rPr>
              <a:t>Spin Locks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458200" cy="2382191"/>
          </a:xfrm>
        </p:spPr>
        <p:txBody>
          <a:bodyPr/>
          <a:lstStyle/>
          <a:p>
            <a:pPr marL="0" indent="0" eaLnBrk="1" hangingPunct="1"/>
            <a:r>
              <a:rPr lang="en-US" sz="2400" dirty="0">
                <a:latin typeface="Verdana" charset="0"/>
              </a:rPr>
              <a:t>while</a:t>
            </a:r>
            <a:r>
              <a:rPr lang="en-US" sz="2400" dirty="0" smtClean="0">
                <a:latin typeface="Verdana" charset="0"/>
              </a:rPr>
              <a:t> (TSL </a:t>
            </a:r>
            <a:r>
              <a:rPr lang="en-US" sz="2400" dirty="0">
                <a:latin typeface="Verdana" charset="0"/>
              </a:rPr>
              <a:t>(lock</a:t>
            </a:r>
            <a:r>
              <a:rPr lang="en-US" sz="2400" dirty="0" smtClean="0">
                <a:latin typeface="Verdana" charset="0"/>
              </a:rPr>
              <a:t>)= true);</a:t>
            </a:r>
            <a:r>
              <a:rPr lang="en-US" sz="2400" dirty="0">
                <a:latin typeface="Verdana" charset="0"/>
              </a:rPr>
              <a:t> </a:t>
            </a:r>
            <a:r>
              <a:rPr lang="en-US" sz="2400" dirty="0" smtClean="0">
                <a:latin typeface="Verdana" charset="0"/>
              </a:rPr>
              <a:t>/</a:t>
            </a:r>
            <a:r>
              <a:rPr lang="en-US" sz="2400" dirty="0">
                <a:latin typeface="Verdana" charset="0"/>
              </a:rPr>
              <a:t>*</a:t>
            </a:r>
            <a:r>
              <a:rPr lang="en-US" sz="2400" dirty="0" smtClean="0">
                <a:latin typeface="Verdana" charset="0"/>
              </a:rPr>
              <a:t> poll while waiting *</a:t>
            </a:r>
            <a:r>
              <a:rPr lang="en-US" sz="2400" dirty="0">
                <a:latin typeface="Verdana" charset="0"/>
              </a:rPr>
              <a:t>/</a:t>
            </a:r>
          </a:p>
          <a:p>
            <a:pPr marL="0" indent="0" eaLnBrk="1" hangingPunct="1"/>
            <a:r>
              <a:rPr lang="en-US" sz="2400" dirty="0">
                <a:latin typeface="Verdana" charset="0"/>
              </a:rPr>
              <a:t>	critical </a:t>
            </a:r>
            <a:r>
              <a:rPr lang="en-US" sz="2400" dirty="0" smtClean="0">
                <a:latin typeface="Verdana" charset="0"/>
              </a:rPr>
              <a:t>section	   /* lock value is now true */</a:t>
            </a:r>
          </a:p>
          <a:p>
            <a:pPr marL="0" indent="0" eaLnBrk="1" hangingPunct="1"/>
            <a:r>
              <a:rPr lang="en-US" sz="2400" dirty="0">
                <a:latin typeface="Verdana" charset="0"/>
              </a:rPr>
              <a:t>lock = </a:t>
            </a:r>
            <a:r>
              <a:rPr lang="en-US" sz="2400" dirty="0" smtClean="0">
                <a:latin typeface="Verdana" charset="0"/>
              </a:rPr>
              <a:t>false			   /* release the lock */</a:t>
            </a:r>
          </a:p>
          <a:p>
            <a:pPr marL="0" indent="0" eaLnBrk="1" hangingPunct="1"/>
            <a:endParaRPr lang="en-US" dirty="0">
              <a:latin typeface="Verdana" charset="0"/>
            </a:endParaRPr>
          </a:p>
          <a:p>
            <a:pPr marL="0" indent="0" eaLnBrk="1" hangingPunct="1"/>
            <a:endParaRPr lang="en-US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4780"/>
            <a:ext cx="8153400" cy="684803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charset="0"/>
              </a:rPr>
              <a:t>Why</a:t>
            </a:r>
            <a:r>
              <a:rPr lang="en-US" dirty="0" smtClean="0">
                <a:latin typeface="Georgia" charset="0"/>
              </a:rPr>
              <a:t> Study Concurrency?</a:t>
            </a:r>
            <a:endParaRPr lang="en-US" dirty="0">
              <a:latin typeface="Georgia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3120854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charset="0"/>
              </a:rPr>
              <a:t>We are well into the era of concurrent hardware</a:t>
            </a:r>
          </a:p>
          <a:p>
            <a:pPr lvl="1" eaLnBrk="1" hangingPunct="1">
              <a:buFontTx/>
              <a:buChar char="-"/>
            </a:pPr>
            <a:r>
              <a:rPr lang="en-US" sz="2400" dirty="0" smtClean="0">
                <a:latin typeface="Verdana" charset="0"/>
              </a:rPr>
              <a:t>Moore’s law still holds (more or less)</a:t>
            </a:r>
          </a:p>
          <a:p>
            <a:pPr lvl="1" eaLnBrk="1" hangingPunct="1">
              <a:buFontTx/>
              <a:buChar char="-"/>
            </a:pPr>
            <a:r>
              <a:rPr lang="en-US" sz="2400" dirty="0" smtClean="0">
                <a:latin typeface="Verdana" charset="0"/>
              </a:rPr>
              <a:t>processor cycles per sec is not increasing</a:t>
            </a:r>
          </a:p>
          <a:p>
            <a:pPr lvl="1" eaLnBrk="1" hangingPunct="1">
              <a:buFontTx/>
              <a:buChar char="-"/>
            </a:pPr>
            <a:r>
              <a:rPr lang="en-US" sz="2400" dirty="0" smtClean="0">
                <a:latin typeface="Verdana" charset="0"/>
              </a:rPr>
              <a:t>cores per processor is increasing</a:t>
            </a:r>
          </a:p>
          <a:p>
            <a:pPr lvl="1" eaLnBrk="1" hangingPunct="1">
              <a:buFontTx/>
              <a:buChar char="-"/>
            </a:pPr>
            <a:r>
              <a:rPr lang="en-US" sz="2400" dirty="0" smtClean="0">
                <a:latin typeface="Verdana" charset="0"/>
              </a:rPr>
              <a:t>hardware trending from </a:t>
            </a:r>
            <a:r>
              <a:rPr lang="en-US" sz="2400" dirty="0" err="1" smtClean="0">
                <a:latin typeface="Verdana" charset="0"/>
              </a:rPr>
              <a:t>multicore</a:t>
            </a:r>
            <a:r>
              <a:rPr lang="en-US" sz="2400" dirty="0" smtClean="0">
                <a:latin typeface="Verdana" charset="0"/>
              </a:rPr>
              <a:t> to </a:t>
            </a:r>
            <a:r>
              <a:rPr lang="en-US" sz="2400" dirty="0" err="1" smtClean="0">
                <a:latin typeface="Verdana" charset="0"/>
              </a:rPr>
              <a:t>manycore</a:t>
            </a:r>
            <a:endParaRPr lang="en-US" sz="2400" dirty="0" smtClean="0">
              <a:latin typeface="Verdana" charset="0"/>
            </a:endParaRPr>
          </a:p>
          <a:p>
            <a:pPr lvl="1" eaLnBrk="1" hangingPunct="1">
              <a:buFontTx/>
              <a:buChar char="-"/>
            </a:pPr>
            <a:endParaRPr lang="en-US" sz="2400" dirty="0" smtClean="0">
              <a:latin typeface="Verdana" charset="0"/>
            </a:endParaRPr>
          </a:p>
          <a:p>
            <a:pPr eaLnBrk="1" hangingPunct="1"/>
            <a:r>
              <a:rPr lang="en-US" sz="2400" dirty="0" smtClean="0">
                <a:latin typeface="Verdana" charset="0"/>
              </a:rPr>
              <a:t>What does this mean for software?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Spin Locks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1347788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What price do we pay for mutual exclusion?</a:t>
            </a:r>
          </a:p>
          <a:p>
            <a:pPr lvl="4" eaLnBrk="1" hangingPunct="1"/>
            <a:endParaRPr lang="en-US" sz="2400"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en-US" sz="2400">
                <a:latin typeface="Verdana" charset="0"/>
              </a:rPr>
              <a:t>How well will this work on uniprocessor?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Blocking Locks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302716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Verdana" charset="0"/>
              </a:rPr>
              <a:t>How can we avoid wasting CPU cycles</a:t>
            </a:r>
            <a:r>
              <a:rPr lang="en-US" sz="2400" dirty="0" smtClean="0">
                <a:latin typeface="Verdana" charset="0"/>
              </a:rPr>
              <a:t>?</a:t>
            </a:r>
          </a:p>
          <a:p>
            <a:pPr eaLnBrk="1" hangingPunct="1"/>
            <a:r>
              <a:rPr lang="en-US" sz="2400" dirty="0" smtClean="0">
                <a:latin typeface="Verdana" charset="0"/>
              </a:rPr>
              <a:t>Can we sleep instead of polling?</a:t>
            </a:r>
          </a:p>
          <a:p>
            <a:pPr eaLnBrk="1" hangingPunct="1"/>
            <a:r>
              <a:rPr lang="en-US" sz="2400" dirty="0">
                <a:latin typeface="Verdana" charset="0"/>
              </a:rPr>
              <a:t>How can we implement sleep and wakeup?</a:t>
            </a:r>
            <a:endParaRPr lang="en-US" sz="2400" dirty="0" smtClean="0">
              <a:latin typeface="Verdana" charset="0"/>
            </a:endParaRPr>
          </a:p>
          <a:p>
            <a:pPr lvl="1" eaLnBrk="1" hangingPunct="1">
              <a:buFontTx/>
              <a:buChar char="-"/>
            </a:pPr>
            <a:r>
              <a:rPr lang="en-US" sz="2400" dirty="0" smtClean="0">
                <a:latin typeface="Verdana" charset="0"/>
                <a:ea typeface="ＭＳ Ｐゴシック" charset="0"/>
              </a:rPr>
              <a:t>join waiting list and context </a:t>
            </a:r>
            <a:r>
              <a:rPr lang="en-US" sz="2400" dirty="0">
                <a:latin typeface="Verdana" charset="0"/>
                <a:ea typeface="ＭＳ Ｐゴシック" charset="0"/>
              </a:rPr>
              <a:t>switch when</a:t>
            </a:r>
            <a:r>
              <a:rPr lang="en-US" sz="2400" dirty="0" smtClean="0">
                <a:latin typeface="Verdana" charset="0"/>
                <a:ea typeface="ＭＳ Ｐゴシック" charset="0"/>
              </a:rPr>
              <a:t> lock is held</a:t>
            </a:r>
          </a:p>
          <a:p>
            <a:pPr lvl="1" eaLnBrk="1" hangingPunct="1">
              <a:buFontTx/>
              <a:buChar char="-"/>
            </a:pPr>
            <a:r>
              <a:rPr lang="en-US" sz="2400" dirty="0" smtClean="0">
                <a:latin typeface="Verdana" charset="0"/>
                <a:ea typeface="ＭＳ Ｐゴシック" charset="0"/>
              </a:rPr>
              <a:t>wakeup next thread on </a:t>
            </a:r>
            <a:r>
              <a:rPr lang="en-US" sz="2400" dirty="0">
                <a:latin typeface="Verdana" charset="0"/>
                <a:ea typeface="ＭＳ Ｐゴシック" charset="0"/>
              </a:rPr>
              <a:t>lock release</a:t>
            </a:r>
            <a:endParaRPr lang="en-US" sz="2400" dirty="0" smtClean="0">
              <a:latin typeface="Verdana" charset="0"/>
              <a:ea typeface="ＭＳ Ｐゴシック" charset="0"/>
            </a:endParaRPr>
          </a:p>
          <a:p>
            <a:pPr lvl="1" eaLnBrk="1" hangingPunct="1">
              <a:buFontTx/>
              <a:buChar char="-"/>
            </a:pPr>
            <a:r>
              <a:rPr lang="en-US" sz="2400" dirty="0" smtClean="0">
                <a:latin typeface="Verdana" charset="0"/>
                <a:ea typeface="ＭＳ Ｐゴシック" charset="0"/>
              </a:rPr>
              <a:t>need explicit calls </a:t>
            </a:r>
            <a:r>
              <a:rPr lang="en-US" sz="2400" dirty="0">
                <a:latin typeface="Verdana" charset="0"/>
                <a:ea typeface="ＭＳ Ｐゴシック" charset="0"/>
              </a:rPr>
              <a:t>to acquire and release </a:t>
            </a:r>
            <a:r>
              <a:rPr lang="en-US" sz="2400" dirty="0" smtClean="0">
                <a:latin typeface="Verdana" charset="0"/>
                <a:ea typeface="ＭＳ Ｐゴシック" charset="0"/>
              </a:rPr>
              <a:t>lock, can’t just set lock value in memory</a:t>
            </a:r>
          </a:p>
          <a:p>
            <a:pPr lvl="1" eaLnBrk="1" hangingPunct="1">
              <a:buFontTx/>
              <a:buChar char="-"/>
            </a:pPr>
            <a:endParaRPr lang="en-US" sz="2400" dirty="0" smtClean="0"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en-US" sz="2400" dirty="0">
                <a:latin typeface="Verdana" charset="0"/>
              </a:rPr>
              <a:t>But how can we make these system calls atomic?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Blocking Locks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1717675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Is this better than a spinlock on a uniprocessor?</a:t>
            </a:r>
          </a:p>
          <a:p>
            <a:pPr eaLnBrk="1" hangingPunct="1"/>
            <a:r>
              <a:rPr lang="en-US" sz="2400">
                <a:latin typeface="Verdana" charset="0"/>
              </a:rPr>
              <a:t>Is this better than a spinlock on a multiprocessor?</a:t>
            </a:r>
          </a:p>
          <a:p>
            <a:pPr eaLnBrk="1" hangingPunct="1"/>
            <a:r>
              <a:rPr lang="en-US" sz="2400">
                <a:latin typeface="Verdana" charset="0"/>
              </a:rPr>
              <a:t>When would you use a spinlock vs a blocking lock on a multiprocessor?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5075"/>
            <a:ext cx="7239000" cy="684213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Tricky Issues With Locks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471988" y="1981200"/>
            <a:ext cx="4138612" cy="3292475"/>
          </a:xfrm>
          <a:prstGeom prst="rect">
            <a:avLst/>
          </a:prstGeom>
          <a:noFill/>
          <a:ln w="57150" cap="sq" cmpd="thickThin">
            <a:solidFill>
              <a:srgbClr val="00006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latin typeface="Courier New" charset="0"/>
                <a:cs typeface="MS PGothic" charset="0"/>
              </a:rPr>
              <a:t>0  thread consumer {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while(1) {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if(count==0) {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  sleep(empty)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}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c = buf[OutP]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OutP = OutP + 1 mod n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count--;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if (count == n-1)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  wakeup(full)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</a:t>
            </a:r>
            <a:r>
              <a:rPr lang="en-US" sz="1600" b="1" i="1">
                <a:latin typeface="Courier New" charset="0"/>
                <a:cs typeface="MS PGothic" charset="0"/>
              </a:rPr>
              <a:t>// Consume char</a:t>
            </a:r>
            <a:endParaRPr lang="en-US" sz="1600" b="1">
              <a:latin typeface="Courier New" charset="0"/>
              <a:cs typeface="MS PGothic" charset="0"/>
            </a:endParaRP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}</a:t>
            </a:r>
          </a:p>
          <a:p>
            <a:pPr eaLnBrk="1" hangingPunct="1"/>
            <a:r>
              <a:rPr lang="en-US" sz="1600" b="1">
                <a:latin typeface="Courier New" charset="0"/>
                <a:cs typeface="MS PGothic" charset="0"/>
              </a:rPr>
              <a:t>12 }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82575" y="1985963"/>
            <a:ext cx="3884613" cy="3292475"/>
          </a:xfrm>
          <a:prstGeom prst="rect">
            <a:avLst/>
          </a:prstGeom>
          <a:noFill/>
          <a:ln w="57150" cap="sq" cmpd="thickThin">
            <a:solidFill>
              <a:srgbClr val="00006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latin typeface="Courier New" charset="0"/>
                <a:cs typeface="MS PGothic" charset="0"/>
              </a:rPr>
              <a:t>0  thread producer {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while(1) {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</a:t>
            </a:r>
            <a:r>
              <a:rPr lang="en-US" sz="1600" b="1" i="1">
                <a:latin typeface="Courier New" charset="0"/>
                <a:cs typeface="MS PGothic" charset="0"/>
              </a:rPr>
              <a:t>// Produce char c</a:t>
            </a:r>
            <a:endParaRPr lang="en-US" sz="1600" b="1">
              <a:latin typeface="Courier New" charset="0"/>
              <a:cs typeface="MS PGothic" charset="0"/>
            </a:endParaRP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if (count==n) {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  sleep(full)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}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buf[InP] = c;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InP = InP + 1 mod n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count++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if (count == 1)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  wakeup(empty)</a:t>
            </a:r>
          </a:p>
          <a:p>
            <a:pPr eaLnBrk="1" hangingPunct="1">
              <a:buFontTx/>
              <a:buAutoNum type="arabicPlain"/>
            </a:pPr>
            <a:r>
              <a:rPr lang="en-US" sz="1600" b="1">
                <a:latin typeface="Courier New" charset="0"/>
                <a:cs typeface="MS PGothic" charset="0"/>
              </a:rPr>
              <a:t>   }</a:t>
            </a:r>
          </a:p>
          <a:p>
            <a:pPr eaLnBrk="1" hangingPunct="1"/>
            <a:r>
              <a:rPr lang="en-US" sz="1600" b="1">
                <a:latin typeface="Courier New" charset="0"/>
                <a:cs typeface="MS PGothic" charset="0"/>
              </a:rPr>
              <a:t>12  }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2257425" y="5414963"/>
            <a:ext cx="1357313" cy="13589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936875" y="5414963"/>
            <a:ext cx="0" cy="1358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rot="-5400000">
            <a:off x="2936082" y="5415756"/>
            <a:ext cx="0" cy="13573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rot="2700000">
            <a:off x="2935288" y="5416550"/>
            <a:ext cx="1587" cy="13573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rot="18900000" flipV="1">
            <a:off x="2935288" y="5416550"/>
            <a:ext cx="1587" cy="13573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2427288" y="5584825"/>
            <a:ext cx="1017587" cy="1019175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162300" y="5245100"/>
            <a:ext cx="452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charset="0"/>
                <a:cs typeface="MS PGothic" charset="0"/>
              </a:rPr>
              <a:t>0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559175" y="5697538"/>
            <a:ext cx="452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charset="0"/>
                <a:cs typeface="MS PGothic" charset="0"/>
              </a:rPr>
              <a:t>1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502025" y="6264275"/>
            <a:ext cx="452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charset="0"/>
                <a:cs typeface="MS PGothic" charset="0"/>
              </a:rPr>
              <a:t>2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2030413" y="5245100"/>
            <a:ext cx="73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charset="0"/>
                <a:cs typeface="MS PGothic" charset="0"/>
              </a:rPr>
              <a:t>n-1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030413" y="6321425"/>
            <a:ext cx="452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charset="0"/>
                <a:cs typeface="MS PGothic" charset="0"/>
              </a:rPr>
              <a:t>…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3849688" y="5337175"/>
            <a:ext cx="480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latin typeface="Courier New" charset="0"/>
                <a:cs typeface="MS PGothic" charset="0"/>
              </a:rPr>
              <a:t>Global variables:</a:t>
            </a:r>
          </a:p>
          <a:p>
            <a:pPr eaLnBrk="1" hangingPunct="1"/>
            <a:r>
              <a:rPr lang="en-US" sz="1600" b="1">
                <a:latin typeface="Courier New" charset="0"/>
                <a:cs typeface="MS PGothic" charset="0"/>
              </a:rPr>
              <a:t>    char buf[n]</a:t>
            </a:r>
          </a:p>
          <a:p>
            <a:pPr eaLnBrk="1" hangingPunct="1"/>
            <a:r>
              <a:rPr lang="en-US" sz="1600" b="1">
                <a:latin typeface="Courier New" charset="0"/>
                <a:cs typeface="MS PGothic" charset="0"/>
              </a:rPr>
              <a:t>    int InP = 0   // place to add</a:t>
            </a:r>
          </a:p>
          <a:p>
            <a:pPr eaLnBrk="1" hangingPunct="1"/>
            <a:r>
              <a:rPr lang="en-US" sz="1600" b="1">
                <a:latin typeface="Courier New" charset="0"/>
                <a:cs typeface="MS PGothic" charset="0"/>
              </a:rPr>
              <a:t>    int OutP = 0  // place to get</a:t>
            </a:r>
          </a:p>
          <a:p>
            <a:pPr eaLnBrk="1" hangingPunct="1"/>
            <a:r>
              <a:rPr lang="en-US" sz="1600" b="1">
                <a:latin typeface="Courier New" charset="0"/>
                <a:cs typeface="MS PGothic" charset="0"/>
              </a:rPr>
              <a:t>    int count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Conditional Waiting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08238"/>
            <a:ext cx="8305800" cy="2455862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Sleeping while holding the lock leads to deadlock</a:t>
            </a:r>
          </a:p>
          <a:p>
            <a:pPr eaLnBrk="1" hangingPunct="1"/>
            <a:r>
              <a:rPr lang="en-US" sz="2400">
                <a:latin typeface="Verdana" charset="0"/>
              </a:rPr>
              <a:t>Releasing the lock then sleeping opens up a window for a race</a:t>
            </a:r>
          </a:p>
          <a:p>
            <a:pPr eaLnBrk="1" hangingPunct="1"/>
            <a:r>
              <a:rPr lang="en-US" sz="2400">
                <a:latin typeface="Verdana" charset="0"/>
              </a:rPr>
              <a:t>Need to atomically release the lock and sleep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Semaphores</a:t>
            </a:r>
          </a:p>
        </p:txBody>
      </p:sp>
      <p:sp>
        <p:nvSpPr>
          <p:cNvPr id="40963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437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Verdana" charset="0"/>
              </a:rPr>
              <a:t>Semaphore S has a value, S.val, and a thread list, S.list.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u="sng">
                <a:latin typeface="Verdana" charset="0"/>
              </a:rPr>
              <a:t>Down </a:t>
            </a:r>
            <a:r>
              <a:rPr lang="en-US" sz="2000">
                <a:latin typeface="Verdana" charset="0"/>
              </a:rPr>
              <a:t>(S)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Verdana" charset="0"/>
                <a:ea typeface="ＭＳ Ｐゴシック" charset="0"/>
              </a:rPr>
              <a:t>S.val = S.val - 1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Verdana" charset="0"/>
                <a:ea typeface="ＭＳ Ｐゴシック" charset="0"/>
              </a:rPr>
              <a:t>If S.val &lt; 0				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Verdana" charset="0"/>
                <a:ea typeface="ＭＳ Ｐゴシック" charset="0"/>
              </a:rPr>
              <a:t>	  add calling thread to S.list;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Verdana" charset="0"/>
                <a:ea typeface="ＭＳ Ｐゴシック" charset="0"/>
              </a:rPr>
              <a:t>		sleep;</a:t>
            </a:r>
          </a:p>
          <a:p>
            <a:pPr lvl="4" eaLnBrk="1" hangingPunct="1">
              <a:lnSpc>
                <a:spcPct val="90000"/>
              </a:lnSpc>
            </a:pPr>
            <a:endParaRPr lang="en-US" sz="200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u="sng">
                <a:latin typeface="Verdana" charset="0"/>
              </a:rPr>
              <a:t>Up </a:t>
            </a:r>
            <a:r>
              <a:rPr lang="en-US" sz="2000">
                <a:latin typeface="Verdana" charset="0"/>
              </a:rPr>
              <a:t>(S)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Verdana" charset="0"/>
                <a:ea typeface="ＭＳ Ｐゴシック" charset="0"/>
              </a:rPr>
              <a:t>S.val = S.val + 1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Verdana" charset="0"/>
                <a:ea typeface="ＭＳ Ｐゴシック" charset="0"/>
              </a:rPr>
              <a:t>If S.val &lt;= 0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Verdana" charset="0"/>
                <a:ea typeface="ＭＳ Ｐゴシック" charset="0"/>
              </a:rPr>
              <a:t>	  remove a thread T from S.list;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Verdana" charset="0"/>
                <a:ea typeface="ＭＳ Ｐゴシック" charset="0"/>
              </a:rPr>
              <a:t>   		wakeup (T);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Semaphores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08238"/>
            <a:ext cx="8305800" cy="1790700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Down and up are assumed to be atomic</a:t>
            </a:r>
          </a:p>
          <a:p>
            <a:pPr eaLnBrk="1" hangingPunct="1"/>
            <a:r>
              <a:rPr lang="en-US" sz="2400">
                <a:latin typeface="Verdana" charset="0"/>
              </a:rPr>
              <a:t>How can we implement them?</a:t>
            </a:r>
          </a:p>
          <a:p>
            <a:pPr lvl="1" eaLnBrk="1" hangingPunct="1"/>
            <a:r>
              <a:rPr lang="en-US" sz="2400">
                <a:latin typeface="Verdana" charset="0"/>
                <a:ea typeface="ＭＳ Ｐゴシック" charset="0"/>
              </a:rPr>
              <a:t>-	on a uniprocessor?</a:t>
            </a:r>
          </a:p>
          <a:p>
            <a:pPr lvl="1" eaLnBrk="1" hangingPunct="1"/>
            <a:r>
              <a:rPr lang="en-US" sz="2400">
                <a:latin typeface="Verdana" charset="0"/>
                <a:ea typeface="ＭＳ Ｐゴシック" charset="0"/>
              </a:rPr>
              <a:t>-	on a multiprocessor?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49363"/>
            <a:ext cx="8686800" cy="655637"/>
          </a:xfrm>
        </p:spPr>
        <p:txBody>
          <a:bodyPr/>
          <a:lstStyle/>
          <a:p>
            <a:pPr eaLnBrk="1" hangingPunct="1"/>
            <a:r>
              <a:rPr lang="en-US" sz="4000">
                <a:latin typeface="Georgia" charset="0"/>
              </a:rPr>
              <a:t>Semaphores in Producer-Consumer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228600" y="3697288"/>
            <a:ext cx="3886200" cy="28194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 b="1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33375" y="3849688"/>
            <a:ext cx="40100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ourier New" charset="0"/>
                <a:cs typeface="MS PGothic" charset="0"/>
              </a:rPr>
              <a:t>0 thread producer {</a:t>
            </a:r>
          </a:p>
          <a:p>
            <a:pPr eaLnBrk="1" hangingPunct="1">
              <a:buFontTx/>
              <a:buAutoNum type="arabicPlain"/>
            </a:pPr>
            <a:r>
              <a:rPr lang="en-US" sz="1800" b="1">
                <a:latin typeface="Courier New" charset="0"/>
                <a:cs typeface="MS PGothic" charset="0"/>
              </a:rPr>
              <a:t> while(1){</a:t>
            </a:r>
          </a:p>
          <a:p>
            <a:pPr eaLnBrk="1" hangingPunct="1">
              <a:buFontTx/>
              <a:buAutoNum type="arabicPlain"/>
            </a:pPr>
            <a:r>
              <a:rPr lang="en-US" sz="1800" b="1">
                <a:latin typeface="Courier New" charset="0"/>
                <a:cs typeface="MS PGothic" charset="0"/>
              </a:rPr>
              <a:t>   </a:t>
            </a:r>
            <a:r>
              <a:rPr lang="en-US" sz="1800" b="1" i="1">
                <a:latin typeface="Courier New" charset="0"/>
                <a:cs typeface="MS PGothic" charset="0"/>
              </a:rPr>
              <a:t>// Produce char c...</a:t>
            </a:r>
          </a:p>
          <a:p>
            <a:pPr eaLnBrk="1" hangingPunct="1">
              <a:buFontTx/>
              <a:buAutoNum type="arabicPlain"/>
            </a:pPr>
            <a:r>
              <a:rPr lang="en-US" sz="1800" b="1">
                <a:latin typeface="Courier New" charset="0"/>
                <a:cs typeface="MS PGothic" charset="0"/>
              </a:rPr>
              <a:t>   </a:t>
            </a:r>
            <a:r>
              <a:rPr lang="en-US" sz="1800" b="1">
                <a:solidFill>
                  <a:srgbClr val="CC3300"/>
                </a:solidFill>
                <a:latin typeface="Courier New" charset="0"/>
                <a:cs typeface="MS PGothic" charset="0"/>
              </a:rPr>
              <a:t>down(empty_buffs)</a:t>
            </a:r>
          </a:p>
          <a:p>
            <a:pPr eaLnBrk="1" hangingPunct="1">
              <a:buFontTx/>
              <a:buAutoNum type="arabicPlain"/>
            </a:pPr>
            <a:r>
              <a:rPr lang="en-US" sz="1800" b="1">
                <a:latin typeface="Courier New" charset="0"/>
                <a:cs typeface="MS PGothic" charset="0"/>
              </a:rPr>
              <a:t>   buf[InP] = c</a:t>
            </a:r>
          </a:p>
          <a:p>
            <a:pPr eaLnBrk="1" hangingPunct="1">
              <a:buFontTx/>
              <a:buAutoNum type="arabicPlain"/>
            </a:pPr>
            <a:r>
              <a:rPr lang="en-US" sz="1800" b="1">
                <a:latin typeface="Courier New" charset="0"/>
                <a:cs typeface="MS PGothic" charset="0"/>
              </a:rPr>
              <a:t>   InP = InP + 1 mod n</a:t>
            </a:r>
          </a:p>
          <a:p>
            <a:pPr eaLnBrk="1" hangingPunct="1">
              <a:buFontTx/>
              <a:buAutoNum type="arabicPlain"/>
            </a:pPr>
            <a:r>
              <a:rPr lang="en-US" sz="1800" b="1">
                <a:latin typeface="Courier New" charset="0"/>
                <a:cs typeface="MS PGothic" charset="0"/>
              </a:rPr>
              <a:t>   </a:t>
            </a:r>
            <a:r>
              <a:rPr lang="en-US" sz="1800" b="1">
                <a:solidFill>
                  <a:srgbClr val="CC3300"/>
                </a:solidFill>
                <a:latin typeface="Courier New" charset="0"/>
                <a:cs typeface="MS PGothic" charset="0"/>
              </a:rPr>
              <a:t>up(full_buffs)</a:t>
            </a:r>
          </a:p>
          <a:p>
            <a:pPr eaLnBrk="1" hangingPunct="1"/>
            <a:r>
              <a:rPr lang="en-US" sz="1800" b="1">
                <a:latin typeface="Courier New" charset="0"/>
                <a:cs typeface="MS PGothic" charset="0"/>
              </a:rPr>
              <a:t>7   }</a:t>
            </a:r>
          </a:p>
          <a:p>
            <a:pPr eaLnBrk="1" hangingPunct="1"/>
            <a:r>
              <a:rPr lang="en-US" sz="1800" b="1">
                <a:latin typeface="Courier New" charset="0"/>
                <a:cs typeface="MS PGothic" charset="0"/>
              </a:rPr>
              <a:t>8 }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04800" y="3987800"/>
            <a:ext cx="375126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4505325" y="3835400"/>
            <a:ext cx="4638675" cy="2946400"/>
            <a:chOff x="2799" y="856"/>
            <a:chExt cx="2566" cy="1856"/>
          </a:xfrm>
        </p:grpSpPr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>
              <a:off x="2817" y="865"/>
              <a:ext cx="2473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Courier New" charset="0"/>
                  <a:cs typeface="MS PGothic" charset="0"/>
                </a:rPr>
                <a:t>0 thread consumer {</a:t>
              </a:r>
            </a:p>
            <a:p>
              <a:pPr eaLnBrk="1" hangingPunct="1">
                <a:buFontTx/>
                <a:buAutoNum type="arabicPlain"/>
              </a:pPr>
              <a:r>
                <a:rPr lang="en-US" sz="1800" b="1">
                  <a:latin typeface="Courier New" charset="0"/>
                  <a:cs typeface="MS PGothic" charset="0"/>
                </a:rPr>
                <a:t> while(1){</a:t>
              </a:r>
            </a:p>
            <a:p>
              <a:pPr eaLnBrk="1" hangingPunct="1">
                <a:buFontTx/>
                <a:buAutoNum type="arabicPlain"/>
              </a:pPr>
              <a:r>
                <a:rPr lang="en-US" sz="1800" b="1">
                  <a:latin typeface="Courier New" charset="0"/>
                  <a:cs typeface="MS PGothic" charset="0"/>
                </a:rPr>
                <a:t>   </a:t>
              </a:r>
              <a:r>
                <a:rPr lang="en-US" sz="1800" b="1">
                  <a:solidFill>
                    <a:srgbClr val="CC3300"/>
                  </a:solidFill>
                  <a:latin typeface="Courier New" charset="0"/>
                  <a:cs typeface="MS PGothic" charset="0"/>
                </a:rPr>
                <a:t>down(full_buffs)</a:t>
              </a:r>
            </a:p>
            <a:p>
              <a:pPr eaLnBrk="1" hangingPunct="1">
                <a:buFontTx/>
                <a:buAutoNum type="arabicPlain"/>
              </a:pPr>
              <a:r>
                <a:rPr lang="en-US" sz="1800" b="1">
                  <a:latin typeface="Courier New" charset="0"/>
                  <a:cs typeface="MS PGothic" charset="0"/>
                </a:rPr>
                <a:t>   c = buf[OutP]</a:t>
              </a:r>
            </a:p>
            <a:p>
              <a:pPr eaLnBrk="1" hangingPunct="1">
                <a:buFontTx/>
                <a:buAutoNum type="arabicPlain"/>
              </a:pPr>
              <a:r>
                <a:rPr lang="en-US" sz="1800" b="1">
                  <a:latin typeface="Courier New" charset="0"/>
                  <a:cs typeface="MS PGothic" charset="0"/>
                </a:rPr>
                <a:t>   OutP = OutP + 1 mod n</a:t>
              </a:r>
            </a:p>
            <a:p>
              <a:pPr eaLnBrk="1" hangingPunct="1">
                <a:buFontTx/>
                <a:buAutoNum type="arabicPlain"/>
              </a:pPr>
              <a:r>
                <a:rPr lang="en-US" sz="1800" b="1">
                  <a:latin typeface="Courier New" charset="0"/>
                  <a:cs typeface="MS PGothic" charset="0"/>
                </a:rPr>
                <a:t>   </a:t>
              </a:r>
              <a:r>
                <a:rPr lang="en-US" sz="1800" b="1">
                  <a:solidFill>
                    <a:srgbClr val="CC3300"/>
                  </a:solidFill>
                  <a:latin typeface="Courier New" charset="0"/>
                  <a:cs typeface="MS PGothic" charset="0"/>
                </a:rPr>
                <a:t>up(empty_buffs)</a:t>
              </a:r>
            </a:p>
            <a:p>
              <a:pPr eaLnBrk="1" hangingPunct="1">
                <a:buFontTx/>
                <a:buAutoNum type="arabicPlain"/>
              </a:pPr>
              <a:r>
                <a:rPr lang="en-US" sz="1800" b="1" i="1">
                  <a:latin typeface="Courier New" charset="0"/>
                  <a:cs typeface="MS PGothic" charset="0"/>
                </a:rPr>
                <a:t>   // Consume char...</a:t>
              </a:r>
              <a:endParaRPr lang="en-US" sz="1800" b="1">
                <a:latin typeface="Courier New" charset="0"/>
                <a:cs typeface="MS PGothic" charset="0"/>
              </a:endParaRPr>
            </a:p>
            <a:p>
              <a:pPr eaLnBrk="1" hangingPunct="1">
                <a:buFontTx/>
                <a:buAutoNum type="arabicPlain"/>
              </a:pPr>
              <a:r>
                <a:rPr lang="en-US" sz="1800" b="1">
                  <a:latin typeface="Courier New" charset="0"/>
                  <a:cs typeface="MS PGothic" charset="0"/>
                </a:rPr>
                <a:t> }</a:t>
              </a:r>
            </a:p>
            <a:p>
              <a:pPr eaLnBrk="1" hangingPunct="1"/>
              <a:r>
                <a:rPr lang="en-US" sz="1800" b="1">
                  <a:latin typeface="Courier New" charset="0"/>
                  <a:cs typeface="MS PGothic" charset="0"/>
                </a:rPr>
                <a:t>8 }</a:t>
              </a:r>
            </a:p>
          </p:txBody>
        </p:sp>
        <p:sp>
          <p:nvSpPr>
            <p:cNvPr id="43018" name="Rectangle 8"/>
            <p:cNvSpPr>
              <a:spLocks noChangeArrowheads="1"/>
            </p:cNvSpPr>
            <p:nvPr/>
          </p:nvSpPr>
          <p:spPr bwMode="auto">
            <a:xfrm>
              <a:off x="2799" y="856"/>
              <a:ext cx="2566" cy="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685800" y="2039938"/>
            <a:ext cx="57912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ourier New" charset="0"/>
                <a:cs typeface="MS PGothic" charset="0"/>
              </a:rPr>
              <a:t>Global variables</a:t>
            </a:r>
          </a:p>
          <a:p>
            <a:pPr eaLnBrk="1" hangingPunct="1"/>
            <a:r>
              <a:rPr lang="en-US" sz="1800" b="1">
                <a:latin typeface="Courier New" charset="0"/>
                <a:cs typeface="MS PGothic" charset="0"/>
              </a:rPr>
              <a:t>  semaphore full_buffs = </a:t>
            </a:r>
            <a:r>
              <a:rPr lang="en-US" sz="1800" b="1">
                <a:solidFill>
                  <a:srgbClr val="CC3300"/>
                </a:solidFill>
                <a:latin typeface="Courier New" charset="0"/>
                <a:cs typeface="MS PGothic" charset="0"/>
              </a:rPr>
              <a:t>0</a:t>
            </a:r>
            <a:r>
              <a:rPr lang="en-US" sz="1800" b="1">
                <a:latin typeface="Courier New" charset="0"/>
                <a:cs typeface="MS PGothic" charset="0"/>
              </a:rPr>
              <a:t>;</a:t>
            </a:r>
          </a:p>
          <a:p>
            <a:pPr eaLnBrk="1" hangingPunct="1"/>
            <a:r>
              <a:rPr lang="en-US" sz="1800" b="1">
                <a:latin typeface="Courier New" charset="0"/>
                <a:cs typeface="MS PGothic" charset="0"/>
              </a:rPr>
              <a:t>  semaphore empty_buffs = </a:t>
            </a:r>
            <a:r>
              <a:rPr lang="en-US" sz="1800" b="1">
                <a:solidFill>
                  <a:srgbClr val="CC3300"/>
                </a:solidFill>
                <a:latin typeface="Courier New" charset="0"/>
                <a:cs typeface="MS PGothic" charset="0"/>
              </a:rPr>
              <a:t>n</a:t>
            </a:r>
            <a:r>
              <a:rPr lang="en-US" sz="1800" b="1">
                <a:latin typeface="Courier New" charset="0"/>
                <a:cs typeface="MS PGothic" charset="0"/>
              </a:rPr>
              <a:t>;</a:t>
            </a:r>
          </a:p>
          <a:p>
            <a:pPr eaLnBrk="1" hangingPunct="1"/>
            <a:r>
              <a:rPr lang="en-US" sz="1800" b="1">
                <a:latin typeface="Courier New" charset="0"/>
                <a:cs typeface="MS PGothic" charset="0"/>
              </a:rPr>
              <a:t>  char buff[n];</a:t>
            </a:r>
          </a:p>
          <a:p>
            <a:pPr eaLnBrk="1" hangingPunct="1"/>
            <a:r>
              <a:rPr lang="en-US" sz="1800" b="1">
                <a:latin typeface="Courier New" charset="0"/>
                <a:cs typeface="MS PGothic" charset="0"/>
              </a:rPr>
              <a:t>  int InP, OutP;</a:t>
            </a:r>
          </a:p>
        </p:txBody>
      </p:sp>
      <p:sp>
        <p:nvSpPr>
          <p:cNvPr id="43016" name="Rectangle 10"/>
          <p:cNvSpPr>
            <a:spLocks noChangeArrowheads="1"/>
          </p:cNvSpPr>
          <p:nvPr/>
        </p:nvSpPr>
        <p:spPr bwMode="auto">
          <a:xfrm>
            <a:off x="4419600" y="3697288"/>
            <a:ext cx="4267200" cy="28194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2000" b="1">
              <a:solidFill>
                <a:srgbClr val="0000FF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43013"/>
            <a:ext cx="8686800" cy="668337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Monitors and Condition Variables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2160588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Correct synchronization is tricky</a:t>
            </a:r>
          </a:p>
          <a:p>
            <a:pPr eaLnBrk="1" hangingPunct="1"/>
            <a:r>
              <a:rPr lang="en-US" sz="2400">
                <a:latin typeface="Verdana" charset="0"/>
              </a:rPr>
              <a:t>What synchronization rules can we automatically enforce?</a:t>
            </a:r>
          </a:p>
          <a:p>
            <a:pPr lvl="1" eaLnBrk="1" hangingPunct="1">
              <a:buFontTx/>
              <a:buChar char="-"/>
            </a:pPr>
            <a:r>
              <a:rPr lang="en-US" sz="2400">
                <a:latin typeface="Verdana" charset="0"/>
                <a:ea typeface="ＭＳ Ｐゴシック" charset="0"/>
              </a:rPr>
              <a:t>encapsulation and mutual exclusion</a:t>
            </a:r>
          </a:p>
          <a:p>
            <a:pPr lvl="1" eaLnBrk="1" hangingPunct="1">
              <a:buFontTx/>
              <a:buChar char="-"/>
            </a:pPr>
            <a:r>
              <a:rPr lang="en-US" sz="2400">
                <a:latin typeface="Verdana" charset="0"/>
                <a:ea typeface="ＭＳ Ｐゴシック" charset="0"/>
              </a:rPr>
              <a:t>conditional waiting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Condition Variables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4548188"/>
          </a:xfrm>
        </p:spPr>
        <p:txBody>
          <a:bodyPr/>
          <a:lstStyle/>
          <a:p>
            <a:pPr eaLnBrk="1" hangingPunct="1"/>
            <a:r>
              <a:rPr lang="en-US" sz="2000">
                <a:latin typeface="Verdana" charset="0"/>
              </a:rPr>
              <a:t>Condition variables (cv) for use within monitors</a:t>
            </a:r>
          </a:p>
          <a:p>
            <a:pPr lvl="4" eaLnBrk="1" hangingPunct="1"/>
            <a:endParaRPr lang="en-US" sz="2000"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en-US" sz="2000">
                <a:latin typeface="Verdana" charset="0"/>
              </a:rPr>
              <a:t>cv.wait(mon-mutex)</a:t>
            </a:r>
          </a:p>
          <a:p>
            <a:pPr lvl="1" eaLnBrk="1" hangingPunct="1">
              <a:buFontTx/>
              <a:buChar char="-"/>
            </a:pPr>
            <a:r>
              <a:rPr lang="en-US" sz="2000">
                <a:latin typeface="Verdana" charset="0"/>
                <a:ea typeface="ＭＳ Ｐゴシック" charset="0"/>
              </a:rPr>
              <a:t>thread blocked (queued) until condition holds</a:t>
            </a:r>
          </a:p>
          <a:p>
            <a:pPr lvl="1" eaLnBrk="1" hangingPunct="1">
              <a:buFontTx/>
              <a:buChar char="-"/>
            </a:pPr>
            <a:r>
              <a:rPr lang="en-US" sz="2000">
                <a:latin typeface="Verdana" charset="0"/>
                <a:ea typeface="ＭＳ Ｐゴシック" charset="0"/>
              </a:rPr>
              <a:t>Must not block while holding mutex!</a:t>
            </a:r>
          </a:p>
          <a:p>
            <a:pPr lvl="1" eaLnBrk="1" hangingPunct="1">
              <a:buFontTx/>
              <a:buChar char="-"/>
            </a:pPr>
            <a:r>
              <a:rPr lang="en-US" sz="2000">
                <a:latin typeface="Verdana" charset="0"/>
                <a:ea typeface="ＭＳ Ｐゴシック" charset="0"/>
              </a:rPr>
              <a:t>Monitor</a:t>
            </a:r>
            <a:r>
              <a:rPr lang="ja-JP" altLang="en-US" sz="2000">
                <a:latin typeface="Verdana" charset="0"/>
                <a:ea typeface="ＭＳ Ｐゴシック" charset="0"/>
              </a:rPr>
              <a:t>’</a:t>
            </a:r>
            <a:r>
              <a:rPr lang="en-US" sz="2000">
                <a:latin typeface="Verdana" charset="0"/>
                <a:ea typeface="ＭＳ Ｐゴシック" charset="0"/>
              </a:rPr>
              <a:t>s mutex must be released!</a:t>
            </a:r>
          </a:p>
          <a:p>
            <a:pPr lvl="1" eaLnBrk="1" hangingPunct="1">
              <a:buFontTx/>
              <a:buChar char="-"/>
            </a:pPr>
            <a:r>
              <a:rPr lang="en-US" sz="2000">
                <a:latin typeface="Verdana" charset="0"/>
                <a:ea typeface="ＭＳ Ｐゴシック" charset="0"/>
              </a:rPr>
              <a:t>Monitor mutex need not be specified by programmer if compiler is enforcing mutual exclusion</a:t>
            </a:r>
          </a:p>
          <a:p>
            <a:pPr lvl="1" eaLnBrk="1" hangingPunct="1"/>
            <a:endParaRPr lang="en-US" sz="2000"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en-US" sz="2000">
                <a:latin typeface="Verdana" charset="0"/>
              </a:rPr>
              <a:t>cv.signal()</a:t>
            </a:r>
          </a:p>
          <a:p>
            <a:pPr lvl="1" eaLnBrk="1" hangingPunct="1"/>
            <a:r>
              <a:rPr lang="en-US" sz="2000">
                <a:latin typeface="Verdana" charset="0"/>
                <a:ea typeface="ＭＳ Ｐゴシック" charset="0"/>
              </a:rPr>
              <a:t>-	signals the condition and unblocks (dequeues) a thread</a:t>
            </a:r>
          </a:p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4780"/>
            <a:ext cx="8153400" cy="68480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Software Implications</a:t>
            </a:r>
            <a:endParaRPr lang="en-US" dirty="0">
              <a:latin typeface="Georgia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249299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charset="0"/>
              </a:rPr>
              <a:t>Software must be concurrent!</a:t>
            </a:r>
          </a:p>
          <a:p>
            <a:pPr eaLnBrk="1" hangingPunct="1"/>
            <a:endParaRPr lang="en-US" sz="1400" dirty="0" smtClean="0">
              <a:latin typeface="Verdana" charset="0"/>
            </a:endParaRPr>
          </a:p>
          <a:p>
            <a:pPr eaLnBrk="1" hangingPunct="1"/>
            <a:r>
              <a:rPr lang="en-US" sz="2400" dirty="0" smtClean="0">
                <a:latin typeface="Verdana" charset="0"/>
              </a:rPr>
              <a:t>Concurrency has been taught for at least 40 years</a:t>
            </a:r>
          </a:p>
          <a:p>
            <a:pPr lvl="1" eaLnBrk="1" hangingPunct="1">
              <a:buFontTx/>
              <a:buChar char="-"/>
            </a:pPr>
            <a:r>
              <a:rPr lang="en-US" sz="2400" dirty="0" smtClean="0">
                <a:latin typeface="Verdana" charset="0"/>
              </a:rPr>
              <a:t>Isn’t it a solved problem?</a:t>
            </a:r>
          </a:p>
          <a:p>
            <a:pPr lvl="1" eaLnBrk="1" hangingPunct="1">
              <a:buFontTx/>
              <a:buChar char="-"/>
            </a:pPr>
            <a:r>
              <a:rPr lang="en-US" sz="2400" dirty="0" smtClean="0">
                <a:latin typeface="Verdana" charset="0"/>
              </a:rPr>
              <a:t>Which problems have been solved?</a:t>
            </a:r>
          </a:p>
          <a:p>
            <a:pPr lvl="1" eaLnBrk="1" hangingPunct="1">
              <a:buFontTx/>
              <a:buChar char="-"/>
            </a:pPr>
            <a:r>
              <a:rPr lang="en-US" sz="2400" dirty="0" smtClean="0">
                <a:latin typeface="Verdana" charset="0"/>
              </a:rPr>
              <a:t>Do these solutions solve our current problem?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43013"/>
            <a:ext cx="8305800" cy="668337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Condition Variables –Semantics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001000" cy="1717675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What can I assume about the state of the shared data?</a:t>
            </a:r>
          </a:p>
          <a:p>
            <a:pPr lvl="1" eaLnBrk="1" hangingPunct="1"/>
            <a:r>
              <a:rPr lang="en-US" sz="2400">
                <a:latin typeface="Verdana" charset="0"/>
                <a:ea typeface="ＭＳ Ｐゴシック" charset="0"/>
              </a:rPr>
              <a:t>-	when I wake up from a wait?</a:t>
            </a:r>
          </a:p>
          <a:p>
            <a:pPr lvl="1" eaLnBrk="1" hangingPunct="1"/>
            <a:r>
              <a:rPr lang="en-US" sz="2400">
                <a:latin typeface="Verdana" charset="0"/>
                <a:ea typeface="ＭＳ Ｐゴシック" charset="0"/>
              </a:rPr>
              <a:t>-	when I issue a signal?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5075"/>
            <a:ext cx="7239000" cy="684213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Hoare Semantics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153400" cy="1643063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Signaling thread hands monitor mutex directly to signaled thread</a:t>
            </a:r>
          </a:p>
          <a:p>
            <a:pPr eaLnBrk="1" hangingPunct="1"/>
            <a:r>
              <a:rPr lang="en-US" sz="2400">
                <a:latin typeface="Verdana" charset="0"/>
              </a:rPr>
              <a:t>Signaled thread can assume condition tested by signaling thread holds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5075"/>
            <a:ext cx="7239000" cy="684213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Mesa Semantics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268663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Signaled thread eventually wakes up, but signaling thread and other threads may have run in the meantime</a:t>
            </a:r>
          </a:p>
          <a:p>
            <a:pPr eaLnBrk="1" hangingPunct="1"/>
            <a:r>
              <a:rPr lang="en-US" sz="2400">
                <a:latin typeface="Verdana" charset="0"/>
              </a:rPr>
              <a:t>Signaled thread can not assume condition tested by signaling thread holds</a:t>
            </a:r>
          </a:p>
          <a:p>
            <a:pPr lvl="1" eaLnBrk="1" hangingPunct="1">
              <a:buFontTx/>
              <a:buChar char="-"/>
            </a:pPr>
            <a:r>
              <a:rPr lang="en-US" sz="2400">
                <a:latin typeface="Verdana" charset="0"/>
                <a:ea typeface="ＭＳ Ｐゴシック" charset="0"/>
              </a:rPr>
              <a:t>signals are a hint</a:t>
            </a:r>
          </a:p>
          <a:p>
            <a:pPr eaLnBrk="1" hangingPunct="1"/>
            <a:r>
              <a:rPr lang="en-US" sz="2400">
                <a:latin typeface="Verdana" charset="0"/>
              </a:rPr>
              <a:t>Broadcast signal makes sense with MESA semantics, but not Hoare semantics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Memory Invariance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4154488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Verdana" charset="0"/>
              </a:rPr>
              <a:t>A thread executing a sequential program can assume that memory only changes as a result of the program statements</a:t>
            </a:r>
          </a:p>
          <a:p>
            <a:pPr lvl="1" eaLnBrk="1" hangingPunct="1"/>
            <a:r>
              <a:rPr lang="en-US" sz="2400" dirty="0">
                <a:latin typeface="Verdana" charset="0"/>
                <a:ea typeface="ＭＳ Ｐゴシック" charset="0"/>
              </a:rPr>
              <a:t>-	can reason about correctness based on pre and post conditions and program logic</a:t>
            </a:r>
          </a:p>
          <a:p>
            <a:pPr lvl="1" eaLnBrk="1" hangingPunct="1"/>
            <a:endParaRPr lang="en-US" sz="2400" dirty="0"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en-US" sz="2400" dirty="0">
                <a:latin typeface="Verdana" charset="0"/>
              </a:rPr>
              <a:t>A thread executing a concurrent program must take into account the points at which memory </a:t>
            </a:r>
            <a:r>
              <a:rPr lang="en-US" sz="2400" dirty="0" smtClean="0">
                <a:latin typeface="Verdana" charset="0"/>
              </a:rPr>
              <a:t>invariance </a:t>
            </a:r>
            <a:r>
              <a:rPr lang="en-US" sz="2400" dirty="0">
                <a:latin typeface="Verdana" charset="0"/>
              </a:rPr>
              <a:t>may </a:t>
            </a:r>
            <a:r>
              <a:rPr lang="en-US" sz="2400">
                <a:latin typeface="Verdana" charset="0"/>
              </a:rPr>
              <a:t>be </a:t>
            </a:r>
            <a:r>
              <a:rPr lang="en-US" sz="2400" smtClean="0">
                <a:latin typeface="Verdana" charset="0"/>
              </a:rPr>
              <a:t>lost</a:t>
            </a:r>
            <a:endParaRPr lang="en-US" sz="2400" dirty="0">
              <a:latin typeface="Verdana" charset="0"/>
            </a:endParaRPr>
          </a:p>
          <a:p>
            <a:pPr lvl="1" eaLnBrk="1" hangingPunct="1"/>
            <a:r>
              <a:rPr lang="en-US" sz="2400" dirty="0">
                <a:latin typeface="Verdana" charset="0"/>
                <a:ea typeface="ＭＳ Ｐゴシック" charset="0"/>
              </a:rPr>
              <a:t>-	what points are those?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Reasoning About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077200" cy="2850011"/>
          </a:xfrm>
        </p:spPr>
        <p:txBody>
          <a:bodyPr/>
          <a:lstStyle/>
          <a:p>
            <a:r>
              <a:rPr lang="en-US" dirty="0" smtClean="0"/>
              <a:t>Memory invariance holds for a variable if the thread holds the lock that protects it</a:t>
            </a:r>
          </a:p>
          <a:p>
            <a:r>
              <a:rPr lang="en-US" dirty="0" smtClean="0"/>
              <a:t>It is lost when the lock is released!</a:t>
            </a:r>
          </a:p>
          <a:p>
            <a:r>
              <a:rPr lang="en-US" dirty="0" smtClean="0"/>
              <a:t>Subsequent use of the variable requires both acquiring the lock and re-reading the variable!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Reasoning About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077200" cy="3970318"/>
          </a:xfrm>
        </p:spPr>
        <p:txBody>
          <a:bodyPr/>
          <a:lstStyle/>
          <a:p>
            <a:r>
              <a:rPr lang="en-US" dirty="0" smtClean="0"/>
              <a:t>Points at which memory invariance is lost:</a:t>
            </a:r>
          </a:p>
          <a:p>
            <a:pPr lvl="1">
              <a:buFontTx/>
              <a:buChar char="-"/>
            </a:pPr>
            <a:r>
              <a:rPr lang="en-US" dirty="0" smtClean="0"/>
              <a:t>unlock monitor lock</a:t>
            </a:r>
          </a:p>
          <a:p>
            <a:pPr lvl="1">
              <a:buFontTx/>
              <a:buChar char="-"/>
            </a:pPr>
            <a:r>
              <a:rPr lang="en-US" dirty="0" smtClean="0"/>
              <a:t>wait on condition variable</a:t>
            </a:r>
          </a:p>
          <a:p>
            <a:pPr lvl="1">
              <a:buFontTx/>
              <a:buChar char="-"/>
            </a:pPr>
            <a:r>
              <a:rPr lang="en-US" dirty="0" smtClean="0"/>
              <a:t>signal condition variable (if it has Hoare semantics)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Subsequent use of monitor data after these points requires data be re-read!!!!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Homework!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05800" cy="2591479"/>
          </a:xfrm>
        </p:spPr>
        <p:txBody>
          <a:bodyPr/>
          <a:lstStyle/>
          <a:p>
            <a:r>
              <a:rPr lang="en-US" dirty="0" smtClean="0"/>
              <a:t>Read class website and follow instructions</a:t>
            </a:r>
          </a:p>
          <a:p>
            <a:endParaRPr lang="en-US" dirty="0" smtClean="0"/>
          </a:p>
          <a:p>
            <a:r>
              <a:rPr lang="en-US" dirty="0" smtClean="0"/>
              <a:t>Start </a:t>
            </a:r>
            <a:r>
              <a:rPr lang="en-US" smtClean="0"/>
              <a:t>programming assignment 1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4780"/>
            <a:ext cx="8153400" cy="68480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What is the Current Problem?</a:t>
            </a:r>
            <a:endParaRPr lang="en-US" dirty="0">
              <a:latin typeface="Georgia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4413515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charset="0"/>
              </a:rPr>
              <a:t>Challenge 1: how to write software whose performance improves as core counts increase</a:t>
            </a:r>
          </a:p>
          <a:p>
            <a:pPr eaLnBrk="1" hangingPunct="1"/>
            <a:endParaRPr lang="en-US" sz="1400" dirty="0" smtClean="0">
              <a:latin typeface="Verdana" charset="0"/>
            </a:endParaRPr>
          </a:p>
          <a:p>
            <a:pPr eaLnBrk="1" hangingPunct="1"/>
            <a:r>
              <a:rPr lang="en-US" sz="2400" dirty="0" smtClean="0">
                <a:latin typeface="Verdana" charset="0"/>
              </a:rPr>
              <a:t>Challenge 2: how to reason about the correctness of such software</a:t>
            </a:r>
          </a:p>
          <a:p>
            <a:pPr eaLnBrk="1" hangingPunct="1"/>
            <a:endParaRPr lang="en-US" sz="2400" dirty="0" smtClean="0">
              <a:latin typeface="Verdana" charset="0"/>
            </a:endParaRPr>
          </a:p>
          <a:p>
            <a:pPr eaLnBrk="1" hangingPunct="1"/>
            <a:r>
              <a:rPr lang="en-US" sz="2400" dirty="0" smtClean="0">
                <a:latin typeface="Verdana" charset="0"/>
              </a:rPr>
              <a:t>Challenge 3: how to ensure that such software is portable across different hardware platforms</a:t>
            </a:r>
          </a:p>
          <a:p>
            <a:pPr lvl="1" eaLnBrk="1" hangingPunct="1"/>
            <a:r>
              <a:rPr lang="en-US" sz="2000" dirty="0" smtClean="0">
                <a:latin typeface="Verdana" charset="0"/>
              </a:rPr>
              <a:t>- in terms of its correctness and its performance scalability characteristics!</a:t>
            </a:r>
          </a:p>
          <a:p>
            <a:pPr eaLnBrk="1" hangingPunct="1"/>
            <a:endParaRPr lang="en-US" sz="24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4780"/>
            <a:ext cx="8153400" cy="68480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Program Correctness</a:t>
            </a:r>
            <a:endParaRPr lang="en-US" dirty="0">
              <a:latin typeface="Georgia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2973121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charset="0"/>
              </a:rPr>
              <a:t>How do we reason about program correctness?</a:t>
            </a:r>
          </a:p>
          <a:p>
            <a:pPr lvl="1" eaLnBrk="1" hangingPunct="1"/>
            <a:r>
              <a:rPr lang="en-US" sz="2400" dirty="0" smtClean="0">
                <a:latin typeface="Verdana" charset="0"/>
              </a:rPr>
              <a:t>- for sequential programs</a:t>
            </a:r>
          </a:p>
          <a:p>
            <a:pPr eaLnBrk="1" hangingPunct="1"/>
            <a:endParaRPr lang="en-US" sz="1600" dirty="0" smtClean="0">
              <a:latin typeface="Verdana" charset="0"/>
            </a:endParaRPr>
          </a:p>
          <a:p>
            <a:pPr eaLnBrk="1" hangingPunct="1"/>
            <a:r>
              <a:rPr lang="en-US" sz="2400" dirty="0" smtClean="0">
                <a:latin typeface="Verdana" charset="0"/>
              </a:rPr>
              <a:t>Why are concurrent programs any different?</a:t>
            </a:r>
          </a:p>
          <a:p>
            <a:pPr eaLnBrk="1" hangingPunct="1"/>
            <a:endParaRPr lang="en-US" sz="2400" dirty="0" smtClean="0">
              <a:latin typeface="Verdana" charset="0"/>
            </a:endParaRPr>
          </a:p>
          <a:p>
            <a:pPr eaLnBrk="1" hangingPunct="1"/>
            <a:endParaRPr lang="en-US" sz="2400" dirty="0" smtClean="0">
              <a:latin typeface="Verdana" charset="0"/>
            </a:endParaRPr>
          </a:p>
          <a:p>
            <a:pPr eaLnBrk="1" hangingPunct="1"/>
            <a:endParaRPr lang="en-US" sz="24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5075"/>
            <a:ext cx="8686800" cy="6842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Sequential Program</a:t>
            </a:r>
            <a:endParaRPr lang="en-US" dirty="0">
              <a:latin typeface="Georgia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05800" cy="4081117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latin typeface="Verdana" charset="0"/>
              </a:rPr>
              <a:t>	Process 1</a:t>
            </a:r>
          </a:p>
          <a:p>
            <a:pPr marL="0" indent="0" eaLnBrk="1" hangingPunct="1"/>
            <a:r>
              <a:rPr lang="en-US" sz="2400" dirty="0" smtClean="0">
                <a:latin typeface="Verdana" charset="0"/>
              </a:rPr>
              <a:t>	</a:t>
            </a:r>
            <a:r>
              <a:rPr lang="en-US" sz="2400" dirty="0">
                <a:latin typeface="Verdana" charset="0"/>
              </a:rPr>
              <a:t>	</a:t>
            </a:r>
          </a:p>
          <a:p>
            <a:pPr marL="0" indent="0" eaLnBrk="1" hangingPunct="1"/>
            <a:r>
              <a:rPr lang="en-US" sz="2400" dirty="0">
                <a:latin typeface="Verdana" charset="0"/>
              </a:rPr>
              <a:t>	print</a:t>
            </a:r>
            <a:r>
              <a:rPr lang="en-US" sz="2400" dirty="0" smtClean="0">
                <a:latin typeface="Verdana" charset="0"/>
              </a:rPr>
              <a:t> “1”</a:t>
            </a:r>
          </a:p>
          <a:p>
            <a:pPr marL="0" indent="0" eaLnBrk="1" hangingPunct="1"/>
            <a:r>
              <a:rPr lang="en-US" sz="2400" dirty="0" smtClean="0">
                <a:latin typeface="Verdana" charset="0"/>
              </a:rPr>
              <a:t>	print “2”	</a:t>
            </a:r>
          </a:p>
          <a:p>
            <a:pPr marL="0" indent="0" eaLnBrk="1" hangingPunct="1"/>
            <a:endParaRPr lang="en-US" sz="2400" dirty="0" smtClean="0">
              <a:latin typeface="Verdana" charset="0"/>
            </a:endParaRPr>
          </a:p>
          <a:p>
            <a:pPr marL="0" indent="0" eaLnBrk="1" hangingPunct="1"/>
            <a:endParaRPr lang="en-US" sz="2400" dirty="0" smtClean="0">
              <a:latin typeface="Verdana" charset="0"/>
            </a:endParaRPr>
          </a:p>
          <a:p>
            <a:pPr marL="0" indent="0" eaLnBrk="1" hangingPunct="1"/>
            <a:endParaRPr lang="en-US" dirty="0">
              <a:latin typeface="Verdana" charset="0"/>
            </a:endParaRPr>
          </a:p>
          <a:p>
            <a:pPr marL="0" indent="0" eaLnBrk="1" hangingPunct="1"/>
            <a:r>
              <a:rPr lang="en-US" sz="2400" dirty="0">
                <a:latin typeface="Verdana" charset="0"/>
              </a:rPr>
              <a:t>What output do you expect?</a:t>
            </a:r>
          </a:p>
          <a:p>
            <a:pPr marL="0" indent="0" eaLnBrk="1" hangingPunct="1"/>
            <a:r>
              <a:rPr lang="en-US" sz="2400" dirty="0">
                <a:latin typeface="Verdana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5075"/>
            <a:ext cx="8686800" cy="6842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Concurrent Program</a:t>
            </a:r>
            <a:endParaRPr lang="en-US" dirty="0">
              <a:latin typeface="Georgia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3637919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latin typeface="Verdana" charset="0"/>
              </a:rPr>
              <a:t>	Thread 1			Thread 2	</a:t>
            </a:r>
          </a:p>
          <a:p>
            <a:pPr marL="0" indent="0" eaLnBrk="1" hangingPunct="1"/>
            <a:endParaRPr lang="en-US" sz="2400" dirty="0" smtClean="0">
              <a:latin typeface="Verdana" charset="0"/>
            </a:endParaRPr>
          </a:p>
          <a:p>
            <a:pPr marL="0" indent="0" eaLnBrk="1" hangingPunct="1"/>
            <a:r>
              <a:rPr lang="en-US" sz="2400" dirty="0" smtClean="0">
                <a:latin typeface="Verdana" charset="0"/>
              </a:rPr>
              <a:t>	print “1”			print “2”</a:t>
            </a:r>
          </a:p>
          <a:p>
            <a:pPr marL="0" indent="0" eaLnBrk="1" hangingPunct="1"/>
            <a:endParaRPr lang="en-US" sz="2400" dirty="0" smtClean="0">
              <a:latin typeface="Verdana" charset="0"/>
            </a:endParaRPr>
          </a:p>
          <a:p>
            <a:pPr marL="0" indent="0" eaLnBrk="1" hangingPunct="1"/>
            <a:endParaRPr lang="en-US" sz="2400" dirty="0" smtClean="0">
              <a:latin typeface="Verdana" charset="0"/>
            </a:endParaRPr>
          </a:p>
          <a:p>
            <a:pPr marL="0" indent="0" eaLnBrk="1" hangingPunct="1"/>
            <a:endParaRPr lang="en-US" dirty="0">
              <a:latin typeface="Verdana" charset="0"/>
            </a:endParaRPr>
          </a:p>
          <a:p>
            <a:pPr marL="0" indent="0" eaLnBrk="1" hangingPunct="1"/>
            <a:r>
              <a:rPr lang="en-US" sz="2400" dirty="0">
                <a:latin typeface="Verdana" charset="0"/>
              </a:rPr>
              <a:t>What output do you expect?</a:t>
            </a:r>
          </a:p>
          <a:p>
            <a:pPr marL="0" indent="0" eaLnBrk="1" hangingPunct="1"/>
            <a:r>
              <a:rPr lang="en-US" sz="2400" dirty="0">
                <a:latin typeface="Verdana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Non-Determinism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4056495"/>
          </a:xfrm>
        </p:spPr>
        <p:txBody>
          <a:bodyPr/>
          <a:lstStyle/>
          <a:p>
            <a:r>
              <a:rPr lang="en-US" dirty="0" smtClean="0"/>
              <a:t>The output depends on external factors</a:t>
            </a:r>
          </a:p>
          <a:p>
            <a:pPr lvl="1">
              <a:buFontTx/>
              <a:buChar char="-"/>
            </a:pPr>
            <a:r>
              <a:rPr lang="en-US" dirty="0" smtClean="0"/>
              <a:t>relative execution speed</a:t>
            </a:r>
          </a:p>
          <a:p>
            <a:pPr lvl="1">
              <a:buFontTx/>
              <a:buChar char="-"/>
            </a:pPr>
            <a:r>
              <a:rPr lang="en-US" dirty="0" smtClean="0"/>
              <a:t>cache hit rates</a:t>
            </a:r>
          </a:p>
          <a:p>
            <a:pPr lvl="1">
              <a:buFontTx/>
              <a:buChar char="-"/>
            </a:pPr>
            <a:r>
              <a:rPr lang="en-US" dirty="0" smtClean="0"/>
              <a:t>interrupts</a:t>
            </a:r>
          </a:p>
          <a:p>
            <a:pPr lvl="1">
              <a:buFontTx/>
              <a:buChar char="-"/>
            </a:pPr>
            <a:r>
              <a:rPr lang="en-US" dirty="0" smtClean="0"/>
              <a:t>preemptions, scheduling order, etc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are outside the control of the programmer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1432</Words>
  <Application>Microsoft Macintosh PowerPoint</Application>
  <PresentationFormat>On-screen Show (4:3)</PresentationFormat>
  <Paragraphs>352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PowerPoint Presentation</vt:lpstr>
      <vt:lpstr>Introduction to Concurrency</vt:lpstr>
      <vt:lpstr>Why Study Concurrency?</vt:lpstr>
      <vt:lpstr>Software Implications</vt:lpstr>
      <vt:lpstr>What is the Current Problem?</vt:lpstr>
      <vt:lpstr>Program Correctness</vt:lpstr>
      <vt:lpstr>Sequential Program</vt:lpstr>
      <vt:lpstr>Concurrent Program</vt:lpstr>
      <vt:lpstr>Non-Determinism</vt:lpstr>
      <vt:lpstr>Concurrent Writes</vt:lpstr>
      <vt:lpstr>Non-Determinism</vt:lpstr>
      <vt:lpstr>Concurrent Updating</vt:lpstr>
      <vt:lpstr>Concurrent Updating</vt:lpstr>
      <vt:lpstr>An Alternative Implementation</vt:lpstr>
      <vt:lpstr>An Alternative Implementation</vt:lpstr>
      <vt:lpstr>Memory Accesses</vt:lpstr>
      <vt:lpstr>Memory Invariance Property</vt:lpstr>
      <vt:lpstr>Increment Instruction?</vt:lpstr>
      <vt:lpstr>Race Conditions</vt:lpstr>
      <vt:lpstr>Synchronization</vt:lpstr>
      <vt:lpstr>Mutual Exclusion</vt:lpstr>
      <vt:lpstr>Locks – the basic idea</vt:lpstr>
      <vt:lpstr>Locks - Implementation</vt:lpstr>
      <vt:lpstr>Does this work?</vt:lpstr>
      <vt:lpstr>Reads, Writes, Memory Invariance</vt:lpstr>
      <vt:lpstr>Atomicity</vt:lpstr>
      <vt:lpstr>Atomic Instructions</vt:lpstr>
      <vt:lpstr>Atomic Test and Set</vt:lpstr>
      <vt:lpstr>Spin Locks</vt:lpstr>
      <vt:lpstr>Spin Locks</vt:lpstr>
      <vt:lpstr>Blocking Locks</vt:lpstr>
      <vt:lpstr>Blocking Locks</vt:lpstr>
      <vt:lpstr>Tricky Issues With Locks</vt:lpstr>
      <vt:lpstr>Conditional Waiting</vt:lpstr>
      <vt:lpstr>Semaphores</vt:lpstr>
      <vt:lpstr>Semaphores</vt:lpstr>
      <vt:lpstr>Semaphores in Producer-Consumer</vt:lpstr>
      <vt:lpstr>Monitors and Condition Variables</vt:lpstr>
      <vt:lpstr>Condition Variables</vt:lpstr>
      <vt:lpstr>Condition Variables –Semantics</vt:lpstr>
      <vt:lpstr>Hoare Semantics</vt:lpstr>
      <vt:lpstr>Mesa Semantics</vt:lpstr>
      <vt:lpstr>Memory Invariance</vt:lpstr>
      <vt:lpstr>Reasoning About Locks</vt:lpstr>
      <vt:lpstr>Reasoning About Monitors</vt:lpstr>
      <vt:lpstr>Homework!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xad</dc:title>
  <dc:creator>smithju</dc:creator>
  <cp:lastModifiedBy>Jonathan  Walpole</cp:lastModifiedBy>
  <cp:revision>35</cp:revision>
  <dcterms:created xsi:type="dcterms:W3CDTF">2018-01-05T19:47:54Z</dcterms:created>
  <dcterms:modified xsi:type="dcterms:W3CDTF">2018-01-09T23:32:56Z</dcterms:modified>
</cp:coreProperties>
</file>