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92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4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4F9B57-A805-2047-8B26-1464DA291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882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F275EE-6326-F24F-BE7B-CD4D747EBBC4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905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67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57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59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105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254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85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726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332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768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75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7772400" y="5943600"/>
            <a:ext cx="1143000" cy="476250"/>
          </a:xfrm>
          <a:prstGeom prst="rect">
            <a:avLst/>
          </a:prstGeom>
          <a:noFill/>
          <a:ln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97E18"/>
                </a:solidFill>
                <a:latin typeface="Comic Sans MS" charset="0"/>
                <a:cs typeface="Arial" charset="0"/>
              </a:defRPr>
            </a:lvl1pPr>
          </a:lstStyle>
          <a:p>
            <a:r>
              <a:rPr lang="en-US"/>
              <a:t>            </a:t>
            </a:r>
            <a:fld id="{3980490B-26B0-544C-B788-D668974BD3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dx.edu/~walpole/class/cs510/winter2018/hom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11" descr="transparentgreen.png                                           0003B3F1Sockeye RAID                   BD59F4C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6838" y="1588"/>
            <a:ext cx="153987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8991600" y="0"/>
            <a:ext cx="0" cy="6019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CS510</a:t>
            </a:r>
            <a:r>
              <a:rPr lang="en-US" sz="4000">
                <a:solidFill>
                  <a:schemeClr val="bg1"/>
                </a:solidFill>
                <a:latin typeface="Georgia" charset="0"/>
                <a:ea typeface="Times New Roman" charset="0"/>
                <a:cs typeface="Times New Roman" charset="0"/>
              </a:rPr>
              <a:t> Concurrent Systems</a:t>
            </a:r>
            <a:endParaRPr lang="en-US" sz="2800">
              <a:solidFill>
                <a:schemeClr val="bg1"/>
              </a:solidFill>
              <a:latin typeface="Georgia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sz="1800">
              <a:solidFill>
                <a:schemeClr val="bg1"/>
              </a:solidFill>
              <a:latin typeface="Adobe Garamond Pro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500">
                <a:latin typeface="L Frutiger Light" charset="0"/>
                <a:ea typeface="Times New Roman" charset="0"/>
                <a:cs typeface="Times New Roman" charset="0"/>
              </a:rPr>
              <a:t>Jonathan Walpole</a:t>
            </a:r>
          </a:p>
        </p:txBody>
      </p:sp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82925"/>
            <a:ext cx="8077200" cy="955675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rPr>
              <a:t>Course Overview</a:t>
            </a:r>
            <a:br>
              <a:rPr lang="en-US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 sz="2000">
              <a:solidFill>
                <a:schemeClr val="tx1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About the Instructor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772400" cy="304698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Instructor – Jonathan Walpole</a:t>
            </a:r>
          </a:p>
          <a:p>
            <a:pPr lvl="1" eaLnBrk="1" hangingPunct="1"/>
            <a:r>
              <a:rPr lang="en-US" sz="2400" dirty="0">
                <a:latin typeface="Verdana" charset="0"/>
                <a:ea typeface="ＭＳ Ｐゴシック" charset="0"/>
              </a:rPr>
              <a:t>Professor at PSU</a:t>
            </a:r>
          </a:p>
          <a:p>
            <a:pPr lvl="1" eaLnBrk="1" hangingPunct="1"/>
            <a:r>
              <a:rPr lang="en-US" sz="2400" dirty="0">
                <a:latin typeface="Verdana" charset="0"/>
                <a:ea typeface="ＭＳ Ｐゴシック" charset="0"/>
              </a:rPr>
              <a:t>Research Interests: Operating Systems, Parallel and Distributed 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Systems</a:t>
            </a:r>
          </a:p>
          <a:p>
            <a:pPr lvl="1" eaLnBrk="1" hangingPunct="1"/>
            <a:endParaRPr lang="en-US" sz="2400" dirty="0" smtClean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  <a:ea typeface="ＭＳ Ｐゴシック" charset="0"/>
              </a:rPr>
              <a:t>Teaching Assistant – Ted Cooper</a:t>
            </a:r>
          </a:p>
          <a:p>
            <a:pPr lvl="1" eaLnBrk="1" hangingPunct="1"/>
            <a:r>
              <a:rPr lang="en-US" sz="2400" dirty="0" smtClean="0">
                <a:latin typeface="Verdana" charset="0"/>
                <a:ea typeface="ＭＳ Ｐゴシック" charset="0"/>
              </a:rPr>
              <a:t>PhD student doing research in concurrency</a:t>
            </a:r>
            <a:endParaRPr lang="en-US" sz="2400" dirty="0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Course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686800" cy="3711785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Based on 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~30 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research 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papers and articles</a:t>
            </a:r>
          </a:p>
          <a:p>
            <a:pPr lvl="1" eaLnBrk="1" hangingPunct="1">
              <a:buFontTx/>
              <a:buChar char="-"/>
            </a:pPr>
            <a:r>
              <a:rPr lang="en-US" sz="2000" dirty="0">
                <a:latin typeface="Verdana" charset="0"/>
                <a:ea typeface="ＭＳ Ｐゴシック" charset="0"/>
              </a:rPr>
              <a:t>Read them 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carefully BEFORE each class!</a:t>
            </a:r>
            <a:endParaRPr lang="en-US" sz="2000" dirty="0" smtClean="0">
              <a:latin typeface="Verdana" charset="0"/>
              <a:ea typeface="ＭＳ Ｐゴシック" charset="0"/>
            </a:endParaRPr>
          </a:p>
          <a:p>
            <a:pPr lvl="1" eaLnBrk="1" hangingPunct="1">
              <a:buFontTx/>
              <a:buChar char="-"/>
            </a:pPr>
            <a:endParaRPr lang="en-US" sz="2400" dirty="0" smtClean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Class structure</a:t>
            </a:r>
            <a:endParaRPr lang="en-US" sz="24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Tx/>
              <a:buChar char="-"/>
            </a:pPr>
            <a:r>
              <a:rPr lang="en-US" sz="2000" dirty="0" smtClean="0">
                <a:latin typeface="Verdana" charset="0"/>
                <a:ea typeface="ＭＳ Ｐゴシック" charset="0"/>
              </a:rPr>
              <a:t>Formal l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ectures with in-class discussion</a:t>
            </a:r>
          </a:p>
          <a:p>
            <a:pPr lvl="1" eaLnBrk="1" hangingPunct="1">
              <a:buFontTx/>
              <a:buChar char="-"/>
            </a:pPr>
            <a:r>
              <a:rPr lang="en-US" sz="2000" dirty="0" smtClean="0">
                <a:latin typeface="Verdana" charset="0"/>
                <a:ea typeface="ＭＳ Ｐゴシック" charset="0"/>
              </a:rPr>
              <a:t>Sequence of related p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rogramming assignments</a:t>
            </a:r>
          </a:p>
          <a:p>
            <a:pPr lvl="4" eaLnBrk="1" hangingPunct="1"/>
            <a:endParaRPr lang="en-US" sz="2400" dirty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Course web page</a:t>
            </a:r>
          </a:p>
          <a:p>
            <a:pPr lvl="1" eaLnBrk="1" hangingPunct="1"/>
            <a:r>
              <a:rPr lang="en-US" sz="2000" dirty="0">
                <a:latin typeface="Verdana" charset="0"/>
                <a:ea typeface="ＭＳ Ｐゴシック" charset="0"/>
              </a:rPr>
              <a:t>www.cs.pdx.edu/~walpole/class/cs510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/winter2018/</a:t>
            </a:r>
            <a:r>
              <a:rPr lang="en-US" sz="2000" dirty="0">
                <a:latin typeface="Verdana" charset="0"/>
                <a:ea typeface="ＭＳ Ｐゴシック" charset="0"/>
              </a:rPr>
              <a:t>home.html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Brief Summary of 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opics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686800" cy="4493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Concurrency, race conditions and synchronization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Locking at application and kernel 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level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Scalable synchronization mechanisms</a:t>
            </a:r>
            <a:endParaRPr lang="en-US" sz="24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Non-blocking synchronization and lock-free algorithms</a:t>
            </a:r>
            <a:endParaRPr lang="en-US" sz="24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ＭＳ Ｐゴシック" charset="0"/>
              </a:rPr>
              <a:t>Hardware </a:t>
            </a:r>
            <a:r>
              <a:rPr lang="en-US" sz="2400" dirty="0">
                <a:latin typeface="Verdana" charset="0"/>
                <a:ea typeface="ＭＳ Ｐゴシック" charset="0"/>
              </a:rPr>
              <a:t>and compiler-level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 memory reordering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ＭＳ Ｐゴシック" charset="0"/>
              </a:rPr>
              <a:t>Memory Consistency Models (HW, C++11, Linux)</a:t>
            </a:r>
            <a:endParaRPr lang="en-US" sz="2400" dirty="0" smtClean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ＭＳ Ｐゴシック" charset="0"/>
              </a:rPr>
              <a:t>Concurrent m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emory reclamation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ＭＳ Ｐゴシック" charset="0"/>
              </a:rPr>
              <a:t>Read Copy Update (RCU)</a:t>
            </a:r>
            <a:endParaRPr lang="en-US" sz="2400" dirty="0" smtClean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Relativistic programming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using RCU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Transactional memory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Comparison of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Grade 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239000" cy="260379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In-class m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idterm 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exam -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50%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In-class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final 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exam -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50%</a:t>
            </a:r>
          </a:p>
          <a:p>
            <a:pPr eaLnBrk="1" hangingPunct="1"/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Programming a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ssignments: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designed to reinforce key concepts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exam papers will contain questions directly related to the assignments</a:t>
            </a:r>
            <a:endParaRPr lang="en-US" sz="2400" dirty="0" smtClean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Before Class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686800" cy="260379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Study the 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class web 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page carefully:</a:t>
            </a:r>
          </a:p>
          <a:p>
            <a:pPr lvl="1" eaLnBrk="1" hangingPunct="1"/>
            <a:r>
              <a:rPr lang="en-US" sz="2000" dirty="0">
                <a:latin typeface="Verdana" charset="0"/>
                <a:ea typeface="ＭＳ Ｐゴシック" charset="0"/>
                <a:hlinkClick r:id="rId2"/>
              </a:rPr>
              <a:t>www.cs.pdx.edu/~walpole/class/cs510</a:t>
            </a:r>
            <a:r>
              <a:rPr lang="en-US" sz="2000" dirty="0" smtClean="0">
                <a:latin typeface="Verdana" charset="0"/>
                <a:ea typeface="ＭＳ Ｐゴシック" charset="0"/>
                <a:hlinkClick r:id="rId2"/>
              </a:rPr>
              <a:t>/winter2018/</a:t>
            </a:r>
            <a:r>
              <a:rPr lang="en-US" sz="2000" dirty="0">
                <a:latin typeface="Verdana" charset="0"/>
                <a:ea typeface="ＭＳ Ｐゴシック" charset="0"/>
                <a:hlinkClick r:id="rId2"/>
              </a:rPr>
              <a:t>home.html</a:t>
            </a:r>
            <a:endParaRPr lang="en-US" sz="2000" dirty="0" smtClean="0">
              <a:latin typeface="Verdana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Start first programming assignment</a:t>
            </a:r>
          </a:p>
          <a:p>
            <a:pPr eaLnBrk="1" hangingPunct="1"/>
            <a:endParaRPr lang="en-US" sz="24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Read 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paper for class 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220</Words>
  <Application>Microsoft Macintosh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Course Overview </vt:lpstr>
      <vt:lpstr>About the Instructor</vt:lpstr>
      <vt:lpstr>Course Overview</vt:lpstr>
      <vt:lpstr>Brief Summary of Topics</vt:lpstr>
      <vt:lpstr>Grade Structure</vt:lpstr>
      <vt:lpstr>Before Class 2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Walpole</cp:lastModifiedBy>
  <cp:revision>35</cp:revision>
  <dcterms:created xsi:type="dcterms:W3CDTF">2018-01-05T05:10:14Z</dcterms:created>
  <dcterms:modified xsi:type="dcterms:W3CDTF">2018-01-05T05:55:37Z</dcterms:modified>
</cp:coreProperties>
</file>