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sldIdLst>
    <p:sldId id="270" r:id="rId2"/>
    <p:sldId id="25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60" r:id="rId15"/>
    <p:sldId id="361" r:id="rId16"/>
    <p:sldId id="363" r:id="rId17"/>
    <p:sldId id="364" r:id="rId18"/>
    <p:sldId id="368" r:id="rId19"/>
    <p:sldId id="365" r:id="rId20"/>
    <p:sldId id="366" r:id="rId21"/>
    <p:sldId id="362" r:id="rId22"/>
    <p:sldId id="370" r:id="rId23"/>
    <p:sldId id="367" r:id="rId24"/>
    <p:sldId id="28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53" autoAdjust="0"/>
    <p:restoredTop sz="94660"/>
  </p:normalViewPr>
  <p:slideViewPr>
    <p:cSldViewPr snapToGrid="0">
      <p:cViewPr>
        <p:scale>
          <a:sx n="57" d="100"/>
          <a:sy n="57" d="100"/>
        </p:scale>
        <p:origin x="-1488" y="-444"/>
      </p:cViewPr>
      <p:guideLst>
        <p:guide orient="horz" pos="3417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FDE70-3CBB-4126-A275-82807373EE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ABE4D-1793-42AE-AB8F-16B343ED716F}" type="slidenum">
              <a:rPr lang="en-US"/>
              <a:pPr/>
              <a:t>1</a:t>
            </a:fld>
            <a:endParaRPr 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9D650-4CB4-4B27-AFC0-3CDAADAC3859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E2812-CD6D-46FC-97DF-B176920C8603}" type="slidenum">
              <a:rPr lang="en-US"/>
              <a:pPr/>
              <a:t>24</a:t>
            </a:fld>
            <a:endParaRPr 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.dit.ie/bmacnamee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 w="9525">
            <a:noFill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400550"/>
            <a:ext cx="6400800" cy="1238250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0" y="6465888"/>
            <a:ext cx="9144000" cy="39211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>
                <a:solidFill>
                  <a:schemeClr val="bg1"/>
                </a:solidFill>
              </a:rPr>
              <a:t>Course Website:</a:t>
            </a:r>
            <a:r>
              <a:rPr lang="en-GB"/>
              <a:t> </a:t>
            </a:r>
            <a:r>
              <a:rPr lang="en-GB">
                <a:hlinkClick r:id="rId2"/>
              </a:rPr>
              <a:t>http://www.comp.dit.ie/bmacnamee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552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552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8175" y="0"/>
            <a:ext cx="8505825" cy="12319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0" y="0"/>
            <a:ext cx="657225" cy="1228725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fld id="{59DB4C98-4147-45BF-A5A8-67B1BC0820F5}" type="slidenum">
              <a:rPr lang="en-GB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‹#›</a:t>
            </a:fld>
            <a:r>
              <a:rPr lang="en-GB">
                <a:solidFill>
                  <a:schemeClr val="bg1"/>
                </a:solidFill>
              </a:rPr>
              <a:t/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o</a:t>
            </a:r>
            <a:r>
              <a:rPr lang="en-IE">
                <a:solidFill>
                  <a:schemeClr val="bg1"/>
                </a:solidFill>
              </a:rPr>
              <a:t>f</a:t>
            </a:r>
            <a:br>
              <a:rPr lang="en-IE">
                <a:solidFill>
                  <a:schemeClr val="bg1"/>
                </a:solidFill>
              </a:rPr>
            </a:br>
            <a:r>
              <a:rPr lang="en-IE">
                <a:solidFill>
                  <a:schemeClr val="bg1"/>
                </a:solidFill>
              </a:rPr>
              <a:t>24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nchainedgeometry.com/jbloom/image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evasion.inrialpes.fr/Membres/Sylvain.Lefebvre/thes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bmacnamee\Desktop\Mandelbrot%20Video.wmv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actal-animation.net/ufvp.htm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orld.std.com/~bgw/applets/1.02/MtFractal/MtFractal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39925"/>
            <a:ext cx="7772400" cy="3109913"/>
          </a:xfrm>
          <a:noFill/>
        </p:spPr>
        <p:txBody>
          <a:bodyPr anchor="ctr"/>
          <a:lstStyle/>
          <a:p>
            <a:r>
              <a:rPr lang="en-IE"/>
              <a:t>Computer Graphics 11:</a:t>
            </a:r>
            <a:br>
              <a:rPr lang="en-IE"/>
            </a:br>
            <a:r>
              <a:rPr lang="en-IE"/>
              <a:t>3D  Object Representations –</a:t>
            </a:r>
            <a:br>
              <a:rPr lang="en-IE"/>
            </a:br>
            <a:r>
              <a:rPr lang="en-IE"/>
              <a:t>Octrees &amp; Fractals</a:t>
            </a: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Octree Examples</a:t>
            </a:r>
            <a:endParaRPr lang="en-GB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 rot="-5400000">
            <a:off x="-2299494" y="4280694"/>
            <a:ext cx="4879975" cy="268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r>
              <a:rPr lang="en-IE" sz="1100">
                <a:solidFill>
                  <a:schemeClr val="bg1"/>
                </a:solidFill>
              </a:rPr>
              <a:t>Taken from </a:t>
            </a:r>
            <a:r>
              <a:rPr lang="en-US" sz="1100">
                <a:solidFill>
                  <a:schemeClr val="bg1"/>
                </a:solidFill>
                <a:hlinkClick r:id="rId2"/>
              </a:rPr>
              <a:t>http://www.unchainedgeometry.com/jbloom/images.html</a:t>
            </a:r>
            <a:r>
              <a:rPr lang="en-US" sz="110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3588" y="1528763"/>
            <a:ext cx="5030787" cy="5084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Octree Examples (cont…)</a:t>
            </a:r>
            <a:endParaRPr lang="en-GB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438" y="1423988"/>
            <a:ext cx="6457950" cy="532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09925" name="Rectangle 5"/>
          <p:cNvSpPr>
            <a:spLocks noChangeArrowheads="1"/>
          </p:cNvSpPr>
          <p:nvPr/>
        </p:nvSpPr>
        <p:spPr bwMode="auto">
          <a:xfrm rot="-5400000">
            <a:off x="-2299494" y="4280694"/>
            <a:ext cx="4879975" cy="268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r>
              <a:rPr lang="en-IE" sz="1100">
                <a:solidFill>
                  <a:schemeClr val="bg1"/>
                </a:solidFill>
              </a:rPr>
              <a:t>Taken from </a:t>
            </a:r>
            <a:r>
              <a:rPr lang="en-US" sz="1100">
                <a:solidFill>
                  <a:schemeClr val="bg1"/>
                </a:solidFill>
                <a:hlinkClick r:id="rId3"/>
              </a:rPr>
              <a:t>http://www-evasion.inrialpes.fr/Membres/Sylvain.Lefebvre/these/</a:t>
            </a:r>
            <a:r>
              <a:rPr lang="en-US" sz="11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1614488" algn="l"/>
                <a:tab pos="1793875" algn="l"/>
              </a:tabLst>
            </a:pPr>
            <a:r>
              <a:rPr lang="en-IE"/>
              <a:t>	Fractals</a:t>
            </a:r>
            <a:endParaRPr lang="en-GB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8229600" cy="3797300"/>
          </a:xfrm>
        </p:spPr>
        <p:txBody>
          <a:bodyPr/>
          <a:lstStyle/>
          <a:p>
            <a:r>
              <a:rPr lang="en-IE"/>
              <a:t>All of the modelling techniques covered so far use Euclidean geometry methods</a:t>
            </a:r>
          </a:p>
          <a:p>
            <a:pPr lvl="1"/>
            <a:r>
              <a:rPr lang="en-IE"/>
              <a:t>Objects were described using equations</a:t>
            </a:r>
          </a:p>
          <a:p>
            <a:r>
              <a:rPr lang="en-IE"/>
              <a:t>This is fine for manufactured objects</a:t>
            </a:r>
          </a:p>
          <a:p>
            <a:r>
              <a:rPr lang="en-IE"/>
              <a:t>But what about natural objects that have irregular or fragmented features?</a:t>
            </a:r>
          </a:p>
          <a:p>
            <a:pPr lvl="1"/>
            <a:r>
              <a:rPr lang="en-IE"/>
              <a:t>Mountains, clouds, coral…</a:t>
            </a:r>
            <a:endParaRPr lang="en-GB"/>
          </a:p>
        </p:txBody>
      </p:sp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6825"/>
            <a:ext cx="2400300" cy="18002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10950" name="Picture 6"/>
          <p:cNvPicPr>
            <a:picLocks noChangeAspect="1" noChangeArrowheads="1"/>
          </p:cNvPicPr>
          <p:nvPr/>
        </p:nvPicPr>
        <p:blipFill>
          <a:blip r:embed="rId3"/>
          <a:srcRect l="9203" t="9843" r="9187" b="14175"/>
          <a:stretch>
            <a:fillRect/>
          </a:stretch>
        </p:blipFill>
        <p:spPr bwMode="auto">
          <a:xfrm>
            <a:off x="2395538" y="5076825"/>
            <a:ext cx="2579687" cy="18002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109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0463" y="5076825"/>
            <a:ext cx="2705100" cy="18002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109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0800" y="5076825"/>
            <a:ext cx="1470025" cy="18002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grpSp>
        <p:nvGrpSpPr>
          <p:cNvPr id="210956" name="Group 12"/>
          <p:cNvGrpSpPr>
            <a:grpSpLocks/>
          </p:cNvGrpSpPr>
          <p:nvPr/>
        </p:nvGrpSpPr>
        <p:grpSpPr bwMode="auto">
          <a:xfrm>
            <a:off x="403225" y="2630488"/>
            <a:ext cx="8267700" cy="2252662"/>
            <a:chOff x="254" y="1573"/>
            <a:chExt cx="5208" cy="1419"/>
          </a:xfrm>
        </p:grpSpPr>
        <p:sp>
          <p:nvSpPr>
            <p:cNvPr id="210954" name="Rectangle 10"/>
            <p:cNvSpPr>
              <a:spLocks noChangeArrowheads="1"/>
            </p:cNvSpPr>
            <p:nvPr/>
          </p:nvSpPr>
          <p:spPr bwMode="auto">
            <a:xfrm>
              <a:off x="254" y="1573"/>
              <a:ext cx="5208" cy="141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971675" algn="l"/>
                </a:tabLst>
              </a:pP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	“Clouds are not spheres, mountains are 	not cones, coastlines are not circles and 	bark is not smooth, nor does lightning 	travel in a straight line.”</a:t>
              </a:r>
            </a:p>
            <a:p>
              <a:pPr algn="r">
                <a:tabLst>
                  <a:tab pos="1971675" algn="l"/>
                </a:tabLst>
              </a:pPr>
              <a:r>
                <a:rPr lang="en-US" sz="2800"/>
                <a:t>Benoit Mandelbrot </a:t>
              </a:r>
            </a:p>
          </p:txBody>
        </p:sp>
        <p:pic>
          <p:nvPicPr>
            <p:cNvPr id="210955" name="Picture 11"/>
            <p:cNvPicPr>
              <a:picLocks noChangeAspect="1" noChangeArrowheads="1"/>
            </p:cNvPicPr>
            <p:nvPr/>
          </p:nvPicPr>
          <p:blipFill>
            <a:blip r:embed="rId6"/>
            <a:srcRect r="3589"/>
            <a:stretch>
              <a:fillRect/>
            </a:stretch>
          </p:blipFill>
          <p:spPr bwMode="auto">
            <a:xfrm>
              <a:off x="272" y="1632"/>
              <a:ext cx="1209" cy="1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1095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6038" y="0"/>
            <a:ext cx="1630362" cy="1222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10959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2975" y="0"/>
            <a:ext cx="1630363" cy="1222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10960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638" y="0"/>
            <a:ext cx="1528762" cy="1223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10961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16563" y="0"/>
            <a:ext cx="1528762" cy="1222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sz="3600"/>
              <a:t>Fractal Geometry Methods &amp; Procedural Modelling</a:t>
            </a:r>
            <a:endParaRPr lang="en-GB" sz="360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Natural objects can be realistically described using </a:t>
            </a:r>
            <a:r>
              <a:rPr lang="en-IE" b="1"/>
              <a:t>fractal geometry methods</a:t>
            </a:r>
          </a:p>
          <a:p>
            <a:r>
              <a:rPr lang="en-IE"/>
              <a:t>Fractal methods use procedures rather than equations to model objects - </a:t>
            </a:r>
            <a:r>
              <a:rPr lang="en-IE" b="1"/>
              <a:t>procedural modelling</a:t>
            </a:r>
          </a:p>
          <a:p>
            <a:r>
              <a:rPr lang="en-IE"/>
              <a:t>The major characteristic of any procedural model is that the model is not based on data, but rather on the implementation of a procedure following a particular set of rules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0" y="6056313"/>
            <a:ext cx="9144000" cy="801687"/>
          </a:xfrm>
          <a:prstGeom prst="rect">
            <a:avLst/>
          </a:prstGeom>
          <a:solidFill>
            <a:srgbClr val="000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IE" sz="3200" b="1">
                <a:solidFill>
                  <a:schemeClr val="bg1"/>
                </a:solidFill>
              </a:rPr>
              <a:t>Modelling On The Fly!</a:t>
            </a:r>
            <a:endParaRPr lang="en-GB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Fractals</a:t>
            </a:r>
            <a:endParaRPr lang="en-GB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A fractal object has two basic characteristics:</a:t>
            </a:r>
          </a:p>
          <a:p>
            <a:pPr lvl="1"/>
            <a:r>
              <a:rPr lang="en-IE"/>
              <a:t>Infinite detail at every point</a:t>
            </a:r>
          </a:p>
          <a:p>
            <a:pPr lvl="1"/>
            <a:r>
              <a:rPr lang="en-IE"/>
              <a:t>A certain self similarity between object parts and the overall features of the object</a:t>
            </a:r>
            <a:endParaRPr lang="en-GB"/>
          </a:p>
        </p:txBody>
      </p:sp>
      <p:pic>
        <p:nvPicPr>
          <p:cNvPr id="214021" name="Picture 5" descr="koch-mv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3946525"/>
            <a:ext cx="5597525" cy="2238375"/>
          </a:xfrm>
          <a:prstGeom prst="rect">
            <a:avLst/>
          </a:prstGeom>
          <a:noFill/>
        </p:spPr>
      </p:pic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1995488" y="6383338"/>
            <a:ext cx="1835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IE"/>
              <a:t>The Koch Curve</a:t>
            </a:r>
            <a:endParaRPr lang="en-GB"/>
          </a:p>
        </p:txBody>
      </p:sp>
      <p:grpSp>
        <p:nvGrpSpPr>
          <p:cNvPr id="214027" name="Group 11"/>
          <p:cNvGrpSpPr>
            <a:grpSpLocks/>
          </p:cNvGrpSpPr>
          <p:nvPr/>
        </p:nvGrpSpPr>
        <p:grpSpPr bwMode="auto">
          <a:xfrm>
            <a:off x="5969000" y="3968750"/>
            <a:ext cx="3005138" cy="2778125"/>
            <a:chOff x="3746" y="2570"/>
            <a:chExt cx="1893" cy="1750"/>
          </a:xfrm>
        </p:grpSpPr>
        <p:sp>
          <p:nvSpPr>
            <p:cNvPr id="214026" name="Rectangle 10"/>
            <p:cNvSpPr>
              <a:spLocks noChangeArrowheads="1"/>
            </p:cNvSpPr>
            <p:nvPr/>
          </p:nvSpPr>
          <p:spPr bwMode="auto">
            <a:xfrm>
              <a:off x="3764" y="2570"/>
              <a:ext cx="1856" cy="1750"/>
            </a:xfrm>
            <a:prstGeom prst="rect">
              <a:avLst/>
            </a:prstGeom>
            <a:solidFill>
              <a:srgbClr val="0000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4023" name="Picture 7">
              <a:hlinkClick r:id="rId3" action="ppaction://program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39" y="2628"/>
              <a:ext cx="1708" cy="128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14024" name="Text Box 8"/>
            <p:cNvSpPr txBox="1">
              <a:spLocks noChangeArrowheads="1"/>
            </p:cNvSpPr>
            <p:nvPr/>
          </p:nvSpPr>
          <p:spPr bwMode="auto">
            <a:xfrm>
              <a:off x="3746" y="3936"/>
              <a:ext cx="1893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IE" sz="1400" b="1">
                  <a:solidFill>
                    <a:schemeClr val="bg1"/>
                  </a:solidFill>
                </a:rPr>
                <a:t>Mandelbrot Set Video From:</a:t>
              </a:r>
              <a:br>
                <a:rPr lang="en-IE" sz="1400" b="1">
                  <a:solidFill>
                    <a:schemeClr val="bg1"/>
                  </a:solidFill>
                </a:rPr>
              </a:br>
              <a:r>
                <a:rPr lang="en-GB" sz="1200">
                  <a:hlinkClick r:id="rId5"/>
                </a:rPr>
                <a:t>http://www.fractal-animation.net/ufvp.htm</a:t>
              </a:r>
              <a:r>
                <a:rPr lang="en-GB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Generating Fractals</a:t>
            </a:r>
            <a:endParaRPr lang="en-GB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IE"/>
              <a:t>A fractal object is generated by repeatedly applying a specified transform function to points in a region of space</a:t>
            </a:r>
          </a:p>
          <a:p>
            <a:pPr>
              <a:lnSpc>
                <a:spcPct val="90000"/>
              </a:lnSpc>
            </a:pPr>
            <a:r>
              <a:rPr lang="en-IE"/>
              <a:t>If </a:t>
            </a:r>
            <a:r>
              <a:rPr lang="en-IE" sz="36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IE" sz="3600" i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IE"/>
              <a:t> = (</a:t>
            </a:r>
            <a:r>
              <a:rPr lang="en-IE" sz="3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E" sz="3600" i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IE" sz="3600" i="1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en-IE" sz="3600" i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IE" sz="3600" i="1">
                <a:latin typeface="Times New Roman" pitchFamily="18" charset="0"/>
                <a:cs typeface="Times New Roman" pitchFamily="18" charset="0"/>
              </a:rPr>
              <a:t>, z</a:t>
            </a:r>
            <a:r>
              <a:rPr lang="en-IE" sz="3600" i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IE"/>
              <a:t>) is a selected initial position, each iteration of a transformation function </a:t>
            </a:r>
            <a:r>
              <a:rPr lang="en-IE" sz="36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IE"/>
              <a:t> generates successive levels of detail with the calculations:</a:t>
            </a:r>
          </a:p>
          <a:p>
            <a:pPr>
              <a:lnSpc>
                <a:spcPct val="90000"/>
              </a:lnSpc>
            </a:pPr>
            <a:endParaRPr lang="en-IE" sz="4000"/>
          </a:p>
          <a:p>
            <a:pPr>
              <a:lnSpc>
                <a:spcPct val="90000"/>
              </a:lnSpc>
            </a:pPr>
            <a:r>
              <a:rPr lang="en-IE"/>
              <a:t>In general the transformation is applied to a specified point set, or to a set of primitives (e.g. lines, curves, surfaces)</a:t>
            </a:r>
            <a:endParaRPr lang="en-GB"/>
          </a:p>
        </p:txBody>
      </p:sp>
      <p:graphicFrame>
        <p:nvGraphicFramePr>
          <p:cNvPr id="215044" name="Object 4"/>
          <p:cNvGraphicFramePr>
            <a:graphicFrameLocks noChangeAspect="1"/>
          </p:cNvGraphicFramePr>
          <p:nvPr/>
        </p:nvGraphicFramePr>
        <p:xfrm>
          <a:off x="896938" y="4740275"/>
          <a:ext cx="7319962" cy="658813"/>
        </p:xfrm>
        <a:graphic>
          <a:graphicData uri="http://schemas.openxmlformats.org/presentationml/2006/ole">
            <p:oleObj spid="_x0000_s215044" name="Equation" r:id="rId3" imgW="25398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Generating Fractals (cont…)</a:t>
            </a:r>
            <a:endParaRPr lang="en-GB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IE"/>
              <a:t>Although fractal objects, by definition have infinite detail, we only apply the transformation a finite number of times</a:t>
            </a:r>
          </a:p>
          <a:p>
            <a:pPr>
              <a:lnSpc>
                <a:spcPct val="90000"/>
              </a:lnSpc>
            </a:pPr>
            <a:r>
              <a:rPr lang="en-IE"/>
              <a:t>Obviously objects we display have finite dimension – they fit on a page or a screen</a:t>
            </a:r>
          </a:p>
          <a:p>
            <a:pPr>
              <a:lnSpc>
                <a:spcPct val="90000"/>
              </a:lnSpc>
            </a:pPr>
            <a:r>
              <a:rPr lang="en-IE"/>
              <a:t>A procedural representation approaches a </a:t>
            </a:r>
            <a:r>
              <a:rPr lang="en-IE" i="1"/>
              <a:t>true</a:t>
            </a:r>
            <a:r>
              <a:rPr lang="en-IE"/>
              <a:t> representation as we increase the number of iterations</a:t>
            </a:r>
          </a:p>
          <a:p>
            <a:pPr>
              <a:lnSpc>
                <a:spcPct val="90000"/>
              </a:lnSpc>
            </a:pPr>
            <a:r>
              <a:rPr lang="en-IE"/>
              <a:t>The amount of detail is limited by the resolution of the display device, but we can always </a:t>
            </a:r>
            <a:r>
              <a:rPr lang="en-IE" i="1"/>
              <a:t>zoom in</a:t>
            </a:r>
            <a:r>
              <a:rPr lang="en-IE"/>
              <a:t> for further detail</a:t>
            </a:r>
            <a:endParaRPr lang="en-GB"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Example: The Koch Snowflake</a:t>
            </a:r>
            <a:endParaRPr lang="en-GB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8116" name="Picture 4" descr="AADGHHX0"/>
          <p:cNvPicPr>
            <a:picLocks noChangeAspect="1" noChangeArrowheads="1"/>
          </p:cNvPicPr>
          <p:nvPr/>
        </p:nvPicPr>
        <p:blipFill>
          <a:blip r:embed="rId2"/>
          <a:srcRect l="16258" t="23195" r="41124" b="37314"/>
          <a:stretch>
            <a:fillRect/>
          </a:stretch>
        </p:blipFill>
        <p:spPr bwMode="auto">
          <a:xfrm>
            <a:off x="4740275" y="1435100"/>
            <a:ext cx="3890963" cy="2708275"/>
          </a:xfrm>
          <a:prstGeom prst="rect">
            <a:avLst/>
          </a:prstGeom>
          <a:noFill/>
        </p:spPr>
      </p:pic>
      <p:pic>
        <p:nvPicPr>
          <p:cNvPr id="218117" name="Picture 5" descr="AADGHHW0"/>
          <p:cNvPicPr>
            <a:picLocks noChangeAspect="1" noChangeArrowheads="1"/>
          </p:cNvPicPr>
          <p:nvPr/>
        </p:nvPicPr>
        <p:blipFill>
          <a:blip r:embed="rId3"/>
          <a:srcRect l="33559" t="16112" r="33960" b="29745"/>
          <a:stretch>
            <a:fillRect/>
          </a:stretch>
        </p:blipFill>
        <p:spPr bwMode="auto">
          <a:xfrm>
            <a:off x="508000" y="1566863"/>
            <a:ext cx="3949700" cy="4946650"/>
          </a:xfrm>
          <a:prstGeom prst="rect">
            <a:avLst/>
          </a:prstGeom>
          <a:noFill/>
        </p:spPr>
      </p:pic>
      <p:pic>
        <p:nvPicPr>
          <p:cNvPr id="218118" name="Picture 6" descr="AADGHHX0"/>
          <p:cNvPicPr>
            <a:picLocks noChangeAspect="1" noChangeArrowheads="1"/>
          </p:cNvPicPr>
          <p:nvPr/>
        </p:nvPicPr>
        <p:blipFill>
          <a:blip r:embed="rId2"/>
          <a:srcRect l="64128" t="23195" r="16658" b="37314"/>
          <a:stretch>
            <a:fillRect/>
          </a:stretch>
        </p:blipFill>
        <p:spPr bwMode="auto">
          <a:xfrm>
            <a:off x="5808663" y="4149725"/>
            <a:ext cx="1754187" cy="2708275"/>
          </a:xfrm>
          <a:prstGeom prst="rect">
            <a:avLst/>
          </a:prstGeom>
          <a:noFill/>
        </p:spPr>
      </p:pic>
      <p:grpSp>
        <p:nvGrpSpPr>
          <p:cNvPr id="218119" name="Group 7"/>
          <p:cNvGrpSpPr>
            <a:grpSpLocks/>
          </p:cNvGrpSpPr>
          <p:nvPr/>
        </p:nvGrpSpPr>
        <p:grpSpPr bwMode="auto">
          <a:xfrm>
            <a:off x="-3175" y="1763713"/>
            <a:ext cx="282575" cy="5094287"/>
            <a:chOff x="-2" y="1111"/>
            <a:chExt cx="178" cy="3209"/>
          </a:xfrm>
        </p:grpSpPr>
        <p:sp>
          <p:nvSpPr>
            <p:cNvPr id="218120" name="Rectangle 8"/>
            <p:cNvSpPr>
              <a:spLocks noChangeArrowheads="1"/>
            </p:cNvSpPr>
            <p:nvPr/>
          </p:nvSpPr>
          <p:spPr bwMode="auto">
            <a:xfrm rot="-5400000">
              <a:off x="-1448" y="2563"/>
              <a:ext cx="3074" cy="16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IE" sz="1100">
                  <a:solidFill>
                    <a:schemeClr val="bg1"/>
                  </a:solidFill>
                </a:rPr>
                <a:t>Images taken from Hearn &amp; Baker, “Computer Graphics with OpenGL” (2004)</a:t>
              </a:r>
              <a:endParaRPr lang="en-US" sz="1100">
                <a:solidFill>
                  <a:schemeClr val="bg1"/>
                </a:solidFill>
              </a:endParaRPr>
            </a:p>
          </p:txBody>
        </p:sp>
        <p:pic>
          <p:nvPicPr>
            <p:cNvPr id="21812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t="12172" b="13248"/>
            <a:stretch>
              <a:fillRect/>
            </a:stretch>
          </p:blipFill>
          <p:spPr bwMode="auto">
            <a:xfrm>
              <a:off x="-2" y="4187"/>
              <a:ext cx="178" cy="1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Example: Ferns</a:t>
            </a:r>
            <a:endParaRPr lang="en-GB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Very similar techniques can be used to generate vegetation</a:t>
            </a:r>
            <a:endParaRPr lang="en-GB"/>
          </a:p>
        </p:txBody>
      </p:sp>
      <p:pic>
        <p:nvPicPr>
          <p:cNvPr id="224260" name="Picture 4" descr="AADGHIE0"/>
          <p:cNvPicPr>
            <a:picLocks noChangeAspect="1" noChangeArrowheads="1"/>
          </p:cNvPicPr>
          <p:nvPr/>
        </p:nvPicPr>
        <p:blipFill>
          <a:blip r:embed="rId2"/>
          <a:srcRect l="24548" t="16458" r="50000" b="37616"/>
          <a:stretch>
            <a:fillRect/>
          </a:stretch>
        </p:blipFill>
        <p:spPr bwMode="auto">
          <a:xfrm>
            <a:off x="1309688" y="2559050"/>
            <a:ext cx="3035300" cy="4108450"/>
          </a:xfrm>
          <a:prstGeom prst="rect">
            <a:avLst/>
          </a:prstGeom>
          <a:noFill/>
        </p:spPr>
      </p:pic>
      <p:pic>
        <p:nvPicPr>
          <p:cNvPr id="224261" name="Picture 5" descr="AADGHIE0"/>
          <p:cNvPicPr>
            <a:picLocks noChangeAspect="1" noChangeArrowheads="1"/>
          </p:cNvPicPr>
          <p:nvPr/>
        </p:nvPicPr>
        <p:blipFill>
          <a:blip r:embed="rId2"/>
          <a:srcRect l="50261" t="40186" r="25591" b="37616"/>
          <a:stretch>
            <a:fillRect/>
          </a:stretch>
        </p:blipFill>
        <p:spPr bwMode="auto">
          <a:xfrm>
            <a:off x="5013325" y="2540000"/>
            <a:ext cx="3346450" cy="2306638"/>
          </a:xfrm>
          <a:prstGeom prst="rect">
            <a:avLst/>
          </a:prstGeom>
          <a:noFill/>
        </p:spPr>
      </p:pic>
      <p:pic>
        <p:nvPicPr>
          <p:cNvPr id="2242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25" y="4946650"/>
            <a:ext cx="2659063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Fractal Dimension</a:t>
            </a:r>
            <a:endParaRPr lang="en-GB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The amount of variation in the structure of a fractal object is described as the </a:t>
            </a:r>
            <a:r>
              <a:rPr lang="en-IE" b="1"/>
              <a:t>fractal dimension</a:t>
            </a:r>
            <a:r>
              <a:rPr lang="en-IE"/>
              <a:t>, </a:t>
            </a:r>
            <a:r>
              <a:rPr lang="en-IE" sz="3600" i="1">
                <a:latin typeface="Times New Roman" pitchFamily="18" charset="0"/>
                <a:cs typeface="Times New Roman" pitchFamily="18" charset="0"/>
              </a:rPr>
              <a:t>D</a:t>
            </a:r>
            <a:endParaRPr lang="en-IE">
              <a:cs typeface="Arial" charset="0"/>
            </a:endParaRPr>
          </a:p>
          <a:p>
            <a:pPr lvl="1"/>
            <a:r>
              <a:rPr lang="en-IE">
                <a:cs typeface="Arial" charset="0"/>
              </a:rPr>
              <a:t>More jagged looking objects have larger fractal dimensions</a:t>
            </a:r>
          </a:p>
          <a:p>
            <a:r>
              <a:rPr lang="en-IE"/>
              <a:t>Calculating the fractal dimension can be difficult, especially for particularly complex fractals</a:t>
            </a:r>
          </a:p>
          <a:p>
            <a:r>
              <a:rPr lang="en-IE"/>
              <a:t>We won’t look at the details of these calculations</a:t>
            </a:r>
            <a:endParaRPr lang="en-GB" sz="36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Contents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In today’s lecture we would like to continue on from the last day and look at some more modelling techniques</a:t>
            </a:r>
          </a:p>
          <a:p>
            <a:pPr lvl="1"/>
            <a:r>
              <a:rPr lang="en-IE"/>
              <a:t>Octrees</a:t>
            </a:r>
          </a:p>
          <a:p>
            <a:pPr lvl="1"/>
            <a:r>
              <a:rPr lang="en-IE"/>
              <a:t>Fractals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Types Of Fractals</a:t>
            </a:r>
            <a:endParaRPr lang="en-GB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Fractals can be classified into three groups</a:t>
            </a:r>
          </a:p>
          <a:p>
            <a:pPr lvl="1"/>
            <a:r>
              <a:rPr lang="en-IE"/>
              <a:t>Self similar fractals</a:t>
            </a:r>
          </a:p>
          <a:p>
            <a:pPr lvl="2"/>
            <a:r>
              <a:rPr lang="en-IE"/>
              <a:t>These have parts that are scaled down versions of the entire object</a:t>
            </a:r>
          </a:p>
          <a:p>
            <a:pPr lvl="2"/>
            <a:r>
              <a:rPr lang="en-IE"/>
              <a:t>Commonly used to model trees, shrubs etc</a:t>
            </a:r>
          </a:p>
          <a:p>
            <a:pPr lvl="1"/>
            <a:r>
              <a:rPr lang="en-IE"/>
              <a:t>Self affine fractals</a:t>
            </a:r>
          </a:p>
          <a:p>
            <a:pPr lvl="2"/>
            <a:r>
              <a:rPr lang="en-IE"/>
              <a:t>Have parts that are formed with different scaling parameters in each dimension</a:t>
            </a:r>
          </a:p>
          <a:p>
            <a:pPr lvl="2"/>
            <a:r>
              <a:rPr lang="en-IE"/>
              <a:t>Typically used for terrain, water and clouds</a:t>
            </a:r>
          </a:p>
          <a:p>
            <a:pPr lvl="1"/>
            <a:r>
              <a:rPr lang="en-IE"/>
              <a:t>Invariant fractal sets</a:t>
            </a:r>
          </a:p>
          <a:p>
            <a:pPr lvl="2"/>
            <a:r>
              <a:rPr lang="en-IE"/>
              <a:t>Fractals formed with non-linear transformations</a:t>
            </a:r>
          </a:p>
          <a:p>
            <a:pPr lvl="2"/>
            <a:r>
              <a:rPr lang="en-IE"/>
              <a:t>Mandelbrot set, Julia set – generally not so useful</a:t>
            </a:r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sz="3600"/>
              <a:t>Random Midpoint Displacement Methods For Topography</a:t>
            </a:r>
            <a:endParaRPr lang="en-GB" sz="360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One of the most successful uses of fractal techniques in graphics is the generation of landscapes</a:t>
            </a:r>
          </a:p>
          <a:p>
            <a:r>
              <a:rPr lang="en-IE"/>
              <a:t>One efficient method for doing this is </a:t>
            </a:r>
            <a:r>
              <a:rPr lang="en-IE" b="1"/>
              <a:t>random midpoint displacement</a:t>
            </a:r>
            <a:endParaRPr lang="en-GB" b="1"/>
          </a:p>
        </p:txBody>
      </p:sp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51425"/>
            <a:ext cx="4005263" cy="17986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4013" y="5051425"/>
            <a:ext cx="2439987" cy="17986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1925" y="5051425"/>
            <a:ext cx="2767013" cy="17986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sz="3600"/>
              <a:t>Random Midpoint Displacement Methods For Topography (cont…)</a:t>
            </a:r>
            <a:endParaRPr lang="en-GB" sz="360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Easy to do in two dimensions</a:t>
            </a:r>
          </a:p>
          <a:p>
            <a:r>
              <a:rPr lang="en-IE"/>
              <a:t>Easily expanded to three dimensions to generate terrain</a:t>
            </a:r>
          </a:p>
          <a:p>
            <a:r>
              <a:rPr lang="en-IE"/>
              <a:t>Can introduce a roughness factor </a:t>
            </a:r>
            <a:r>
              <a:rPr lang="en-IE" sz="36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IE"/>
              <a:t> to control terrain appearance</a:t>
            </a:r>
          </a:p>
          <a:p>
            <a:r>
              <a:rPr lang="en-IE"/>
              <a:t>Control surfaces can be used to start with a general terrain shape</a:t>
            </a:r>
            <a:endParaRPr lang="en-GB"/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0" y="5924550"/>
            <a:ext cx="9144000" cy="933450"/>
          </a:xfrm>
          <a:prstGeom prst="rect">
            <a:avLst/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E" sz="2800">
                <a:solidFill>
                  <a:schemeClr val="bg1"/>
                </a:solidFill>
              </a:rPr>
              <a:t>Terrain generation demo:</a:t>
            </a:r>
          </a:p>
          <a:p>
            <a:pPr algn="ctr"/>
            <a:r>
              <a:rPr lang="en-GB">
                <a:solidFill>
                  <a:schemeClr val="bg1"/>
                </a:solidFill>
                <a:hlinkClick r:id="rId2"/>
              </a:rPr>
              <a:t>http://world.std.com/~bgw/applets/1.02/MtFractal/MtFractal.html</a:t>
            </a:r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Fractals In Film Special Effects</a:t>
            </a:r>
            <a:endParaRPr lang="en-GB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663" y="135572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330325"/>
            <a:ext cx="394652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3" y="3746500"/>
            <a:ext cx="2943225" cy="294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22215" name="Picture 7"/>
          <p:cNvPicPr>
            <a:picLocks noChangeAspect="1" noChangeArrowheads="1"/>
          </p:cNvPicPr>
          <p:nvPr/>
        </p:nvPicPr>
        <p:blipFill>
          <a:blip r:embed="rId5"/>
          <a:srcRect l="1198" t="34149" r="1634" b="13365"/>
          <a:stretch>
            <a:fillRect/>
          </a:stretch>
        </p:blipFill>
        <p:spPr bwMode="auto">
          <a:xfrm>
            <a:off x="3609975" y="4157663"/>
            <a:ext cx="4975225" cy="253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Summary</a:t>
            </a: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In today’s lecture we looked at how octrees and fractals are used in modelling</a:t>
            </a:r>
          </a:p>
          <a:p>
            <a:r>
              <a:rPr lang="en-IE"/>
              <a:t>Fractals in particular are a fairly exotic modelling technique, but can be extremely effective</a:t>
            </a:r>
          </a:p>
          <a:p>
            <a:r>
              <a:rPr lang="en-IE"/>
              <a:t>Next time we will look at curved surfaces which are extremely important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Octrees</a:t>
            </a:r>
            <a:endParaRPr lang="en-GB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Octrees are hierarchical tree structures used to represent solid objects</a:t>
            </a:r>
          </a:p>
          <a:p>
            <a:r>
              <a:rPr lang="en-IE"/>
              <a:t>				Octrees are particularly 				useful in applications 				that require cross 					sectional views – for 				example medical 					applications</a:t>
            </a:r>
          </a:p>
          <a:p>
            <a:r>
              <a:rPr lang="en-IE"/>
              <a:t>Octrees are typically used when the interior of objects is important</a:t>
            </a:r>
            <a:endParaRPr lang="en-GB"/>
          </a:p>
        </p:txBody>
      </p:sp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3" y="2586038"/>
            <a:ext cx="3400425" cy="283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Octrees &amp; Quadtrees</a:t>
            </a:r>
            <a:endParaRPr lang="en-GB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Octrees are based on a two-dimensional representation scheme called </a:t>
            </a:r>
            <a:r>
              <a:rPr lang="en-IE" b="1"/>
              <a:t>quadtree</a:t>
            </a:r>
            <a:r>
              <a:rPr lang="en-IE"/>
              <a:t> encoding</a:t>
            </a:r>
          </a:p>
          <a:p>
            <a:r>
              <a:rPr lang="en-IE"/>
              <a:t>Quadtree encoding divides a square region of space into four equal areas until </a:t>
            </a:r>
            <a:r>
              <a:rPr lang="en-IE" i="1"/>
              <a:t>homogeneous regions</a:t>
            </a:r>
            <a:r>
              <a:rPr lang="en-IE"/>
              <a:t> are found</a:t>
            </a:r>
          </a:p>
          <a:p>
            <a:r>
              <a:rPr lang="en-IE"/>
              <a:t>These regions can then be arranged in a tree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Quadtree Example 1</a:t>
            </a:r>
            <a:endParaRPr lang="en-GB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03780" name="Group 4"/>
          <p:cNvGrpSpPr>
            <a:grpSpLocks/>
          </p:cNvGrpSpPr>
          <p:nvPr/>
        </p:nvGrpSpPr>
        <p:grpSpPr bwMode="auto">
          <a:xfrm>
            <a:off x="1914525" y="1381125"/>
            <a:ext cx="5297488" cy="5297488"/>
            <a:chOff x="1973" y="1933"/>
            <a:chExt cx="1815" cy="1815"/>
          </a:xfrm>
        </p:grpSpPr>
        <p:sp>
          <p:nvSpPr>
            <p:cNvPr id="203781" name="Rectangle 5"/>
            <p:cNvSpPr>
              <a:spLocks noChangeArrowheads="1"/>
            </p:cNvSpPr>
            <p:nvPr/>
          </p:nvSpPr>
          <p:spPr bwMode="auto">
            <a:xfrm>
              <a:off x="1973" y="1933"/>
              <a:ext cx="1815" cy="181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2" name="Rectangle 6"/>
            <p:cNvSpPr>
              <a:spLocks noChangeArrowheads="1"/>
            </p:cNvSpPr>
            <p:nvPr/>
          </p:nvSpPr>
          <p:spPr bwMode="auto">
            <a:xfrm>
              <a:off x="2200" y="2160"/>
              <a:ext cx="453" cy="907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3" name="Rectangle 7"/>
            <p:cNvSpPr>
              <a:spLocks noChangeArrowheads="1"/>
            </p:cNvSpPr>
            <p:nvPr/>
          </p:nvSpPr>
          <p:spPr bwMode="auto">
            <a:xfrm>
              <a:off x="3108" y="2614"/>
              <a:ext cx="453" cy="907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4" name="Rectangle 8"/>
            <p:cNvSpPr>
              <a:spLocks noChangeArrowheads="1"/>
            </p:cNvSpPr>
            <p:nvPr/>
          </p:nvSpPr>
          <p:spPr bwMode="auto">
            <a:xfrm>
              <a:off x="2654" y="2614"/>
              <a:ext cx="453" cy="453"/>
            </a:xfrm>
            <a:prstGeom prst="rect">
              <a:avLst/>
            </a:prstGeom>
            <a:solidFill>
              <a:srgbClr val="008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Quadtree Example 2</a:t>
            </a:r>
            <a:endParaRPr lang="en-GB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04" name="Picture 4" descr="AADGHHQ0"/>
          <p:cNvPicPr>
            <a:picLocks noChangeAspect="1" noChangeArrowheads="1"/>
          </p:cNvPicPr>
          <p:nvPr/>
        </p:nvPicPr>
        <p:blipFill>
          <a:blip r:embed="rId2"/>
          <a:srcRect l="19260" t="22176" r="18866" b="36111"/>
          <a:stretch>
            <a:fillRect/>
          </a:stretch>
        </p:blipFill>
        <p:spPr bwMode="auto">
          <a:xfrm>
            <a:off x="379413" y="1511300"/>
            <a:ext cx="8345487" cy="4225925"/>
          </a:xfrm>
          <a:prstGeom prst="rect">
            <a:avLst/>
          </a:prstGeom>
          <a:noFill/>
        </p:spPr>
      </p:pic>
      <p:grpSp>
        <p:nvGrpSpPr>
          <p:cNvPr id="204805" name="Group 5"/>
          <p:cNvGrpSpPr>
            <a:grpSpLocks/>
          </p:cNvGrpSpPr>
          <p:nvPr/>
        </p:nvGrpSpPr>
        <p:grpSpPr bwMode="auto">
          <a:xfrm>
            <a:off x="-3175" y="1763713"/>
            <a:ext cx="282575" cy="5094287"/>
            <a:chOff x="-2" y="1111"/>
            <a:chExt cx="178" cy="3209"/>
          </a:xfrm>
        </p:grpSpPr>
        <p:sp>
          <p:nvSpPr>
            <p:cNvPr id="204806" name="Rectangle 6"/>
            <p:cNvSpPr>
              <a:spLocks noChangeArrowheads="1"/>
            </p:cNvSpPr>
            <p:nvPr/>
          </p:nvSpPr>
          <p:spPr bwMode="auto">
            <a:xfrm rot="-5400000">
              <a:off x="-1448" y="2563"/>
              <a:ext cx="3074" cy="16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IE" sz="1100">
                  <a:solidFill>
                    <a:schemeClr val="bg1"/>
                  </a:solidFill>
                </a:rPr>
                <a:t>Images taken from Hearn &amp; Baker, “Computer Graphics with OpenGL” (2004)</a:t>
              </a:r>
              <a:endParaRPr lang="en-US" sz="1100">
                <a:solidFill>
                  <a:schemeClr val="bg1"/>
                </a:solidFill>
              </a:endParaRPr>
            </a:p>
          </p:txBody>
        </p:sp>
        <p:pic>
          <p:nvPicPr>
            <p:cNvPr id="20480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t="12172" b="13248"/>
            <a:stretch>
              <a:fillRect/>
            </a:stretch>
          </p:blipFill>
          <p:spPr bwMode="auto">
            <a:xfrm>
              <a:off x="-2" y="4187"/>
              <a:ext cx="178" cy="1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Octrees</a:t>
            </a:r>
            <a:endParaRPr lang="en-GB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Quadtree encodings provide considerable savings in storage when large colour areas exist in a region of space</a:t>
            </a:r>
          </a:p>
          <a:p>
            <a:r>
              <a:rPr lang="en-IE"/>
              <a:t>An octree takes the same approach as quadtrees, but divides a cube region of 3D space into octants</a:t>
            </a:r>
          </a:p>
          <a:p>
            <a:r>
              <a:rPr lang="en-IE"/>
              <a:t>Each region within an octree is referred to as a </a:t>
            </a:r>
            <a:r>
              <a:rPr lang="en-IE" b="1"/>
              <a:t>volume element</a:t>
            </a:r>
            <a:r>
              <a:rPr lang="en-IE"/>
              <a:t> or </a:t>
            </a:r>
            <a:r>
              <a:rPr lang="en-IE" b="1"/>
              <a:t>voxel</a:t>
            </a:r>
          </a:p>
          <a:p>
            <a:r>
              <a:rPr lang="en-IE"/>
              <a:t>Division is continued until homogeneous regions are discovered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Octrees (cont…)</a:t>
            </a:r>
            <a:endParaRPr lang="en-GB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6852" name="Picture 4" descr="AADGHHR0"/>
          <p:cNvPicPr>
            <a:picLocks noChangeAspect="1" noChangeArrowheads="1"/>
          </p:cNvPicPr>
          <p:nvPr/>
        </p:nvPicPr>
        <p:blipFill>
          <a:blip r:embed="rId2"/>
          <a:srcRect l="17162" t="19051" r="16902" b="31783"/>
          <a:stretch>
            <a:fillRect/>
          </a:stretch>
        </p:blipFill>
        <p:spPr bwMode="auto">
          <a:xfrm>
            <a:off x="396875" y="1484313"/>
            <a:ext cx="8267700" cy="4630737"/>
          </a:xfrm>
          <a:prstGeom prst="rect">
            <a:avLst/>
          </a:prstGeom>
          <a:noFill/>
        </p:spPr>
      </p:pic>
      <p:grpSp>
        <p:nvGrpSpPr>
          <p:cNvPr id="206853" name="Group 5"/>
          <p:cNvGrpSpPr>
            <a:grpSpLocks/>
          </p:cNvGrpSpPr>
          <p:nvPr/>
        </p:nvGrpSpPr>
        <p:grpSpPr bwMode="auto">
          <a:xfrm>
            <a:off x="-3175" y="1763713"/>
            <a:ext cx="282575" cy="5094287"/>
            <a:chOff x="-2" y="1111"/>
            <a:chExt cx="178" cy="3209"/>
          </a:xfrm>
        </p:grpSpPr>
        <p:sp>
          <p:nvSpPr>
            <p:cNvPr id="206854" name="Rectangle 6"/>
            <p:cNvSpPr>
              <a:spLocks noChangeArrowheads="1"/>
            </p:cNvSpPr>
            <p:nvPr/>
          </p:nvSpPr>
          <p:spPr bwMode="auto">
            <a:xfrm rot="-5400000">
              <a:off x="-1448" y="2563"/>
              <a:ext cx="3074" cy="16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IE" sz="1100">
                  <a:solidFill>
                    <a:schemeClr val="bg1"/>
                  </a:solidFill>
                </a:rPr>
                <a:t>Images taken from Hearn &amp; Baker, “Computer Graphics with OpenGL” (2004)</a:t>
              </a:r>
              <a:endParaRPr lang="en-US" sz="1100">
                <a:solidFill>
                  <a:schemeClr val="bg1"/>
                </a:solidFill>
              </a:endParaRPr>
            </a:p>
          </p:txBody>
        </p:sp>
        <p:pic>
          <p:nvPicPr>
            <p:cNvPr id="20685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t="12172" b="13248"/>
            <a:stretch>
              <a:fillRect/>
            </a:stretch>
          </p:blipFill>
          <p:spPr bwMode="auto">
            <a:xfrm>
              <a:off x="-2" y="4187"/>
              <a:ext cx="178" cy="1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Octrees (cont…)</a:t>
            </a:r>
            <a:endParaRPr lang="en-GB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In 3 dimensions regions can be considered to be homogeneous in terms of colour, material type, density or any other physical characteristics</a:t>
            </a:r>
          </a:p>
          <a:p>
            <a:r>
              <a:rPr lang="en-IE"/>
              <a:t>Voxels also have the unique possibility of being </a:t>
            </a:r>
            <a:r>
              <a:rPr lang="en-IE" i="1"/>
              <a:t>empty</a:t>
            </a:r>
            <a:endParaRPr lang="en-GB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ansTemplate">
  <a:themeElements>
    <a:clrScheme name="Brians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00"/>
      </a:hlink>
      <a:folHlink>
        <a:srgbClr val="99CC00"/>
      </a:folHlink>
    </a:clrScheme>
    <a:fontScheme name="Brians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rian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an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an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an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an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an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an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an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an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an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an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an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ans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828</Words>
  <Application>Microsoft Office PowerPoint</Application>
  <PresentationFormat>On-screen Show (4:3)</PresentationFormat>
  <Paragraphs>97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BriansTemplate</vt:lpstr>
      <vt:lpstr>Microsoft Equation 3.0</vt:lpstr>
      <vt:lpstr>Computer Graphics 11: 3D  Object Representations – Octrees &amp; Fractals</vt:lpstr>
      <vt:lpstr>Contents</vt:lpstr>
      <vt:lpstr>Octrees</vt:lpstr>
      <vt:lpstr>Octrees &amp; Quadtrees</vt:lpstr>
      <vt:lpstr>Quadtree Example 1</vt:lpstr>
      <vt:lpstr>Quadtree Example 2</vt:lpstr>
      <vt:lpstr>Octrees</vt:lpstr>
      <vt:lpstr>Octrees (cont…)</vt:lpstr>
      <vt:lpstr>Octrees (cont…)</vt:lpstr>
      <vt:lpstr>Octree Examples</vt:lpstr>
      <vt:lpstr>Octree Examples (cont…)</vt:lpstr>
      <vt:lpstr> Fractals</vt:lpstr>
      <vt:lpstr>Fractal Geometry Methods &amp; Procedural Modelling</vt:lpstr>
      <vt:lpstr>Fractals</vt:lpstr>
      <vt:lpstr>Generating Fractals</vt:lpstr>
      <vt:lpstr>Generating Fractals (cont…)</vt:lpstr>
      <vt:lpstr>Example: The Koch Snowflake</vt:lpstr>
      <vt:lpstr>Example: Ferns</vt:lpstr>
      <vt:lpstr>Fractal Dimension</vt:lpstr>
      <vt:lpstr>Types Of Fractals</vt:lpstr>
      <vt:lpstr>Random Midpoint Displacement Methods For Topography</vt:lpstr>
      <vt:lpstr>Random Midpoint Displacement Methods For Topography (cont…)</vt:lpstr>
      <vt:lpstr>Fractals In Film Special Effects</vt:lpstr>
      <vt:lpstr>Summary</vt:lpstr>
    </vt:vector>
  </TitlesOfParts>
  <Company>Dublin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Brian’s Graphics Lectures</dc:title>
  <dc:creator>Brian Mac Namee</dc:creator>
  <cp:lastModifiedBy>mperkows</cp:lastModifiedBy>
  <cp:revision>237</cp:revision>
  <dcterms:created xsi:type="dcterms:W3CDTF">2005-12-05T11:35:29Z</dcterms:created>
  <dcterms:modified xsi:type="dcterms:W3CDTF">2008-10-23T18:49:31Z</dcterms:modified>
</cp:coreProperties>
</file>