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0" autoAdjust="0"/>
    <p:restoredTop sz="94660"/>
  </p:normalViewPr>
  <p:slideViewPr>
    <p:cSldViewPr snapToGrid="0">
      <p:cViewPr>
        <p:scale>
          <a:sx n="86" d="100"/>
          <a:sy n="86" d="100"/>
        </p:scale>
        <p:origin x="1320" y="76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20818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216883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65322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B3023-28BA-4309-A984-A0FA8C08DF51}"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0692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6B3023-28BA-4309-A984-A0FA8C08DF51}"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57840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6B3023-28BA-4309-A984-A0FA8C08DF51}"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419446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6B3023-28BA-4309-A984-A0FA8C08DF51}" type="datetimeFigureOut">
              <a:rPr lang="en-US" smtClean="0"/>
              <a:t>5/2/2016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323233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6B3023-28BA-4309-A984-A0FA8C08DF51}" type="datetimeFigureOut">
              <a:rPr lang="en-US" smtClean="0"/>
              <a:t>5/2/2016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54221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B3023-28BA-4309-A984-A0FA8C08DF51}" type="datetimeFigureOut">
              <a:rPr lang="en-US" smtClean="0"/>
              <a:t>5/2/2016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136540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B3023-28BA-4309-A984-A0FA8C08DF51}"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2860298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B3023-28BA-4309-A984-A0FA8C08DF51}"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A6335-BC0F-4F5E-8D65-A663C00B0A8A}" type="slidenum">
              <a:rPr lang="en-US" smtClean="0"/>
              <a:t>‹#›</a:t>
            </a:fld>
            <a:endParaRPr lang="en-US"/>
          </a:p>
        </p:txBody>
      </p:sp>
    </p:spTree>
    <p:extLst>
      <p:ext uri="{BB962C8B-B14F-4D97-AF65-F5344CB8AC3E}">
        <p14:creationId xmlns:p14="http://schemas.microsoft.com/office/powerpoint/2010/main" val="338527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B3023-28BA-4309-A984-A0FA8C08DF51}" type="datetimeFigureOut">
              <a:rPr lang="en-US" smtClean="0"/>
              <a:t>5/2/2016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A6335-BC0F-4F5E-8D65-A663C00B0A8A}" type="slidenum">
              <a:rPr lang="en-US" smtClean="0"/>
              <a:t>‹#›</a:t>
            </a:fld>
            <a:endParaRPr lang="en-US"/>
          </a:p>
        </p:txBody>
      </p:sp>
    </p:spTree>
    <p:extLst>
      <p:ext uri="{BB962C8B-B14F-4D97-AF65-F5344CB8AC3E}">
        <p14:creationId xmlns:p14="http://schemas.microsoft.com/office/powerpoint/2010/main" val="425795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237785"/>
          </a:xfrm>
          <a:solidFill>
            <a:schemeClr val="bg2"/>
          </a:solidFill>
        </p:spPr>
        <p:txBody>
          <a:bodyPr>
            <a:noAutofit/>
          </a:bodyPr>
          <a:lstStyle/>
          <a:p>
            <a:r>
              <a:rPr lang="en-US" sz="7200" b="1" dirty="0" smtClean="0">
                <a:solidFill>
                  <a:srgbClr val="FF0000"/>
                </a:solidFill>
                <a:effectLst>
                  <a:outerShdw blurRad="38100" dist="38100" dir="2700000" algn="tl">
                    <a:srgbClr val="000000">
                      <a:alpha val="43137"/>
                    </a:srgbClr>
                  </a:outerShdw>
                </a:effectLst>
              </a:rPr>
              <a:t> Description of Class Projects  </a:t>
            </a:r>
            <a:endParaRPr lang="en-US" sz="72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90184" y="1237785"/>
            <a:ext cx="9144000" cy="1105525"/>
          </a:xfrm>
          <a:solidFill>
            <a:schemeClr val="accent2">
              <a:lumMod val="20000"/>
              <a:lumOff val="80000"/>
            </a:schemeClr>
          </a:solidFill>
        </p:spPr>
        <p:txBody>
          <a:bodyPr>
            <a:normAutofit/>
          </a:bodyPr>
          <a:lstStyle/>
          <a:p>
            <a:r>
              <a:rPr lang="en-US" sz="3200" dirty="0" smtClean="0"/>
              <a:t>Spring 2016</a:t>
            </a:r>
          </a:p>
          <a:p>
            <a:r>
              <a:rPr lang="en-US" sz="3200" dirty="0" smtClean="0"/>
              <a:t>Marek Perkowski</a:t>
            </a:r>
            <a:endParaRPr lang="en-US" sz="3200" dirty="0"/>
          </a:p>
        </p:txBody>
      </p:sp>
      <p:sp>
        <p:nvSpPr>
          <p:cNvPr id="4" name="TextBox 3"/>
          <p:cNvSpPr txBox="1"/>
          <p:nvPr/>
        </p:nvSpPr>
        <p:spPr>
          <a:xfrm>
            <a:off x="724829" y="2475571"/>
            <a:ext cx="10649415" cy="3970318"/>
          </a:xfrm>
          <a:prstGeom prst="rect">
            <a:avLst/>
          </a:prstGeom>
          <a:noFill/>
        </p:spPr>
        <p:txBody>
          <a:bodyPr wrap="square" rtlCol="0">
            <a:spAutoFit/>
          </a:bodyPr>
          <a:lstStyle/>
          <a:p>
            <a:pPr marL="342900" indent="-342900">
              <a:buAutoNum type="arabicPeriod"/>
            </a:pPr>
            <a:r>
              <a:rPr lang="en-US" dirty="0" smtClean="0"/>
              <a:t>There is similarity between any two projects.</a:t>
            </a:r>
          </a:p>
          <a:p>
            <a:pPr marL="342900" indent="-342900">
              <a:buAutoNum type="arabicPeriod"/>
            </a:pPr>
            <a:r>
              <a:rPr lang="en-US" dirty="0" smtClean="0"/>
              <a:t>They are much based on ideas from the previous lectures in the class.</a:t>
            </a:r>
          </a:p>
          <a:p>
            <a:pPr marL="342900" indent="-342900">
              <a:buAutoNum type="arabicPeriod"/>
            </a:pPr>
            <a:r>
              <a:rPr lang="en-US" dirty="0" smtClean="0"/>
              <a:t>All information is given to you on memory stick and on my updated webpage for class.</a:t>
            </a:r>
          </a:p>
          <a:p>
            <a:pPr marL="342900" indent="-342900">
              <a:buAutoNum type="arabicPeriod"/>
            </a:pPr>
            <a:r>
              <a:rPr lang="en-US" dirty="0" smtClean="0"/>
              <a:t>It is expected that the teams will collaborate and exchange information, both between teams and inside the team.</a:t>
            </a:r>
          </a:p>
          <a:p>
            <a:pPr marL="342900" indent="-342900">
              <a:buAutoNum type="arabicPeriod"/>
            </a:pPr>
            <a:r>
              <a:rPr lang="en-US" dirty="0" smtClean="0"/>
              <a:t>Each team should have a team leader that should take more responsibility to guide other people and supervise them. Believe me this is a very useful skill if you want to survive in real life.</a:t>
            </a:r>
          </a:p>
          <a:p>
            <a:pPr marL="342900" indent="-342900">
              <a:buAutoNum type="arabicPeriod"/>
            </a:pPr>
            <a:r>
              <a:rPr lang="en-US" dirty="0" smtClean="0"/>
              <a:t>Documentation should be of high quality.</a:t>
            </a:r>
            <a:endParaRPr lang="en-US" dirty="0"/>
          </a:p>
          <a:p>
            <a:pPr marL="342900" indent="-342900">
              <a:buAutoNum type="arabicPeriod"/>
            </a:pPr>
            <a:r>
              <a:rPr lang="en-US" dirty="0" smtClean="0"/>
              <a:t>Presentations should use PPT and be of high quality. Each student has to speak.</a:t>
            </a:r>
          </a:p>
          <a:p>
            <a:pPr marL="342900" indent="-342900">
              <a:buAutoNum type="arabicPeriod"/>
            </a:pPr>
            <a:r>
              <a:rPr lang="en-US" dirty="0" smtClean="0"/>
              <a:t>In partial (H2) and final reports, each student should have his/her own section.</a:t>
            </a:r>
          </a:p>
          <a:p>
            <a:pPr marL="342900" indent="-342900">
              <a:buAutoNum type="arabicPeriod"/>
            </a:pPr>
            <a:r>
              <a:rPr lang="en-US" dirty="0" smtClean="0"/>
              <a:t>I wrote tasks for every team, but if you want, you can add your own ideas. Even if you will not implement them, I welcome new ideas as a sign of your creativity and a proof that you understand high-level design material from the class.</a:t>
            </a:r>
          </a:p>
          <a:p>
            <a:pPr marL="342900" indent="-342900">
              <a:buAutoNum type="arabicPeriod"/>
            </a:pPr>
            <a:r>
              <a:rPr lang="en-US" dirty="0" smtClean="0"/>
              <a:t>You are welcome to ask questions during class or/and come to me with your </a:t>
            </a:r>
            <a:r>
              <a:rPr lang="en-US" smtClean="0"/>
              <a:t>questions </a:t>
            </a:r>
            <a:r>
              <a:rPr lang="en-US"/>
              <a:t>.</a:t>
            </a:r>
            <a:r>
              <a:rPr lang="en-US" smtClean="0"/>
              <a:t> </a:t>
            </a:r>
            <a:endParaRPr lang="en-US" dirty="0"/>
          </a:p>
        </p:txBody>
      </p:sp>
    </p:spTree>
    <p:extLst>
      <p:ext uri="{BB962C8B-B14F-4D97-AF65-F5344CB8AC3E}">
        <p14:creationId xmlns:p14="http://schemas.microsoft.com/office/powerpoint/2010/main" val="2208487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675" y="492776"/>
            <a:ext cx="11167673" cy="3109262"/>
          </a:xfrm>
          <a:solidFill>
            <a:srgbClr val="FFFF00"/>
          </a:solidFill>
        </p:spPr>
        <p:txBody>
          <a:bodyPr>
            <a:noAutofit/>
          </a:bodyPr>
          <a:lstStyle/>
          <a:p>
            <a:r>
              <a:rPr lang="en-US" sz="6600" b="1" dirty="0" smtClean="0">
                <a:solidFill>
                  <a:srgbClr val="FF0000"/>
                </a:solidFill>
                <a:effectLst>
                  <a:outerShdw blurRad="38100" dist="38100" dir="2700000" algn="tl">
                    <a:srgbClr val="000000">
                      <a:alpha val="43137"/>
                    </a:srgbClr>
                  </a:outerShdw>
                </a:effectLst>
              </a:rPr>
              <a:t>Project 03.</a:t>
            </a:r>
            <a:br>
              <a:rPr lang="en-US" sz="6600" b="1" dirty="0" smtClean="0">
                <a:solidFill>
                  <a:srgbClr val="FF0000"/>
                </a:solidFill>
                <a:effectLst>
                  <a:outerShdw blurRad="38100" dist="38100" dir="2700000" algn="tl">
                    <a:srgbClr val="000000">
                      <a:alpha val="43137"/>
                    </a:srgbClr>
                  </a:outerShdw>
                </a:effectLst>
              </a:rPr>
            </a:br>
            <a:r>
              <a:rPr lang="en-US" sz="6600" b="1" dirty="0" err="1" smtClean="0">
                <a:solidFill>
                  <a:srgbClr val="FF0000"/>
                </a:solidFill>
                <a:effectLst>
                  <a:outerShdw blurRad="38100" dist="38100" dir="2700000" algn="tl">
                    <a:srgbClr val="000000">
                      <a:alpha val="43137"/>
                    </a:srgbClr>
                  </a:outerShdw>
                </a:effectLst>
              </a:rPr>
              <a:t>Liskay</a:t>
            </a:r>
            <a:r>
              <a:rPr lang="en-US" sz="6600" b="1" dirty="0" smtClean="0">
                <a:solidFill>
                  <a:srgbClr val="FF0000"/>
                </a:solidFill>
                <a:effectLst>
                  <a:outerShdw blurRad="38100" dist="38100" dir="2700000" algn="tl">
                    <a:srgbClr val="000000">
                      <a:alpha val="43137"/>
                    </a:srgbClr>
                  </a:outerShdw>
                </a:effectLst>
              </a:rPr>
              <a:t>-Huntsman </a:t>
            </a:r>
            <a:br>
              <a:rPr lang="en-US" sz="6600" b="1" dirty="0" smtClean="0">
                <a:solidFill>
                  <a:srgbClr val="FF0000"/>
                </a:solidFill>
                <a:effectLst>
                  <a:outerShdw blurRad="38100" dist="38100" dir="2700000" algn="tl">
                    <a:srgbClr val="000000">
                      <a:alpha val="43137"/>
                    </a:srgbClr>
                  </a:outerShdw>
                </a:effectLst>
              </a:rPr>
            </a:br>
            <a:r>
              <a:rPr lang="en-US" sz="6600" b="1" dirty="0" smtClean="0">
                <a:solidFill>
                  <a:srgbClr val="FF0000"/>
                </a:solidFill>
                <a:effectLst>
                  <a:outerShdw blurRad="38100" dist="38100" dir="2700000" algn="tl">
                    <a:srgbClr val="000000">
                      <a:alpha val="43137"/>
                    </a:srgbClr>
                  </a:outerShdw>
                </a:effectLst>
              </a:rPr>
              <a:t>Image Processor</a:t>
            </a:r>
            <a:endParaRPr lang="en-US" sz="6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6511" y="4216635"/>
            <a:ext cx="9144000" cy="1655762"/>
          </a:xfrm>
        </p:spPr>
        <p:txBody>
          <a:bodyPr/>
          <a:lstStyle/>
          <a:p>
            <a:r>
              <a:rPr lang="en-US" dirty="0" smtClean="0"/>
              <a:t>Spring 2016</a:t>
            </a:r>
          </a:p>
          <a:p>
            <a:r>
              <a:rPr lang="en-US" dirty="0" smtClean="0"/>
              <a:t>Marek Perkowski</a:t>
            </a:r>
            <a:endParaRPr lang="en-US" dirty="0"/>
          </a:p>
        </p:txBody>
      </p:sp>
    </p:spTree>
    <p:extLst>
      <p:ext uri="{BB962C8B-B14F-4D97-AF65-F5344CB8AC3E}">
        <p14:creationId xmlns:p14="http://schemas.microsoft.com/office/powerpoint/2010/main" val="171554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a:bodyPr>
          <a:lstStyle/>
          <a:p>
            <a:pPr marL="514350" indent="-514350">
              <a:buFont typeface="+mj-lt"/>
              <a:buAutoNum type="arabicPeriod"/>
            </a:pPr>
            <a:r>
              <a:rPr lang="en-US" dirty="0" smtClean="0"/>
              <a:t>This project is easy if you understand pipelining, synchronization and systolic processors. We need two people.  </a:t>
            </a:r>
          </a:p>
          <a:p>
            <a:pPr marL="514350" indent="-514350">
              <a:buFont typeface="+mj-lt"/>
              <a:buAutoNum type="arabicPeriod"/>
            </a:pPr>
            <a:r>
              <a:rPr lang="en-US" dirty="0" smtClean="0"/>
              <a:t>The results will be innovative and publishable.</a:t>
            </a:r>
          </a:p>
          <a:p>
            <a:pPr marL="514350" indent="-514350">
              <a:buFont typeface="+mj-lt"/>
              <a:buAutoNum type="arabicPeriod"/>
            </a:pPr>
            <a:r>
              <a:rPr lang="en-US" dirty="0" smtClean="0"/>
              <a:t>You will design an innovative architecture for a Image Processor, similar in essence to those  discussed in the </a:t>
            </a:r>
            <a:r>
              <a:rPr lang="en-US" dirty="0" err="1" smtClean="0"/>
              <a:t>classs</a:t>
            </a:r>
            <a:r>
              <a:rPr lang="en-US" dirty="0" smtClean="0"/>
              <a:t>. </a:t>
            </a:r>
          </a:p>
          <a:p>
            <a:pPr marL="514350" indent="-514350">
              <a:buFont typeface="+mj-lt"/>
              <a:buAutoNum type="arabicPeriod"/>
            </a:pPr>
            <a:r>
              <a:rPr lang="en-US" dirty="0" smtClean="0"/>
              <a:t>There is a literature given to you on memory stick that shows how to realize the architecture.</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t>Understanding how to use VHDL for pipelining. Read the previous student reports.</a:t>
            </a:r>
          </a:p>
          <a:p>
            <a:pPr marL="457200" lvl="1" indent="0">
              <a:buNone/>
            </a:pPr>
            <a:r>
              <a:rPr lang="en-US" dirty="0">
                <a:solidFill>
                  <a:srgbClr val="FF0000"/>
                </a:solidFill>
              </a:rPr>
              <a:t>21. Huntsman </a:t>
            </a:r>
            <a:r>
              <a:rPr lang="en-US" dirty="0" err="1" smtClean="0">
                <a:solidFill>
                  <a:srgbClr val="FF0000"/>
                </a:solidFill>
              </a:rPr>
              <a:t>ImageProcessorReport</a:t>
            </a:r>
            <a:r>
              <a:rPr lang="en-US" dirty="0" smtClean="0">
                <a:solidFill>
                  <a:srgbClr val="FF0000"/>
                </a:solidFill>
              </a:rPr>
              <a:t> </a:t>
            </a:r>
            <a:r>
              <a:rPr lang="en-US" dirty="0" smtClean="0"/>
              <a:t>is very good design but in System </a:t>
            </a:r>
            <a:r>
              <a:rPr lang="en-US" dirty="0" err="1" smtClean="0"/>
              <a:t>verilog</a:t>
            </a:r>
            <a:r>
              <a:rPr lang="en-US" dirty="0" smtClean="0"/>
              <a:t>. Change to VHDL and do all simulations and calculations, but not for </a:t>
            </a:r>
            <a:r>
              <a:rPr lang="en-US" dirty="0" err="1" smtClean="0"/>
              <a:t>memristors</a:t>
            </a:r>
            <a:r>
              <a:rPr lang="en-US" dirty="0" smtClean="0"/>
              <a:t>.</a:t>
            </a:r>
          </a:p>
          <a:p>
            <a:pPr marL="457200" lvl="1" indent="0">
              <a:buNone/>
            </a:pPr>
            <a:r>
              <a:rPr lang="en-US" dirty="0">
                <a:solidFill>
                  <a:srgbClr val="FF0000"/>
                </a:solidFill>
              </a:rPr>
              <a:t>22. </a:t>
            </a:r>
            <a:r>
              <a:rPr lang="en-US" dirty="0" err="1">
                <a:solidFill>
                  <a:srgbClr val="FF0000"/>
                </a:solidFill>
              </a:rPr>
              <a:t>imag</a:t>
            </a:r>
            <a:r>
              <a:rPr lang="en-US" dirty="0">
                <a:solidFill>
                  <a:srgbClr val="FF0000"/>
                </a:solidFill>
              </a:rPr>
              <a:t> proc SIMD </a:t>
            </a:r>
            <a:r>
              <a:rPr lang="en-US" dirty="0" err="1">
                <a:solidFill>
                  <a:srgbClr val="FF0000"/>
                </a:solidFill>
              </a:rPr>
              <a:t>Liskay</a:t>
            </a:r>
            <a:r>
              <a:rPr lang="en-US" dirty="0">
                <a:solidFill>
                  <a:srgbClr val="FF0000"/>
                </a:solidFill>
              </a:rPr>
              <a:t> </a:t>
            </a:r>
            <a:r>
              <a:rPr lang="en-US" dirty="0" smtClean="0">
                <a:solidFill>
                  <a:srgbClr val="FF0000"/>
                </a:solidFill>
              </a:rPr>
              <a:t>2012 </a:t>
            </a:r>
            <a:r>
              <a:rPr lang="en-US" dirty="0" smtClean="0"/>
              <a:t>is  a very good design but not synthesizable. Read the criticism by Jan </a:t>
            </a:r>
            <a:r>
              <a:rPr lang="en-US" dirty="0" err="1" smtClean="0"/>
              <a:t>Fure</a:t>
            </a:r>
            <a:r>
              <a:rPr lang="en-US" dirty="0" smtClean="0"/>
              <a:t>. You must make it synthesizable.</a:t>
            </a:r>
          </a:p>
          <a:p>
            <a:pPr marL="457200" lvl="1" indent="0">
              <a:buNone/>
            </a:pPr>
            <a:r>
              <a:rPr lang="en-US" dirty="0" smtClean="0"/>
              <a:t>All VHD files are attached on stick and on my webpage for class.</a:t>
            </a:r>
            <a:endParaRPr lang="en-US" dirty="0"/>
          </a:p>
        </p:txBody>
      </p:sp>
    </p:spTree>
    <p:extLst>
      <p:ext uri="{BB962C8B-B14F-4D97-AF65-F5344CB8AC3E}">
        <p14:creationId xmlns:p14="http://schemas.microsoft.com/office/powerpoint/2010/main" val="151982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lstStyle/>
          <a:p>
            <a:pPr marL="514350" indent="-514350">
              <a:buFont typeface="+mj-lt"/>
              <a:buAutoNum type="arabicPeriod"/>
            </a:pPr>
            <a:r>
              <a:rPr lang="en-US" dirty="0" smtClean="0"/>
              <a:t>Create the data path, to realize and simulate this architecture. This design should be done for specific CMOS FPGA.</a:t>
            </a:r>
          </a:p>
          <a:p>
            <a:pPr marL="514350" indent="-514350">
              <a:buFont typeface="+mj-lt"/>
              <a:buAutoNum type="arabicPeriod"/>
            </a:pPr>
            <a:r>
              <a:rPr lang="en-US" dirty="0" smtClean="0"/>
              <a:t>Simulate for CMOS FPGA = exactly the same as </a:t>
            </a:r>
            <a:r>
              <a:rPr lang="en-US" dirty="0" err="1" smtClean="0"/>
              <a:t>Kamela</a:t>
            </a:r>
            <a:r>
              <a:rPr lang="en-US" dirty="0" smtClean="0"/>
              <a:t>.</a:t>
            </a:r>
          </a:p>
          <a:p>
            <a:pPr marL="514350" indent="-514350">
              <a:buFont typeface="+mj-lt"/>
              <a:buAutoNum type="arabicPeriod"/>
            </a:pPr>
            <a:r>
              <a:rPr lang="en-US" dirty="0" smtClean="0"/>
              <a:t>Calculate power, area and delay for CMOS FPGA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a:t>
            </a:r>
            <a:endParaRPr lang="en-US" dirty="0"/>
          </a:p>
        </p:txBody>
      </p:sp>
    </p:spTree>
    <p:extLst>
      <p:ext uri="{BB962C8B-B14F-4D97-AF65-F5344CB8AC3E}">
        <p14:creationId xmlns:p14="http://schemas.microsoft.com/office/powerpoint/2010/main" val="3906370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lnSpcReduction="10000"/>
          </a:bodyPr>
          <a:lstStyle/>
          <a:p>
            <a:pPr marL="514350" indent="-514350">
              <a:buFont typeface="+mj-lt"/>
              <a:buAutoNum type="arabicPeriod"/>
            </a:pPr>
            <a:r>
              <a:rPr lang="en-US" dirty="0" smtClean="0"/>
              <a:t>Complete homework 2</a:t>
            </a:r>
          </a:p>
          <a:p>
            <a:pPr marL="514350" indent="-514350">
              <a:buFont typeface="+mj-lt"/>
              <a:buAutoNum type="arabicPeriod"/>
            </a:pPr>
            <a:r>
              <a:rPr lang="en-US" dirty="0"/>
              <a:t>Synthesize for CMOS FPGA = exactly the same as </a:t>
            </a:r>
            <a:r>
              <a:rPr lang="en-US" dirty="0" err="1"/>
              <a:t>Kamela</a:t>
            </a:r>
            <a:r>
              <a:rPr lang="en-US" dirty="0"/>
              <a:t>. The Huntsman and </a:t>
            </a:r>
            <a:r>
              <a:rPr lang="en-US" dirty="0" err="1"/>
              <a:t>Liskay</a:t>
            </a:r>
            <a:r>
              <a:rPr lang="en-US" dirty="0"/>
              <a:t> et al ideas must be used, but the design must be synthesizable, even if some functionality for color </a:t>
            </a:r>
            <a:r>
              <a:rPr lang="en-US" dirty="0" err="1"/>
              <a:t>etc</a:t>
            </a:r>
            <a:r>
              <a:rPr lang="en-US" dirty="0"/>
              <a:t> will be lost. Discuss this in class</a:t>
            </a:r>
            <a:r>
              <a:rPr lang="en-US" dirty="0" smtClean="0"/>
              <a:t>.</a:t>
            </a:r>
            <a:br>
              <a:rPr lang="en-US" dirty="0" smtClean="0"/>
            </a:br>
            <a:endParaRPr lang="en-US" dirty="0" smtClean="0"/>
          </a:p>
          <a:p>
            <a:pPr marL="514350" indent="-514350">
              <a:buFont typeface="+mj-lt"/>
              <a:buAutoNum type="arabicPeriod"/>
            </a:pPr>
            <a:r>
              <a:rPr lang="en-US" dirty="0" smtClean="0"/>
              <a:t>You should calculate the delay, area and power.</a:t>
            </a:r>
          </a:p>
          <a:p>
            <a:pPr marL="514350" indent="-514350">
              <a:buFont typeface="+mj-lt"/>
              <a:buAutoNum type="arabicPeriod"/>
            </a:pPr>
            <a:r>
              <a:rPr lang="en-US" dirty="0" smtClean="0"/>
              <a:t>Demonstrate with simulation that your synthesized design works. Discuss timing.</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24167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675" y="492776"/>
            <a:ext cx="11197653" cy="4094214"/>
          </a:xfrm>
          <a:solidFill>
            <a:srgbClr val="FFFF00"/>
          </a:solidFill>
        </p:spPr>
        <p:txBody>
          <a:bodyPr>
            <a:noAutofit/>
          </a:bodyPr>
          <a:lstStyle/>
          <a:p>
            <a:r>
              <a:rPr lang="en-US" sz="6600" b="1" dirty="0" smtClean="0">
                <a:solidFill>
                  <a:srgbClr val="FF0000"/>
                </a:solidFill>
                <a:effectLst>
                  <a:outerShdw blurRad="38100" dist="38100" dir="2700000" algn="tl">
                    <a:srgbClr val="000000">
                      <a:alpha val="43137"/>
                    </a:srgbClr>
                  </a:outerShdw>
                </a:effectLst>
              </a:rPr>
              <a:t>Project 04.</a:t>
            </a:r>
            <a:br>
              <a:rPr lang="en-US" sz="6600" b="1" dirty="0" smtClean="0">
                <a:solidFill>
                  <a:srgbClr val="FF0000"/>
                </a:solidFill>
                <a:effectLst>
                  <a:outerShdw blurRad="38100" dist="38100" dir="2700000" algn="tl">
                    <a:srgbClr val="000000">
                      <a:alpha val="43137"/>
                    </a:srgbClr>
                  </a:outerShdw>
                </a:effectLst>
              </a:rPr>
            </a:br>
            <a:r>
              <a:rPr lang="en-US" sz="6600" b="1" dirty="0" err="1" smtClean="0">
                <a:solidFill>
                  <a:srgbClr val="FF0000"/>
                </a:solidFill>
                <a:effectLst>
                  <a:outerShdw blurRad="38100" dist="38100" dir="2700000" algn="tl">
                    <a:srgbClr val="000000">
                      <a:alpha val="43137"/>
                    </a:srgbClr>
                  </a:outerShdw>
                </a:effectLst>
              </a:rPr>
              <a:t>Kalman</a:t>
            </a:r>
            <a:r>
              <a:rPr lang="en-US" sz="6600" b="1" dirty="0" smtClean="0">
                <a:solidFill>
                  <a:srgbClr val="FF0000"/>
                </a:solidFill>
                <a:effectLst>
                  <a:outerShdw blurRad="38100" dist="38100" dir="2700000" algn="tl">
                    <a:srgbClr val="000000">
                      <a:alpha val="43137"/>
                    </a:srgbClr>
                  </a:outerShdw>
                </a:effectLst>
              </a:rPr>
              <a:t> Filter Processor that internally uses </a:t>
            </a:r>
            <a:r>
              <a:rPr lang="en-US" sz="6600" b="1" dirty="0" err="1" smtClean="0">
                <a:solidFill>
                  <a:srgbClr val="FF0000"/>
                </a:solidFill>
                <a:effectLst>
                  <a:outerShdw blurRad="38100" dist="38100" dir="2700000" algn="tl">
                    <a:srgbClr val="000000">
                      <a:alpha val="43137"/>
                    </a:srgbClr>
                  </a:outerShdw>
                </a:effectLst>
              </a:rPr>
              <a:t>Faddeev</a:t>
            </a:r>
            <a:r>
              <a:rPr lang="en-US" sz="6600" b="1" dirty="0" smtClean="0">
                <a:solidFill>
                  <a:srgbClr val="FF0000"/>
                </a:solidFill>
                <a:effectLst>
                  <a:outerShdw blurRad="38100" dist="38100" dir="2700000" algn="tl">
                    <a:srgbClr val="000000">
                      <a:alpha val="43137"/>
                    </a:srgbClr>
                  </a:outerShdw>
                </a:effectLst>
              </a:rPr>
              <a:t> Algorithm</a:t>
            </a:r>
            <a:endParaRPr lang="en-US" sz="6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6511" y="4981134"/>
            <a:ext cx="9144000" cy="1655762"/>
          </a:xfrm>
        </p:spPr>
        <p:txBody>
          <a:bodyPr/>
          <a:lstStyle/>
          <a:p>
            <a:r>
              <a:rPr lang="en-US" dirty="0" smtClean="0"/>
              <a:t>Spring 2016</a:t>
            </a:r>
          </a:p>
          <a:p>
            <a:r>
              <a:rPr lang="en-US" dirty="0" smtClean="0"/>
              <a:t>Marek Perkowski</a:t>
            </a:r>
            <a:endParaRPr lang="en-US" dirty="0"/>
          </a:p>
        </p:txBody>
      </p:sp>
    </p:spTree>
    <p:extLst>
      <p:ext uri="{BB962C8B-B14F-4D97-AF65-F5344CB8AC3E}">
        <p14:creationId xmlns:p14="http://schemas.microsoft.com/office/powerpoint/2010/main" val="4151701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a:bodyPr>
          <a:lstStyle/>
          <a:p>
            <a:pPr marL="514350" indent="-514350">
              <a:buFont typeface="+mj-lt"/>
              <a:buAutoNum type="arabicPeriod"/>
            </a:pPr>
            <a:r>
              <a:rPr lang="en-US" dirty="0" smtClean="0"/>
              <a:t>You have to understand pipelining, synchronization and </a:t>
            </a:r>
            <a:r>
              <a:rPr lang="en-US" dirty="0" err="1" smtClean="0"/>
              <a:t>Kalman</a:t>
            </a:r>
            <a:r>
              <a:rPr lang="en-US" dirty="0" smtClean="0"/>
              <a:t> and </a:t>
            </a:r>
            <a:r>
              <a:rPr lang="en-US" dirty="0" err="1" smtClean="0"/>
              <a:t>Faddeev</a:t>
            </a:r>
            <a:r>
              <a:rPr lang="en-US" dirty="0" smtClean="0"/>
              <a:t> algorithms. We need at least three people.  Four is even better.</a:t>
            </a:r>
          </a:p>
          <a:p>
            <a:pPr marL="514350" indent="-514350">
              <a:buFont typeface="+mj-lt"/>
              <a:buAutoNum type="arabicPeriod"/>
            </a:pPr>
            <a:r>
              <a:rPr lang="en-US" dirty="0" smtClean="0"/>
              <a:t>The results will be innovative and publishable.</a:t>
            </a:r>
          </a:p>
          <a:p>
            <a:pPr marL="514350" indent="-514350">
              <a:buFont typeface="+mj-lt"/>
              <a:buAutoNum type="arabicPeriod"/>
            </a:pPr>
            <a:r>
              <a:rPr lang="en-US" dirty="0" smtClean="0"/>
              <a:t>You will design an innovative architecture for a </a:t>
            </a:r>
            <a:r>
              <a:rPr lang="en-US" dirty="0" err="1" smtClean="0"/>
              <a:t>Kalman</a:t>
            </a:r>
            <a:r>
              <a:rPr lang="en-US" dirty="0" smtClean="0"/>
              <a:t> Filter processor that will use internally </a:t>
            </a:r>
            <a:r>
              <a:rPr lang="en-US" dirty="0" err="1" smtClean="0"/>
              <a:t>Faddeev</a:t>
            </a:r>
            <a:r>
              <a:rPr lang="en-US" dirty="0" smtClean="0"/>
              <a:t> algorithm</a:t>
            </a:r>
          </a:p>
          <a:p>
            <a:pPr marL="514350" indent="-514350">
              <a:buFont typeface="+mj-lt"/>
              <a:buAutoNum type="arabicPeriod"/>
            </a:pPr>
            <a:r>
              <a:rPr lang="en-US" dirty="0" smtClean="0"/>
              <a:t>There is a literature given to you on memory stick that shows how to realize the architecture.</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t>Understanding how to use VHDL for pipelining and systolic architecture. Read the previous students report and slides. </a:t>
            </a:r>
            <a:endParaRPr lang="en-US" dirty="0"/>
          </a:p>
          <a:p>
            <a:pPr marL="971550" lvl="1" indent="-514350">
              <a:buFont typeface="+mj-lt"/>
              <a:buAutoNum type="arabicPeriod"/>
            </a:pPr>
            <a:r>
              <a:rPr lang="en-US" dirty="0" smtClean="0"/>
              <a:t>I give you 13 files with papers and slides from previous students and other authors.</a:t>
            </a:r>
          </a:p>
          <a:p>
            <a:pPr marL="971550" lvl="1" indent="-514350">
              <a:buFont typeface="+mj-lt"/>
              <a:buAutoNum type="arabicPeriod"/>
            </a:pPr>
            <a:r>
              <a:rPr lang="en-US" dirty="0" smtClean="0"/>
              <a:t>Especially look to report from </a:t>
            </a:r>
            <a:r>
              <a:rPr lang="en-US" dirty="0" err="1" smtClean="0"/>
              <a:t>Tejas</a:t>
            </a:r>
            <a:r>
              <a:rPr lang="en-US" dirty="0" smtClean="0"/>
              <a:t> </a:t>
            </a:r>
            <a:r>
              <a:rPr lang="en-US" dirty="0" err="1" smtClean="0"/>
              <a:t>Tapsale</a:t>
            </a:r>
            <a:r>
              <a:rPr lang="en-US" dirty="0" smtClean="0"/>
              <a:t>.  His work was OK but was never completed. I want you to complete his work correctly</a:t>
            </a:r>
          </a:p>
        </p:txBody>
      </p:sp>
    </p:spTree>
    <p:extLst>
      <p:ext uri="{BB962C8B-B14F-4D97-AF65-F5344CB8AC3E}">
        <p14:creationId xmlns:p14="http://schemas.microsoft.com/office/powerpoint/2010/main" val="751322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lstStyle/>
          <a:p>
            <a:pPr marL="514350" indent="-514350">
              <a:buFont typeface="+mj-lt"/>
              <a:buAutoNum type="arabicPeriod"/>
            </a:pPr>
            <a:r>
              <a:rPr lang="en-US" dirty="0" smtClean="0"/>
              <a:t>Create the data path, to realize and simulate the systolic architecture for </a:t>
            </a:r>
            <a:r>
              <a:rPr lang="en-US" dirty="0" smtClean="0">
                <a:solidFill>
                  <a:srgbClr val="FF0000"/>
                </a:solidFill>
                <a:effectLst>
                  <a:outerShdw blurRad="38100" dist="38100" dir="2700000" algn="tl">
                    <a:srgbClr val="000000">
                      <a:alpha val="43137"/>
                    </a:srgbClr>
                  </a:outerShdw>
                </a:effectLst>
              </a:rPr>
              <a:t>FADDEEV ALGORITHM ONLY</a:t>
            </a:r>
            <a:r>
              <a:rPr lang="en-US" dirty="0" smtClean="0"/>
              <a:t>. This design should be done for specific CMOS FPGA.</a:t>
            </a:r>
          </a:p>
          <a:p>
            <a:pPr marL="514350" indent="-514350">
              <a:buFont typeface="+mj-lt"/>
              <a:buAutoNum type="arabicPeriod"/>
            </a:pPr>
            <a:r>
              <a:rPr lang="en-US" dirty="0" smtClean="0"/>
              <a:t>Simulate for CMOS FPGA = exactly the same as </a:t>
            </a:r>
            <a:r>
              <a:rPr lang="en-US" dirty="0" err="1" smtClean="0"/>
              <a:t>Kamela</a:t>
            </a:r>
            <a:r>
              <a:rPr lang="en-US" dirty="0" smtClean="0"/>
              <a:t>.</a:t>
            </a:r>
          </a:p>
          <a:p>
            <a:pPr marL="514350" indent="-514350">
              <a:buFont typeface="+mj-lt"/>
              <a:buAutoNum type="arabicPeriod"/>
            </a:pPr>
            <a:r>
              <a:rPr lang="en-US" dirty="0" smtClean="0"/>
              <a:t>Synthesize for CMOS FPGA = exactly the same as </a:t>
            </a:r>
            <a:r>
              <a:rPr lang="en-US" dirty="0" err="1" smtClean="0"/>
              <a:t>Kamela</a:t>
            </a:r>
            <a:r>
              <a:rPr lang="en-US" dirty="0" smtClean="0"/>
              <a:t>.</a:t>
            </a:r>
          </a:p>
          <a:p>
            <a:pPr marL="514350" indent="-514350">
              <a:buFont typeface="+mj-lt"/>
              <a:buAutoNum type="arabicPeriod"/>
            </a:pPr>
            <a:r>
              <a:rPr lang="en-US" dirty="0" smtClean="0"/>
              <a:t>Calculate power, area and delay for CMOS FPGA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 YOU have to explain to the class how the </a:t>
            </a:r>
            <a:r>
              <a:rPr lang="en-US" dirty="0" err="1" smtClean="0"/>
              <a:t>Faddeev</a:t>
            </a:r>
            <a:r>
              <a:rPr lang="en-US" dirty="0" smtClean="0"/>
              <a:t> algorithm works, you can use previous slides and papers. There is also a complete thesis of </a:t>
            </a:r>
            <a:r>
              <a:rPr lang="en-US" dirty="0" smtClean="0">
                <a:solidFill>
                  <a:srgbClr val="FF0000"/>
                </a:solidFill>
              </a:rPr>
              <a:t>Hai Van </a:t>
            </a:r>
            <a:r>
              <a:rPr lang="en-US" dirty="0" err="1" smtClean="0">
                <a:solidFill>
                  <a:srgbClr val="FF0000"/>
                </a:solidFill>
              </a:rPr>
              <a:t>Dinh</a:t>
            </a:r>
            <a:r>
              <a:rPr lang="en-US" dirty="0" smtClean="0">
                <a:solidFill>
                  <a:srgbClr val="FF0000"/>
                </a:solidFill>
              </a:rPr>
              <a:t> Le from PSU Library</a:t>
            </a:r>
            <a:r>
              <a:rPr lang="en-US" dirty="0" smtClean="0"/>
              <a:t>.</a:t>
            </a:r>
            <a:endParaRPr lang="en-US" dirty="0"/>
          </a:p>
        </p:txBody>
      </p:sp>
    </p:spTree>
    <p:extLst>
      <p:ext uri="{BB962C8B-B14F-4D97-AF65-F5344CB8AC3E}">
        <p14:creationId xmlns:p14="http://schemas.microsoft.com/office/powerpoint/2010/main" val="4256809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a:bodyPr>
          <a:lstStyle/>
          <a:p>
            <a:pPr marL="514350" indent="-514350">
              <a:buFont typeface="+mj-lt"/>
              <a:buAutoNum type="arabicPeriod"/>
            </a:pPr>
            <a:r>
              <a:rPr lang="en-US" dirty="0" smtClean="0"/>
              <a:t>Complete homework 2</a:t>
            </a:r>
          </a:p>
          <a:p>
            <a:pPr marL="514350" indent="-514350">
              <a:buFont typeface="+mj-lt"/>
              <a:buAutoNum type="arabicPeriod"/>
            </a:pPr>
            <a:r>
              <a:rPr lang="en-US" dirty="0" smtClean="0"/>
              <a:t>Using VHDL, create the description of complete </a:t>
            </a:r>
            <a:r>
              <a:rPr lang="en-US" dirty="0" err="1" smtClean="0"/>
              <a:t>Kalman</a:t>
            </a:r>
            <a:r>
              <a:rPr lang="en-US" dirty="0" smtClean="0"/>
              <a:t> Processor.  </a:t>
            </a:r>
            <a:br>
              <a:rPr lang="en-US" dirty="0" smtClean="0"/>
            </a:br>
            <a:endParaRPr lang="en-US" dirty="0" smtClean="0"/>
          </a:p>
          <a:p>
            <a:pPr marL="514350" indent="-514350">
              <a:buFont typeface="+mj-lt"/>
              <a:buAutoNum type="arabicPeriod"/>
            </a:pPr>
            <a:r>
              <a:rPr lang="en-US" dirty="0" smtClean="0"/>
              <a:t>Simulate the circuit, the results should show both pipelining and parallelism. You should calculate the delay, area and power.</a:t>
            </a:r>
          </a:p>
          <a:p>
            <a:pPr marL="514350" indent="-514350">
              <a:buFont typeface="+mj-lt"/>
              <a:buAutoNum type="arabicPeriod"/>
            </a:pPr>
            <a:r>
              <a:rPr lang="en-US" dirty="0" smtClean="0"/>
              <a:t>Demonstrate with simulation how timing works here.</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31061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675" y="492776"/>
            <a:ext cx="11197653" cy="4094214"/>
          </a:xfrm>
          <a:solidFill>
            <a:srgbClr val="FFFF00"/>
          </a:solidFill>
        </p:spPr>
        <p:txBody>
          <a:bodyPr>
            <a:noAutofit/>
          </a:bodyPr>
          <a:lstStyle/>
          <a:p>
            <a:r>
              <a:rPr lang="en-US" sz="8800" b="1" dirty="0" smtClean="0">
                <a:solidFill>
                  <a:srgbClr val="FF0000"/>
                </a:solidFill>
                <a:effectLst>
                  <a:outerShdw blurRad="38100" dist="38100" dir="2700000" algn="tl">
                    <a:srgbClr val="000000">
                      <a:alpha val="43137"/>
                    </a:srgbClr>
                  </a:outerShdw>
                </a:effectLst>
              </a:rPr>
              <a:t>Project 05.</a:t>
            </a:r>
            <a:br>
              <a:rPr lang="en-US" sz="8800" b="1" dirty="0" smtClean="0">
                <a:solidFill>
                  <a:srgbClr val="FF0000"/>
                </a:solidFill>
                <a:effectLst>
                  <a:outerShdw blurRad="38100" dist="38100" dir="2700000" algn="tl">
                    <a:srgbClr val="000000">
                      <a:alpha val="43137"/>
                    </a:srgbClr>
                  </a:outerShdw>
                </a:effectLst>
              </a:rPr>
            </a:br>
            <a:r>
              <a:rPr lang="en-US" sz="8800" b="1" dirty="0" err="1" smtClean="0">
                <a:solidFill>
                  <a:srgbClr val="FF0000"/>
                </a:solidFill>
                <a:effectLst>
                  <a:outerShdw blurRad="38100" dist="38100" dir="2700000" algn="tl">
                    <a:srgbClr val="000000">
                      <a:alpha val="43137"/>
                    </a:srgbClr>
                  </a:outerShdw>
                </a:effectLst>
              </a:rPr>
              <a:t>Sumitha-Fure</a:t>
            </a:r>
            <a:r>
              <a:rPr lang="en-US" sz="8800" b="1" dirty="0" smtClean="0">
                <a:solidFill>
                  <a:srgbClr val="FF0000"/>
                </a:solidFill>
                <a:effectLst>
                  <a:outerShdw blurRad="38100" dist="38100" dir="2700000" algn="tl">
                    <a:srgbClr val="000000">
                      <a:alpha val="43137"/>
                    </a:srgbClr>
                  </a:outerShdw>
                </a:effectLst>
              </a:rPr>
              <a:t> Image Processor  </a:t>
            </a:r>
            <a:endParaRPr lang="en-US" sz="88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6511" y="4981134"/>
            <a:ext cx="9144000" cy="1655762"/>
          </a:xfrm>
        </p:spPr>
        <p:txBody>
          <a:bodyPr/>
          <a:lstStyle/>
          <a:p>
            <a:r>
              <a:rPr lang="en-US" dirty="0" smtClean="0"/>
              <a:t>Spring 2016</a:t>
            </a:r>
          </a:p>
          <a:p>
            <a:r>
              <a:rPr lang="en-US" dirty="0" smtClean="0"/>
              <a:t>Marek Perkowski</a:t>
            </a:r>
            <a:endParaRPr lang="en-US" dirty="0"/>
          </a:p>
        </p:txBody>
      </p:sp>
    </p:spTree>
    <p:extLst>
      <p:ext uri="{BB962C8B-B14F-4D97-AF65-F5344CB8AC3E}">
        <p14:creationId xmlns:p14="http://schemas.microsoft.com/office/powerpoint/2010/main" val="3245467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fontScale="85000" lnSpcReduction="20000"/>
          </a:bodyPr>
          <a:lstStyle/>
          <a:p>
            <a:pPr marL="514350" indent="-514350">
              <a:buFont typeface="+mj-lt"/>
              <a:buAutoNum type="arabicPeriod"/>
            </a:pPr>
            <a:r>
              <a:rPr lang="en-US" dirty="0" smtClean="0"/>
              <a:t>This project can be three or even four people. </a:t>
            </a:r>
          </a:p>
          <a:p>
            <a:pPr marL="514350" indent="-514350">
              <a:buFont typeface="+mj-lt"/>
              <a:buAutoNum type="arabicPeriod"/>
            </a:pPr>
            <a:r>
              <a:rPr lang="en-US" dirty="0" smtClean="0"/>
              <a:t>You have to understand the designs of </a:t>
            </a:r>
            <a:r>
              <a:rPr lang="en-US" dirty="0" err="1" smtClean="0"/>
              <a:t>Sumitha</a:t>
            </a:r>
            <a:r>
              <a:rPr lang="en-US" dirty="0" smtClean="0"/>
              <a:t> et al and Jan </a:t>
            </a:r>
            <a:r>
              <a:rPr lang="en-US" dirty="0" err="1" smtClean="0"/>
              <a:t>Fure</a:t>
            </a:r>
            <a:r>
              <a:rPr lang="en-US" dirty="0" smtClean="0"/>
              <a:t>.</a:t>
            </a:r>
          </a:p>
          <a:p>
            <a:pPr marL="514350" indent="-514350">
              <a:buFont typeface="+mj-lt"/>
              <a:buAutoNum type="arabicPeriod"/>
            </a:pPr>
            <a:r>
              <a:rPr lang="en-US" dirty="0" err="1" smtClean="0"/>
              <a:t>Sumitha’s</a:t>
            </a:r>
            <a:r>
              <a:rPr lang="en-US" dirty="0" smtClean="0"/>
              <a:t> code is in Verilog, not VHDL . </a:t>
            </a:r>
            <a:r>
              <a:rPr lang="en-US" dirty="0" err="1" smtClean="0"/>
              <a:t>Fure’s</a:t>
            </a:r>
            <a:r>
              <a:rPr lang="en-US" dirty="0" smtClean="0"/>
              <a:t> design is in VHDL. </a:t>
            </a:r>
            <a:r>
              <a:rPr lang="en-US" dirty="0" err="1" smtClean="0"/>
              <a:t>Fure’s</a:t>
            </a:r>
            <a:r>
              <a:rPr lang="en-US" dirty="0" smtClean="0"/>
              <a:t> design of median filter was done for </a:t>
            </a:r>
            <a:r>
              <a:rPr lang="en-US" dirty="0" err="1" smtClean="0"/>
              <a:t>Liskay’s</a:t>
            </a:r>
            <a:r>
              <a:rPr lang="en-US" dirty="0" smtClean="0"/>
              <a:t> Image Processor, but now I want you to add it as component of </a:t>
            </a:r>
            <a:r>
              <a:rPr lang="en-US" dirty="0" err="1" smtClean="0"/>
              <a:t>Sumitha’s</a:t>
            </a:r>
            <a:r>
              <a:rPr lang="en-US" dirty="0" smtClean="0"/>
              <a:t> processor. It is your creative task to think how these two should be combined. </a:t>
            </a:r>
          </a:p>
          <a:p>
            <a:pPr marL="514350" indent="-514350">
              <a:buFont typeface="+mj-lt"/>
              <a:buAutoNum type="arabicPeriod"/>
            </a:pPr>
            <a:r>
              <a:rPr lang="en-US" dirty="0" smtClean="0"/>
              <a:t>Combine the two designs to one architecture. The whole combined processor can be in VHDL or in Verilog, but must be completely integrated, simulated and synthesized as one processor. I suggest VHDL because I know what was done by previous students in VHDL for this and similar projects, we need to characterize power, area and delay.</a:t>
            </a:r>
          </a:p>
          <a:p>
            <a:pPr marL="514350" indent="-514350">
              <a:buFont typeface="+mj-lt"/>
              <a:buAutoNum type="arabicPeriod"/>
            </a:pPr>
            <a:r>
              <a:rPr lang="en-US" dirty="0" smtClean="0"/>
              <a:t>Simulate. Discuss in class. The results will be innovative and publishable.</a:t>
            </a:r>
          </a:p>
          <a:p>
            <a:pPr marL="514350" indent="-514350">
              <a:buFont typeface="+mj-lt"/>
              <a:buAutoNum type="arabicPeriod"/>
            </a:pPr>
            <a:r>
              <a:rPr lang="en-US" dirty="0" smtClean="0"/>
              <a:t>There is a literature given to you on memory stick that shows how to realize the architecture. Many similar architectures are on Internet </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t>Understanding how to use VHDL for systolic and SIMD architectures. Read the previous students report and slides. </a:t>
            </a:r>
            <a:endParaRPr lang="en-US" dirty="0"/>
          </a:p>
          <a:p>
            <a:pPr marL="971550" lvl="1" indent="-514350">
              <a:buFont typeface="+mj-lt"/>
              <a:buAutoNum type="arabicPeriod"/>
            </a:pPr>
            <a:r>
              <a:rPr lang="en-US" dirty="0" smtClean="0"/>
              <a:t>I give you files with papers and slides from previous students.</a:t>
            </a:r>
          </a:p>
          <a:p>
            <a:pPr marL="971550" lvl="1" indent="-514350">
              <a:buFont typeface="+mj-lt"/>
              <a:buAutoNum type="arabicPeriod"/>
            </a:pPr>
            <a:r>
              <a:rPr lang="en-US" dirty="0" smtClean="0"/>
              <a:t>Especially look to report from </a:t>
            </a:r>
            <a:r>
              <a:rPr lang="en-US" dirty="0" err="1" smtClean="0"/>
              <a:t>Sumitha</a:t>
            </a:r>
            <a:r>
              <a:rPr lang="en-US" dirty="0" smtClean="0"/>
              <a:t>. Her work was perfect and it worked. Incorporate work of Jan </a:t>
            </a:r>
            <a:r>
              <a:rPr lang="en-US" dirty="0" err="1" smtClean="0"/>
              <a:t>Fure</a:t>
            </a:r>
            <a:r>
              <a:rPr lang="en-US" dirty="0" smtClean="0"/>
              <a:t>.  His work was OK but was never completed. I want you to complete his work correctly and integrate.</a:t>
            </a:r>
          </a:p>
        </p:txBody>
      </p:sp>
    </p:spTree>
    <p:extLst>
      <p:ext uri="{BB962C8B-B14F-4D97-AF65-F5344CB8AC3E}">
        <p14:creationId xmlns:p14="http://schemas.microsoft.com/office/powerpoint/2010/main" val="699947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783" y="584616"/>
            <a:ext cx="10008433" cy="2940338"/>
          </a:xfrm>
          <a:solidFill>
            <a:srgbClr val="FFFF00"/>
          </a:solidFill>
        </p:spPr>
        <p:txBody>
          <a:bodyPr>
            <a:noAutofit/>
          </a:bodyPr>
          <a:lstStyle/>
          <a:p>
            <a:r>
              <a:rPr lang="en-US" sz="6600" b="1" dirty="0" smtClean="0">
                <a:solidFill>
                  <a:srgbClr val="FF0000"/>
                </a:solidFill>
                <a:effectLst>
                  <a:outerShdw blurRad="38100" dist="38100" dir="2700000" algn="tl">
                    <a:srgbClr val="000000">
                      <a:alpha val="43137"/>
                    </a:srgbClr>
                  </a:outerShdw>
                </a:effectLst>
              </a:rPr>
              <a:t>Project 01.</a:t>
            </a:r>
            <a:br>
              <a:rPr lang="en-US" sz="6600" b="1" dirty="0" smtClean="0">
                <a:solidFill>
                  <a:srgbClr val="FF0000"/>
                </a:solidFill>
                <a:effectLst>
                  <a:outerShdw blurRad="38100" dist="38100" dir="2700000" algn="tl">
                    <a:srgbClr val="000000">
                      <a:alpha val="43137"/>
                    </a:srgbClr>
                  </a:outerShdw>
                </a:effectLst>
              </a:rPr>
            </a:br>
            <a:r>
              <a:rPr lang="en-US" sz="6600" b="1" dirty="0" err="1" smtClean="0">
                <a:solidFill>
                  <a:srgbClr val="FF0000"/>
                </a:solidFill>
                <a:effectLst>
                  <a:outerShdw blurRad="38100" dist="38100" dir="2700000" algn="tl">
                    <a:srgbClr val="000000">
                      <a:alpha val="43137"/>
                    </a:srgbClr>
                  </a:outerShdw>
                </a:effectLst>
              </a:rPr>
              <a:t>Memristive</a:t>
            </a:r>
            <a:r>
              <a:rPr lang="en-US" sz="6600" b="1" dirty="0" smtClean="0">
                <a:solidFill>
                  <a:srgbClr val="FF0000"/>
                </a:solidFill>
                <a:effectLst>
                  <a:outerShdw blurRad="38100" dist="38100" dir="2700000" algn="tl">
                    <a:srgbClr val="000000">
                      <a:alpha val="43137"/>
                    </a:srgbClr>
                  </a:outerShdw>
                </a:effectLst>
              </a:rPr>
              <a:t> Euclidean Distance Architecture</a:t>
            </a:r>
            <a:endParaRPr lang="en-US" sz="6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4152274"/>
            <a:ext cx="9144000" cy="1105525"/>
          </a:xfrm>
        </p:spPr>
        <p:txBody>
          <a:bodyPr>
            <a:normAutofit/>
          </a:bodyPr>
          <a:lstStyle/>
          <a:p>
            <a:r>
              <a:rPr lang="en-US" sz="3200" dirty="0" smtClean="0"/>
              <a:t>Spring 2016</a:t>
            </a:r>
          </a:p>
          <a:p>
            <a:r>
              <a:rPr lang="en-US" sz="3200" dirty="0" smtClean="0"/>
              <a:t>Marek Perkowski</a:t>
            </a:r>
            <a:endParaRPr lang="en-US" sz="3200" dirty="0"/>
          </a:p>
        </p:txBody>
      </p:sp>
    </p:spTree>
    <p:extLst>
      <p:ext uri="{BB962C8B-B14F-4D97-AF65-F5344CB8AC3E}">
        <p14:creationId xmlns:p14="http://schemas.microsoft.com/office/powerpoint/2010/main" val="492419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normAutofit/>
          </a:bodyPr>
          <a:lstStyle/>
          <a:p>
            <a:pPr marL="514350" indent="-514350">
              <a:buFont typeface="+mj-lt"/>
              <a:buAutoNum type="arabicPeriod"/>
            </a:pPr>
            <a:r>
              <a:rPr lang="en-US" dirty="0" smtClean="0"/>
              <a:t>Create the data path, to realize and simulate the architecture for </a:t>
            </a:r>
            <a:r>
              <a:rPr lang="en-US" dirty="0" err="1" smtClean="0"/>
              <a:t>Sumitha</a:t>
            </a:r>
            <a:r>
              <a:rPr lang="en-US" dirty="0" smtClean="0"/>
              <a:t> Image Processor.</a:t>
            </a:r>
            <a:r>
              <a:rPr lang="en-US" dirty="0">
                <a:solidFill>
                  <a:srgbClr val="FF0000"/>
                </a:solidFill>
                <a:effectLst>
                  <a:outerShdw blurRad="38100" dist="38100" dir="2700000" algn="tl">
                    <a:srgbClr val="000000">
                      <a:alpha val="43137"/>
                    </a:srgbClr>
                  </a:outerShdw>
                </a:effectLst>
              </a:rPr>
              <a:t> </a:t>
            </a:r>
            <a:r>
              <a:rPr lang="en-US" dirty="0" smtClean="0"/>
              <a:t>This design should be done for specific CMOS FPGA.</a:t>
            </a:r>
          </a:p>
          <a:p>
            <a:pPr marL="514350" indent="-514350">
              <a:buFont typeface="+mj-lt"/>
              <a:buAutoNum type="arabicPeriod"/>
            </a:pPr>
            <a:r>
              <a:rPr lang="en-US" dirty="0" smtClean="0"/>
              <a:t>Simulate for CMOS FPGA = exactly the same as </a:t>
            </a:r>
            <a:r>
              <a:rPr lang="en-US" dirty="0" err="1" smtClean="0"/>
              <a:t>Kamela</a:t>
            </a:r>
            <a:r>
              <a:rPr lang="en-US" dirty="0" smtClean="0"/>
              <a:t>.</a:t>
            </a:r>
          </a:p>
          <a:p>
            <a:pPr marL="514350" indent="-514350">
              <a:buFont typeface="+mj-lt"/>
              <a:buAutoNum type="arabicPeriod"/>
            </a:pPr>
            <a:r>
              <a:rPr lang="en-US" dirty="0" smtClean="0"/>
              <a:t>Synthesize for CMOS FPGA = exactly the same as </a:t>
            </a:r>
            <a:r>
              <a:rPr lang="en-US" dirty="0" err="1" smtClean="0"/>
              <a:t>Kamela</a:t>
            </a:r>
            <a:r>
              <a:rPr lang="en-US" dirty="0" smtClean="0"/>
              <a:t>.</a:t>
            </a:r>
          </a:p>
          <a:p>
            <a:pPr marL="514350" indent="-514350">
              <a:buFont typeface="+mj-lt"/>
              <a:buAutoNum type="arabicPeriod"/>
            </a:pPr>
            <a:r>
              <a:rPr lang="en-US" dirty="0" smtClean="0"/>
              <a:t>Calculate power, area and delay for CMOS FPGA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 YOU have to explain to the class how </a:t>
            </a:r>
            <a:r>
              <a:rPr lang="en-US" dirty="0" err="1" smtClean="0"/>
              <a:t>Sumitha</a:t>
            </a:r>
            <a:r>
              <a:rPr lang="en-US" dirty="0" smtClean="0"/>
              <a:t> Architecture works, and what exactly was done by Ian </a:t>
            </a:r>
            <a:r>
              <a:rPr lang="en-US" dirty="0" err="1" smtClean="0"/>
              <a:t>Fure</a:t>
            </a:r>
            <a:r>
              <a:rPr lang="en-US" dirty="0" smtClean="0"/>
              <a:t>.</a:t>
            </a:r>
          </a:p>
        </p:txBody>
      </p:sp>
    </p:spTree>
    <p:extLst>
      <p:ext uri="{BB962C8B-B14F-4D97-AF65-F5344CB8AC3E}">
        <p14:creationId xmlns:p14="http://schemas.microsoft.com/office/powerpoint/2010/main" val="1187849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a:bodyPr>
          <a:lstStyle/>
          <a:p>
            <a:pPr marL="514350" indent="-514350">
              <a:buFont typeface="+mj-lt"/>
              <a:buAutoNum type="arabicPeriod"/>
            </a:pPr>
            <a:r>
              <a:rPr lang="en-US" dirty="0" smtClean="0"/>
              <a:t>Complete homework 2</a:t>
            </a:r>
          </a:p>
          <a:p>
            <a:pPr marL="514350" indent="-514350">
              <a:buFont typeface="+mj-lt"/>
              <a:buAutoNum type="arabicPeriod"/>
            </a:pPr>
            <a:r>
              <a:rPr lang="en-US" dirty="0" smtClean="0"/>
              <a:t>Using VHDL, create the description of complete new processor that will have combined functionality of </a:t>
            </a:r>
            <a:r>
              <a:rPr lang="en-US" dirty="0" err="1" smtClean="0"/>
              <a:t>Sumitha</a:t>
            </a:r>
            <a:r>
              <a:rPr lang="en-US" dirty="0" smtClean="0"/>
              <a:t> and </a:t>
            </a:r>
            <a:r>
              <a:rPr lang="en-US" dirty="0" err="1" smtClean="0"/>
              <a:t>Fure</a:t>
            </a:r>
            <a:r>
              <a:rPr lang="en-US" dirty="0" smtClean="0"/>
              <a:t> processors.</a:t>
            </a:r>
          </a:p>
          <a:p>
            <a:pPr marL="514350" indent="-514350">
              <a:buFont typeface="+mj-lt"/>
              <a:buAutoNum type="arabicPeriod"/>
            </a:pPr>
            <a:r>
              <a:rPr lang="en-US" dirty="0" smtClean="0"/>
              <a:t>Synthesize the circuit, the results should show both pipelining and parallelism. You should calculate the delay, area and power.</a:t>
            </a:r>
          </a:p>
          <a:p>
            <a:pPr marL="514350" indent="-514350">
              <a:buFont typeface="+mj-lt"/>
              <a:buAutoNum type="arabicPeriod"/>
            </a:pPr>
            <a:r>
              <a:rPr lang="en-US" dirty="0" smtClean="0"/>
              <a:t>Demonstrate with simulation how timing works here.</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900609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fontScale="92500" lnSpcReduction="10000"/>
          </a:bodyPr>
          <a:lstStyle/>
          <a:p>
            <a:pPr marL="514350" indent="-514350">
              <a:buFont typeface="+mj-lt"/>
              <a:buAutoNum type="arabicPeriod"/>
            </a:pPr>
            <a:r>
              <a:rPr lang="en-US" dirty="0" smtClean="0"/>
              <a:t>This project is more complex than other, therefore we need 6 students. Or even more students would be OK.</a:t>
            </a:r>
          </a:p>
          <a:p>
            <a:pPr marL="514350" indent="-514350">
              <a:buFont typeface="+mj-lt"/>
              <a:buAutoNum type="arabicPeriod"/>
            </a:pPr>
            <a:r>
              <a:rPr lang="en-US" dirty="0" smtClean="0"/>
              <a:t>The results will be highly innovative and publishable.</a:t>
            </a:r>
          </a:p>
          <a:p>
            <a:pPr marL="514350" indent="-514350">
              <a:buFont typeface="+mj-lt"/>
              <a:buAutoNum type="arabicPeriod"/>
            </a:pPr>
            <a:r>
              <a:rPr lang="en-US" dirty="0" smtClean="0"/>
              <a:t>You will design innovative architectures for supervised and unsupervised associative memories </a:t>
            </a:r>
            <a:r>
              <a:rPr lang="en-US" dirty="0" smtClean="0"/>
              <a:t>learning, using </a:t>
            </a:r>
            <a:r>
              <a:rPr lang="en-US" dirty="0" err="1" smtClean="0"/>
              <a:t>stateful</a:t>
            </a:r>
            <a:r>
              <a:rPr lang="en-US" dirty="0" smtClean="0"/>
              <a:t> IMPLY </a:t>
            </a:r>
            <a:r>
              <a:rPr lang="en-US" dirty="0" err="1" smtClean="0"/>
              <a:t>memristors</a:t>
            </a:r>
            <a:r>
              <a:rPr lang="en-US" dirty="0" smtClean="0"/>
              <a:t>.</a:t>
            </a:r>
          </a:p>
          <a:p>
            <a:pPr marL="514350" indent="-514350">
              <a:buFont typeface="+mj-lt"/>
              <a:buAutoNum type="arabicPeriod"/>
            </a:pPr>
            <a:r>
              <a:rPr lang="en-US" dirty="0" smtClean="0"/>
              <a:t>There is a literature given to you on memory stick that shows how to realize the architecture.</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effectLst>
                  <a:outerShdw blurRad="38100" dist="38100" dir="2700000" algn="tl">
                    <a:srgbClr val="000000">
                      <a:alpha val="43137"/>
                    </a:srgbClr>
                  </a:outerShdw>
                </a:effectLst>
              </a:rPr>
              <a:t>Understanding</a:t>
            </a:r>
            <a:r>
              <a:rPr lang="en-US" dirty="0" smtClean="0"/>
              <a:t> VHDL (but you can use class examples plus the software from </a:t>
            </a:r>
            <a:r>
              <a:rPr lang="en-US" dirty="0" err="1" smtClean="0"/>
              <a:t>Kamela</a:t>
            </a:r>
            <a:r>
              <a:rPr lang="en-US" dirty="0" smtClean="0"/>
              <a:t> Rahman). See </a:t>
            </a:r>
            <a:r>
              <a:rPr lang="en-US" b="1" dirty="0" smtClean="0">
                <a:solidFill>
                  <a:srgbClr val="FF0000"/>
                </a:solidFill>
              </a:rPr>
              <a:t>003. Rahman_dissertation2016_updated </a:t>
            </a:r>
            <a:r>
              <a:rPr lang="en-US" dirty="0" smtClean="0"/>
              <a:t>file</a:t>
            </a:r>
          </a:p>
          <a:p>
            <a:pPr marL="971550" lvl="1" indent="-514350">
              <a:buFont typeface="+mj-lt"/>
              <a:buAutoNum type="arabicPeriod"/>
            </a:pPr>
            <a:r>
              <a:rPr lang="en-US" dirty="0" smtClean="0">
                <a:effectLst>
                  <a:outerShdw blurRad="38100" dist="38100" dir="2700000" algn="tl">
                    <a:srgbClr val="000000">
                      <a:alpha val="43137"/>
                    </a:srgbClr>
                  </a:outerShdw>
                </a:effectLst>
              </a:rPr>
              <a:t>Understanding</a:t>
            </a:r>
            <a:r>
              <a:rPr lang="en-US" dirty="0" smtClean="0"/>
              <a:t> how </a:t>
            </a:r>
            <a:r>
              <a:rPr lang="en-US" dirty="0" err="1" smtClean="0"/>
              <a:t>stateful</a:t>
            </a:r>
            <a:r>
              <a:rPr lang="en-US" dirty="0" smtClean="0"/>
              <a:t> IMPLY built from </a:t>
            </a:r>
            <a:r>
              <a:rPr lang="en-US" dirty="0" err="1" smtClean="0"/>
              <a:t>memristors</a:t>
            </a:r>
            <a:r>
              <a:rPr lang="en-US" dirty="0" smtClean="0"/>
              <a:t> works. </a:t>
            </a:r>
          </a:p>
          <a:p>
            <a:pPr marL="457200" lvl="1" indent="0">
              <a:buNone/>
            </a:pPr>
            <a:r>
              <a:rPr lang="en-US" dirty="0"/>
              <a:t> </a:t>
            </a:r>
            <a:r>
              <a:rPr lang="en-US" dirty="0" smtClean="0"/>
              <a:t>      See </a:t>
            </a:r>
            <a:r>
              <a:rPr lang="en-US" b="1" dirty="0" smtClean="0">
                <a:solidFill>
                  <a:srgbClr val="FF0000"/>
                </a:solidFill>
              </a:rPr>
              <a:t>005. </a:t>
            </a:r>
            <a:r>
              <a:rPr lang="en-US" b="1" dirty="0" err="1" smtClean="0">
                <a:solidFill>
                  <a:srgbClr val="FF0000"/>
                </a:solidFill>
              </a:rPr>
              <a:t>Memristive</a:t>
            </a:r>
            <a:r>
              <a:rPr lang="en-US" b="1" dirty="0" smtClean="0">
                <a:solidFill>
                  <a:srgbClr val="FF0000"/>
                </a:solidFill>
              </a:rPr>
              <a:t> FPGA – </a:t>
            </a:r>
            <a:r>
              <a:rPr lang="en-US" b="1" dirty="0" err="1" smtClean="0">
                <a:solidFill>
                  <a:srgbClr val="FF0000"/>
                </a:solidFill>
              </a:rPr>
              <a:t>Kamela</a:t>
            </a:r>
            <a:r>
              <a:rPr lang="en-US" b="1" dirty="0" smtClean="0">
                <a:solidFill>
                  <a:srgbClr val="FF0000"/>
                </a:solidFill>
              </a:rPr>
              <a:t> Rahman – defense2016_v4  </a:t>
            </a:r>
            <a:r>
              <a:rPr lang="en-US" dirty="0" smtClean="0"/>
              <a:t>file </a:t>
            </a:r>
          </a:p>
          <a:p>
            <a:pPr marL="457200" lvl="1" indent="0">
              <a:buNone/>
            </a:pPr>
            <a:r>
              <a:rPr lang="en-US" dirty="0"/>
              <a:t> </a:t>
            </a:r>
            <a:r>
              <a:rPr lang="en-US" dirty="0" smtClean="0"/>
              <a:t>     and </a:t>
            </a:r>
            <a:r>
              <a:rPr lang="en-US" b="1" dirty="0" smtClean="0">
                <a:solidFill>
                  <a:srgbClr val="FF0000"/>
                </a:solidFill>
              </a:rPr>
              <a:t>006. Anika </a:t>
            </a:r>
            <a:r>
              <a:rPr lang="en-US" b="1" dirty="0" err="1" smtClean="0">
                <a:solidFill>
                  <a:srgbClr val="FF0000"/>
                </a:solidFill>
              </a:rPr>
              <a:t>davidson</a:t>
            </a:r>
            <a:r>
              <a:rPr lang="en-US" dirty="0" smtClean="0"/>
              <a:t> file for explanation. The last paper teaches you how to synthesize the circuit using various methods, and explains timing.</a:t>
            </a:r>
          </a:p>
          <a:p>
            <a:pPr marL="457200" lvl="1" indent="0">
              <a:buNone/>
            </a:pPr>
            <a:r>
              <a:rPr lang="en-US" dirty="0" smtClean="0"/>
              <a:t>3. </a:t>
            </a:r>
            <a:r>
              <a:rPr lang="en-US" dirty="0" smtClean="0">
                <a:effectLst>
                  <a:outerShdw blurRad="38100" dist="38100" dir="2700000" algn="tl">
                    <a:srgbClr val="000000">
                      <a:alpha val="43137"/>
                    </a:srgbClr>
                  </a:outerShdw>
                </a:effectLst>
              </a:rPr>
              <a:t>Understanding</a:t>
            </a:r>
            <a:r>
              <a:rPr lang="en-US" dirty="0" smtClean="0"/>
              <a:t> the architecture on high-software level – </a:t>
            </a:r>
          </a:p>
          <a:p>
            <a:pPr marL="457200" lvl="1" indent="0">
              <a:buNone/>
            </a:pPr>
            <a:r>
              <a:rPr lang="en-US" dirty="0"/>
              <a:t> </a:t>
            </a:r>
            <a:r>
              <a:rPr lang="en-US" dirty="0" smtClean="0"/>
              <a:t>See the paper </a:t>
            </a:r>
            <a:r>
              <a:rPr lang="en-US" b="1" dirty="0" smtClean="0">
                <a:solidFill>
                  <a:srgbClr val="FF0000"/>
                </a:solidFill>
              </a:rPr>
              <a:t>000. Hasegawa = final GAM temporal ESOINN </a:t>
            </a:r>
            <a:r>
              <a:rPr lang="en-US" dirty="0" smtClean="0"/>
              <a:t>paper. Also other papers by Hasegawa, </a:t>
            </a:r>
            <a:r>
              <a:rPr lang="en-US" b="1" dirty="0" smtClean="0">
                <a:solidFill>
                  <a:srgbClr val="FF0000"/>
                </a:solidFill>
              </a:rPr>
              <a:t>001, 002 and 004 </a:t>
            </a:r>
            <a:r>
              <a:rPr lang="en-US" dirty="0" smtClean="0"/>
              <a:t>can help, but paper 000 is the most important.</a:t>
            </a:r>
            <a:endParaRPr lang="en-US" dirty="0"/>
          </a:p>
        </p:txBody>
      </p:sp>
    </p:spTree>
    <p:extLst>
      <p:ext uri="{BB962C8B-B14F-4D97-AF65-F5344CB8AC3E}">
        <p14:creationId xmlns:p14="http://schemas.microsoft.com/office/powerpoint/2010/main" val="125593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lstStyle/>
          <a:p>
            <a:pPr marL="514350" indent="-514350">
              <a:buFont typeface="+mj-lt"/>
              <a:buAutoNum type="arabicPeriod"/>
            </a:pPr>
            <a:r>
              <a:rPr lang="en-US" dirty="0" smtClean="0"/>
              <a:t>Create the controller and data path, to realize and simulate other 5 architectures (in addition to what </a:t>
            </a:r>
            <a:r>
              <a:rPr lang="en-US" dirty="0" err="1" smtClean="0"/>
              <a:t>Kamela</a:t>
            </a:r>
            <a:r>
              <a:rPr lang="en-US" dirty="0" smtClean="0"/>
              <a:t> has done). This design should be done for specific CMOS FPGA.</a:t>
            </a:r>
          </a:p>
          <a:p>
            <a:pPr marL="514350" indent="-514350">
              <a:buFont typeface="+mj-lt"/>
              <a:buAutoNum type="arabicPeriod"/>
            </a:pPr>
            <a:r>
              <a:rPr lang="en-US" dirty="0" smtClean="0"/>
              <a:t>Design, using CMOS FPGA data path circuit for finding two maximum elements using concepts from the class, as explained.</a:t>
            </a:r>
          </a:p>
          <a:p>
            <a:pPr marL="514350" indent="-514350">
              <a:buFont typeface="+mj-lt"/>
              <a:buAutoNum type="arabicPeriod"/>
            </a:pPr>
            <a:r>
              <a:rPr lang="en-US" dirty="0" smtClean="0"/>
              <a:t>Simulate= exactly the same as </a:t>
            </a:r>
            <a:r>
              <a:rPr lang="en-US" dirty="0" err="1" smtClean="0"/>
              <a:t>Kamela</a:t>
            </a:r>
            <a:r>
              <a:rPr lang="en-US" dirty="0" smtClean="0"/>
              <a:t>.</a:t>
            </a:r>
          </a:p>
          <a:p>
            <a:pPr marL="514350" indent="-514350">
              <a:buFont typeface="+mj-lt"/>
              <a:buAutoNum type="arabicPeriod"/>
            </a:pPr>
            <a:r>
              <a:rPr lang="en-US" dirty="0" smtClean="0"/>
              <a:t>Synthesize= exactly the same as </a:t>
            </a:r>
            <a:r>
              <a:rPr lang="en-US" dirty="0" err="1" smtClean="0"/>
              <a:t>Kamela</a:t>
            </a:r>
            <a:r>
              <a:rPr lang="en-US" dirty="0" smtClean="0"/>
              <a:t>.</a:t>
            </a:r>
          </a:p>
          <a:p>
            <a:pPr marL="514350" indent="-514350">
              <a:buFont typeface="+mj-lt"/>
              <a:buAutoNum type="arabicPeriod"/>
            </a:pPr>
            <a:r>
              <a:rPr lang="en-US" dirty="0" smtClean="0"/>
              <a:t>Calculate power, area and delay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a:t>
            </a:r>
            <a:endParaRPr lang="en-US" dirty="0"/>
          </a:p>
        </p:txBody>
      </p:sp>
    </p:spTree>
    <p:extLst>
      <p:ext uri="{BB962C8B-B14F-4D97-AF65-F5344CB8AC3E}">
        <p14:creationId xmlns:p14="http://schemas.microsoft.com/office/powerpoint/2010/main" val="265773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fontScale="92500" lnSpcReduction="20000"/>
          </a:bodyPr>
          <a:lstStyle/>
          <a:p>
            <a:pPr marL="514350" indent="-514350">
              <a:buFont typeface="+mj-lt"/>
              <a:buAutoNum type="arabicPeriod"/>
            </a:pPr>
            <a:r>
              <a:rPr lang="en-US" dirty="0" smtClean="0"/>
              <a:t>Complete homework 2</a:t>
            </a:r>
          </a:p>
          <a:p>
            <a:pPr marL="514350" indent="-514350">
              <a:buFont typeface="+mj-lt"/>
              <a:buAutoNum type="arabicPeriod"/>
            </a:pPr>
            <a:r>
              <a:rPr lang="en-US" dirty="0" smtClean="0"/>
              <a:t>Understand how to design circuits, both combinational and sequential using </a:t>
            </a:r>
            <a:r>
              <a:rPr lang="en-US" dirty="0" err="1" smtClean="0"/>
              <a:t>stateful</a:t>
            </a:r>
            <a:r>
              <a:rPr lang="en-US" dirty="0" smtClean="0"/>
              <a:t> IMPLY gates.</a:t>
            </a:r>
          </a:p>
          <a:p>
            <a:pPr marL="514350" indent="-514350">
              <a:buFont typeface="+mj-lt"/>
              <a:buAutoNum type="arabicPeriod"/>
            </a:pPr>
            <a:r>
              <a:rPr lang="en-US" dirty="0" smtClean="0"/>
              <a:t>Synthesize </a:t>
            </a:r>
            <a:r>
              <a:rPr lang="en-US" u="sng" dirty="0" smtClean="0">
                <a:effectLst>
                  <a:outerShdw blurRad="38100" dist="38100" dir="2700000" algn="tl">
                    <a:srgbClr val="000000">
                      <a:alpha val="43137"/>
                    </a:srgbClr>
                  </a:outerShdw>
                </a:effectLst>
              </a:rPr>
              <a:t>one</a:t>
            </a:r>
            <a:r>
              <a:rPr lang="en-US" dirty="0" smtClean="0"/>
              <a:t> complete algorithm, the same way as </a:t>
            </a:r>
            <a:r>
              <a:rPr lang="en-US" dirty="0" err="1" smtClean="0"/>
              <a:t>Kamela</a:t>
            </a:r>
            <a:r>
              <a:rPr lang="en-US" dirty="0" smtClean="0"/>
              <a:t> has designed the Euclidean Distance, but with complete control and data path</a:t>
            </a:r>
            <a:r>
              <a:rPr lang="en-US" dirty="0" smtClean="0"/>
              <a:t>. You can choose </a:t>
            </a:r>
            <a:r>
              <a:rPr lang="en-US" dirty="0" smtClean="0">
                <a:effectLst>
                  <a:outerShdw blurRad="38100" dist="38100" dir="2700000" algn="tl">
                    <a:srgbClr val="000000">
                      <a:alpha val="43137"/>
                    </a:srgbClr>
                  </a:outerShdw>
                </a:effectLst>
              </a:rPr>
              <a:t>any</a:t>
            </a:r>
            <a:r>
              <a:rPr lang="en-US" dirty="0" smtClean="0"/>
              <a:t> algorithm from Hasegawa’s paper.</a:t>
            </a:r>
            <a:endParaRPr lang="en-US" dirty="0" smtClean="0"/>
          </a:p>
          <a:p>
            <a:pPr marL="514350" indent="-514350">
              <a:buFont typeface="+mj-lt"/>
              <a:buAutoNum type="arabicPeriod"/>
            </a:pPr>
            <a:r>
              <a:rPr lang="en-US" dirty="0" smtClean="0"/>
              <a:t>Using VHDL, create the description of logic with </a:t>
            </a:r>
            <a:r>
              <a:rPr lang="en-US" dirty="0" err="1" smtClean="0"/>
              <a:t>stateful</a:t>
            </a:r>
            <a:r>
              <a:rPr lang="en-US" dirty="0" smtClean="0"/>
              <a:t> IMPLY gates. You should assume certain delay time </a:t>
            </a:r>
            <a:r>
              <a:rPr lang="en-US" b="1" i="1" dirty="0" smtClean="0">
                <a:effectLst>
                  <a:outerShdw blurRad="38100" dist="38100" dir="2700000" algn="tl">
                    <a:srgbClr val="000000">
                      <a:alpha val="43137"/>
                    </a:srgbClr>
                  </a:outerShdw>
                </a:effectLst>
              </a:rPr>
              <a:t>t0</a:t>
            </a:r>
            <a:r>
              <a:rPr lang="en-US" dirty="0" smtClean="0"/>
              <a:t> for each pulse. The cells are pipelined and executed in parallel. Use the same method as in </a:t>
            </a:r>
            <a:r>
              <a:rPr lang="en-US" dirty="0" err="1" smtClean="0"/>
              <a:t>Kamela’s</a:t>
            </a:r>
            <a:r>
              <a:rPr lang="en-US" dirty="0" smtClean="0"/>
              <a:t> </a:t>
            </a:r>
            <a:r>
              <a:rPr lang="en-US" dirty="0" err="1" smtClean="0"/>
              <a:t>stateful</a:t>
            </a:r>
            <a:r>
              <a:rPr lang="en-US" dirty="0" smtClean="0"/>
              <a:t> </a:t>
            </a:r>
            <a:r>
              <a:rPr lang="en-US" dirty="0" err="1" smtClean="0"/>
              <a:t>memristor</a:t>
            </a:r>
            <a:r>
              <a:rPr lang="en-US" dirty="0" smtClean="0"/>
              <a:t> design. </a:t>
            </a:r>
            <a:br>
              <a:rPr lang="en-US" dirty="0" smtClean="0"/>
            </a:br>
            <a:endParaRPr lang="en-US" dirty="0" smtClean="0"/>
          </a:p>
          <a:p>
            <a:pPr marL="514350" indent="-514350">
              <a:buFont typeface="+mj-lt"/>
              <a:buAutoNum type="arabicPeriod"/>
            </a:pPr>
            <a:r>
              <a:rPr lang="en-US" dirty="0" smtClean="0"/>
              <a:t>Simulate the pipeline, the results should show both pipelining and parallelism. You should calculate the delay, area and power.</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41389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675" y="492776"/>
            <a:ext cx="11167673" cy="3109262"/>
          </a:xfrm>
          <a:solidFill>
            <a:srgbClr val="FFFF00"/>
          </a:solidFill>
        </p:spPr>
        <p:txBody>
          <a:bodyPr>
            <a:noAutofit/>
          </a:bodyPr>
          <a:lstStyle/>
          <a:p>
            <a:r>
              <a:rPr lang="en-US" sz="6600" b="1" dirty="0" smtClean="0">
                <a:solidFill>
                  <a:srgbClr val="FF0000"/>
                </a:solidFill>
                <a:effectLst>
                  <a:outerShdw blurRad="38100" dist="38100" dir="2700000" algn="tl">
                    <a:srgbClr val="000000">
                      <a:alpha val="43137"/>
                    </a:srgbClr>
                  </a:outerShdw>
                </a:effectLst>
              </a:rPr>
              <a:t>Project 02.</a:t>
            </a:r>
            <a:br>
              <a:rPr lang="en-US" sz="6600" b="1" dirty="0" smtClean="0">
                <a:solidFill>
                  <a:srgbClr val="FF0000"/>
                </a:solidFill>
                <a:effectLst>
                  <a:outerShdw blurRad="38100" dist="38100" dir="2700000" algn="tl">
                    <a:srgbClr val="000000">
                      <a:alpha val="43137"/>
                    </a:srgbClr>
                  </a:outerShdw>
                </a:effectLst>
              </a:rPr>
            </a:br>
            <a:r>
              <a:rPr lang="en-US" sz="6600" b="1" dirty="0" err="1" smtClean="0">
                <a:solidFill>
                  <a:srgbClr val="FF0000"/>
                </a:solidFill>
                <a:effectLst>
                  <a:outerShdw blurRad="38100" dist="38100" dir="2700000" algn="tl">
                    <a:srgbClr val="000000">
                      <a:alpha val="43137"/>
                    </a:srgbClr>
                  </a:outerShdw>
                </a:effectLst>
              </a:rPr>
              <a:t>Memristive</a:t>
            </a:r>
            <a:r>
              <a:rPr lang="en-US" sz="6600" b="1" dirty="0" smtClean="0">
                <a:solidFill>
                  <a:srgbClr val="FF0000"/>
                </a:solidFill>
                <a:effectLst>
                  <a:outerShdw blurRad="38100" dist="38100" dir="2700000" algn="tl">
                    <a:srgbClr val="000000">
                      <a:alpha val="43137"/>
                    </a:srgbClr>
                  </a:outerShdw>
                </a:effectLst>
              </a:rPr>
              <a:t> Systolic Sorter</a:t>
            </a:r>
            <a:endParaRPr lang="en-US" sz="6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6511" y="4216635"/>
            <a:ext cx="9144000" cy="1655762"/>
          </a:xfrm>
        </p:spPr>
        <p:txBody>
          <a:bodyPr/>
          <a:lstStyle/>
          <a:p>
            <a:r>
              <a:rPr lang="en-US" dirty="0" smtClean="0"/>
              <a:t>Spring 2016</a:t>
            </a:r>
          </a:p>
          <a:p>
            <a:r>
              <a:rPr lang="en-US" dirty="0" smtClean="0"/>
              <a:t>Marek Perkowski</a:t>
            </a:r>
            <a:endParaRPr lang="en-US" dirty="0"/>
          </a:p>
        </p:txBody>
      </p:sp>
    </p:spTree>
    <p:extLst>
      <p:ext uri="{BB962C8B-B14F-4D97-AF65-F5344CB8AC3E}">
        <p14:creationId xmlns:p14="http://schemas.microsoft.com/office/powerpoint/2010/main" val="250909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1353"/>
          </a:xfrm>
        </p:spPr>
        <p:txBody>
          <a:bodyPr>
            <a:normAutofit fontScale="90000"/>
          </a:bodyPr>
          <a:lstStyle/>
          <a:p>
            <a:pPr algn="ctr"/>
            <a:r>
              <a:rPr lang="en-US" dirty="0" smtClean="0"/>
              <a:t>What is this project about?</a:t>
            </a:r>
            <a:endParaRPr lang="en-US" dirty="0"/>
          </a:p>
        </p:txBody>
      </p:sp>
      <p:sp>
        <p:nvSpPr>
          <p:cNvPr id="3" name="Content Placeholder 2"/>
          <p:cNvSpPr>
            <a:spLocks noGrp="1"/>
          </p:cNvSpPr>
          <p:nvPr>
            <p:ph idx="1"/>
          </p:nvPr>
        </p:nvSpPr>
        <p:spPr>
          <a:xfrm>
            <a:off x="312106" y="651353"/>
            <a:ext cx="11562567" cy="5999968"/>
          </a:xfrm>
        </p:spPr>
        <p:txBody>
          <a:bodyPr>
            <a:normAutofit fontScale="92500" lnSpcReduction="10000"/>
          </a:bodyPr>
          <a:lstStyle/>
          <a:p>
            <a:pPr marL="514350" indent="-514350">
              <a:buFont typeface="+mj-lt"/>
              <a:buAutoNum type="arabicPeriod"/>
            </a:pPr>
            <a:r>
              <a:rPr lang="en-US" dirty="0" smtClean="0"/>
              <a:t>This project is easy if you understand pipelining, synchronization and </a:t>
            </a:r>
            <a:r>
              <a:rPr lang="en-US" dirty="0" err="1" smtClean="0"/>
              <a:t>memristors</a:t>
            </a:r>
            <a:r>
              <a:rPr lang="en-US" dirty="0" smtClean="0"/>
              <a:t>. We need two people.  </a:t>
            </a:r>
          </a:p>
          <a:p>
            <a:pPr marL="514350" indent="-514350">
              <a:buFont typeface="+mj-lt"/>
              <a:buAutoNum type="arabicPeriod"/>
            </a:pPr>
            <a:r>
              <a:rPr lang="en-US" dirty="0" smtClean="0"/>
              <a:t>The results will be innovative and publishable.</a:t>
            </a:r>
          </a:p>
          <a:p>
            <a:pPr marL="514350" indent="-514350">
              <a:buFont typeface="+mj-lt"/>
              <a:buAutoNum type="arabicPeriod"/>
            </a:pPr>
            <a:r>
              <a:rPr lang="en-US" dirty="0" smtClean="0"/>
              <a:t>You will design an innovative architecture for a sorter, as discussed in the class, based on triangular systolic processor. </a:t>
            </a:r>
          </a:p>
          <a:p>
            <a:pPr marL="514350" indent="-514350">
              <a:buFont typeface="+mj-lt"/>
              <a:buAutoNum type="arabicPeriod"/>
            </a:pPr>
            <a:r>
              <a:rPr lang="en-US" dirty="0" smtClean="0"/>
              <a:t>There is a literature given to you on memory stick that shows how to realize the architecture.</a:t>
            </a:r>
          </a:p>
          <a:p>
            <a:pPr marL="514350" indent="-514350">
              <a:buFont typeface="+mj-lt"/>
              <a:buAutoNum type="arabicPeriod"/>
            </a:pPr>
            <a:r>
              <a:rPr lang="en-US" b="1" dirty="0" smtClean="0"/>
              <a:t>The project will require</a:t>
            </a:r>
            <a:r>
              <a:rPr lang="en-US" dirty="0" smtClean="0"/>
              <a:t>:</a:t>
            </a:r>
          </a:p>
          <a:p>
            <a:pPr marL="971550" lvl="1" indent="-514350">
              <a:buFont typeface="+mj-lt"/>
              <a:buAutoNum type="arabicPeriod"/>
            </a:pPr>
            <a:r>
              <a:rPr lang="en-US" dirty="0" smtClean="0"/>
              <a:t>Understanding how to use VHDL for pipelining. Read the previous student report, Paul Long, for help to understand the concept , but VHDL will be your contribution. His software is in System Verilog, your will be in VHDL. He has done good design, but did not report correctly the information about power, delay, area, </a:t>
            </a:r>
            <a:r>
              <a:rPr lang="en-US" dirty="0" err="1" smtClean="0"/>
              <a:t>etc</a:t>
            </a:r>
            <a:r>
              <a:rPr lang="en-US" dirty="0" smtClean="0"/>
              <a:t> that Verilog tool would not give but VHDL will. Your work will be very similar in essence to Project 01.</a:t>
            </a:r>
          </a:p>
          <a:p>
            <a:pPr marL="971550" lvl="1" indent="-514350">
              <a:buFont typeface="+mj-lt"/>
              <a:buAutoNum type="arabicPeriod"/>
            </a:pPr>
            <a:r>
              <a:rPr lang="en-US" dirty="0" smtClean="0"/>
              <a:t>Understanding how </a:t>
            </a:r>
            <a:r>
              <a:rPr lang="en-US" dirty="0" err="1" smtClean="0"/>
              <a:t>stateful</a:t>
            </a:r>
            <a:r>
              <a:rPr lang="en-US" dirty="0" smtClean="0"/>
              <a:t> IMPLY built from </a:t>
            </a:r>
            <a:r>
              <a:rPr lang="en-US" dirty="0" err="1" smtClean="0"/>
              <a:t>memristors</a:t>
            </a:r>
            <a:r>
              <a:rPr lang="en-US" dirty="0" smtClean="0"/>
              <a:t> works. </a:t>
            </a:r>
          </a:p>
          <a:p>
            <a:pPr marL="457200" lvl="1" indent="0">
              <a:buNone/>
            </a:pPr>
            <a:r>
              <a:rPr lang="en-US" dirty="0"/>
              <a:t> </a:t>
            </a:r>
            <a:r>
              <a:rPr lang="en-US" dirty="0" smtClean="0"/>
              <a:t>      See </a:t>
            </a:r>
            <a:r>
              <a:rPr lang="en-US" b="1" dirty="0" smtClean="0">
                <a:solidFill>
                  <a:srgbClr val="FF0000"/>
                </a:solidFill>
              </a:rPr>
              <a:t>005. </a:t>
            </a:r>
            <a:r>
              <a:rPr lang="en-US" b="1" dirty="0" err="1" smtClean="0">
                <a:solidFill>
                  <a:srgbClr val="FF0000"/>
                </a:solidFill>
              </a:rPr>
              <a:t>Memristive</a:t>
            </a:r>
            <a:r>
              <a:rPr lang="en-US" b="1" dirty="0" smtClean="0">
                <a:solidFill>
                  <a:srgbClr val="FF0000"/>
                </a:solidFill>
              </a:rPr>
              <a:t> FPGA – </a:t>
            </a:r>
            <a:r>
              <a:rPr lang="en-US" b="1" dirty="0" err="1" smtClean="0">
                <a:solidFill>
                  <a:srgbClr val="FF0000"/>
                </a:solidFill>
              </a:rPr>
              <a:t>Kamela</a:t>
            </a:r>
            <a:r>
              <a:rPr lang="en-US" b="1" dirty="0" smtClean="0">
                <a:solidFill>
                  <a:srgbClr val="FF0000"/>
                </a:solidFill>
              </a:rPr>
              <a:t> Rahman – defense2016_v4  </a:t>
            </a:r>
            <a:r>
              <a:rPr lang="en-US" dirty="0" smtClean="0"/>
              <a:t>file </a:t>
            </a:r>
          </a:p>
          <a:p>
            <a:pPr marL="457200" lvl="1" indent="0">
              <a:buNone/>
            </a:pPr>
            <a:r>
              <a:rPr lang="en-US" dirty="0"/>
              <a:t> </a:t>
            </a:r>
            <a:r>
              <a:rPr lang="en-US" dirty="0" smtClean="0"/>
              <a:t>     and </a:t>
            </a:r>
            <a:r>
              <a:rPr lang="en-US" b="1" dirty="0" smtClean="0">
                <a:solidFill>
                  <a:srgbClr val="FF0000"/>
                </a:solidFill>
              </a:rPr>
              <a:t>006. Anika </a:t>
            </a:r>
            <a:r>
              <a:rPr lang="en-US" b="1" dirty="0" err="1" smtClean="0">
                <a:solidFill>
                  <a:srgbClr val="FF0000"/>
                </a:solidFill>
              </a:rPr>
              <a:t>davidson</a:t>
            </a:r>
            <a:r>
              <a:rPr lang="en-US" dirty="0" smtClean="0"/>
              <a:t> file for explanation. The last paper teaches you how to synthesize the circuit using various methods, and explains timing.</a:t>
            </a:r>
          </a:p>
          <a:p>
            <a:pPr marL="457200" lvl="1" indent="0">
              <a:buNone/>
            </a:pPr>
            <a:endParaRPr lang="en-US" dirty="0"/>
          </a:p>
        </p:txBody>
      </p:sp>
    </p:spTree>
    <p:extLst>
      <p:ext uri="{BB962C8B-B14F-4D97-AF65-F5344CB8AC3E}">
        <p14:creationId xmlns:p14="http://schemas.microsoft.com/office/powerpoint/2010/main" val="482107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Autofit/>
          </a:bodyPr>
          <a:lstStyle/>
          <a:p>
            <a:pPr algn="ctr"/>
            <a:r>
              <a:rPr lang="en-US" b="1" dirty="0" smtClean="0">
                <a:solidFill>
                  <a:srgbClr val="FF0000"/>
                </a:solidFill>
              </a:rPr>
              <a:t>What you have to do to get an A for homework 2.</a:t>
            </a:r>
            <a:endParaRPr lang="en-US" b="1" dirty="0">
              <a:solidFill>
                <a:srgbClr val="FF0000"/>
              </a:solidFill>
            </a:endParaRPr>
          </a:p>
        </p:txBody>
      </p:sp>
      <p:sp>
        <p:nvSpPr>
          <p:cNvPr id="3" name="Content Placeholder 2"/>
          <p:cNvSpPr>
            <a:spLocks noGrp="1"/>
          </p:cNvSpPr>
          <p:nvPr>
            <p:ph idx="1"/>
          </p:nvPr>
        </p:nvSpPr>
        <p:spPr>
          <a:xfrm>
            <a:off x="349684" y="798490"/>
            <a:ext cx="11587619" cy="5777673"/>
          </a:xfrm>
        </p:spPr>
        <p:txBody>
          <a:bodyPr/>
          <a:lstStyle/>
          <a:p>
            <a:pPr marL="514350" indent="-514350">
              <a:buFont typeface="+mj-lt"/>
              <a:buAutoNum type="arabicPeriod"/>
            </a:pPr>
            <a:r>
              <a:rPr lang="en-US" dirty="0" smtClean="0"/>
              <a:t>Create the data path, to realize and simulate this systolic architecture. This design should be done for specific CMOS FPGA</a:t>
            </a:r>
            <a:r>
              <a:rPr lang="en-US" dirty="0" smtClean="0"/>
              <a:t>. You should use the System Verilog code at the beginning just to understand the problem.</a:t>
            </a:r>
            <a:endParaRPr lang="en-US" dirty="0" smtClean="0"/>
          </a:p>
          <a:p>
            <a:pPr marL="514350" indent="-514350">
              <a:buFont typeface="+mj-lt"/>
              <a:buAutoNum type="arabicPeriod"/>
            </a:pPr>
            <a:r>
              <a:rPr lang="en-US" dirty="0" smtClean="0"/>
              <a:t>Simulate for CMOS FPGA = exactly the same as </a:t>
            </a:r>
            <a:r>
              <a:rPr lang="en-US" dirty="0" err="1" smtClean="0"/>
              <a:t>Kamela</a:t>
            </a:r>
            <a:r>
              <a:rPr lang="en-US" dirty="0" smtClean="0"/>
              <a:t>. You can discuss this with other student teams.</a:t>
            </a:r>
            <a:endParaRPr lang="en-US" dirty="0" smtClean="0"/>
          </a:p>
          <a:p>
            <a:pPr marL="514350" indent="-514350">
              <a:buFont typeface="+mj-lt"/>
              <a:buAutoNum type="arabicPeriod"/>
            </a:pPr>
            <a:r>
              <a:rPr lang="en-US" dirty="0" smtClean="0"/>
              <a:t>Synthesize for CMOS FPGA = exactly the same as </a:t>
            </a:r>
            <a:r>
              <a:rPr lang="en-US" dirty="0" err="1" smtClean="0"/>
              <a:t>Kamela</a:t>
            </a:r>
            <a:r>
              <a:rPr lang="en-US" dirty="0" smtClean="0"/>
              <a:t>.</a:t>
            </a:r>
          </a:p>
          <a:p>
            <a:pPr marL="514350" indent="-514350">
              <a:buFont typeface="+mj-lt"/>
              <a:buAutoNum type="arabicPeriod"/>
            </a:pPr>
            <a:r>
              <a:rPr lang="en-US" dirty="0" smtClean="0"/>
              <a:t>Calculate power, area and delay for CMOS FPGA = exactly the same as </a:t>
            </a:r>
            <a:r>
              <a:rPr lang="en-US" dirty="0" err="1" smtClean="0"/>
              <a:t>Kamela</a:t>
            </a:r>
            <a:r>
              <a:rPr lang="en-US" dirty="0" smtClean="0"/>
              <a:t>.</a:t>
            </a:r>
          </a:p>
          <a:p>
            <a:pPr marL="514350" indent="-514350">
              <a:buFont typeface="+mj-lt"/>
              <a:buAutoNum type="arabicPeriod"/>
            </a:pPr>
            <a:r>
              <a:rPr lang="en-US" dirty="0" smtClean="0"/>
              <a:t>Present a good presentation using PPT in class, each student speaks. Slides should have complete VHDL code and experimental results on simulation, power, delay and area.</a:t>
            </a:r>
          </a:p>
          <a:p>
            <a:pPr marL="514350" indent="-514350">
              <a:buFont typeface="+mj-lt"/>
              <a:buAutoNum type="arabicPeriod"/>
            </a:pPr>
            <a:r>
              <a:rPr lang="en-US" dirty="0" smtClean="0"/>
              <a:t>This would be sufficient for Homework 2.</a:t>
            </a:r>
            <a:endParaRPr lang="en-US" dirty="0"/>
          </a:p>
        </p:txBody>
      </p:sp>
    </p:spTree>
    <p:extLst>
      <p:ext uri="{BB962C8B-B14F-4D97-AF65-F5344CB8AC3E}">
        <p14:creationId xmlns:p14="http://schemas.microsoft.com/office/powerpoint/2010/main" val="66850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6301"/>
          </a:xfrm>
          <a:solidFill>
            <a:srgbClr val="FFFF00"/>
          </a:solidFill>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What you have to do to get an A for final project.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9684" y="798490"/>
            <a:ext cx="11587619" cy="5777673"/>
          </a:xfrm>
        </p:spPr>
        <p:txBody>
          <a:bodyPr>
            <a:normAutofit fontScale="85000" lnSpcReduction="20000"/>
          </a:bodyPr>
          <a:lstStyle/>
          <a:p>
            <a:pPr marL="514350" indent="-514350">
              <a:buFont typeface="+mj-lt"/>
              <a:buAutoNum type="arabicPeriod"/>
            </a:pPr>
            <a:r>
              <a:rPr lang="en-US" dirty="0" smtClean="0"/>
              <a:t>Complete homework 2</a:t>
            </a:r>
          </a:p>
          <a:p>
            <a:pPr marL="514350" indent="-514350">
              <a:buFont typeface="+mj-lt"/>
              <a:buAutoNum type="arabicPeriod"/>
            </a:pPr>
            <a:r>
              <a:rPr lang="en-US" dirty="0" smtClean="0"/>
              <a:t>Understand how to design circuits, both combinational and sequential using </a:t>
            </a:r>
            <a:r>
              <a:rPr lang="en-US" dirty="0" err="1" smtClean="0"/>
              <a:t>stateful</a:t>
            </a:r>
            <a:r>
              <a:rPr lang="en-US" dirty="0" smtClean="0"/>
              <a:t> IMPLY gates.</a:t>
            </a:r>
          </a:p>
          <a:p>
            <a:pPr marL="514350" indent="-514350">
              <a:buFont typeface="+mj-lt"/>
              <a:buAutoNum type="arabicPeriod"/>
            </a:pPr>
            <a:r>
              <a:rPr lang="en-US" dirty="0" smtClean="0"/>
              <a:t>Synthesize </a:t>
            </a:r>
            <a:r>
              <a:rPr lang="en-US" dirty="0" smtClean="0">
                <a:effectLst>
                  <a:outerShdw blurRad="38100" dist="38100" dir="2700000" algn="tl">
                    <a:srgbClr val="000000">
                      <a:alpha val="43137"/>
                    </a:srgbClr>
                  </a:outerShdw>
                </a:effectLst>
              </a:rPr>
              <a:t>the</a:t>
            </a:r>
            <a:r>
              <a:rPr lang="en-US" dirty="0" smtClean="0"/>
              <a:t> complete systolic circuit using </a:t>
            </a:r>
            <a:r>
              <a:rPr lang="en-US" dirty="0" err="1" smtClean="0"/>
              <a:t>Stateful</a:t>
            </a:r>
            <a:r>
              <a:rPr lang="en-US" dirty="0" smtClean="0"/>
              <a:t> IMPLY </a:t>
            </a:r>
            <a:r>
              <a:rPr lang="en-US" dirty="0" err="1" smtClean="0"/>
              <a:t>memristors</a:t>
            </a:r>
            <a:r>
              <a:rPr lang="en-US" dirty="0" smtClean="0"/>
              <a:t>, the same way as </a:t>
            </a:r>
            <a:r>
              <a:rPr lang="en-US" dirty="0" err="1" smtClean="0"/>
              <a:t>Kamela</a:t>
            </a:r>
            <a:r>
              <a:rPr lang="en-US" dirty="0" smtClean="0"/>
              <a:t> has designed the Euclidean Distance, but you design only the data path as this circuit does not require external control.  </a:t>
            </a:r>
          </a:p>
          <a:p>
            <a:pPr marL="514350" indent="-514350">
              <a:buFont typeface="+mj-lt"/>
              <a:buAutoNum type="arabicPeriod"/>
            </a:pPr>
            <a:r>
              <a:rPr lang="en-US" dirty="0" smtClean="0"/>
              <a:t>Using VHDL, create the description of logic with </a:t>
            </a:r>
            <a:r>
              <a:rPr lang="en-US" dirty="0" err="1" smtClean="0"/>
              <a:t>stateful</a:t>
            </a:r>
            <a:r>
              <a:rPr lang="en-US" dirty="0" smtClean="0"/>
              <a:t> IMPLY gates. You should assume certain delay time </a:t>
            </a:r>
            <a:r>
              <a:rPr lang="en-US" b="1" i="1" dirty="0" smtClean="0">
                <a:effectLst>
                  <a:outerShdw blurRad="38100" dist="38100" dir="2700000" algn="tl">
                    <a:srgbClr val="000000">
                      <a:alpha val="43137"/>
                    </a:srgbClr>
                  </a:outerShdw>
                </a:effectLst>
              </a:rPr>
              <a:t>t0</a:t>
            </a:r>
            <a:r>
              <a:rPr lang="en-US" dirty="0" smtClean="0"/>
              <a:t> for each pulse. The cells are pipelined and executed in parallel. Use the same method as in </a:t>
            </a:r>
            <a:r>
              <a:rPr lang="en-US" dirty="0" err="1" smtClean="0"/>
              <a:t>Kamela’s</a:t>
            </a:r>
            <a:r>
              <a:rPr lang="en-US" dirty="0" smtClean="0"/>
              <a:t> </a:t>
            </a:r>
            <a:r>
              <a:rPr lang="en-US" dirty="0" err="1" smtClean="0"/>
              <a:t>stateful</a:t>
            </a:r>
            <a:r>
              <a:rPr lang="en-US" dirty="0" smtClean="0"/>
              <a:t> </a:t>
            </a:r>
            <a:r>
              <a:rPr lang="en-US" dirty="0" err="1" smtClean="0"/>
              <a:t>memristor</a:t>
            </a:r>
            <a:r>
              <a:rPr lang="en-US" dirty="0" smtClean="0"/>
              <a:t> design. </a:t>
            </a:r>
            <a:br>
              <a:rPr lang="en-US" dirty="0" smtClean="0"/>
            </a:br>
            <a:endParaRPr lang="en-US" dirty="0" smtClean="0"/>
          </a:p>
          <a:p>
            <a:pPr marL="514350" indent="-514350">
              <a:buFont typeface="+mj-lt"/>
              <a:buAutoNum type="arabicPeriod"/>
            </a:pPr>
            <a:r>
              <a:rPr lang="en-US" dirty="0" smtClean="0"/>
              <a:t>Simulate the circuit, the results should show both pipelining and parallelism. You should calculate the delay, area and power.</a:t>
            </a:r>
          </a:p>
          <a:p>
            <a:pPr marL="514350" indent="-514350">
              <a:buFont typeface="+mj-lt"/>
              <a:buAutoNum type="arabicPeriod"/>
            </a:pPr>
            <a:r>
              <a:rPr lang="en-US" dirty="0" smtClean="0"/>
              <a:t>Demonstrate with simulation how timing works here.</a:t>
            </a:r>
          </a:p>
          <a:p>
            <a:pPr marL="514350" indent="-514350">
              <a:buFont typeface="+mj-lt"/>
              <a:buAutoNum type="arabicPeriod"/>
            </a:pPr>
            <a:r>
              <a:rPr lang="en-US" dirty="0" smtClean="0"/>
              <a:t>Make a high quality presentation at the end of class, week of finals. Each student speaks.</a:t>
            </a:r>
          </a:p>
          <a:p>
            <a:pPr marL="514350" indent="-514350">
              <a:buFont typeface="+mj-lt"/>
              <a:buAutoNum type="arabicPeriod"/>
            </a:pPr>
            <a:r>
              <a:rPr lang="en-US" dirty="0" smtClean="0"/>
              <a:t>Write a high quality report that would be used by me to write a journal paper with all of you as authors and me as the last author.</a:t>
            </a:r>
          </a:p>
          <a:p>
            <a:pPr marL="514350" indent="-514350">
              <a:buFont typeface="+mj-lt"/>
              <a:buAutoNum type="arabicPeriod"/>
            </a:pPr>
            <a:r>
              <a:rPr lang="en-US" dirty="0" smtClean="0"/>
              <a:t>Contact me with any kind of questions.</a:t>
            </a:r>
          </a:p>
          <a:p>
            <a:pPr marL="514350" indent="-514350">
              <a:buFont typeface="+mj-lt"/>
              <a:buAutoNum type="arabicPeriod"/>
            </a:pPr>
            <a:endParaRPr lang="en-US" dirty="0"/>
          </a:p>
        </p:txBody>
      </p:sp>
    </p:spTree>
    <p:extLst>
      <p:ext uri="{BB962C8B-B14F-4D97-AF65-F5344CB8AC3E}">
        <p14:creationId xmlns:p14="http://schemas.microsoft.com/office/powerpoint/2010/main" val="823296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2313</Words>
  <Application>Microsoft Office PowerPoint</Application>
  <PresentationFormat>Widescreen</PresentationFormat>
  <Paragraphs>158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 Description of Class Projects  </vt:lpstr>
      <vt:lpstr>Project 01. Memristive Euclidean Distance Architecture</vt:lpstr>
      <vt:lpstr>What is this project about?</vt:lpstr>
      <vt:lpstr>What you have to do to get an A for homework 2.</vt:lpstr>
      <vt:lpstr>What you have to do to get an A for final project.</vt:lpstr>
      <vt:lpstr>Project 02. Memristive Systolic Sorter</vt:lpstr>
      <vt:lpstr>What is this project about?</vt:lpstr>
      <vt:lpstr>What you have to do to get an A for homework 2.</vt:lpstr>
      <vt:lpstr>What you have to do to get an A for final project.</vt:lpstr>
      <vt:lpstr>Project 03. Liskay-Huntsman  Image Processor</vt:lpstr>
      <vt:lpstr>What is this project about?</vt:lpstr>
      <vt:lpstr>What you have to do to get an A for homework 2.</vt:lpstr>
      <vt:lpstr>What you have to do to get an A for final project.</vt:lpstr>
      <vt:lpstr>Project 04. Kalman Filter Processor that internally uses Faddeev Algorithm</vt:lpstr>
      <vt:lpstr>What is this project about?</vt:lpstr>
      <vt:lpstr>What you have to do to get an A for homework 2.</vt:lpstr>
      <vt:lpstr>What you have to do to get an A for final project.</vt:lpstr>
      <vt:lpstr>Project 05. Sumitha-Fure Image Processor  </vt:lpstr>
      <vt:lpstr>What is this project about?</vt:lpstr>
      <vt:lpstr>What you have to do to get an A for homework 2.</vt:lpstr>
      <vt:lpstr>What you have to do to get an A for final project.</vt:lpstr>
    </vt:vector>
  </TitlesOfParts>
  <Company>Portland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Memristive Euclidean Distance Architecture</dc:title>
  <dc:creator>Marek Perkowski</dc:creator>
  <cp:lastModifiedBy>Marek Perkowski</cp:lastModifiedBy>
  <cp:revision>10</cp:revision>
  <dcterms:created xsi:type="dcterms:W3CDTF">2016-05-02T23:34:30Z</dcterms:created>
  <dcterms:modified xsi:type="dcterms:W3CDTF">2016-05-03T01:55:51Z</dcterms:modified>
</cp:coreProperties>
</file>