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6" d="100"/>
          <a:sy n="26" d="100"/>
        </p:scale>
        <p:origin x="3816" y="20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25693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58391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42496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D19B-A729-4A50-B20C-7A7A2C35DC24}"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97764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6D19B-A729-4A50-B20C-7A7A2C35DC24}"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8857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6D19B-A729-4A50-B20C-7A7A2C35DC24}"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35506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6D19B-A729-4A50-B20C-7A7A2C35DC24}"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113144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6D19B-A729-4A50-B20C-7A7A2C35DC24}"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30978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6D19B-A729-4A50-B20C-7A7A2C35DC24}"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325365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6D19B-A729-4A50-B20C-7A7A2C35DC24}"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5008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6D19B-A729-4A50-B20C-7A7A2C35DC24}"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124C-4BBA-4269-AEE4-241228879B77}" type="slidenum">
              <a:rPr lang="en-US" smtClean="0"/>
              <a:t>‹#›</a:t>
            </a:fld>
            <a:endParaRPr lang="en-US"/>
          </a:p>
        </p:txBody>
      </p:sp>
    </p:spTree>
    <p:extLst>
      <p:ext uri="{BB962C8B-B14F-4D97-AF65-F5344CB8AC3E}">
        <p14:creationId xmlns:p14="http://schemas.microsoft.com/office/powerpoint/2010/main" val="2438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6D19B-A729-4A50-B20C-7A7A2C35DC24}" type="datetimeFigureOut">
              <a:rPr lang="en-US" smtClean="0"/>
              <a:t>3/15/2016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7124C-4BBA-4269-AEE4-241228879B77}" type="slidenum">
              <a:rPr lang="en-US" smtClean="0"/>
              <a:t>‹#›</a:t>
            </a:fld>
            <a:endParaRPr lang="en-US"/>
          </a:p>
        </p:txBody>
      </p:sp>
    </p:spTree>
    <p:extLst>
      <p:ext uri="{BB962C8B-B14F-4D97-AF65-F5344CB8AC3E}">
        <p14:creationId xmlns:p14="http://schemas.microsoft.com/office/powerpoint/2010/main" val="32560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hyperlink" Target="http://www.ams.org/mathscinet-getitem?mr=3006354" TargetMode="External"/><Relationship Id="rId18" Type="http://schemas.openxmlformats.org/officeDocument/2006/relationships/hyperlink" Target="http://www.itrs.net/" TargetMode="External"/><Relationship Id="rId26" Type="http://schemas.openxmlformats.org/officeDocument/2006/relationships/hyperlink" Target="http://dx.doi.org/10.1109/LED.2011.2179913" TargetMode="External"/><Relationship Id="rId39" Type="http://schemas.openxmlformats.org/officeDocument/2006/relationships/hyperlink" Target="http://link.springer.com/search?facet-subject=%22Biomaterials%22" TargetMode="External"/><Relationship Id="rId21" Type="http://schemas.openxmlformats.org/officeDocument/2006/relationships/hyperlink" Target="http://dx.doi.org/10.1109/TVLSI.2011.2136443" TargetMode="External"/><Relationship Id="rId34" Type="http://schemas.openxmlformats.org/officeDocument/2006/relationships/hyperlink" Target="http://www.springer.com/journal/12668/edboard" TargetMode="External"/><Relationship Id="rId42" Type="http://schemas.openxmlformats.org/officeDocument/2006/relationships/hyperlink" Target="http://link.springer.com/industry/it" TargetMode="External"/><Relationship Id="rId47" Type="http://schemas.openxmlformats.org/officeDocument/2006/relationships/hyperlink" Target="mailto:gsirak@ee.duth.gr" TargetMode="External"/><Relationship Id="rId50" Type="http://schemas.openxmlformats.org/officeDocument/2006/relationships/hyperlink" Target="http://link.springer.com/search?facet-content-type=%22BookSeries%22" TargetMode="External"/><Relationship Id="rId55" Type="http://schemas.openxmlformats.org/officeDocument/2006/relationships/hyperlink" Target="http://materials.springer.com/" TargetMode="External"/><Relationship Id="rId7" Type="http://schemas.openxmlformats.org/officeDocument/2006/relationships/hyperlink" Target="http://dx.doi.org/10.1038/nature06932" TargetMode="External"/><Relationship Id="rId12" Type="http://schemas.openxmlformats.org/officeDocument/2006/relationships/hyperlink" Target="http://dx.doi.org/10.1142/S0218127412502835" TargetMode="External"/><Relationship Id="rId17" Type="http://schemas.openxmlformats.org/officeDocument/2006/relationships/hyperlink" Target="http://dx.doi.org/10.1109/TNANO.2012.2226747" TargetMode="External"/><Relationship Id="rId25" Type="http://schemas.openxmlformats.org/officeDocument/2006/relationships/hyperlink" Target="http://dx.doi.org/10.1038/nmat2748" TargetMode="External"/><Relationship Id="rId33" Type="http://schemas.openxmlformats.org/officeDocument/2006/relationships/hyperlink" Target="http://www.springer.com/journal/12668/about" TargetMode="External"/><Relationship Id="rId38" Type="http://schemas.openxmlformats.org/officeDocument/2006/relationships/hyperlink" Target="http://link.springer.com/search?facet-subject=%22Nanotechnology%22" TargetMode="External"/><Relationship Id="rId46" Type="http://schemas.openxmlformats.org/officeDocument/2006/relationships/hyperlink" Target="http://link.springer.com/search?facet-creator=%22Georgios+Ch.+Sirakoulis%22" TargetMode="External"/><Relationship Id="rId2" Type="http://schemas.openxmlformats.org/officeDocument/2006/relationships/hyperlink" Target="http://dx.doi.org/10.1002/adma.201101060" TargetMode="External"/><Relationship Id="rId16" Type="http://schemas.openxmlformats.org/officeDocument/2006/relationships/hyperlink" Target="http://dx.doi.org/10.1109/TVLSI.2010.2049867" TargetMode="External"/><Relationship Id="rId20" Type="http://schemas.openxmlformats.org/officeDocument/2006/relationships/hyperlink" Target="http://dx.doi.org/10.1016/j.mejo.2012.10.001" TargetMode="External"/><Relationship Id="rId29" Type="http://schemas.openxmlformats.org/officeDocument/2006/relationships/hyperlink" Target="http://dx.doi.org/10.1080/00018732.2010.544961" TargetMode="External"/><Relationship Id="rId41" Type="http://schemas.openxmlformats.org/officeDocument/2006/relationships/hyperlink" Target="http://link.springer.com/industry/engineering" TargetMode="External"/><Relationship Id="rId54" Type="http://schemas.openxmlformats.org/officeDocument/2006/relationships/hyperlink" Target="http://www.springerprotocols.com/" TargetMode="External"/><Relationship Id="rId1" Type="http://schemas.openxmlformats.org/officeDocument/2006/relationships/slideLayout" Target="../slideLayouts/slideLayout2.xml"/><Relationship Id="rId6" Type="http://schemas.openxmlformats.org/officeDocument/2006/relationships/hyperlink" Target="http://dx.doi.org/10.1109/TCT.1971.1083337" TargetMode="External"/><Relationship Id="rId11" Type="http://schemas.openxmlformats.org/officeDocument/2006/relationships/hyperlink" Target="http://dx.doi.org/10.1109/TEVC.2011.2170199" TargetMode="External"/><Relationship Id="rId24" Type="http://schemas.openxmlformats.org/officeDocument/2006/relationships/hyperlink" Target="http://dx.doi.org/10.1063/1.3544205" TargetMode="External"/><Relationship Id="rId32" Type="http://schemas.openxmlformats.org/officeDocument/2006/relationships/hyperlink" Target="http://link.springer.com/journal/12668/4/2/page/1" TargetMode="External"/><Relationship Id="rId37" Type="http://schemas.openxmlformats.org/officeDocument/2006/relationships/hyperlink" Target="http://link.springer.com/search?facet-subject=%22Biophysics+and+Biological+Physics%22" TargetMode="External"/><Relationship Id="rId40" Type="http://schemas.openxmlformats.org/officeDocument/2006/relationships/hyperlink" Target="http://link.springer.com/industry/electronics" TargetMode="External"/><Relationship Id="rId45" Type="http://schemas.openxmlformats.org/officeDocument/2006/relationships/hyperlink" Target="mailto:ivourkas@ee.duth.gr" TargetMode="External"/><Relationship Id="rId53" Type="http://schemas.openxmlformats.org/officeDocument/2006/relationships/hyperlink" Target="http://www.springer.com/" TargetMode="External"/><Relationship Id="rId5" Type="http://schemas.openxmlformats.org/officeDocument/2006/relationships/hyperlink" Target="http://dx.doi.org/10.1007/s00339-011-6264-9" TargetMode="External"/><Relationship Id="rId15" Type="http://schemas.openxmlformats.org/officeDocument/2006/relationships/hyperlink" Target="http://dx.doi.org/10.1109/TVLSI.2013.2250319" TargetMode="External"/><Relationship Id="rId23" Type="http://schemas.openxmlformats.org/officeDocument/2006/relationships/hyperlink" Target="http://dx.doi.org/10.1021/nl203206h" TargetMode="External"/><Relationship Id="rId28" Type="http://schemas.openxmlformats.org/officeDocument/2006/relationships/hyperlink" Target="http://dx.doi.org/10.1088/0957-4484/22/39/395203" TargetMode="External"/><Relationship Id="rId36" Type="http://schemas.openxmlformats.org/officeDocument/2006/relationships/hyperlink" Target="http://link.springer.com/search?facet-subject=%22Circuits+and+Systems%22" TargetMode="External"/><Relationship Id="rId49" Type="http://schemas.openxmlformats.org/officeDocument/2006/relationships/hyperlink" Target="http://link.springer.com/search?facet-content-type=%22Book%22" TargetMode="External"/><Relationship Id="rId10" Type="http://schemas.openxmlformats.org/officeDocument/2006/relationships/hyperlink" Target="http://dx.doi.org/10.1007/s12668-011-0004-7" TargetMode="External"/><Relationship Id="rId19" Type="http://schemas.openxmlformats.org/officeDocument/2006/relationships/hyperlink" Target="http://dx.doi.org/10.1126/science.280.5370.1716" TargetMode="External"/><Relationship Id="rId31" Type="http://schemas.openxmlformats.org/officeDocument/2006/relationships/hyperlink" Target="http://link.springer.com/journal/12668" TargetMode="External"/><Relationship Id="rId44" Type="http://schemas.openxmlformats.org/officeDocument/2006/relationships/hyperlink" Target="http://link.springer.com/search?facet-creator=%22Ioannis+Vourkas%22" TargetMode="External"/><Relationship Id="rId52" Type="http://schemas.openxmlformats.org/officeDocument/2006/relationships/hyperlink" Target="http://link.springer.com/search?facet-content-type=%22ReferenceWork%22" TargetMode="External"/><Relationship Id="rId4" Type="http://schemas.openxmlformats.org/officeDocument/2006/relationships/hyperlink" Target="http://dx.doi.org/10.1109/JPROC.2012.2190369" TargetMode="External"/><Relationship Id="rId9" Type="http://schemas.openxmlformats.org/officeDocument/2006/relationships/hyperlink" Target="http://dx.doi.org/10.2174/22131116113069990004" TargetMode="External"/><Relationship Id="rId14" Type="http://schemas.openxmlformats.org/officeDocument/2006/relationships/hyperlink" Target="http://dx.doi.org/10.1145/2093145.2093151" TargetMode="External"/><Relationship Id="rId22" Type="http://schemas.openxmlformats.org/officeDocument/2006/relationships/hyperlink" Target="http://dx.doi.org/10.1021/nl203687n" TargetMode="External"/><Relationship Id="rId27" Type="http://schemas.openxmlformats.org/officeDocument/2006/relationships/hyperlink" Target="http://dx.doi.org/10.1109/TNANO.2012.2217153" TargetMode="External"/><Relationship Id="rId30" Type="http://schemas.openxmlformats.org/officeDocument/2006/relationships/hyperlink" Target="http://dx.doi.org/10.1109/TNANO.2006.885016" TargetMode="External"/><Relationship Id="rId35" Type="http://schemas.openxmlformats.org/officeDocument/2006/relationships/hyperlink" Target="http://www.springer.com/journal/12668/submission" TargetMode="External"/><Relationship Id="rId43" Type="http://schemas.openxmlformats.org/officeDocument/2006/relationships/hyperlink" Target="http://link.springer.com/industry/telecom" TargetMode="External"/><Relationship Id="rId48" Type="http://schemas.openxmlformats.org/officeDocument/2006/relationships/hyperlink" Target="http://link.springer.com/search?facet-content-type=%22Journal%22" TargetMode="External"/><Relationship Id="rId56" Type="http://schemas.openxmlformats.org/officeDocument/2006/relationships/image" Target="../media/image4.png"/><Relationship Id="rId8" Type="http://schemas.openxmlformats.org/officeDocument/2006/relationships/hyperlink" Target="http://dx.doi.org/10.1007/s12668-011-0002-9" TargetMode="External"/><Relationship Id="rId51" Type="http://schemas.openxmlformats.org/officeDocument/2006/relationships/hyperlink" Target="http://link.springer.com/search?facet-content-type=%22Protocol%22" TargetMode="External"/><Relationship Id="rId3" Type="http://schemas.openxmlformats.org/officeDocument/2006/relationships/hyperlink" Target="http://dx.doi.org/10.1016/j.mee.2009.03.132" TargetMode="External"/></Relationships>
</file>

<file path=ppt/slides/_rels/slide6.xml.rels><?xml version="1.0" encoding="UTF-8" standalone="yes"?>
<Relationships xmlns="http://schemas.openxmlformats.org/package/2006/relationships"><Relationship Id="rId13" Type="http://schemas.openxmlformats.org/officeDocument/2006/relationships/hyperlink" Target="http://www.ams.org/mathscinet-getitem?mr=3006354" TargetMode="External"/><Relationship Id="rId18" Type="http://schemas.openxmlformats.org/officeDocument/2006/relationships/hyperlink" Target="http://www.itrs.net/" TargetMode="External"/><Relationship Id="rId26" Type="http://schemas.openxmlformats.org/officeDocument/2006/relationships/hyperlink" Target="http://dx.doi.org/10.1109/LED.2011.2179913" TargetMode="External"/><Relationship Id="rId39" Type="http://schemas.openxmlformats.org/officeDocument/2006/relationships/hyperlink" Target="http://link.springer.com/search?facet-subject=%22Biomaterials%22" TargetMode="External"/><Relationship Id="rId21" Type="http://schemas.openxmlformats.org/officeDocument/2006/relationships/hyperlink" Target="http://dx.doi.org/10.1109/TVLSI.2011.2136443" TargetMode="External"/><Relationship Id="rId34" Type="http://schemas.openxmlformats.org/officeDocument/2006/relationships/hyperlink" Target="http://www.springer.com/journal/12668/edboard" TargetMode="External"/><Relationship Id="rId42" Type="http://schemas.openxmlformats.org/officeDocument/2006/relationships/hyperlink" Target="http://link.springer.com/industry/it" TargetMode="External"/><Relationship Id="rId47" Type="http://schemas.openxmlformats.org/officeDocument/2006/relationships/hyperlink" Target="mailto:gsirak@ee.duth.gr" TargetMode="External"/><Relationship Id="rId50" Type="http://schemas.openxmlformats.org/officeDocument/2006/relationships/hyperlink" Target="http://link.springer.com/search?facet-content-type=%22BookSeries%22" TargetMode="External"/><Relationship Id="rId55" Type="http://schemas.openxmlformats.org/officeDocument/2006/relationships/hyperlink" Target="http://materials.springer.com/" TargetMode="External"/><Relationship Id="rId7" Type="http://schemas.openxmlformats.org/officeDocument/2006/relationships/hyperlink" Target="http://dx.doi.org/10.1038/nature06932" TargetMode="External"/><Relationship Id="rId12" Type="http://schemas.openxmlformats.org/officeDocument/2006/relationships/hyperlink" Target="http://dx.doi.org/10.1142/S0218127412502835" TargetMode="External"/><Relationship Id="rId17" Type="http://schemas.openxmlformats.org/officeDocument/2006/relationships/hyperlink" Target="http://dx.doi.org/10.1109/TNANO.2012.2226747" TargetMode="External"/><Relationship Id="rId25" Type="http://schemas.openxmlformats.org/officeDocument/2006/relationships/hyperlink" Target="http://dx.doi.org/10.1038/nmat2748" TargetMode="External"/><Relationship Id="rId33" Type="http://schemas.openxmlformats.org/officeDocument/2006/relationships/hyperlink" Target="http://www.springer.com/journal/12668/about" TargetMode="External"/><Relationship Id="rId38" Type="http://schemas.openxmlformats.org/officeDocument/2006/relationships/hyperlink" Target="http://link.springer.com/search?facet-subject=%22Nanotechnology%22" TargetMode="External"/><Relationship Id="rId46" Type="http://schemas.openxmlformats.org/officeDocument/2006/relationships/hyperlink" Target="http://link.springer.com/search?facet-creator=%22Georgios+Ch.+Sirakoulis%22" TargetMode="External"/><Relationship Id="rId2" Type="http://schemas.openxmlformats.org/officeDocument/2006/relationships/hyperlink" Target="http://dx.doi.org/10.1002/adma.201101060" TargetMode="External"/><Relationship Id="rId16" Type="http://schemas.openxmlformats.org/officeDocument/2006/relationships/hyperlink" Target="http://dx.doi.org/10.1109/TVLSI.2010.2049867" TargetMode="External"/><Relationship Id="rId20" Type="http://schemas.openxmlformats.org/officeDocument/2006/relationships/hyperlink" Target="http://dx.doi.org/10.1016/j.mejo.2012.10.001" TargetMode="External"/><Relationship Id="rId29" Type="http://schemas.openxmlformats.org/officeDocument/2006/relationships/hyperlink" Target="http://dx.doi.org/10.1080/00018732.2010.544961" TargetMode="External"/><Relationship Id="rId41" Type="http://schemas.openxmlformats.org/officeDocument/2006/relationships/hyperlink" Target="http://link.springer.com/industry/engineering" TargetMode="External"/><Relationship Id="rId54" Type="http://schemas.openxmlformats.org/officeDocument/2006/relationships/hyperlink" Target="http://www.springerprotocols.com/" TargetMode="External"/><Relationship Id="rId1" Type="http://schemas.openxmlformats.org/officeDocument/2006/relationships/slideLayout" Target="../slideLayouts/slideLayout2.xml"/><Relationship Id="rId6" Type="http://schemas.openxmlformats.org/officeDocument/2006/relationships/hyperlink" Target="http://dx.doi.org/10.1109/TCT.1971.1083337" TargetMode="External"/><Relationship Id="rId11" Type="http://schemas.openxmlformats.org/officeDocument/2006/relationships/hyperlink" Target="http://dx.doi.org/10.1109/TEVC.2011.2170199" TargetMode="External"/><Relationship Id="rId24" Type="http://schemas.openxmlformats.org/officeDocument/2006/relationships/hyperlink" Target="http://dx.doi.org/10.1063/1.3544205" TargetMode="External"/><Relationship Id="rId32" Type="http://schemas.openxmlformats.org/officeDocument/2006/relationships/hyperlink" Target="http://link.springer.com/journal/12668/4/2/page/1" TargetMode="External"/><Relationship Id="rId37" Type="http://schemas.openxmlformats.org/officeDocument/2006/relationships/hyperlink" Target="http://link.springer.com/search?facet-subject=%22Biophysics+and+Biological+Physics%22" TargetMode="External"/><Relationship Id="rId40" Type="http://schemas.openxmlformats.org/officeDocument/2006/relationships/hyperlink" Target="http://link.springer.com/industry/electronics" TargetMode="External"/><Relationship Id="rId45" Type="http://schemas.openxmlformats.org/officeDocument/2006/relationships/hyperlink" Target="mailto:ivourkas@ee.duth.gr" TargetMode="External"/><Relationship Id="rId53" Type="http://schemas.openxmlformats.org/officeDocument/2006/relationships/hyperlink" Target="http://www.springer.com/" TargetMode="External"/><Relationship Id="rId5" Type="http://schemas.openxmlformats.org/officeDocument/2006/relationships/hyperlink" Target="http://dx.doi.org/10.1007/s00339-011-6264-9" TargetMode="External"/><Relationship Id="rId15" Type="http://schemas.openxmlformats.org/officeDocument/2006/relationships/hyperlink" Target="http://dx.doi.org/10.1109/TVLSI.2013.2250319" TargetMode="External"/><Relationship Id="rId23" Type="http://schemas.openxmlformats.org/officeDocument/2006/relationships/hyperlink" Target="http://dx.doi.org/10.1021/nl203206h" TargetMode="External"/><Relationship Id="rId28" Type="http://schemas.openxmlformats.org/officeDocument/2006/relationships/hyperlink" Target="http://dx.doi.org/10.1088/0957-4484/22/39/395203" TargetMode="External"/><Relationship Id="rId36" Type="http://schemas.openxmlformats.org/officeDocument/2006/relationships/hyperlink" Target="http://link.springer.com/search?facet-subject=%22Circuits+and+Systems%22" TargetMode="External"/><Relationship Id="rId49" Type="http://schemas.openxmlformats.org/officeDocument/2006/relationships/hyperlink" Target="http://link.springer.com/search?facet-content-type=%22Book%22" TargetMode="External"/><Relationship Id="rId10" Type="http://schemas.openxmlformats.org/officeDocument/2006/relationships/hyperlink" Target="http://dx.doi.org/10.1007/s12668-011-0004-7" TargetMode="External"/><Relationship Id="rId19" Type="http://schemas.openxmlformats.org/officeDocument/2006/relationships/hyperlink" Target="http://dx.doi.org/10.1126/science.280.5370.1716" TargetMode="External"/><Relationship Id="rId31" Type="http://schemas.openxmlformats.org/officeDocument/2006/relationships/hyperlink" Target="http://link.springer.com/journal/12668" TargetMode="External"/><Relationship Id="rId44" Type="http://schemas.openxmlformats.org/officeDocument/2006/relationships/hyperlink" Target="http://link.springer.com/search?facet-creator=%22Ioannis+Vourkas%22" TargetMode="External"/><Relationship Id="rId52" Type="http://schemas.openxmlformats.org/officeDocument/2006/relationships/hyperlink" Target="http://link.springer.com/search?facet-content-type=%22ReferenceWork%22" TargetMode="External"/><Relationship Id="rId4" Type="http://schemas.openxmlformats.org/officeDocument/2006/relationships/hyperlink" Target="http://dx.doi.org/10.1109/JPROC.2012.2190369" TargetMode="External"/><Relationship Id="rId9" Type="http://schemas.openxmlformats.org/officeDocument/2006/relationships/hyperlink" Target="http://dx.doi.org/10.2174/22131116113069990004" TargetMode="External"/><Relationship Id="rId14" Type="http://schemas.openxmlformats.org/officeDocument/2006/relationships/hyperlink" Target="http://dx.doi.org/10.1145/2093145.2093151" TargetMode="External"/><Relationship Id="rId22" Type="http://schemas.openxmlformats.org/officeDocument/2006/relationships/hyperlink" Target="http://dx.doi.org/10.1021/nl203687n" TargetMode="External"/><Relationship Id="rId27" Type="http://schemas.openxmlformats.org/officeDocument/2006/relationships/hyperlink" Target="http://dx.doi.org/10.1109/TNANO.2012.2217153" TargetMode="External"/><Relationship Id="rId30" Type="http://schemas.openxmlformats.org/officeDocument/2006/relationships/hyperlink" Target="http://dx.doi.org/10.1109/TNANO.2006.885016" TargetMode="External"/><Relationship Id="rId35" Type="http://schemas.openxmlformats.org/officeDocument/2006/relationships/hyperlink" Target="http://www.springer.com/journal/12668/submission" TargetMode="External"/><Relationship Id="rId43" Type="http://schemas.openxmlformats.org/officeDocument/2006/relationships/hyperlink" Target="http://link.springer.com/industry/telecom" TargetMode="External"/><Relationship Id="rId48" Type="http://schemas.openxmlformats.org/officeDocument/2006/relationships/hyperlink" Target="http://link.springer.com/search?facet-content-type=%22Journal%22" TargetMode="External"/><Relationship Id="rId56" Type="http://schemas.openxmlformats.org/officeDocument/2006/relationships/image" Target="../media/image4.png"/><Relationship Id="rId8" Type="http://schemas.openxmlformats.org/officeDocument/2006/relationships/hyperlink" Target="http://dx.doi.org/10.1007/s12668-011-0002-9" TargetMode="External"/><Relationship Id="rId51" Type="http://schemas.openxmlformats.org/officeDocument/2006/relationships/hyperlink" Target="http://link.springer.com/search?facet-content-type=%22Protocol%22" TargetMode="External"/><Relationship Id="rId3" Type="http://schemas.openxmlformats.org/officeDocument/2006/relationships/hyperlink" Target="http://dx.doi.org/10.1016/j.mee.2009.03.1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Nano-Crossbar Memories Comprising Parallel/Serial Complementary </a:t>
            </a:r>
            <a:r>
              <a:rPr lang="en-US" sz="2800" dirty="0" err="1"/>
              <a:t>Memristive</a:t>
            </a:r>
            <a:r>
              <a:rPr lang="en-US" sz="2800" dirty="0"/>
              <a:t> Switches</a:t>
            </a:r>
            <a:br>
              <a:rPr lang="en-US" sz="2800" dirty="0"/>
            </a:br>
            <a:endParaRPr lang="en-US" sz="2800" dirty="0"/>
          </a:p>
        </p:txBody>
      </p:sp>
      <p:sp>
        <p:nvSpPr>
          <p:cNvPr id="3" name="Content Placeholder 2"/>
          <p:cNvSpPr>
            <a:spLocks noGrp="1"/>
          </p:cNvSpPr>
          <p:nvPr>
            <p:ph idx="1"/>
          </p:nvPr>
        </p:nvSpPr>
        <p:spPr/>
        <p:txBody>
          <a:bodyPr>
            <a:normAutofit fontScale="70000" lnSpcReduction="20000"/>
          </a:bodyPr>
          <a:lstStyle/>
          <a:p>
            <a:pPr fontAlgn="base"/>
            <a:r>
              <a:rPr lang="en-US" dirty="0"/>
              <a:t>Abstract</a:t>
            </a:r>
          </a:p>
          <a:p>
            <a:pPr fontAlgn="base"/>
            <a:r>
              <a:rPr lang="en-US" dirty="0"/>
              <a:t>This work explores anti-serial (anti-parallel) </a:t>
            </a:r>
            <a:r>
              <a:rPr lang="en-US" dirty="0" err="1"/>
              <a:t>memristive</a:t>
            </a:r>
            <a:r>
              <a:rPr lang="en-US" dirty="0"/>
              <a:t> switches—ASMs (APMs)—as potential cross-point elements in </a:t>
            </a:r>
            <a:r>
              <a:rPr lang="en-US" dirty="0" err="1"/>
              <a:t>nano</a:t>
            </a:r>
            <a:r>
              <a:rPr lang="en-US" dirty="0"/>
              <a:t>-crossbar resistive random access memory arrays. The memory operation principles for both device combinations are shown in detail. The effectiveness of these </a:t>
            </a:r>
            <a:r>
              <a:rPr lang="en-US" dirty="0" err="1"/>
              <a:t>memristive</a:t>
            </a:r>
            <a:r>
              <a:rPr lang="en-US" dirty="0"/>
              <a:t> structures to the solution of the parasitic conducting (current sneak paths) problem is presented via an analytical approach which is based on the basic setup of resistive crossbar memories. </a:t>
            </a:r>
            <a:r>
              <a:rPr lang="en-US" dirty="0">
                <a:solidFill>
                  <a:srgbClr val="FF0000"/>
                </a:solidFill>
              </a:rPr>
              <a:t>Simulation results </a:t>
            </a:r>
            <a:r>
              <a:rPr lang="en-US" dirty="0"/>
              <a:t>of crossbars of up to 4,096 elements, arranged in quadratic configurations, are conducted. The provided results supplement this comprehensive analysis of APMs and ASMs, outlining their overall performance characteristics and commenting on their applicability to the practical realization of large crossbar memory systems. Finally, a special array topology is applied to an ASM-based crossbar memory. Its performance is compared to the performance of the pure ASM-based memory. The conducted simulations reveal significantly improved read-out voltage margins which further contribute to addressing the parasitic current paths which prevent the reliable operation of </a:t>
            </a:r>
            <a:r>
              <a:rPr lang="en-US" dirty="0" err="1"/>
              <a:t>memristive</a:t>
            </a:r>
            <a:r>
              <a:rPr lang="en-US" dirty="0"/>
              <a:t> crossbar circuit topologies.</a:t>
            </a:r>
          </a:p>
          <a:p>
            <a:pPr fontAlgn="base"/>
            <a:r>
              <a:rPr lang="en-US" dirty="0"/>
              <a:t>Keywords</a:t>
            </a:r>
          </a:p>
          <a:p>
            <a:pPr fontAlgn="base"/>
            <a:r>
              <a:rPr lang="en-US" dirty="0" err="1"/>
              <a:t>Memristor</a:t>
            </a:r>
            <a:r>
              <a:rPr lang="en-US" dirty="0"/>
              <a:t> Nano-electronics Crossbar Current sneak paths Resistive random access memory</a:t>
            </a:r>
          </a:p>
          <a:p>
            <a:endParaRPr lang="en-US" dirty="0"/>
          </a:p>
        </p:txBody>
      </p:sp>
    </p:spTree>
    <p:extLst>
      <p:ext uri="{BB962C8B-B14F-4D97-AF65-F5344CB8AC3E}">
        <p14:creationId xmlns:p14="http://schemas.microsoft.com/office/powerpoint/2010/main" val="258383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833" t="15926" r="66563" b="10000"/>
          <a:stretch/>
        </p:blipFill>
        <p:spPr>
          <a:xfrm>
            <a:off x="2057400" y="0"/>
            <a:ext cx="5795010" cy="6858000"/>
          </a:xfrm>
          <a:prstGeom prst="rect">
            <a:avLst/>
          </a:prstGeom>
        </p:spPr>
      </p:pic>
    </p:spTree>
    <p:extLst>
      <p:ext uri="{BB962C8B-B14F-4D97-AF65-F5344CB8AC3E}">
        <p14:creationId xmlns:p14="http://schemas.microsoft.com/office/powerpoint/2010/main" val="3365951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730" t="14445" r="66354" b="7778"/>
          <a:stretch/>
        </p:blipFill>
        <p:spPr>
          <a:xfrm>
            <a:off x="1333500" y="-1143000"/>
            <a:ext cx="6553200" cy="8001000"/>
          </a:xfrm>
          <a:prstGeom prst="rect">
            <a:avLst/>
          </a:prstGeom>
        </p:spPr>
      </p:pic>
    </p:spTree>
    <p:extLst>
      <p:ext uri="{BB962C8B-B14F-4D97-AF65-F5344CB8AC3E}">
        <p14:creationId xmlns:p14="http://schemas.microsoft.com/office/powerpoint/2010/main" val="284087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6041" t="14815" r="66980" b="14815"/>
          <a:stretch/>
        </p:blipFill>
        <p:spPr>
          <a:xfrm>
            <a:off x="2574758" y="0"/>
            <a:ext cx="5883442" cy="6858000"/>
          </a:xfrm>
          <a:prstGeom prst="rect">
            <a:avLst/>
          </a:prstGeom>
        </p:spPr>
      </p:pic>
    </p:spTree>
    <p:extLst>
      <p:ext uri="{BB962C8B-B14F-4D97-AF65-F5344CB8AC3E}">
        <p14:creationId xmlns:p14="http://schemas.microsoft.com/office/powerpoint/2010/main" val="1292766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
          <p:cNvSpPr>
            <a:spLocks noChangeArrowheads="1"/>
          </p:cNvSpPr>
          <p:nvPr/>
        </p:nvSpPr>
        <p:spPr bwMode="auto">
          <a:xfrm>
            <a:off x="0" y="0"/>
            <a:ext cx="21107400" cy="172974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0" i="0" u="none" strike="noStrike" cap="none" normalizeH="0" baseline="0" dirty="0" smtClean="0">
                <a:ln>
                  <a:noFill/>
                </a:ln>
                <a:solidFill>
                  <a:srgbClr val="333333"/>
                </a:solidFill>
                <a:effectLst/>
                <a:latin typeface="inherit"/>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Wright, C. D., Liu, Y., </a:t>
            </a:r>
            <a:r>
              <a:rPr kumimoji="0" lang="en-US" altLang="en-US" sz="900" b="0" i="0" u="none" strike="noStrike" cap="none" normalizeH="0" baseline="0" dirty="0" err="1" smtClean="0">
                <a:ln>
                  <a:noFill/>
                </a:ln>
                <a:solidFill>
                  <a:srgbClr val="333333"/>
                </a:solidFill>
                <a:effectLst/>
                <a:latin typeface="inherit"/>
              </a:rPr>
              <a:t>Kohary</a:t>
            </a:r>
            <a:r>
              <a:rPr kumimoji="0" lang="en-US" altLang="en-US" sz="900" b="0" i="0" u="none" strike="noStrike" cap="none" normalizeH="0" baseline="0" dirty="0" smtClean="0">
                <a:ln>
                  <a:noFill/>
                </a:ln>
                <a:solidFill>
                  <a:srgbClr val="333333"/>
                </a:solidFill>
                <a:effectLst/>
                <a:latin typeface="inherit"/>
              </a:rPr>
              <a:t>, K. I., Aziz, M. M., Hicken, R. J. (2011). Arithmetic and biologically-inspired computing using phase-change materials. </a:t>
            </a:r>
            <a:r>
              <a:rPr kumimoji="0" lang="en-US" altLang="en-US" sz="900" b="0" i="1" u="none" strike="noStrike" cap="none" normalizeH="0" baseline="0" dirty="0" smtClean="0">
                <a:ln>
                  <a:noFill/>
                </a:ln>
                <a:solidFill>
                  <a:srgbClr val="333333"/>
                </a:solidFill>
                <a:effectLst/>
                <a:latin typeface="inherit"/>
              </a:rPr>
              <a:t>Advanced Materials, 23</a:t>
            </a:r>
            <a:r>
              <a:rPr kumimoji="0" lang="en-US" altLang="en-US" sz="900" b="0" i="0" u="none" strike="noStrike" cap="none" normalizeH="0" baseline="0" dirty="0" smtClean="0">
                <a:ln>
                  <a:noFill/>
                </a:ln>
                <a:solidFill>
                  <a:srgbClr val="333333"/>
                </a:solidFill>
                <a:effectLst/>
                <a:latin typeface="inherit"/>
              </a:rPr>
              <a:t>, 3408–3413.</a:t>
            </a:r>
            <a:r>
              <a:rPr kumimoji="0" lang="en-US" altLang="en-US" sz="900" b="0" i="0" u="none" strike="noStrike" cap="none" normalizeH="0" baseline="0" dirty="0" smtClean="0">
                <a:ln>
                  <a:noFill/>
                </a:ln>
                <a:solidFill>
                  <a:srgbClr val="417DB9"/>
                </a:solidFill>
                <a:effectLst/>
                <a:latin typeface="inherit"/>
                <a:hlinkClick r:id="rId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0" i="0" u="none" strike="noStrike" cap="none" normalizeH="0" baseline="0" dirty="0" smtClean="0">
                <a:ln>
                  <a:noFill/>
                </a:ln>
                <a:solidFill>
                  <a:srgbClr val="333333"/>
                </a:solidFill>
                <a:effectLst/>
                <a:latin typeface="inherit"/>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(2009). Resistive non-volatile memory devices (Invited Paper). </a:t>
            </a:r>
            <a:r>
              <a:rPr kumimoji="0" lang="en-US" altLang="en-US" sz="900" b="0" i="1" u="none" strike="noStrike" cap="none" normalizeH="0" baseline="0" dirty="0" smtClean="0">
                <a:ln>
                  <a:noFill/>
                </a:ln>
                <a:solidFill>
                  <a:srgbClr val="333333"/>
                </a:solidFill>
                <a:effectLst/>
                <a:latin typeface="inherit"/>
              </a:rPr>
              <a:t>Microelectronic Engineering, 7–9</a:t>
            </a:r>
            <a:r>
              <a:rPr kumimoji="0" lang="en-US" altLang="en-US" sz="900" b="0" i="0" u="none" strike="noStrike" cap="none" normalizeH="0" baseline="0" dirty="0" smtClean="0">
                <a:ln>
                  <a:noFill/>
                </a:ln>
                <a:solidFill>
                  <a:srgbClr val="333333"/>
                </a:solidFill>
                <a:effectLst/>
                <a:latin typeface="inherit"/>
              </a:rPr>
              <a:t>, 1925–1928.</a:t>
            </a:r>
            <a:r>
              <a:rPr kumimoji="0" lang="en-US" altLang="en-US" sz="900" b="0" i="0" u="none" strike="noStrike" cap="none" normalizeH="0" baseline="0" dirty="0" smtClean="0">
                <a:ln>
                  <a:noFill/>
                </a:ln>
                <a:solidFill>
                  <a:srgbClr val="417DB9"/>
                </a:solidFill>
                <a:effectLst/>
                <a:latin typeface="inherit"/>
                <a:hlinkClick r:id="rId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0" i="0" u="none" strike="noStrike" cap="none" normalizeH="0" baseline="0" dirty="0" smtClean="0">
                <a:ln>
                  <a:noFill/>
                </a:ln>
                <a:solidFill>
                  <a:srgbClr val="333333"/>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Wong, H.-S. P., Lee, H.-Y., Yu, S., Chen, Y.-S., Wu, Y., Chen, P.-S., et al. (2012). Metal-Oxide RRAM. </a:t>
            </a:r>
            <a:r>
              <a:rPr kumimoji="0" lang="en-US" altLang="en-US" sz="900" b="0" i="1" u="none" strike="noStrike" cap="none" normalizeH="0" baseline="0" dirty="0" smtClean="0">
                <a:ln>
                  <a:noFill/>
                </a:ln>
                <a:solidFill>
                  <a:srgbClr val="333333"/>
                </a:solidFill>
                <a:effectLst/>
                <a:latin typeface="inherit"/>
              </a:rPr>
              <a:t>Proceedings of the IEEE, 6</a:t>
            </a:r>
            <a:r>
              <a:rPr kumimoji="0" lang="en-US" altLang="en-US" sz="900" b="0" i="0" u="none" strike="noStrike" cap="none" normalizeH="0" baseline="0" dirty="0" smtClean="0">
                <a:ln>
                  <a:noFill/>
                </a:ln>
                <a:solidFill>
                  <a:srgbClr val="333333"/>
                </a:solidFill>
                <a:effectLst/>
                <a:latin typeface="inherit"/>
              </a:rPr>
              <a:t>, 1951–1970.</a:t>
            </a:r>
            <a:r>
              <a:rPr kumimoji="0" lang="en-US" altLang="en-US" sz="900" b="0" i="0" u="none" strike="noStrike" cap="none" normalizeH="0" baseline="0" dirty="0" smtClean="0">
                <a:ln>
                  <a:noFill/>
                </a:ln>
                <a:solidFill>
                  <a:srgbClr val="417DB9"/>
                </a:solidFill>
                <a:effectLst/>
                <a:latin typeface="inherit"/>
                <a:hlinkClick r:id="rId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900" b="0" i="0" u="none" strike="noStrike" cap="none" normalizeH="0" baseline="0" dirty="0" smtClean="0">
                <a:ln>
                  <a:noFill/>
                </a:ln>
                <a:solidFill>
                  <a:srgbClr val="333333"/>
                </a:solidFill>
                <a:effectLst/>
                <a:latin typeface="inherit"/>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(2011). Resistance switching memories are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0" u="none" strike="noStrike" cap="none" normalizeH="0" baseline="0" dirty="0" smtClean="0">
                <a:ln>
                  <a:noFill/>
                </a:ln>
                <a:solidFill>
                  <a:srgbClr val="333333"/>
                </a:solidFill>
                <a:effectLst/>
                <a:latin typeface="inherit"/>
              </a:rPr>
              <a:t>. </a:t>
            </a:r>
            <a:r>
              <a:rPr kumimoji="0" lang="en-US" altLang="en-US" sz="900" b="0" i="1" u="none" strike="noStrike" cap="none" normalizeH="0" baseline="0" dirty="0" smtClean="0">
                <a:ln>
                  <a:noFill/>
                </a:ln>
                <a:solidFill>
                  <a:srgbClr val="333333"/>
                </a:solidFill>
                <a:effectLst/>
                <a:latin typeface="inherit"/>
              </a:rPr>
              <a:t>Applied Physics, 4</a:t>
            </a:r>
            <a:r>
              <a:rPr kumimoji="0" lang="en-US" altLang="en-US" sz="900" b="0" i="0" u="none" strike="noStrike" cap="none" normalizeH="0" baseline="0" dirty="0" smtClean="0">
                <a:ln>
                  <a:noFill/>
                </a:ln>
                <a:solidFill>
                  <a:srgbClr val="333333"/>
                </a:solidFill>
                <a:effectLst/>
                <a:latin typeface="inherit"/>
              </a:rPr>
              <a:t>, 765–783.</a:t>
            </a:r>
            <a:r>
              <a:rPr kumimoji="0" lang="en-US" altLang="en-US" sz="900" b="0" i="0" u="none" strike="noStrike" cap="none" normalizeH="0" baseline="0" dirty="0" smtClean="0">
                <a:ln>
                  <a:noFill/>
                </a:ln>
                <a:solidFill>
                  <a:srgbClr val="417DB9"/>
                </a:solidFill>
                <a:effectLst/>
                <a:latin typeface="inherit"/>
                <a:hlinkClick r:id="rId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900" b="0" i="0" u="none" strike="noStrike" cap="none" normalizeH="0" baseline="0" dirty="0" smtClean="0">
                <a:ln>
                  <a:noFill/>
                </a:ln>
                <a:solidFill>
                  <a:srgbClr val="333333"/>
                </a:solidFill>
                <a:effectLst/>
                <a:latin typeface="inherit"/>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(1971).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—the missing circuit element. </a:t>
            </a:r>
            <a:r>
              <a:rPr kumimoji="0" lang="en-US" altLang="en-US" sz="900" b="0" i="1" u="none" strike="noStrike" cap="none" normalizeH="0" baseline="0" dirty="0" smtClean="0">
                <a:ln>
                  <a:noFill/>
                </a:ln>
                <a:solidFill>
                  <a:srgbClr val="333333"/>
                </a:solidFill>
                <a:effectLst/>
                <a:latin typeface="inherit"/>
              </a:rPr>
              <a:t>IEEE Trans Circuit Theory, 18</a:t>
            </a:r>
            <a:r>
              <a:rPr kumimoji="0" lang="en-US" altLang="en-US" sz="900" b="0" i="0" u="none" strike="noStrike" cap="none" normalizeH="0" baseline="0" dirty="0" smtClean="0">
                <a:ln>
                  <a:noFill/>
                </a:ln>
                <a:solidFill>
                  <a:srgbClr val="333333"/>
                </a:solidFill>
                <a:effectLst/>
                <a:latin typeface="inherit"/>
              </a:rPr>
              <a:t>, 507–519.</a:t>
            </a:r>
            <a:r>
              <a:rPr kumimoji="0" lang="en-US" altLang="en-US" sz="900" b="0" i="0" u="none" strike="noStrike" cap="none" normalizeH="0" baseline="0" dirty="0" smtClean="0">
                <a:ln>
                  <a:noFill/>
                </a:ln>
                <a:solidFill>
                  <a:srgbClr val="417DB9"/>
                </a:solidFill>
                <a:effectLst/>
                <a:latin typeface="inherit"/>
                <a:hlinkClick r:id="rId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900" b="0" i="0" u="none" strike="noStrike" cap="none" normalizeH="0" baseline="0" dirty="0" smtClean="0">
                <a:ln>
                  <a:noFill/>
                </a:ln>
                <a:solidFill>
                  <a:srgbClr val="333333"/>
                </a:solidFill>
                <a:effectLst/>
                <a:latin typeface="inherit"/>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Strukov</a:t>
            </a:r>
            <a:r>
              <a:rPr kumimoji="0" lang="en-US" altLang="en-US" sz="900" b="0" i="0" u="none" strike="noStrike" cap="none" normalizeH="0" baseline="0" dirty="0" smtClean="0">
                <a:ln>
                  <a:noFill/>
                </a:ln>
                <a:solidFill>
                  <a:srgbClr val="333333"/>
                </a:solidFill>
                <a:effectLst/>
                <a:latin typeface="inherit"/>
              </a:rPr>
              <a:t>, D. B., Snider, G. S., Stewart, D. R., Williams, R. S. (2008). The missing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found. </a:t>
            </a:r>
            <a:r>
              <a:rPr kumimoji="0" lang="en-US" altLang="en-US" sz="900" b="0" i="1" u="none" strike="noStrike" cap="none" normalizeH="0" baseline="0" dirty="0" smtClean="0">
                <a:ln>
                  <a:noFill/>
                </a:ln>
                <a:solidFill>
                  <a:srgbClr val="333333"/>
                </a:solidFill>
                <a:effectLst/>
                <a:latin typeface="inherit"/>
              </a:rPr>
              <a:t>Nature, 453</a:t>
            </a:r>
            <a:r>
              <a:rPr kumimoji="0" lang="en-US" altLang="en-US" sz="900" b="0" i="0" u="none" strike="noStrike" cap="none" normalizeH="0" baseline="0" dirty="0" smtClean="0">
                <a:ln>
                  <a:noFill/>
                </a:ln>
                <a:solidFill>
                  <a:srgbClr val="333333"/>
                </a:solidFill>
                <a:effectLst/>
                <a:latin typeface="inherit"/>
              </a:rPr>
              <a:t>, 80–83.</a:t>
            </a:r>
            <a:r>
              <a:rPr kumimoji="0" lang="en-US" altLang="en-US" sz="900" b="0" i="0" u="none" strike="noStrike" cap="none" normalizeH="0" baseline="0" dirty="0" smtClean="0">
                <a:ln>
                  <a:noFill/>
                </a:ln>
                <a:solidFill>
                  <a:srgbClr val="417DB9"/>
                </a:solidFill>
                <a:effectLst/>
                <a:latin typeface="inherit"/>
                <a:hlinkClick r:id="rId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900" b="0" i="0" u="none" strike="noStrike" cap="none" normalizeH="0" baseline="0" dirty="0" smtClean="0">
                <a:ln>
                  <a:noFill/>
                </a:ln>
                <a:solidFill>
                  <a:srgbClr val="333333"/>
                </a:solidFill>
                <a:effectLst/>
                <a:latin typeface="inherit"/>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Doucey</a:t>
            </a:r>
            <a:r>
              <a:rPr kumimoji="0" lang="en-US" altLang="en-US" sz="900" b="0" i="0" u="none" strike="noStrike" cap="none" normalizeH="0" baseline="0" dirty="0" smtClean="0">
                <a:ln>
                  <a:noFill/>
                </a:ln>
                <a:solidFill>
                  <a:srgbClr val="333333"/>
                </a:solidFill>
                <a:effectLst/>
                <a:latin typeface="inherit"/>
              </a:rPr>
              <a:t>, M.-A., De </a:t>
            </a:r>
            <a:r>
              <a:rPr kumimoji="0" lang="en-US" altLang="en-US" sz="900" b="0" i="0" u="none" strike="noStrike" cap="none" normalizeH="0" baseline="0" dirty="0" err="1" smtClean="0">
                <a:ln>
                  <a:noFill/>
                </a:ln>
                <a:solidFill>
                  <a:srgbClr val="333333"/>
                </a:solidFill>
                <a:effectLst/>
                <a:latin typeface="inherit"/>
              </a:rPr>
              <a:t>Micheli</a:t>
            </a:r>
            <a:r>
              <a:rPr kumimoji="0" lang="en-US" altLang="en-US" sz="900" b="0" i="0" u="none" strike="noStrike" cap="none" normalizeH="0" baseline="0" dirty="0" smtClean="0">
                <a:ln>
                  <a:noFill/>
                </a:ln>
                <a:solidFill>
                  <a:srgbClr val="333333"/>
                </a:solidFill>
                <a:effectLst/>
                <a:latin typeface="inherit"/>
              </a:rPr>
              <a:t>, G., </a:t>
            </a:r>
            <a:r>
              <a:rPr kumimoji="0" lang="en-US" altLang="en-US" sz="900" b="0" i="0" u="none" strike="noStrike" cap="none" normalizeH="0" baseline="0" dirty="0" err="1" smtClean="0">
                <a:ln>
                  <a:noFill/>
                </a:ln>
                <a:solidFill>
                  <a:srgbClr val="333333"/>
                </a:solidFill>
                <a:effectLst/>
                <a:latin typeface="inherit"/>
              </a:rPr>
              <a:t>Leblebici</a:t>
            </a:r>
            <a:r>
              <a:rPr kumimoji="0" lang="en-US" altLang="en-US" sz="900" b="0" i="0" u="none" strike="noStrike" cap="none" normalizeH="0" baseline="0" dirty="0" smtClean="0">
                <a:ln>
                  <a:noFill/>
                </a:ln>
                <a:solidFill>
                  <a:srgbClr val="333333"/>
                </a:solidFill>
                <a:effectLst/>
                <a:latin typeface="inherit"/>
              </a:rPr>
              <a:t>, Y., Carrara, S. (2011). New insight on bio-sensing by </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-fabricated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1–3.</a:t>
            </a:r>
            <a:r>
              <a:rPr kumimoji="0" lang="en-US" altLang="en-US" sz="900" b="0" i="0" u="none" strike="noStrike" cap="none" normalizeH="0" baseline="0" dirty="0" smtClean="0">
                <a:ln>
                  <a:noFill/>
                </a:ln>
                <a:solidFill>
                  <a:srgbClr val="417DB9"/>
                </a:solidFill>
                <a:effectLst/>
                <a:latin typeface="inherit"/>
                <a:hlinkClick r:id="rId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900" b="0" i="0" u="none" strike="noStrike" cap="none" normalizeH="0" baseline="0" dirty="0" smtClean="0">
                <a:ln>
                  <a:noFill/>
                </a:ln>
                <a:solidFill>
                  <a:srgbClr val="333333"/>
                </a:solidFill>
                <a:effectLst/>
                <a:latin typeface="inherit"/>
              </a:rPr>
              <a:t>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Recent progress and patents on computational structures and methods with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devices. </a:t>
            </a:r>
            <a:r>
              <a:rPr kumimoji="0" lang="en-US" altLang="en-US" sz="900" b="0" i="1" u="none" strike="noStrike" cap="none" normalizeH="0" baseline="0" dirty="0" smtClean="0">
                <a:ln>
                  <a:noFill/>
                </a:ln>
                <a:solidFill>
                  <a:srgbClr val="333333"/>
                </a:solidFill>
                <a:effectLst/>
                <a:latin typeface="inherit"/>
              </a:rPr>
              <a:t>Recent Patents on Electrical &amp; Electronic Engineering, 2</a:t>
            </a:r>
            <a:r>
              <a:rPr kumimoji="0" lang="en-US" altLang="en-US" sz="900" b="0" i="0" u="none" strike="noStrike" cap="none" normalizeH="0" baseline="0" dirty="0" smtClean="0">
                <a:ln>
                  <a:noFill/>
                </a:ln>
                <a:solidFill>
                  <a:srgbClr val="333333"/>
                </a:solidFill>
                <a:effectLst/>
                <a:latin typeface="inherit"/>
              </a:rPr>
              <a:t>, 101–116.</a:t>
            </a:r>
            <a:r>
              <a:rPr kumimoji="0" lang="en-US" altLang="en-US" sz="900" b="0" i="0" u="none" strike="noStrike" cap="none" normalizeH="0" baseline="0" dirty="0" smtClean="0">
                <a:ln>
                  <a:noFill/>
                </a:ln>
                <a:solidFill>
                  <a:srgbClr val="417DB9"/>
                </a:solidFill>
                <a:effectLst/>
                <a:latin typeface="inherit"/>
                <a:hlinkClick r:id="rId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900" b="0" i="0" u="none" strike="noStrike" cap="none" normalizeH="0" baseline="0" dirty="0" smtClean="0">
                <a:ln>
                  <a:noFill/>
                </a:ln>
                <a:solidFill>
                  <a:srgbClr val="333333"/>
                </a:solidFill>
                <a:effectLst/>
                <a:latin typeface="inherit"/>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a:t>
            </a:r>
            <a:r>
              <a:rPr kumimoji="0" lang="en-US" altLang="en-US" sz="900" b="0" i="0" u="none" strike="noStrike" cap="none" normalizeH="0" baseline="0" dirty="0" err="1" smtClean="0">
                <a:ln>
                  <a:noFill/>
                </a:ln>
                <a:solidFill>
                  <a:srgbClr val="333333"/>
                </a:solidFill>
                <a:effectLst/>
                <a:latin typeface="inherit"/>
              </a:rPr>
              <a:t>Berzina</a:t>
            </a:r>
            <a:r>
              <a:rPr kumimoji="0" lang="en-US" altLang="en-US" sz="900" b="0" i="0" u="none" strike="noStrike" cap="none" normalizeH="0" baseline="0" dirty="0" smtClean="0">
                <a:ln>
                  <a:noFill/>
                </a:ln>
                <a:solidFill>
                  <a:srgbClr val="333333"/>
                </a:solidFill>
                <a:effectLst/>
                <a:latin typeface="inherit"/>
              </a:rPr>
              <a:t>, T., </a:t>
            </a:r>
            <a:r>
              <a:rPr kumimoji="0" lang="en-US" altLang="en-US" sz="900" b="0" i="0" u="none" strike="noStrike" cap="none" normalizeH="0" baseline="0" dirty="0" err="1" smtClean="0">
                <a:ln>
                  <a:noFill/>
                </a:ln>
                <a:solidFill>
                  <a:srgbClr val="333333"/>
                </a:solidFill>
                <a:effectLst/>
                <a:latin typeface="inherit"/>
              </a:rPr>
              <a:t>Camorani</a:t>
            </a:r>
            <a:r>
              <a:rPr kumimoji="0" lang="en-US" altLang="en-US" sz="900" b="0" i="0" u="none" strike="noStrike" cap="none" normalizeH="0" baseline="0" dirty="0" smtClean="0">
                <a:ln>
                  <a:noFill/>
                </a:ln>
                <a:solidFill>
                  <a:srgbClr val="333333"/>
                </a:solidFill>
                <a:effectLst/>
                <a:latin typeface="inherit"/>
              </a:rPr>
              <a:t>, P., </a:t>
            </a:r>
            <a:r>
              <a:rPr kumimoji="0" lang="en-US" altLang="en-US" sz="900" b="0" i="0" u="none" strike="noStrike" cap="none" normalizeH="0" baseline="0" dirty="0" err="1" smtClean="0">
                <a:ln>
                  <a:noFill/>
                </a:ln>
                <a:solidFill>
                  <a:srgbClr val="333333"/>
                </a:solidFill>
                <a:effectLst/>
                <a:latin typeface="inherit"/>
              </a:rPr>
              <a:t>Smerieri</a:t>
            </a:r>
            <a:r>
              <a:rPr kumimoji="0" lang="en-US" altLang="en-US" sz="900" b="0" i="0" u="none" strike="noStrike" cap="none" normalizeH="0" baseline="0" dirty="0" smtClean="0">
                <a:ln>
                  <a:noFill/>
                </a:ln>
                <a:solidFill>
                  <a:srgbClr val="333333"/>
                </a:solidFill>
                <a:effectLst/>
                <a:latin typeface="inherit"/>
              </a:rPr>
              <a:t>, A., </a:t>
            </a:r>
            <a:r>
              <a:rPr kumimoji="0" lang="en-US" altLang="en-US" sz="900" b="0" i="0" u="none" strike="noStrike" cap="none" normalizeH="0" baseline="0" dirty="0" err="1" smtClean="0">
                <a:ln>
                  <a:noFill/>
                </a:ln>
                <a:solidFill>
                  <a:srgbClr val="333333"/>
                </a:solidFill>
                <a:effectLst/>
                <a:latin typeface="inherit"/>
              </a:rPr>
              <a:t>Vavoulis</a:t>
            </a:r>
            <a:r>
              <a:rPr kumimoji="0" lang="en-US" altLang="en-US" sz="900" b="0" i="0" u="none" strike="noStrike" cap="none" normalizeH="0" baseline="0" dirty="0" smtClean="0">
                <a:ln>
                  <a:noFill/>
                </a:ln>
                <a:solidFill>
                  <a:srgbClr val="333333"/>
                </a:solidFill>
                <a:effectLst/>
                <a:latin typeface="inherit"/>
              </a:rPr>
              <a:t>, D., Feng, J., et al. (2011). Material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 circuits with synaptic plasticity: learning and memory. </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24–30.</a:t>
            </a:r>
            <a:r>
              <a:rPr kumimoji="0" lang="en-US" altLang="en-US" sz="900" b="0" i="0" u="none" strike="noStrike" cap="none" normalizeH="0" baseline="0" dirty="0" smtClean="0">
                <a:ln>
                  <a:noFill/>
                </a:ln>
                <a:solidFill>
                  <a:srgbClr val="417DB9"/>
                </a:solidFill>
                <a:effectLst/>
                <a:latin typeface="inherit"/>
                <a:hlinkClick r:id="rId1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900" b="0" i="0" u="none" strike="noStrike" cap="none" normalizeH="0" baseline="0" dirty="0" smtClean="0">
                <a:ln>
                  <a:noFill/>
                </a:ln>
                <a:solidFill>
                  <a:srgbClr val="333333"/>
                </a:solidFill>
                <a:effectLst/>
                <a:latin typeface="inherit"/>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Howard, G., Gale, E., Bull, L., de Lacy, C. B.,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Evolution of plastic learning in spiking networks via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connections.</a:t>
            </a:r>
            <a:r>
              <a:rPr kumimoji="0" lang="en-US" altLang="en-US" sz="900" b="0" i="1" u="none" strike="noStrike" cap="none" normalizeH="0" baseline="0" dirty="0" err="1" smtClean="0">
                <a:ln>
                  <a:noFill/>
                </a:ln>
                <a:solidFill>
                  <a:srgbClr val="333333"/>
                </a:solidFill>
                <a:effectLst/>
                <a:latin typeface="inherit"/>
              </a:rPr>
              <a:t>IEEE</a:t>
            </a:r>
            <a:r>
              <a:rPr kumimoji="0" lang="en-US" altLang="en-US" sz="900" b="0" i="1" u="none" strike="noStrike" cap="none" normalizeH="0" baseline="0" dirty="0" smtClean="0">
                <a:ln>
                  <a:noFill/>
                </a:ln>
                <a:solidFill>
                  <a:srgbClr val="333333"/>
                </a:solidFill>
                <a:effectLst/>
                <a:latin typeface="inherit"/>
              </a:rPr>
              <a:t> Trans Evolutionary Computation, 5</a:t>
            </a:r>
            <a:r>
              <a:rPr kumimoji="0" lang="en-US" altLang="en-US" sz="900" b="0" i="0" u="none" strike="noStrike" cap="none" normalizeH="0" baseline="0" dirty="0" smtClean="0">
                <a:ln>
                  <a:noFill/>
                </a:ln>
                <a:solidFill>
                  <a:srgbClr val="333333"/>
                </a:solidFill>
                <a:effectLst/>
                <a:latin typeface="inherit"/>
              </a:rPr>
              <a:t>, 711–729.</a:t>
            </a:r>
            <a:r>
              <a:rPr kumimoji="0" lang="en-US" altLang="en-US" sz="900" b="0" i="0" u="none" strike="noStrike" cap="none" normalizeH="0" baseline="0" dirty="0" smtClean="0">
                <a:ln>
                  <a:noFill/>
                </a:ln>
                <a:solidFill>
                  <a:srgbClr val="417DB9"/>
                </a:solidFill>
                <a:effectLst/>
                <a:latin typeface="inherit"/>
                <a:hlinkClick r:id="rId1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900" b="0" i="0" u="none" strike="noStrike" cap="none" normalizeH="0" baseline="0" dirty="0" smtClean="0">
                <a:ln>
                  <a:noFill/>
                </a:ln>
                <a:solidFill>
                  <a:srgbClr val="333333"/>
                </a:solidFill>
                <a:effectLst/>
                <a:latin typeface="inherit"/>
              </a:rPr>
              <a:t>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Howard, G. D.,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Organic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devices for logic elements with memory. </a:t>
            </a:r>
            <a:r>
              <a:rPr kumimoji="0" lang="en-US" altLang="en-US" sz="900" b="0" i="1" u="none" strike="noStrike" cap="none" normalizeH="0" baseline="0" dirty="0" smtClean="0">
                <a:ln>
                  <a:noFill/>
                </a:ln>
                <a:solidFill>
                  <a:srgbClr val="333333"/>
                </a:solidFill>
                <a:effectLst/>
                <a:latin typeface="inherit"/>
              </a:rPr>
              <a:t>International Journal of Bifurcation and Chaos, 11</a:t>
            </a:r>
            <a:r>
              <a:rPr kumimoji="0" lang="en-US" altLang="en-US" sz="900" b="0" i="0" u="none" strike="noStrike" cap="none" normalizeH="0" baseline="0" dirty="0" smtClean="0">
                <a:ln>
                  <a:noFill/>
                </a:ln>
                <a:solidFill>
                  <a:srgbClr val="333333"/>
                </a:solidFill>
                <a:effectLst/>
                <a:latin typeface="inherit"/>
              </a:rPr>
              <a:t>, 1250283.</a:t>
            </a:r>
            <a:r>
              <a:rPr kumimoji="0" lang="en-US" altLang="en-US" sz="900" b="0" i="0" u="none" strike="noStrike" cap="none" normalizeH="0" baseline="0" dirty="0" smtClean="0">
                <a:ln>
                  <a:noFill/>
                </a:ln>
                <a:solidFill>
                  <a:srgbClr val="417DB9"/>
                </a:solidFill>
                <a:effectLst/>
                <a:latin typeface="inherit"/>
                <a:hlinkClick r:id="rId12"/>
              </a:rPr>
              <a:t>CrossRef</a:t>
            </a:r>
            <a:r>
              <a:rPr kumimoji="0" lang="en-US" altLang="en-US" sz="900" b="0" i="0" u="none" strike="noStrike" cap="none" normalizeH="0" baseline="0" dirty="0" smtClean="0">
                <a:ln>
                  <a:noFill/>
                </a:ln>
                <a:solidFill>
                  <a:srgbClr val="417DB9"/>
                </a:solidFill>
                <a:effectLst/>
                <a:latin typeface="inherit"/>
                <a:hlinkClick r:id="rId13"/>
              </a:rPr>
              <a:t>MathSciNet</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900" b="0" i="0" u="none" strike="noStrike" cap="none" normalizeH="0" baseline="0" dirty="0" smtClean="0">
                <a:ln>
                  <a:noFill/>
                </a:ln>
                <a:solidFill>
                  <a:srgbClr val="333333"/>
                </a:solidFill>
                <a:effectLst/>
                <a:latin typeface="inherit"/>
              </a:rPr>
              <a:t>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Manem</a:t>
            </a:r>
            <a:r>
              <a:rPr kumimoji="0" lang="en-US" altLang="en-US" sz="900" b="0" i="0" u="none" strike="noStrike" cap="none" normalizeH="0" baseline="0" dirty="0" smtClean="0">
                <a:ln>
                  <a:noFill/>
                </a:ln>
                <a:solidFill>
                  <a:srgbClr val="333333"/>
                </a:solidFill>
                <a:effectLst/>
                <a:latin typeface="inherit"/>
              </a:rPr>
              <a:t>, H., </a:t>
            </a:r>
            <a:r>
              <a:rPr kumimoji="0" lang="en-US" altLang="en-US" sz="900" b="0" i="0" u="none" strike="noStrike" cap="none" normalizeH="0" baseline="0" dirty="0" err="1" smtClean="0">
                <a:ln>
                  <a:noFill/>
                </a:ln>
                <a:solidFill>
                  <a:srgbClr val="333333"/>
                </a:solidFill>
                <a:effectLst/>
                <a:latin typeface="inherit"/>
              </a:rPr>
              <a:t>Rajendran</a:t>
            </a:r>
            <a:r>
              <a:rPr kumimoji="0" lang="en-US" altLang="en-US" sz="900" b="0" i="0" u="none" strike="noStrike" cap="none" normalizeH="0" baseline="0" dirty="0" smtClean="0">
                <a:ln>
                  <a:noFill/>
                </a:ln>
                <a:solidFill>
                  <a:srgbClr val="333333"/>
                </a:solidFill>
                <a:effectLst/>
                <a:latin typeface="inherit"/>
              </a:rPr>
              <a:t>, J., Rose, G. S. (2012). Design considerations for multilevel CMOS/</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t>
            </a:r>
            <a:r>
              <a:rPr kumimoji="0" lang="en-US" altLang="en-US" sz="900" b="0" i="1" u="none" strike="noStrike" cap="none" normalizeH="0" baseline="0" dirty="0" smtClean="0">
                <a:ln>
                  <a:noFill/>
                </a:ln>
                <a:solidFill>
                  <a:srgbClr val="333333"/>
                </a:solidFill>
                <a:effectLst/>
                <a:latin typeface="inherit"/>
              </a:rPr>
              <a:t>ACM Journal on Emerging Technologies in Computing Systems, 1–6</a:t>
            </a:r>
            <a:r>
              <a:rPr kumimoji="0" lang="en-US" altLang="en-US" sz="900" b="0" i="0" u="none" strike="noStrike" cap="none" normalizeH="0" baseline="0" dirty="0" smtClean="0">
                <a:ln>
                  <a:noFill/>
                </a:ln>
                <a:solidFill>
                  <a:srgbClr val="333333"/>
                </a:solidFill>
                <a:effectLst/>
                <a:latin typeface="inherit"/>
              </a:rPr>
              <a:t>, 1–22.</a:t>
            </a:r>
            <a:r>
              <a:rPr kumimoji="0" lang="en-US" altLang="en-US" sz="900" b="0" i="0" u="none" strike="noStrike" cap="none" normalizeH="0" baseline="0" dirty="0" smtClean="0">
                <a:ln>
                  <a:noFill/>
                </a:ln>
                <a:solidFill>
                  <a:srgbClr val="417DB9"/>
                </a:solidFill>
                <a:effectLst/>
                <a:latin typeface="inherit"/>
                <a:hlinkClick r:id="rId1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900" b="0" i="0" u="none" strike="noStrike" cap="none" normalizeH="0" baseline="0" dirty="0" smtClean="0">
                <a:ln>
                  <a:noFill/>
                </a:ln>
                <a:solidFill>
                  <a:srgbClr val="333333"/>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Lehtonen</a:t>
            </a:r>
            <a:r>
              <a:rPr kumimoji="0" lang="en-US" altLang="en-US" sz="900" b="0" i="0" u="none" strike="noStrike" cap="none" normalizeH="0" baseline="0" dirty="0" smtClean="0">
                <a:ln>
                  <a:noFill/>
                </a:ln>
                <a:solidFill>
                  <a:srgbClr val="333333"/>
                </a:solidFill>
                <a:effectLst/>
                <a:latin typeface="inherit"/>
              </a:rPr>
              <a:t>, E., </a:t>
            </a:r>
            <a:r>
              <a:rPr kumimoji="0" lang="en-US" altLang="en-US" sz="900" b="0" i="0" u="none" strike="noStrike" cap="none" normalizeH="0" baseline="0" dirty="0" err="1" smtClean="0">
                <a:ln>
                  <a:noFill/>
                </a:ln>
                <a:solidFill>
                  <a:srgbClr val="333333"/>
                </a:solidFill>
                <a:effectLst/>
                <a:latin typeface="inherit"/>
              </a:rPr>
              <a:t>Poikonen</a:t>
            </a:r>
            <a:r>
              <a:rPr kumimoji="0" lang="en-US" altLang="en-US" sz="900" b="0" i="0" u="none" strike="noStrike" cap="none" normalizeH="0" baseline="0" dirty="0" smtClean="0">
                <a:ln>
                  <a:noFill/>
                </a:ln>
                <a:solidFill>
                  <a:srgbClr val="333333"/>
                </a:solidFill>
                <a:effectLst/>
                <a:latin typeface="inherit"/>
              </a:rPr>
              <a:t>, J. H., </a:t>
            </a:r>
            <a:r>
              <a:rPr kumimoji="0" lang="en-US" altLang="en-US" sz="900" b="0" i="0" u="none" strike="noStrike" cap="none" normalizeH="0" baseline="0" dirty="0" err="1" smtClean="0">
                <a:ln>
                  <a:noFill/>
                </a:ln>
                <a:solidFill>
                  <a:srgbClr val="333333"/>
                </a:solidFill>
                <a:effectLst/>
                <a:latin typeface="inherit"/>
              </a:rPr>
              <a:t>Laiho</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Kanerva</a:t>
            </a:r>
            <a:r>
              <a:rPr kumimoji="0" lang="en-US" altLang="en-US" sz="900" b="0" i="0" u="none" strike="noStrike" cap="none" normalizeH="0" baseline="0" dirty="0" smtClean="0">
                <a:ln>
                  <a:noFill/>
                </a:ln>
                <a:solidFill>
                  <a:srgbClr val="333333"/>
                </a:solidFill>
                <a:effectLst/>
                <a:latin typeface="inherit"/>
              </a:rPr>
              <a:t>, P. (2013). Large-scale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associative memories.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a:t>
            </a:r>
            <a:r>
              <a:rPr kumimoji="0" lang="en-US" altLang="en-US" sz="900" b="0" i="0" u="none" strike="noStrike" cap="none" normalizeH="0" baseline="0" dirty="0" smtClean="0">
                <a:ln>
                  <a:noFill/>
                </a:ln>
                <a:solidFill>
                  <a:srgbClr val="333333"/>
                </a:solidFill>
                <a:effectLst/>
                <a:latin typeface="inherit"/>
              </a:rPr>
              <a:t>. doi:</a:t>
            </a:r>
            <a:r>
              <a:rPr kumimoji="0" lang="en-US" altLang="en-US" sz="900" b="0" i="0" u="none" strike="noStrike" cap="none" normalizeH="0" baseline="0" dirty="0" smtClean="0">
                <a:ln>
                  <a:noFill/>
                </a:ln>
                <a:solidFill>
                  <a:srgbClr val="417DB9"/>
                </a:solidFill>
                <a:effectLst/>
                <a:latin typeface="inherit"/>
                <a:hlinkClick r:id="rId15"/>
              </a:rPr>
              <a:t>10.​1109/​TVLSI.​2013.​2250319</a:t>
            </a:r>
            <a:r>
              <a:rPr kumimoji="0" lang="en-US" altLang="en-US" sz="900" b="0" i="0" u="none" strike="noStrike" cap="none" normalizeH="0" baseline="0" dirty="0" smtClean="0">
                <a:ln>
                  <a:noFill/>
                </a:ln>
                <a:solidFill>
                  <a:srgbClr val="333333"/>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900" b="0" i="0" u="none" strike="noStrike" cap="none" normalizeH="0" baseline="0" dirty="0" smtClean="0">
                <a:ln>
                  <a:noFill/>
                </a:ln>
                <a:solidFill>
                  <a:srgbClr val="333333"/>
                </a:solidFill>
                <a:effectLst/>
                <a:latin typeface="inherit"/>
              </a:rPr>
              <a:t>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Eshraghian</a:t>
            </a:r>
            <a:r>
              <a:rPr kumimoji="0" lang="en-US" altLang="en-US" sz="900" b="0" i="0" u="none" strike="noStrike" cap="none" normalizeH="0" baseline="0" dirty="0" smtClean="0">
                <a:ln>
                  <a:noFill/>
                </a:ln>
                <a:solidFill>
                  <a:srgbClr val="333333"/>
                </a:solidFill>
                <a:effectLst/>
                <a:latin typeface="inherit"/>
              </a:rPr>
              <a:t>, K., Cho, K.-R., </a:t>
            </a:r>
            <a:r>
              <a:rPr kumimoji="0" lang="en-US" altLang="en-US" sz="900" b="0" i="0" u="none" strike="noStrike" cap="none" normalizeH="0" baseline="0" dirty="0" err="1" smtClean="0">
                <a:ln>
                  <a:noFill/>
                </a:ln>
                <a:solidFill>
                  <a:srgbClr val="333333"/>
                </a:solidFill>
                <a:effectLst/>
                <a:latin typeface="inherit"/>
              </a:rPr>
              <a:t>Kavehei</a:t>
            </a:r>
            <a:r>
              <a:rPr kumimoji="0" lang="en-US" altLang="en-US" sz="900" b="0" i="0" u="none" strike="noStrike" cap="none" normalizeH="0" baseline="0" dirty="0" smtClean="0">
                <a:ln>
                  <a:noFill/>
                </a:ln>
                <a:solidFill>
                  <a:srgbClr val="333333"/>
                </a:solidFill>
                <a:effectLst/>
                <a:latin typeface="inherit"/>
              </a:rPr>
              <a:t>, O., Kang, S.-K., Abbott, D., Kang, S.-M. S. (2011).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MOS content addressable memory (MCAM): hybrid architecture for future high performance search engines.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8</a:t>
            </a:r>
            <a:r>
              <a:rPr kumimoji="0" lang="en-US" altLang="en-US" sz="900" b="0" i="0" u="none" strike="noStrike" cap="none" normalizeH="0" baseline="0" dirty="0" smtClean="0">
                <a:ln>
                  <a:noFill/>
                </a:ln>
                <a:solidFill>
                  <a:srgbClr val="333333"/>
                </a:solidFill>
                <a:effectLst/>
                <a:latin typeface="inherit"/>
              </a:rPr>
              <a:t>, 1407–1416.</a:t>
            </a:r>
            <a:r>
              <a:rPr kumimoji="0" lang="en-US" altLang="en-US" sz="900" b="0" i="0" u="none" strike="noStrike" cap="none" normalizeH="0" baseline="0" dirty="0" smtClean="0">
                <a:ln>
                  <a:noFill/>
                </a:ln>
                <a:solidFill>
                  <a:srgbClr val="417DB9"/>
                </a:solidFill>
                <a:effectLst/>
                <a:latin typeface="inherit"/>
                <a:hlinkClick r:id="rId1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900" b="0" i="0" u="none" strike="noStrike" cap="none" normalizeH="0" baseline="0" dirty="0" smtClean="0">
                <a:ln>
                  <a:noFill/>
                </a:ln>
                <a:solidFill>
                  <a:srgbClr val="333333"/>
                </a:solidFill>
                <a:effectLst/>
                <a:latin typeface="inherit"/>
              </a:rPr>
              <a:t>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Gaillardon</a:t>
            </a:r>
            <a:r>
              <a:rPr kumimoji="0" lang="en-US" altLang="en-US" sz="900" b="0" i="0" u="none" strike="noStrike" cap="none" normalizeH="0" baseline="0" dirty="0" smtClean="0">
                <a:ln>
                  <a:noFill/>
                </a:ln>
                <a:solidFill>
                  <a:srgbClr val="333333"/>
                </a:solidFill>
                <a:effectLst/>
                <a:latin typeface="inherit"/>
              </a:rPr>
              <a:t>, P.-E., </a:t>
            </a: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Beneventi</a:t>
            </a:r>
            <a:r>
              <a:rPr kumimoji="0" lang="en-US" altLang="en-US" sz="900" b="0" i="0" u="none" strike="noStrike" cap="none" normalizeH="0" baseline="0" dirty="0" smtClean="0">
                <a:ln>
                  <a:noFill/>
                </a:ln>
                <a:solidFill>
                  <a:srgbClr val="333333"/>
                </a:solidFill>
                <a:effectLst/>
                <a:latin typeface="inherit"/>
              </a:rPr>
              <a:t>, G. B., Ben </a:t>
            </a:r>
            <a:r>
              <a:rPr kumimoji="0" lang="en-US" altLang="en-US" sz="900" b="0" i="0" u="none" strike="noStrike" cap="none" normalizeH="0" baseline="0" dirty="0" err="1" smtClean="0">
                <a:ln>
                  <a:noFill/>
                </a:ln>
                <a:solidFill>
                  <a:srgbClr val="333333"/>
                </a:solidFill>
                <a:effectLst/>
                <a:latin typeface="inherit"/>
              </a:rPr>
              <a:t>Jamaa</a:t>
            </a:r>
            <a:r>
              <a:rPr kumimoji="0" lang="en-US" altLang="en-US" sz="900" b="0" i="0" u="none" strike="noStrike" cap="none" normalizeH="0" baseline="0" dirty="0" smtClean="0">
                <a:ln>
                  <a:noFill/>
                </a:ln>
                <a:solidFill>
                  <a:srgbClr val="333333"/>
                </a:solidFill>
                <a:effectLst/>
                <a:latin typeface="inherit"/>
              </a:rPr>
              <a:t>, M. H., </a:t>
            </a:r>
            <a:r>
              <a:rPr kumimoji="0" lang="en-US" altLang="en-US" sz="900" b="0" i="0" u="none" strike="noStrike" cap="none" normalizeH="0" baseline="0" dirty="0" err="1" smtClean="0">
                <a:ln>
                  <a:noFill/>
                </a:ln>
                <a:solidFill>
                  <a:srgbClr val="333333"/>
                </a:solidFill>
                <a:effectLst/>
                <a:latin typeface="inherit"/>
              </a:rPr>
              <a:t>Perniola</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Clermidy</a:t>
            </a:r>
            <a:r>
              <a:rPr kumimoji="0" lang="en-US" altLang="en-US" sz="900" b="0" i="0" u="none" strike="noStrike" cap="none" normalizeH="0" baseline="0" dirty="0" smtClean="0">
                <a:ln>
                  <a:noFill/>
                </a:ln>
                <a:solidFill>
                  <a:srgbClr val="333333"/>
                </a:solidFill>
                <a:effectLst/>
                <a:latin typeface="inherit"/>
              </a:rPr>
              <a:t>, F., et al. (2013). Design and architectural assessment of 3-D resistive memory technologies in FPGAs. </a:t>
            </a:r>
            <a:r>
              <a:rPr kumimoji="0" lang="en-US" altLang="en-US" sz="900" b="0" i="1" u="none" strike="noStrike" cap="none" normalizeH="0" baseline="0" dirty="0" smtClean="0">
                <a:ln>
                  <a:noFill/>
                </a:ln>
                <a:solidFill>
                  <a:srgbClr val="333333"/>
                </a:solidFill>
                <a:effectLst/>
                <a:latin typeface="inherit"/>
              </a:rPr>
              <a:t>IEEE Transactions on Nanotechnology, 1</a:t>
            </a:r>
            <a:r>
              <a:rPr kumimoji="0" lang="en-US" altLang="en-US" sz="900" b="0" i="0" u="none" strike="noStrike" cap="none" normalizeH="0" baseline="0" dirty="0" smtClean="0">
                <a:ln>
                  <a:noFill/>
                </a:ln>
                <a:solidFill>
                  <a:srgbClr val="333333"/>
                </a:solidFill>
                <a:effectLst/>
                <a:latin typeface="inherit"/>
              </a:rPr>
              <a:t>, 40–50.</a:t>
            </a:r>
            <a:r>
              <a:rPr kumimoji="0" lang="en-US" altLang="en-US" sz="900" b="0" i="0" u="none" strike="noStrike" cap="none" normalizeH="0" baseline="0" dirty="0" smtClean="0">
                <a:ln>
                  <a:noFill/>
                </a:ln>
                <a:solidFill>
                  <a:srgbClr val="417DB9"/>
                </a:solidFill>
                <a:effectLst/>
                <a:latin typeface="inherit"/>
                <a:hlinkClick r:id="rId1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900" b="0" i="0" u="none" strike="noStrike" cap="none" normalizeH="0" baseline="0" dirty="0" smtClean="0">
                <a:ln>
                  <a:noFill/>
                </a:ln>
                <a:solidFill>
                  <a:srgbClr val="333333"/>
                </a:solidFill>
                <a:effectLst/>
                <a:latin typeface="inherit"/>
              </a:rPr>
              <a:t>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Hussaina</a:t>
            </a:r>
            <a:r>
              <a:rPr kumimoji="0" lang="en-US" altLang="en-US" sz="900" b="0" i="0" u="none" strike="noStrike" cap="none" normalizeH="0" baseline="0" dirty="0" smtClean="0">
                <a:ln>
                  <a:noFill/>
                </a:ln>
                <a:solidFill>
                  <a:srgbClr val="333333"/>
                </a:solidFill>
                <a:effectLst/>
                <a:latin typeface="inherit"/>
              </a:rPr>
              <a:t>, W., &amp; </a:t>
            </a:r>
            <a:r>
              <a:rPr kumimoji="0" lang="en-US" altLang="en-US" sz="900" b="0" i="0" u="none" strike="noStrike" cap="none" normalizeH="0" baseline="0" dirty="0" err="1" smtClean="0">
                <a:ln>
                  <a:noFill/>
                </a:ln>
                <a:solidFill>
                  <a:srgbClr val="333333"/>
                </a:solidFill>
                <a:effectLst/>
                <a:latin typeface="inherit"/>
              </a:rPr>
              <a:t>Jahinuzzaman</a:t>
            </a:r>
            <a:r>
              <a:rPr kumimoji="0" lang="en-US" altLang="en-US" sz="900" b="0" i="0" u="none" strike="noStrike" cap="none" normalizeH="0" baseline="0" dirty="0" smtClean="0">
                <a:ln>
                  <a:noFill/>
                </a:ln>
                <a:solidFill>
                  <a:srgbClr val="333333"/>
                </a:solidFill>
                <a:effectLst/>
                <a:latin typeface="inherit"/>
              </a:rPr>
              <a:t>, S. M. (2012). A read-decoupled gated-ground SRAM architecture for low-power embedded memories. </a:t>
            </a:r>
            <a:r>
              <a:rPr kumimoji="0" lang="en-US" altLang="en-US" sz="900" b="0" i="1" u="none" strike="noStrike" cap="none" normalizeH="0" baseline="0" dirty="0" smtClean="0">
                <a:ln>
                  <a:noFill/>
                </a:ln>
                <a:solidFill>
                  <a:srgbClr val="333333"/>
                </a:solidFill>
                <a:effectLst/>
                <a:latin typeface="inherit"/>
              </a:rPr>
              <a:t>Integration, the VLSI Journal (Special Issue of GLSVLSI 2011: Current Trends on VLSI and Ultra Low-Power Design), 3</a:t>
            </a:r>
            <a:r>
              <a:rPr kumimoji="0" lang="en-US" altLang="en-US" sz="900" b="0" i="0" u="none" strike="noStrike" cap="none" normalizeH="0" baseline="0" dirty="0" smtClean="0">
                <a:ln>
                  <a:noFill/>
                </a:ln>
                <a:solidFill>
                  <a:srgbClr val="333333"/>
                </a:solidFill>
                <a:effectLst/>
                <a:latin typeface="inherit"/>
              </a:rPr>
              <a:t>, 229–236.</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900" b="0" i="0" u="none" strike="noStrike" cap="none" normalizeH="0" baseline="0" dirty="0" smtClean="0">
                <a:ln>
                  <a:noFill/>
                </a:ln>
                <a:solidFill>
                  <a:srgbClr val="333333"/>
                </a:solidFill>
                <a:effectLst/>
                <a:latin typeface="inherit"/>
              </a:rPr>
              <a:t>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International Technology Roadmap for Semiconductors (2013) [Online]: </a:t>
            </a:r>
            <a:r>
              <a:rPr kumimoji="0" lang="en-US" altLang="en-US" sz="900" b="0" i="0" u="none" strike="noStrike" cap="none" normalizeH="0" baseline="0" dirty="0" smtClean="0">
                <a:ln>
                  <a:noFill/>
                </a:ln>
                <a:solidFill>
                  <a:srgbClr val="417DB9"/>
                </a:solidFill>
                <a:effectLst/>
                <a:latin typeface="inherit"/>
                <a:hlinkClick r:id="rId18"/>
              </a:rPr>
              <a:t>http://​www.​</a:t>
            </a:r>
            <a:r>
              <a:rPr kumimoji="0" lang="en-US" altLang="en-US" sz="900" b="0" i="0" u="none" strike="noStrike" cap="none" normalizeH="0" baseline="0" dirty="0" err="1" smtClean="0">
                <a:ln>
                  <a:noFill/>
                </a:ln>
                <a:solidFill>
                  <a:srgbClr val="417DB9"/>
                </a:solidFill>
                <a:effectLst/>
                <a:latin typeface="inherit"/>
                <a:hlinkClick r:id="rId18"/>
              </a:rPr>
              <a:t>itrs</a:t>
            </a:r>
            <a:r>
              <a:rPr kumimoji="0" lang="en-US" altLang="en-US" sz="900" b="0" i="0" u="none" strike="noStrike" cap="none" normalizeH="0" baseline="0" dirty="0" smtClean="0">
                <a:ln>
                  <a:noFill/>
                </a:ln>
                <a:solidFill>
                  <a:srgbClr val="417DB9"/>
                </a:solidFill>
                <a:effectLst/>
                <a:latin typeface="inherit"/>
                <a:hlinkClick r:id="rId18"/>
              </a:rPr>
              <a:t>.​net/​</a:t>
            </a:r>
            <a:r>
              <a:rPr kumimoji="0" lang="en-US" altLang="en-US" sz="900" b="0" i="0" u="none" strike="noStrike" cap="none" normalizeH="0" baseline="0" dirty="0" smtClean="0">
                <a:ln>
                  <a:noFill/>
                </a:ln>
                <a:solidFill>
                  <a:srgbClr val="333333"/>
                </a:solidFill>
                <a:effectLst/>
                <a:latin typeface="inherit"/>
              </a:rPr>
              <a:t> Accessed 24 December 2013.</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900" b="0" i="0" u="none" strike="noStrike" cap="none" normalizeH="0" baseline="0" dirty="0" smtClean="0">
                <a:ln>
                  <a:noFill/>
                </a:ln>
                <a:solidFill>
                  <a:srgbClr val="333333"/>
                </a:solidFill>
                <a:effectLst/>
                <a:latin typeface="inherit"/>
              </a:rPr>
              <a:t>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Heath, J. R., </a:t>
            </a:r>
            <a:r>
              <a:rPr kumimoji="0" lang="en-US" altLang="en-US" sz="900" b="0" i="0" u="none" strike="noStrike" cap="none" normalizeH="0" baseline="0" dirty="0" err="1" smtClean="0">
                <a:ln>
                  <a:noFill/>
                </a:ln>
                <a:solidFill>
                  <a:srgbClr val="333333"/>
                </a:solidFill>
                <a:effectLst/>
                <a:latin typeface="inherit"/>
              </a:rPr>
              <a:t>Kuekes</a:t>
            </a:r>
            <a:r>
              <a:rPr kumimoji="0" lang="en-US" altLang="en-US" sz="900" b="0" i="0" u="none" strike="noStrike" cap="none" normalizeH="0" baseline="0" dirty="0" smtClean="0">
                <a:ln>
                  <a:noFill/>
                </a:ln>
                <a:solidFill>
                  <a:srgbClr val="333333"/>
                </a:solidFill>
                <a:effectLst/>
                <a:latin typeface="inherit"/>
              </a:rPr>
              <a:t>, P. J., Snider, G. S., Williams, R. S. (1998). A defect-tolerant computer architecture: opportunities for </a:t>
            </a:r>
            <a:r>
              <a:rPr kumimoji="0" lang="en-US" altLang="en-US" sz="900" b="0" i="0" u="none" strike="noStrike" cap="none" normalizeH="0" baseline="0" dirty="0" err="1" smtClean="0">
                <a:ln>
                  <a:noFill/>
                </a:ln>
                <a:solidFill>
                  <a:srgbClr val="333333"/>
                </a:solidFill>
                <a:effectLst/>
                <a:latin typeface="inherit"/>
              </a:rPr>
              <a:t>nanotechnology.</a:t>
            </a:r>
            <a:r>
              <a:rPr kumimoji="0" lang="en-US" altLang="en-US" sz="900" b="0" i="1" u="none" strike="noStrike" cap="none" normalizeH="0" baseline="0" dirty="0" err="1" smtClean="0">
                <a:ln>
                  <a:noFill/>
                </a:ln>
                <a:solidFill>
                  <a:srgbClr val="333333"/>
                </a:solidFill>
                <a:effectLst/>
                <a:latin typeface="inherit"/>
              </a:rPr>
              <a:t>Science</a:t>
            </a:r>
            <a:r>
              <a:rPr kumimoji="0" lang="en-US" altLang="en-US" sz="900" b="0" i="1" u="none" strike="noStrike" cap="none" normalizeH="0" baseline="0" dirty="0" smtClean="0">
                <a:ln>
                  <a:noFill/>
                </a:ln>
                <a:solidFill>
                  <a:srgbClr val="333333"/>
                </a:solidFill>
                <a:effectLst/>
                <a:latin typeface="inherit"/>
              </a:rPr>
              <a:t>, 280</a:t>
            </a:r>
            <a:r>
              <a:rPr kumimoji="0" lang="en-US" altLang="en-US" sz="900" b="0" i="0" u="none" strike="noStrike" cap="none" normalizeH="0" baseline="0" dirty="0" smtClean="0">
                <a:ln>
                  <a:noFill/>
                </a:ln>
                <a:solidFill>
                  <a:srgbClr val="333333"/>
                </a:solidFill>
                <a:effectLst/>
                <a:latin typeface="inherit"/>
              </a:rPr>
              <a:t>, 1716–1721.</a:t>
            </a:r>
            <a:r>
              <a:rPr kumimoji="0" lang="en-US" altLang="en-US" sz="900" b="0" i="0" u="none" strike="noStrike" cap="none" normalizeH="0" baseline="0" dirty="0" smtClean="0">
                <a:ln>
                  <a:noFill/>
                </a:ln>
                <a:solidFill>
                  <a:srgbClr val="417DB9"/>
                </a:solidFill>
                <a:effectLst/>
                <a:latin typeface="inherit"/>
                <a:hlinkClick r:id="rId1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900" b="0" i="0" u="none" strike="noStrike" cap="none" normalizeH="0" baseline="0" dirty="0" smtClean="0">
                <a:ln>
                  <a:noFill/>
                </a:ln>
                <a:solidFill>
                  <a:srgbClr val="333333"/>
                </a:solidFill>
                <a:effectLst/>
                <a:latin typeface="inherit"/>
              </a:rPr>
              <a:t>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Zidan</a:t>
            </a:r>
            <a:r>
              <a:rPr kumimoji="0" lang="en-US" altLang="en-US" sz="900" b="0" i="0" u="none" strike="noStrike" cap="none" normalizeH="0" baseline="0" dirty="0" smtClean="0">
                <a:ln>
                  <a:noFill/>
                </a:ln>
                <a:solidFill>
                  <a:srgbClr val="333333"/>
                </a:solidFill>
                <a:effectLst/>
                <a:latin typeface="inherit"/>
              </a:rPr>
              <a:t>, M. A., </a:t>
            </a:r>
            <a:r>
              <a:rPr kumimoji="0" lang="en-US" altLang="en-US" sz="900" b="0" i="0" u="none" strike="noStrike" cap="none" normalizeH="0" baseline="0" dirty="0" err="1" smtClean="0">
                <a:ln>
                  <a:noFill/>
                </a:ln>
                <a:solidFill>
                  <a:srgbClr val="333333"/>
                </a:solidFill>
                <a:effectLst/>
                <a:latin typeface="inherit"/>
              </a:rPr>
              <a:t>Fahmy</a:t>
            </a:r>
            <a:r>
              <a:rPr kumimoji="0" lang="en-US" altLang="en-US" sz="900" b="0" i="0" u="none" strike="noStrike" cap="none" normalizeH="0" baseline="0" dirty="0" smtClean="0">
                <a:ln>
                  <a:noFill/>
                </a:ln>
                <a:solidFill>
                  <a:srgbClr val="333333"/>
                </a:solidFill>
                <a:effectLst/>
                <a:latin typeface="inherit"/>
              </a:rPr>
              <a:t>, H. A. H., Hussain, M. M., </a:t>
            </a:r>
            <a:r>
              <a:rPr kumimoji="0" lang="en-US" altLang="en-US" sz="900" b="0" i="0" u="none" strike="noStrike" cap="none" normalizeH="0" baseline="0" dirty="0" err="1" smtClean="0">
                <a:ln>
                  <a:noFill/>
                </a:ln>
                <a:solidFill>
                  <a:srgbClr val="333333"/>
                </a:solidFill>
                <a:effectLst/>
                <a:latin typeface="inherit"/>
              </a:rPr>
              <a:t>Salama</a:t>
            </a:r>
            <a:r>
              <a:rPr kumimoji="0" lang="en-US" altLang="en-US" sz="900" b="0" i="0" u="none" strike="noStrike" cap="none" normalizeH="0" baseline="0" dirty="0" smtClean="0">
                <a:ln>
                  <a:noFill/>
                </a:ln>
                <a:solidFill>
                  <a:srgbClr val="333333"/>
                </a:solidFill>
                <a:effectLst/>
                <a:latin typeface="inherit"/>
              </a:rPr>
              <a:t>, K. N. (2013).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memory: the sneak paths problem and </a:t>
            </a:r>
            <a:r>
              <a:rPr kumimoji="0" lang="en-US" altLang="en-US" sz="900" b="0" i="0" u="none" strike="noStrike" cap="none" normalizeH="0" baseline="0" dirty="0" err="1" smtClean="0">
                <a:ln>
                  <a:noFill/>
                </a:ln>
                <a:solidFill>
                  <a:srgbClr val="333333"/>
                </a:solidFill>
                <a:effectLst/>
                <a:latin typeface="inherit"/>
              </a:rPr>
              <a:t>solutions.</a:t>
            </a:r>
            <a:r>
              <a:rPr kumimoji="0" lang="en-US" altLang="en-US" sz="900" b="0" i="1" u="none" strike="noStrike" cap="none" normalizeH="0" baseline="0" dirty="0" err="1" smtClean="0">
                <a:ln>
                  <a:noFill/>
                </a:ln>
                <a:solidFill>
                  <a:srgbClr val="333333"/>
                </a:solidFill>
                <a:effectLst/>
                <a:latin typeface="inherit"/>
              </a:rPr>
              <a:t>Microelectronics</a:t>
            </a:r>
            <a:r>
              <a:rPr kumimoji="0" lang="en-US" altLang="en-US" sz="900" b="0" i="1" u="none" strike="noStrike" cap="none" normalizeH="0" baseline="0" dirty="0" smtClean="0">
                <a:ln>
                  <a:noFill/>
                </a:ln>
                <a:solidFill>
                  <a:srgbClr val="333333"/>
                </a:solidFill>
                <a:effectLst/>
                <a:latin typeface="inherit"/>
              </a:rPr>
              <a:t> Journal, 2</a:t>
            </a:r>
            <a:r>
              <a:rPr kumimoji="0" lang="en-US" altLang="en-US" sz="900" b="0" i="0" u="none" strike="noStrike" cap="none" normalizeH="0" baseline="0" dirty="0" smtClean="0">
                <a:ln>
                  <a:noFill/>
                </a:ln>
                <a:solidFill>
                  <a:srgbClr val="333333"/>
                </a:solidFill>
                <a:effectLst/>
                <a:latin typeface="inherit"/>
              </a:rPr>
              <a:t>, 176–183.</a:t>
            </a:r>
            <a:r>
              <a:rPr kumimoji="0" lang="en-US" altLang="en-US" sz="900" b="0" i="0" u="none" strike="noStrike" cap="none" normalizeH="0" baseline="0" dirty="0" smtClean="0">
                <a:ln>
                  <a:noFill/>
                </a:ln>
                <a:solidFill>
                  <a:srgbClr val="417DB9"/>
                </a:solidFill>
                <a:effectLst/>
                <a:latin typeface="inherit"/>
                <a:hlinkClick r:id="rId2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0"/>
              <a:tabLst/>
            </a:pPr>
            <a:r>
              <a:rPr kumimoji="0" lang="en-US" altLang="en-US" sz="900" b="0" i="0" u="none" strike="noStrike" cap="none" normalizeH="0" baseline="0" dirty="0" smtClean="0">
                <a:ln>
                  <a:noFill/>
                </a:ln>
                <a:solidFill>
                  <a:srgbClr val="333333"/>
                </a:solidFill>
                <a:effectLst/>
                <a:latin typeface="inherit"/>
              </a:rPr>
              <a:t>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Lee, M.-J., Park, Y., Kang, B.-S., </a:t>
            </a:r>
            <a:r>
              <a:rPr kumimoji="0" lang="en-US" altLang="en-US" sz="900" b="0" i="0" u="none" strike="noStrike" cap="none" normalizeH="0" baseline="0" dirty="0" err="1" smtClean="0">
                <a:ln>
                  <a:noFill/>
                </a:ln>
                <a:solidFill>
                  <a:srgbClr val="333333"/>
                </a:solidFill>
                <a:effectLst/>
                <a:latin typeface="inherit"/>
              </a:rPr>
              <a:t>Ahn</a:t>
            </a:r>
            <a:r>
              <a:rPr kumimoji="0" lang="en-US" altLang="en-US" sz="900" b="0" i="0" u="none" strike="noStrike" cap="none" normalizeH="0" baseline="0" dirty="0" smtClean="0">
                <a:ln>
                  <a:noFill/>
                </a:ln>
                <a:solidFill>
                  <a:srgbClr val="333333"/>
                </a:solidFill>
                <a:effectLst/>
                <a:latin typeface="inherit"/>
              </a:rPr>
              <a:t>, S.-E., Lee, C. B., Kim, K., et al. (2007). </a:t>
            </a:r>
            <a:r>
              <a:rPr kumimoji="0" lang="en-US" altLang="en-US" sz="900" b="0" i="1" u="none" strike="noStrike" cap="none" normalizeH="0" baseline="0" dirty="0" smtClean="0">
                <a:ln>
                  <a:noFill/>
                </a:ln>
                <a:solidFill>
                  <a:srgbClr val="333333"/>
                </a:solidFill>
                <a:effectLst/>
                <a:latin typeface="inherit"/>
              </a:rPr>
              <a:t>2-stack 1D–1R cross-point structure with oxide diodes as switch elements for high density resistance RAM applications</a:t>
            </a:r>
            <a:r>
              <a:rPr kumimoji="0" lang="en-US" altLang="en-US" sz="900" b="0" i="0" u="none" strike="noStrike" cap="none" normalizeH="0" baseline="0" dirty="0" smtClean="0">
                <a:ln>
                  <a:noFill/>
                </a:ln>
                <a:solidFill>
                  <a:srgbClr val="333333"/>
                </a:solidFill>
                <a:effectLst/>
                <a:latin typeface="inherit"/>
              </a:rPr>
              <a:t> (pp. 771–774). Washington, DC: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Elec Dev Meeting (IEDM 2007).</a:t>
            </a:r>
          </a:p>
          <a:p>
            <a:pPr marL="0" marR="0" lvl="0" indent="0" algn="l" defTabSz="914400" rtl="0" eaLnBrk="0" fontAlgn="base" latinLnBrk="0" hangingPunct="0">
              <a:lnSpc>
                <a:spcPct val="100000"/>
              </a:lnSpc>
              <a:spcBef>
                <a:spcPct val="0"/>
              </a:spcBef>
              <a:spcAft>
                <a:spcPct val="0"/>
              </a:spcAft>
              <a:buClrTx/>
              <a:buSzTx/>
              <a:buFontTx/>
              <a:buAutoNum type="arabicPeriod" startAt="21"/>
              <a:tabLst/>
            </a:pPr>
            <a:r>
              <a:rPr kumimoji="0" lang="en-US" altLang="en-US" sz="900" b="0" i="0" u="none" strike="noStrike" cap="none" normalizeH="0" baseline="0" dirty="0" smtClean="0">
                <a:ln>
                  <a:noFill/>
                </a:ln>
                <a:solidFill>
                  <a:srgbClr val="333333"/>
                </a:solidFill>
                <a:effectLst/>
                <a:latin typeface="inherit"/>
              </a:rPr>
              <a:t>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Fei</a:t>
            </a:r>
            <a:r>
              <a:rPr kumimoji="0" lang="en-US" altLang="en-US" sz="900" b="0" i="0" u="none" strike="noStrike" cap="none" normalizeH="0" baseline="0" dirty="0" smtClean="0">
                <a:ln>
                  <a:noFill/>
                </a:ln>
                <a:solidFill>
                  <a:srgbClr val="333333"/>
                </a:solidFill>
                <a:effectLst/>
                <a:latin typeface="inherit"/>
              </a:rPr>
              <a:t>, W., Yu, H., Zhang, W., Yeo, K. S. (2012). Design exploration of hybrid CMOS and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circuit by new modified nodal analysis.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6</a:t>
            </a:r>
            <a:r>
              <a:rPr kumimoji="0" lang="en-US" altLang="en-US" sz="900" b="0" i="0" u="none" strike="noStrike" cap="none" normalizeH="0" baseline="0" dirty="0" smtClean="0">
                <a:ln>
                  <a:noFill/>
                </a:ln>
                <a:solidFill>
                  <a:srgbClr val="333333"/>
                </a:solidFill>
                <a:effectLst/>
                <a:latin typeface="inherit"/>
              </a:rPr>
              <a:t>, 1012–1025.</a:t>
            </a:r>
            <a:r>
              <a:rPr kumimoji="0" lang="en-US" altLang="en-US" sz="900" b="0" i="0" u="none" strike="noStrike" cap="none" normalizeH="0" baseline="0" dirty="0" smtClean="0">
                <a:ln>
                  <a:noFill/>
                </a:ln>
                <a:solidFill>
                  <a:srgbClr val="417DB9"/>
                </a:solidFill>
                <a:effectLst/>
                <a:latin typeface="inherit"/>
                <a:hlinkClick r:id="rId2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2"/>
              <a:tabLst/>
            </a:pPr>
            <a:r>
              <a:rPr kumimoji="0" lang="en-US" altLang="en-US" sz="900" b="0" i="0" u="none" strike="noStrike" cap="none" normalizeH="0" baseline="0" dirty="0" smtClean="0">
                <a:ln>
                  <a:noFill/>
                </a:ln>
                <a:solidFill>
                  <a:srgbClr val="333333"/>
                </a:solidFill>
                <a:effectLst/>
                <a:latin typeface="inherit"/>
              </a:rPr>
              <a:t>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K.-H., </a:t>
            </a:r>
            <a:r>
              <a:rPr kumimoji="0" lang="en-US" altLang="en-US" sz="900" b="0" i="0" u="none" strike="noStrike" cap="none" normalizeH="0" baseline="0" dirty="0" err="1" smtClean="0">
                <a:ln>
                  <a:noFill/>
                </a:ln>
                <a:solidFill>
                  <a:srgbClr val="333333"/>
                </a:solidFill>
                <a:effectLst/>
                <a:latin typeface="inherit"/>
              </a:rPr>
              <a:t>Gaba</a:t>
            </a:r>
            <a:r>
              <a:rPr kumimoji="0" lang="en-US" altLang="en-US" sz="900" b="0" i="0" u="none" strike="noStrike" cap="none" normalizeH="0" baseline="0" dirty="0" smtClean="0">
                <a:ln>
                  <a:noFill/>
                </a:ln>
                <a:solidFill>
                  <a:srgbClr val="333333"/>
                </a:solidFill>
                <a:effectLst/>
                <a:latin typeface="inherit"/>
              </a:rPr>
              <a:t>, S., Wheeler, D., Cruz-Albrecht, J. M., Hussain, T., </a:t>
            </a:r>
            <a:r>
              <a:rPr kumimoji="0" lang="en-US" altLang="en-US" sz="900" b="0" i="0" u="none" strike="noStrike" cap="none" normalizeH="0" baseline="0" dirty="0" err="1" smtClean="0">
                <a:ln>
                  <a:noFill/>
                </a:ln>
                <a:solidFill>
                  <a:srgbClr val="333333"/>
                </a:solidFill>
                <a:effectLst/>
                <a:latin typeface="inherit"/>
              </a:rPr>
              <a:t>Srinivasa</a:t>
            </a:r>
            <a:r>
              <a:rPr kumimoji="0" lang="en-US" altLang="en-US" sz="900" b="0" i="0" u="none" strike="noStrike" cap="none" normalizeH="0" baseline="0" dirty="0" smtClean="0">
                <a:ln>
                  <a:noFill/>
                </a:ln>
                <a:solidFill>
                  <a:srgbClr val="333333"/>
                </a:solidFill>
                <a:effectLst/>
                <a:latin typeface="inherit"/>
              </a:rPr>
              <a:t>, N., et al. (2012). A functional hybrid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crossbar-array/CMOS system for data storage and neuromorphic applications. </a:t>
            </a:r>
            <a:r>
              <a:rPr kumimoji="0" lang="en-US" altLang="en-US" sz="900" b="0" i="1" u="none" strike="noStrike" cap="none" normalizeH="0" baseline="0" dirty="0" smtClean="0">
                <a:ln>
                  <a:noFill/>
                </a:ln>
                <a:solidFill>
                  <a:srgbClr val="333333"/>
                </a:solidFill>
                <a:effectLst/>
                <a:latin typeface="inherit"/>
              </a:rPr>
              <a:t>Nano Letters, 1</a:t>
            </a:r>
            <a:r>
              <a:rPr kumimoji="0" lang="en-US" altLang="en-US" sz="900" b="0" i="0" u="none" strike="noStrike" cap="none" normalizeH="0" baseline="0" dirty="0" smtClean="0">
                <a:ln>
                  <a:noFill/>
                </a:ln>
                <a:solidFill>
                  <a:srgbClr val="333333"/>
                </a:solidFill>
                <a:effectLst/>
                <a:latin typeface="inherit"/>
              </a:rPr>
              <a:t>, 389–395.</a:t>
            </a:r>
            <a:r>
              <a:rPr kumimoji="0" lang="en-US" altLang="en-US" sz="900" b="0" i="0" u="none" strike="noStrike" cap="none" normalizeH="0" baseline="0" dirty="0" smtClean="0">
                <a:ln>
                  <a:noFill/>
                </a:ln>
                <a:solidFill>
                  <a:srgbClr val="417DB9"/>
                </a:solidFill>
                <a:effectLst/>
                <a:latin typeface="inherit"/>
                <a:hlinkClick r:id="rId2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3"/>
              <a:tabLst/>
            </a:pPr>
            <a:r>
              <a:rPr kumimoji="0" lang="en-US" altLang="en-US" sz="900" b="0" i="0" u="none" strike="noStrike" cap="none" normalizeH="0" baseline="0" dirty="0" smtClean="0">
                <a:ln>
                  <a:noFill/>
                </a:ln>
                <a:solidFill>
                  <a:srgbClr val="333333"/>
                </a:solidFill>
                <a:effectLst/>
                <a:latin typeface="inherit"/>
              </a:rPr>
              <a:t>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S., </a:t>
            </a:r>
            <a:r>
              <a:rPr kumimoji="0" lang="en-US" altLang="en-US" sz="900" b="0" i="0" u="none" strike="noStrike" cap="none" normalizeH="0" baseline="0" dirty="0" err="1" smtClean="0">
                <a:ln>
                  <a:noFill/>
                </a:ln>
                <a:solidFill>
                  <a:srgbClr val="333333"/>
                </a:solidFill>
                <a:effectLst/>
                <a:latin typeface="inherit"/>
              </a:rPr>
              <a:t>Jeong</a:t>
            </a:r>
            <a:r>
              <a:rPr kumimoji="0" lang="en-US" altLang="en-US" sz="900" b="0" i="0" u="none" strike="noStrike" cap="none" normalizeH="0" baseline="0" dirty="0" smtClean="0">
                <a:ln>
                  <a:noFill/>
                </a:ln>
                <a:solidFill>
                  <a:srgbClr val="333333"/>
                </a:solidFill>
                <a:effectLst/>
                <a:latin typeface="inherit"/>
              </a:rPr>
              <a:t>, H. Y., Kim, S. K., Choi, S.-Y., Lee, K. J. (2011). Flexible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array on plastic substrates. </a:t>
            </a:r>
            <a:r>
              <a:rPr kumimoji="0" lang="en-US" altLang="en-US" sz="900" b="0" i="1" u="none" strike="noStrike" cap="none" normalizeH="0" baseline="0" dirty="0" smtClean="0">
                <a:ln>
                  <a:noFill/>
                </a:ln>
                <a:solidFill>
                  <a:srgbClr val="333333"/>
                </a:solidFill>
                <a:effectLst/>
                <a:latin typeface="inherit"/>
              </a:rPr>
              <a:t>Nano Letters, 12</a:t>
            </a:r>
            <a:r>
              <a:rPr kumimoji="0" lang="en-US" altLang="en-US" sz="900" b="0" i="0" u="none" strike="noStrike" cap="none" normalizeH="0" baseline="0" dirty="0" smtClean="0">
                <a:ln>
                  <a:noFill/>
                </a:ln>
                <a:solidFill>
                  <a:srgbClr val="333333"/>
                </a:solidFill>
                <a:effectLst/>
                <a:latin typeface="inherit"/>
              </a:rPr>
              <a:t>, 5438–5442.</a:t>
            </a:r>
            <a:r>
              <a:rPr kumimoji="0" lang="en-US" altLang="en-US" sz="900" b="0" i="0" u="none" strike="noStrike" cap="none" normalizeH="0" baseline="0" dirty="0" smtClean="0">
                <a:ln>
                  <a:noFill/>
                </a:ln>
                <a:solidFill>
                  <a:srgbClr val="417DB9"/>
                </a:solidFill>
                <a:effectLst/>
                <a:latin typeface="inherit"/>
                <a:hlinkClick r:id="rId2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4"/>
              <a:tabLst/>
            </a:pPr>
            <a:r>
              <a:rPr kumimoji="0" lang="en-US" altLang="en-US" sz="900" b="0" i="0" u="none" strike="noStrike" cap="none" normalizeH="0" baseline="0" dirty="0" smtClean="0">
                <a:ln>
                  <a:noFill/>
                </a:ln>
                <a:solidFill>
                  <a:srgbClr val="333333"/>
                </a:solidFill>
                <a:effectLst/>
                <a:latin typeface="inherit"/>
              </a:rPr>
              <a:t>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Shin, J., Kim, I., Biju, K. P., Jo, M., Park, J., Lee, J., et al. (2011). TiO</a:t>
            </a:r>
            <a:r>
              <a:rPr kumimoji="0" lang="en-US" altLang="en-US" sz="900" b="0" i="0" u="none" strike="noStrike" cap="none" normalizeH="0" baseline="-30000" dirty="0" smtClean="0">
                <a:ln>
                  <a:noFill/>
                </a:ln>
                <a:solidFill>
                  <a:srgbClr val="333333"/>
                </a:solidFill>
                <a:effectLst/>
                <a:latin typeface="inherit"/>
              </a:rPr>
              <a:t>2</a:t>
            </a:r>
            <a:r>
              <a:rPr kumimoji="0" lang="en-US" altLang="en-US" sz="900" b="0" i="0" u="none" strike="noStrike" cap="none" normalizeH="0" baseline="0" dirty="0" smtClean="0">
                <a:ln>
                  <a:noFill/>
                </a:ln>
                <a:solidFill>
                  <a:srgbClr val="333333"/>
                </a:solidFill>
                <a:effectLst/>
                <a:latin typeface="inherit"/>
              </a:rPr>
              <a:t>-based metal—insulator—metal selection device for bipolar resistive random access memory cross-point application. </a:t>
            </a:r>
            <a:r>
              <a:rPr kumimoji="0" lang="en-US" altLang="en-US" sz="900" b="0" i="1" u="none" strike="noStrike" cap="none" normalizeH="0" baseline="0" dirty="0" smtClean="0">
                <a:ln>
                  <a:noFill/>
                </a:ln>
                <a:solidFill>
                  <a:srgbClr val="333333"/>
                </a:solidFill>
                <a:effectLst/>
                <a:latin typeface="inherit"/>
              </a:rPr>
              <a:t>Journal of Applied Physics, 3</a:t>
            </a:r>
            <a:r>
              <a:rPr kumimoji="0" lang="en-US" altLang="en-US" sz="900" b="0" i="0" u="none" strike="noStrike" cap="none" normalizeH="0" baseline="0" dirty="0" smtClean="0">
                <a:ln>
                  <a:noFill/>
                </a:ln>
                <a:solidFill>
                  <a:srgbClr val="333333"/>
                </a:solidFill>
                <a:effectLst/>
                <a:latin typeface="inherit"/>
              </a:rPr>
              <a:t>, 033712.</a:t>
            </a:r>
            <a:r>
              <a:rPr kumimoji="0" lang="en-US" altLang="en-US" sz="900" b="0" i="0" u="none" strike="noStrike" cap="none" normalizeH="0" baseline="0" dirty="0" smtClean="0">
                <a:ln>
                  <a:noFill/>
                </a:ln>
                <a:solidFill>
                  <a:srgbClr val="417DB9"/>
                </a:solidFill>
                <a:effectLst/>
                <a:latin typeface="inherit"/>
                <a:hlinkClick r:id="rId2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5"/>
              <a:tabLst/>
            </a:pPr>
            <a:r>
              <a:rPr kumimoji="0" lang="en-US" altLang="en-US" sz="900" b="0" i="0" u="none" strike="noStrike" cap="none" normalizeH="0" baseline="0" dirty="0" smtClean="0">
                <a:ln>
                  <a:noFill/>
                </a:ln>
                <a:solidFill>
                  <a:srgbClr val="333333"/>
                </a:solidFill>
                <a:effectLst/>
                <a:latin typeface="inherit"/>
              </a:rPr>
              <a:t>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Linn, E.,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a:t>
            </a:r>
            <a:r>
              <a:rPr kumimoji="0" lang="en-US" altLang="en-US" sz="900" b="0" i="0" u="none" strike="noStrike" cap="none" normalizeH="0" baseline="0" dirty="0" err="1" smtClean="0">
                <a:ln>
                  <a:noFill/>
                </a:ln>
                <a:solidFill>
                  <a:srgbClr val="333333"/>
                </a:solidFill>
                <a:effectLst/>
                <a:latin typeface="inherit"/>
              </a:rPr>
              <a:t>Kugeler</a:t>
            </a:r>
            <a:r>
              <a:rPr kumimoji="0" lang="en-US" altLang="en-US" sz="900" b="0" i="0" u="none" strike="noStrike" cap="none" normalizeH="0" baseline="0" dirty="0" smtClean="0">
                <a:ln>
                  <a:noFill/>
                </a:ln>
                <a:solidFill>
                  <a:srgbClr val="333333"/>
                </a:solidFill>
                <a:effectLst/>
                <a:latin typeface="inherit"/>
              </a:rPr>
              <a:t>, C.,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(2010). Complementary resistive switches for passive </a:t>
            </a:r>
            <a:r>
              <a:rPr kumimoji="0" lang="en-US" altLang="en-US" sz="900" b="0" i="0" u="none" strike="noStrike" cap="none" normalizeH="0" baseline="0" dirty="0" err="1" smtClean="0">
                <a:ln>
                  <a:noFill/>
                </a:ln>
                <a:solidFill>
                  <a:srgbClr val="333333"/>
                </a:solidFill>
                <a:effectLst/>
                <a:latin typeface="inherit"/>
              </a:rPr>
              <a:t>nanocrossbar</a:t>
            </a:r>
            <a:r>
              <a:rPr kumimoji="0" lang="en-US" altLang="en-US" sz="900" b="0" i="0" u="none" strike="noStrike" cap="none" normalizeH="0" baseline="0" dirty="0" smtClean="0">
                <a:ln>
                  <a:noFill/>
                </a:ln>
                <a:solidFill>
                  <a:srgbClr val="333333"/>
                </a:solidFill>
                <a:effectLst/>
                <a:latin typeface="inherit"/>
              </a:rPr>
              <a:t> memories. </a:t>
            </a:r>
            <a:r>
              <a:rPr kumimoji="0" lang="en-US" altLang="en-US" sz="900" b="0" i="1" u="none" strike="noStrike" cap="none" normalizeH="0" baseline="0" dirty="0" smtClean="0">
                <a:ln>
                  <a:noFill/>
                </a:ln>
                <a:solidFill>
                  <a:srgbClr val="333333"/>
                </a:solidFill>
                <a:effectLst/>
                <a:latin typeface="inherit"/>
              </a:rPr>
              <a:t>Nature Materials, 5</a:t>
            </a:r>
            <a:r>
              <a:rPr kumimoji="0" lang="en-US" altLang="en-US" sz="900" b="0" i="0" u="none" strike="noStrike" cap="none" normalizeH="0" baseline="0" dirty="0" smtClean="0">
                <a:ln>
                  <a:noFill/>
                </a:ln>
                <a:solidFill>
                  <a:srgbClr val="333333"/>
                </a:solidFill>
                <a:effectLst/>
                <a:latin typeface="inherit"/>
              </a:rPr>
              <a:t>, 403–406.</a:t>
            </a:r>
            <a:r>
              <a:rPr kumimoji="0" lang="en-US" altLang="en-US" sz="900" b="0" i="0" u="none" strike="noStrike" cap="none" normalizeH="0" baseline="0" dirty="0" smtClean="0">
                <a:ln>
                  <a:noFill/>
                </a:ln>
                <a:solidFill>
                  <a:srgbClr val="417DB9"/>
                </a:solidFill>
                <a:effectLst/>
                <a:latin typeface="inherit"/>
                <a:hlinkClick r:id="rId2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6"/>
              <a:tabLst/>
            </a:pPr>
            <a:r>
              <a:rPr kumimoji="0" lang="en-US" altLang="en-US" sz="900" b="0" i="0" u="none" strike="noStrike" cap="none" normalizeH="0" baseline="0" dirty="0" smtClean="0">
                <a:ln>
                  <a:noFill/>
                </a:ln>
                <a:solidFill>
                  <a:srgbClr val="333333"/>
                </a:solidFill>
                <a:effectLst/>
                <a:latin typeface="inherit"/>
              </a:rPr>
              <a:t>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Liu, T., Kang, Y., </a:t>
            </a:r>
            <a:r>
              <a:rPr kumimoji="0" lang="en-US" altLang="en-US" sz="900" b="0" i="0" u="none" strike="noStrike" cap="none" normalizeH="0" baseline="0" dirty="0" err="1" smtClean="0">
                <a:ln>
                  <a:noFill/>
                </a:ln>
                <a:solidFill>
                  <a:srgbClr val="333333"/>
                </a:solidFill>
                <a:effectLst/>
                <a:latin typeface="inherit"/>
              </a:rPr>
              <a:t>Verma</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Orlowski</a:t>
            </a:r>
            <a:r>
              <a:rPr kumimoji="0" lang="en-US" altLang="en-US" sz="900" b="0" i="0" u="none" strike="noStrike" cap="none" normalizeH="0" baseline="0" dirty="0" smtClean="0">
                <a:ln>
                  <a:noFill/>
                </a:ln>
                <a:solidFill>
                  <a:srgbClr val="333333"/>
                </a:solidFill>
                <a:effectLst/>
                <a:latin typeface="inherit"/>
              </a:rPr>
              <a:t>, M. K. (2012). Switching characteristics of antiparallel resistive switches. </a:t>
            </a:r>
            <a:r>
              <a:rPr kumimoji="0" lang="en-US" altLang="en-US" sz="900" b="0" i="1" u="none" strike="noStrike" cap="none" normalizeH="0" baseline="0" dirty="0" smtClean="0">
                <a:ln>
                  <a:noFill/>
                </a:ln>
                <a:solidFill>
                  <a:srgbClr val="333333"/>
                </a:solidFill>
                <a:effectLst/>
                <a:latin typeface="inherit"/>
              </a:rPr>
              <a:t>IEEE Transactions on Electron Devices Letters, 3</a:t>
            </a:r>
            <a:r>
              <a:rPr kumimoji="0" lang="en-US" altLang="en-US" sz="900" b="0" i="0" u="none" strike="noStrike" cap="none" normalizeH="0" baseline="0" dirty="0" smtClean="0">
                <a:ln>
                  <a:noFill/>
                </a:ln>
                <a:solidFill>
                  <a:srgbClr val="333333"/>
                </a:solidFill>
                <a:effectLst/>
                <a:latin typeface="inherit"/>
              </a:rPr>
              <a:t>, 429–431.</a:t>
            </a:r>
            <a:r>
              <a:rPr kumimoji="0" lang="en-US" altLang="en-US" sz="900" b="0" i="0" u="none" strike="noStrike" cap="none" normalizeH="0" baseline="0" dirty="0" smtClean="0">
                <a:ln>
                  <a:noFill/>
                </a:ln>
                <a:solidFill>
                  <a:srgbClr val="417DB9"/>
                </a:solidFill>
                <a:effectLst/>
                <a:latin typeface="inherit"/>
                <a:hlinkClick r:id="rId2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7"/>
              <a:tabLst/>
            </a:pPr>
            <a:r>
              <a:rPr kumimoji="0" lang="en-US" altLang="en-US" sz="900" b="0" i="0" u="none" strike="noStrike" cap="none" normalizeH="0" baseline="0" dirty="0" smtClean="0">
                <a:ln>
                  <a:noFill/>
                </a:ln>
                <a:solidFill>
                  <a:srgbClr val="333333"/>
                </a:solidFill>
                <a:effectLst/>
                <a:latin typeface="inherit"/>
              </a:rPr>
              <a:t>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(2012). A novel design and modeling paradigm for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crossbar circuits.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1151–1159.</a:t>
            </a:r>
            <a:r>
              <a:rPr kumimoji="0" lang="en-US" altLang="en-US" sz="900" b="0" i="0" u="none" strike="noStrike" cap="none" normalizeH="0" baseline="0" dirty="0" smtClean="0">
                <a:ln>
                  <a:noFill/>
                </a:ln>
                <a:solidFill>
                  <a:srgbClr val="417DB9"/>
                </a:solidFill>
                <a:effectLst/>
                <a:latin typeface="inherit"/>
                <a:hlinkClick r:id="rId2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8"/>
              <a:tabLst/>
            </a:pPr>
            <a:r>
              <a:rPr kumimoji="0" lang="en-US" altLang="en-US" sz="900" b="0" i="0" u="none" strike="noStrike" cap="none" normalizeH="0" baseline="0" dirty="0" smtClean="0">
                <a:ln>
                  <a:noFill/>
                </a:ln>
                <a:solidFill>
                  <a:srgbClr val="333333"/>
                </a:solidFill>
                <a:effectLst/>
                <a:latin typeface="inherit"/>
              </a:rPr>
              <a:t>28.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t>
            </a:r>
            <a:r>
              <a:rPr kumimoji="0" lang="en-US" altLang="en-US" sz="900" b="0" i="0" u="none" strike="noStrike" cap="none" normalizeH="0" baseline="0" dirty="0" err="1" smtClean="0">
                <a:ln>
                  <a:noFill/>
                </a:ln>
                <a:solidFill>
                  <a:srgbClr val="333333"/>
                </a:solidFill>
                <a:effectLst/>
                <a:latin typeface="inherit"/>
              </a:rPr>
              <a:t>Stathis</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Improved read voltage margins with alternative topologies for </a:t>
            </a:r>
            <a:r>
              <a:rPr kumimoji="0" lang="en-US" altLang="en-US" sz="900" b="0" i="1" u="none" strike="noStrike" cap="none" normalizeH="0" baseline="0" dirty="0" err="1" smtClean="0">
                <a:ln>
                  <a:noFill/>
                </a:ln>
                <a:solidFill>
                  <a:srgbClr val="333333"/>
                </a:solidFill>
                <a:effectLst/>
                <a:latin typeface="inherit"/>
              </a:rPr>
              <a:t>memristor</a:t>
            </a:r>
            <a:r>
              <a:rPr kumimoji="0" lang="en-US" altLang="en-US" sz="900" b="0" i="1" u="none" strike="noStrike" cap="none" normalizeH="0" baseline="0" dirty="0" smtClean="0">
                <a:ln>
                  <a:noFill/>
                </a:ln>
                <a:solidFill>
                  <a:srgbClr val="333333"/>
                </a:solidFill>
                <a:effectLst/>
                <a:latin typeface="inherit"/>
              </a:rPr>
              <a:t>-based crossbar memories</a:t>
            </a:r>
            <a:r>
              <a:rPr kumimoji="0" lang="en-US" altLang="en-US" sz="900" b="0" i="0" u="none" strike="noStrike" cap="none" normalizeH="0" baseline="0" dirty="0" smtClean="0">
                <a:ln>
                  <a:noFill/>
                </a:ln>
                <a:solidFill>
                  <a:srgbClr val="333333"/>
                </a:solidFill>
                <a:effectLst/>
                <a:latin typeface="inherit"/>
              </a:rPr>
              <a:t> (pp. 364–367). Istanbul: Proc 21st IFIP/IEEE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Very Large Scale </a:t>
            </a:r>
            <a:r>
              <a:rPr kumimoji="0" lang="en-US" altLang="en-US" sz="900" b="0" i="0" u="none" strike="noStrike" cap="none" normalizeH="0" baseline="0" dirty="0" err="1" smtClean="0">
                <a:ln>
                  <a:noFill/>
                </a:ln>
                <a:solidFill>
                  <a:srgbClr val="333333"/>
                </a:solidFill>
                <a:effectLst/>
                <a:latin typeface="inherit"/>
              </a:rPr>
              <a:t>Integr</a:t>
            </a:r>
            <a:r>
              <a:rPr kumimoji="0" lang="en-US" altLang="en-US" sz="900" b="0" i="0" u="none" strike="noStrike" cap="none" normalizeH="0" baseline="0" dirty="0" smtClean="0">
                <a:ln>
                  <a:noFill/>
                </a:ln>
                <a:solidFill>
                  <a:srgbClr val="333333"/>
                </a:solidFill>
                <a:effectLst/>
                <a:latin typeface="inherit"/>
              </a:rPr>
              <a:t> (VLSI-</a:t>
            </a:r>
            <a:r>
              <a:rPr kumimoji="0" lang="en-US" altLang="en-US" sz="900" b="0" i="0" u="none" strike="noStrike" cap="none" normalizeH="0" baseline="0" dirty="0" err="1" smtClean="0">
                <a:ln>
                  <a:noFill/>
                </a:ln>
                <a:solidFill>
                  <a:srgbClr val="333333"/>
                </a:solidFill>
                <a:effectLst/>
                <a:latin typeface="inherit"/>
              </a:rPr>
              <a:t>SoC</a:t>
            </a:r>
            <a:r>
              <a:rPr kumimoji="0" lang="en-US" altLang="en-US" sz="900" b="0" i="0" u="none" strike="noStrike" cap="none" normalizeH="0" baseline="0" dirty="0" smtClean="0">
                <a:ln>
                  <a:noFill/>
                </a:ln>
                <a:solidFill>
                  <a:srgbClr val="333333"/>
                </a:solidFill>
                <a:effectLst/>
                <a:latin typeface="inherit"/>
              </a:rPr>
              <a:t> 2013).</a:t>
            </a:r>
          </a:p>
          <a:p>
            <a:pPr marL="0" marR="0" lvl="0" indent="0" algn="l" defTabSz="914400" rtl="0" eaLnBrk="0" fontAlgn="base" latinLnBrk="0" hangingPunct="0">
              <a:lnSpc>
                <a:spcPct val="100000"/>
              </a:lnSpc>
              <a:spcBef>
                <a:spcPct val="0"/>
              </a:spcBef>
              <a:spcAft>
                <a:spcPct val="0"/>
              </a:spcAft>
              <a:buClrTx/>
              <a:buSzTx/>
              <a:buFontTx/>
              <a:buAutoNum type="arabicPeriod" startAt="29"/>
              <a:tabLst/>
            </a:pPr>
            <a:r>
              <a:rPr kumimoji="0" lang="en-US" altLang="en-US" sz="900" b="0" i="0" u="none" strike="noStrike" cap="none" normalizeH="0" baseline="0" dirty="0" smtClean="0">
                <a:ln>
                  <a:noFill/>
                </a:ln>
                <a:solidFill>
                  <a:srgbClr val="333333"/>
                </a:solidFill>
                <a:effectLst/>
                <a:latin typeface="inherit"/>
              </a:rPr>
              <a:t>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Tappertzhofen</a:t>
            </a:r>
            <a:r>
              <a:rPr kumimoji="0" lang="en-US" altLang="en-US" sz="900" b="0" i="0" u="none" strike="noStrike" cap="none" normalizeH="0" baseline="0" dirty="0" smtClean="0">
                <a:ln>
                  <a:noFill/>
                </a:ln>
                <a:solidFill>
                  <a:srgbClr val="333333"/>
                </a:solidFill>
                <a:effectLst/>
                <a:latin typeface="inherit"/>
              </a:rPr>
              <a:t>, S., Linn, E., </a:t>
            </a:r>
            <a:r>
              <a:rPr kumimoji="0" lang="en-US" altLang="en-US" sz="900" b="0" i="0" u="none" strike="noStrike" cap="none" normalizeH="0" baseline="0" dirty="0" err="1" smtClean="0">
                <a:ln>
                  <a:noFill/>
                </a:ln>
                <a:solidFill>
                  <a:srgbClr val="333333"/>
                </a:solidFill>
                <a:effectLst/>
                <a:latin typeface="inherit"/>
              </a:rPr>
              <a:t>Nielen</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Lentz, F., </a:t>
            </a:r>
            <a:r>
              <a:rPr kumimoji="0" lang="en-US" altLang="en-US" sz="900" b="0" i="0" u="none" strike="noStrike" cap="none" normalizeH="0" baseline="0" dirty="0" err="1" smtClean="0">
                <a:ln>
                  <a:noFill/>
                </a:ln>
                <a:solidFill>
                  <a:srgbClr val="333333"/>
                </a:solidFill>
                <a:effectLst/>
                <a:latin typeface="inherit"/>
              </a:rPr>
              <a:t>Bruchhaus</a:t>
            </a:r>
            <a:r>
              <a:rPr kumimoji="0" lang="en-US" altLang="en-US" sz="900" b="0" i="0" u="none" strike="noStrike" cap="none" normalizeH="0" baseline="0" dirty="0" smtClean="0">
                <a:ln>
                  <a:noFill/>
                </a:ln>
                <a:solidFill>
                  <a:srgbClr val="333333"/>
                </a:solidFill>
                <a:effectLst/>
                <a:latin typeface="inherit"/>
              </a:rPr>
              <a:t>, R., et al. (2011). Capacity based nondestructive readout for complementary resistive switches. </a:t>
            </a:r>
            <a:r>
              <a:rPr kumimoji="0" lang="en-US" altLang="en-US" sz="900" b="0" i="1" u="none" strike="noStrike" cap="none" normalizeH="0" baseline="0" dirty="0" smtClean="0">
                <a:ln>
                  <a:noFill/>
                </a:ln>
                <a:solidFill>
                  <a:srgbClr val="333333"/>
                </a:solidFill>
                <a:effectLst/>
                <a:latin typeface="inherit"/>
              </a:rPr>
              <a:t>Nanotechnology, 39</a:t>
            </a:r>
            <a:r>
              <a:rPr kumimoji="0" lang="en-US" altLang="en-US" sz="900" b="0" i="0" u="none" strike="noStrike" cap="none" normalizeH="0" baseline="0" dirty="0" smtClean="0">
                <a:ln>
                  <a:noFill/>
                </a:ln>
                <a:solidFill>
                  <a:srgbClr val="333333"/>
                </a:solidFill>
                <a:effectLst/>
                <a:latin typeface="inherit"/>
              </a:rPr>
              <a:t>, 395203.</a:t>
            </a:r>
            <a:r>
              <a:rPr kumimoji="0" lang="en-US" altLang="en-US" sz="900" b="0" i="0" u="none" strike="noStrike" cap="none" normalizeH="0" baseline="0" dirty="0" smtClean="0">
                <a:ln>
                  <a:noFill/>
                </a:ln>
                <a:solidFill>
                  <a:srgbClr val="417DB9"/>
                </a:solidFill>
                <a:effectLst/>
                <a:latin typeface="inherit"/>
                <a:hlinkClick r:id="rId2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0"/>
              <a:tabLst/>
            </a:pPr>
            <a:r>
              <a:rPr kumimoji="0" lang="en-US" altLang="en-US" sz="900" b="0" i="0" u="none" strike="noStrike" cap="none" normalizeH="0" baseline="0" dirty="0" smtClean="0">
                <a:ln>
                  <a:noFill/>
                </a:ln>
                <a:solidFill>
                  <a:srgbClr val="333333"/>
                </a:solidFill>
                <a:effectLst/>
                <a:latin typeface="inherit"/>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On the analog computational characteristics of </a:t>
            </a:r>
            <a:r>
              <a:rPr kumimoji="0" lang="en-US" altLang="en-US" sz="900" b="0" i="1" u="none" strike="noStrike" cap="none" normalizeH="0" baseline="0" dirty="0" err="1" smtClean="0">
                <a:ln>
                  <a:noFill/>
                </a:ln>
                <a:solidFill>
                  <a:srgbClr val="333333"/>
                </a:solidFill>
                <a:effectLst/>
                <a:latin typeface="inherit"/>
              </a:rPr>
              <a:t>memristive</a:t>
            </a:r>
            <a:r>
              <a:rPr kumimoji="0" lang="en-US" altLang="en-US" sz="900" b="0" i="1" u="none" strike="noStrike" cap="none" normalizeH="0" baseline="0" dirty="0" smtClean="0">
                <a:ln>
                  <a:noFill/>
                </a:ln>
                <a:solidFill>
                  <a:srgbClr val="333333"/>
                </a:solidFill>
                <a:effectLst/>
                <a:latin typeface="inherit"/>
              </a:rPr>
              <a:t> networks in 2013</a:t>
            </a:r>
            <a:r>
              <a:rPr kumimoji="0" lang="en-US" altLang="en-US" sz="900" b="0" i="0" u="none" strike="noStrike" cap="none" normalizeH="0" baseline="0" dirty="0" smtClean="0">
                <a:ln>
                  <a:noFill/>
                </a:ln>
                <a:solidFill>
                  <a:srgbClr val="333333"/>
                </a:solidFill>
                <a:effectLst/>
                <a:latin typeface="inherit"/>
              </a:rPr>
              <a:t> (pp. 309–312). Abu Dhabi: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Electronics, Circuits, and Systems (ICECS 2013).</a:t>
            </a:r>
          </a:p>
          <a:p>
            <a:pPr marL="0" marR="0" lvl="0" indent="0" algn="l" defTabSz="914400" rtl="0" eaLnBrk="0" fontAlgn="base" latinLnBrk="0" hangingPunct="0">
              <a:lnSpc>
                <a:spcPct val="100000"/>
              </a:lnSpc>
              <a:spcBef>
                <a:spcPct val="0"/>
              </a:spcBef>
              <a:spcAft>
                <a:spcPct val="0"/>
              </a:spcAft>
              <a:buClrTx/>
              <a:buSzTx/>
              <a:buFontTx/>
              <a:buAutoNum type="arabicPeriod" startAt="31"/>
              <a:tabLst/>
            </a:pPr>
            <a:r>
              <a:rPr kumimoji="0" lang="en-US" altLang="en-US" sz="900" b="0" i="0" u="none" strike="noStrike" cap="none" normalizeH="0" baseline="0" dirty="0" smtClean="0">
                <a:ln>
                  <a:noFill/>
                </a:ln>
                <a:solidFill>
                  <a:srgbClr val="333333"/>
                </a:solidFill>
                <a:effectLst/>
                <a:latin typeface="inherit"/>
              </a:rPr>
              <a:t>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Pershin</a:t>
            </a:r>
            <a:r>
              <a:rPr kumimoji="0" lang="en-US" altLang="en-US" sz="900" b="0" i="0" u="none" strike="noStrike" cap="none" normalizeH="0" baseline="0" dirty="0" smtClean="0">
                <a:ln>
                  <a:noFill/>
                </a:ln>
                <a:solidFill>
                  <a:srgbClr val="333333"/>
                </a:solidFill>
                <a:effectLst/>
                <a:latin typeface="inherit"/>
              </a:rPr>
              <a:t>, Y. V., &amp; Di Ventra, M. (2011). Memory effects in complex materials and nanoscale systems. </a:t>
            </a:r>
            <a:r>
              <a:rPr kumimoji="0" lang="en-US" altLang="en-US" sz="900" b="0" i="1" u="none" strike="noStrike" cap="none" normalizeH="0" baseline="0" dirty="0" smtClean="0">
                <a:ln>
                  <a:noFill/>
                </a:ln>
                <a:solidFill>
                  <a:srgbClr val="333333"/>
                </a:solidFill>
                <a:effectLst/>
                <a:latin typeface="inherit"/>
              </a:rPr>
              <a:t>Advances in Physics, 2</a:t>
            </a:r>
            <a:r>
              <a:rPr kumimoji="0" lang="en-US" altLang="en-US" sz="900" b="0" i="0" u="none" strike="noStrike" cap="none" normalizeH="0" baseline="0" dirty="0" smtClean="0">
                <a:ln>
                  <a:noFill/>
                </a:ln>
                <a:solidFill>
                  <a:srgbClr val="333333"/>
                </a:solidFill>
                <a:effectLst/>
                <a:latin typeface="inherit"/>
              </a:rPr>
              <a:t>, 145–227.</a:t>
            </a:r>
            <a:r>
              <a:rPr kumimoji="0" lang="en-US" altLang="en-US" sz="900" b="0" i="0" u="none" strike="noStrike" cap="none" normalizeH="0" baseline="0" dirty="0" smtClean="0">
                <a:ln>
                  <a:noFill/>
                </a:ln>
                <a:solidFill>
                  <a:srgbClr val="417DB9"/>
                </a:solidFill>
                <a:effectLst/>
                <a:latin typeface="inherit"/>
                <a:hlinkClick r:id="rId2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2"/>
              <a:tabLst/>
            </a:pPr>
            <a:r>
              <a:rPr kumimoji="0" lang="en-US" altLang="en-US" sz="900" b="0" i="0" u="none" strike="noStrike" cap="none" normalizeH="0" baseline="0" dirty="0" smtClean="0">
                <a:ln>
                  <a:noFill/>
                </a:ln>
                <a:solidFill>
                  <a:srgbClr val="333333"/>
                </a:solidFill>
                <a:effectLst/>
                <a:latin typeface="inherit"/>
              </a:rPr>
              <a:t>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Mustafa, J., &amp;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(2006). A novel reference scheme for reading passive resistive crossbar memories.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687–691.</a:t>
            </a:r>
            <a:r>
              <a:rPr kumimoji="0" lang="en-US" altLang="en-US" sz="900" b="0" i="0" u="none" strike="noStrike" cap="none" normalizeH="0" baseline="0" dirty="0" smtClean="0">
                <a:ln>
                  <a:noFill/>
                </a:ln>
                <a:solidFill>
                  <a:srgbClr val="417DB9"/>
                </a:solidFill>
                <a:effectLst/>
                <a:latin typeface="inherit"/>
                <a:hlinkClick r:id="rId3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3"/>
              <a:tabLst/>
            </a:pPr>
            <a:r>
              <a:rPr kumimoji="0" lang="en-US" altLang="en-US" sz="900" b="0" i="0" u="none" strike="noStrike" cap="none" normalizeH="0" baseline="0" dirty="0" smtClean="0">
                <a:ln>
                  <a:noFill/>
                </a:ln>
                <a:solidFill>
                  <a:srgbClr val="333333"/>
                </a:solidFill>
                <a:effectLst/>
                <a:latin typeface="inherit"/>
              </a:rPr>
              <a:t>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Flocke</a:t>
            </a:r>
            <a:r>
              <a:rPr kumimoji="0" lang="en-US" altLang="en-US" sz="900" b="0" i="0" u="none" strike="noStrike" cap="none" normalizeH="0" baseline="0" dirty="0" smtClean="0">
                <a:ln>
                  <a:noFill/>
                </a:ln>
                <a:solidFill>
                  <a:srgbClr val="333333"/>
                </a:solidFill>
                <a:effectLst/>
                <a:latin typeface="inherit"/>
              </a:rPr>
              <a:t>, A., &amp; Noll, T. G. (2007). </a:t>
            </a:r>
            <a:r>
              <a:rPr kumimoji="0" lang="en-US" altLang="en-US" sz="900" b="0" i="1" u="none" strike="noStrike" cap="none" normalizeH="0" baseline="0" dirty="0" smtClean="0">
                <a:ln>
                  <a:noFill/>
                </a:ln>
                <a:solidFill>
                  <a:srgbClr val="333333"/>
                </a:solidFill>
                <a:effectLst/>
                <a:latin typeface="inherit"/>
              </a:rPr>
              <a:t>Fundamental analysis of resistive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-crossbars for the use in hybrid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/CMOS-memory</a:t>
            </a:r>
            <a:r>
              <a:rPr kumimoji="0" lang="en-US" altLang="en-US" sz="900" b="0" i="0" u="none" strike="noStrike" cap="none" normalizeH="0" baseline="0" dirty="0" smtClean="0">
                <a:ln>
                  <a:noFill/>
                </a:ln>
                <a:solidFill>
                  <a:srgbClr val="333333"/>
                </a:solidFill>
                <a:effectLst/>
                <a:latin typeface="inherit"/>
              </a:rPr>
              <a:t> (pp. 328–331). Munich: 33rd European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Solid State Circuits (ESSCIRC 2007).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Title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Nano-Crossbar Memories Comprising Parallel/Serial Complementary </a:t>
            </a:r>
            <a:r>
              <a:rPr kumimoji="0" lang="en-US" altLang="en-US" sz="900" b="0" i="0" u="none" strike="noStrike" cap="none" normalizeH="0" baseline="0" dirty="0" err="1" smtClean="0">
                <a:ln>
                  <a:noFill/>
                </a:ln>
                <a:solidFill>
                  <a:srgbClr val="666666"/>
                </a:solidFill>
                <a:effectLst/>
                <a:latin typeface="inherit"/>
              </a:rPr>
              <a:t>Memristive</a:t>
            </a:r>
            <a:r>
              <a:rPr kumimoji="0" lang="en-US" altLang="en-US" sz="900" b="0" i="0" u="none" strike="noStrike" cap="none" normalizeH="0" baseline="0" dirty="0" smtClean="0">
                <a:ln>
                  <a:noFill/>
                </a:ln>
                <a:solidFill>
                  <a:srgbClr val="666666"/>
                </a:solidFill>
                <a:effectLst/>
                <a:latin typeface="inherit"/>
              </a:rPr>
              <a:t> Switches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Journal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417DB9"/>
                </a:solidFill>
                <a:effectLst/>
                <a:latin typeface="inherit"/>
                <a:hlinkClick r:id="rId31"/>
              </a:rPr>
              <a:t>BioNanoScience</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417DB9"/>
                </a:solidFill>
                <a:effectLst/>
                <a:latin typeface="inherit"/>
                <a:hlinkClick r:id="rId32"/>
              </a:rPr>
              <a:t>Volume 4, Issue 2 , pp 166-179</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666666"/>
                </a:solidFill>
                <a:effectLst/>
                <a:latin typeface="inherit"/>
              </a:rPr>
              <a:t/>
            </a:r>
            <a:br>
              <a:rPr kumimoji="0" lang="en-US" altLang="en-US" sz="900" b="0" i="0" u="none" strike="noStrike" cap="none" normalizeH="0" baseline="0" dirty="0" smtClean="0">
                <a:ln>
                  <a:noFill/>
                </a:ln>
                <a:solidFill>
                  <a:srgbClr val="666666"/>
                </a:solidFill>
                <a:effectLst/>
                <a:latin typeface="inherit"/>
              </a:rPr>
            </a:b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Cover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2014-06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10.1007/s12668-014-0132-y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Print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Online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2191-1649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Publisher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Springer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Additional Links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a:rPr>
              <a:t>Register for Journal Updates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4" tooltip="It opens in new window"/>
              </a:rPr>
              <a:t>Editorial Board</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tooltip="It opens in new window"/>
              </a:rPr>
              <a:t>About This Journal</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5" tooltip="It opens in new window"/>
              </a:rPr>
              <a:t>Manuscript Submission</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Topics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6"/>
              </a:rPr>
              <a:t>Circuits and Systems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7"/>
              </a:rPr>
              <a:t>Biophysics and Biological Physics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8"/>
              </a:rPr>
              <a:t>Nanotechnology</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9"/>
              </a:rPr>
              <a:t>Biomaterials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Keywords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rPr>
              <a:t>Memristor</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Nano-electronics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Crossbar</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Current sneak paths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Resistive random access memory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Industry Sectors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0" tooltip="/industry/electronics"/>
              </a:rPr>
              <a:t>Electronics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1" tooltip="/industry/engineering"/>
              </a:rPr>
              <a:t>Engineering</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2" tooltip="/industry/it"/>
              </a:rPr>
              <a:t>IT &amp; Software</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3" tooltip="/industry/telecom"/>
              </a:rPr>
              <a:t>Telecommunications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417DB9"/>
                </a:solidFill>
                <a:effectLst/>
                <a:latin typeface="inherit"/>
                <a:hlinkClick r:id="rId44"/>
              </a:rPr>
              <a:t>Ioannis</a:t>
            </a:r>
            <a:r>
              <a:rPr kumimoji="0" lang="en-US" altLang="en-US" sz="900" b="0" i="0" u="none" strike="noStrike" cap="none" normalizeH="0" baseline="0" dirty="0" smtClean="0">
                <a:ln>
                  <a:noFill/>
                </a:ln>
                <a:solidFill>
                  <a:srgbClr val="417DB9"/>
                </a:solidFill>
                <a:effectLst/>
                <a:latin typeface="inherit"/>
                <a:hlinkClick r:id="rId44"/>
              </a:rPr>
              <a:t> </a:t>
            </a:r>
            <a:r>
              <a:rPr kumimoji="0" lang="en-US" altLang="en-US" sz="900" b="0" i="0" u="none" strike="noStrike" cap="none" normalizeH="0" baseline="0" dirty="0" err="1" smtClean="0">
                <a:ln>
                  <a:noFill/>
                </a:ln>
                <a:solidFill>
                  <a:srgbClr val="417DB9"/>
                </a:solidFill>
                <a:effectLst/>
                <a:latin typeface="inherit"/>
                <a:hlinkClick r:id="rId44"/>
              </a:rPr>
              <a:t>Vourkas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5" tooltip="ivourkas@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6"/>
              </a:rPr>
              <a:t>Georgios Ch. </a:t>
            </a:r>
            <a:r>
              <a:rPr kumimoji="0" lang="en-US" altLang="en-US" sz="900" b="0" i="0" u="none" strike="noStrike" cap="none" normalizeH="0" baseline="0" dirty="0" err="1" smtClean="0">
                <a:ln>
                  <a:noFill/>
                </a:ln>
                <a:solidFill>
                  <a:srgbClr val="417DB9"/>
                </a:solidFill>
                <a:effectLst/>
                <a:latin typeface="inherit"/>
                <a:hlinkClick r:id="rId46"/>
              </a:rPr>
              <a:t>Sirakoulis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7" tooltip="gsirak@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 Affiliations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1. Laboratory of Electronics, Department of Electrical and Computer Engineering, Democritus University of Thrace, </a:t>
            </a:r>
            <a:r>
              <a:rPr kumimoji="0" lang="en-US" altLang="en-US" sz="900" b="0" i="0" u="none" strike="noStrike" cap="none" normalizeH="0" baseline="0" dirty="0" err="1" smtClean="0">
                <a:ln>
                  <a:noFill/>
                </a:ln>
                <a:solidFill>
                  <a:srgbClr val="666666"/>
                </a:solidFill>
                <a:effectLst/>
                <a:latin typeface="inherit"/>
              </a:rPr>
              <a:t>Panepistimioupoli</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err="1" smtClean="0">
                <a:ln>
                  <a:noFill/>
                </a:ln>
                <a:solidFill>
                  <a:srgbClr val="666666"/>
                </a:solidFill>
                <a:effectLst/>
                <a:latin typeface="inherit"/>
              </a:rPr>
              <a:t>Kimmeria</a:t>
            </a:r>
            <a:r>
              <a:rPr kumimoji="0" lang="en-US" altLang="en-US" sz="900" b="0" i="0" u="none" strike="noStrike" cap="none" normalizeH="0" baseline="0" dirty="0" smtClean="0">
                <a:ln>
                  <a:noFill/>
                </a:ln>
                <a:solidFill>
                  <a:srgbClr val="666666"/>
                </a:solidFill>
                <a:effectLst/>
                <a:latin typeface="inherit"/>
              </a:rPr>
              <a:t>, Building B, Room 122, 671 00, Xanthi, Greece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666666"/>
                </a:solidFill>
                <a:effectLst/>
                <a:latin typeface="inherit"/>
              </a:rPr>
              <a:t>Over 9 million scientific documents at your fingertips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Our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48" tooltip="View Journals"/>
              </a:rPr>
              <a:t>Journals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49" tooltip="View Books"/>
              </a:rPr>
              <a:t>Books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0" tooltip="View Book Series"/>
              </a:rPr>
              <a:t>Book Series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1" tooltip="View Protocols"/>
              </a:rPr>
              <a:t>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2" tooltip="View Reference Works"/>
              </a:rPr>
              <a:t>Reference Works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Other Sites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53" tooltip="Visit Springer.com"/>
              </a:rPr>
              <a:t>Springer.com</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4" tooltip="Visit Springer Protocols"/>
              </a:rPr>
              <a:t>SpringerProtocols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5" tooltip="Visit Springer Materials"/>
              </a:rPr>
              <a:t>SpringerMaterials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417DB9"/>
              </a:solidFill>
              <a:effectLst/>
              <a:latin typeface="inherit"/>
            </a:endParaRPr>
          </a:p>
        </p:txBody>
      </p:sp>
      <p:pic>
        <p:nvPicPr>
          <p:cNvPr id="3074" name="Picture 2" descr="ivourkas@ee.duth.gr">
            <a:hlinkClick r:id="rId45" tooltip="ivourkas@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79650" y="5937250"/>
            <a:ext cx="1238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sirak@ee.duth.gr">
            <a:hlinkClick r:id="rId47" tooltip="gsirak@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655888" y="6073775"/>
            <a:ext cx="12382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4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
          <p:cNvSpPr>
            <a:spLocks noChangeArrowheads="1"/>
          </p:cNvSpPr>
          <p:nvPr/>
        </p:nvSpPr>
        <p:spPr bwMode="auto">
          <a:xfrm>
            <a:off x="0" y="0"/>
            <a:ext cx="21107400" cy="172974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0" i="0" u="none" strike="noStrike" cap="none" normalizeH="0" baseline="0" dirty="0" smtClean="0">
                <a:ln>
                  <a:noFill/>
                </a:ln>
                <a:solidFill>
                  <a:srgbClr val="333333"/>
                </a:solidFill>
                <a:effectLst/>
                <a:latin typeface="inherit"/>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Wright, C. D., Liu, Y., </a:t>
            </a:r>
            <a:r>
              <a:rPr kumimoji="0" lang="en-US" altLang="en-US" sz="900" b="0" i="0" u="none" strike="noStrike" cap="none" normalizeH="0" baseline="0" dirty="0" err="1" smtClean="0">
                <a:ln>
                  <a:noFill/>
                </a:ln>
                <a:solidFill>
                  <a:srgbClr val="333333"/>
                </a:solidFill>
                <a:effectLst/>
                <a:latin typeface="inherit"/>
              </a:rPr>
              <a:t>Kohary</a:t>
            </a:r>
            <a:r>
              <a:rPr kumimoji="0" lang="en-US" altLang="en-US" sz="900" b="0" i="0" u="none" strike="noStrike" cap="none" normalizeH="0" baseline="0" dirty="0" smtClean="0">
                <a:ln>
                  <a:noFill/>
                </a:ln>
                <a:solidFill>
                  <a:srgbClr val="333333"/>
                </a:solidFill>
                <a:effectLst/>
                <a:latin typeface="inherit"/>
              </a:rPr>
              <a:t>, K. I., Aziz, M. M., Hicken, R. J. (2011). Arithmetic and biologically-inspired computing using phase-change materials. </a:t>
            </a:r>
            <a:r>
              <a:rPr kumimoji="0" lang="en-US" altLang="en-US" sz="900" b="0" i="1" u="none" strike="noStrike" cap="none" normalizeH="0" baseline="0" dirty="0" smtClean="0">
                <a:ln>
                  <a:noFill/>
                </a:ln>
                <a:solidFill>
                  <a:srgbClr val="333333"/>
                </a:solidFill>
                <a:effectLst/>
                <a:latin typeface="inherit"/>
              </a:rPr>
              <a:t>Advanced Materials, 23</a:t>
            </a:r>
            <a:r>
              <a:rPr kumimoji="0" lang="en-US" altLang="en-US" sz="900" b="0" i="0" u="none" strike="noStrike" cap="none" normalizeH="0" baseline="0" dirty="0" smtClean="0">
                <a:ln>
                  <a:noFill/>
                </a:ln>
                <a:solidFill>
                  <a:srgbClr val="333333"/>
                </a:solidFill>
                <a:effectLst/>
                <a:latin typeface="inherit"/>
              </a:rPr>
              <a:t>, 3408–3413.</a:t>
            </a:r>
            <a:r>
              <a:rPr kumimoji="0" lang="en-US" altLang="en-US" sz="900" b="0" i="0" u="none" strike="noStrike" cap="none" normalizeH="0" baseline="0" dirty="0" smtClean="0">
                <a:ln>
                  <a:noFill/>
                </a:ln>
                <a:solidFill>
                  <a:srgbClr val="417DB9"/>
                </a:solidFill>
                <a:effectLst/>
                <a:latin typeface="inherit"/>
                <a:hlinkClick r:id="rId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0" i="0" u="none" strike="noStrike" cap="none" normalizeH="0" baseline="0" dirty="0" smtClean="0">
                <a:ln>
                  <a:noFill/>
                </a:ln>
                <a:solidFill>
                  <a:srgbClr val="333333"/>
                </a:solidFill>
                <a:effectLst/>
                <a:latin typeface="inherit"/>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(2009). Resistive non-volatile memory devices (Invited Paper). </a:t>
            </a:r>
            <a:r>
              <a:rPr kumimoji="0" lang="en-US" altLang="en-US" sz="900" b="0" i="1" u="none" strike="noStrike" cap="none" normalizeH="0" baseline="0" dirty="0" smtClean="0">
                <a:ln>
                  <a:noFill/>
                </a:ln>
                <a:solidFill>
                  <a:srgbClr val="333333"/>
                </a:solidFill>
                <a:effectLst/>
                <a:latin typeface="inherit"/>
              </a:rPr>
              <a:t>Microelectronic Engineering, 7–9</a:t>
            </a:r>
            <a:r>
              <a:rPr kumimoji="0" lang="en-US" altLang="en-US" sz="900" b="0" i="0" u="none" strike="noStrike" cap="none" normalizeH="0" baseline="0" dirty="0" smtClean="0">
                <a:ln>
                  <a:noFill/>
                </a:ln>
                <a:solidFill>
                  <a:srgbClr val="333333"/>
                </a:solidFill>
                <a:effectLst/>
                <a:latin typeface="inherit"/>
              </a:rPr>
              <a:t>, 1925–1928.</a:t>
            </a:r>
            <a:r>
              <a:rPr kumimoji="0" lang="en-US" altLang="en-US" sz="900" b="0" i="0" u="none" strike="noStrike" cap="none" normalizeH="0" baseline="0" dirty="0" smtClean="0">
                <a:ln>
                  <a:noFill/>
                </a:ln>
                <a:solidFill>
                  <a:srgbClr val="417DB9"/>
                </a:solidFill>
                <a:effectLst/>
                <a:latin typeface="inherit"/>
                <a:hlinkClick r:id="rId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0" i="0" u="none" strike="noStrike" cap="none" normalizeH="0" baseline="0" dirty="0" smtClean="0">
                <a:ln>
                  <a:noFill/>
                </a:ln>
                <a:solidFill>
                  <a:srgbClr val="333333"/>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Wong, H.-S. P., Lee, H.-Y., Yu, S., Chen, Y.-S., Wu, Y., Chen, P.-S., et al. (2012). Metal-Oxide RRAM. </a:t>
            </a:r>
            <a:r>
              <a:rPr kumimoji="0" lang="en-US" altLang="en-US" sz="900" b="0" i="1" u="none" strike="noStrike" cap="none" normalizeH="0" baseline="0" dirty="0" smtClean="0">
                <a:ln>
                  <a:noFill/>
                </a:ln>
                <a:solidFill>
                  <a:srgbClr val="333333"/>
                </a:solidFill>
                <a:effectLst/>
                <a:latin typeface="inherit"/>
              </a:rPr>
              <a:t>Proceedings of the IEEE, 6</a:t>
            </a:r>
            <a:r>
              <a:rPr kumimoji="0" lang="en-US" altLang="en-US" sz="900" b="0" i="0" u="none" strike="noStrike" cap="none" normalizeH="0" baseline="0" dirty="0" smtClean="0">
                <a:ln>
                  <a:noFill/>
                </a:ln>
                <a:solidFill>
                  <a:srgbClr val="333333"/>
                </a:solidFill>
                <a:effectLst/>
                <a:latin typeface="inherit"/>
              </a:rPr>
              <a:t>, 1951–1970.</a:t>
            </a:r>
            <a:r>
              <a:rPr kumimoji="0" lang="en-US" altLang="en-US" sz="900" b="0" i="0" u="none" strike="noStrike" cap="none" normalizeH="0" baseline="0" dirty="0" smtClean="0">
                <a:ln>
                  <a:noFill/>
                </a:ln>
                <a:solidFill>
                  <a:srgbClr val="417DB9"/>
                </a:solidFill>
                <a:effectLst/>
                <a:latin typeface="inherit"/>
                <a:hlinkClick r:id="rId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900" b="0" i="0" u="none" strike="noStrike" cap="none" normalizeH="0" baseline="0" dirty="0" smtClean="0">
                <a:ln>
                  <a:noFill/>
                </a:ln>
                <a:solidFill>
                  <a:srgbClr val="333333"/>
                </a:solidFill>
                <a:effectLst/>
                <a:latin typeface="inherit"/>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(2011). Resistance switching memories are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0" u="none" strike="noStrike" cap="none" normalizeH="0" baseline="0" dirty="0" smtClean="0">
                <a:ln>
                  <a:noFill/>
                </a:ln>
                <a:solidFill>
                  <a:srgbClr val="333333"/>
                </a:solidFill>
                <a:effectLst/>
                <a:latin typeface="inherit"/>
              </a:rPr>
              <a:t>. </a:t>
            </a:r>
            <a:r>
              <a:rPr kumimoji="0" lang="en-US" altLang="en-US" sz="900" b="0" i="1" u="none" strike="noStrike" cap="none" normalizeH="0" baseline="0" dirty="0" smtClean="0">
                <a:ln>
                  <a:noFill/>
                </a:ln>
                <a:solidFill>
                  <a:srgbClr val="333333"/>
                </a:solidFill>
                <a:effectLst/>
                <a:latin typeface="inherit"/>
              </a:rPr>
              <a:t>Applied Physics, 4</a:t>
            </a:r>
            <a:r>
              <a:rPr kumimoji="0" lang="en-US" altLang="en-US" sz="900" b="0" i="0" u="none" strike="noStrike" cap="none" normalizeH="0" baseline="0" dirty="0" smtClean="0">
                <a:ln>
                  <a:noFill/>
                </a:ln>
                <a:solidFill>
                  <a:srgbClr val="333333"/>
                </a:solidFill>
                <a:effectLst/>
                <a:latin typeface="inherit"/>
              </a:rPr>
              <a:t>, 765–783.</a:t>
            </a:r>
            <a:r>
              <a:rPr kumimoji="0" lang="en-US" altLang="en-US" sz="900" b="0" i="0" u="none" strike="noStrike" cap="none" normalizeH="0" baseline="0" dirty="0" smtClean="0">
                <a:ln>
                  <a:noFill/>
                </a:ln>
                <a:solidFill>
                  <a:srgbClr val="417DB9"/>
                </a:solidFill>
                <a:effectLst/>
                <a:latin typeface="inherit"/>
                <a:hlinkClick r:id="rId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900" b="0" i="0" u="none" strike="noStrike" cap="none" normalizeH="0" baseline="0" dirty="0" smtClean="0">
                <a:ln>
                  <a:noFill/>
                </a:ln>
                <a:solidFill>
                  <a:srgbClr val="333333"/>
                </a:solidFill>
                <a:effectLst/>
                <a:latin typeface="inherit"/>
              </a:rPr>
              <a:t>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Chua, L. O. (1971).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—the missing circuit element. </a:t>
            </a:r>
            <a:r>
              <a:rPr kumimoji="0" lang="en-US" altLang="en-US" sz="900" b="0" i="1" u="none" strike="noStrike" cap="none" normalizeH="0" baseline="0" dirty="0" smtClean="0">
                <a:ln>
                  <a:noFill/>
                </a:ln>
                <a:solidFill>
                  <a:srgbClr val="333333"/>
                </a:solidFill>
                <a:effectLst/>
                <a:latin typeface="inherit"/>
              </a:rPr>
              <a:t>IEEE Trans Circuit Theory, 18</a:t>
            </a:r>
            <a:r>
              <a:rPr kumimoji="0" lang="en-US" altLang="en-US" sz="900" b="0" i="0" u="none" strike="noStrike" cap="none" normalizeH="0" baseline="0" dirty="0" smtClean="0">
                <a:ln>
                  <a:noFill/>
                </a:ln>
                <a:solidFill>
                  <a:srgbClr val="333333"/>
                </a:solidFill>
                <a:effectLst/>
                <a:latin typeface="inherit"/>
              </a:rPr>
              <a:t>, 507–519.</a:t>
            </a:r>
            <a:r>
              <a:rPr kumimoji="0" lang="en-US" altLang="en-US" sz="900" b="0" i="0" u="none" strike="noStrike" cap="none" normalizeH="0" baseline="0" dirty="0" smtClean="0">
                <a:ln>
                  <a:noFill/>
                </a:ln>
                <a:solidFill>
                  <a:srgbClr val="417DB9"/>
                </a:solidFill>
                <a:effectLst/>
                <a:latin typeface="inherit"/>
                <a:hlinkClick r:id="rId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900" b="0" i="0" u="none" strike="noStrike" cap="none" normalizeH="0" baseline="0" dirty="0" smtClean="0">
                <a:ln>
                  <a:noFill/>
                </a:ln>
                <a:solidFill>
                  <a:srgbClr val="333333"/>
                </a:solidFill>
                <a:effectLst/>
                <a:latin typeface="inherit"/>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Strukov</a:t>
            </a:r>
            <a:r>
              <a:rPr kumimoji="0" lang="en-US" altLang="en-US" sz="900" b="0" i="0" u="none" strike="noStrike" cap="none" normalizeH="0" baseline="0" dirty="0" smtClean="0">
                <a:ln>
                  <a:noFill/>
                </a:ln>
                <a:solidFill>
                  <a:srgbClr val="333333"/>
                </a:solidFill>
                <a:effectLst/>
                <a:latin typeface="inherit"/>
              </a:rPr>
              <a:t>, D. B., Snider, G. S., Stewart, D. R., Williams, R. S. (2008). The missing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found. </a:t>
            </a:r>
            <a:r>
              <a:rPr kumimoji="0" lang="en-US" altLang="en-US" sz="900" b="0" i="1" u="none" strike="noStrike" cap="none" normalizeH="0" baseline="0" dirty="0" smtClean="0">
                <a:ln>
                  <a:noFill/>
                </a:ln>
                <a:solidFill>
                  <a:srgbClr val="333333"/>
                </a:solidFill>
                <a:effectLst/>
                <a:latin typeface="inherit"/>
              </a:rPr>
              <a:t>Nature, 453</a:t>
            </a:r>
            <a:r>
              <a:rPr kumimoji="0" lang="en-US" altLang="en-US" sz="900" b="0" i="0" u="none" strike="noStrike" cap="none" normalizeH="0" baseline="0" dirty="0" smtClean="0">
                <a:ln>
                  <a:noFill/>
                </a:ln>
                <a:solidFill>
                  <a:srgbClr val="333333"/>
                </a:solidFill>
                <a:effectLst/>
                <a:latin typeface="inherit"/>
              </a:rPr>
              <a:t>, 80–83.</a:t>
            </a:r>
            <a:r>
              <a:rPr kumimoji="0" lang="en-US" altLang="en-US" sz="900" b="0" i="0" u="none" strike="noStrike" cap="none" normalizeH="0" baseline="0" dirty="0" smtClean="0">
                <a:ln>
                  <a:noFill/>
                </a:ln>
                <a:solidFill>
                  <a:srgbClr val="417DB9"/>
                </a:solidFill>
                <a:effectLst/>
                <a:latin typeface="inherit"/>
                <a:hlinkClick r:id="rId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900" b="0" i="0" u="none" strike="noStrike" cap="none" normalizeH="0" baseline="0" dirty="0" smtClean="0">
                <a:ln>
                  <a:noFill/>
                </a:ln>
                <a:solidFill>
                  <a:srgbClr val="333333"/>
                </a:solidFill>
                <a:effectLst/>
                <a:latin typeface="inherit"/>
              </a:rPr>
              <a:t>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Doucey</a:t>
            </a:r>
            <a:r>
              <a:rPr kumimoji="0" lang="en-US" altLang="en-US" sz="900" b="0" i="0" u="none" strike="noStrike" cap="none" normalizeH="0" baseline="0" dirty="0" smtClean="0">
                <a:ln>
                  <a:noFill/>
                </a:ln>
                <a:solidFill>
                  <a:srgbClr val="333333"/>
                </a:solidFill>
                <a:effectLst/>
                <a:latin typeface="inherit"/>
              </a:rPr>
              <a:t>, M.-A., De </a:t>
            </a:r>
            <a:r>
              <a:rPr kumimoji="0" lang="en-US" altLang="en-US" sz="900" b="0" i="0" u="none" strike="noStrike" cap="none" normalizeH="0" baseline="0" dirty="0" err="1" smtClean="0">
                <a:ln>
                  <a:noFill/>
                </a:ln>
                <a:solidFill>
                  <a:srgbClr val="333333"/>
                </a:solidFill>
                <a:effectLst/>
                <a:latin typeface="inherit"/>
              </a:rPr>
              <a:t>Micheli</a:t>
            </a:r>
            <a:r>
              <a:rPr kumimoji="0" lang="en-US" altLang="en-US" sz="900" b="0" i="0" u="none" strike="noStrike" cap="none" normalizeH="0" baseline="0" dirty="0" smtClean="0">
                <a:ln>
                  <a:noFill/>
                </a:ln>
                <a:solidFill>
                  <a:srgbClr val="333333"/>
                </a:solidFill>
                <a:effectLst/>
                <a:latin typeface="inherit"/>
              </a:rPr>
              <a:t>, G., </a:t>
            </a:r>
            <a:r>
              <a:rPr kumimoji="0" lang="en-US" altLang="en-US" sz="900" b="0" i="0" u="none" strike="noStrike" cap="none" normalizeH="0" baseline="0" dirty="0" err="1" smtClean="0">
                <a:ln>
                  <a:noFill/>
                </a:ln>
                <a:solidFill>
                  <a:srgbClr val="333333"/>
                </a:solidFill>
                <a:effectLst/>
                <a:latin typeface="inherit"/>
              </a:rPr>
              <a:t>Leblebici</a:t>
            </a:r>
            <a:r>
              <a:rPr kumimoji="0" lang="en-US" altLang="en-US" sz="900" b="0" i="0" u="none" strike="noStrike" cap="none" normalizeH="0" baseline="0" dirty="0" smtClean="0">
                <a:ln>
                  <a:noFill/>
                </a:ln>
                <a:solidFill>
                  <a:srgbClr val="333333"/>
                </a:solidFill>
                <a:effectLst/>
                <a:latin typeface="inherit"/>
              </a:rPr>
              <a:t>, Y., Carrara, S. (2011). New insight on bio-sensing by </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-fabricated </a:t>
            </a:r>
            <a:r>
              <a:rPr kumimoji="0" lang="en-US" altLang="en-US" sz="900" b="0" i="0" u="none" strike="noStrike" cap="none" normalizeH="0" baseline="0" dirty="0" err="1" smtClean="0">
                <a:ln>
                  <a:noFill/>
                </a:ln>
                <a:solidFill>
                  <a:srgbClr val="333333"/>
                </a:solidFill>
                <a:effectLst/>
                <a:latin typeface="inherit"/>
              </a:rPr>
              <a:t>memristors.</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1–3.</a:t>
            </a:r>
            <a:r>
              <a:rPr kumimoji="0" lang="en-US" altLang="en-US" sz="900" b="0" i="0" u="none" strike="noStrike" cap="none" normalizeH="0" baseline="0" dirty="0" smtClean="0">
                <a:ln>
                  <a:noFill/>
                </a:ln>
                <a:solidFill>
                  <a:srgbClr val="417DB9"/>
                </a:solidFill>
                <a:effectLst/>
                <a:latin typeface="inherit"/>
                <a:hlinkClick r:id="rId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900" b="0" i="0" u="none" strike="noStrike" cap="none" normalizeH="0" baseline="0" dirty="0" smtClean="0">
                <a:ln>
                  <a:noFill/>
                </a:ln>
                <a:solidFill>
                  <a:srgbClr val="333333"/>
                </a:solidFill>
                <a:effectLst/>
                <a:latin typeface="inherit"/>
              </a:rPr>
              <a:t>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Recent progress and patents on computational structures and methods with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devices. </a:t>
            </a:r>
            <a:r>
              <a:rPr kumimoji="0" lang="en-US" altLang="en-US" sz="900" b="0" i="1" u="none" strike="noStrike" cap="none" normalizeH="0" baseline="0" dirty="0" smtClean="0">
                <a:ln>
                  <a:noFill/>
                </a:ln>
                <a:solidFill>
                  <a:srgbClr val="333333"/>
                </a:solidFill>
                <a:effectLst/>
                <a:latin typeface="inherit"/>
              </a:rPr>
              <a:t>Recent Patents on Electrical &amp; Electronic Engineering, 2</a:t>
            </a:r>
            <a:r>
              <a:rPr kumimoji="0" lang="en-US" altLang="en-US" sz="900" b="0" i="0" u="none" strike="noStrike" cap="none" normalizeH="0" baseline="0" dirty="0" smtClean="0">
                <a:ln>
                  <a:noFill/>
                </a:ln>
                <a:solidFill>
                  <a:srgbClr val="333333"/>
                </a:solidFill>
                <a:effectLst/>
                <a:latin typeface="inherit"/>
              </a:rPr>
              <a:t>, 101–116.</a:t>
            </a:r>
            <a:r>
              <a:rPr kumimoji="0" lang="en-US" altLang="en-US" sz="900" b="0" i="0" u="none" strike="noStrike" cap="none" normalizeH="0" baseline="0" dirty="0" smtClean="0">
                <a:ln>
                  <a:noFill/>
                </a:ln>
                <a:solidFill>
                  <a:srgbClr val="417DB9"/>
                </a:solidFill>
                <a:effectLst/>
                <a:latin typeface="inherit"/>
                <a:hlinkClick r:id="rId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900" b="0" i="0" u="none" strike="noStrike" cap="none" normalizeH="0" baseline="0" dirty="0" smtClean="0">
                <a:ln>
                  <a:noFill/>
                </a:ln>
                <a:solidFill>
                  <a:srgbClr val="333333"/>
                </a:solidFill>
                <a:effectLst/>
                <a:latin typeface="inherit"/>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a:t>
            </a:r>
            <a:r>
              <a:rPr kumimoji="0" lang="en-US" altLang="en-US" sz="900" b="0" i="0" u="none" strike="noStrike" cap="none" normalizeH="0" baseline="0" dirty="0" err="1" smtClean="0">
                <a:ln>
                  <a:noFill/>
                </a:ln>
                <a:solidFill>
                  <a:srgbClr val="333333"/>
                </a:solidFill>
                <a:effectLst/>
                <a:latin typeface="inherit"/>
              </a:rPr>
              <a:t>Berzina</a:t>
            </a:r>
            <a:r>
              <a:rPr kumimoji="0" lang="en-US" altLang="en-US" sz="900" b="0" i="0" u="none" strike="noStrike" cap="none" normalizeH="0" baseline="0" dirty="0" smtClean="0">
                <a:ln>
                  <a:noFill/>
                </a:ln>
                <a:solidFill>
                  <a:srgbClr val="333333"/>
                </a:solidFill>
                <a:effectLst/>
                <a:latin typeface="inherit"/>
              </a:rPr>
              <a:t>, T., </a:t>
            </a:r>
            <a:r>
              <a:rPr kumimoji="0" lang="en-US" altLang="en-US" sz="900" b="0" i="0" u="none" strike="noStrike" cap="none" normalizeH="0" baseline="0" dirty="0" err="1" smtClean="0">
                <a:ln>
                  <a:noFill/>
                </a:ln>
                <a:solidFill>
                  <a:srgbClr val="333333"/>
                </a:solidFill>
                <a:effectLst/>
                <a:latin typeface="inherit"/>
              </a:rPr>
              <a:t>Camorani</a:t>
            </a:r>
            <a:r>
              <a:rPr kumimoji="0" lang="en-US" altLang="en-US" sz="900" b="0" i="0" u="none" strike="noStrike" cap="none" normalizeH="0" baseline="0" dirty="0" smtClean="0">
                <a:ln>
                  <a:noFill/>
                </a:ln>
                <a:solidFill>
                  <a:srgbClr val="333333"/>
                </a:solidFill>
                <a:effectLst/>
                <a:latin typeface="inherit"/>
              </a:rPr>
              <a:t>, P., </a:t>
            </a:r>
            <a:r>
              <a:rPr kumimoji="0" lang="en-US" altLang="en-US" sz="900" b="0" i="0" u="none" strike="noStrike" cap="none" normalizeH="0" baseline="0" dirty="0" err="1" smtClean="0">
                <a:ln>
                  <a:noFill/>
                </a:ln>
                <a:solidFill>
                  <a:srgbClr val="333333"/>
                </a:solidFill>
                <a:effectLst/>
                <a:latin typeface="inherit"/>
              </a:rPr>
              <a:t>Smerieri</a:t>
            </a:r>
            <a:r>
              <a:rPr kumimoji="0" lang="en-US" altLang="en-US" sz="900" b="0" i="0" u="none" strike="noStrike" cap="none" normalizeH="0" baseline="0" dirty="0" smtClean="0">
                <a:ln>
                  <a:noFill/>
                </a:ln>
                <a:solidFill>
                  <a:srgbClr val="333333"/>
                </a:solidFill>
                <a:effectLst/>
                <a:latin typeface="inherit"/>
              </a:rPr>
              <a:t>, A., </a:t>
            </a:r>
            <a:r>
              <a:rPr kumimoji="0" lang="en-US" altLang="en-US" sz="900" b="0" i="0" u="none" strike="noStrike" cap="none" normalizeH="0" baseline="0" dirty="0" err="1" smtClean="0">
                <a:ln>
                  <a:noFill/>
                </a:ln>
                <a:solidFill>
                  <a:srgbClr val="333333"/>
                </a:solidFill>
                <a:effectLst/>
                <a:latin typeface="inherit"/>
              </a:rPr>
              <a:t>Vavoulis</a:t>
            </a:r>
            <a:r>
              <a:rPr kumimoji="0" lang="en-US" altLang="en-US" sz="900" b="0" i="0" u="none" strike="noStrike" cap="none" normalizeH="0" baseline="0" dirty="0" smtClean="0">
                <a:ln>
                  <a:noFill/>
                </a:ln>
                <a:solidFill>
                  <a:srgbClr val="333333"/>
                </a:solidFill>
                <a:effectLst/>
                <a:latin typeface="inherit"/>
              </a:rPr>
              <a:t>, D., Feng, J., et al. (2011). Material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device circuits with synaptic plasticity: learning and memory. </a:t>
            </a:r>
            <a:r>
              <a:rPr kumimoji="0" lang="en-US" altLang="en-US" sz="900" b="0" i="1" u="none" strike="noStrike" cap="none" normalizeH="0" baseline="0" dirty="0" err="1" smtClean="0">
                <a:ln>
                  <a:noFill/>
                </a:ln>
                <a:solidFill>
                  <a:srgbClr val="333333"/>
                </a:solidFill>
                <a:effectLst/>
                <a:latin typeface="inherit"/>
              </a:rPr>
              <a:t>BioNanoScience</a:t>
            </a:r>
            <a:r>
              <a:rPr kumimoji="0" lang="en-US" altLang="en-US" sz="900" b="0" i="1" u="none" strike="noStrike" cap="none" normalizeH="0" baseline="0" dirty="0" smtClean="0">
                <a:ln>
                  <a:noFill/>
                </a:ln>
                <a:solidFill>
                  <a:srgbClr val="333333"/>
                </a:solidFill>
                <a:effectLst/>
                <a:latin typeface="inherit"/>
              </a:rPr>
              <a:t>, 1–2</a:t>
            </a:r>
            <a:r>
              <a:rPr kumimoji="0" lang="en-US" altLang="en-US" sz="900" b="0" i="0" u="none" strike="noStrike" cap="none" normalizeH="0" baseline="0" dirty="0" smtClean="0">
                <a:ln>
                  <a:noFill/>
                </a:ln>
                <a:solidFill>
                  <a:srgbClr val="333333"/>
                </a:solidFill>
                <a:effectLst/>
                <a:latin typeface="inherit"/>
              </a:rPr>
              <a:t>, 24–30.</a:t>
            </a:r>
            <a:r>
              <a:rPr kumimoji="0" lang="en-US" altLang="en-US" sz="900" b="0" i="0" u="none" strike="noStrike" cap="none" normalizeH="0" baseline="0" dirty="0" smtClean="0">
                <a:ln>
                  <a:noFill/>
                </a:ln>
                <a:solidFill>
                  <a:srgbClr val="417DB9"/>
                </a:solidFill>
                <a:effectLst/>
                <a:latin typeface="inherit"/>
                <a:hlinkClick r:id="rId1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900" b="0" i="0" u="none" strike="noStrike" cap="none" normalizeH="0" baseline="0" dirty="0" smtClean="0">
                <a:ln>
                  <a:noFill/>
                </a:ln>
                <a:solidFill>
                  <a:srgbClr val="333333"/>
                </a:solidFill>
                <a:effectLst/>
                <a:latin typeface="inherit"/>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Howard, G., Gale, E., Bull, L., de Lacy, C. B.,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Evolution of plastic learning in spiking networks via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connections.</a:t>
            </a:r>
            <a:r>
              <a:rPr kumimoji="0" lang="en-US" altLang="en-US" sz="900" b="0" i="1" u="none" strike="noStrike" cap="none" normalizeH="0" baseline="0" dirty="0" err="1" smtClean="0">
                <a:ln>
                  <a:noFill/>
                </a:ln>
                <a:solidFill>
                  <a:srgbClr val="333333"/>
                </a:solidFill>
                <a:effectLst/>
                <a:latin typeface="inherit"/>
              </a:rPr>
              <a:t>IEEE</a:t>
            </a:r>
            <a:r>
              <a:rPr kumimoji="0" lang="en-US" altLang="en-US" sz="900" b="0" i="1" u="none" strike="noStrike" cap="none" normalizeH="0" baseline="0" dirty="0" smtClean="0">
                <a:ln>
                  <a:noFill/>
                </a:ln>
                <a:solidFill>
                  <a:srgbClr val="333333"/>
                </a:solidFill>
                <a:effectLst/>
                <a:latin typeface="inherit"/>
              </a:rPr>
              <a:t> Trans Evolutionary Computation, 5</a:t>
            </a:r>
            <a:r>
              <a:rPr kumimoji="0" lang="en-US" altLang="en-US" sz="900" b="0" i="0" u="none" strike="noStrike" cap="none" normalizeH="0" baseline="0" dirty="0" smtClean="0">
                <a:ln>
                  <a:noFill/>
                </a:ln>
                <a:solidFill>
                  <a:srgbClr val="333333"/>
                </a:solidFill>
                <a:effectLst/>
                <a:latin typeface="inherit"/>
              </a:rPr>
              <a:t>, 711–729.</a:t>
            </a:r>
            <a:r>
              <a:rPr kumimoji="0" lang="en-US" altLang="en-US" sz="900" b="0" i="0" u="none" strike="noStrike" cap="none" normalizeH="0" baseline="0" dirty="0" smtClean="0">
                <a:ln>
                  <a:noFill/>
                </a:ln>
                <a:solidFill>
                  <a:srgbClr val="417DB9"/>
                </a:solidFill>
                <a:effectLst/>
                <a:latin typeface="inherit"/>
                <a:hlinkClick r:id="rId1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900" b="0" i="0" u="none" strike="noStrike" cap="none" normalizeH="0" baseline="0" dirty="0" smtClean="0">
                <a:ln>
                  <a:noFill/>
                </a:ln>
                <a:solidFill>
                  <a:srgbClr val="333333"/>
                </a:solidFill>
                <a:effectLst/>
                <a:latin typeface="inherit"/>
              </a:rPr>
              <a:t>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Erokhin, V., Howard, G. D., </a:t>
            </a:r>
            <a:r>
              <a:rPr kumimoji="0" lang="en-US" altLang="en-US" sz="900" b="0" i="0" u="none" strike="noStrike" cap="none" normalizeH="0" baseline="0" dirty="0" err="1" smtClean="0">
                <a:ln>
                  <a:noFill/>
                </a:ln>
                <a:solidFill>
                  <a:srgbClr val="333333"/>
                </a:solidFill>
                <a:effectLst/>
                <a:latin typeface="inherit"/>
              </a:rPr>
              <a:t>Adamatzky</a:t>
            </a:r>
            <a:r>
              <a:rPr kumimoji="0" lang="en-US" altLang="en-US" sz="900" b="0" i="0" u="none" strike="noStrike" cap="none" normalizeH="0" baseline="0" dirty="0" smtClean="0">
                <a:ln>
                  <a:noFill/>
                </a:ln>
                <a:solidFill>
                  <a:srgbClr val="333333"/>
                </a:solidFill>
                <a:effectLst/>
                <a:latin typeface="inherit"/>
              </a:rPr>
              <a:t>, A. (2012). Organic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devices for logic elements with memory. </a:t>
            </a:r>
            <a:r>
              <a:rPr kumimoji="0" lang="en-US" altLang="en-US" sz="900" b="0" i="1" u="none" strike="noStrike" cap="none" normalizeH="0" baseline="0" dirty="0" smtClean="0">
                <a:ln>
                  <a:noFill/>
                </a:ln>
                <a:solidFill>
                  <a:srgbClr val="333333"/>
                </a:solidFill>
                <a:effectLst/>
                <a:latin typeface="inherit"/>
              </a:rPr>
              <a:t>International Journal of Bifurcation and Chaos, 11</a:t>
            </a:r>
            <a:r>
              <a:rPr kumimoji="0" lang="en-US" altLang="en-US" sz="900" b="0" i="0" u="none" strike="noStrike" cap="none" normalizeH="0" baseline="0" dirty="0" smtClean="0">
                <a:ln>
                  <a:noFill/>
                </a:ln>
                <a:solidFill>
                  <a:srgbClr val="333333"/>
                </a:solidFill>
                <a:effectLst/>
                <a:latin typeface="inherit"/>
              </a:rPr>
              <a:t>, 1250283.</a:t>
            </a:r>
            <a:r>
              <a:rPr kumimoji="0" lang="en-US" altLang="en-US" sz="900" b="0" i="0" u="none" strike="noStrike" cap="none" normalizeH="0" baseline="0" dirty="0" smtClean="0">
                <a:ln>
                  <a:noFill/>
                </a:ln>
                <a:solidFill>
                  <a:srgbClr val="417DB9"/>
                </a:solidFill>
                <a:effectLst/>
                <a:latin typeface="inherit"/>
                <a:hlinkClick r:id="rId12"/>
              </a:rPr>
              <a:t>CrossRef</a:t>
            </a:r>
            <a:r>
              <a:rPr kumimoji="0" lang="en-US" altLang="en-US" sz="900" b="0" i="0" u="none" strike="noStrike" cap="none" normalizeH="0" baseline="0" dirty="0" smtClean="0">
                <a:ln>
                  <a:noFill/>
                </a:ln>
                <a:solidFill>
                  <a:srgbClr val="417DB9"/>
                </a:solidFill>
                <a:effectLst/>
                <a:latin typeface="inherit"/>
                <a:hlinkClick r:id="rId13"/>
              </a:rPr>
              <a:t>MathSciNet</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900" b="0" i="0" u="none" strike="noStrike" cap="none" normalizeH="0" baseline="0" dirty="0" smtClean="0">
                <a:ln>
                  <a:noFill/>
                </a:ln>
                <a:solidFill>
                  <a:srgbClr val="333333"/>
                </a:solidFill>
                <a:effectLst/>
                <a:latin typeface="inherit"/>
              </a:rPr>
              <a:t>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Manem</a:t>
            </a:r>
            <a:r>
              <a:rPr kumimoji="0" lang="en-US" altLang="en-US" sz="900" b="0" i="0" u="none" strike="noStrike" cap="none" normalizeH="0" baseline="0" dirty="0" smtClean="0">
                <a:ln>
                  <a:noFill/>
                </a:ln>
                <a:solidFill>
                  <a:srgbClr val="333333"/>
                </a:solidFill>
                <a:effectLst/>
                <a:latin typeface="inherit"/>
              </a:rPr>
              <a:t>, H., </a:t>
            </a:r>
            <a:r>
              <a:rPr kumimoji="0" lang="en-US" altLang="en-US" sz="900" b="0" i="0" u="none" strike="noStrike" cap="none" normalizeH="0" baseline="0" dirty="0" err="1" smtClean="0">
                <a:ln>
                  <a:noFill/>
                </a:ln>
                <a:solidFill>
                  <a:srgbClr val="333333"/>
                </a:solidFill>
                <a:effectLst/>
                <a:latin typeface="inherit"/>
              </a:rPr>
              <a:t>Rajendran</a:t>
            </a:r>
            <a:r>
              <a:rPr kumimoji="0" lang="en-US" altLang="en-US" sz="900" b="0" i="0" u="none" strike="noStrike" cap="none" normalizeH="0" baseline="0" dirty="0" smtClean="0">
                <a:ln>
                  <a:noFill/>
                </a:ln>
                <a:solidFill>
                  <a:srgbClr val="333333"/>
                </a:solidFill>
                <a:effectLst/>
                <a:latin typeface="inherit"/>
              </a:rPr>
              <a:t>, J., Rose, G. S. (2012). Design considerations for multilevel CMOS/</a:t>
            </a:r>
            <a:r>
              <a:rPr kumimoji="0" lang="en-US" altLang="en-US" sz="900" b="0" i="0" u="none" strike="noStrike" cap="none" normalizeH="0" baseline="0" dirty="0" err="1" smtClean="0">
                <a:ln>
                  <a:noFill/>
                </a:ln>
                <a:solidFill>
                  <a:srgbClr val="333333"/>
                </a:solidFill>
                <a:effectLst/>
                <a:latin typeface="inherit"/>
              </a:rPr>
              <a:t>nano</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t>
            </a:r>
            <a:r>
              <a:rPr kumimoji="0" lang="en-US" altLang="en-US" sz="900" b="0" i="1" u="none" strike="noStrike" cap="none" normalizeH="0" baseline="0" dirty="0" smtClean="0">
                <a:ln>
                  <a:noFill/>
                </a:ln>
                <a:solidFill>
                  <a:srgbClr val="333333"/>
                </a:solidFill>
                <a:effectLst/>
                <a:latin typeface="inherit"/>
              </a:rPr>
              <a:t>ACM Journal on Emerging Technologies in Computing Systems, 1–6</a:t>
            </a:r>
            <a:r>
              <a:rPr kumimoji="0" lang="en-US" altLang="en-US" sz="900" b="0" i="0" u="none" strike="noStrike" cap="none" normalizeH="0" baseline="0" dirty="0" smtClean="0">
                <a:ln>
                  <a:noFill/>
                </a:ln>
                <a:solidFill>
                  <a:srgbClr val="333333"/>
                </a:solidFill>
                <a:effectLst/>
                <a:latin typeface="inherit"/>
              </a:rPr>
              <a:t>, 1–22.</a:t>
            </a:r>
            <a:r>
              <a:rPr kumimoji="0" lang="en-US" altLang="en-US" sz="900" b="0" i="0" u="none" strike="noStrike" cap="none" normalizeH="0" baseline="0" dirty="0" smtClean="0">
                <a:ln>
                  <a:noFill/>
                </a:ln>
                <a:solidFill>
                  <a:srgbClr val="417DB9"/>
                </a:solidFill>
                <a:effectLst/>
                <a:latin typeface="inherit"/>
                <a:hlinkClick r:id="rId1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900" b="0" i="0" u="none" strike="noStrike" cap="none" normalizeH="0" baseline="0" dirty="0" smtClean="0">
                <a:ln>
                  <a:noFill/>
                </a:ln>
                <a:solidFill>
                  <a:srgbClr val="333333"/>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Lehtonen</a:t>
            </a:r>
            <a:r>
              <a:rPr kumimoji="0" lang="en-US" altLang="en-US" sz="900" b="0" i="0" u="none" strike="noStrike" cap="none" normalizeH="0" baseline="0" dirty="0" smtClean="0">
                <a:ln>
                  <a:noFill/>
                </a:ln>
                <a:solidFill>
                  <a:srgbClr val="333333"/>
                </a:solidFill>
                <a:effectLst/>
                <a:latin typeface="inherit"/>
              </a:rPr>
              <a:t>, E., </a:t>
            </a:r>
            <a:r>
              <a:rPr kumimoji="0" lang="en-US" altLang="en-US" sz="900" b="0" i="0" u="none" strike="noStrike" cap="none" normalizeH="0" baseline="0" dirty="0" err="1" smtClean="0">
                <a:ln>
                  <a:noFill/>
                </a:ln>
                <a:solidFill>
                  <a:srgbClr val="333333"/>
                </a:solidFill>
                <a:effectLst/>
                <a:latin typeface="inherit"/>
              </a:rPr>
              <a:t>Poikonen</a:t>
            </a:r>
            <a:r>
              <a:rPr kumimoji="0" lang="en-US" altLang="en-US" sz="900" b="0" i="0" u="none" strike="noStrike" cap="none" normalizeH="0" baseline="0" dirty="0" smtClean="0">
                <a:ln>
                  <a:noFill/>
                </a:ln>
                <a:solidFill>
                  <a:srgbClr val="333333"/>
                </a:solidFill>
                <a:effectLst/>
                <a:latin typeface="inherit"/>
              </a:rPr>
              <a:t>, J. H., </a:t>
            </a:r>
            <a:r>
              <a:rPr kumimoji="0" lang="en-US" altLang="en-US" sz="900" b="0" i="0" u="none" strike="noStrike" cap="none" normalizeH="0" baseline="0" dirty="0" err="1" smtClean="0">
                <a:ln>
                  <a:noFill/>
                </a:ln>
                <a:solidFill>
                  <a:srgbClr val="333333"/>
                </a:solidFill>
                <a:effectLst/>
                <a:latin typeface="inherit"/>
              </a:rPr>
              <a:t>Laiho</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Kanerva</a:t>
            </a:r>
            <a:r>
              <a:rPr kumimoji="0" lang="en-US" altLang="en-US" sz="900" b="0" i="0" u="none" strike="noStrike" cap="none" normalizeH="0" baseline="0" dirty="0" smtClean="0">
                <a:ln>
                  <a:noFill/>
                </a:ln>
                <a:solidFill>
                  <a:srgbClr val="333333"/>
                </a:solidFill>
                <a:effectLst/>
                <a:latin typeface="inherit"/>
              </a:rPr>
              <a:t>, P. (2013). Large-scale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associative memories.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a:t>
            </a:r>
            <a:r>
              <a:rPr kumimoji="0" lang="en-US" altLang="en-US" sz="900" b="0" i="0" u="none" strike="noStrike" cap="none" normalizeH="0" baseline="0" dirty="0" smtClean="0">
                <a:ln>
                  <a:noFill/>
                </a:ln>
                <a:solidFill>
                  <a:srgbClr val="333333"/>
                </a:solidFill>
                <a:effectLst/>
                <a:latin typeface="inherit"/>
              </a:rPr>
              <a:t>. doi:</a:t>
            </a:r>
            <a:r>
              <a:rPr kumimoji="0" lang="en-US" altLang="en-US" sz="900" b="0" i="0" u="none" strike="noStrike" cap="none" normalizeH="0" baseline="0" dirty="0" smtClean="0">
                <a:ln>
                  <a:noFill/>
                </a:ln>
                <a:solidFill>
                  <a:srgbClr val="417DB9"/>
                </a:solidFill>
                <a:effectLst/>
                <a:latin typeface="inherit"/>
                <a:hlinkClick r:id="rId15"/>
              </a:rPr>
              <a:t>10.​1109/​TVLSI.​2013.​2250319</a:t>
            </a:r>
            <a:r>
              <a:rPr kumimoji="0" lang="en-US" altLang="en-US" sz="900" b="0" i="0" u="none" strike="noStrike" cap="none" normalizeH="0" baseline="0" dirty="0" smtClean="0">
                <a:ln>
                  <a:noFill/>
                </a:ln>
                <a:solidFill>
                  <a:srgbClr val="333333"/>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900" b="0" i="0" u="none" strike="noStrike" cap="none" normalizeH="0" baseline="0" dirty="0" smtClean="0">
                <a:ln>
                  <a:noFill/>
                </a:ln>
                <a:solidFill>
                  <a:srgbClr val="333333"/>
                </a:solidFill>
                <a:effectLst/>
                <a:latin typeface="inherit"/>
              </a:rPr>
              <a:t>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Eshraghian</a:t>
            </a:r>
            <a:r>
              <a:rPr kumimoji="0" lang="en-US" altLang="en-US" sz="900" b="0" i="0" u="none" strike="noStrike" cap="none" normalizeH="0" baseline="0" dirty="0" smtClean="0">
                <a:ln>
                  <a:noFill/>
                </a:ln>
                <a:solidFill>
                  <a:srgbClr val="333333"/>
                </a:solidFill>
                <a:effectLst/>
                <a:latin typeface="inherit"/>
              </a:rPr>
              <a:t>, K., Cho, K.-R., </a:t>
            </a:r>
            <a:r>
              <a:rPr kumimoji="0" lang="en-US" altLang="en-US" sz="900" b="0" i="0" u="none" strike="noStrike" cap="none" normalizeH="0" baseline="0" dirty="0" err="1" smtClean="0">
                <a:ln>
                  <a:noFill/>
                </a:ln>
                <a:solidFill>
                  <a:srgbClr val="333333"/>
                </a:solidFill>
                <a:effectLst/>
                <a:latin typeface="inherit"/>
              </a:rPr>
              <a:t>Kavehei</a:t>
            </a:r>
            <a:r>
              <a:rPr kumimoji="0" lang="en-US" altLang="en-US" sz="900" b="0" i="0" u="none" strike="noStrike" cap="none" normalizeH="0" baseline="0" dirty="0" smtClean="0">
                <a:ln>
                  <a:noFill/>
                </a:ln>
                <a:solidFill>
                  <a:srgbClr val="333333"/>
                </a:solidFill>
                <a:effectLst/>
                <a:latin typeface="inherit"/>
              </a:rPr>
              <a:t>, O., Kang, S.-K., Abbott, D., Kang, S.-M. S. (2011).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MOS content addressable memory (MCAM): hybrid architecture for future high performance search engines.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8</a:t>
            </a:r>
            <a:r>
              <a:rPr kumimoji="0" lang="en-US" altLang="en-US" sz="900" b="0" i="0" u="none" strike="noStrike" cap="none" normalizeH="0" baseline="0" dirty="0" smtClean="0">
                <a:ln>
                  <a:noFill/>
                </a:ln>
                <a:solidFill>
                  <a:srgbClr val="333333"/>
                </a:solidFill>
                <a:effectLst/>
                <a:latin typeface="inherit"/>
              </a:rPr>
              <a:t>, 1407–1416.</a:t>
            </a:r>
            <a:r>
              <a:rPr kumimoji="0" lang="en-US" altLang="en-US" sz="900" b="0" i="0" u="none" strike="noStrike" cap="none" normalizeH="0" baseline="0" dirty="0" smtClean="0">
                <a:ln>
                  <a:noFill/>
                </a:ln>
                <a:solidFill>
                  <a:srgbClr val="417DB9"/>
                </a:solidFill>
                <a:effectLst/>
                <a:latin typeface="inherit"/>
                <a:hlinkClick r:id="rId1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900" b="0" i="0" u="none" strike="noStrike" cap="none" normalizeH="0" baseline="0" dirty="0" smtClean="0">
                <a:ln>
                  <a:noFill/>
                </a:ln>
                <a:solidFill>
                  <a:srgbClr val="333333"/>
                </a:solidFill>
                <a:effectLst/>
                <a:latin typeface="inherit"/>
              </a:rPr>
              <a:t>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Gaillardon</a:t>
            </a:r>
            <a:r>
              <a:rPr kumimoji="0" lang="en-US" altLang="en-US" sz="900" b="0" i="0" u="none" strike="noStrike" cap="none" normalizeH="0" baseline="0" dirty="0" smtClean="0">
                <a:ln>
                  <a:noFill/>
                </a:ln>
                <a:solidFill>
                  <a:srgbClr val="333333"/>
                </a:solidFill>
                <a:effectLst/>
                <a:latin typeface="inherit"/>
              </a:rPr>
              <a:t>, P.-E., </a:t>
            </a:r>
            <a:r>
              <a:rPr kumimoji="0" lang="en-US" altLang="en-US" sz="900" b="0" i="0" u="none" strike="noStrike" cap="none" normalizeH="0" baseline="0" dirty="0" err="1" smtClean="0">
                <a:ln>
                  <a:noFill/>
                </a:ln>
                <a:solidFill>
                  <a:srgbClr val="333333"/>
                </a:solidFill>
                <a:effectLst/>
                <a:latin typeface="inherit"/>
              </a:rPr>
              <a:t>Sacchetto</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Beneventi</a:t>
            </a:r>
            <a:r>
              <a:rPr kumimoji="0" lang="en-US" altLang="en-US" sz="900" b="0" i="0" u="none" strike="noStrike" cap="none" normalizeH="0" baseline="0" dirty="0" smtClean="0">
                <a:ln>
                  <a:noFill/>
                </a:ln>
                <a:solidFill>
                  <a:srgbClr val="333333"/>
                </a:solidFill>
                <a:effectLst/>
                <a:latin typeface="inherit"/>
              </a:rPr>
              <a:t>, G. B., Ben </a:t>
            </a:r>
            <a:r>
              <a:rPr kumimoji="0" lang="en-US" altLang="en-US" sz="900" b="0" i="0" u="none" strike="noStrike" cap="none" normalizeH="0" baseline="0" dirty="0" err="1" smtClean="0">
                <a:ln>
                  <a:noFill/>
                </a:ln>
                <a:solidFill>
                  <a:srgbClr val="333333"/>
                </a:solidFill>
                <a:effectLst/>
                <a:latin typeface="inherit"/>
              </a:rPr>
              <a:t>Jamaa</a:t>
            </a:r>
            <a:r>
              <a:rPr kumimoji="0" lang="en-US" altLang="en-US" sz="900" b="0" i="0" u="none" strike="noStrike" cap="none" normalizeH="0" baseline="0" dirty="0" smtClean="0">
                <a:ln>
                  <a:noFill/>
                </a:ln>
                <a:solidFill>
                  <a:srgbClr val="333333"/>
                </a:solidFill>
                <a:effectLst/>
                <a:latin typeface="inherit"/>
              </a:rPr>
              <a:t>, M. H., </a:t>
            </a:r>
            <a:r>
              <a:rPr kumimoji="0" lang="en-US" altLang="en-US" sz="900" b="0" i="0" u="none" strike="noStrike" cap="none" normalizeH="0" baseline="0" dirty="0" err="1" smtClean="0">
                <a:ln>
                  <a:noFill/>
                </a:ln>
                <a:solidFill>
                  <a:srgbClr val="333333"/>
                </a:solidFill>
                <a:effectLst/>
                <a:latin typeface="inherit"/>
              </a:rPr>
              <a:t>Perniola</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Clermidy</a:t>
            </a:r>
            <a:r>
              <a:rPr kumimoji="0" lang="en-US" altLang="en-US" sz="900" b="0" i="0" u="none" strike="noStrike" cap="none" normalizeH="0" baseline="0" dirty="0" smtClean="0">
                <a:ln>
                  <a:noFill/>
                </a:ln>
                <a:solidFill>
                  <a:srgbClr val="333333"/>
                </a:solidFill>
                <a:effectLst/>
                <a:latin typeface="inherit"/>
              </a:rPr>
              <a:t>, F., et al. (2013). Design and architectural assessment of 3-D resistive memory technologies in FPGAs. </a:t>
            </a:r>
            <a:r>
              <a:rPr kumimoji="0" lang="en-US" altLang="en-US" sz="900" b="0" i="1" u="none" strike="noStrike" cap="none" normalizeH="0" baseline="0" dirty="0" smtClean="0">
                <a:ln>
                  <a:noFill/>
                </a:ln>
                <a:solidFill>
                  <a:srgbClr val="333333"/>
                </a:solidFill>
                <a:effectLst/>
                <a:latin typeface="inherit"/>
              </a:rPr>
              <a:t>IEEE Transactions on Nanotechnology, 1</a:t>
            </a:r>
            <a:r>
              <a:rPr kumimoji="0" lang="en-US" altLang="en-US" sz="900" b="0" i="0" u="none" strike="noStrike" cap="none" normalizeH="0" baseline="0" dirty="0" smtClean="0">
                <a:ln>
                  <a:noFill/>
                </a:ln>
                <a:solidFill>
                  <a:srgbClr val="333333"/>
                </a:solidFill>
                <a:effectLst/>
                <a:latin typeface="inherit"/>
              </a:rPr>
              <a:t>, 40–50.</a:t>
            </a:r>
            <a:r>
              <a:rPr kumimoji="0" lang="en-US" altLang="en-US" sz="900" b="0" i="0" u="none" strike="noStrike" cap="none" normalizeH="0" baseline="0" dirty="0" smtClean="0">
                <a:ln>
                  <a:noFill/>
                </a:ln>
                <a:solidFill>
                  <a:srgbClr val="417DB9"/>
                </a:solidFill>
                <a:effectLst/>
                <a:latin typeface="inherit"/>
                <a:hlinkClick r:id="rId1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900" b="0" i="0" u="none" strike="noStrike" cap="none" normalizeH="0" baseline="0" dirty="0" smtClean="0">
                <a:ln>
                  <a:noFill/>
                </a:ln>
                <a:solidFill>
                  <a:srgbClr val="333333"/>
                </a:solidFill>
                <a:effectLst/>
                <a:latin typeface="inherit"/>
              </a:rPr>
              <a:t>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Hussaina</a:t>
            </a:r>
            <a:r>
              <a:rPr kumimoji="0" lang="en-US" altLang="en-US" sz="900" b="0" i="0" u="none" strike="noStrike" cap="none" normalizeH="0" baseline="0" dirty="0" smtClean="0">
                <a:ln>
                  <a:noFill/>
                </a:ln>
                <a:solidFill>
                  <a:srgbClr val="333333"/>
                </a:solidFill>
                <a:effectLst/>
                <a:latin typeface="inherit"/>
              </a:rPr>
              <a:t>, W., &amp; </a:t>
            </a:r>
            <a:r>
              <a:rPr kumimoji="0" lang="en-US" altLang="en-US" sz="900" b="0" i="0" u="none" strike="noStrike" cap="none" normalizeH="0" baseline="0" dirty="0" err="1" smtClean="0">
                <a:ln>
                  <a:noFill/>
                </a:ln>
                <a:solidFill>
                  <a:srgbClr val="333333"/>
                </a:solidFill>
                <a:effectLst/>
                <a:latin typeface="inherit"/>
              </a:rPr>
              <a:t>Jahinuzzaman</a:t>
            </a:r>
            <a:r>
              <a:rPr kumimoji="0" lang="en-US" altLang="en-US" sz="900" b="0" i="0" u="none" strike="noStrike" cap="none" normalizeH="0" baseline="0" dirty="0" smtClean="0">
                <a:ln>
                  <a:noFill/>
                </a:ln>
                <a:solidFill>
                  <a:srgbClr val="333333"/>
                </a:solidFill>
                <a:effectLst/>
                <a:latin typeface="inherit"/>
              </a:rPr>
              <a:t>, S. M. (2012). A read-decoupled gated-ground SRAM architecture for low-power embedded memories. </a:t>
            </a:r>
            <a:r>
              <a:rPr kumimoji="0" lang="en-US" altLang="en-US" sz="900" b="0" i="1" u="none" strike="noStrike" cap="none" normalizeH="0" baseline="0" dirty="0" smtClean="0">
                <a:ln>
                  <a:noFill/>
                </a:ln>
                <a:solidFill>
                  <a:srgbClr val="333333"/>
                </a:solidFill>
                <a:effectLst/>
                <a:latin typeface="inherit"/>
              </a:rPr>
              <a:t>Integration, the VLSI Journal (Special Issue of GLSVLSI 2011: Current Trends on VLSI and Ultra Low-Power Design), 3</a:t>
            </a:r>
            <a:r>
              <a:rPr kumimoji="0" lang="en-US" altLang="en-US" sz="900" b="0" i="0" u="none" strike="noStrike" cap="none" normalizeH="0" baseline="0" dirty="0" smtClean="0">
                <a:ln>
                  <a:noFill/>
                </a:ln>
                <a:solidFill>
                  <a:srgbClr val="333333"/>
                </a:solidFill>
                <a:effectLst/>
                <a:latin typeface="inherit"/>
              </a:rPr>
              <a:t>, 229–236.</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900" b="0" i="0" u="none" strike="noStrike" cap="none" normalizeH="0" baseline="0" dirty="0" smtClean="0">
                <a:ln>
                  <a:noFill/>
                </a:ln>
                <a:solidFill>
                  <a:srgbClr val="333333"/>
                </a:solidFill>
                <a:effectLst/>
                <a:latin typeface="inherit"/>
              </a:rPr>
              <a:t>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International Technology Roadmap for Semiconductors (2013) [Online]: </a:t>
            </a:r>
            <a:r>
              <a:rPr kumimoji="0" lang="en-US" altLang="en-US" sz="900" b="0" i="0" u="none" strike="noStrike" cap="none" normalizeH="0" baseline="0" dirty="0" smtClean="0">
                <a:ln>
                  <a:noFill/>
                </a:ln>
                <a:solidFill>
                  <a:srgbClr val="417DB9"/>
                </a:solidFill>
                <a:effectLst/>
                <a:latin typeface="inherit"/>
                <a:hlinkClick r:id="rId18"/>
              </a:rPr>
              <a:t>http://​www.​</a:t>
            </a:r>
            <a:r>
              <a:rPr kumimoji="0" lang="en-US" altLang="en-US" sz="900" b="0" i="0" u="none" strike="noStrike" cap="none" normalizeH="0" baseline="0" dirty="0" err="1" smtClean="0">
                <a:ln>
                  <a:noFill/>
                </a:ln>
                <a:solidFill>
                  <a:srgbClr val="417DB9"/>
                </a:solidFill>
                <a:effectLst/>
                <a:latin typeface="inherit"/>
                <a:hlinkClick r:id="rId18"/>
              </a:rPr>
              <a:t>itrs</a:t>
            </a:r>
            <a:r>
              <a:rPr kumimoji="0" lang="en-US" altLang="en-US" sz="900" b="0" i="0" u="none" strike="noStrike" cap="none" normalizeH="0" baseline="0" dirty="0" smtClean="0">
                <a:ln>
                  <a:noFill/>
                </a:ln>
                <a:solidFill>
                  <a:srgbClr val="417DB9"/>
                </a:solidFill>
                <a:effectLst/>
                <a:latin typeface="inherit"/>
                <a:hlinkClick r:id="rId18"/>
              </a:rPr>
              <a:t>.​net/​</a:t>
            </a:r>
            <a:r>
              <a:rPr kumimoji="0" lang="en-US" altLang="en-US" sz="900" b="0" i="0" u="none" strike="noStrike" cap="none" normalizeH="0" baseline="0" dirty="0" smtClean="0">
                <a:ln>
                  <a:noFill/>
                </a:ln>
                <a:solidFill>
                  <a:srgbClr val="333333"/>
                </a:solidFill>
                <a:effectLst/>
                <a:latin typeface="inherit"/>
              </a:rPr>
              <a:t> Accessed 24 December 2013.</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900" b="0" i="0" u="none" strike="noStrike" cap="none" normalizeH="0" baseline="0" dirty="0" smtClean="0">
                <a:ln>
                  <a:noFill/>
                </a:ln>
                <a:solidFill>
                  <a:srgbClr val="333333"/>
                </a:solidFill>
                <a:effectLst/>
                <a:latin typeface="inherit"/>
              </a:rPr>
              <a:t>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Heath, J. R., </a:t>
            </a:r>
            <a:r>
              <a:rPr kumimoji="0" lang="en-US" altLang="en-US" sz="900" b="0" i="0" u="none" strike="noStrike" cap="none" normalizeH="0" baseline="0" dirty="0" err="1" smtClean="0">
                <a:ln>
                  <a:noFill/>
                </a:ln>
                <a:solidFill>
                  <a:srgbClr val="333333"/>
                </a:solidFill>
                <a:effectLst/>
                <a:latin typeface="inherit"/>
              </a:rPr>
              <a:t>Kuekes</a:t>
            </a:r>
            <a:r>
              <a:rPr kumimoji="0" lang="en-US" altLang="en-US" sz="900" b="0" i="0" u="none" strike="noStrike" cap="none" normalizeH="0" baseline="0" dirty="0" smtClean="0">
                <a:ln>
                  <a:noFill/>
                </a:ln>
                <a:solidFill>
                  <a:srgbClr val="333333"/>
                </a:solidFill>
                <a:effectLst/>
                <a:latin typeface="inherit"/>
              </a:rPr>
              <a:t>, P. J., Snider, G. S., Williams, R. S. (1998). A defect-tolerant computer architecture: opportunities for </a:t>
            </a:r>
            <a:r>
              <a:rPr kumimoji="0" lang="en-US" altLang="en-US" sz="900" b="0" i="0" u="none" strike="noStrike" cap="none" normalizeH="0" baseline="0" dirty="0" err="1" smtClean="0">
                <a:ln>
                  <a:noFill/>
                </a:ln>
                <a:solidFill>
                  <a:srgbClr val="333333"/>
                </a:solidFill>
                <a:effectLst/>
                <a:latin typeface="inherit"/>
              </a:rPr>
              <a:t>nanotechnology.</a:t>
            </a:r>
            <a:r>
              <a:rPr kumimoji="0" lang="en-US" altLang="en-US" sz="900" b="0" i="1" u="none" strike="noStrike" cap="none" normalizeH="0" baseline="0" dirty="0" err="1" smtClean="0">
                <a:ln>
                  <a:noFill/>
                </a:ln>
                <a:solidFill>
                  <a:srgbClr val="333333"/>
                </a:solidFill>
                <a:effectLst/>
                <a:latin typeface="inherit"/>
              </a:rPr>
              <a:t>Science</a:t>
            </a:r>
            <a:r>
              <a:rPr kumimoji="0" lang="en-US" altLang="en-US" sz="900" b="0" i="1" u="none" strike="noStrike" cap="none" normalizeH="0" baseline="0" dirty="0" smtClean="0">
                <a:ln>
                  <a:noFill/>
                </a:ln>
                <a:solidFill>
                  <a:srgbClr val="333333"/>
                </a:solidFill>
                <a:effectLst/>
                <a:latin typeface="inherit"/>
              </a:rPr>
              <a:t>, 280</a:t>
            </a:r>
            <a:r>
              <a:rPr kumimoji="0" lang="en-US" altLang="en-US" sz="900" b="0" i="0" u="none" strike="noStrike" cap="none" normalizeH="0" baseline="0" dirty="0" smtClean="0">
                <a:ln>
                  <a:noFill/>
                </a:ln>
                <a:solidFill>
                  <a:srgbClr val="333333"/>
                </a:solidFill>
                <a:effectLst/>
                <a:latin typeface="inherit"/>
              </a:rPr>
              <a:t>, 1716–1721.</a:t>
            </a:r>
            <a:r>
              <a:rPr kumimoji="0" lang="en-US" altLang="en-US" sz="900" b="0" i="0" u="none" strike="noStrike" cap="none" normalizeH="0" baseline="0" dirty="0" smtClean="0">
                <a:ln>
                  <a:noFill/>
                </a:ln>
                <a:solidFill>
                  <a:srgbClr val="417DB9"/>
                </a:solidFill>
                <a:effectLst/>
                <a:latin typeface="inherit"/>
                <a:hlinkClick r:id="rId1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900" b="0" i="0" u="none" strike="noStrike" cap="none" normalizeH="0" baseline="0" dirty="0" smtClean="0">
                <a:ln>
                  <a:noFill/>
                </a:ln>
                <a:solidFill>
                  <a:srgbClr val="333333"/>
                </a:solidFill>
                <a:effectLst/>
                <a:latin typeface="inherit"/>
              </a:rPr>
              <a:t>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Zidan</a:t>
            </a:r>
            <a:r>
              <a:rPr kumimoji="0" lang="en-US" altLang="en-US" sz="900" b="0" i="0" u="none" strike="noStrike" cap="none" normalizeH="0" baseline="0" dirty="0" smtClean="0">
                <a:ln>
                  <a:noFill/>
                </a:ln>
                <a:solidFill>
                  <a:srgbClr val="333333"/>
                </a:solidFill>
                <a:effectLst/>
                <a:latin typeface="inherit"/>
              </a:rPr>
              <a:t>, M. A., </a:t>
            </a:r>
            <a:r>
              <a:rPr kumimoji="0" lang="en-US" altLang="en-US" sz="900" b="0" i="0" u="none" strike="noStrike" cap="none" normalizeH="0" baseline="0" dirty="0" err="1" smtClean="0">
                <a:ln>
                  <a:noFill/>
                </a:ln>
                <a:solidFill>
                  <a:srgbClr val="333333"/>
                </a:solidFill>
                <a:effectLst/>
                <a:latin typeface="inherit"/>
              </a:rPr>
              <a:t>Fahmy</a:t>
            </a:r>
            <a:r>
              <a:rPr kumimoji="0" lang="en-US" altLang="en-US" sz="900" b="0" i="0" u="none" strike="noStrike" cap="none" normalizeH="0" baseline="0" dirty="0" smtClean="0">
                <a:ln>
                  <a:noFill/>
                </a:ln>
                <a:solidFill>
                  <a:srgbClr val="333333"/>
                </a:solidFill>
                <a:effectLst/>
                <a:latin typeface="inherit"/>
              </a:rPr>
              <a:t>, H. A. H., Hussain, M. M., </a:t>
            </a:r>
            <a:r>
              <a:rPr kumimoji="0" lang="en-US" altLang="en-US" sz="900" b="0" i="0" u="none" strike="noStrike" cap="none" normalizeH="0" baseline="0" dirty="0" err="1" smtClean="0">
                <a:ln>
                  <a:noFill/>
                </a:ln>
                <a:solidFill>
                  <a:srgbClr val="333333"/>
                </a:solidFill>
                <a:effectLst/>
                <a:latin typeface="inherit"/>
              </a:rPr>
              <a:t>Salama</a:t>
            </a:r>
            <a:r>
              <a:rPr kumimoji="0" lang="en-US" altLang="en-US" sz="900" b="0" i="0" u="none" strike="noStrike" cap="none" normalizeH="0" baseline="0" dirty="0" smtClean="0">
                <a:ln>
                  <a:noFill/>
                </a:ln>
                <a:solidFill>
                  <a:srgbClr val="333333"/>
                </a:solidFill>
                <a:effectLst/>
                <a:latin typeface="inherit"/>
              </a:rPr>
              <a:t>, K. N. (2013).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memory: the sneak paths problem and </a:t>
            </a:r>
            <a:r>
              <a:rPr kumimoji="0" lang="en-US" altLang="en-US" sz="900" b="0" i="0" u="none" strike="noStrike" cap="none" normalizeH="0" baseline="0" dirty="0" err="1" smtClean="0">
                <a:ln>
                  <a:noFill/>
                </a:ln>
                <a:solidFill>
                  <a:srgbClr val="333333"/>
                </a:solidFill>
                <a:effectLst/>
                <a:latin typeface="inherit"/>
              </a:rPr>
              <a:t>solutions.</a:t>
            </a:r>
            <a:r>
              <a:rPr kumimoji="0" lang="en-US" altLang="en-US" sz="900" b="0" i="1" u="none" strike="noStrike" cap="none" normalizeH="0" baseline="0" dirty="0" err="1" smtClean="0">
                <a:ln>
                  <a:noFill/>
                </a:ln>
                <a:solidFill>
                  <a:srgbClr val="333333"/>
                </a:solidFill>
                <a:effectLst/>
                <a:latin typeface="inherit"/>
              </a:rPr>
              <a:t>Microelectronics</a:t>
            </a:r>
            <a:r>
              <a:rPr kumimoji="0" lang="en-US" altLang="en-US" sz="900" b="0" i="1" u="none" strike="noStrike" cap="none" normalizeH="0" baseline="0" dirty="0" smtClean="0">
                <a:ln>
                  <a:noFill/>
                </a:ln>
                <a:solidFill>
                  <a:srgbClr val="333333"/>
                </a:solidFill>
                <a:effectLst/>
                <a:latin typeface="inherit"/>
              </a:rPr>
              <a:t> Journal, 2</a:t>
            </a:r>
            <a:r>
              <a:rPr kumimoji="0" lang="en-US" altLang="en-US" sz="900" b="0" i="0" u="none" strike="noStrike" cap="none" normalizeH="0" baseline="0" dirty="0" smtClean="0">
                <a:ln>
                  <a:noFill/>
                </a:ln>
                <a:solidFill>
                  <a:srgbClr val="333333"/>
                </a:solidFill>
                <a:effectLst/>
                <a:latin typeface="inherit"/>
              </a:rPr>
              <a:t>, 176–183.</a:t>
            </a:r>
            <a:r>
              <a:rPr kumimoji="0" lang="en-US" altLang="en-US" sz="900" b="0" i="0" u="none" strike="noStrike" cap="none" normalizeH="0" baseline="0" dirty="0" smtClean="0">
                <a:ln>
                  <a:noFill/>
                </a:ln>
                <a:solidFill>
                  <a:srgbClr val="417DB9"/>
                </a:solidFill>
                <a:effectLst/>
                <a:latin typeface="inherit"/>
                <a:hlinkClick r:id="rId2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0"/>
              <a:tabLst/>
            </a:pPr>
            <a:r>
              <a:rPr kumimoji="0" lang="en-US" altLang="en-US" sz="900" b="0" i="0" u="none" strike="noStrike" cap="none" normalizeH="0" baseline="0" dirty="0" smtClean="0">
                <a:ln>
                  <a:noFill/>
                </a:ln>
                <a:solidFill>
                  <a:srgbClr val="333333"/>
                </a:solidFill>
                <a:effectLst/>
                <a:latin typeface="inherit"/>
              </a:rPr>
              <a:t>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Lee, M.-J., Park, Y., Kang, B.-S., </a:t>
            </a:r>
            <a:r>
              <a:rPr kumimoji="0" lang="en-US" altLang="en-US" sz="900" b="0" i="0" u="none" strike="noStrike" cap="none" normalizeH="0" baseline="0" dirty="0" err="1" smtClean="0">
                <a:ln>
                  <a:noFill/>
                </a:ln>
                <a:solidFill>
                  <a:srgbClr val="333333"/>
                </a:solidFill>
                <a:effectLst/>
                <a:latin typeface="inherit"/>
              </a:rPr>
              <a:t>Ahn</a:t>
            </a:r>
            <a:r>
              <a:rPr kumimoji="0" lang="en-US" altLang="en-US" sz="900" b="0" i="0" u="none" strike="noStrike" cap="none" normalizeH="0" baseline="0" dirty="0" smtClean="0">
                <a:ln>
                  <a:noFill/>
                </a:ln>
                <a:solidFill>
                  <a:srgbClr val="333333"/>
                </a:solidFill>
                <a:effectLst/>
                <a:latin typeface="inherit"/>
              </a:rPr>
              <a:t>, S.-E., Lee, C. B., Kim, K., et al. (2007). </a:t>
            </a:r>
            <a:r>
              <a:rPr kumimoji="0" lang="en-US" altLang="en-US" sz="900" b="0" i="1" u="none" strike="noStrike" cap="none" normalizeH="0" baseline="0" dirty="0" smtClean="0">
                <a:ln>
                  <a:noFill/>
                </a:ln>
                <a:solidFill>
                  <a:srgbClr val="333333"/>
                </a:solidFill>
                <a:effectLst/>
                <a:latin typeface="inherit"/>
              </a:rPr>
              <a:t>2-stack 1D–1R cross-point structure with oxide diodes as switch elements for high density resistance RAM applications</a:t>
            </a:r>
            <a:r>
              <a:rPr kumimoji="0" lang="en-US" altLang="en-US" sz="900" b="0" i="0" u="none" strike="noStrike" cap="none" normalizeH="0" baseline="0" dirty="0" smtClean="0">
                <a:ln>
                  <a:noFill/>
                </a:ln>
                <a:solidFill>
                  <a:srgbClr val="333333"/>
                </a:solidFill>
                <a:effectLst/>
                <a:latin typeface="inherit"/>
              </a:rPr>
              <a:t> (pp. 771–774). Washington, DC: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Elec Dev Meeting (IEDM 2007).</a:t>
            </a:r>
          </a:p>
          <a:p>
            <a:pPr marL="0" marR="0" lvl="0" indent="0" algn="l" defTabSz="914400" rtl="0" eaLnBrk="0" fontAlgn="base" latinLnBrk="0" hangingPunct="0">
              <a:lnSpc>
                <a:spcPct val="100000"/>
              </a:lnSpc>
              <a:spcBef>
                <a:spcPct val="0"/>
              </a:spcBef>
              <a:spcAft>
                <a:spcPct val="0"/>
              </a:spcAft>
              <a:buClrTx/>
              <a:buSzTx/>
              <a:buFontTx/>
              <a:buAutoNum type="arabicPeriod" startAt="21"/>
              <a:tabLst/>
            </a:pPr>
            <a:r>
              <a:rPr kumimoji="0" lang="en-US" altLang="en-US" sz="900" b="0" i="0" u="none" strike="noStrike" cap="none" normalizeH="0" baseline="0" dirty="0" smtClean="0">
                <a:ln>
                  <a:noFill/>
                </a:ln>
                <a:solidFill>
                  <a:srgbClr val="333333"/>
                </a:solidFill>
                <a:effectLst/>
                <a:latin typeface="inherit"/>
              </a:rPr>
              <a:t>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Fei</a:t>
            </a:r>
            <a:r>
              <a:rPr kumimoji="0" lang="en-US" altLang="en-US" sz="900" b="0" i="0" u="none" strike="noStrike" cap="none" normalizeH="0" baseline="0" dirty="0" smtClean="0">
                <a:ln>
                  <a:noFill/>
                </a:ln>
                <a:solidFill>
                  <a:srgbClr val="333333"/>
                </a:solidFill>
                <a:effectLst/>
                <a:latin typeface="inherit"/>
              </a:rPr>
              <a:t>, W., Yu, H., Zhang, W., Yeo, K. S. (2012). Design exploration of hybrid CMOS and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circuit by new modified nodal analysis. </a:t>
            </a:r>
            <a:r>
              <a:rPr kumimoji="0" lang="en-US" altLang="en-US" sz="900" b="0" i="1" u="none" strike="noStrike" cap="none" normalizeH="0" baseline="0" dirty="0" smtClean="0">
                <a:ln>
                  <a:noFill/>
                </a:ln>
                <a:solidFill>
                  <a:srgbClr val="333333"/>
                </a:solidFill>
                <a:effectLst/>
                <a:latin typeface="inherit"/>
              </a:rPr>
              <a:t>IEEE Transactions on Very Large Scale Integration (VLSI) Systems, 6</a:t>
            </a:r>
            <a:r>
              <a:rPr kumimoji="0" lang="en-US" altLang="en-US" sz="900" b="0" i="0" u="none" strike="noStrike" cap="none" normalizeH="0" baseline="0" dirty="0" smtClean="0">
                <a:ln>
                  <a:noFill/>
                </a:ln>
                <a:solidFill>
                  <a:srgbClr val="333333"/>
                </a:solidFill>
                <a:effectLst/>
                <a:latin typeface="inherit"/>
              </a:rPr>
              <a:t>, 1012–1025.</a:t>
            </a:r>
            <a:r>
              <a:rPr kumimoji="0" lang="en-US" altLang="en-US" sz="900" b="0" i="0" u="none" strike="noStrike" cap="none" normalizeH="0" baseline="0" dirty="0" smtClean="0">
                <a:ln>
                  <a:noFill/>
                </a:ln>
                <a:solidFill>
                  <a:srgbClr val="417DB9"/>
                </a:solidFill>
                <a:effectLst/>
                <a:latin typeface="inherit"/>
                <a:hlinkClick r:id="rId21"/>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2"/>
              <a:tabLst/>
            </a:pPr>
            <a:r>
              <a:rPr kumimoji="0" lang="en-US" altLang="en-US" sz="900" b="0" i="0" u="none" strike="noStrike" cap="none" normalizeH="0" baseline="0" dirty="0" smtClean="0">
                <a:ln>
                  <a:noFill/>
                </a:ln>
                <a:solidFill>
                  <a:srgbClr val="333333"/>
                </a:solidFill>
                <a:effectLst/>
                <a:latin typeface="inherit"/>
              </a:rPr>
              <a:t>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K.-H., </a:t>
            </a:r>
            <a:r>
              <a:rPr kumimoji="0" lang="en-US" altLang="en-US" sz="900" b="0" i="0" u="none" strike="noStrike" cap="none" normalizeH="0" baseline="0" dirty="0" err="1" smtClean="0">
                <a:ln>
                  <a:noFill/>
                </a:ln>
                <a:solidFill>
                  <a:srgbClr val="333333"/>
                </a:solidFill>
                <a:effectLst/>
                <a:latin typeface="inherit"/>
              </a:rPr>
              <a:t>Gaba</a:t>
            </a:r>
            <a:r>
              <a:rPr kumimoji="0" lang="en-US" altLang="en-US" sz="900" b="0" i="0" u="none" strike="noStrike" cap="none" normalizeH="0" baseline="0" dirty="0" smtClean="0">
                <a:ln>
                  <a:noFill/>
                </a:ln>
                <a:solidFill>
                  <a:srgbClr val="333333"/>
                </a:solidFill>
                <a:effectLst/>
                <a:latin typeface="inherit"/>
              </a:rPr>
              <a:t>, S., Wheeler, D., Cruz-Albrecht, J. M., Hussain, T., </a:t>
            </a:r>
            <a:r>
              <a:rPr kumimoji="0" lang="en-US" altLang="en-US" sz="900" b="0" i="0" u="none" strike="noStrike" cap="none" normalizeH="0" baseline="0" dirty="0" err="1" smtClean="0">
                <a:ln>
                  <a:noFill/>
                </a:ln>
                <a:solidFill>
                  <a:srgbClr val="333333"/>
                </a:solidFill>
                <a:effectLst/>
                <a:latin typeface="inherit"/>
              </a:rPr>
              <a:t>Srinivasa</a:t>
            </a:r>
            <a:r>
              <a:rPr kumimoji="0" lang="en-US" altLang="en-US" sz="900" b="0" i="0" u="none" strike="noStrike" cap="none" normalizeH="0" baseline="0" dirty="0" smtClean="0">
                <a:ln>
                  <a:noFill/>
                </a:ln>
                <a:solidFill>
                  <a:srgbClr val="333333"/>
                </a:solidFill>
                <a:effectLst/>
                <a:latin typeface="inherit"/>
              </a:rPr>
              <a:t>, N., et al. (2012). A functional hybrid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 crossbar-array/CMOS system for data storage and neuromorphic applications. </a:t>
            </a:r>
            <a:r>
              <a:rPr kumimoji="0" lang="en-US" altLang="en-US" sz="900" b="0" i="1" u="none" strike="noStrike" cap="none" normalizeH="0" baseline="0" dirty="0" smtClean="0">
                <a:ln>
                  <a:noFill/>
                </a:ln>
                <a:solidFill>
                  <a:srgbClr val="333333"/>
                </a:solidFill>
                <a:effectLst/>
                <a:latin typeface="inherit"/>
              </a:rPr>
              <a:t>Nano Letters, 1</a:t>
            </a:r>
            <a:r>
              <a:rPr kumimoji="0" lang="en-US" altLang="en-US" sz="900" b="0" i="0" u="none" strike="noStrike" cap="none" normalizeH="0" baseline="0" dirty="0" smtClean="0">
                <a:ln>
                  <a:noFill/>
                </a:ln>
                <a:solidFill>
                  <a:srgbClr val="333333"/>
                </a:solidFill>
                <a:effectLst/>
                <a:latin typeface="inherit"/>
              </a:rPr>
              <a:t>, 389–395.</a:t>
            </a:r>
            <a:r>
              <a:rPr kumimoji="0" lang="en-US" altLang="en-US" sz="900" b="0" i="0" u="none" strike="noStrike" cap="none" normalizeH="0" baseline="0" dirty="0" smtClean="0">
                <a:ln>
                  <a:noFill/>
                </a:ln>
                <a:solidFill>
                  <a:srgbClr val="417DB9"/>
                </a:solidFill>
                <a:effectLst/>
                <a:latin typeface="inherit"/>
                <a:hlinkClick r:id="rId22"/>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3"/>
              <a:tabLst/>
            </a:pPr>
            <a:r>
              <a:rPr kumimoji="0" lang="en-US" altLang="en-US" sz="900" b="0" i="0" u="none" strike="noStrike" cap="none" normalizeH="0" baseline="0" dirty="0" smtClean="0">
                <a:ln>
                  <a:noFill/>
                </a:ln>
                <a:solidFill>
                  <a:srgbClr val="333333"/>
                </a:solidFill>
                <a:effectLst/>
                <a:latin typeface="inherit"/>
              </a:rPr>
              <a:t>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Kim, S., </a:t>
            </a:r>
            <a:r>
              <a:rPr kumimoji="0" lang="en-US" altLang="en-US" sz="900" b="0" i="0" u="none" strike="noStrike" cap="none" normalizeH="0" baseline="0" dirty="0" err="1" smtClean="0">
                <a:ln>
                  <a:noFill/>
                </a:ln>
                <a:solidFill>
                  <a:srgbClr val="333333"/>
                </a:solidFill>
                <a:effectLst/>
                <a:latin typeface="inherit"/>
              </a:rPr>
              <a:t>Jeong</a:t>
            </a:r>
            <a:r>
              <a:rPr kumimoji="0" lang="en-US" altLang="en-US" sz="900" b="0" i="0" u="none" strike="noStrike" cap="none" normalizeH="0" baseline="0" dirty="0" smtClean="0">
                <a:ln>
                  <a:noFill/>
                </a:ln>
                <a:solidFill>
                  <a:srgbClr val="333333"/>
                </a:solidFill>
                <a:effectLst/>
                <a:latin typeface="inherit"/>
              </a:rPr>
              <a:t>, H. Y., Kim, S. K., Choi, S.-Y., Lee, K. J. (2011). Flexible </a:t>
            </a:r>
            <a:r>
              <a:rPr kumimoji="0" lang="en-US" altLang="en-US" sz="900" b="0" i="0" u="none" strike="noStrike" cap="none" normalizeH="0" baseline="0" dirty="0" err="1" smtClean="0">
                <a:ln>
                  <a:noFill/>
                </a:ln>
                <a:solidFill>
                  <a:srgbClr val="333333"/>
                </a:solidFill>
                <a:effectLst/>
                <a:latin typeface="inherit"/>
              </a:rPr>
              <a:t>memristive</a:t>
            </a:r>
            <a:r>
              <a:rPr kumimoji="0" lang="en-US" altLang="en-US" sz="900" b="0" i="0" u="none" strike="noStrike" cap="none" normalizeH="0" baseline="0" dirty="0" smtClean="0">
                <a:ln>
                  <a:noFill/>
                </a:ln>
                <a:solidFill>
                  <a:srgbClr val="333333"/>
                </a:solidFill>
                <a:effectLst/>
                <a:latin typeface="inherit"/>
              </a:rPr>
              <a:t> memory array on plastic substrates. </a:t>
            </a:r>
            <a:r>
              <a:rPr kumimoji="0" lang="en-US" altLang="en-US" sz="900" b="0" i="1" u="none" strike="noStrike" cap="none" normalizeH="0" baseline="0" dirty="0" smtClean="0">
                <a:ln>
                  <a:noFill/>
                </a:ln>
                <a:solidFill>
                  <a:srgbClr val="333333"/>
                </a:solidFill>
                <a:effectLst/>
                <a:latin typeface="inherit"/>
              </a:rPr>
              <a:t>Nano Letters, 12</a:t>
            </a:r>
            <a:r>
              <a:rPr kumimoji="0" lang="en-US" altLang="en-US" sz="900" b="0" i="0" u="none" strike="noStrike" cap="none" normalizeH="0" baseline="0" dirty="0" smtClean="0">
                <a:ln>
                  <a:noFill/>
                </a:ln>
                <a:solidFill>
                  <a:srgbClr val="333333"/>
                </a:solidFill>
                <a:effectLst/>
                <a:latin typeface="inherit"/>
              </a:rPr>
              <a:t>, 5438–5442.</a:t>
            </a:r>
            <a:r>
              <a:rPr kumimoji="0" lang="en-US" altLang="en-US" sz="900" b="0" i="0" u="none" strike="noStrike" cap="none" normalizeH="0" baseline="0" dirty="0" smtClean="0">
                <a:ln>
                  <a:noFill/>
                </a:ln>
                <a:solidFill>
                  <a:srgbClr val="417DB9"/>
                </a:solidFill>
                <a:effectLst/>
                <a:latin typeface="inherit"/>
                <a:hlinkClick r:id="rId23"/>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4"/>
              <a:tabLst/>
            </a:pPr>
            <a:r>
              <a:rPr kumimoji="0" lang="en-US" altLang="en-US" sz="900" b="0" i="0" u="none" strike="noStrike" cap="none" normalizeH="0" baseline="0" dirty="0" smtClean="0">
                <a:ln>
                  <a:noFill/>
                </a:ln>
                <a:solidFill>
                  <a:srgbClr val="333333"/>
                </a:solidFill>
                <a:effectLst/>
                <a:latin typeface="inherit"/>
              </a:rPr>
              <a:t>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Shin, J., Kim, I., Biju, K. P., Jo, M., Park, J., Lee, J., et al. (2011). TiO</a:t>
            </a:r>
            <a:r>
              <a:rPr kumimoji="0" lang="en-US" altLang="en-US" sz="900" b="0" i="0" u="none" strike="noStrike" cap="none" normalizeH="0" baseline="-30000" dirty="0" smtClean="0">
                <a:ln>
                  <a:noFill/>
                </a:ln>
                <a:solidFill>
                  <a:srgbClr val="333333"/>
                </a:solidFill>
                <a:effectLst/>
                <a:latin typeface="inherit"/>
              </a:rPr>
              <a:t>2</a:t>
            </a:r>
            <a:r>
              <a:rPr kumimoji="0" lang="en-US" altLang="en-US" sz="900" b="0" i="0" u="none" strike="noStrike" cap="none" normalizeH="0" baseline="0" dirty="0" smtClean="0">
                <a:ln>
                  <a:noFill/>
                </a:ln>
                <a:solidFill>
                  <a:srgbClr val="333333"/>
                </a:solidFill>
                <a:effectLst/>
                <a:latin typeface="inherit"/>
              </a:rPr>
              <a:t>-based metal—insulator—metal selection device for bipolar resistive random access memory cross-point application. </a:t>
            </a:r>
            <a:r>
              <a:rPr kumimoji="0" lang="en-US" altLang="en-US" sz="900" b="0" i="1" u="none" strike="noStrike" cap="none" normalizeH="0" baseline="0" dirty="0" smtClean="0">
                <a:ln>
                  <a:noFill/>
                </a:ln>
                <a:solidFill>
                  <a:srgbClr val="333333"/>
                </a:solidFill>
                <a:effectLst/>
                <a:latin typeface="inherit"/>
              </a:rPr>
              <a:t>Journal of Applied Physics, 3</a:t>
            </a:r>
            <a:r>
              <a:rPr kumimoji="0" lang="en-US" altLang="en-US" sz="900" b="0" i="0" u="none" strike="noStrike" cap="none" normalizeH="0" baseline="0" dirty="0" smtClean="0">
                <a:ln>
                  <a:noFill/>
                </a:ln>
                <a:solidFill>
                  <a:srgbClr val="333333"/>
                </a:solidFill>
                <a:effectLst/>
                <a:latin typeface="inherit"/>
              </a:rPr>
              <a:t>, 033712.</a:t>
            </a:r>
            <a:r>
              <a:rPr kumimoji="0" lang="en-US" altLang="en-US" sz="900" b="0" i="0" u="none" strike="noStrike" cap="none" normalizeH="0" baseline="0" dirty="0" smtClean="0">
                <a:ln>
                  <a:noFill/>
                </a:ln>
                <a:solidFill>
                  <a:srgbClr val="417DB9"/>
                </a:solidFill>
                <a:effectLst/>
                <a:latin typeface="inherit"/>
                <a:hlinkClick r:id="rId24"/>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5"/>
              <a:tabLst/>
            </a:pPr>
            <a:r>
              <a:rPr kumimoji="0" lang="en-US" altLang="en-US" sz="900" b="0" i="0" u="none" strike="noStrike" cap="none" normalizeH="0" baseline="0" dirty="0" smtClean="0">
                <a:ln>
                  <a:noFill/>
                </a:ln>
                <a:solidFill>
                  <a:srgbClr val="333333"/>
                </a:solidFill>
                <a:effectLst/>
                <a:latin typeface="inherit"/>
              </a:rPr>
              <a:t>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Linn, E.,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a:t>
            </a:r>
            <a:r>
              <a:rPr kumimoji="0" lang="en-US" altLang="en-US" sz="900" b="0" i="0" u="none" strike="noStrike" cap="none" normalizeH="0" baseline="0" dirty="0" err="1" smtClean="0">
                <a:ln>
                  <a:noFill/>
                </a:ln>
                <a:solidFill>
                  <a:srgbClr val="333333"/>
                </a:solidFill>
                <a:effectLst/>
                <a:latin typeface="inherit"/>
              </a:rPr>
              <a:t>Kugeler</a:t>
            </a:r>
            <a:r>
              <a:rPr kumimoji="0" lang="en-US" altLang="en-US" sz="900" b="0" i="0" u="none" strike="noStrike" cap="none" normalizeH="0" baseline="0" dirty="0" smtClean="0">
                <a:ln>
                  <a:noFill/>
                </a:ln>
                <a:solidFill>
                  <a:srgbClr val="333333"/>
                </a:solidFill>
                <a:effectLst/>
                <a:latin typeface="inherit"/>
              </a:rPr>
              <a:t>, C.,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(2010). Complementary resistive switches for passive </a:t>
            </a:r>
            <a:r>
              <a:rPr kumimoji="0" lang="en-US" altLang="en-US" sz="900" b="0" i="0" u="none" strike="noStrike" cap="none" normalizeH="0" baseline="0" dirty="0" err="1" smtClean="0">
                <a:ln>
                  <a:noFill/>
                </a:ln>
                <a:solidFill>
                  <a:srgbClr val="333333"/>
                </a:solidFill>
                <a:effectLst/>
                <a:latin typeface="inherit"/>
              </a:rPr>
              <a:t>nanocrossbar</a:t>
            </a:r>
            <a:r>
              <a:rPr kumimoji="0" lang="en-US" altLang="en-US" sz="900" b="0" i="0" u="none" strike="noStrike" cap="none" normalizeH="0" baseline="0" dirty="0" smtClean="0">
                <a:ln>
                  <a:noFill/>
                </a:ln>
                <a:solidFill>
                  <a:srgbClr val="333333"/>
                </a:solidFill>
                <a:effectLst/>
                <a:latin typeface="inherit"/>
              </a:rPr>
              <a:t> memories. </a:t>
            </a:r>
            <a:r>
              <a:rPr kumimoji="0" lang="en-US" altLang="en-US" sz="900" b="0" i="1" u="none" strike="noStrike" cap="none" normalizeH="0" baseline="0" dirty="0" smtClean="0">
                <a:ln>
                  <a:noFill/>
                </a:ln>
                <a:solidFill>
                  <a:srgbClr val="333333"/>
                </a:solidFill>
                <a:effectLst/>
                <a:latin typeface="inherit"/>
              </a:rPr>
              <a:t>Nature Materials, 5</a:t>
            </a:r>
            <a:r>
              <a:rPr kumimoji="0" lang="en-US" altLang="en-US" sz="900" b="0" i="0" u="none" strike="noStrike" cap="none" normalizeH="0" baseline="0" dirty="0" smtClean="0">
                <a:ln>
                  <a:noFill/>
                </a:ln>
                <a:solidFill>
                  <a:srgbClr val="333333"/>
                </a:solidFill>
                <a:effectLst/>
                <a:latin typeface="inherit"/>
              </a:rPr>
              <a:t>, 403–406.</a:t>
            </a:r>
            <a:r>
              <a:rPr kumimoji="0" lang="en-US" altLang="en-US" sz="900" b="0" i="0" u="none" strike="noStrike" cap="none" normalizeH="0" baseline="0" dirty="0" smtClean="0">
                <a:ln>
                  <a:noFill/>
                </a:ln>
                <a:solidFill>
                  <a:srgbClr val="417DB9"/>
                </a:solidFill>
                <a:effectLst/>
                <a:latin typeface="inherit"/>
                <a:hlinkClick r:id="rId25"/>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6"/>
              <a:tabLst/>
            </a:pPr>
            <a:r>
              <a:rPr kumimoji="0" lang="en-US" altLang="en-US" sz="900" b="0" i="0" u="none" strike="noStrike" cap="none" normalizeH="0" baseline="0" dirty="0" smtClean="0">
                <a:ln>
                  <a:noFill/>
                </a:ln>
                <a:solidFill>
                  <a:srgbClr val="333333"/>
                </a:solidFill>
                <a:effectLst/>
                <a:latin typeface="inherit"/>
              </a:rPr>
              <a:t>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Liu, T., Kang, Y., </a:t>
            </a:r>
            <a:r>
              <a:rPr kumimoji="0" lang="en-US" altLang="en-US" sz="900" b="0" i="0" u="none" strike="noStrike" cap="none" normalizeH="0" baseline="0" dirty="0" err="1" smtClean="0">
                <a:ln>
                  <a:noFill/>
                </a:ln>
                <a:solidFill>
                  <a:srgbClr val="333333"/>
                </a:solidFill>
                <a:effectLst/>
                <a:latin typeface="inherit"/>
              </a:rPr>
              <a:t>Verma</a:t>
            </a:r>
            <a:r>
              <a:rPr kumimoji="0" lang="en-US" altLang="en-US" sz="900" b="0" i="0" u="none" strike="noStrike" cap="none" normalizeH="0" baseline="0" dirty="0" smtClean="0">
                <a:ln>
                  <a:noFill/>
                </a:ln>
                <a:solidFill>
                  <a:srgbClr val="333333"/>
                </a:solidFill>
                <a:effectLst/>
                <a:latin typeface="inherit"/>
              </a:rPr>
              <a:t>, M., </a:t>
            </a:r>
            <a:r>
              <a:rPr kumimoji="0" lang="en-US" altLang="en-US" sz="900" b="0" i="0" u="none" strike="noStrike" cap="none" normalizeH="0" baseline="0" dirty="0" err="1" smtClean="0">
                <a:ln>
                  <a:noFill/>
                </a:ln>
                <a:solidFill>
                  <a:srgbClr val="333333"/>
                </a:solidFill>
                <a:effectLst/>
                <a:latin typeface="inherit"/>
              </a:rPr>
              <a:t>Orlowski</a:t>
            </a:r>
            <a:r>
              <a:rPr kumimoji="0" lang="en-US" altLang="en-US" sz="900" b="0" i="0" u="none" strike="noStrike" cap="none" normalizeH="0" baseline="0" dirty="0" smtClean="0">
                <a:ln>
                  <a:noFill/>
                </a:ln>
                <a:solidFill>
                  <a:srgbClr val="333333"/>
                </a:solidFill>
                <a:effectLst/>
                <a:latin typeface="inherit"/>
              </a:rPr>
              <a:t>, M. K. (2012). Switching characteristics of antiparallel resistive switches. </a:t>
            </a:r>
            <a:r>
              <a:rPr kumimoji="0" lang="en-US" altLang="en-US" sz="900" b="0" i="1" u="none" strike="noStrike" cap="none" normalizeH="0" baseline="0" dirty="0" smtClean="0">
                <a:ln>
                  <a:noFill/>
                </a:ln>
                <a:solidFill>
                  <a:srgbClr val="333333"/>
                </a:solidFill>
                <a:effectLst/>
                <a:latin typeface="inherit"/>
              </a:rPr>
              <a:t>IEEE Transactions on Electron Devices Letters, 3</a:t>
            </a:r>
            <a:r>
              <a:rPr kumimoji="0" lang="en-US" altLang="en-US" sz="900" b="0" i="0" u="none" strike="noStrike" cap="none" normalizeH="0" baseline="0" dirty="0" smtClean="0">
                <a:ln>
                  <a:noFill/>
                </a:ln>
                <a:solidFill>
                  <a:srgbClr val="333333"/>
                </a:solidFill>
                <a:effectLst/>
                <a:latin typeface="inherit"/>
              </a:rPr>
              <a:t>, 429–431.</a:t>
            </a:r>
            <a:r>
              <a:rPr kumimoji="0" lang="en-US" altLang="en-US" sz="900" b="0" i="0" u="none" strike="noStrike" cap="none" normalizeH="0" baseline="0" dirty="0" smtClean="0">
                <a:ln>
                  <a:noFill/>
                </a:ln>
                <a:solidFill>
                  <a:srgbClr val="417DB9"/>
                </a:solidFill>
                <a:effectLst/>
                <a:latin typeface="inherit"/>
                <a:hlinkClick r:id="rId26"/>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7"/>
              <a:tabLst/>
            </a:pPr>
            <a:r>
              <a:rPr kumimoji="0" lang="en-US" altLang="en-US" sz="900" b="0" i="0" u="none" strike="noStrike" cap="none" normalizeH="0" baseline="0" dirty="0" smtClean="0">
                <a:ln>
                  <a:noFill/>
                </a:ln>
                <a:solidFill>
                  <a:srgbClr val="333333"/>
                </a:solidFill>
                <a:effectLst/>
                <a:latin typeface="inherit"/>
              </a:rPr>
              <a:t>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(2012). A novel design and modeling paradigm for </a:t>
            </a:r>
            <a:r>
              <a:rPr kumimoji="0" lang="en-US" altLang="en-US" sz="900" b="0" i="0" u="none" strike="noStrike" cap="none" normalizeH="0" baseline="0" dirty="0" err="1" smtClean="0">
                <a:ln>
                  <a:noFill/>
                </a:ln>
                <a:solidFill>
                  <a:srgbClr val="333333"/>
                </a:solidFill>
                <a:effectLst/>
                <a:latin typeface="inherit"/>
              </a:rPr>
              <a:t>memristor</a:t>
            </a:r>
            <a:r>
              <a:rPr kumimoji="0" lang="en-US" altLang="en-US" sz="900" b="0" i="0" u="none" strike="noStrike" cap="none" normalizeH="0" baseline="0" dirty="0" smtClean="0">
                <a:ln>
                  <a:noFill/>
                </a:ln>
                <a:solidFill>
                  <a:srgbClr val="333333"/>
                </a:solidFill>
                <a:effectLst/>
                <a:latin typeface="inherit"/>
              </a:rPr>
              <a:t>-based crossbar circuits.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1151–1159.</a:t>
            </a:r>
            <a:r>
              <a:rPr kumimoji="0" lang="en-US" altLang="en-US" sz="900" b="0" i="0" u="none" strike="noStrike" cap="none" normalizeH="0" baseline="0" dirty="0" smtClean="0">
                <a:ln>
                  <a:noFill/>
                </a:ln>
                <a:solidFill>
                  <a:srgbClr val="417DB9"/>
                </a:solidFill>
                <a:effectLst/>
                <a:latin typeface="inherit"/>
                <a:hlinkClick r:id="rId27"/>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8"/>
              <a:tabLst/>
            </a:pPr>
            <a:r>
              <a:rPr kumimoji="0" lang="en-US" altLang="en-US" sz="900" b="0" i="0" u="none" strike="noStrike" cap="none" normalizeH="0" baseline="0" dirty="0" smtClean="0">
                <a:ln>
                  <a:noFill/>
                </a:ln>
                <a:solidFill>
                  <a:srgbClr val="333333"/>
                </a:solidFill>
                <a:effectLst/>
                <a:latin typeface="inherit"/>
              </a:rPr>
              <a:t>28.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t>
            </a:r>
            <a:r>
              <a:rPr kumimoji="0" lang="en-US" altLang="en-US" sz="900" b="0" i="0" u="none" strike="noStrike" cap="none" normalizeH="0" baseline="0" dirty="0" err="1" smtClean="0">
                <a:ln>
                  <a:noFill/>
                </a:ln>
                <a:solidFill>
                  <a:srgbClr val="333333"/>
                </a:solidFill>
                <a:effectLst/>
                <a:latin typeface="inherit"/>
              </a:rPr>
              <a:t>Stathis</a:t>
            </a:r>
            <a:r>
              <a:rPr kumimoji="0" lang="en-US" altLang="en-US" sz="900" b="0" i="0" u="none" strike="noStrike" cap="none" normalizeH="0" baseline="0" dirty="0" smtClean="0">
                <a:ln>
                  <a:noFill/>
                </a:ln>
                <a:solidFill>
                  <a:srgbClr val="333333"/>
                </a:solidFill>
                <a:effectLst/>
                <a:latin typeface="inherit"/>
              </a:rPr>
              <a:t>, D.,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Improved read voltage margins with alternative topologies for </a:t>
            </a:r>
            <a:r>
              <a:rPr kumimoji="0" lang="en-US" altLang="en-US" sz="900" b="0" i="1" u="none" strike="noStrike" cap="none" normalizeH="0" baseline="0" dirty="0" err="1" smtClean="0">
                <a:ln>
                  <a:noFill/>
                </a:ln>
                <a:solidFill>
                  <a:srgbClr val="333333"/>
                </a:solidFill>
                <a:effectLst/>
                <a:latin typeface="inherit"/>
              </a:rPr>
              <a:t>memristor</a:t>
            </a:r>
            <a:r>
              <a:rPr kumimoji="0" lang="en-US" altLang="en-US" sz="900" b="0" i="1" u="none" strike="noStrike" cap="none" normalizeH="0" baseline="0" dirty="0" smtClean="0">
                <a:ln>
                  <a:noFill/>
                </a:ln>
                <a:solidFill>
                  <a:srgbClr val="333333"/>
                </a:solidFill>
                <a:effectLst/>
                <a:latin typeface="inherit"/>
              </a:rPr>
              <a:t>-based crossbar memories</a:t>
            </a:r>
            <a:r>
              <a:rPr kumimoji="0" lang="en-US" altLang="en-US" sz="900" b="0" i="0" u="none" strike="noStrike" cap="none" normalizeH="0" baseline="0" dirty="0" smtClean="0">
                <a:ln>
                  <a:noFill/>
                </a:ln>
                <a:solidFill>
                  <a:srgbClr val="333333"/>
                </a:solidFill>
                <a:effectLst/>
                <a:latin typeface="inherit"/>
              </a:rPr>
              <a:t> (pp. 364–367). Istanbul: Proc 21st IFIP/IEEE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Very Large Scale </a:t>
            </a:r>
            <a:r>
              <a:rPr kumimoji="0" lang="en-US" altLang="en-US" sz="900" b="0" i="0" u="none" strike="noStrike" cap="none" normalizeH="0" baseline="0" dirty="0" err="1" smtClean="0">
                <a:ln>
                  <a:noFill/>
                </a:ln>
                <a:solidFill>
                  <a:srgbClr val="333333"/>
                </a:solidFill>
                <a:effectLst/>
                <a:latin typeface="inherit"/>
              </a:rPr>
              <a:t>Integr</a:t>
            </a:r>
            <a:r>
              <a:rPr kumimoji="0" lang="en-US" altLang="en-US" sz="900" b="0" i="0" u="none" strike="noStrike" cap="none" normalizeH="0" baseline="0" dirty="0" smtClean="0">
                <a:ln>
                  <a:noFill/>
                </a:ln>
                <a:solidFill>
                  <a:srgbClr val="333333"/>
                </a:solidFill>
                <a:effectLst/>
                <a:latin typeface="inherit"/>
              </a:rPr>
              <a:t> (VLSI-</a:t>
            </a:r>
            <a:r>
              <a:rPr kumimoji="0" lang="en-US" altLang="en-US" sz="900" b="0" i="0" u="none" strike="noStrike" cap="none" normalizeH="0" baseline="0" dirty="0" err="1" smtClean="0">
                <a:ln>
                  <a:noFill/>
                </a:ln>
                <a:solidFill>
                  <a:srgbClr val="333333"/>
                </a:solidFill>
                <a:effectLst/>
                <a:latin typeface="inherit"/>
              </a:rPr>
              <a:t>SoC</a:t>
            </a:r>
            <a:r>
              <a:rPr kumimoji="0" lang="en-US" altLang="en-US" sz="900" b="0" i="0" u="none" strike="noStrike" cap="none" normalizeH="0" baseline="0" dirty="0" smtClean="0">
                <a:ln>
                  <a:noFill/>
                </a:ln>
                <a:solidFill>
                  <a:srgbClr val="333333"/>
                </a:solidFill>
                <a:effectLst/>
                <a:latin typeface="inherit"/>
              </a:rPr>
              <a:t> 2013).</a:t>
            </a:r>
          </a:p>
          <a:p>
            <a:pPr marL="0" marR="0" lvl="0" indent="0" algn="l" defTabSz="914400" rtl="0" eaLnBrk="0" fontAlgn="base" latinLnBrk="0" hangingPunct="0">
              <a:lnSpc>
                <a:spcPct val="100000"/>
              </a:lnSpc>
              <a:spcBef>
                <a:spcPct val="0"/>
              </a:spcBef>
              <a:spcAft>
                <a:spcPct val="0"/>
              </a:spcAft>
              <a:buClrTx/>
              <a:buSzTx/>
              <a:buFontTx/>
              <a:buAutoNum type="arabicPeriod" startAt="29"/>
              <a:tabLst/>
            </a:pPr>
            <a:r>
              <a:rPr kumimoji="0" lang="en-US" altLang="en-US" sz="900" b="0" i="0" u="none" strike="noStrike" cap="none" normalizeH="0" baseline="0" dirty="0" smtClean="0">
                <a:ln>
                  <a:noFill/>
                </a:ln>
                <a:solidFill>
                  <a:srgbClr val="333333"/>
                </a:solidFill>
                <a:effectLst/>
                <a:latin typeface="inherit"/>
              </a:rPr>
              <a:t>29.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Tappertzhofen</a:t>
            </a:r>
            <a:r>
              <a:rPr kumimoji="0" lang="en-US" altLang="en-US" sz="900" b="0" i="0" u="none" strike="noStrike" cap="none" normalizeH="0" baseline="0" dirty="0" smtClean="0">
                <a:ln>
                  <a:noFill/>
                </a:ln>
                <a:solidFill>
                  <a:srgbClr val="333333"/>
                </a:solidFill>
                <a:effectLst/>
                <a:latin typeface="inherit"/>
              </a:rPr>
              <a:t>, S., Linn, E., </a:t>
            </a:r>
            <a:r>
              <a:rPr kumimoji="0" lang="en-US" altLang="en-US" sz="900" b="0" i="0" u="none" strike="noStrike" cap="none" normalizeH="0" baseline="0" dirty="0" err="1" smtClean="0">
                <a:ln>
                  <a:noFill/>
                </a:ln>
                <a:solidFill>
                  <a:srgbClr val="333333"/>
                </a:solidFill>
                <a:effectLst/>
                <a:latin typeface="inherit"/>
              </a:rPr>
              <a:t>Nielen</a:t>
            </a:r>
            <a:r>
              <a:rPr kumimoji="0" lang="en-US" altLang="en-US" sz="900" b="0" i="0" u="none" strike="noStrike" cap="none" normalizeH="0" baseline="0" dirty="0" smtClean="0">
                <a:ln>
                  <a:noFill/>
                </a:ln>
                <a:solidFill>
                  <a:srgbClr val="333333"/>
                </a:solidFill>
                <a:effectLst/>
                <a:latin typeface="inherit"/>
              </a:rPr>
              <a:t>, L., </a:t>
            </a:r>
            <a:r>
              <a:rPr kumimoji="0" lang="en-US" altLang="en-US" sz="900" b="0" i="0" u="none" strike="noStrike" cap="none" normalizeH="0" baseline="0" dirty="0" err="1" smtClean="0">
                <a:ln>
                  <a:noFill/>
                </a:ln>
                <a:solidFill>
                  <a:srgbClr val="333333"/>
                </a:solidFill>
                <a:effectLst/>
                <a:latin typeface="inherit"/>
              </a:rPr>
              <a:t>Rosezin</a:t>
            </a:r>
            <a:r>
              <a:rPr kumimoji="0" lang="en-US" altLang="en-US" sz="900" b="0" i="0" u="none" strike="noStrike" cap="none" normalizeH="0" baseline="0" dirty="0" smtClean="0">
                <a:ln>
                  <a:noFill/>
                </a:ln>
                <a:solidFill>
                  <a:srgbClr val="333333"/>
                </a:solidFill>
                <a:effectLst/>
                <a:latin typeface="inherit"/>
              </a:rPr>
              <a:t>, R., Lentz, F., </a:t>
            </a:r>
            <a:r>
              <a:rPr kumimoji="0" lang="en-US" altLang="en-US" sz="900" b="0" i="0" u="none" strike="noStrike" cap="none" normalizeH="0" baseline="0" dirty="0" err="1" smtClean="0">
                <a:ln>
                  <a:noFill/>
                </a:ln>
                <a:solidFill>
                  <a:srgbClr val="333333"/>
                </a:solidFill>
                <a:effectLst/>
                <a:latin typeface="inherit"/>
              </a:rPr>
              <a:t>Bruchhaus</a:t>
            </a:r>
            <a:r>
              <a:rPr kumimoji="0" lang="en-US" altLang="en-US" sz="900" b="0" i="0" u="none" strike="noStrike" cap="none" normalizeH="0" baseline="0" dirty="0" smtClean="0">
                <a:ln>
                  <a:noFill/>
                </a:ln>
                <a:solidFill>
                  <a:srgbClr val="333333"/>
                </a:solidFill>
                <a:effectLst/>
                <a:latin typeface="inherit"/>
              </a:rPr>
              <a:t>, R., et al. (2011). Capacity based nondestructive readout for complementary resistive switches. </a:t>
            </a:r>
            <a:r>
              <a:rPr kumimoji="0" lang="en-US" altLang="en-US" sz="900" b="0" i="1" u="none" strike="noStrike" cap="none" normalizeH="0" baseline="0" dirty="0" smtClean="0">
                <a:ln>
                  <a:noFill/>
                </a:ln>
                <a:solidFill>
                  <a:srgbClr val="333333"/>
                </a:solidFill>
                <a:effectLst/>
                <a:latin typeface="inherit"/>
              </a:rPr>
              <a:t>Nanotechnology, 39</a:t>
            </a:r>
            <a:r>
              <a:rPr kumimoji="0" lang="en-US" altLang="en-US" sz="900" b="0" i="0" u="none" strike="noStrike" cap="none" normalizeH="0" baseline="0" dirty="0" smtClean="0">
                <a:ln>
                  <a:noFill/>
                </a:ln>
                <a:solidFill>
                  <a:srgbClr val="333333"/>
                </a:solidFill>
                <a:effectLst/>
                <a:latin typeface="inherit"/>
              </a:rPr>
              <a:t>, 395203.</a:t>
            </a:r>
            <a:r>
              <a:rPr kumimoji="0" lang="en-US" altLang="en-US" sz="900" b="0" i="0" u="none" strike="noStrike" cap="none" normalizeH="0" baseline="0" dirty="0" smtClean="0">
                <a:ln>
                  <a:noFill/>
                </a:ln>
                <a:solidFill>
                  <a:srgbClr val="417DB9"/>
                </a:solidFill>
                <a:effectLst/>
                <a:latin typeface="inherit"/>
                <a:hlinkClick r:id="rId28"/>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0"/>
              <a:tabLst/>
            </a:pPr>
            <a:r>
              <a:rPr kumimoji="0" lang="en-US" altLang="en-US" sz="900" b="0" i="0" u="none" strike="noStrike" cap="none" normalizeH="0" baseline="0" dirty="0" smtClean="0">
                <a:ln>
                  <a:noFill/>
                </a:ln>
                <a:solidFill>
                  <a:srgbClr val="333333"/>
                </a:solidFill>
                <a:effectLst/>
                <a:latin typeface="inherit"/>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Vourkas</a:t>
            </a:r>
            <a:r>
              <a:rPr kumimoji="0" lang="en-US" altLang="en-US" sz="900" b="0" i="0" u="none" strike="noStrike" cap="none" normalizeH="0" baseline="0" dirty="0" smtClean="0">
                <a:ln>
                  <a:noFill/>
                </a:ln>
                <a:solidFill>
                  <a:srgbClr val="333333"/>
                </a:solidFill>
                <a:effectLst/>
                <a:latin typeface="inherit"/>
              </a:rPr>
              <a:t>, I., &amp; </a:t>
            </a:r>
            <a:r>
              <a:rPr kumimoji="0" lang="en-US" altLang="en-US" sz="900" b="0" i="0" u="none" strike="noStrike" cap="none" normalizeH="0" baseline="0" dirty="0" err="1" smtClean="0">
                <a:ln>
                  <a:noFill/>
                </a:ln>
                <a:solidFill>
                  <a:srgbClr val="333333"/>
                </a:solidFill>
                <a:effectLst/>
                <a:latin typeface="inherit"/>
              </a:rPr>
              <a:t>Sirakoulis</a:t>
            </a:r>
            <a:r>
              <a:rPr kumimoji="0" lang="en-US" altLang="en-US" sz="900" b="0" i="0" u="none" strike="noStrike" cap="none" normalizeH="0" baseline="0" dirty="0" smtClean="0">
                <a:ln>
                  <a:noFill/>
                </a:ln>
                <a:solidFill>
                  <a:srgbClr val="333333"/>
                </a:solidFill>
                <a:effectLst/>
                <a:latin typeface="inherit"/>
              </a:rPr>
              <a:t>, G. C. (2013). </a:t>
            </a:r>
            <a:r>
              <a:rPr kumimoji="0" lang="en-US" altLang="en-US" sz="900" b="0" i="1" u="none" strike="noStrike" cap="none" normalizeH="0" baseline="0" dirty="0" smtClean="0">
                <a:ln>
                  <a:noFill/>
                </a:ln>
                <a:solidFill>
                  <a:srgbClr val="333333"/>
                </a:solidFill>
                <a:effectLst/>
                <a:latin typeface="inherit"/>
              </a:rPr>
              <a:t>On the analog computational characteristics of </a:t>
            </a:r>
            <a:r>
              <a:rPr kumimoji="0" lang="en-US" altLang="en-US" sz="900" b="0" i="1" u="none" strike="noStrike" cap="none" normalizeH="0" baseline="0" dirty="0" err="1" smtClean="0">
                <a:ln>
                  <a:noFill/>
                </a:ln>
                <a:solidFill>
                  <a:srgbClr val="333333"/>
                </a:solidFill>
                <a:effectLst/>
                <a:latin typeface="inherit"/>
              </a:rPr>
              <a:t>memristive</a:t>
            </a:r>
            <a:r>
              <a:rPr kumimoji="0" lang="en-US" altLang="en-US" sz="900" b="0" i="1" u="none" strike="noStrike" cap="none" normalizeH="0" baseline="0" dirty="0" smtClean="0">
                <a:ln>
                  <a:noFill/>
                </a:ln>
                <a:solidFill>
                  <a:srgbClr val="333333"/>
                </a:solidFill>
                <a:effectLst/>
                <a:latin typeface="inherit"/>
              </a:rPr>
              <a:t> networks in 2013</a:t>
            </a:r>
            <a:r>
              <a:rPr kumimoji="0" lang="en-US" altLang="en-US" sz="900" b="0" i="0" u="none" strike="noStrike" cap="none" normalizeH="0" baseline="0" dirty="0" smtClean="0">
                <a:ln>
                  <a:noFill/>
                </a:ln>
                <a:solidFill>
                  <a:srgbClr val="333333"/>
                </a:solidFill>
                <a:effectLst/>
                <a:latin typeface="inherit"/>
              </a:rPr>
              <a:t> (pp. 309–312). Abu Dhabi: IEEE </a:t>
            </a:r>
            <a:r>
              <a:rPr kumimoji="0" lang="en-US" altLang="en-US" sz="900" b="0" i="0" u="none" strike="noStrike" cap="none" normalizeH="0" baseline="0" dirty="0" err="1" smtClean="0">
                <a:ln>
                  <a:noFill/>
                </a:ln>
                <a:solidFill>
                  <a:srgbClr val="333333"/>
                </a:solidFill>
                <a:effectLst/>
                <a:latin typeface="inherit"/>
              </a:rPr>
              <a:t>Int</a:t>
            </a:r>
            <a:r>
              <a:rPr kumimoji="0" lang="en-US" altLang="en-US" sz="900" b="0" i="0" u="none" strike="noStrike" cap="none" normalizeH="0" baseline="0" dirty="0" smtClean="0">
                <a:ln>
                  <a:noFill/>
                </a:ln>
                <a:solidFill>
                  <a:srgbClr val="333333"/>
                </a:solidFill>
                <a:effectLst/>
                <a:latin typeface="inherit"/>
              </a:rPr>
              <a:t>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Electronics, Circuits, and Systems (ICECS 2013).</a:t>
            </a:r>
          </a:p>
          <a:p>
            <a:pPr marL="0" marR="0" lvl="0" indent="0" algn="l" defTabSz="914400" rtl="0" eaLnBrk="0" fontAlgn="base" latinLnBrk="0" hangingPunct="0">
              <a:lnSpc>
                <a:spcPct val="100000"/>
              </a:lnSpc>
              <a:spcBef>
                <a:spcPct val="0"/>
              </a:spcBef>
              <a:spcAft>
                <a:spcPct val="0"/>
              </a:spcAft>
              <a:buClrTx/>
              <a:buSzTx/>
              <a:buFontTx/>
              <a:buAutoNum type="arabicPeriod" startAt="31"/>
              <a:tabLst/>
            </a:pPr>
            <a:r>
              <a:rPr kumimoji="0" lang="en-US" altLang="en-US" sz="900" b="0" i="0" u="none" strike="noStrike" cap="none" normalizeH="0" baseline="0" dirty="0" smtClean="0">
                <a:ln>
                  <a:noFill/>
                </a:ln>
                <a:solidFill>
                  <a:srgbClr val="333333"/>
                </a:solidFill>
                <a:effectLst/>
                <a:latin typeface="inherit"/>
              </a:rPr>
              <a:t>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Pershin</a:t>
            </a:r>
            <a:r>
              <a:rPr kumimoji="0" lang="en-US" altLang="en-US" sz="900" b="0" i="0" u="none" strike="noStrike" cap="none" normalizeH="0" baseline="0" dirty="0" smtClean="0">
                <a:ln>
                  <a:noFill/>
                </a:ln>
                <a:solidFill>
                  <a:srgbClr val="333333"/>
                </a:solidFill>
                <a:effectLst/>
                <a:latin typeface="inherit"/>
              </a:rPr>
              <a:t>, Y. V., &amp; Di Ventra, M. (2011). Memory effects in complex materials and nanoscale systems. </a:t>
            </a:r>
            <a:r>
              <a:rPr kumimoji="0" lang="en-US" altLang="en-US" sz="900" b="0" i="1" u="none" strike="noStrike" cap="none" normalizeH="0" baseline="0" dirty="0" smtClean="0">
                <a:ln>
                  <a:noFill/>
                </a:ln>
                <a:solidFill>
                  <a:srgbClr val="333333"/>
                </a:solidFill>
                <a:effectLst/>
                <a:latin typeface="inherit"/>
              </a:rPr>
              <a:t>Advances in Physics, 2</a:t>
            </a:r>
            <a:r>
              <a:rPr kumimoji="0" lang="en-US" altLang="en-US" sz="900" b="0" i="0" u="none" strike="noStrike" cap="none" normalizeH="0" baseline="0" dirty="0" smtClean="0">
                <a:ln>
                  <a:noFill/>
                </a:ln>
                <a:solidFill>
                  <a:srgbClr val="333333"/>
                </a:solidFill>
                <a:effectLst/>
                <a:latin typeface="inherit"/>
              </a:rPr>
              <a:t>, 145–227.</a:t>
            </a:r>
            <a:r>
              <a:rPr kumimoji="0" lang="en-US" altLang="en-US" sz="900" b="0" i="0" u="none" strike="noStrike" cap="none" normalizeH="0" baseline="0" dirty="0" smtClean="0">
                <a:ln>
                  <a:noFill/>
                </a:ln>
                <a:solidFill>
                  <a:srgbClr val="417DB9"/>
                </a:solidFill>
                <a:effectLst/>
                <a:latin typeface="inherit"/>
                <a:hlinkClick r:id="rId29"/>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2"/>
              <a:tabLst/>
            </a:pPr>
            <a:r>
              <a:rPr kumimoji="0" lang="en-US" altLang="en-US" sz="900" b="0" i="0" u="none" strike="noStrike" cap="none" normalizeH="0" baseline="0" dirty="0" smtClean="0">
                <a:ln>
                  <a:noFill/>
                </a:ln>
                <a:solidFill>
                  <a:srgbClr val="333333"/>
                </a:solidFill>
                <a:effectLst/>
                <a:latin typeface="inherit"/>
              </a:rPr>
              <a:t>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inherit"/>
              </a:rPr>
              <a:t>Mustafa, J., &amp; </a:t>
            </a:r>
            <a:r>
              <a:rPr kumimoji="0" lang="en-US" altLang="en-US" sz="900" b="0" i="0" u="none" strike="noStrike" cap="none" normalizeH="0" baseline="0" dirty="0" err="1" smtClean="0">
                <a:ln>
                  <a:noFill/>
                </a:ln>
                <a:solidFill>
                  <a:srgbClr val="333333"/>
                </a:solidFill>
                <a:effectLst/>
                <a:latin typeface="inherit"/>
              </a:rPr>
              <a:t>Waser</a:t>
            </a:r>
            <a:r>
              <a:rPr kumimoji="0" lang="en-US" altLang="en-US" sz="900" b="0" i="0" u="none" strike="noStrike" cap="none" normalizeH="0" baseline="0" dirty="0" smtClean="0">
                <a:ln>
                  <a:noFill/>
                </a:ln>
                <a:solidFill>
                  <a:srgbClr val="333333"/>
                </a:solidFill>
                <a:effectLst/>
                <a:latin typeface="inherit"/>
              </a:rPr>
              <a:t>, R. (2006). A novel reference scheme for reading passive resistive crossbar memories. </a:t>
            </a:r>
            <a:r>
              <a:rPr kumimoji="0" lang="en-US" altLang="en-US" sz="900" b="0" i="1" u="none" strike="noStrike" cap="none" normalizeH="0" baseline="0" dirty="0" smtClean="0">
                <a:ln>
                  <a:noFill/>
                </a:ln>
                <a:solidFill>
                  <a:srgbClr val="333333"/>
                </a:solidFill>
                <a:effectLst/>
                <a:latin typeface="inherit"/>
              </a:rPr>
              <a:t>IEEE Transactions on Nanotechnology, 6</a:t>
            </a:r>
            <a:r>
              <a:rPr kumimoji="0" lang="en-US" altLang="en-US" sz="900" b="0" i="0" u="none" strike="noStrike" cap="none" normalizeH="0" baseline="0" dirty="0" smtClean="0">
                <a:ln>
                  <a:noFill/>
                </a:ln>
                <a:solidFill>
                  <a:srgbClr val="333333"/>
                </a:solidFill>
                <a:effectLst/>
                <a:latin typeface="inherit"/>
              </a:rPr>
              <a:t>, 687–691.</a:t>
            </a:r>
            <a:r>
              <a:rPr kumimoji="0" lang="en-US" altLang="en-US" sz="900" b="0" i="0" u="none" strike="noStrike" cap="none" normalizeH="0" baseline="0" dirty="0" smtClean="0">
                <a:ln>
                  <a:noFill/>
                </a:ln>
                <a:solidFill>
                  <a:srgbClr val="417DB9"/>
                </a:solidFill>
                <a:effectLst/>
                <a:latin typeface="inherit"/>
                <a:hlinkClick r:id="rId30"/>
              </a:rPr>
              <a:t>CrossRef</a:t>
            </a:r>
            <a:endParaRPr kumimoji="0" lang="en-US" altLang="en-US" sz="900" b="0" i="0" u="none" strike="noStrike" cap="none" normalizeH="0" baseline="0" dirty="0" smtClean="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3"/>
              <a:tabLst/>
            </a:pPr>
            <a:r>
              <a:rPr kumimoji="0" lang="en-US" altLang="en-US" sz="900" b="0" i="0" u="none" strike="noStrike" cap="none" normalizeH="0" baseline="0" dirty="0" smtClean="0">
                <a:ln>
                  <a:noFill/>
                </a:ln>
                <a:solidFill>
                  <a:srgbClr val="333333"/>
                </a:solidFill>
                <a:effectLst/>
                <a:latin typeface="inherit"/>
              </a:rPr>
              <a:t>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333333"/>
                </a:solidFill>
                <a:effectLst/>
                <a:latin typeface="inherit"/>
              </a:rPr>
              <a:t>Flocke</a:t>
            </a:r>
            <a:r>
              <a:rPr kumimoji="0" lang="en-US" altLang="en-US" sz="900" b="0" i="0" u="none" strike="noStrike" cap="none" normalizeH="0" baseline="0" dirty="0" smtClean="0">
                <a:ln>
                  <a:noFill/>
                </a:ln>
                <a:solidFill>
                  <a:srgbClr val="333333"/>
                </a:solidFill>
                <a:effectLst/>
                <a:latin typeface="inherit"/>
              </a:rPr>
              <a:t>, A., &amp; Noll, T. G. (2007). </a:t>
            </a:r>
            <a:r>
              <a:rPr kumimoji="0" lang="en-US" altLang="en-US" sz="900" b="0" i="1" u="none" strike="noStrike" cap="none" normalizeH="0" baseline="0" dirty="0" smtClean="0">
                <a:ln>
                  <a:noFill/>
                </a:ln>
                <a:solidFill>
                  <a:srgbClr val="333333"/>
                </a:solidFill>
                <a:effectLst/>
                <a:latin typeface="inherit"/>
              </a:rPr>
              <a:t>Fundamental analysis of resistive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-crossbars for the use in hybrid </a:t>
            </a:r>
            <a:r>
              <a:rPr kumimoji="0" lang="en-US" altLang="en-US" sz="900" b="0" i="1" u="none" strike="noStrike" cap="none" normalizeH="0" baseline="0" dirty="0" err="1" smtClean="0">
                <a:ln>
                  <a:noFill/>
                </a:ln>
                <a:solidFill>
                  <a:srgbClr val="333333"/>
                </a:solidFill>
                <a:effectLst/>
                <a:latin typeface="inherit"/>
              </a:rPr>
              <a:t>nano</a:t>
            </a:r>
            <a:r>
              <a:rPr kumimoji="0" lang="en-US" altLang="en-US" sz="900" b="0" i="1" u="none" strike="noStrike" cap="none" normalizeH="0" baseline="0" dirty="0" smtClean="0">
                <a:ln>
                  <a:noFill/>
                </a:ln>
                <a:solidFill>
                  <a:srgbClr val="333333"/>
                </a:solidFill>
                <a:effectLst/>
                <a:latin typeface="inherit"/>
              </a:rPr>
              <a:t>/CMOS-memory</a:t>
            </a:r>
            <a:r>
              <a:rPr kumimoji="0" lang="en-US" altLang="en-US" sz="900" b="0" i="0" u="none" strike="noStrike" cap="none" normalizeH="0" baseline="0" dirty="0" smtClean="0">
                <a:ln>
                  <a:noFill/>
                </a:ln>
                <a:solidFill>
                  <a:srgbClr val="333333"/>
                </a:solidFill>
                <a:effectLst/>
                <a:latin typeface="inherit"/>
              </a:rPr>
              <a:t> (pp. 328–331). Munich: 33rd European </a:t>
            </a:r>
            <a:r>
              <a:rPr kumimoji="0" lang="en-US" altLang="en-US" sz="900" b="0" i="0" u="none" strike="noStrike" cap="none" normalizeH="0" baseline="0" dirty="0" err="1" smtClean="0">
                <a:ln>
                  <a:noFill/>
                </a:ln>
                <a:solidFill>
                  <a:srgbClr val="333333"/>
                </a:solidFill>
                <a:effectLst/>
                <a:latin typeface="inherit"/>
              </a:rPr>
              <a:t>Conf</a:t>
            </a:r>
            <a:r>
              <a:rPr kumimoji="0" lang="en-US" altLang="en-US" sz="900" b="0" i="0" u="none" strike="noStrike" cap="none" normalizeH="0" baseline="0" dirty="0" smtClean="0">
                <a:ln>
                  <a:noFill/>
                </a:ln>
                <a:solidFill>
                  <a:srgbClr val="333333"/>
                </a:solidFill>
                <a:effectLst/>
                <a:latin typeface="inherit"/>
              </a:rPr>
              <a:t> Solid State Circuits (ESSCIRC 2007).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Title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Nano-Crossbar Memories Comprising Parallel/Serial Complementary </a:t>
            </a:r>
            <a:r>
              <a:rPr kumimoji="0" lang="en-US" altLang="en-US" sz="900" b="0" i="0" u="none" strike="noStrike" cap="none" normalizeH="0" baseline="0" dirty="0" err="1" smtClean="0">
                <a:ln>
                  <a:noFill/>
                </a:ln>
                <a:solidFill>
                  <a:srgbClr val="666666"/>
                </a:solidFill>
                <a:effectLst/>
                <a:latin typeface="inherit"/>
              </a:rPr>
              <a:t>Memristive</a:t>
            </a:r>
            <a:r>
              <a:rPr kumimoji="0" lang="en-US" altLang="en-US" sz="900" b="0" i="0" u="none" strike="noStrike" cap="none" normalizeH="0" baseline="0" dirty="0" smtClean="0">
                <a:ln>
                  <a:noFill/>
                </a:ln>
                <a:solidFill>
                  <a:srgbClr val="666666"/>
                </a:solidFill>
                <a:effectLst/>
                <a:latin typeface="inherit"/>
              </a:rPr>
              <a:t> Switches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Journal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417DB9"/>
                </a:solidFill>
                <a:effectLst/>
                <a:latin typeface="inherit"/>
                <a:hlinkClick r:id="rId31"/>
              </a:rPr>
              <a:t>BioNanoScience</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417DB9"/>
                </a:solidFill>
                <a:effectLst/>
                <a:latin typeface="inherit"/>
                <a:hlinkClick r:id="rId32"/>
              </a:rPr>
              <a:t>Volume 4, Issue 2 , pp 166-179</a:t>
            </a:r>
            <a:r>
              <a:rPr kumimoji="0" lang="en-US" altLang="en-US" sz="900" b="0" i="0" u="none" strike="noStrike" cap="none" normalizeH="0" baseline="0" dirty="0" smtClean="0">
                <a:ln>
                  <a:noFill/>
                </a:ln>
                <a:solidFill>
                  <a:srgbClr val="666666"/>
                </a:solidFill>
                <a:effectLst/>
                <a:latin typeface="inherit"/>
              </a:rPr>
              <a:t> </a:t>
            </a:r>
            <a:br>
              <a:rPr kumimoji="0" lang="en-US" altLang="en-US" sz="900" b="0" i="0" u="none" strike="noStrike" cap="none" normalizeH="0" baseline="0" dirty="0" smtClean="0">
                <a:ln>
                  <a:noFill/>
                </a:ln>
                <a:solidFill>
                  <a:srgbClr val="666666"/>
                </a:solidFill>
                <a:effectLst/>
                <a:latin typeface="inherit"/>
              </a:rPr>
            </a:br>
            <a:r>
              <a:rPr kumimoji="0" lang="en-US" altLang="en-US" sz="900" b="0" i="0" u="none" strike="noStrike" cap="none" normalizeH="0" baseline="0" dirty="0" smtClean="0">
                <a:ln>
                  <a:noFill/>
                </a:ln>
                <a:solidFill>
                  <a:srgbClr val="666666"/>
                </a:solidFill>
                <a:effectLst/>
                <a:latin typeface="inherit"/>
              </a:rPr>
              <a:t/>
            </a:r>
            <a:br>
              <a:rPr kumimoji="0" lang="en-US" altLang="en-US" sz="900" b="0" i="0" u="none" strike="noStrike" cap="none" normalizeH="0" baseline="0" dirty="0" smtClean="0">
                <a:ln>
                  <a:noFill/>
                </a:ln>
                <a:solidFill>
                  <a:srgbClr val="666666"/>
                </a:solidFill>
                <a:effectLst/>
                <a:latin typeface="inherit"/>
              </a:rPr>
            </a:b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Cover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2014-06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10.1007/s12668-014-0132-y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Print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Online ISSN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2191-1649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Publisher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666666"/>
                </a:solidFill>
                <a:effectLst/>
                <a:latin typeface="inherit"/>
              </a:rPr>
              <a:t>Springer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Additional Links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a:rPr>
              <a:t>Register for Journal Updates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4" tooltip="It opens in new window"/>
              </a:rPr>
              <a:t>Editorial Board</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3" tooltip="It opens in new window"/>
              </a:rPr>
              <a:t>About This Journal</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5" tooltip="It opens in new window"/>
              </a:rPr>
              <a:t>Manuscript Submission</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Topics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6"/>
              </a:rPr>
              <a:t>Circuits and Systems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7"/>
              </a:rPr>
              <a:t>Biophysics and Biological Physics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8"/>
              </a:rPr>
              <a:t>Nanotechnology</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39"/>
              </a:rPr>
              <a:t>Biomaterials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Keywords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rPr>
              <a:t>Memristor</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Nano-electronics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Crossbar</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Current sneak paths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Resistive random access memory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Industry Sectors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0" tooltip="/industry/electronics"/>
              </a:rPr>
              <a:t>Electronics</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1" tooltip="/industry/engineering"/>
              </a:rPr>
              <a:t>Engineering</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2" tooltip="/industry/it"/>
              </a:rPr>
              <a:t>IT &amp; Software</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3" tooltip="/industry/telecom"/>
              </a:rPr>
              <a:t>Telecommunications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417DB9"/>
                </a:solidFill>
                <a:effectLst/>
                <a:latin typeface="inherit"/>
                <a:hlinkClick r:id="rId44"/>
              </a:rPr>
              <a:t>Ioannis</a:t>
            </a:r>
            <a:r>
              <a:rPr kumimoji="0" lang="en-US" altLang="en-US" sz="900" b="0" i="0" u="none" strike="noStrike" cap="none" normalizeH="0" baseline="0" dirty="0" smtClean="0">
                <a:ln>
                  <a:noFill/>
                </a:ln>
                <a:solidFill>
                  <a:srgbClr val="417DB9"/>
                </a:solidFill>
                <a:effectLst/>
                <a:latin typeface="inherit"/>
                <a:hlinkClick r:id="rId44"/>
              </a:rPr>
              <a:t> </a:t>
            </a:r>
            <a:r>
              <a:rPr kumimoji="0" lang="en-US" altLang="en-US" sz="900" b="0" i="0" u="none" strike="noStrike" cap="none" normalizeH="0" baseline="0" dirty="0" err="1" smtClean="0">
                <a:ln>
                  <a:noFill/>
                </a:ln>
                <a:solidFill>
                  <a:srgbClr val="417DB9"/>
                </a:solidFill>
                <a:effectLst/>
                <a:latin typeface="inherit"/>
                <a:hlinkClick r:id="rId44"/>
              </a:rPr>
              <a:t>Vourkas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5" tooltip="ivourkas@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417DB9"/>
                </a:solidFill>
                <a:effectLst/>
                <a:latin typeface="inherit"/>
                <a:hlinkClick r:id="rId46"/>
              </a:rPr>
              <a:t>Georgios Ch. </a:t>
            </a:r>
            <a:r>
              <a:rPr kumimoji="0" lang="en-US" altLang="en-US" sz="900" b="0" i="0" u="none" strike="noStrike" cap="none" normalizeH="0" baseline="0" dirty="0" err="1" smtClean="0">
                <a:ln>
                  <a:noFill/>
                </a:ln>
                <a:solidFill>
                  <a:srgbClr val="417DB9"/>
                </a:solidFill>
                <a:effectLst/>
                <a:latin typeface="inherit"/>
                <a:hlinkClick r:id="rId46"/>
              </a:rPr>
              <a:t>Sirakoulis</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smtClean="0">
                <a:ln>
                  <a:noFill/>
                </a:ln>
                <a:solidFill>
                  <a:srgbClr val="417DB9"/>
                </a:solidFill>
                <a:effectLst/>
                <a:latin typeface="inherit"/>
                <a:hlinkClick r:id="rId47" tooltip="gsirak@ee.duth.gr"/>
              </a:rPr>
              <a:t>  </a:t>
            </a:r>
            <a:r>
              <a:rPr kumimoji="0" lang="en-US" altLang="en-US" sz="6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417DB9"/>
                </a:solidFill>
                <a:effectLst/>
                <a:latin typeface="inherit"/>
              </a:rPr>
              <a:t>   </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30000" dirty="0" smtClean="0">
                <a:ln>
                  <a:noFill/>
                </a:ln>
                <a:solidFill>
                  <a:srgbClr val="666666"/>
                </a:solidFill>
                <a:effectLst/>
                <a:latin typeface="inherit"/>
              </a:rPr>
              <a:t>(1)</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herit"/>
              </a:rPr>
              <a:t>Author Affiliations</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rPr>
              <a:t>1. Laboratory of Electronics, Department of Electrical and Computer Engineering, Democritus University of Thrace, </a:t>
            </a:r>
            <a:r>
              <a:rPr kumimoji="0" lang="en-US" altLang="en-US" sz="900" b="0" i="0" u="none" strike="noStrike" cap="none" normalizeH="0" baseline="0" dirty="0" err="1" smtClean="0">
                <a:ln>
                  <a:noFill/>
                </a:ln>
                <a:solidFill>
                  <a:srgbClr val="666666"/>
                </a:solidFill>
                <a:effectLst/>
                <a:latin typeface="inherit"/>
              </a:rPr>
              <a:t>Panepistimioupoli</a:t>
            </a:r>
            <a:r>
              <a:rPr kumimoji="0" lang="en-US" altLang="en-US" sz="900" b="0" i="0" u="none" strike="noStrike" cap="none" normalizeH="0" baseline="0" dirty="0" smtClean="0">
                <a:ln>
                  <a:noFill/>
                </a:ln>
                <a:solidFill>
                  <a:srgbClr val="666666"/>
                </a:solidFill>
                <a:effectLst/>
                <a:latin typeface="inherit"/>
              </a:rPr>
              <a:t>, </a:t>
            </a:r>
            <a:r>
              <a:rPr kumimoji="0" lang="en-US" altLang="en-US" sz="900" b="0" i="0" u="none" strike="noStrike" cap="none" normalizeH="0" baseline="0" dirty="0" err="1" smtClean="0">
                <a:ln>
                  <a:noFill/>
                </a:ln>
                <a:solidFill>
                  <a:srgbClr val="666666"/>
                </a:solidFill>
                <a:effectLst/>
                <a:latin typeface="inherit"/>
              </a:rPr>
              <a:t>Kimmeria</a:t>
            </a:r>
            <a:r>
              <a:rPr kumimoji="0" lang="en-US" altLang="en-US" sz="900" b="0" i="0" u="none" strike="noStrike" cap="none" normalizeH="0" baseline="0" dirty="0" smtClean="0">
                <a:ln>
                  <a:noFill/>
                </a:ln>
                <a:solidFill>
                  <a:srgbClr val="666666"/>
                </a:solidFill>
                <a:effectLst/>
                <a:latin typeface="inherit"/>
              </a:rPr>
              <a:t>, Building B, Room 122, 671 00, Xanthi, Greece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666666"/>
                </a:solidFill>
                <a:effectLst/>
                <a:latin typeface="inherit"/>
              </a:rPr>
              <a:t>Over 9 million scientific documents at your fingertips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Our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48" tooltip="View Journals"/>
              </a:rPr>
              <a:t>Journals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49" tooltip="View Books"/>
              </a:rPr>
              <a:t>Books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0" tooltip="View Book Series"/>
              </a:rPr>
              <a:t>Book Series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1" tooltip="View Protocols"/>
              </a:rPr>
              <a:t>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rgbClr val="666666"/>
                </a:solidFill>
                <a:effectLst/>
                <a:latin typeface="inherit"/>
                <a:hlinkClick r:id="rId52" tooltip="View Reference Works"/>
              </a:rPr>
              <a:t>Reference Works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6666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666666"/>
                </a:solidFill>
                <a:effectLst/>
                <a:latin typeface="Helvetica Neue"/>
              </a:rPr>
              <a:t>Other Sites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smtClean="0">
                <a:ln>
                  <a:noFill/>
                </a:ln>
                <a:solidFill>
                  <a:srgbClr val="666666"/>
                </a:solidFill>
                <a:effectLst/>
                <a:latin typeface="inherit"/>
                <a:hlinkClick r:id="rId53" tooltip="Visit Springer.com"/>
              </a:rPr>
              <a:t>Springer.com</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4" tooltip="Visit Springer Protocols"/>
              </a:rPr>
              <a:t>SpringerProtocols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err="1" smtClean="0">
                <a:ln>
                  <a:noFill/>
                </a:ln>
                <a:solidFill>
                  <a:srgbClr val="666666"/>
                </a:solidFill>
                <a:effectLst/>
                <a:latin typeface="inherit"/>
                <a:hlinkClick r:id="rId55" tooltip="Visit Springer Materials"/>
              </a:rPr>
              <a:t>SpringerMaterials</a:t>
            </a:r>
            <a:endParaRPr kumimoji="0" lang="en-US" altLang="en-US" sz="900" b="0" i="0" u="none" strike="noStrike" cap="none" normalizeH="0" baseline="0" dirty="0" smtClean="0">
              <a:ln>
                <a:noFill/>
              </a:ln>
              <a:solidFill>
                <a:srgbClr val="666666"/>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417DB9"/>
              </a:solidFill>
              <a:effectLst/>
              <a:latin typeface="inherit"/>
            </a:endParaRPr>
          </a:p>
        </p:txBody>
      </p:sp>
      <p:pic>
        <p:nvPicPr>
          <p:cNvPr id="3074" name="Picture 2" descr="ivourkas@ee.duth.gr">
            <a:hlinkClick r:id="rId45" tooltip="ivourkas@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79650" y="5937250"/>
            <a:ext cx="1238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sirak@ee.duth.gr">
            <a:hlinkClick r:id="rId47" tooltip="gsirak@ee.duth.gr"/>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655888" y="6073775"/>
            <a:ext cx="12382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5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272</Words>
  <Application>Microsoft Office PowerPoint</Application>
  <PresentationFormat>Widescreen</PresentationFormat>
  <Paragraphs>245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 Neue</vt:lpstr>
      <vt:lpstr>inherit</vt:lpstr>
      <vt:lpstr>Office Theme</vt:lpstr>
      <vt:lpstr>Nano-Crossbar Memories Comprising Parallel/Serial Complementary Memristive Switches </vt:lpstr>
      <vt:lpstr>PowerPoint Presentation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Nano-Crossbar Memories Comprising Parallel/Serial Complementary Memristive Switches </dc:title>
  <dc:creator>Marek Perkowski</dc:creator>
  <cp:lastModifiedBy>Marek Perkowski</cp:lastModifiedBy>
  <cp:revision>1</cp:revision>
  <dcterms:created xsi:type="dcterms:W3CDTF">2016-03-15T18:28:02Z</dcterms:created>
  <dcterms:modified xsi:type="dcterms:W3CDTF">2016-03-15T18:33:56Z</dcterms:modified>
</cp:coreProperties>
</file>