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9030" autoAdjust="0"/>
    <p:restoredTop sz="94660"/>
  </p:normalViewPr>
  <p:slideViewPr>
    <p:cSldViewPr snapToGrid="0">
      <p:cViewPr>
        <p:scale>
          <a:sx n="86" d="100"/>
          <a:sy n="86" d="100"/>
        </p:scale>
        <p:origin x="1320" y="73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120818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1216883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365322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0692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6B3023-28BA-4309-A984-A0FA8C08DF51}"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578407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6B3023-28BA-4309-A984-A0FA8C08DF51}"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419446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6B3023-28BA-4309-A984-A0FA8C08DF51}" type="datetimeFigureOut">
              <a:rPr lang="en-US" smtClean="0"/>
              <a:t>4/2/2017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323233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6B3023-28BA-4309-A984-A0FA8C08DF51}" type="datetimeFigureOut">
              <a:rPr lang="en-US" smtClean="0"/>
              <a:t>4/2/2017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354221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B3023-28BA-4309-A984-A0FA8C08DF51}" type="datetimeFigureOut">
              <a:rPr lang="en-US" smtClean="0"/>
              <a:t>4/2/2017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136540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B3023-28BA-4309-A984-A0FA8C08DF51}"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860298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B3023-28BA-4309-A984-A0FA8C08DF51}"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338527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B3023-28BA-4309-A984-A0FA8C08DF51}" type="datetimeFigureOut">
              <a:rPr lang="en-US" smtClean="0"/>
              <a:t>4/2/2017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A6335-BC0F-4F5E-8D65-A663C00B0A8A}" type="slidenum">
              <a:rPr lang="en-US" smtClean="0"/>
              <a:t>‹#›</a:t>
            </a:fld>
            <a:endParaRPr lang="en-US"/>
          </a:p>
        </p:txBody>
      </p:sp>
    </p:spTree>
    <p:extLst>
      <p:ext uri="{BB962C8B-B14F-4D97-AF65-F5344CB8AC3E}">
        <p14:creationId xmlns:p14="http://schemas.microsoft.com/office/powerpoint/2010/main" val="425795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4675" y="492776"/>
            <a:ext cx="11167673" cy="3109262"/>
          </a:xfrm>
          <a:solidFill>
            <a:srgbClr val="FFFF00"/>
          </a:solidFill>
        </p:spPr>
        <p:txBody>
          <a:bodyPr>
            <a:noAutofit/>
          </a:bodyPr>
          <a:lstStyle/>
          <a:p>
            <a:r>
              <a:rPr lang="en-US" sz="6600" b="1" dirty="0" smtClean="0">
                <a:solidFill>
                  <a:srgbClr val="FF0000"/>
                </a:solidFill>
                <a:effectLst>
                  <a:outerShdw blurRad="38100" dist="38100" dir="2700000" algn="tl">
                    <a:srgbClr val="000000">
                      <a:alpha val="43137"/>
                    </a:srgbClr>
                  </a:outerShdw>
                </a:effectLst>
              </a:rPr>
              <a:t>Project.</a:t>
            </a:r>
            <a:r>
              <a:rPr lang="en-US" sz="6600" b="1" dirty="0" smtClean="0">
                <a:solidFill>
                  <a:srgbClr val="FF0000"/>
                </a:solidFill>
                <a:effectLst>
                  <a:outerShdw blurRad="38100" dist="38100" dir="2700000" algn="tl">
                    <a:srgbClr val="000000">
                      <a:alpha val="43137"/>
                    </a:srgbClr>
                  </a:outerShdw>
                </a:effectLst>
              </a:rPr>
              <a:t/>
            </a:r>
            <a:br>
              <a:rPr lang="en-US" sz="6600" b="1" dirty="0" smtClean="0">
                <a:solidFill>
                  <a:srgbClr val="FF0000"/>
                </a:solidFill>
                <a:effectLst>
                  <a:outerShdw blurRad="38100" dist="38100" dir="2700000" algn="tl">
                    <a:srgbClr val="000000">
                      <a:alpha val="43137"/>
                    </a:srgbClr>
                  </a:outerShdw>
                </a:effectLst>
              </a:rPr>
            </a:br>
            <a:r>
              <a:rPr lang="en-US" sz="6600" b="1" dirty="0" err="1" smtClean="0">
                <a:solidFill>
                  <a:srgbClr val="FF0000"/>
                </a:solidFill>
                <a:effectLst>
                  <a:outerShdw blurRad="38100" dist="38100" dir="2700000" algn="tl">
                    <a:srgbClr val="000000">
                      <a:alpha val="43137"/>
                    </a:srgbClr>
                  </a:outerShdw>
                </a:effectLst>
              </a:rPr>
              <a:t>Memristive</a:t>
            </a:r>
            <a:r>
              <a:rPr lang="en-US" sz="6600" b="1" dirty="0" smtClean="0">
                <a:solidFill>
                  <a:srgbClr val="FF0000"/>
                </a:solidFill>
                <a:effectLst>
                  <a:outerShdw blurRad="38100" dist="38100" dir="2700000" algn="tl">
                    <a:srgbClr val="000000">
                      <a:alpha val="43137"/>
                    </a:srgbClr>
                  </a:outerShdw>
                </a:effectLst>
              </a:rPr>
              <a:t> Systolic Sorter</a:t>
            </a:r>
            <a:endParaRPr lang="en-US" sz="6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6511" y="4216635"/>
            <a:ext cx="9144000" cy="1655762"/>
          </a:xfrm>
        </p:spPr>
        <p:txBody>
          <a:bodyPr/>
          <a:lstStyle/>
          <a:p>
            <a:r>
              <a:rPr lang="en-US" dirty="0" smtClean="0"/>
              <a:t>Spring 2016</a:t>
            </a:r>
          </a:p>
          <a:p>
            <a:r>
              <a:rPr lang="en-US" dirty="0" smtClean="0"/>
              <a:t>Marek Perkowski</a:t>
            </a:r>
            <a:endParaRPr lang="en-US" dirty="0"/>
          </a:p>
        </p:txBody>
      </p:sp>
    </p:spTree>
    <p:extLst>
      <p:ext uri="{BB962C8B-B14F-4D97-AF65-F5344CB8AC3E}">
        <p14:creationId xmlns:p14="http://schemas.microsoft.com/office/powerpoint/2010/main" val="250909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1353"/>
          </a:xfrm>
        </p:spPr>
        <p:txBody>
          <a:bodyPr>
            <a:normAutofit fontScale="90000"/>
          </a:bodyPr>
          <a:lstStyle/>
          <a:p>
            <a:pPr algn="ctr"/>
            <a:r>
              <a:rPr lang="en-US" dirty="0" smtClean="0"/>
              <a:t>What is this project about?</a:t>
            </a:r>
            <a:endParaRPr lang="en-US" dirty="0"/>
          </a:p>
        </p:txBody>
      </p:sp>
      <p:sp>
        <p:nvSpPr>
          <p:cNvPr id="3" name="Content Placeholder 2"/>
          <p:cNvSpPr>
            <a:spLocks noGrp="1"/>
          </p:cNvSpPr>
          <p:nvPr>
            <p:ph idx="1"/>
          </p:nvPr>
        </p:nvSpPr>
        <p:spPr>
          <a:xfrm>
            <a:off x="312106" y="651353"/>
            <a:ext cx="11562567" cy="5999968"/>
          </a:xfrm>
        </p:spPr>
        <p:txBody>
          <a:bodyPr>
            <a:normAutofit fontScale="92500" lnSpcReduction="10000"/>
          </a:bodyPr>
          <a:lstStyle/>
          <a:p>
            <a:pPr marL="514350" indent="-514350">
              <a:buFont typeface="+mj-lt"/>
              <a:buAutoNum type="arabicPeriod"/>
            </a:pPr>
            <a:r>
              <a:rPr lang="en-US" dirty="0" smtClean="0"/>
              <a:t>This project is easy if you understand pipelining, synchronization and </a:t>
            </a:r>
            <a:r>
              <a:rPr lang="en-US" dirty="0" err="1" smtClean="0"/>
              <a:t>memristors</a:t>
            </a:r>
            <a:r>
              <a:rPr lang="en-US" dirty="0" smtClean="0"/>
              <a:t>. We need two people.  </a:t>
            </a:r>
          </a:p>
          <a:p>
            <a:pPr marL="514350" indent="-514350">
              <a:buFont typeface="+mj-lt"/>
              <a:buAutoNum type="arabicPeriod"/>
            </a:pPr>
            <a:r>
              <a:rPr lang="en-US" dirty="0" smtClean="0"/>
              <a:t>The results will be innovative and publishable.</a:t>
            </a:r>
          </a:p>
          <a:p>
            <a:pPr marL="514350" indent="-514350">
              <a:buFont typeface="+mj-lt"/>
              <a:buAutoNum type="arabicPeriod"/>
            </a:pPr>
            <a:r>
              <a:rPr lang="en-US" dirty="0" smtClean="0"/>
              <a:t>You will design an innovative architecture for a sorter, as discussed in the class, based on triangular systolic processor. </a:t>
            </a:r>
          </a:p>
          <a:p>
            <a:pPr marL="514350" indent="-514350">
              <a:buFont typeface="+mj-lt"/>
              <a:buAutoNum type="arabicPeriod"/>
            </a:pPr>
            <a:r>
              <a:rPr lang="en-US" dirty="0" smtClean="0"/>
              <a:t>There is a literature given to you on memory stick that shows how to realize the architecture.</a:t>
            </a:r>
          </a:p>
          <a:p>
            <a:pPr marL="514350" indent="-514350">
              <a:buFont typeface="+mj-lt"/>
              <a:buAutoNum type="arabicPeriod"/>
            </a:pPr>
            <a:r>
              <a:rPr lang="en-US" b="1" dirty="0" smtClean="0"/>
              <a:t>The project will require</a:t>
            </a:r>
            <a:r>
              <a:rPr lang="en-US" dirty="0" smtClean="0"/>
              <a:t>:</a:t>
            </a:r>
          </a:p>
          <a:p>
            <a:pPr marL="971550" lvl="1" indent="-514350">
              <a:buFont typeface="+mj-lt"/>
              <a:buAutoNum type="arabicPeriod"/>
            </a:pPr>
            <a:r>
              <a:rPr lang="en-US" dirty="0" smtClean="0"/>
              <a:t>Understanding how to use VHDL for pipelining. Read the previous student report, Paul Long, for help to understand the concept , but VHDL will be your contribution. His software is in System Verilog, your will be in VHDL. He has done good design, but did not report correctly the information about power, delay, area, </a:t>
            </a:r>
            <a:r>
              <a:rPr lang="en-US" dirty="0" err="1" smtClean="0"/>
              <a:t>etc</a:t>
            </a:r>
            <a:r>
              <a:rPr lang="en-US" dirty="0" smtClean="0"/>
              <a:t> that Verilog tool would not give but VHDL will. Your work will be very similar in essence to Project 01.</a:t>
            </a:r>
          </a:p>
          <a:p>
            <a:pPr marL="971550" lvl="1" indent="-514350">
              <a:buFont typeface="+mj-lt"/>
              <a:buAutoNum type="arabicPeriod"/>
            </a:pPr>
            <a:r>
              <a:rPr lang="en-US" dirty="0" smtClean="0"/>
              <a:t>Understanding how </a:t>
            </a:r>
            <a:r>
              <a:rPr lang="en-US" dirty="0" err="1" smtClean="0"/>
              <a:t>stateful</a:t>
            </a:r>
            <a:r>
              <a:rPr lang="en-US" dirty="0" smtClean="0"/>
              <a:t> IMPLY built from </a:t>
            </a:r>
            <a:r>
              <a:rPr lang="en-US" dirty="0" err="1" smtClean="0"/>
              <a:t>memristors</a:t>
            </a:r>
            <a:r>
              <a:rPr lang="en-US" dirty="0" smtClean="0"/>
              <a:t> works. </a:t>
            </a:r>
          </a:p>
          <a:p>
            <a:pPr marL="457200" lvl="1" indent="0">
              <a:buNone/>
            </a:pPr>
            <a:r>
              <a:rPr lang="en-US" dirty="0"/>
              <a:t> </a:t>
            </a:r>
            <a:r>
              <a:rPr lang="en-US" dirty="0" smtClean="0"/>
              <a:t>      See </a:t>
            </a:r>
            <a:r>
              <a:rPr lang="en-US" b="1" dirty="0" smtClean="0">
                <a:solidFill>
                  <a:srgbClr val="FF0000"/>
                </a:solidFill>
              </a:rPr>
              <a:t>005. </a:t>
            </a:r>
            <a:r>
              <a:rPr lang="en-US" b="1" dirty="0" err="1" smtClean="0">
                <a:solidFill>
                  <a:srgbClr val="FF0000"/>
                </a:solidFill>
              </a:rPr>
              <a:t>Memristive</a:t>
            </a:r>
            <a:r>
              <a:rPr lang="en-US" b="1" dirty="0" smtClean="0">
                <a:solidFill>
                  <a:srgbClr val="FF0000"/>
                </a:solidFill>
              </a:rPr>
              <a:t> FPGA – </a:t>
            </a:r>
            <a:r>
              <a:rPr lang="en-US" b="1" dirty="0" err="1" smtClean="0">
                <a:solidFill>
                  <a:srgbClr val="FF0000"/>
                </a:solidFill>
              </a:rPr>
              <a:t>Kamela</a:t>
            </a:r>
            <a:r>
              <a:rPr lang="en-US" b="1" dirty="0" smtClean="0">
                <a:solidFill>
                  <a:srgbClr val="FF0000"/>
                </a:solidFill>
              </a:rPr>
              <a:t> Rahman – defense2016_v4  </a:t>
            </a:r>
            <a:r>
              <a:rPr lang="en-US" dirty="0" smtClean="0"/>
              <a:t>file </a:t>
            </a:r>
          </a:p>
          <a:p>
            <a:pPr marL="457200" lvl="1" indent="0">
              <a:buNone/>
            </a:pPr>
            <a:r>
              <a:rPr lang="en-US" dirty="0"/>
              <a:t> </a:t>
            </a:r>
            <a:r>
              <a:rPr lang="en-US" dirty="0" smtClean="0"/>
              <a:t>     and </a:t>
            </a:r>
            <a:r>
              <a:rPr lang="en-US" b="1" dirty="0" smtClean="0">
                <a:solidFill>
                  <a:srgbClr val="FF0000"/>
                </a:solidFill>
              </a:rPr>
              <a:t>006. Anika </a:t>
            </a:r>
            <a:r>
              <a:rPr lang="en-US" b="1" dirty="0" err="1" smtClean="0">
                <a:solidFill>
                  <a:srgbClr val="FF0000"/>
                </a:solidFill>
              </a:rPr>
              <a:t>davidson</a:t>
            </a:r>
            <a:r>
              <a:rPr lang="en-US" dirty="0" smtClean="0"/>
              <a:t> file for explanation. The last paper teaches you how to synthesize the circuit using various methods, and explains timing.</a:t>
            </a:r>
          </a:p>
          <a:p>
            <a:pPr marL="457200" lvl="1" indent="0">
              <a:buNone/>
            </a:pPr>
            <a:endParaRPr lang="en-US" dirty="0"/>
          </a:p>
        </p:txBody>
      </p:sp>
    </p:spTree>
    <p:extLst>
      <p:ext uri="{BB962C8B-B14F-4D97-AF65-F5344CB8AC3E}">
        <p14:creationId xmlns:p14="http://schemas.microsoft.com/office/powerpoint/2010/main" val="482107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Autofit/>
          </a:bodyPr>
          <a:lstStyle/>
          <a:p>
            <a:pPr algn="ctr"/>
            <a:r>
              <a:rPr lang="en-US" b="1" dirty="0" smtClean="0">
                <a:solidFill>
                  <a:srgbClr val="FF0000"/>
                </a:solidFill>
              </a:rPr>
              <a:t>What you have to do to get an A for homework 2.</a:t>
            </a:r>
            <a:endParaRPr lang="en-US" b="1" dirty="0">
              <a:solidFill>
                <a:srgbClr val="FF0000"/>
              </a:solidFill>
            </a:endParaRPr>
          </a:p>
        </p:txBody>
      </p:sp>
      <p:sp>
        <p:nvSpPr>
          <p:cNvPr id="3" name="Content Placeholder 2"/>
          <p:cNvSpPr>
            <a:spLocks noGrp="1"/>
          </p:cNvSpPr>
          <p:nvPr>
            <p:ph idx="1"/>
          </p:nvPr>
        </p:nvSpPr>
        <p:spPr>
          <a:xfrm>
            <a:off x="349684" y="798490"/>
            <a:ext cx="11587619" cy="5777673"/>
          </a:xfrm>
        </p:spPr>
        <p:txBody>
          <a:bodyPr/>
          <a:lstStyle/>
          <a:p>
            <a:pPr marL="514350" indent="-514350">
              <a:buFont typeface="+mj-lt"/>
              <a:buAutoNum type="arabicPeriod"/>
            </a:pPr>
            <a:r>
              <a:rPr lang="en-US" dirty="0" smtClean="0"/>
              <a:t>Create the data path, to realize and simulate this systolic architecture. This design should be done for specific CMOS FPGA. You should use the System Verilog code at the beginning just to understand the problem.</a:t>
            </a:r>
          </a:p>
          <a:p>
            <a:pPr marL="514350" indent="-514350">
              <a:buFont typeface="+mj-lt"/>
              <a:buAutoNum type="arabicPeriod"/>
            </a:pPr>
            <a:r>
              <a:rPr lang="en-US" dirty="0" smtClean="0"/>
              <a:t>Simulate for CMOS FPGA = exactly the same as </a:t>
            </a:r>
            <a:r>
              <a:rPr lang="en-US" dirty="0" err="1" smtClean="0"/>
              <a:t>Kamela</a:t>
            </a:r>
            <a:r>
              <a:rPr lang="en-US" dirty="0" smtClean="0"/>
              <a:t>. You can discuss this with other student teams.</a:t>
            </a:r>
          </a:p>
          <a:p>
            <a:pPr marL="514350" indent="-514350">
              <a:buFont typeface="+mj-lt"/>
              <a:buAutoNum type="arabicPeriod"/>
            </a:pPr>
            <a:r>
              <a:rPr lang="en-US" dirty="0" smtClean="0"/>
              <a:t>Synthesize for CMOS FPGA = exactly the same as </a:t>
            </a:r>
            <a:r>
              <a:rPr lang="en-US" dirty="0" err="1" smtClean="0"/>
              <a:t>Kamela</a:t>
            </a:r>
            <a:r>
              <a:rPr lang="en-US" dirty="0" smtClean="0"/>
              <a:t>.</a:t>
            </a:r>
          </a:p>
          <a:p>
            <a:pPr marL="514350" indent="-514350">
              <a:buFont typeface="+mj-lt"/>
              <a:buAutoNum type="arabicPeriod"/>
            </a:pPr>
            <a:r>
              <a:rPr lang="en-US" dirty="0" smtClean="0"/>
              <a:t>Calculate power, area and delay for CMOS FPGA = exactly the same as </a:t>
            </a:r>
            <a:r>
              <a:rPr lang="en-US" dirty="0" err="1" smtClean="0"/>
              <a:t>Kamela</a:t>
            </a:r>
            <a:r>
              <a:rPr lang="en-US" dirty="0" smtClean="0"/>
              <a:t>.</a:t>
            </a:r>
          </a:p>
          <a:p>
            <a:pPr marL="514350" indent="-514350">
              <a:buFont typeface="+mj-lt"/>
              <a:buAutoNum type="arabicPeriod"/>
            </a:pPr>
            <a:r>
              <a:rPr lang="en-US" dirty="0" smtClean="0"/>
              <a:t>Present a good presentation using PPT in class, each student speaks. Slides should have complete VHDL code and experimental results on simulation, power, delay and area.</a:t>
            </a:r>
          </a:p>
          <a:p>
            <a:pPr marL="514350" indent="-514350">
              <a:buFont typeface="+mj-lt"/>
              <a:buAutoNum type="arabicPeriod"/>
            </a:pPr>
            <a:r>
              <a:rPr lang="en-US" dirty="0" smtClean="0"/>
              <a:t>This would be sufficient for Homework 2.</a:t>
            </a:r>
            <a:endParaRPr lang="en-US" dirty="0"/>
          </a:p>
        </p:txBody>
      </p:sp>
    </p:spTree>
    <p:extLst>
      <p:ext uri="{BB962C8B-B14F-4D97-AF65-F5344CB8AC3E}">
        <p14:creationId xmlns:p14="http://schemas.microsoft.com/office/powerpoint/2010/main" val="66850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What you have to do to get an A for final project.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9684" y="798490"/>
            <a:ext cx="11587619" cy="5777673"/>
          </a:xfrm>
        </p:spPr>
        <p:txBody>
          <a:bodyPr>
            <a:normAutofit fontScale="85000" lnSpcReduction="20000"/>
          </a:bodyPr>
          <a:lstStyle/>
          <a:p>
            <a:pPr marL="514350" indent="-514350">
              <a:buFont typeface="+mj-lt"/>
              <a:buAutoNum type="arabicPeriod"/>
            </a:pPr>
            <a:r>
              <a:rPr lang="en-US" dirty="0" smtClean="0"/>
              <a:t>Complete homework 2</a:t>
            </a:r>
          </a:p>
          <a:p>
            <a:pPr marL="514350" indent="-514350">
              <a:buFont typeface="+mj-lt"/>
              <a:buAutoNum type="arabicPeriod"/>
            </a:pPr>
            <a:r>
              <a:rPr lang="en-US" dirty="0" smtClean="0"/>
              <a:t>Understand how to design circuits, both combinational and sequential using </a:t>
            </a:r>
            <a:r>
              <a:rPr lang="en-US" dirty="0" err="1" smtClean="0"/>
              <a:t>stateful</a:t>
            </a:r>
            <a:r>
              <a:rPr lang="en-US" dirty="0" smtClean="0"/>
              <a:t> IMPLY gates.</a:t>
            </a:r>
          </a:p>
          <a:p>
            <a:pPr marL="514350" indent="-514350">
              <a:buFont typeface="+mj-lt"/>
              <a:buAutoNum type="arabicPeriod"/>
            </a:pPr>
            <a:r>
              <a:rPr lang="en-US" dirty="0" smtClean="0"/>
              <a:t>Synthesize </a:t>
            </a:r>
            <a:r>
              <a:rPr lang="en-US" dirty="0" smtClean="0">
                <a:effectLst>
                  <a:outerShdw blurRad="38100" dist="38100" dir="2700000" algn="tl">
                    <a:srgbClr val="000000">
                      <a:alpha val="43137"/>
                    </a:srgbClr>
                  </a:outerShdw>
                </a:effectLst>
              </a:rPr>
              <a:t>the</a:t>
            </a:r>
            <a:r>
              <a:rPr lang="en-US" dirty="0" smtClean="0"/>
              <a:t> complete systolic circuit using </a:t>
            </a:r>
            <a:r>
              <a:rPr lang="en-US" dirty="0" err="1" smtClean="0"/>
              <a:t>Stateful</a:t>
            </a:r>
            <a:r>
              <a:rPr lang="en-US" dirty="0" smtClean="0"/>
              <a:t> IMPLY </a:t>
            </a:r>
            <a:r>
              <a:rPr lang="en-US" dirty="0" err="1" smtClean="0"/>
              <a:t>memristors</a:t>
            </a:r>
            <a:r>
              <a:rPr lang="en-US" dirty="0" smtClean="0"/>
              <a:t>, the same way as </a:t>
            </a:r>
            <a:r>
              <a:rPr lang="en-US" dirty="0" err="1" smtClean="0"/>
              <a:t>Kamela</a:t>
            </a:r>
            <a:r>
              <a:rPr lang="en-US" dirty="0" smtClean="0"/>
              <a:t> has designed the Euclidean Distance, but you design only the data path as this circuit does not require external control.  </a:t>
            </a:r>
          </a:p>
          <a:p>
            <a:pPr marL="514350" indent="-514350">
              <a:buFont typeface="+mj-lt"/>
              <a:buAutoNum type="arabicPeriod"/>
            </a:pPr>
            <a:r>
              <a:rPr lang="en-US" dirty="0" smtClean="0"/>
              <a:t>Using VHDL, create the description of logic with </a:t>
            </a:r>
            <a:r>
              <a:rPr lang="en-US" dirty="0" err="1" smtClean="0"/>
              <a:t>stateful</a:t>
            </a:r>
            <a:r>
              <a:rPr lang="en-US" dirty="0" smtClean="0"/>
              <a:t> IMPLY gates. You should assume certain delay time </a:t>
            </a:r>
            <a:r>
              <a:rPr lang="en-US" b="1" i="1" dirty="0" smtClean="0">
                <a:effectLst>
                  <a:outerShdw blurRad="38100" dist="38100" dir="2700000" algn="tl">
                    <a:srgbClr val="000000">
                      <a:alpha val="43137"/>
                    </a:srgbClr>
                  </a:outerShdw>
                </a:effectLst>
              </a:rPr>
              <a:t>t0</a:t>
            </a:r>
            <a:r>
              <a:rPr lang="en-US" dirty="0" smtClean="0"/>
              <a:t> for each pulse. The cells are pipelined and executed in parallel. Use the same method as in </a:t>
            </a:r>
            <a:r>
              <a:rPr lang="en-US" dirty="0" err="1" smtClean="0"/>
              <a:t>Kamela’s</a:t>
            </a:r>
            <a:r>
              <a:rPr lang="en-US" dirty="0" smtClean="0"/>
              <a:t> </a:t>
            </a:r>
            <a:r>
              <a:rPr lang="en-US" dirty="0" err="1" smtClean="0"/>
              <a:t>stateful</a:t>
            </a:r>
            <a:r>
              <a:rPr lang="en-US" dirty="0" smtClean="0"/>
              <a:t> </a:t>
            </a:r>
            <a:r>
              <a:rPr lang="en-US" dirty="0" err="1" smtClean="0"/>
              <a:t>memristor</a:t>
            </a:r>
            <a:r>
              <a:rPr lang="en-US" dirty="0" smtClean="0"/>
              <a:t> design. </a:t>
            </a:r>
            <a:br>
              <a:rPr lang="en-US" dirty="0" smtClean="0"/>
            </a:br>
            <a:endParaRPr lang="en-US" dirty="0" smtClean="0"/>
          </a:p>
          <a:p>
            <a:pPr marL="514350" indent="-514350">
              <a:buFont typeface="+mj-lt"/>
              <a:buAutoNum type="arabicPeriod"/>
            </a:pPr>
            <a:r>
              <a:rPr lang="en-US" dirty="0" smtClean="0"/>
              <a:t>Simulate the circuit, the results should show both pipelining and parallelism. You should calculate the delay, area and power.</a:t>
            </a:r>
          </a:p>
          <a:p>
            <a:pPr marL="514350" indent="-514350">
              <a:buFont typeface="+mj-lt"/>
              <a:buAutoNum type="arabicPeriod"/>
            </a:pPr>
            <a:r>
              <a:rPr lang="en-US" dirty="0" smtClean="0"/>
              <a:t>Demonstrate with simulation how timing works here.</a:t>
            </a:r>
          </a:p>
          <a:p>
            <a:pPr marL="514350" indent="-514350">
              <a:buFont typeface="+mj-lt"/>
              <a:buAutoNum type="arabicPeriod"/>
            </a:pPr>
            <a:r>
              <a:rPr lang="en-US" dirty="0" smtClean="0"/>
              <a:t>Make a high quality presentation at the end of class, week of finals. Each student speaks.</a:t>
            </a:r>
          </a:p>
          <a:p>
            <a:pPr marL="514350" indent="-514350">
              <a:buFont typeface="+mj-lt"/>
              <a:buAutoNum type="arabicPeriod"/>
            </a:pPr>
            <a:r>
              <a:rPr lang="en-US" dirty="0" smtClean="0"/>
              <a:t>Write a high quality report that would be used by me to write a journal paper with all of you as authors and me as the last author.</a:t>
            </a:r>
          </a:p>
          <a:p>
            <a:pPr marL="514350" indent="-514350">
              <a:buFont typeface="+mj-lt"/>
              <a:buAutoNum type="arabicPeriod"/>
            </a:pPr>
            <a:r>
              <a:rPr lang="en-US" dirty="0" smtClean="0"/>
              <a:t>Contact me with any kind of questions.</a:t>
            </a:r>
          </a:p>
          <a:p>
            <a:pPr marL="514350" indent="-514350">
              <a:buFont typeface="+mj-lt"/>
              <a:buAutoNum type="arabicPeriod"/>
            </a:pPr>
            <a:endParaRPr lang="en-US" dirty="0"/>
          </a:p>
        </p:txBody>
      </p:sp>
    </p:spTree>
    <p:extLst>
      <p:ext uri="{BB962C8B-B14F-4D97-AF65-F5344CB8AC3E}">
        <p14:creationId xmlns:p14="http://schemas.microsoft.com/office/powerpoint/2010/main" val="823296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469</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Project. Memristive Systolic Sorter</vt:lpstr>
      <vt:lpstr>What is this project about?</vt:lpstr>
      <vt:lpstr>What you have to do to get an A for homework 2.</vt:lpstr>
      <vt:lpstr>What you have to do to get an A for final project.</vt:lpstr>
    </vt:vector>
  </TitlesOfParts>
  <Company>Portland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Memristive Euclidean Distance Architecture</dc:title>
  <dc:creator>Marek Perkowski</dc:creator>
  <cp:lastModifiedBy>mperkows</cp:lastModifiedBy>
  <cp:revision>12</cp:revision>
  <dcterms:created xsi:type="dcterms:W3CDTF">2016-05-02T23:34:30Z</dcterms:created>
  <dcterms:modified xsi:type="dcterms:W3CDTF">2017-04-02T21:23:14Z</dcterms:modified>
</cp:coreProperties>
</file>