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5" r:id="rId9"/>
    <p:sldId id="264" r:id="rId10"/>
    <p:sldId id="273" r:id="rId11"/>
    <p:sldId id="266" r:id="rId12"/>
    <p:sldId id="267" r:id="rId13"/>
    <p:sldId id="268" r:id="rId14"/>
    <p:sldId id="274" r:id="rId15"/>
    <p:sldId id="354" r:id="rId16"/>
    <p:sldId id="275" r:id="rId17"/>
    <p:sldId id="269" r:id="rId18"/>
    <p:sldId id="270" r:id="rId19"/>
    <p:sldId id="271" r:id="rId20"/>
    <p:sldId id="272" r:id="rId21"/>
    <p:sldId id="276" r:id="rId22"/>
    <p:sldId id="277" r:id="rId23"/>
    <p:sldId id="278" r:id="rId24"/>
    <p:sldId id="280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4" r:id="rId58"/>
    <p:sldId id="313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8" r:id="rId82"/>
    <p:sldId id="339" r:id="rId83"/>
    <p:sldId id="340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3" r:id="rId93"/>
    <p:sldId id="350" r:id="rId94"/>
    <p:sldId id="351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9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1B0B-4E4D-49DA-BBDF-076D69A2ADF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3145-70E0-4D2F-8EF5-E28E121A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2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1B0B-4E4D-49DA-BBDF-076D69A2ADF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3145-70E0-4D2F-8EF5-E28E121A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86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1B0B-4E4D-49DA-BBDF-076D69A2ADF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3145-70E0-4D2F-8EF5-E28E121A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08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1B0B-4E4D-49DA-BBDF-076D69A2ADF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3145-70E0-4D2F-8EF5-E28E121A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1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1B0B-4E4D-49DA-BBDF-076D69A2ADF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3145-70E0-4D2F-8EF5-E28E121A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87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1B0B-4E4D-49DA-BBDF-076D69A2ADF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3145-70E0-4D2F-8EF5-E28E121A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0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1B0B-4E4D-49DA-BBDF-076D69A2ADF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3145-70E0-4D2F-8EF5-E28E121A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57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1B0B-4E4D-49DA-BBDF-076D69A2ADF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3145-70E0-4D2F-8EF5-E28E121A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8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1B0B-4E4D-49DA-BBDF-076D69A2ADF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3145-70E0-4D2F-8EF5-E28E121A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5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1B0B-4E4D-49DA-BBDF-076D69A2ADF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3145-70E0-4D2F-8EF5-E28E121A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61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31B0B-4E4D-49DA-BBDF-076D69A2ADF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3145-70E0-4D2F-8EF5-E28E121A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19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31B0B-4E4D-49DA-BBDF-076D69A2ADFB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43145-70E0-4D2F-8EF5-E28E121AD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7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eb.cecs.pdx.edu/~mperkows/CLASS_VHDL_99/slides08.html" TargetMode="External"/><Relationship Id="rId2" Type="http://schemas.openxmlformats.org/officeDocument/2006/relationships/hyperlink" Target="http://web.cecs.pdx.edu/~mperkows/CLASS_VHDL_99/S2016/01.MEMRISTIVE_ARCHITECTURE/006.%20Anika%20davidso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-bcf.usc.edu/~dkempe/CS104/10-31.pdf" TargetMode="External"/><Relationship Id="rId5" Type="http://schemas.openxmlformats.org/officeDocument/2006/relationships/hyperlink" Target="http://www.cs.kent.edu/~batcher/sort.pdf" TargetMode="External"/><Relationship Id="rId4" Type="http://schemas.openxmlformats.org/officeDocument/2006/relationships/hyperlink" Target="http://www.ijera.com/papers/Vol5_issue5/Part%20-%205/T50505105109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1470025"/>
          </a:xfrm>
        </p:spPr>
        <p:txBody>
          <a:bodyPr/>
          <a:lstStyle/>
          <a:p>
            <a:r>
              <a:rPr lang="en-US" dirty="0"/>
              <a:t>Triangular Sorter Using </a:t>
            </a:r>
            <a:r>
              <a:rPr lang="en-US" dirty="0" err="1"/>
              <a:t>Memristive</a:t>
            </a:r>
            <a:r>
              <a:rPr lang="en-US" dirty="0"/>
              <a:t> Architecture.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286000"/>
            <a:ext cx="6400800" cy="3505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 </a:t>
            </a:r>
            <a:r>
              <a:rPr lang="en-US" b="1" dirty="0">
                <a:solidFill>
                  <a:schemeClr val="tx1"/>
                </a:solidFill>
              </a:rPr>
              <a:t>Under the Leadership and Guidance of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Dr.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Marek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</a:rPr>
              <a:t>Perkowski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en-US" b="1" dirty="0">
                <a:solidFill>
                  <a:schemeClr val="tx1"/>
                </a:solidFill>
              </a:rPr>
              <a:t>ECE 590  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                                                </a:t>
            </a:r>
            <a:r>
              <a:rPr lang="en-US" sz="2800" dirty="0">
                <a:solidFill>
                  <a:schemeClr val="tx1"/>
                </a:solidFill>
              </a:rPr>
              <a:t>By, </a:t>
            </a:r>
          </a:p>
          <a:p>
            <a:r>
              <a:rPr lang="en-US" sz="2800" dirty="0">
                <a:solidFill>
                  <a:schemeClr val="tx1"/>
                </a:solidFill>
              </a:rPr>
              <a:t>                                         </a:t>
            </a:r>
            <a:r>
              <a:rPr lang="en-US" sz="2800" dirty="0" err="1">
                <a:solidFill>
                  <a:schemeClr val="tx1"/>
                </a:solidFill>
              </a:rPr>
              <a:t>Sai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Kiran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Kadam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                                                   914459405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Nitish Kumar Marikal\AppData\Local\Microsoft\Windows\INetCache\Content.Word\PSU_white_screen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613564"/>
            <a:ext cx="2417618" cy="649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4947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IMPLY Logic using </a:t>
            </a:r>
            <a:r>
              <a:rPr lang="en-US" dirty="0" err="1"/>
              <a:t>Memristors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180" y="3831129"/>
            <a:ext cx="167640" cy="6410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" name="Content Placeholder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546850" cy="370014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861900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IMPLY Logic using </a:t>
            </a:r>
            <a:r>
              <a:rPr lang="en-US" dirty="0" err="1"/>
              <a:t>Memristors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n-US" dirty="0"/>
              <a:t> When P = 1</a:t>
            </a:r>
          </a:p>
          <a:p>
            <a:pPr lvl="0"/>
            <a:r>
              <a:rPr lang="en-US" dirty="0" err="1"/>
              <a:t>Memristor</a:t>
            </a:r>
            <a:r>
              <a:rPr lang="en-US" dirty="0"/>
              <a:t> P=1, implies P is closed. </a:t>
            </a:r>
          </a:p>
          <a:p>
            <a:pPr lvl="0"/>
            <a:r>
              <a:rPr lang="en-US" dirty="0" err="1"/>
              <a:t>Memristor</a:t>
            </a:r>
            <a:r>
              <a:rPr lang="en-US" dirty="0"/>
              <a:t> P has less resistance. P can be treated as a wire.</a:t>
            </a:r>
          </a:p>
          <a:p>
            <a:pPr lvl="0"/>
            <a:r>
              <a:rPr lang="en-US" dirty="0"/>
              <a:t>The voltage across the grounding resistor is same as </a:t>
            </a:r>
            <a:r>
              <a:rPr lang="en-US" dirty="0" err="1"/>
              <a:t>Vcond</a:t>
            </a:r>
            <a:endParaRPr lang="en-US" dirty="0"/>
          </a:p>
          <a:p>
            <a:pPr lvl="0"/>
            <a:r>
              <a:rPr lang="en-US" dirty="0"/>
              <a:t>The voltage across </a:t>
            </a:r>
            <a:r>
              <a:rPr lang="en-US" dirty="0" err="1"/>
              <a:t>memristor</a:t>
            </a:r>
            <a:r>
              <a:rPr lang="en-US" dirty="0"/>
              <a:t> Q becomes </a:t>
            </a:r>
            <a:r>
              <a:rPr lang="en-US" dirty="0" err="1"/>
              <a:t>Vset-Vcond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From Figure , </a:t>
            </a:r>
            <a:r>
              <a:rPr lang="en-US" dirty="0" err="1"/>
              <a:t>Vset-Vcond</a:t>
            </a:r>
            <a:r>
              <a:rPr lang="en-US" dirty="0"/>
              <a:t> &lt; </a:t>
            </a:r>
            <a:r>
              <a:rPr lang="en-US" dirty="0" err="1"/>
              <a:t>Vclose</a:t>
            </a:r>
            <a:r>
              <a:rPr lang="en-US" dirty="0"/>
              <a:t>, not enough to switch the state of Q irrespective of its input.</a:t>
            </a:r>
          </a:p>
          <a:p>
            <a:pPr lvl="0"/>
            <a:r>
              <a:rPr lang="en-US" dirty="0"/>
              <a:t>The state of Q = Previous state of Q.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003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 –bit </a:t>
            </a:r>
            <a:r>
              <a:rPr lang="en-US" dirty="0" err="1"/>
              <a:t>Min_Max</a:t>
            </a:r>
            <a:r>
              <a:rPr lang="en-US" dirty="0"/>
              <a:t> Cell – IMPLY 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1027" name="Picture 3" descr="C:\Users\SK\Desktop\SORTER\Max_Min Cell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7686675" cy="488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210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153400" cy="5897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</a:t>
            </a:r>
          </a:p>
          <a:p>
            <a:pPr marL="0" indent="0">
              <a:buNone/>
            </a:pPr>
            <a:r>
              <a:rPr lang="en-US" dirty="0"/>
              <a:t>             4 –bit -</a:t>
            </a:r>
            <a:r>
              <a:rPr lang="en-US" dirty="0" err="1"/>
              <a:t>Min_Max</a:t>
            </a:r>
            <a:r>
              <a:rPr lang="en-US" dirty="0"/>
              <a:t> Cell -  Imply Sequence</a:t>
            </a:r>
          </a:p>
        </p:txBody>
      </p:sp>
      <p:pic>
        <p:nvPicPr>
          <p:cNvPr id="2051" name="Picture 3" descr="C:\Users\SK\Desktop\SORTER\Basic-Cell - 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4343400" cy="456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853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Min_Max</a:t>
            </a:r>
            <a:r>
              <a:rPr lang="en-US" dirty="0"/>
              <a:t> Cell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 The above </a:t>
            </a:r>
            <a:r>
              <a:rPr lang="en-US" dirty="0" err="1"/>
              <a:t>Min_Max</a:t>
            </a:r>
            <a:r>
              <a:rPr lang="en-US" dirty="0"/>
              <a:t> cell can be described as follows:</a:t>
            </a:r>
          </a:p>
          <a:p>
            <a:pPr lvl="0"/>
            <a:r>
              <a:rPr lang="en-US" dirty="0"/>
              <a:t>0 represent working </a:t>
            </a:r>
            <a:r>
              <a:rPr lang="en-US" dirty="0" err="1"/>
              <a:t>memristors</a:t>
            </a:r>
            <a:r>
              <a:rPr lang="en-US" dirty="0"/>
              <a:t> which have value of ‘0’</a:t>
            </a:r>
          </a:p>
          <a:p>
            <a:pPr lvl="0"/>
            <a:r>
              <a:rPr lang="en-US" dirty="0"/>
              <a:t>P, Q are input </a:t>
            </a:r>
            <a:r>
              <a:rPr lang="en-US" dirty="0" err="1"/>
              <a:t>memristors</a:t>
            </a:r>
            <a:r>
              <a:rPr lang="en-US" dirty="0"/>
              <a:t> that can be ‘1’ or ‘0’</a:t>
            </a:r>
          </a:p>
          <a:p>
            <a:pPr lvl="0"/>
            <a:r>
              <a:rPr lang="en-US" dirty="0"/>
              <a:t>As shown above, the final output of Min and Max value is obtained after six pulses. i.e., </a:t>
            </a:r>
            <a:r>
              <a:rPr lang="en-US" b="1" dirty="0"/>
              <a:t>(t0 – t5)</a:t>
            </a:r>
            <a:endParaRPr lang="en-US" dirty="0"/>
          </a:p>
          <a:p>
            <a:pPr lvl="0"/>
            <a:r>
              <a:rPr lang="en-US" dirty="0"/>
              <a:t>Max value = P+Q = P OR Q    is obtained after t5. i.e.,  pulses after t0.</a:t>
            </a:r>
          </a:p>
          <a:p>
            <a:r>
              <a:rPr lang="en-US" dirty="0"/>
              <a:t>Min value = P.Q = P AND Q is obtained after t4 i.e., 5 pulses after t0.    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177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Min_Max</a:t>
            </a:r>
            <a:r>
              <a:rPr lang="en-US" dirty="0"/>
              <a:t> Cell Basic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50" y="2188696"/>
            <a:ext cx="3946050" cy="376390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495800" y="1447800"/>
            <a:ext cx="44196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Inputs are in thermometer code</a:t>
            </a:r>
          </a:p>
          <a:p>
            <a:r>
              <a:rPr lang="en-US" dirty="0"/>
              <a:t>This makes comparison easy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/>
              <a:t>	Let X</a:t>
            </a:r>
            <a:r>
              <a:rPr lang="en-US" sz="2400" baseline="-25000" dirty="0"/>
              <a:t>1</a:t>
            </a:r>
            <a:r>
              <a:rPr lang="en-US" sz="2400" dirty="0"/>
              <a:t>=0011  X</a:t>
            </a:r>
            <a:r>
              <a:rPr lang="en-US" sz="2400" baseline="-25000" dirty="0"/>
              <a:t>2</a:t>
            </a:r>
            <a:r>
              <a:rPr lang="en-US" sz="2400" dirty="0"/>
              <a:t>=0111</a:t>
            </a:r>
          </a:p>
          <a:p>
            <a:pPr marL="0" indent="0">
              <a:buFont typeface="Arial" pitchFamily="34" charset="0"/>
              <a:buNone/>
            </a:pPr>
            <a:endParaRPr lang="en-US" sz="800" dirty="0"/>
          </a:p>
          <a:p>
            <a:pPr marL="0" indent="0">
              <a:buFont typeface="Arial" pitchFamily="34" charset="0"/>
              <a:buNone/>
            </a:pPr>
            <a:r>
              <a:rPr lang="en-US" sz="2400" dirty="0"/>
              <a:t>	   0011		  0011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/>
              <a:t>	</a:t>
            </a:r>
            <a:r>
              <a:rPr lang="en-US" sz="2400" u="sng" dirty="0"/>
              <a:t>&amp;0111</a:t>
            </a:r>
            <a:r>
              <a:rPr lang="en-US" sz="2400" dirty="0"/>
              <a:t>		</a:t>
            </a:r>
            <a:r>
              <a:rPr lang="en-US" sz="2400" u="sng" dirty="0"/>
              <a:t>+0111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/>
              <a:t>	   0011=min	  0111=max</a:t>
            </a:r>
          </a:p>
          <a:p>
            <a:pPr marL="0" indent="0">
              <a:buFont typeface="Arial" pitchFamily="34" charset="0"/>
              <a:buNone/>
            </a:pPr>
            <a:endParaRPr lang="en-US" sz="2400" dirty="0"/>
          </a:p>
          <a:p>
            <a:r>
              <a:rPr lang="en-US" dirty="0"/>
              <a:t>Tradeoff is more bits/input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28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/>
              <a:t>Physical </a:t>
            </a:r>
            <a:r>
              <a:rPr lang="en-US" sz="2800" dirty="0" err="1"/>
              <a:t>memristors</a:t>
            </a:r>
            <a:r>
              <a:rPr lang="en-US" sz="2800" dirty="0"/>
              <a:t> are represented by Horizontal lines</a:t>
            </a:r>
          </a:p>
          <a:p>
            <a:r>
              <a:rPr lang="en-US" sz="2800" dirty="0"/>
              <a:t>The bottom side of this symbol is the negated input.</a:t>
            </a:r>
          </a:p>
          <a:p>
            <a:r>
              <a:rPr lang="en-US" sz="2800" dirty="0"/>
              <a:t>The left side is the non-negated input and the value of </a:t>
            </a:r>
            <a:r>
              <a:rPr lang="en-US" sz="2800" dirty="0" err="1"/>
              <a:t>memristor</a:t>
            </a:r>
            <a:r>
              <a:rPr lang="en-US" sz="2800" dirty="0"/>
              <a:t> before the pulse.</a:t>
            </a:r>
          </a:p>
          <a:p>
            <a:r>
              <a:rPr lang="en-US" sz="2800" dirty="0"/>
              <a:t>0  on the left side indicates an additional pulse required to reset the input state of the </a:t>
            </a:r>
            <a:r>
              <a:rPr lang="en-US" sz="2800" dirty="0" err="1"/>
              <a:t>memristor</a:t>
            </a:r>
            <a:r>
              <a:rPr lang="en-US" sz="2800" dirty="0"/>
              <a:t> to 0</a:t>
            </a:r>
          </a:p>
          <a:p>
            <a:r>
              <a:rPr lang="en-US" sz="2800" dirty="0"/>
              <a:t>The right side is the value of the </a:t>
            </a:r>
            <a:r>
              <a:rPr lang="en-US" sz="2800" dirty="0" err="1"/>
              <a:t>memristor</a:t>
            </a:r>
            <a:r>
              <a:rPr lang="en-US" sz="2800" dirty="0"/>
              <a:t> after the pulse</a:t>
            </a:r>
          </a:p>
        </p:txBody>
      </p:sp>
    </p:spTree>
    <p:extLst>
      <p:ext uri="{BB962C8B-B14F-4D97-AF65-F5344CB8AC3E}">
        <p14:creationId xmlns:p14="http://schemas.microsoft.com/office/powerpoint/2010/main" val="910553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Sorting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/>
              <a:t>Sorting is an important operation in engineering applications.</a:t>
            </a:r>
            <a:endParaRPr lang="en-US" sz="2000" dirty="0"/>
          </a:p>
          <a:p>
            <a:pPr lvl="0"/>
            <a:r>
              <a:rPr lang="en-US" dirty="0"/>
              <a:t>Different types of sorting – Serial and Parallel.</a:t>
            </a:r>
            <a:endParaRPr lang="en-US" sz="2000" dirty="0"/>
          </a:p>
          <a:p>
            <a:pPr lvl="1"/>
            <a:r>
              <a:rPr lang="en-US" b="1" dirty="0"/>
              <a:t>Serial Sorting:</a:t>
            </a:r>
            <a:endParaRPr lang="en-US" sz="1400" dirty="0"/>
          </a:p>
          <a:p>
            <a:pPr lvl="0"/>
            <a:r>
              <a:rPr lang="en-US" dirty="0"/>
              <a:t>The input bits are forwarded one after the other.</a:t>
            </a:r>
            <a:endParaRPr lang="en-US" sz="2000" dirty="0"/>
          </a:p>
          <a:p>
            <a:pPr lvl="0"/>
            <a:r>
              <a:rPr lang="en-US" dirty="0"/>
              <a:t>Less architecture is required.</a:t>
            </a:r>
            <a:endParaRPr lang="en-US" sz="2000" dirty="0"/>
          </a:p>
          <a:p>
            <a:pPr lvl="0"/>
            <a:r>
              <a:rPr lang="en-US" dirty="0"/>
              <a:t>Waiting time or delay is high. </a:t>
            </a:r>
            <a:endParaRPr lang="en-US" sz="2000" dirty="0"/>
          </a:p>
          <a:p>
            <a:pPr lvl="1"/>
            <a:r>
              <a:rPr lang="en-US" b="1" dirty="0"/>
              <a:t>Parallel Sorting:</a:t>
            </a:r>
            <a:endParaRPr lang="en-US" sz="1400" dirty="0"/>
          </a:p>
          <a:p>
            <a:pPr lvl="0"/>
            <a:r>
              <a:rPr lang="en-US" dirty="0"/>
              <a:t>The input bits are forwarded all the same time.</a:t>
            </a:r>
            <a:endParaRPr lang="en-US" sz="2000" dirty="0"/>
          </a:p>
          <a:p>
            <a:pPr lvl="0"/>
            <a:r>
              <a:rPr lang="en-US" dirty="0"/>
              <a:t>Heavy architecture (more </a:t>
            </a:r>
            <a:r>
              <a:rPr lang="en-US" dirty="0" err="1"/>
              <a:t>Min_Max</a:t>
            </a:r>
            <a:r>
              <a:rPr lang="en-US" dirty="0"/>
              <a:t> cells) is required.</a:t>
            </a:r>
            <a:endParaRPr lang="en-US" sz="2000" dirty="0"/>
          </a:p>
          <a:p>
            <a:pPr lvl="0"/>
            <a:r>
              <a:rPr lang="en-US" dirty="0"/>
              <a:t>Very less waiting time as It implements a Pipeline model.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30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Thermometer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Thermometer code is a type of encoding pattern in which the unsigned integer, n, is represented by n ones and the remaining zeros until the desired vector width.</a:t>
            </a:r>
          </a:p>
          <a:p>
            <a:pPr lvl="0"/>
            <a:r>
              <a:rPr lang="en-US" dirty="0"/>
              <a:t>The Thermometer code makes the comparison easy.</a:t>
            </a:r>
          </a:p>
          <a:p>
            <a:pPr lvl="0"/>
            <a:r>
              <a:rPr lang="en-US" dirty="0"/>
              <a:t>Let us take two numbers, say, 2 and 4</a:t>
            </a:r>
          </a:p>
          <a:p>
            <a:r>
              <a:rPr lang="en-US" dirty="0"/>
              <a:t>2 = 0011 and 4 = 1111 in Thermometer code</a:t>
            </a:r>
          </a:p>
        </p:txBody>
      </p:sp>
    </p:spTree>
    <p:extLst>
      <p:ext uri="{BB962C8B-B14F-4D97-AF65-F5344CB8AC3E}">
        <p14:creationId xmlns:p14="http://schemas.microsoft.com/office/powerpoint/2010/main" val="3734302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 </a:t>
            </a:r>
            <a:br>
              <a:rPr lang="en-US" dirty="0"/>
            </a:br>
            <a:r>
              <a:rPr lang="en-US" b="1" dirty="0"/>
              <a:t>Implemented </a:t>
            </a:r>
            <a:r>
              <a:rPr lang="en-US" b="1" dirty="0" err="1"/>
              <a:t>Min_Max</a:t>
            </a:r>
            <a:r>
              <a:rPr lang="en-US" b="1" dirty="0"/>
              <a:t> Cells &amp; Buffers (Hardware)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1-bit </a:t>
            </a:r>
            <a:r>
              <a:rPr lang="en-US" dirty="0" err="1"/>
              <a:t>Min_Max</a:t>
            </a:r>
            <a:r>
              <a:rPr lang="en-US" dirty="0"/>
              <a:t> cell = 24</a:t>
            </a:r>
          </a:p>
          <a:p>
            <a:pPr lvl="0"/>
            <a:r>
              <a:rPr lang="en-US" dirty="0"/>
              <a:t>4- bit </a:t>
            </a:r>
            <a:r>
              <a:rPr lang="en-US" dirty="0" err="1"/>
              <a:t>Min_Max</a:t>
            </a:r>
            <a:r>
              <a:rPr lang="en-US" dirty="0"/>
              <a:t> cell = 6</a:t>
            </a:r>
          </a:p>
          <a:p>
            <a:pPr lvl="0"/>
            <a:r>
              <a:rPr lang="en-US" dirty="0"/>
              <a:t>4-bit 6 register -  FIFO Buffers = 4</a:t>
            </a:r>
          </a:p>
          <a:p>
            <a:pPr lvl="0"/>
            <a:r>
              <a:rPr lang="en-US" dirty="0"/>
              <a:t>4- bit 12 register – FIFO Buffer = 2</a:t>
            </a:r>
          </a:p>
          <a:p>
            <a:pPr lvl="0"/>
            <a:r>
              <a:rPr lang="en-US" dirty="0"/>
              <a:t>4- bit registers = 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78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Triangular Sorter</a:t>
            </a:r>
          </a:p>
          <a:p>
            <a:r>
              <a:rPr lang="en-US" dirty="0" err="1"/>
              <a:t>Memristor</a:t>
            </a:r>
            <a:endParaRPr lang="en-US" dirty="0"/>
          </a:p>
          <a:p>
            <a:r>
              <a:rPr lang="en-US" dirty="0"/>
              <a:t>IMPLY Gate</a:t>
            </a:r>
          </a:p>
          <a:p>
            <a:r>
              <a:rPr lang="en-US" dirty="0" err="1"/>
              <a:t>Min_Max</a:t>
            </a:r>
            <a:r>
              <a:rPr lang="en-US" dirty="0"/>
              <a:t> Cell</a:t>
            </a:r>
          </a:p>
          <a:p>
            <a:r>
              <a:rPr lang="en-US" dirty="0"/>
              <a:t>Parallel Sorting vs. Serial Sorting</a:t>
            </a:r>
          </a:p>
          <a:p>
            <a:r>
              <a:rPr lang="en-US" dirty="0"/>
              <a:t>Thermometer Code</a:t>
            </a:r>
          </a:p>
          <a:p>
            <a:r>
              <a:rPr lang="en-US" dirty="0"/>
              <a:t>Pipelined Data Flow</a:t>
            </a:r>
          </a:p>
          <a:p>
            <a:r>
              <a:rPr lang="en-US" dirty="0"/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2201824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Pipelined Data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The data flow of a parallel sorter requires more hardware when compared to a serial sorter. </a:t>
            </a:r>
          </a:p>
          <a:p>
            <a:pPr lvl="0"/>
            <a:r>
              <a:rPr lang="en-US" dirty="0"/>
              <a:t>The time required to get the output is less when compared to that of the Serial sorter.</a:t>
            </a:r>
          </a:p>
          <a:p>
            <a:pPr lvl="0"/>
            <a:r>
              <a:rPr lang="en-US" dirty="0"/>
              <a:t>The two 4-bit inputs are given at the first stage and it takes 6 pulses for the Max and Min values to appear at the output after comparison.</a:t>
            </a:r>
          </a:p>
          <a:p>
            <a:pPr lvl="0"/>
            <a:r>
              <a:rPr lang="en-US" dirty="0"/>
              <a:t>Meanwhile, the inputs at the second stage are already given and the second stage, now, requires a second input which is the Min value from the first stage of the pipeline.</a:t>
            </a:r>
          </a:p>
        </p:txBody>
      </p:sp>
    </p:spTree>
    <p:extLst>
      <p:ext uri="{BB962C8B-B14F-4D97-AF65-F5344CB8AC3E}">
        <p14:creationId xmlns:p14="http://schemas.microsoft.com/office/powerpoint/2010/main" val="2906468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So, In order not to occur a false comparison, the inputs given at the second stage are given to a 6 stage-FIFO Buffer which enables the inputs to reach the 4-bit </a:t>
            </a:r>
            <a:r>
              <a:rPr lang="en-US" dirty="0" err="1"/>
              <a:t>Min_Max</a:t>
            </a:r>
            <a:r>
              <a:rPr lang="en-US" dirty="0"/>
              <a:t> cell when the Min value from the first stage is readily available.</a:t>
            </a:r>
          </a:p>
          <a:p>
            <a:r>
              <a:rPr lang="en-US" dirty="0"/>
              <a:t>Hence, the parallel sorting using </a:t>
            </a:r>
            <a:r>
              <a:rPr lang="en-US" dirty="0" err="1"/>
              <a:t>memristive</a:t>
            </a:r>
            <a:r>
              <a:rPr lang="en-US" dirty="0"/>
              <a:t> architecture progresses from here on in the similar fashion.</a:t>
            </a:r>
          </a:p>
          <a:p>
            <a:pPr lvl="0"/>
            <a:r>
              <a:rPr lang="en-US" dirty="0"/>
              <a:t>During the third stage, a, 12-bit FIFO Buffer is required to keep the inputs busy till the Min </a:t>
            </a:r>
            <a:r>
              <a:rPr lang="en-US"/>
              <a:t>value from </a:t>
            </a:r>
            <a:r>
              <a:rPr lang="en-US" dirty="0"/>
              <a:t>the second stage is available.</a:t>
            </a:r>
          </a:p>
          <a:p>
            <a:r>
              <a:rPr lang="en-US" dirty="0"/>
              <a:t>So, the parallel triangular sorter implements a Pipeline model and works in this fashion reducing the overall throughput time of the outputs</a:t>
            </a:r>
          </a:p>
        </p:txBody>
      </p:sp>
    </p:spTree>
    <p:extLst>
      <p:ext uri="{BB962C8B-B14F-4D97-AF65-F5344CB8AC3E}">
        <p14:creationId xmlns:p14="http://schemas.microsoft.com/office/powerpoint/2010/main" val="1373250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543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Data Flow of a 4 four-bit Parallel Sorter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6096000" cy="564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431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Flow of a 4 four-bit Parallel Sorter.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Min_Max</a:t>
            </a:r>
            <a:r>
              <a:rPr lang="en-US" dirty="0"/>
              <a:t> cell is </a:t>
            </a:r>
            <a:r>
              <a:rPr lang="en-US" dirty="0" err="1"/>
              <a:t>labelled</a:t>
            </a:r>
            <a:r>
              <a:rPr lang="en-US" dirty="0"/>
              <a:t> as (X,Y) </a:t>
            </a:r>
          </a:p>
          <a:p>
            <a:r>
              <a:rPr lang="en-US" dirty="0"/>
              <a:t>X – Row number; </a:t>
            </a:r>
          </a:p>
          <a:p>
            <a:r>
              <a:rPr lang="en-US" dirty="0"/>
              <a:t>Y- Column number.</a:t>
            </a:r>
          </a:p>
          <a:p>
            <a:r>
              <a:rPr lang="en-US" dirty="0"/>
              <a:t> To Maintain the delays, FIFO Buffers are placed where ever required to avoid faulty comparisons.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73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K\Desktop\SORTER\590 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53" y="685800"/>
            <a:ext cx="8415346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457200"/>
            <a:ext cx="3863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Data Flow of a 4 four-bit Parallel Sorter.</a:t>
            </a:r>
          </a:p>
        </p:txBody>
      </p:sp>
    </p:spTree>
    <p:extLst>
      <p:ext uri="{BB962C8B-B14F-4D97-AF65-F5344CB8AC3E}">
        <p14:creationId xmlns:p14="http://schemas.microsoft.com/office/powerpoint/2010/main" val="2259491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specification of Inputs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Here, the inputs 1,2,3,4 and outputs 1,2,3,4</a:t>
            </a:r>
          </a:p>
          <a:p>
            <a:pPr marL="0" indent="0">
              <a:buNone/>
            </a:pPr>
            <a:r>
              <a:rPr lang="en-US" dirty="0"/>
              <a:t> are represented by registers colored in </a:t>
            </a:r>
            <a:r>
              <a:rPr lang="en-US" b="1" dirty="0"/>
              <a:t>RED.</a:t>
            </a:r>
          </a:p>
          <a:p>
            <a:r>
              <a:rPr lang="en-US" dirty="0"/>
              <a:t>The Cells marked in </a:t>
            </a:r>
            <a:r>
              <a:rPr lang="en-US" b="1" dirty="0"/>
              <a:t>‘Yellow</a:t>
            </a:r>
            <a:r>
              <a:rPr lang="en-US" dirty="0"/>
              <a:t>’ are the four input bits that are required to be sorted using this Parallel Triangular Sorter.</a:t>
            </a:r>
          </a:p>
          <a:p>
            <a:r>
              <a:rPr lang="en-US" dirty="0"/>
              <a:t>The Yellow colored inputs move as the pulse progresses and so 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438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K\Desktop\SORTER\590 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659"/>
            <a:ext cx="8229600" cy="611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381000"/>
            <a:ext cx="3863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Data Flow of a 4 four-bit Parallel Sorter.</a:t>
            </a:r>
          </a:p>
        </p:txBody>
      </p:sp>
    </p:spTree>
    <p:extLst>
      <p:ext uri="{BB962C8B-B14F-4D97-AF65-F5344CB8AC3E}">
        <p14:creationId xmlns:p14="http://schemas.microsoft.com/office/powerpoint/2010/main" val="372339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K\Desktop\SORTER FLOW\590 -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425100" cy="625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344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K\Desktop\SORTER FLOW\590 - 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1359"/>
            <a:ext cx="8527726" cy="633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386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K\Desktop\SORTER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559"/>
            <a:ext cx="8229600" cy="611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112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</a:t>
            </a:r>
            <a:r>
              <a:rPr lang="en-US" dirty="0" err="1"/>
              <a:t>memristive</a:t>
            </a:r>
            <a:r>
              <a:rPr lang="en-US" dirty="0"/>
              <a:t> architecture is used and implemented to realize the parallel triangular sorter.</a:t>
            </a:r>
          </a:p>
          <a:p>
            <a:r>
              <a:rPr lang="en-US" dirty="0"/>
              <a:t>A </a:t>
            </a:r>
            <a:r>
              <a:rPr lang="en-US" dirty="0" err="1"/>
              <a:t>memristor</a:t>
            </a:r>
            <a:r>
              <a:rPr lang="en-US" dirty="0"/>
              <a:t> is a novel circuit produced by HP labs in the year 2008.</a:t>
            </a:r>
          </a:p>
          <a:p>
            <a:r>
              <a:rPr lang="en-US" dirty="0"/>
              <a:t>A parallel triangular sorting has been used rather than serial triangular sorting.</a:t>
            </a:r>
          </a:p>
          <a:p>
            <a:r>
              <a:rPr lang="en-US" dirty="0"/>
              <a:t>The </a:t>
            </a:r>
            <a:r>
              <a:rPr lang="en-US" dirty="0" err="1"/>
              <a:t>Max_Min</a:t>
            </a:r>
            <a:r>
              <a:rPr lang="en-US" dirty="0"/>
              <a:t> logic cells have been used to compare the minimum and maximum of the give input bits which is shown in the later stages.</a:t>
            </a:r>
          </a:p>
          <a:p>
            <a:r>
              <a:rPr lang="en-US" dirty="0"/>
              <a:t>This model can be used in computer engineering areas that deal with huge data.</a:t>
            </a:r>
          </a:p>
        </p:txBody>
      </p:sp>
    </p:spTree>
    <p:extLst>
      <p:ext uri="{BB962C8B-B14F-4D97-AF65-F5344CB8AC3E}">
        <p14:creationId xmlns:p14="http://schemas.microsoft.com/office/powerpoint/2010/main" val="3237948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K\Desktop\SORTER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659"/>
            <a:ext cx="8229600" cy="611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909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K\Desktop\SORTER\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559"/>
            <a:ext cx="8229600" cy="611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704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K\Desktop\SORTER\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06" y="381000"/>
            <a:ext cx="7737587" cy="57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319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K\Desktop\SORTER\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559"/>
            <a:ext cx="8229600" cy="611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445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K\Desktop\SORTER FLOW\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559"/>
            <a:ext cx="8229600" cy="611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7946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K\Desktop\SORTER\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93" y="228600"/>
            <a:ext cx="7840213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800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K\Desktop\SORTER\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06" y="381000"/>
            <a:ext cx="7737587" cy="57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025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K\Desktop\SORTER\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88" y="76200"/>
            <a:ext cx="8159824" cy="604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593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K\Desktop\SORTER\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2" y="228600"/>
            <a:ext cx="7954276" cy="589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6134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SK\Desktop\SORTER\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3048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881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</a:t>
            </a:r>
            <a:r>
              <a:rPr lang="en-US" u="sng" dirty="0"/>
              <a:t>Triangular Sorter</a:t>
            </a:r>
            <a:r>
              <a:rPr lang="en-US" dirty="0"/>
              <a:t>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triangular sorter is a technique of sorting and comparing the given </a:t>
            </a:r>
            <a:r>
              <a:rPr lang="en-US" i="1" dirty="0"/>
              <a:t>m, n</a:t>
            </a:r>
            <a:r>
              <a:rPr lang="en-US" dirty="0"/>
              <a:t> bit inputs that gives out the minimum and maximum values through the implementation of Imply gate logic in its imply primitive logic cell.</a:t>
            </a:r>
          </a:p>
          <a:p>
            <a:r>
              <a:rPr lang="en-US" dirty="0"/>
              <a:t>The triangular sorter, here, begins with the two inputs at a time and proceeds with different inputs as the time progresses.</a:t>
            </a:r>
          </a:p>
          <a:p>
            <a:r>
              <a:rPr lang="en-US" dirty="0"/>
              <a:t>As the sorting progresses, the number of </a:t>
            </a:r>
            <a:r>
              <a:rPr lang="en-US" dirty="0" err="1"/>
              <a:t>Max_Min</a:t>
            </a:r>
            <a:r>
              <a:rPr lang="en-US" dirty="0"/>
              <a:t> cells that are required is minimized and at the last, only one </a:t>
            </a:r>
            <a:r>
              <a:rPr lang="en-US" dirty="0" err="1"/>
              <a:t>Max_Min</a:t>
            </a:r>
            <a:r>
              <a:rPr lang="en-US" dirty="0"/>
              <a:t> cell is required to get the maximum and minimum values</a:t>
            </a:r>
          </a:p>
        </p:txBody>
      </p:sp>
    </p:spTree>
    <p:extLst>
      <p:ext uri="{BB962C8B-B14F-4D97-AF65-F5344CB8AC3E}">
        <p14:creationId xmlns:p14="http://schemas.microsoft.com/office/powerpoint/2010/main" val="19517952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K\Desktop\SORTER\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3048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5337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SK\Desktop\SORTER\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2" y="228600"/>
            <a:ext cx="7954276" cy="589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4503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K\Desktop\SORTER\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75" y="152400"/>
            <a:ext cx="8057050" cy="597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0970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K\Desktop\SORTER\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3048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936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SK\Desktop\SORTER\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3048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9768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SK\Desktop\SORTER\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3048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9435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K\Desktop\SORTER\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6" y="381000"/>
            <a:ext cx="7748728" cy="57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7361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K\Desktop\SORTER\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6" y="381000"/>
            <a:ext cx="7748728" cy="57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1968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K\Desktop\SORTER\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2" y="228600"/>
            <a:ext cx="7954276" cy="589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1651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K\Desktop\SORTER\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3048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274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Memristor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memristor</a:t>
            </a:r>
            <a:r>
              <a:rPr lang="en-US" dirty="0"/>
              <a:t> is a two terminal fundamental passive element with non-linear Characteristic</a:t>
            </a:r>
          </a:p>
          <a:p>
            <a:r>
              <a:rPr lang="en-US" dirty="0"/>
              <a:t>Smaller form factor.</a:t>
            </a:r>
          </a:p>
          <a:p>
            <a:r>
              <a:rPr lang="en-US" dirty="0" err="1"/>
              <a:t>Memristor</a:t>
            </a:r>
            <a:r>
              <a:rPr lang="en-US" dirty="0"/>
              <a:t> provides the relation between Charge and Flux. </a:t>
            </a:r>
            <a:endParaRPr lang="en-US" i="1" dirty="0"/>
          </a:p>
          <a:p>
            <a:r>
              <a:rPr lang="en-US" dirty="0"/>
              <a:t>A resistor with a memory.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29200"/>
            <a:ext cx="2209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253990" y="3886200"/>
            <a:ext cx="3890010" cy="274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313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K\Desktop\SORTER\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3048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3836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SK\Desktop\SORTER\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6" y="381000"/>
            <a:ext cx="7748728" cy="57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4565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SK\Desktop\SORTER\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3048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7525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K\Desktop\SORTER\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3048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5099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K\Desktop\SORTER\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3048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6398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SK\Desktop\SORTER\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2" y="228600"/>
            <a:ext cx="7954276" cy="589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6069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SK\Desktop\SORTER\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341868"/>
            <a:ext cx="426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Hence , the o/p of parallel sorter is available  31</a:t>
            </a:r>
            <a:r>
              <a:rPr lang="en-US" baseline="30000" dirty="0"/>
              <a:t>st</a:t>
            </a:r>
            <a:r>
              <a:rPr lang="en-US" dirty="0"/>
              <a:t> Pulse </a:t>
            </a:r>
          </a:p>
        </p:txBody>
      </p:sp>
    </p:spTree>
    <p:extLst>
      <p:ext uri="{BB962C8B-B14F-4D97-AF65-F5344CB8AC3E}">
        <p14:creationId xmlns:p14="http://schemas.microsoft.com/office/powerpoint/2010/main" val="40142903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Pipelined</a:t>
            </a:r>
            <a:r>
              <a:rPr lang="en-US" dirty="0"/>
              <a:t> Data Flow for multiple 4-bit inputs[4]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8 registers in </a:t>
            </a:r>
            <a:r>
              <a:rPr lang="en-US" b="1" dirty="0"/>
              <a:t>RED</a:t>
            </a:r>
            <a:r>
              <a:rPr lang="en-US" dirty="0"/>
              <a:t> are used to represent Inputs and Outputs (1,2,3,4)</a:t>
            </a:r>
          </a:p>
          <a:p>
            <a:r>
              <a:rPr lang="en-US" dirty="0"/>
              <a:t>4 FIFO Buffers are used to maintain synchronicity and Delays thereby avoiding faulty comparisons.</a:t>
            </a:r>
          </a:p>
          <a:p>
            <a:r>
              <a:rPr lang="en-US" dirty="0"/>
              <a:t>FIFO Buffers increase the Pipeline Throughput!</a:t>
            </a:r>
          </a:p>
          <a:p>
            <a:r>
              <a:rPr lang="en-US" dirty="0"/>
              <a:t>6 sets of 4-bit inputs of the following color are sorted</a:t>
            </a:r>
          </a:p>
          <a:p>
            <a:r>
              <a:rPr lang="en-US" dirty="0"/>
              <a:t>Yellow, Green, Blue, Orange, Purple and Gold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7151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r>
              <a:rPr lang="en-US" dirty="0"/>
              <a:t>Every output is available for 6 pulses as the input delay of </a:t>
            </a:r>
            <a:r>
              <a:rPr lang="en-US" dirty="0" err="1"/>
              <a:t>Min_Max</a:t>
            </a:r>
            <a:r>
              <a:rPr lang="en-US" dirty="0"/>
              <a:t> cell is 6 pulses.</a:t>
            </a:r>
          </a:p>
          <a:p>
            <a:r>
              <a:rPr lang="en-US" dirty="0"/>
              <a:t>Timing Constraints:</a:t>
            </a:r>
          </a:p>
          <a:p>
            <a:pPr marL="0" indent="0">
              <a:buNone/>
            </a:pPr>
            <a:r>
              <a:rPr lang="en-US" dirty="0"/>
              <a:t>1. First input set  given at  ‘t</a:t>
            </a:r>
            <a:r>
              <a:rPr lang="en-US" sz="2000" dirty="0"/>
              <a:t>0</a:t>
            </a:r>
            <a:r>
              <a:rPr lang="en-US" dirty="0"/>
              <a:t>‘, the output </a:t>
            </a:r>
            <a:endParaRPr lang="en-US" sz="2000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860746"/>
              </p:ext>
            </p:extLst>
          </p:nvPr>
        </p:nvGraphicFramePr>
        <p:xfrm>
          <a:off x="1295400" y="2971801"/>
          <a:ext cx="6324600" cy="321338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1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Input</a:t>
                      </a:r>
                      <a:r>
                        <a:rPr lang="en-US" sz="2400" baseline="0" dirty="0"/>
                        <a:t> Set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Time</a:t>
                      </a:r>
                      <a:r>
                        <a:rPr lang="en-US" sz="2400" baseline="0" dirty="0"/>
                        <a:t> at Input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Time </a:t>
                      </a:r>
                      <a:r>
                        <a:rPr lang="en-US" sz="2400" dirty="0" err="1"/>
                        <a:t>atOutput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3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</a:t>
                      </a:r>
                      <a:r>
                        <a:rPr lang="en-US" sz="18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</a:t>
                      </a:r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3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t</a:t>
                      </a:r>
                      <a:r>
                        <a:rPr lang="en-US" sz="18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</a:t>
                      </a:r>
                      <a:r>
                        <a:rPr lang="en-US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3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</a:t>
                      </a:r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</a:t>
                      </a:r>
                      <a:r>
                        <a:rPr lang="en-US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3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</a:t>
                      </a:r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</a:t>
                      </a:r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3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</a:t>
                      </a:r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</a:t>
                      </a:r>
                      <a:r>
                        <a:rPr lang="en-US" dirty="0"/>
                        <a:t>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3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</a:t>
                      </a:r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</a:t>
                      </a:r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45147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K\Desktop\SORTER\590 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5540"/>
            <a:ext cx="8229600" cy="565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287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V-I Chars of a </a:t>
            </a:r>
            <a:r>
              <a:rPr lang="en-US" dirty="0" err="1"/>
              <a:t>Memristor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‘</a:t>
            </a:r>
            <a:r>
              <a:rPr lang="en-US" sz="2400" b="1" dirty="0"/>
              <a:t>AB</a:t>
            </a:r>
            <a:r>
              <a:rPr lang="en-US" sz="2400" dirty="0"/>
              <a:t>’ of the graph = </a:t>
            </a:r>
            <a:r>
              <a:rPr lang="en-US" sz="2400" b="1" dirty="0"/>
              <a:t>ON </a:t>
            </a:r>
            <a:r>
              <a:rPr lang="en-US" sz="2400" dirty="0"/>
              <a:t> (Less Resistance)</a:t>
            </a:r>
            <a:r>
              <a:rPr lang="en-US" sz="2400" b="1" dirty="0"/>
              <a:t>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The ‘</a:t>
            </a:r>
            <a:r>
              <a:rPr lang="en-US" sz="2400" b="1" dirty="0"/>
              <a:t>BC</a:t>
            </a:r>
            <a:r>
              <a:rPr lang="en-US" sz="2400" dirty="0"/>
              <a:t>’ of the graph = Closed to Open. 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The ‘</a:t>
            </a:r>
            <a:r>
              <a:rPr lang="en-US" sz="2400" b="1" dirty="0"/>
              <a:t>CD</a:t>
            </a:r>
            <a:r>
              <a:rPr lang="en-US" sz="2400" dirty="0"/>
              <a:t>’ of the graph = </a:t>
            </a:r>
            <a:r>
              <a:rPr lang="en-US" sz="2400" b="1" dirty="0"/>
              <a:t>OFF </a:t>
            </a:r>
            <a:r>
              <a:rPr lang="en-US" sz="2400" dirty="0"/>
              <a:t>(High resistance) </a:t>
            </a:r>
            <a:endParaRPr lang="en-US" sz="2400" b="1" dirty="0"/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The ‘</a:t>
            </a:r>
            <a:r>
              <a:rPr lang="en-US" sz="2400" b="1" dirty="0"/>
              <a:t>DA</a:t>
            </a:r>
            <a:r>
              <a:rPr lang="en-US" sz="2400" dirty="0"/>
              <a:t>’ of the graph = Open to Close.  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48000"/>
            <a:ext cx="2822864" cy="330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86200"/>
            <a:ext cx="2085975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5153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SK\Desktop\SORTER\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2" y="228600"/>
            <a:ext cx="7954276" cy="589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0342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SK\Desktop\SORTER\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3048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533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SK\Desktop\SORTER\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23256"/>
            <a:ext cx="8293964" cy="614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1876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SK\Desktop\SORTER\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4336"/>
            <a:ext cx="8013977" cy="594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174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SK\Desktop\SORTER\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1342"/>
            <a:ext cx="8166377" cy="605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885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SK\Desktop\SORTER\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3048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3846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SK\Desktop\SORTER\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6" y="381000"/>
            <a:ext cx="7748728" cy="57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4676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C:\Users\SK\Desktop\SORTER\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6" y="381000"/>
            <a:ext cx="7748728" cy="57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4456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SK\Desktop\SORTER\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3048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1765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SK\Desktop\SORTER\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3" y="457200"/>
            <a:ext cx="7645954" cy="56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019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IMPLY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Imply gate is a digital logic gate used to implement a logical condition. </a:t>
            </a:r>
          </a:p>
          <a:p>
            <a:r>
              <a:rPr lang="en-US" dirty="0"/>
              <a:t>Imply gate is considered as a virtual gate for </a:t>
            </a:r>
            <a:r>
              <a:rPr lang="en-US" dirty="0" err="1"/>
              <a:t>memristors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 descr="Image result for IMPLY ga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9600" y="4024108"/>
            <a:ext cx="2209800" cy="1067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3352800" y="3737868"/>
            <a:ext cx="2378075" cy="168148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0" y="3571988"/>
            <a:ext cx="13239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120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SK\Desktop\SORTER\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97" y="609600"/>
            <a:ext cx="7440406" cy="55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2305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SK\Desktop\SORTER\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03" y="381000"/>
            <a:ext cx="7913594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0753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SK\Desktop\SORTER\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2" y="228600"/>
            <a:ext cx="7954276" cy="589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8461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SK\Desktop\SORTER\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3048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763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SK\Desktop\SORTER\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3048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7171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SK\Desktop\SORTER\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3048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2719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SK\Desktop\SORTER\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6" y="381000"/>
            <a:ext cx="7748728" cy="57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3583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SK\Desktop\SORTER\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274637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4236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Users\SK\Desktop\SORTER\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16" y="381000"/>
            <a:ext cx="801636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7048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C:\Users\SK\Desktop\SORTER\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3" y="457200"/>
            <a:ext cx="7645954" cy="56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504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IMPLY Gate using </a:t>
            </a:r>
            <a:r>
              <a:rPr lang="en-US" dirty="0" err="1"/>
              <a:t>Memristors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 is the input </a:t>
            </a:r>
            <a:r>
              <a:rPr lang="en-US" dirty="0" err="1"/>
              <a:t>Memristor</a:t>
            </a:r>
            <a:r>
              <a:rPr lang="en-US" dirty="0"/>
              <a:t>.</a:t>
            </a:r>
          </a:p>
          <a:p>
            <a:r>
              <a:rPr lang="en-US" dirty="0"/>
              <a:t>Q is the working </a:t>
            </a:r>
            <a:r>
              <a:rPr lang="en-US" dirty="0" err="1"/>
              <a:t>Memristor</a:t>
            </a:r>
            <a:r>
              <a:rPr lang="en-US" dirty="0"/>
              <a:t>.</a:t>
            </a:r>
          </a:p>
          <a:p>
            <a:r>
              <a:rPr lang="en-US" dirty="0"/>
              <a:t>Output available at Q</a:t>
            </a:r>
          </a:p>
          <a:p>
            <a:r>
              <a:rPr lang="en-US" dirty="0"/>
              <a:t>C – State of </a:t>
            </a:r>
            <a:r>
              <a:rPr lang="en-US" dirty="0" err="1"/>
              <a:t>Memristor</a:t>
            </a:r>
            <a:r>
              <a:rPr lang="en-US" dirty="0"/>
              <a:t> Q</a:t>
            </a:r>
          </a:p>
          <a:p>
            <a:r>
              <a:rPr lang="en-US" dirty="0"/>
              <a:t>R</a:t>
            </a:r>
            <a:r>
              <a:rPr lang="en-US" sz="2000" dirty="0"/>
              <a:t>G – </a:t>
            </a:r>
            <a:r>
              <a:rPr lang="en-US" dirty="0"/>
              <a:t>Ground Resistance.</a:t>
            </a:r>
          </a:p>
          <a:p>
            <a:r>
              <a:rPr lang="en-US" dirty="0"/>
              <a:t>P is varied.</a:t>
            </a:r>
          </a:p>
          <a:p>
            <a:r>
              <a:rPr lang="en-US" dirty="0"/>
              <a:t>Q is set to 0/1.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3505200" cy="335280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9055823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C:\Users\SK\Desktop\SORTER\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3" y="457200"/>
            <a:ext cx="7645954" cy="56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1581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C:\Users\SK\Desktop\SORTER\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97" y="609600"/>
            <a:ext cx="7440406" cy="55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2199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C:\Users\SK\Desktop\SORTER\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0" y="533400"/>
            <a:ext cx="7543180" cy="5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913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C:\Users\SK\Desktop\SORTER\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3048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3320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SK\Desktop\SORTER\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46" y="457200"/>
            <a:ext cx="7645954" cy="5668963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38587"/>
            <a:ext cx="114794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816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SK\Desktop\SORTER\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49" y="304800"/>
            <a:ext cx="7851502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86200"/>
            <a:ext cx="114794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3461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SK\Desktop\SORTER\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748728" cy="57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14787"/>
            <a:ext cx="114794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772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SK\Desktop\SORTER\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3" y="457200"/>
            <a:ext cx="7645954" cy="56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4790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SK\Desktop\SORTER\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62" y="183030"/>
            <a:ext cx="8015738" cy="594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2214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SK\Desktop\SORTER\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3" y="457200"/>
            <a:ext cx="7645954" cy="56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196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IMPLY Logic using </a:t>
            </a:r>
            <a:r>
              <a:rPr lang="en-US" dirty="0" err="1"/>
              <a:t>Memristors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Working of Imply Logic:</a:t>
            </a:r>
            <a:endParaRPr lang="en-US" dirty="0"/>
          </a:p>
          <a:p>
            <a:pPr lvl="0"/>
            <a:r>
              <a:rPr lang="en-US" dirty="0"/>
              <a:t>When P = 0</a:t>
            </a:r>
          </a:p>
          <a:p>
            <a:pPr lvl="0"/>
            <a:r>
              <a:rPr lang="en-US" dirty="0" err="1"/>
              <a:t>Memristor</a:t>
            </a:r>
            <a:r>
              <a:rPr lang="en-US" dirty="0"/>
              <a:t> P =0, implies P is open</a:t>
            </a:r>
          </a:p>
          <a:p>
            <a:pPr lvl="0"/>
            <a:r>
              <a:rPr lang="en-US" dirty="0" err="1"/>
              <a:t>Memristor</a:t>
            </a:r>
            <a:r>
              <a:rPr lang="en-US" dirty="0"/>
              <a:t> P has high resistance </a:t>
            </a:r>
          </a:p>
          <a:p>
            <a:pPr lvl="0"/>
            <a:r>
              <a:rPr lang="en-US" dirty="0"/>
              <a:t>The voltage across the grounding resistance is zero.</a:t>
            </a:r>
          </a:p>
          <a:p>
            <a:pPr lvl="0"/>
            <a:r>
              <a:rPr lang="en-US" dirty="0"/>
              <a:t>The voltage across </a:t>
            </a:r>
            <a:r>
              <a:rPr lang="en-US" dirty="0" err="1"/>
              <a:t>memristor</a:t>
            </a:r>
            <a:r>
              <a:rPr lang="en-US" dirty="0"/>
              <a:t> Q becomes </a:t>
            </a:r>
            <a:r>
              <a:rPr lang="en-US" dirty="0" err="1"/>
              <a:t>Vset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From V-I characteristics, </a:t>
            </a:r>
            <a:r>
              <a:rPr lang="en-US" dirty="0" err="1"/>
              <a:t>Vset</a:t>
            </a:r>
            <a:r>
              <a:rPr lang="en-US" dirty="0"/>
              <a:t> is greater than </a:t>
            </a:r>
            <a:r>
              <a:rPr lang="en-US" dirty="0" err="1"/>
              <a:t>Vclose</a:t>
            </a:r>
            <a:r>
              <a:rPr lang="en-US" dirty="0"/>
              <a:t> causing the </a:t>
            </a:r>
            <a:r>
              <a:rPr lang="en-US" dirty="0" err="1"/>
              <a:t>Vset</a:t>
            </a:r>
            <a:r>
              <a:rPr lang="en-US" dirty="0"/>
              <a:t> across </a:t>
            </a:r>
            <a:r>
              <a:rPr lang="en-US" dirty="0" err="1"/>
              <a:t>memristor</a:t>
            </a:r>
            <a:r>
              <a:rPr lang="en-US" dirty="0"/>
              <a:t> Q high that implies </a:t>
            </a:r>
            <a:r>
              <a:rPr lang="en-US" dirty="0" err="1"/>
              <a:t>Vset</a:t>
            </a:r>
            <a:r>
              <a:rPr lang="en-US" dirty="0"/>
              <a:t> = 1.</a:t>
            </a:r>
          </a:p>
          <a:p>
            <a:pPr lvl="0"/>
            <a:r>
              <a:rPr lang="en-US" dirty="0"/>
              <a:t>The state of Q becomes 1, irrespective of the input at Q.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5161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SK\Desktop\SORTER\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3" y="533400"/>
            <a:ext cx="7645954" cy="56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1010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At the end, only one 1 </a:t>
            </a:r>
            <a:r>
              <a:rPr lang="en-US" dirty="0" err="1"/>
              <a:t>Min_Max</a:t>
            </a:r>
            <a:r>
              <a:rPr lang="en-US" dirty="0"/>
              <a:t> cell is required, hence the name Triangular sorter.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0693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endParaRPr lang="en-US" dirty="0"/>
          </a:p>
          <a:p>
            <a:r>
              <a:rPr lang="en-US" u="sng" dirty="0"/>
              <a:t>Advantages:</a:t>
            </a:r>
          </a:p>
          <a:p>
            <a:pPr lvl="0"/>
            <a:r>
              <a:rPr lang="en-US" dirty="0"/>
              <a:t>They are cost effective. </a:t>
            </a:r>
          </a:p>
          <a:p>
            <a:pPr lvl="0"/>
            <a:r>
              <a:rPr lang="en-US" dirty="0"/>
              <a:t>Array is modular i.e. adjustable to various performance goals.</a:t>
            </a:r>
          </a:p>
          <a:p>
            <a:pPr lvl="0"/>
            <a:r>
              <a:rPr lang="en-US" dirty="0"/>
              <a:t>Large number of processors work together.</a:t>
            </a:r>
          </a:p>
          <a:p>
            <a:pPr lvl="0"/>
            <a:r>
              <a:rPr lang="en-US" dirty="0"/>
              <a:t>Local communication in systolic array is advantageous for communication to be faster. </a:t>
            </a:r>
          </a:p>
          <a:p>
            <a:pPr lvl="0"/>
            <a:r>
              <a:rPr lang="en-US" dirty="0"/>
              <a:t>Exploit concurrency.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045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Sorter circuits find application while working with a lot of large data sets.</a:t>
            </a:r>
          </a:p>
          <a:p>
            <a:pPr lvl="0"/>
            <a:r>
              <a:rPr lang="en-US" dirty="0"/>
              <a:t>A sorted array or data is much easier to understand </a:t>
            </a:r>
          </a:p>
          <a:p>
            <a:pPr lvl="0"/>
            <a:r>
              <a:rPr lang="en-US" dirty="0"/>
              <a:t>Sorted data is useful in extracting meaningful insights from unstructured or structured data.</a:t>
            </a:r>
          </a:p>
          <a:p>
            <a:pPr lvl="0"/>
            <a:r>
              <a:rPr lang="en-US" dirty="0"/>
              <a:t>Sorting detects the redundancy in a large circuit with m n-bit inputs.</a:t>
            </a:r>
          </a:p>
          <a:p>
            <a:pPr lvl="0"/>
            <a:r>
              <a:rPr lang="en-US" dirty="0"/>
              <a:t>Very significant role and is going to be useful in the near future in the areas of Data Science, Machine Learning, etc.</a:t>
            </a:r>
          </a:p>
        </p:txBody>
      </p:sp>
    </p:spTree>
    <p:extLst>
      <p:ext uri="{BB962C8B-B14F-4D97-AF65-F5344CB8AC3E}">
        <p14:creationId xmlns:p14="http://schemas.microsoft.com/office/powerpoint/2010/main" val="17184576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u="sng" dirty="0">
                <a:hlinkClick r:id="rId2"/>
              </a:rPr>
              <a:t>http://web.cecs.pdx.edu/~mperkows/CLASS_VHDL_99/S2016/01.MEMRISTIVE_ARCHITECTURE/006.%20Anika%20davidson.pdf</a:t>
            </a:r>
            <a:endParaRPr lang="en-US" u="sng" dirty="0"/>
          </a:p>
          <a:p>
            <a:r>
              <a:rPr lang="en-US" u="sng" dirty="0">
                <a:hlinkClick r:id="rId3"/>
              </a:rPr>
              <a:t>http://web.cecs.pdx.edu/~mperkows/CLASS_VHDL_99/slides08.html</a:t>
            </a:r>
            <a:endParaRPr lang="en-US" dirty="0"/>
          </a:p>
          <a:p>
            <a:pPr lvl="0"/>
            <a:r>
              <a:rPr lang="en-US" u="sng" dirty="0">
                <a:hlinkClick r:id="rId4"/>
              </a:rPr>
              <a:t>http://www.ijera.com/papers/Vol5_issue5/Part%20-%205/T50505105109.pdf</a:t>
            </a:r>
            <a:endParaRPr lang="en-US" dirty="0"/>
          </a:p>
          <a:p>
            <a:pPr lvl="0"/>
            <a:r>
              <a:rPr lang="en-US" u="sng" dirty="0">
                <a:hlinkClick r:id="rId5"/>
              </a:rPr>
              <a:t>http://www.cs.kent.edu/~batcher/sort.pdf</a:t>
            </a:r>
            <a:endParaRPr lang="en-US" dirty="0"/>
          </a:p>
          <a:p>
            <a:pPr lvl="0"/>
            <a:r>
              <a:rPr lang="en-US" u="sng" dirty="0">
                <a:hlinkClick r:id="rId6"/>
              </a:rPr>
              <a:t>http://www-bcf.usc.edu/~dkempe/CS104/10-31.pdf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244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1576</Words>
  <Application>Microsoft Office PowerPoint</Application>
  <PresentationFormat>On-screen Show (4:3)</PresentationFormat>
  <Paragraphs>189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8" baseType="lpstr">
      <vt:lpstr>Arial</vt:lpstr>
      <vt:lpstr>Calibri</vt:lpstr>
      <vt:lpstr>Wingdings</vt:lpstr>
      <vt:lpstr>Office Theme</vt:lpstr>
      <vt:lpstr>Triangular Sorter Using Memristive Architecture.</vt:lpstr>
      <vt:lpstr>Contents</vt:lpstr>
      <vt:lpstr>Introduction</vt:lpstr>
      <vt:lpstr>           Triangular Sorter  </vt:lpstr>
      <vt:lpstr>Memristor</vt:lpstr>
      <vt:lpstr>V-I Chars of a Memristor</vt:lpstr>
      <vt:lpstr>IMPLY Gate</vt:lpstr>
      <vt:lpstr>IMPLY Gate using Memristors</vt:lpstr>
      <vt:lpstr>IMPLY Logic using Memristors</vt:lpstr>
      <vt:lpstr>IMPLY Logic using Memristors</vt:lpstr>
      <vt:lpstr>IMPLY Logic using Memristors</vt:lpstr>
      <vt:lpstr>1 –bit Min_Max Cell – IMPLY Sequence</vt:lpstr>
      <vt:lpstr>PowerPoint Presentation</vt:lpstr>
      <vt:lpstr>Min_Max Cell Description</vt:lpstr>
      <vt:lpstr>Min_Max Cell Basic</vt:lpstr>
      <vt:lpstr>PowerPoint Presentation</vt:lpstr>
      <vt:lpstr>Sorting </vt:lpstr>
      <vt:lpstr>Thermometer Code</vt:lpstr>
      <vt:lpstr>  Implemented Min_Max Cells &amp; Buffers (Hardware) </vt:lpstr>
      <vt:lpstr>Pipelined Data Flow</vt:lpstr>
      <vt:lpstr>PowerPoint Presentation</vt:lpstr>
      <vt:lpstr>Data Flow of a 4 four-bit Parallel Sorter </vt:lpstr>
      <vt:lpstr>Data Flow of a 4 four-bit Parallel Sorter.</vt:lpstr>
      <vt:lpstr>PowerPoint Presentation</vt:lpstr>
      <vt:lpstr>Color specification of Inputs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Pipelined Data Flow for multiple 4-bit inputs[4]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Triangular Sorter Using Memristive Architecture.</dc:title>
  <dc:creator>SK Kadam</dc:creator>
  <cp:lastModifiedBy>SK Kadam</cp:lastModifiedBy>
  <cp:revision>153</cp:revision>
  <dcterms:created xsi:type="dcterms:W3CDTF">2016-12-19T00:05:05Z</dcterms:created>
  <dcterms:modified xsi:type="dcterms:W3CDTF">2017-03-29T08:20:46Z</dcterms:modified>
</cp:coreProperties>
</file>