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2" r:id="rId3"/>
    <p:sldId id="257" r:id="rId4"/>
    <p:sldId id="258" r:id="rId5"/>
    <p:sldId id="259" r:id="rId6"/>
    <p:sldId id="260" r:id="rId7"/>
    <p:sldId id="261" r:id="rId8"/>
    <p:sldId id="262" r:id="rId9"/>
    <p:sldId id="263" r:id="rId10"/>
    <p:sldId id="264" r:id="rId11"/>
    <p:sldId id="265" r:id="rId12"/>
    <p:sldId id="315" r:id="rId13"/>
    <p:sldId id="266" r:id="rId14"/>
    <p:sldId id="270" r:id="rId15"/>
    <p:sldId id="271" r:id="rId16"/>
    <p:sldId id="314" r:id="rId17"/>
    <p:sldId id="273" r:id="rId18"/>
    <p:sldId id="316" r:id="rId19"/>
    <p:sldId id="274" r:id="rId20"/>
    <p:sldId id="313" r:id="rId21"/>
    <p:sldId id="275" r:id="rId22"/>
    <p:sldId id="276" r:id="rId23"/>
    <p:sldId id="277" r:id="rId24"/>
    <p:sldId id="278" r:id="rId25"/>
    <p:sldId id="279" r:id="rId26"/>
    <p:sldId id="280" r:id="rId27"/>
    <p:sldId id="281" r:id="rId28"/>
    <p:sldId id="272" r:id="rId29"/>
    <p:sldId id="317" r:id="rId30"/>
    <p:sldId id="283" r:id="rId31"/>
    <p:sldId id="284" r:id="rId32"/>
    <p:sldId id="285" r:id="rId33"/>
    <p:sldId id="286" r:id="rId34"/>
    <p:sldId id="287" r:id="rId35"/>
    <p:sldId id="288" r:id="rId36"/>
    <p:sldId id="289" r:id="rId37"/>
    <p:sldId id="290" r:id="rId38"/>
    <p:sldId id="291" r:id="rId39"/>
    <p:sldId id="293" r:id="rId40"/>
    <p:sldId id="318" r:id="rId41"/>
    <p:sldId id="31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1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5382B2-A4FD-47E4-94C0-0231D04C3297}"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382B2-A4FD-47E4-94C0-0231D04C3297}"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382B2-A4FD-47E4-94C0-0231D04C3297}"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382B2-A4FD-47E4-94C0-0231D04C3297}"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382B2-A4FD-47E4-94C0-0231D04C3297}"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5382B2-A4FD-47E4-94C0-0231D04C3297}"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5382B2-A4FD-47E4-94C0-0231D04C3297}" type="datetimeFigureOut">
              <a:rPr lang="en-US" smtClean="0"/>
              <a:pPr/>
              <a:t>5/4/2011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5382B2-A4FD-47E4-94C0-0231D04C3297}" type="datetimeFigureOut">
              <a:rPr lang="en-US" smtClean="0"/>
              <a:pPr/>
              <a:t>5/4/2011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382B2-A4FD-47E4-94C0-0231D04C3297}" type="datetimeFigureOut">
              <a:rPr lang="en-US" smtClean="0"/>
              <a:pPr/>
              <a:t>5/4/2011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382B2-A4FD-47E4-94C0-0231D04C3297}"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382B2-A4FD-47E4-94C0-0231D04C3297}"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3A3F-1320-4478-820A-FD67780084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382B2-A4FD-47E4-94C0-0231D04C3297}" type="datetimeFigureOut">
              <a:rPr lang="en-US" smtClean="0"/>
              <a:pPr/>
              <a:t>5/4/2011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83A3F-1320-4478-820A-FD67780084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26.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382000" cy="5943599"/>
          </a:xfrm>
        </p:spPr>
        <p:txBody>
          <a:bodyPr>
            <a:noAutofit/>
          </a:bodyPr>
          <a:lstStyle/>
          <a:p>
            <a:r>
              <a:rPr lang="en-US" sz="8000" b="1" dirty="0" smtClean="0">
                <a:effectLst>
                  <a:outerShdw blurRad="38100" dist="38100" dir="2700000" algn="tl">
                    <a:srgbClr val="000000">
                      <a:alpha val="43137"/>
                    </a:srgbClr>
                  </a:outerShdw>
                </a:effectLst>
              </a:rPr>
              <a:t>Reversible Gates in </a:t>
            </a:r>
            <a:r>
              <a:rPr lang="en-US" sz="8000" b="1" dirty="0" smtClean="0">
                <a:solidFill>
                  <a:schemeClr val="tx2">
                    <a:lumMod val="60000"/>
                    <a:lumOff val="40000"/>
                  </a:schemeClr>
                </a:solidFill>
                <a:effectLst>
                  <a:outerShdw blurRad="38100" dist="38100" dir="2700000" algn="tl">
                    <a:srgbClr val="000000">
                      <a:alpha val="43137"/>
                    </a:srgbClr>
                  </a:outerShdw>
                </a:effectLst>
              </a:rPr>
              <a:t>various</a:t>
            </a:r>
            <a:r>
              <a:rPr lang="en-US" sz="8000" b="1" dirty="0" smtClean="0">
                <a:effectLst>
                  <a:outerShdw blurRad="38100" dist="38100" dir="2700000" algn="tl">
                    <a:srgbClr val="000000">
                      <a:alpha val="43137"/>
                    </a:srgbClr>
                  </a:outerShdw>
                </a:effectLst>
              </a:rPr>
              <a:t> realization technologies</a:t>
            </a:r>
            <a:endParaRPr lang="en-US" sz="8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solidFill>
            <a:srgbClr val="FFFF00"/>
          </a:solidFill>
        </p:spPr>
        <p:txBody>
          <a:bodyPr>
            <a:noAutofit/>
          </a:bodyPr>
          <a:lstStyle/>
          <a:p>
            <a:r>
              <a:rPr lang="en-US" b="1" dirty="0" err="1" smtClean="0">
                <a:solidFill>
                  <a:srgbClr val="FF0000"/>
                </a:solidFill>
                <a:effectLst>
                  <a:outerShdw blurRad="38100" dist="38100" dir="2700000" algn="tl">
                    <a:srgbClr val="000000">
                      <a:alpha val="43137"/>
                    </a:srgbClr>
                  </a:outerShdw>
                </a:effectLst>
              </a:rPr>
              <a:t>Toffoli</a:t>
            </a:r>
            <a:r>
              <a:rPr lang="en-US" b="1" dirty="0" smtClean="0">
                <a:solidFill>
                  <a:srgbClr val="FF0000"/>
                </a:solidFill>
                <a:effectLst>
                  <a:outerShdw blurRad="38100" dist="38100" dir="2700000" algn="tl">
                    <a:srgbClr val="000000">
                      <a:alpha val="43137"/>
                    </a:srgbClr>
                  </a:outerShdw>
                </a:effectLst>
              </a:rPr>
              <a:t> gate in double-rail technology</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486400"/>
            <a:ext cx="9144000" cy="1371600"/>
          </a:xfrm>
        </p:spPr>
        <p:txBody>
          <a:bodyPr>
            <a:normAutofit/>
          </a:bodyPr>
          <a:lstStyle/>
          <a:p>
            <a:r>
              <a:rPr lang="en-US" sz="2800" i="1" dirty="0"/>
              <a:t>Fig. 2.2.8: Realization of CNOT in double-rail technology. Signal a is represented by a1=0, a2 = 1. Signal a’ (negation of a) is represented by a1=1, a2 =0.</a:t>
            </a:r>
            <a:endParaRPr lang="en-US" sz="2800" dirty="0"/>
          </a:p>
          <a:p>
            <a:endParaRPr lang="en-US" sz="2800"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1" name="Object 1"/>
          <p:cNvGraphicFramePr>
            <a:graphicFrameLocks noChangeAspect="1"/>
          </p:cNvGraphicFramePr>
          <p:nvPr/>
        </p:nvGraphicFramePr>
        <p:xfrm>
          <a:off x="381000" y="2667000"/>
          <a:ext cx="6400800" cy="2676293"/>
        </p:xfrm>
        <a:graphic>
          <a:graphicData uri="http://schemas.openxmlformats.org/presentationml/2006/ole">
            <p:oleObj spid="_x0000_s15361" name="Visio" r:id="rId3" imgW="2732913" imgH="1144905" progId="Visio.Drawing.11">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SWAP in double-rail</a:t>
            </a:r>
            <a:endParaRPr lang="en-US" dirty="0"/>
          </a:p>
        </p:txBody>
      </p:sp>
      <p:sp>
        <p:nvSpPr>
          <p:cNvPr id="3" name="Content Placeholder 2"/>
          <p:cNvSpPr>
            <a:spLocks noGrp="1"/>
          </p:cNvSpPr>
          <p:nvPr>
            <p:ph idx="1"/>
          </p:nvPr>
        </p:nvSpPr>
        <p:spPr>
          <a:xfrm>
            <a:off x="457200" y="5181600"/>
            <a:ext cx="8229600" cy="1447800"/>
          </a:xfrm>
        </p:spPr>
        <p:txBody>
          <a:bodyPr>
            <a:normAutofit/>
          </a:bodyPr>
          <a:lstStyle/>
          <a:p>
            <a:r>
              <a:rPr lang="en-US" i="1" dirty="0"/>
              <a:t>Fig. 2.2.9: Realization of SWAP in double-rail technology.</a:t>
            </a:r>
            <a:endParaRPr lang="en-US" dirty="0"/>
          </a:p>
          <a:p>
            <a:endParaRPr lang="en-US" dirty="0"/>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7" name="Object 1"/>
          <p:cNvGraphicFramePr>
            <a:graphicFrameLocks noChangeAspect="1"/>
          </p:cNvGraphicFramePr>
          <p:nvPr/>
        </p:nvGraphicFramePr>
        <p:xfrm>
          <a:off x="228601" y="2764680"/>
          <a:ext cx="8610600" cy="1997819"/>
        </p:xfrm>
        <a:graphic>
          <a:graphicData uri="http://schemas.openxmlformats.org/presentationml/2006/ole">
            <p:oleObj spid="_x0000_s14337" name="Visio" r:id="rId3" imgW="4104513" imgH="955929" progId="Visio.Drawing.11">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en-US" sz="4800" b="1" dirty="0" smtClean="0">
                <a:solidFill>
                  <a:srgbClr val="FF0000"/>
                </a:solidFill>
                <a:effectLst>
                  <a:outerShdw blurRad="38100" dist="38100" dir="2700000" algn="tl">
                    <a:srgbClr val="000000">
                      <a:alpha val="43137"/>
                    </a:srgbClr>
                  </a:outerShdw>
                </a:effectLst>
              </a:rPr>
              <a:t>Conclusion on Double-Rail.</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Single-rail SWAP = double-rail NOT</a:t>
            </a:r>
          </a:p>
          <a:p>
            <a:r>
              <a:rPr lang="en-US" dirty="0" smtClean="0"/>
              <a:t>Basic gates are single-rail SWAP and controlled-SWAP</a:t>
            </a:r>
          </a:p>
          <a:p>
            <a:r>
              <a:rPr lang="en-US" dirty="0" smtClean="0"/>
              <a:t>NOT gate can be created.</a:t>
            </a:r>
          </a:p>
          <a:p>
            <a:r>
              <a:rPr lang="en-US" dirty="0" err="1" smtClean="0"/>
              <a:t>Toffoli</a:t>
            </a:r>
            <a:r>
              <a:rPr lang="en-US" dirty="0" smtClean="0"/>
              <a:t>, Feynman and </a:t>
            </a:r>
            <a:r>
              <a:rPr lang="en-US" dirty="0" err="1" smtClean="0"/>
              <a:t>Fredkin</a:t>
            </a:r>
            <a:r>
              <a:rPr lang="en-US" dirty="0" smtClean="0"/>
              <a:t> gates can be created.</a:t>
            </a:r>
          </a:p>
          <a:p>
            <a:r>
              <a:rPr lang="en-US" dirty="0" smtClean="0"/>
              <a:t>Complex gates can be created.</a:t>
            </a:r>
          </a:p>
          <a:p>
            <a:r>
              <a:rPr lang="en-US" dirty="0" smtClean="0"/>
              <a:t>Gates are not necessarily conservative.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a:solidFill>
            <a:schemeClr val="accent1">
              <a:lumMod val="20000"/>
              <a:lumOff val="80000"/>
            </a:schemeClr>
          </a:solidFill>
        </p:spPr>
        <p:txBody>
          <a:bodyPr>
            <a:noAutofit/>
          </a:bodyPr>
          <a:lstStyle/>
          <a:p>
            <a:r>
              <a:rPr lang="en-US" sz="4800" b="1" dirty="0">
                <a:solidFill>
                  <a:srgbClr val="FF0000"/>
                </a:solidFill>
                <a:effectLst>
                  <a:outerShdw blurRad="38100" dist="38100" dir="2700000" algn="tl">
                    <a:srgbClr val="000000">
                      <a:alpha val="43137"/>
                    </a:srgbClr>
                  </a:outerShdw>
                </a:effectLst>
              </a:rPr>
              <a:t>2.3. DOUBLE-RAIL OPEN/CLOSE SWITCH REVERSIBLE CMOS LOGIC OF ALEXIS DE </a:t>
            </a:r>
            <a:r>
              <a:rPr lang="en-US" sz="4800" b="1" dirty="0" smtClean="0">
                <a:solidFill>
                  <a:srgbClr val="FF0000"/>
                </a:solidFill>
                <a:effectLst>
                  <a:outerShdw blurRad="38100" dist="38100" dir="2700000" algn="tl">
                    <a:srgbClr val="000000">
                      <a:alpha val="43137"/>
                    </a:srgbClr>
                  </a:outerShdw>
                </a:effectLst>
              </a:rPr>
              <a:t>VOS</a:t>
            </a:r>
            <a:endParaRPr lang="en-US" sz="4800" dirty="0">
              <a:solidFill>
                <a:srgbClr val="FF0000"/>
              </a:solidFill>
              <a:effectLst>
                <a:outerShdw blurRad="38100" dist="38100" dir="2700000" algn="tl">
                  <a:srgbClr val="000000">
                    <a:alpha val="43137"/>
                  </a:srgbClr>
                </a:outerShdw>
              </a:effectLst>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3" name="Object 1"/>
          <p:cNvGraphicFramePr>
            <a:graphicFrameLocks noChangeAspect="1"/>
          </p:cNvGraphicFramePr>
          <p:nvPr/>
        </p:nvGraphicFramePr>
        <p:xfrm>
          <a:off x="304800" y="3048000"/>
          <a:ext cx="3936348" cy="1743075"/>
        </p:xfrm>
        <a:graphic>
          <a:graphicData uri="http://schemas.openxmlformats.org/presentationml/2006/ole">
            <p:oleObj spid="_x0000_s13313" name="Visio" r:id="rId3" imgW="3636264" imgH="1613154" progId="Visio.Drawing.11">
              <p:embed/>
            </p:oleObj>
          </a:graphicData>
        </a:graphic>
      </p:graphicFrame>
      <p:sp>
        <p:nvSpPr>
          <p:cNvPr id="6" name="Content Placeholder 2"/>
          <p:cNvSpPr txBox="1">
            <a:spLocks/>
          </p:cNvSpPr>
          <p:nvPr/>
        </p:nvSpPr>
        <p:spPr>
          <a:xfrm>
            <a:off x="228600" y="4876800"/>
            <a:ext cx="3657600" cy="1600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chemeClr val="tx1"/>
                </a:solidFill>
                <a:effectLst/>
                <a:uLnTx/>
                <a:uFillTx/>
                <a:latin typeface="+mn-lt"/>
                <a:ea typeface="+mn-ea"/>
                <a:cs typeface="+mn-cs"/>
              </a:rPr>
              <a:t>Fig. 2.3.1: Realization of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Fredkin</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gate. Notation for De Vos double-rail technology from Figure 2.3.2.</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3315" name="Object 3"/>
          <p:cNvGraphicFramePr>
            <a:graphicFrameLocks noChangeAspect="1"/>
          </p:cNvGraphicFramePr>
          <p:nvPr/>
        </p:nvGraphicFramePr>
        <p:xfrm>
          <a:off x="4419600" y="3048000"/>
          <a:ext cx="3124200" cy="2212512"/>
        </p:xfrm>
        <a:graphic>
          <a:graphicData uri="http://schemas.openxmlformats.org/presentationml/2006/ole">
            <p:oleObj spid="_x0000_s13315" name="Visio" r:id="rId4" imgW="2732913" imgH="1940052" progId="Visio.Drawing.11">
              <p:embed/>
            </p:oleObj>
          </a:graphicData>
        </a:graphic>
      </p:graphicFrame>
      <p:sp>
        <p:nvSpPr>
          <p:cNvPr id="8" name="Content Placeholder 2"/>
          <p:cNvSpPr>
            <a:spLocks noGrp="1"/>
          </p:cNvSpPr>
          <p:nvPr>
            <p:ph idx="1"/>
          </p:nvPr>
        </p:nvSpPr>
        <p:spPr>
          <a:xfrm>
            <a:off x="4343400" y="5334000"/>
            <a:ext cx="4495800" cy="1295400"/>
          </a:xfrm>
        </p:spPr>
        <p:txBody>
          <a:bodyPr>
            <a:noAutofit/>
          </a:bodyPr>
          <a:lstStyle/>
          <a:p>
            <a:r>
              <a:rPr lang="en-US" sz="2400" i="1" dirty="0"/>
              <a:t>Figure 2.3.2. Realization of function </a:t>
            </a:r>
            <a:r>
              <a:rPr lang="en-US" sz="2400" i="1" dirty="0">
                <a:solidFill>
                  <a:srgbClr val="FF0000"/>
                </a:solidFill>
              </a:rPr>
              <a:t>Q</a:t>
            </a:r>
            <a:r>
              <a:rPr lang="en-US" sz="2400" i="1" dirty="0"/>
              <a:t> in </a:t>
            </a:r>
            <a:r>
              <a:rPr lang="en-US" sz="2400" i="1" dirty="0" err="1"/>
              <a:t>Fredkin</a:t>
            </a:r>
            <a:r>
              <a:rPr lang="en-US" sz="2400" i="1" dirty="0"/>
              <a:t> gate using De Vos technology.</a:t>
            </a:r>
            <a:endParaRPr lang="en-US" sz="2400" dirty="0"/>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a:solidFill>
            <a:srgbClr val="FFFF00"/>
          </a:solidFill>
        </p:spPr>
        <p:txBody>
          <a:bodyPr>
            <a:normAutofit/>
          </a:bodyPr>
          <a:lstStyle/>
          <a:p>
            <a:r>
              <a:rPr lang="en-US" sz="5400" b="1" dirty="0" err="1" smtClean="0">
                <a:solidFill>
                  <a:srgbClr val="FF0000"/>
                </a:solidFill>
                <a:effectLst>
                  <a:outerShdw blurRad="38100" dist="38100" dir="2700000" algn="tl">
                    <a:srgbClr val="000000">
                      <a:alpha val="43137"/>
                    </a:srgbClr>
                  </a:outerShdw>
                </a:effectLst>
              </a:rPr>
              <a:t>Toffoli</a:t>
            </a:r>
            <a:r>
              <a:rPr lang="en-US" sz="5400" b="1" dirty="0" smtClean="0">
                <a:solidFill>
                  <a:srgbClr val="FF0000"/>
                </a:solidFill>
                <a:effectLst>
                  <a:outerShdw blurRad="38100" dist="38100" dir="2700000" algn="tl">
                    <a:srgbClr val="000000">
                      <a:alpha val="43137"/>
                    </a:srgbClr>
                  </a:outerShdw>
                </a:effectLst>
              </a:rPr>
              <a:t> in De Vos Technology</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5257800"/>
            <a:ext cx="8229600" cy="1325563"/>
          </a:xfrm>
        </p:spPr>
        <p:txBody>
          <a:bodyPr>
            <a:normAutofit fontScale="77500" lnSpcReduction="20000"/>
          </a:bodyPr>
          <a:lstStyle/>
          <a:p>
            <a:r>
              <a:rPr lang="en-US" i="1" dirty="0"/>
              <a:t>Fig. 2.3.3: </a:t>
            </a:r>
            <a:endParaRPr lang="en-US" i="1" dirty="0" smtClean="0"/>
          </a:p>
          <a:p>
            <a:r>
              <a:rPr lang="en-US" i="1" dirty="0" smtClean="0"/>
              <a:t>Realization </a:t>
            </a:r>
            <a:r>
              <a:rPr lang="en-US" i="1" dirty="0"/>
              <a:t>of </a:t>
            </a:r>
            <a:r>
              <a:rPr lang="en-US" i="1" dirty="0" err="1"/>
              <a:t>Toffoli</a:t>
            </a:r>
            <a:r>
              <a:rPr lang="en-US" i="1" dirty="0"/>
              <a:t> gate  in double-rail </a:t>
            </a:r>
            <a:r>
              <a:rPr lang="en-US" i="1" dirty="0" err="1"/>
              <a:t>DeVos</a:t>
            </a:r>
            <a:r>
              <a:rPr lang="en-US" i="1" dirty="0"/>
              <a:t> technology. </a:t>
            </a:r>
            <a:endParaRPr lang="en-US" i="1" dirty="0" smtClean="0"/>
          </a:p>
          <a:p>
            <a:r>
              <a:rPr lang="en-US" i="1" dirty="0" smtClean="0"/>
              <a:t>As </a:t>
            </a:r>
            <a:r>
              <a:rPr lang="en-US" i="1" dirty="0"/>
              <a:t>we see, this is a kind of </a:t>
            </a:r>
            <a:r>
              <a:rPr lang="en-US" i="1" dirty="0">
                <a:solidFill>
                  <a:srgbClr val="FF0000"/>
                </a:solidFill>
              </a:rPr>
              <a:t>double-rail</a:t>
            </a:r>
            <a:r>
              <a:rPr lang="en-US" i="1" dirty="0"/>
              <a:t> technology.</a:t>
            </a:r>
            <a:endParaRPr lang="en-US" dirty="0"/>
          </a:p>
          <a:p>
            <a:endParaRPr lang="en-US"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7" name="Object 1"/>
          <p:cNvGraphicFramePr>
            <a:graphicFrameLocks noChangeAspect="1"/>
          </p:cNvGraphicFramePr>
          <p:nvPr/>
        </p:nvGraphicFramePr>
        <p:xfrm>
          <a:off x="838200" y="1981200"/>
          <a:ext cx="3810000" cy="3025107"/>
        </p:xfrm>
        <a:graphic>
          <a:graphicData uri="http://schemas.openxmlformats.org/presentationml/2006/ole">
            <p:oleObj spid="_x0000_s9217" name="Visio" r:id="rId3" imgW="2218563" imgH="1761363" progId="Visio.Drawing.11">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en-US" sz="8000" b="1" dirty="0" err="1" smtClean="0">
                <a:solidFill>
                  <a:srgbClr val="FF0000"/>
                </a:solidFill>
                <a:effectLst>
                  <a:outerShdw blurRad="38100" dist="38100" dir="2700000" algn="tl">
                    <a:srgbClr val="000000">
                      <a:alpha val="43137"/>
                    </a:srgbClr>
                  </a:outerShdw>
                </a:effectLst>
              </a:rPr>
              <a:t>Toffoli</a:t>
            </a:r>
            <a:r>
              <a:rPr lang="en-US" sz="8000" b="1" dirty="0" smtClean="0">
                <a:solidFill>
                  <a:srgbClr val="FF0000"/>
                </a:solidFill>
                <a:effectLst>
                  <a:outerShdw blurRad="38100" dist="38100" dir="2700000" algn="tl">
                    <a:srgbClr val="000000">
                      <a:alpha val="43137"/>
                    </a:srgbClr>
                  </a:outerShdw>
                </a:effectLst>
              </a:rPr>
              <a:t> Gate.</a:t>
            </a:r>
            <a:endParaRPr lang="en-US" sz="8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a:t>function realized in Figure 2.3.3  for output p is c’ </a:t>
            </a:r>
            <a:r>
              <a:rPr lang="en-US" dirty="0" err="1"/>
              <a:t>ab</a:t>
            </a:r>
            <a:r>
              <a:rPr lang="en-US" dirty="0"/>
              <a:t>  in upper branch controlled by c’ and c (a’ + b’) controlled by c in the right branch. </a:t>
            </a:r>
            <a:endParaRPr lang="en-US" dirty="0" smtClean="0"/>
          </a:p>
          <a:p>
            <a:r>
              <a:rPr lang="en-US" dirty="0" smtClean="0"/>
              <a:t>Thus </a:t>
            </a:r>
            <a:r>
              <a:rPr lang="en-US" dirty="0"/>
              <a:t>the function realized for p is the following: </a:t>
            </a:r>
          </a:p>
          <a:p>
            <a:pPr>
              <a:buNone/>
            </a:pPr>
            <a:r>
              <a:rPr lang="en-US" dirty="0"/>
              <a:t> </a:t>
            </a:r>
          </a:p>
          <a:p>
            <a:r>
              <a:rPr lang="en-US" dirty="0"/>
              <a:t>p = c’ </a:t>
            </a:r>
            <a:r>
              <a:rPr lang="en-US" dirty="0" err="1"/>
              <a:t>ab</a:t>
            </a:r>
            <a:r>
              <a:rPr lang="en-US" dirty="0"/>
              <a:t> + c (a’ + b’) = c’ (</a:t>
            </a:r>
            <a:r>
              <a:rPr lang="en-US" dirty="0" err="1"/>
              <a:t>ab</a:t>
            </a:r>
            <a:r>
              <a:rPr lang="en-US" dirty="0"/>
              <a:t>) + c (</a:t>
            </a:r>
            <a:r>
              <a:rPr lang="en-US" dirty="0" err="1"/>
              <a:t>ab</a:t>
            </a:r>
            <a:r>
              <a:rPr lang="en-US" dirty="0"/>
              <a:t>)’ = </a:t>
            </a:r>
            <a:r>
              <a:rPr lang="en-US" dirty="0" err="1"/>
              <a:t>ab</a:t>
            </a:r>
            <a:r>
              <a:rPr lang="en-US" dirty="0"/>
              <a:t> </a:t>
            </a:r>
            <a:r>
              <a:rPr lang="en-US" dirty="0">
                <a:sym typeface="Symbol"/>
              </a:rPr>
              <a:t></a:t>
            </a:r>
            <a:r>
              <a:rPr lang="en-US" dirty="0"/>
              <a:t> c</a:t>
            </a:r>
          </a:p>
          <a:p>
            <a:pPr>
              <a:buNone/>
            </a:pPr>
            <a:r>
              <a:rPr lang="en-US" dirty="0"/>
              <a:t> </a:t>
            </a:r>
          </a:p>
          <a:p>
            <a:r>
              <a:rPr lang="en-US" dirty="0"/>
              <a:t>Similarly, the function realized for negation of p, denoted by p’ is c’ (a’ + b’) (controlled by c’) and (</a:t>
            </a:r>
            <a:r>
              <a:rPr lang="en-US" dirty="0" err="1"/>
              <a:t>ab</a:t>
            </a:r>
            <a:r>
              <a:rPr lang="en-US" dirty="0"/>
              <a:t>) c controlled by c. Thus the function for negated p, denoted by p’ is the following:</a:t>
            </a:r>
          </a:p>
          <a:p>
            <a:pPr>
              <a:buNone/>
            </a:pPr>
            <a:r>
              <a:rPr lang="en-US" dirty="0"/>
              <a:t> </a:t>
            </a:r>
          </a:p>
          <a:p>
            <a:r>
              <a:rPr lang="en-US" dirty="0"/>
              <a:t>p’ = c’ (a’ + b’) + (</a:t>
            </a:r>
            <a:r>
              <a:rPr lang="en-US" dirty="0" err="1"/>
              <a:t>ab</a:t>
            </a:r>
            <a:r>
              <a:rPr lang="en-US" dirty="0"/>
              <a:t>) c = c’ (</a:t>
            </a:r>
            <a:r>
              <a:rPr lang="en-US" dirty="0" err="1"/>
              <a:t>ab</a:t>
            </a:r>
            <a:r>
              <a:rPr lang="en-US" dirty="0"/>
              <a:t>)’ + (</a:t>
            </a:r>
            <a:r>
              <a:rPr lang="en-US" dirty="0" err="1"/>
              <a:t>ab</a:t>
            </a:r>
            <a:r>
              <a:rPr lang="en-US" dirty="0"/>
              <a:t>) c = [ </a:t>
            </a:r>
            <a:r>
              <a:rPr lang="en-US" dirty="0" err="1"/>
              <a:t>ab</a:t>
            </a:r>
            <a:r>
              <a:rPr lang="en-US" dirty="0"/>
              <a:t> </a:t>
            </a:r>
            <a:r>
              <a:rPr lang="en-US" dirty="0">
                <a:sym typeface="Symbol"/>
              </a:rPr>
              <a:t></a:t>
            </a:r>
            <a:r>
              <a:rPr lang="en-US" dirty="0"/>
              <a:t> c ]’ = p’ (negation of signal p).</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FF0000"/>
                </a:solidFill>
                <a:effectLst>
                  <a:outerShdw blurRad="38100" dist="38100" dir="2700000" algn="tl">
                    <a:srgbClr val="000000">
                      <a:alpha val="43137"/>
                    </a:srgbClr>
                  </a:outerShdw>
                </a:effectLst>
              </a:rPr>
              <a:t>CNOT gate </a:t>
            </a:r>
            <a:r>
              <a:rPr lang="en-US" dirty="0" smtClean="0"/>
              <a:t>in De Vos technology</a:t>
            </a:r>
            <a:endParaRPr lang="en-US" dirty="0"/>
          </a:p>
        </p:txBody>
      </p:sp>
      <p:sp>
        <p:nvSpPr>
          <p:cNvPr id="3" name="Content Placeholder 2"/>
          <p:cNvSpPr>
            <a:spLocks noGrp="1"/>
          </p:cNvSpPr>
          <p:nvPr>
            <p:ph idx="1"/>
          </p:nvPr>
        </p:nvSpPr>
        <p:spPr>
          <a:xfrm>
            <a:off x="457200" y="5943600"/>
            <a:ext cx="8229600" cy="715963"/>
          </a:xfrm>
        </p:spPr>
        <p:txBody>
          <a:bodyPr>
            <a:normAutofit fontScale="85000" lnSpcReduction="10000"/>
          </a:bodyPr>
          <a:lstStyle/>
          <a:p>
            <a:r>
              <a:rPr lang="en-US" i="1" dirty="0"/>
              <a:t>Figure 2.3.4. Realization of CNOT in De Vos technology.</a:t>
            </a:r>
            <a:endParaRPr lang="en-US" dirty="0"/>
          </a:p>
          <a:p>
            <a:endParaRPr lang="en-US" dirty="0"/>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9" name="Object 1"/>
          <p:cNvGraphicFramePr>
            <a:graphicFrameLocks noChangeAspect="1"/>
          </p:cNvGraphicFramePr>
          <p:nvPr/>
        </p:nvGraphicFramePr>
        <p:xfrm>
          <a:off x="228600" y="2057400"/>
          <a:ext cx="4953000" cy="3514505"/>
        </p:xfrm>
        <a:graphic>
          <a:graphicData uri="http://schemas.openxmlformats.org/presentationml/2006/ole">
            <p:oleObj spid="_x0000_s71682" name="Visio" r:id="rId3" imgW="2732913" imgH="1940052" progId="Visio.Drawing.11">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FF0000"/>
                </a:solidFill>
                <a:effectLst>
                  <a:outerShdw blurRad="38100" dist="38100" dir="2700000" algn="tl">
                    <a:srgbClr val="000000">
                      <a:alpha val="43137"/>
                    </a:srgbClr>
                  </a:outerShdw>
                </a:effectLst>
              </a:rPr>
              <a:t>Regular layout </a:t>
            </a:r>
            <a:r>
              <a:rPr lang="en-US" dirty="0" smtClean="0"/>
              <a:t>for De Vos technology</a:t>
            </a:r>
            <a:endParaRPr lang="en-US" dirty="0"/>
          </a:p>
        </p:txBody>
      </p:sp>
      <p:sp>
        <p:nvSpPr>
          <p:cNvPr id="3" name="Content Placeholder 2"/>
          <p:cNvSpPr>
            <a:spLocks noGrp="1"/>
          </p:cNvSpPr>
          <p:nvPr>
            <p:ph idx="1"/>
          </p:nvPr>
        </p:nvSpPr>
        <p:spPr>
          <a:xfrm>
            <a:off x="381000" y="5334000"/>
            <a:ext cx="8229600" cy="1096963"/>
          </a:xfrm>
        </p:spPr>
        <p:txBody>
          <a:bodyPr>
            <a:normAutofit fontScale="77500" lnSpcReduction="20000"/>
          </a:bodyPr>
          <a:lstStyle/>
          <a:p>
            <a:pPr>
              <a:buNone/>
            </a:pPr>
            <a:endParaRPr lang="en-US" dirty="0"/>
          </a:p>
          <a:p>
            <a:r>
              <a:rPr lang="en-US" i="1" dirty="0"/>
              <a:t>Fig. 2.3.5: </a:t>
            </a:r>
            <a:r>
              <a:rPr lang="en-US" i="1" dirty="0" err="1"/>
              <a:t>DeVos</a:t>
            </a:r>
            <a:r>
              <a:rPr lang="en-US" i="1" dirty="0"/>
              <a:t> CMOS circuit layout for </a:t>
            </a:r>
            <a:r>
              <a:rPr lang="en-US" i="1" dirty="0">
                <a:solidFill>
                  <a:srgbClr val="FF0000"/>
                </a:solidFill>
              </a:rPr>
              <a:t>pass-transistor </a:t>
            </a:r>
            <a:r>
              <a:rPr lang="en-US" i="1" dirty="0"/>
              <a:t>diagram from Figure 2.3.3.</a:t>
            </a:r>
            <a:endParaRPr lang="en-US" dirty="0"/>
          </a:p>
          <a:p>
            <a:endParaRPr lang="en-US"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5" name="Object 1"/>
          <p:cNvGraphicFramePr>
            <a:graphicFrameLocks noChangeAspect="1"/>
          </p:cNvGraphicFramePr>
          <p:nvPr/>
        </p:nvGraphicFramePr>
        <p:xfrm>
          <a:off x="1676400" y="3048000"/>
          <a:ext cx="3590925" cy="1990725"/>
        </p:xfrm>
        <a:graphic>
          <a:graphicData uri="http://schemas.openxmlformats.org/presentationml/2006/ole">
            <p:oleObj spid="_x0000_s6145" name="Visio" r:id="rId3" imgW="3590163" imgH="1989963" progId="Visio.Drawing.11">
              <p:embed/>
            </p:oleObj>
          </a:graphicData>
        </a:graphic>
      </p:graphicFrame>
      <p:sp>
        <p:nvSpPr>
          <p:cNvPr id="6" name="Rectangle 5"/>
          <p:cNvSpPr/>
          <p:nvPr/>
        </p:nvSpPr>
        <p:spPr>
          <a:xfrm>
            <a:off x="5715000" y="1905000"/>
            <a:ext cx="834524" cy="369332"/>
          </a:xfrm>
          <a:prstGeom prst="rect">
            <a:avLst/>
          </a:prstGeom>
        </p:spPr>
        <p:txBody>
          <a:bodyPr wrap="none">
            <a:spAutoFit/>
          </a:bodyPr>
          <a:lstStyle/>
          <a:p>
            <a:r>
              <a:rPr lang="en-US" b="1" dirty="0" err="1" smtClean="0">
                <a:solidFill>
                  <a:srgbClr val="FF0000"/>
                </a:solidFill>
                <a:effectLst>
                  <a:outerShdw blurRad="38100" dist="38100" dir="2700000" algn="tl">
                    <a:srgbClr val="000000">
                      <a:alpha val="43137"/>
                    </a:srgbClr>
                  </a:outerShdw>
                </a:effectLst>
              </a:rPr>
              <a:t>Toffoli</a:t>
            </a:r>
            <a:r>
              <a:rPr lang="en-US" b="1" dirty="0" smtClean="0">
                <a:solidFill>
                  <a:srgbClr val="FF0000"/>
                </a:solidFill>
                <a:effectLst>
                  <a:outerShdw blurRad="38100" dist="38100" dir="2700000" algn="tl">
                    <a:srgbClr val="000000">
                      <a:alpha val="43137"/>
                    </a:srgbClr>
                  </a:outerShdw>
                </a:effectLst>
              </a:rPr>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Autofit/>
          </a:bodyPr>
          <a:lstStyle/>
          <a:p>
            <a:r>
              <a:rPr lang="en-US" sz="4800" b="1" dirty="0" smtClean="0">
                <a:solidFill>
                  <a:srgbClr val="FF0000"/>
                </a:solidFill>
                <a:effectLst>
                  <a:outerShdw blurRad="38100" dist="38100" dir="2700000" algn="tl">
                    <a:srgbClr val="000000">
                      <a:alpha val="43137"/>
                    </a:srgbClr>
                  </a:outerShdw>
                </a:effectLst>
              </a:rPr>
              <a:t>Conclusion on De Vos technology.</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4953000"/>
          </a:xfrm>
        </p:spPr>
        <p:txBody>
          <a:bodyPr>
            <a:normAutofit fontScale="62500" lnSpcReduction="20000"/>
          </a:bodyPr>
          <a:lstStyle/>
          <a:p>
            <a:r>
              <a:rPr lang="en-US" dirty="0" smtClean="0"/>
              <a:t>Based on </a:t>
            </a:r>
            <a:r>
              <a:rPr lang="en-US" b="1" i="1" dirty="0" smtClean="0"/>
              <a:t>open/close switches</a:t>
            </a:r>
            <a:r>
              <a:rPr lang="en-US" dirty="0" smtClean="0"/>
              <a:t>.</a:t>
            </a:r>
          </a:p>
          <a:p>
            <a:r>
              <a:rPr lang="en-US" dirty="0" smtClean="0">
                <a:sym typeface="Symbol"/>
              </a:rPr>
              <a:t>This is double-rail technology</a:t>
            </a:r>
          </a:p>
          <a:p>
            <a:r>
              <a:rPr lang="en-US" dirty="0" smtClean="0">
                <a:solidFill>
                  <a:srgbClr val="FF0000"/>
                </a:solidFill>
                <a:effectLst>
                  <a:outerShdw blurRad="38100" dist="38100" dir="2700000" algn="tl">
                    <a:srgbClr val="000000">
                      <a:alpha val="43137"/>
                    </a:srgbClr>
                  </a:outerShdw>
                </a:effectLst>
              </a:rPr>
              <a:t>Parallel </a:t>
            </a:r>
            <a:r>
              <a:rPr lang="en-US" dirty="0" smtClean="0">
                <a:effectLst>
                  <a:outerShdw blurRad="38100" dist="38100" dir="2700000" algn="tl">
                    <a:srgbClr val="000000">
                      <a:alpha val="43137"/>
                    </a:srgbClr>
                  </a:outerShdw>
                </a:effectLst>
              </a:rPr>
              <a:t>and</a:t>
            </a:r>
            <a:r>
              <a:rPr lang="en-US" dirty="0" smtClean="0">
                <a:solidFill>
                  <a:srgbClr val="FF0000"/>
                </a:solidFill>
                <a:effectLst>
                  <a:outerShdw blurRad="38100" dist="38100" dir="2700000" algn="tl">
                    <a:srgbClr val="000000">
                      <a:alpha val="43137"/>
                    </a:srgbClr>
                  </a:outerShdw>
                </a:effectLst>
              </a:rPr>
              <a:t> serial </a:t>
            </a:r>
            <a:r>
              <a:rPr lang="en-US" dirty="0" smtClean="0"/>
              <a:t>connections of switches</a:t>
            </a:r>
          </a:p>
          <a:p>
            <a:r>
              <a:rPr lang="en-US" dirty="0" smtClean="0"/>
              <a:t>Every output of gate has a form:</a:t>
            </a:r>
          </a:p>
          <a:p>
            <a:pPr>
              <a:buNone/>
            </a:pPr>
            <a:r>
              <a:rPr lang="en-US" dirty="0"/>
              <a:t> </a:t>
            </a:r>
            <a:r>
              <a:rPr lang="en-US" dirty="0" smtClean="0"/>
              <a:t>          </a:t>
            </a:r>
            <a:r>
              <a:rPr lang="en-US" i="1" dirty="0" smtClean="0">
                <a:solidFill>
                  <a:schemeClr val="tx2">
                    <a:lumMod val="60000"/>
                    <a:lumOff val="40000"/>
                  </a:schemeClr>
                </a:solidFill>
              </a:rPr>
              <a:t>Variable </a:t>
            </a:r>
            <a:r>
              <a:rPr lang="en-US" i="1" dirty="0" smtClean="0">
                <a:solidFill>
                  <a:schemeClr val="tx2">
                    <a:lumMod val="60000"/>
                    <a:lumOff val="40000"/>
                  </a:schemeClr>
                </a:solidFill>
                <a:sym typeface="Symbol"/>
              </a:rPr>
              <a:t> Function (other variables)</a:t>
            </a:r>
          </a:p>
          <a:p>
            <a:r>
              <a:rPr lang="en-US" dirty="0" smtClean="0"/>
              <a:t>Single-rail SWAP = double-rail NOT</a:t>
            </a:r>
          </a:p>
          <a:p>
            <a:r>
              <a:rPr lang="en-US" dirty="0" smtClean="0"/>
              <a:t>NOT gate can be created.</a:t>
            </a:r>
          </a:p>
          <a:p>
            <a:r>
              <a:rPr lang="en-US" dirty="0" err="1" smtClean="0"/>
              <a:t>Toffoli</a:t>
            </a:r>
            <a:r>
              <a:rPr lang="en-US" dirty="0" smtClean="0"/>
              <a:t>, Feynman and </a:t>
            </a:r>
            <a:r>
              <a:rPr lang="en-US" dirty="0" err="1" smtClean="0"/>
              <a:t>Fredkin</a:t>
            </a:r>
            <a:r>
              <a:rPr lang="en-US" dirty="0" smtClean="0"/>
              <a:t> gates can be created.</a:t>
            </a:r>
          </a:p>
          <a:p>
            <a:r>
              <a:rPr lang="en-US" dirty="0" smtClean="0"/>
              <a:t>Complex gates can be created.</a:t>
            </a:r>
          </a:p>
          <a:p>
            <a:r>
              <a:rPr lang="en-US" dirty="0" smtClean="0"/>
              <a:t>Gates are not necessarily conservative.</a:t>
            </a:r>
          </a:p>
          <a:p>
            <a:r>
              <a:rPr lang="en-US" dirty="0" smtClean="0"/>
              <a:t>Creating complex gates is simple.</a:t>
            </a:r>
          </a:p>
          <a:p>
            <a:r>
              <a:rPr lang="en-US" dirty="0" smtClean="0"/>
              <a:t>Realized in CMOS, input-output physically reversible, not only logically reversible</a:t>
            </a:r>
          </a:p>
          <a:p>
            <a:r>
              <a:rPr lang="en-US" dirty="0" smtClean="0"/>
              <a:t>Requires special power supplies to reduce power</a:t>
            </a:r>
          </a:p>
          <a:p>
            <a:r>
              <a:rPr lang="en-US" dirty="0" smtClean="0"/>
              <a:t>Combined with the idea of adiabatic gate.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124200"/>
          </a:xfrm>
          <a:solidFill>
            <a:schemeClr val="accent1">
              <a:lumMod val="20000"/>
              <a:lumOff val="80000"/>
            </a:schemeClr>
          </a:solidFill>
        </p:spPr>
        <p:txBody>
          <a:bodyPr>
            <a:normAutofit/>
          </a:bodyPr>
          <a:lstStyle/>
          <a:p>
            <a:r>
              <a:rPr lang="en-US" sz="6600" b="1" dirty="0">
                <a:solidFill>
                  <a:srgbClr val="FF0000"/>
                </a:solidFill>
                <a:effectLst>
                  <a:outerShdw blurRad="38100" dist="38100" dir="2700000" algn="tl">
                    <a:srgbClr val="000000">
                      <a:alpha val="43137"/>
                    </a:srgbClr>
                  </a:outerShdw>
                </a:effectLst>
              </a:rPr>
              <a:t>2.4. CONSERVATIVE REVERSIBLE LOGIC BASED ON 2*3 SWITCHES </a:t>
            </a:r>
            <a:endParaRPr lang="en-US" sz="6600" dirty="0">
              <a:solidFill>
                <a:srgbClr val="FF0000"/>
              </a:solidFill>
              <a:effectLst>
                <a:outerShdw blurRad="38100" dist="38100" dir="2700000" algn="tl">
                  <a:srgbClr val="000000">
                    <a:alpha val="43137"/>
                  </a:srgbClr>
                </a:outerShdw>
              </a:effectLst>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1" name="Object 1"/>
          <p:cNvGraphicFramePr>
            <a:graphicFrameLocks noChangeAspect="1"/>
          </p:cNvGraphicFramePr>
          <p:nvPr/>
        </p:nvGraphicFramePr>
        <p:xfrm>
          <a:off x="152399" y="3276601"/>
          <a:ext cx="7085947" cy="3581400"/>
        </p:xfrm>
        <a:graphic>
          <a:graphicData uri="http://schemas.openxmlformats.org/presentationml/2006/ole">
            <p:oleObj spid="_x0000_s5121" name="Visio" r:id="rId3" imgW="4390263" imgH="2218563" progId="Visio.Drawing.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1"/>
            <a:ext cx="8610600" cy="5791200"/>
          </a:xfrm>
          <a:solidFill>
            <a:schemeClr val="accent1">
              <a:lumMod val="20000"/>
              <a:lumOff val="80000"/>
            </a:schemeClr>
          </a:solidFill>
        </p:spPr>
        <p:txBody>
          <a:bodyPr>
            <a:noAutofit/>
          </a:bodyPr>
          <a:lstStyle/>
          <a:p>
            <a:r>
              <a:rPr lang="en-US" sz="11500" b="1" dirty="0" smtClean="0">
                <a:solidFill>
                  <a:srgbClr val="FF0000"/>
                </a:solidFill>
                <a:effectLst>
                  <a:outerShdw blurRad="38100" dist="38100" dir="2700000" algn="tl">
                    <a:srgbClr val="000000">
                      <a:alpha val="43137"/>
                    </a:srgbClr>
                  </a:outerShdw>
                </a:effectLst>
              </a:rPr>
              <a:t>Double Rail Technologies</a:t>
            </a:r>
            <a:endParaRPr lang="en-US" sz="115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401762"/>
          </a:xfrm>
          <a:solidFill>
            <a:srgbClr val="FFFF00"/>
          </a:solidFill>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 CONSERVATIVE </a:t>
            </a:r>
            <a:r>
              <a:rPr lang="en-US" b="1" dirty="0">
                <a:solidFill>
                  <a:srgbClr val="FF0000"/>
                </a:solidFill>
                <a:effectLst>
                  <a:outerShdw blurRad="38100" dist="38100" dir="2700000" algn="tl">
                    <a:srgbClr val="000000">
                      <a:alpha val="43137"/>
                    </a:srgbClr>
                  </a:outerShdw>
                </a:effectLst>
              </a:rPr>
              <a:t>REVERSIBLE LOGIC </a:t>
            </a:r>
            <a:r>
              <a:rPr lang="en-US" b="1" dirty="0">
                <a:solidFill>
                  <a:schemeClr val="tx2">
                    <a:lumMod val="60000"/>
                    <a:lumOff val="40000"/>
                  </a:schemeClr>
                </a:solidFill>
                <a:effectLst>
                  <a:outerShdw blurRad="38100" dist="38100" dir="2700000" algn="tl">
                    <a:srgbClr val="000000">
                      <a:alpha val="43137"/>
                    </a:srgbClr>
                  </a:outerShdw>
                </a:effectLst>
              </a:rPr>
              <a:t>BASED ON 2*3 SWITCHES </a:t>
            </a: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5989637"/>
            <a:ext cx="8610600" cy="868363"/>
          </a:xfrm>
        </p:spPr>
        <p:txBody>
          <a:bodyPr>
            <a:normAutofit fontScale="92500" lnSpcReduction="20000"/>
          </a:bodyPr>
          <a:lstStyle/>
          <a:p>
            <a:r>
              <a:rPr lang="en-US" i="1" dirty="0"/>
              <a:t>Fig. 2.4.1: Realization of  CNOT in double-rail switch-based technology</a:t>
            </a:r>
            <a:endParaRPr lang="en-US"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1" name="Object 1"/>
          <p:cNvGraphicFramePr>
            <a:graphicFrameLocks noChangeAspect="1"/>
          </p:cNvGraphicFramePr>
          <p:nvPr/>
        </p:nvGraphicFramePr>
        <p:xfrm>
          <a:off x="685800" y="2489414"/>
          <a:ext cx="6400800" cy="3235111"/>
        </p:xfrm>
        <a:graphic>
          <a:graphicData uri="http://schemas.openxmlformats.org/presentationml/2006/ole">
            <p:oleObj spid="_x0000_s70658" name="Visio" r:id="rId3" imgW="4390263" imgH="2218563" progId="Visio.Drawing.11">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rgbClr val="FFFF00"/>
          </a:solidFill>
        </p:spPr>
        <p:txBody>
          <a:bodyPr>
            <a:noAutofit/>
          </a:bodyPr>
          <a:lstStyle/>
          <a:p>
            <a:r>
              <a:rPr lang="en-US" sz="6600" b="1" dirty="0" smtClean="0">
                <a:solidFill>
                  <a:srgbClr val="FF0000"/>
                </a:solidFill>
                <a:effectLst>
                  <a:outerShdw blurRad="38100" dist="38100" dir="2700000" algn="tl">
                    <a:srgbClr val="000000">
                      <a:alpha val="43137"/>
                    </a:srgbClr>
                  </a:outerShdw>
                </a:effectLst>
              </a:rPr>
              <a:t>2*3 Switch technologies</a:t>
            </a:r>
            <a:endParaRPr lang="en-US" sz="66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5715000"/>
            <a:ext cx="8686800" cy="944563"/>
          </a:xfrm>
        </p:spPr>
        <p:txBody>
          <a:bodyPr>
            <a:normAutofit fontScale="92500" lnSpcReduction="10000"/>
          </a:bodyPr>
          <a:lstStyle/>
          <a:p>
            <a:r>
              <a:rPr lang="en-US" dirty="0"/>
              <a:t> </a:t>
            </a:r>
            <a:r>
              <a:rPr lang="en-US" i="1" dirty="0" smtClean="0"/>
              <a:t>Fig</a:t>
            </a:r>
            <a:r>
              <a:rPr lang="en-US" i="1" dirty="0"/>
              <a:t>. 2.4.2: Realization of  </a:t>
            </a:r>
            <a:r>
              <a:rPr lang="en-US" sz="3500" b="1" i="1" dirty="0" err="1">
                <a:solidFill>
                  <a:srgbClr val="FF0000"/>
                </a:solidFill>
                <a:effectLst>
                  <a:outerShdw blurRad="38100" dist="38100" dir="2700000" algn="tl">
                    <a:srgbClr val="000000">
                      <a:alpha val="43137"/>
                    </a:srgbClr>
                  </a:outerShdw>
                </a:effectLst>
              </a:rPr>
              <a:t>Fredkin</a:t>
            </a:r>
            <a:r>
              <a:rPr lang="en-US" sz="3500" b="1" i="1" dirty="0">
                <a:solidFill>
                  <a:srgbClr val="FF0000"/>
                </a:solidFill>
                <a:effectLst>
                  <a:outerShdw blurRad="38100" dist="38100" dir="2700000" algn="tl">
                    <a:srgbClr val="000000">
                      <a:alpha val="43137"/>
                    </a:srgbClr>
                  </a:outerShdw>
                </a:effectLst>
              </a:rPr>
              <a:t> gate  </a:t>
            </a:r>
            <a:r>
              <a:rPr lang="en-US" i="1" dirty="0"/>
              <a:t>in  single-rail switch-based technology.</a:t>
            </a:r>
            <a:endParaRPr lang="en-US" dirty="0"/>
          </a:p>
          <a:p>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7" name="Object 1"/>
          <p:cNvGraphicFramePr>
            <a:graphicFrameLocks noChangeAspect="1"/>
          </p:cNvGraphicFramePr>
          <p:nvPr/>
        </p:nvGraphicFramePr>
        <p:xfrm>
          <a:off x="304800" y="2667000"/>
          <a:ext cx="8432633" cy="2828925"/>
        </p:xfrm>
        <a:graphic>
          <a:graphicData uri="http://schemas.openxmlformats.org/presentationml/2006/ole">
            <p:oleObj spid="_x0000_s4097" name="Visio" r:id="rId3" imgW="6276213" imgH="2104263" progId="Visio.Drawing.11">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sz="4900" b="1" dirty="0" smtClean="0">
                <a:solidFill>
                  <a:srgbClr val="FF0000"/>
                </a:solidFill>
                <a:effectLst>
                  <a:outerShdw blurRad="38100" dist="38100" dir="2700000" algn="tl">
                    <a:srgbClr val="000000">
                      <a:alpha val="43137"/>
                    </a:srgbClr>
                  </a:outerShdw>
                </a:effectLst>
              </a:rPr>
              <a:t>New Synthesis method </a:t>
            </a:r>
            <a:r>
              <a:rPr lang="en-US" dirty="0" smtClean="0"/>
              <a:t>using 2*3 switches</a:t>
            </a:r>
            <a:endParaRPr lang="en-US" dirty="0"/>
          </a:p>
        </p:txBody>
      </p:sp>
      <p:sp>
        <p:nvSpPr>
          <p:cNvPr id="3" name="Content Placeholder 2"/>
          <p:cNvSpPr>
            <a:spLocks noGrp="1"/>
          </p:cNvSpPr>
          <p:nvPr>
            <p:ph idx="1"/>
          </p:nvPr>
        </p:nvSpPr>
        <p:spPr>
          <a:xfrm>
            <a:off x="457200" y="1600200"/>
            <a:ext cx="8305800" cy="4953000"/>
          </a:xfrm>
        </p:spPr>
        <p:txBody>
          <a:bodyPr>
            <a:normAutofit fontScale="47500" lnSpcReduction="20000"/>
          </a:bodyPr>
          <a:lstStyle/>
          <a:p>
            <a:pPr lvl="0"/>
            <a:r>
              <a:rPr lang="en-US" sz="3400" b="1" dirty="0" smtClean="0">
                <a:solidFill>
                  <a:srgbClr val="FF0000"/>
                </a:solidFill>
                <a:effectLst>
                  <a:outerShdw blurRad="38100" dist="38100" dir="2700000" algn="tl">
                    <a:srgbClr val="000000">
                      <a:alpha val="43137"/>
                    </a:srgbClr>
                  </a:outerShdw>
                </a:effectLst>
              </a:rPr>
              <a:t>First Stage:</a:t>
            </a:r>
          </a:p>
          <a:p>
            <a:pPr lvl="1"/>
            <a:r>
              <a:rPr lang="en-US" dirty="0" smtClean="0"/>
              <a:t>First </a:t>
            </a:r>
            <a:r>
              <a:rPr lang="en-US" dirty="0"/>
              <a:t>we create a sequence of products of literals with more and more literals successively. </a:t>
            </a:r>
            <a:endParaRPr lang="en-US" dirty="0" smtClean="0"/>
          </a:p>
          <a:p>
            <a:pPr lvl="1"/>
            <a:r>
              <a:rPr lang="en-US" dirty="0" smtClean="0"/>
              <a:t>We </a:t>
            </a:r>
            <a:r>
              <a:rPr lang="en-US" dirty="0"/>
              <a:t>do this in all possible ways. </a:t>
            </a:r>
            <a:endParaRPr lang="en-US" dirty="0" smtClean="0"/>
          </a:p>
          <a:p>
            <a:pPr lvl="1"/>
            <a:r>
              <a:rPr lang="en-US" dirty="0" smtClean="0"/>
              <a:t>This </a:t>
            </a:r>
            <a:r>
              <a:rPr lang="en-US" dirty="0"/>
              <a:t>is illustrated in the left part of the upper row of gates in Figure 2.4.3 below. </a:t>
            </a:r>
            <a:endParaRPr lang="en-US" dirty="0" smtClean="0"/>
          </a:p>
          <a:p>
            <a:pPr lvl="1"/>
            <a:r>
              <a:rPr lang="en-US" dirty="0" smtClean="0"/>
              <a:t>This </a:t>
            </a:r>
            <a:r>
              <a:rPr lang="en-US" dirty="0"/>
              <a:t>way, functions a, </a:t>
            </a:r>
            <a:r>
              <a:rPr lang="en-US" dirty="0" err="1"/>
              <a:t>a’b</a:t>
            </a:r>
            <a:r>
              <a:rPr lang="en-US" dirty="0"/>
              <a:t>, </a:t>
            </a:r>
            <a:r>
              <a:rPr lang="en-US" dirty="0" err="1"/>
              <a:t>ab</a:t>
            </a:r>
            <a:r>
              <a:rPr lang="en-US" dirty="0"/>
              <a:t>, </a:t>
            </a:r>
            <a:r>
              <a:rPr lang="en-US" dirty="0" err="1"/>
              <a:t>a’c</a:t>
            </a:r>
            <a:r>
              <a:rPr lang="en-US" dirty="0"/>
              <a:t> and ac are created. </a:t>
            </a:r>
            <a:endParaRPr lang="en-US" dirty="0" smtClean="0"/>
          </a:p>
          <a:p>
            <a:pPr lvl="1"/>
            <a:r>
              <a:rPr lang="en-US" dirty="0" smtClean="0"/>
              <a:t>For </a:t>
            </a:r>
            <a:r>
              <a:rPr lang="en-US" dirty="0"/>
              <a:t>gates of smaller size the number of such products is quite limited so my method is rather efficient. </a:t>
            </a:r>
            <a:endParaRPr lang="en-US" dirty="0" smtClean="0"/>
          </a:p>
          <a:p>
            <a:pPr lvl="1"/>
            <a:r>
              <a:rPr lang="en-US" dirty="0" smtClean="0"/>
              <a:t>We </a:t>
            </a:r>
            <a:r>
              <a:rPr lang="en-US" dirty="0"/>
              <a:t>cannot create fan-outs of any signals, including the primary inputs.</a:t>
            </a:r>
          </a:p>
          <a:p>
            <a:pPr lvl="0"/>
            <a:r>
              <a:rPr lang="en-US" b="1" dirty="0" smtClean="0">
                <a:solidFill>
                  <a:srgbClr val="FF0000"/>
                </a:solidFill>
                <a:effectLst>
                  <a:outerShdw blurRad="38100" dist="38100" dir="2700000" algn="tl">
                    <a:srgbClr val="000000">
                      <a:alpha val="43137"/>
                    </a:srgbClr>
                  </a:outerShdw>
                </a:effectLst>
              </a:rPr>
              <a:t>Second Stage:</a:t>
            </a:r>
          </a:p>
          <a:p>
            <a:pPr lvl="1"/>
            <a:r>
              <a:rPr lang="en-US" dirty="0" smtClean="0"/>
              <a:t>When </a:t>
            </a:r>
            <a:r>
              <a:rPr lang="en-US" dirty="0"/>
              <a:t>we have the set of products available, next we can make sums of all possible pairs of </a:t>
            </a:r>
            <a:r>
              <a:rPr lang="en-US" u="sng" dirty="0"/>
              <a:t>disjoint</a:t>
            </a:r>
            <a:r>
              <a:rPr lang="en-US" dirty="0"/>
              <a:t> products. </a:t>
            </a:r>
            <a:endParaRPr lang="en-US" dirty="0" smtClean="0"/>
          </a:p>
          <a:p>
            <a:pPr lvl="1"/>
            <a:r>
              <a:rPr lang="en-US" dirty="0" smtClean="0"/>
              <a:t>Disjoint </a:t>
            </a:r>
            <a:r>
              <a:rPr lang="en-US" dirty="0"/>
              <a:t>are products that share at least one variable that is in various polarities in them. </a:t>
            </a:r>
            <a:endParaRPr lang="en-US" dirty="0" smtClean="0"/>
          </a:p>
          <a:p>
            <a:pPr lvl="1"/>
            <a:r>
              <a:rPr lang="en-US" dirty="0" smtClean="0"/>
              <a:t>This </a:t>
            </a:r>
            <a:r>
              <a:rPr lang="en-US" dirty="0"/>
              <a:t>must be however done always in such a way that finally the number of primary outputs of the circuit that we create will be the same as the number of primary inputs. </a:t>
            </a:r>
          </a:p>
          <a:p>
            <a:pPr lvl="1"/>
            <a:r>
              <a:rPr lang="en-US" dirty="0"/>
              <a:t>We check that each function being a primary output must be balanced.</a:t>
            </a:r>
          </a:p>
          <a:p>
            <a:pPr lvl="0"/>
            <a:r>
              <a:rPr lang="en-US" b="1" dirty="0" smtClean="0">
                <a:solidFill>
                  <a:srgbClr val="FF0000"/>
                </a:solidFill>
                <a:effectLst>
                  <a:outerShdw blurRad="38100" dist="38100" dir="2700000" algn="tl">
                    <a:srgbClr val="000000">
                      <a:alpha val="43137"/>
                    </a:srgbClr>
                  </a:outerShdw>
                </a:effectLst>
              </a:rPr>
              <a:t>Third Stage:</a:t>
            </a:r>
          </a:p>
          <a:p>
            <a:pPr lvl="1"/>
            <a:r>
              <a:rPr lang="en-US" dirty="0" smtClean="0"/>
              <a:t>Finally </a:t>
            </a:r>
            <a:r>
              <a:rPr lang="en-US" dirty="0"/>
              <a:t>we check that the k*k function created by us is reversible.</a:t>
            </a:r>
          </a:p>
          <a:p>
            <a:pPr>
              <a:buNone/>
            </a:pPr>
            <a:r>
              <a:rPr lang="en-US" dirty="0"/>
              <a:t> </a:t>
            </a:r>
          </a:p>
          <a:p>
            <a:r>
              <a:rPr lang="en-US" b="1" dirty="0" smtClean="0">
                <a:solidFill>
                  <a:srgbClr val="FF0000"/>
                </a:solidFill>
                <a:effectLst>
                  <a:outerShdw blurRad="38100" dist="38100" dir="2700000" algn="tl">
                    <a:srgbClr val="000000">
                      <a:alpha val="43137"/>
                    </a:srgbClr>
                  </a:outerShdw>
                </a:effectLst>
              </a:rPr>
              <a:t>Comments:</a:t>
            </a:r>
          </a:p>
          <a:p>
            <a:pPr lvl="1"/>
            <a:r>
              <a:rPr lang="en-US" dirty="0" smtClean="0"/>
              <a:t>Based on a simple heuristic:</a:t>
            </a:r>
          </a:p>
          <a:p>
            <a:pPr lvl="1"/>
            <a:r>
              <a:rPr lang="en-US" dirty="0" smtClean="0"/>
              <a:t>This </a:t>
            </a:r>
            <a:r>
              <a:rPr lang="en-US" dirty="0"/>
              <a:t>way we always create a k*k </a:t>
            </a:r>
            <a:r>
              <a:rPr lang="en-US" dirty="0" smtClean="0"/>
              <a:t>gate</a:t>
            </a:r>
          </a:p>
          <a:p>
            <a:pPr lvl="1"/>
            <a:r>
              <a:rPr lang="en-US" dirty="0" smtClean="0"/>
              <a:t> </a:t>
            </a:r>
            <a:r>
              <a:rPr lang="en-US" dirty="0"/>
              <a:t>(by k*k gate we understand a reversible function with k inputs and k outputs). </a:t>
            </a:r>
            <a:endParaRPr lang="en-US" dirty="0" smtClean="0"/>
          </a:p>
          <a:p>
            <a:pPr lvl="1"/>
            <a:r>
              <a:rPr lang="en-US" dirty="0" smtClean="0"/>
              <a:t>The </a:t>
            </a:r>
            <a:r>
              <a:rPr lang="en-US" dirty="0"/>
              <a:t>above algorithm can be implemented as a tree search algorithm.</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0"/>
            <a:ext cx="3200400" cy="2743200"/>
          </a:xfrm>
          <a:solidFill>
            <a:srgbClr val="FFFF00"/>
          </a:solidFill>
        </p:spPr>
        <p:txBody>
          <a:bodyPr>
            <a:normAutofit/>
          </a:bodyPr>
          <a:lstStyle/>
          <a:p>
            <a:r>
              <a:rPr lang="en-US" sz="4900" b="1" dirty="0" smtClean="0">
                <a:solidFill>
                  <a:srgbClr val="FF0000"/>
                </a:solidFill>
                <a:effectLst>
                  <a:outerShdw blurRad="38100" dist="38100" dir="2700000" algn="tl">
                    <a:srgbClr val="000000">
                      <a:alpha val="43137"/>
                    </a:srgbClr>
                  </a:outerShdw>
                </a:effectLst>
              </a:rPr>
              <a:t>New gate </a:t>
            </a:r>
            <a:r>
              <a:rPr lang="en-US" dirty="0" smtClean="0"/>
              <a:t>in 2*3 switch technology</a:t>
            </a:r>
            <a:endParaRPr lang="en-US" dirty="0"/>
          </a:p>
        </p:txBody>
      </p:sp>
      <p:sp>
        <p:nvSpPr>
          <p:cNvPr id="3" name="Content Placeholder 2"/>
          <p:cNvSpPr>
            <a:spLocks noGrp="1"/>
          </p:cNvSpPr>
          <p:nvPr>
            <p:ph idx="1"/>
          </p:nvPr>
        </p:nvSpPr>
        <p:spPr>
          <a:xfrm>
            <a:off x="0" y="4114800"/>
            <a:ext cx="8991600" cy="1447800"/>
          </a:xfrm>
        </p:spPr>
        <p:txBody>
          <a:bodyPr/>
          <a:lstStyle/>
          <a:p>
            <a:r>
              <a:rPr lang="en-US" i="1" dirty="0"/>
              <a:t>Fig. 2.4.3: Using Switch gates to build a </a:t>
            </a:r>
            <a:r>
              <a:rPr lang="en-US" i="1" dirty="0">
                <a:solidFill>
                  <a:srgbClr val="FF0000"/>
                </a:solidFill>
              </a:rPr>
              <a:t>new </a:t>
            </a:r>
            <a:r>
              <a:rPr lang="en-US" i="1" dirty="0"/>
              <a:t>reversible conservative gate.</a:t>
            </a:r>
            <a:endParaRPr lang="en-US" dirty="0"/>
          </a:p>
          <a:p>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41910" y="76200"/>
          <a:ext cx="5977890" cy="4114800"/>
        </p:xfrm>
        <a:graphic>
          <a:graphicData uri="http://schemas.openxmlformats.org/presentationml/2006/ole">
            <p:oleObj spid="_x0000_s2049" name="Visio" r:id="rId3" imgW="4978527" imgH="3424047" progId="Visio.Drawing.11">
              <p:embed/>
            </p:oleObj>
          </a:graphicData>
        </a:graphic>
      </p:graphicFrame>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1" name="Object 3"/>
          <p:cNvGraphicFramePr>
            <a:graphicFrameLocks noChangeAspect="1"/>
          </p:cNvGraphicFramePr>
          <p:nvPr/>
        </p:nvGraphicFramePr>
        <p:xfrm>
          <a:off x="5715000" y="5277568"/>
          <a:ext cx="3114675" cy="1342308"/>
        </p:xfrm>
        <a:graphic>
          <a:graphicData uri="http://schemas.openxmlformats.org/presentationml/2006/ole">
            <p:oleObj spid="_x0000_s2051" name="Visio" r:id="rId4" imgW="2718816" imgH="1173861" progId="Visio.Drawing.11">
              <p:embed/>
            </p:oleObj>
          </a:graphicData>
        </a:graphic>
      </p:graphicFrame>
      <p:sp>
        <p:nvSpPr>
          <p:cNvPr id="8" name="Rectangle 7"/>
          <p:cNvSpPr/>
          <p:nvPr/>
        </p:nvSpPr>
        <p:spPr>
          <a:xfrm>
            <a:off x="0" y="5657671"/>
            <a:ext cx="5029200" cy="1200329"/>
          </a:xfrm>
          <a:prstGeom prst="rect">
            <a:avLst/>
          </a:prstGeom>
        </p:spPr>
        <p:txBody>
          <a:bodyPr wrap="square">
            <a:spAutoFit/>
          </a:bodyPr>
          <a:lstStyle/>
          <a:p>
            <a:r>
              <a:rPr lang="en-US" i="1" dirty="0"/>
              <a:t>Fig. 2.4.4: Schematics of the  new gate based on the schematics  from Figure 2.4.3. </a:t>
            </a:r>
            <a:endParaRPr lang="en-US" i="1" dirty="0" smtClean="0"/>
          </a:p>
          <a:p>
            <a:r>
              <a:rPr lang="en-US" i="1" dirty="0" smtClean="0"/>
              <a:t>This </a:t>
            </a:r>
            <a:r>
              <a:rPr lang="en-US" i="1" dirty="0"/>
              <a:t>gate can realize products, inhibitions, sums and implication functions on its three outputs.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FF0000"/>
                </a:solidFill>
                <a:effectLst>
                  <a:outerShdw blurRad="38100" dist="38100" dir="2700000" algn="tl">
                    <a:srgbClr val="000000">
                      <a:alpha val="43137"/>
                    </a:srgbClr>
                  </a:outerShdw>
                </a:effectLst>
              </a:rPr>
              <a:t>Methodology</a:t>
            </a:r>
            <a:r>
              <a:rPr lang="en-US" dirty="0" smtClean="0"/>
              <a:t> to create new gates using 2*3 switch technology</a:t>
            </a:r>
            <a:endParaRPr lang="en-US" dirty="0"/>
          </a:p>
        </p:txBody>
      </p:sp>
      <p:sp>
        <p:nvSpPr>
          <p:cNvPr id="3" name="Content Placeholder 2"/>
          <p:cNvSpPr>
            <a:spLocks noGrp="1"/>
          </p:cNvSpPr>
          <p:nvPr>
            <p:ph idx="1"/>
          </p:nvPr>
        </p:nvSpPr>
        <p:spPr>
          <a:xfrm>
            <a:off x="152400" y="5715000"/>
            <a:ext cx="8763000" cy="868363"/>
          </a:xfrm>
        </p:spPr>
        <p:txBody>
          <a:bodyPr>
            <a:normAutofit fontScale="92500" lnSpcReduction="20000"/>
          </a:bodyPr>
          <a:lstStyle/>
          <a:p>
            <a:r>
              <a:rPr lang="en-US" i="1" dirty="0"/>
              <a:t>Fig. 2.4.5: </a:t>
            </a:r>
            <a:r>
              <a:rPr lang="en-US" i="1" dirty="0" err="1"/>
              <a:t>Fredkin</a:t>
            </a:r>
            <a:r>
              <a:rPr lang="en-US" i="1" dirty="0"/>
              <a:t> gate with internal swap built from switch gates</a:t>
            </a:r>
            <a:endParaRPr lang="en-US" dirty="0"/>
          </a:p>
          <a:p>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304800" y="2971800"/>
          <a:ext cx="8138160" cy="2543175"/>
        </p:xfrm>
        <a:graphic>
          <a:graphicData uri="http://schemas.openxmlformats.org/presentationml/2006/ole">
            <p:oleObj spid="_x0000_s1025" name="Visio" r:id="rId3" imgW="5990463" imgH="1875663" progId="Visio.Drawing.11">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FF0000"/>
                </a:solidFill>
                <a:effectLst>
                  <a:outerShdw blurRad="38100" dist="38100" dir="2700000" algn="tl">
                    <a:srgbClr val="000000">
                      <a:alpha val="43137"/>
                    </a:srgbClr>
                  </a:outerShdw>
                </a:effectLst>
              </a:rPr>
              <a:t>Hierarchical design </a:t>
            </a:r>
            <a:r>
              <a:rPr lang="en-US" dirty="0" smtClean="0"/>
              <a:t>from 2*3 switches</a:t>
            </a:r>
            <a:endParaRPr lang="en-US" dirty="0"/>
          </a:p>
        </p:txBody>
      </p:sp>
      <p:sp>
        <p:nvSpPr>
          <p:cNvPr id="3" name="Content Placeholder 2"/>
          <p:cNvSpPr>
            <a:spLocks noGrp="1"/>
          </p:cNvSpPr>
          <p:nvPr>
            <p:ph idx="1"/>
          </p:nvPr>
        </p:nvSpPr>
        <p:spPr>
          <a:xfrm>
            <a:off x="152400" y="5867401"/>
            <a:ext cx="8763000" cy="990600"/>
          </a:xfrm>
        </p:spPr>
        <p:txBody>
          <a:bodyPr>
            <a:normAutofit fontScale="85000" lnSpcReduction="10000"/>
          </a:bodyPr>
          <a:lstStyle/>
          <a:p>
            <a:r>
              <a:rPr lang="en-US" i="1" dirty="0"/>
              <a:t>Figure 2.4.6. Schematic of a new single-rail  reversible  gate using </a:t>
            </a:r>
            <a:r>
              <a:rPr lang="en-US" i="1" dirty="0" err="1"/>
              <a:t>Fredkin</a:t>
            </a:r>
            <a:r>
              <a:rPr lang="en-US" i="1" dirty="0"/>
              <a:t> gates built from 2*3 switches.</a:t>
            </a:r>
            <a:endParaRPr lang="en-US" dirty="0"/>
          </a:p>
          <a:p>
            <a:endParaRPr lang="en-US" dirty="0"/>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9633" name="Object 1"/>
          <p:cNvGraphicFramePr>
            <a:graphicFrameLocks noChangeAspect="1"/>
          </p:cNvGraphicFramePr>
          <p:nvPr/>
        </p:nvGraphicFramePr>
        <p:xfrm>
          <a:off x="685800" y="2514600"/>
          <a:ext cx="7315200" cy="3038476"/>
        </p:xfrm>
        <a:graphic>
          <a:graphicData uri="http://schemas.openxmlformats.org/presentationml/2006/ole">
            <p:oleObj spid="_x0000_s69633" name="Visio" r:id="rId3" imgW="3054477" imgH="1551432" progId="Visio.Drawing.11">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3810000" cy="1752600"/>
          </a:xfrm>
          <a:solidFill>
            <a:srgbClr val="FFFF00"/>
          </a:solidFill>
        </p:spPr>
        <p:txBody>
          <a:bodyPr>
            <a:noAutofit/>
          </a:bodyPr>
          <a:lstStyle/>
          <a:p>
            <a:r>
              <a:rPr lang="en-US" b="1" dirty="0" smtClean="0">
                <a:solidFill>
                  <a:srgbClr val="FF0000"/>
                </a:solidFill>
                <a:effectLst>
                  <a:outerShdw blurRad="38100" dist="38100" dir="2700000" algn="tl">
                    <a:srgbClr val="000000">
                      <a:alpha val="43137"/>
                    </a:srgbClr>
                  </a:outerShdw>
                </a:effectLst>
              </a:rPr>
              <a:t>New design ideas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3505200"/>
            <a:ext cx="8229600" cy="3078163"/>
          </a:xfrm>
        </p:spPr>
        <p:txBody>
          <a:bodyPr>
            <a:normAutofit fontScale="85000" lnSpcReduction="20000"/>
          </a:bodyPr>
          <a:lstStyle/>
          <a:p>
            <a:r>
              <a:rPr lang="en-US" i="1" dirty="0"/>
              <a:t>Figure 2.4.7. Another way of drawing the circuit from Figure 2.4.6 to emphasize its similarity to generalized gates introduced in Chapter 3. </a:t>
            </a:r>
            <a:endParaRPr lang="en-US" i="1" dirty="0" smtClean="0"/>
          </a:p>
          <a:p>
            <a:r>
              <a:rPr lang="en-US" i="1" dirty="0" smtClean="0"/>
              <a:t>Both </a:t>
            </a:r>
            <a:r>
              <a:rPr lang="en-US" i="1" dirty="0" err="1"/>
              <a:t>muxes</a:t>
            </a:r>
            <a:r>
              <a:rPr lang="en-US" i="1" dirty="0"/>
              <a:t> are controlled by the </a:t>
            </a:r>
            <a:r>
              <a:rPr lang="en-US" i="1" dirty="0" err="1"/>
              <a:t>Exor</a:t>
            </a:r>
            <a:r>
              <a:rPr lang="en-US" i="1" dirty="0"/>
              <a:t>. </a:t>
            </a:r>
            <a:endParaRPr lang="en-US" i="1" dirty="0" smtClean="0"/>
          </a:p>
          <a:p>
            <a:r>
              <a:rPr lang="en-US" i="1" dirty="0" smtClean="0"/>
              <a:t>This </a:t>
            </a:r>
            <a:r>
              <a:rPr lang="en-US" i="1" dirty="0"/>
              <a:t>circuit, in contrast to circuits in other figures is drawn from right to left rather than from left to right to emphasize its reversible nature and to help using the analysis from Figure 2.4.8.</a:t>
            </a:r>
            <a:endParaRPr lang="en-US" dirty="0"/>
          </a:p>
          <a:p>
            <a:endParaRPr lang="en-US" dirty="0"/>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8609" name="Object 1"/>
          <p:cNvGraphicFramePr>
            <a:graphicFrameLocks noChangeAspect="1"/>
          </p:cNvGraphicFramePr>
          <p:nvPr/>
        </p:nvGraphicFramePr>
        <p:xfrm>
          <a:off x="304800" y="152400"/>
          <a:ext cx="4475136" cy="3200400"/>
        </p:xfrm>
        <a:graphic>
          <a:graphicData uri="http://schemas.openxmlformats.org/presentationml/2006/ole">
            <p:oleObj spid="_x0000_s68609" name="Visio" r:id="rId3" imgW="3018663" imgH="2161413" progId="Visio.Drawing.11">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105400"/>
            <a:ext cx="8686800" cy="1371600"/>
          </a:xfrm>
        </p:spPr>
        <p:txBody>
          <a:bodyPr>
            <a:noAutofit/>
          </a:bodyPr>
          <a:lstStyle/>
          <a:p>
            <a:r>
              <a:rPr lang="en-US" sz="2400" i="1" dirty="0"/>
              <a:t>Fig. 2.4.8: </a:t>
            </a:r>
            <a:endParaRPr lang="en-US" sz="2400" i="1" dirty="0" smtClean="0"/>
          </a:p>
          <a:p>
            <a:r>
              <a:rPr lang="en-US" sz="2400" i="1" dirty="0" smtClean="0"/>
              <a:t>Another </a:t>
            </a:r>
            <a:r>
              <a:rPr lang="en-US" sz="2400" i="1" dirty="0"/>
              <a:t>notation for the circuit from two </a:t>
            </a:r>
            <a:r>
              <a:rPr lang="en-US" sz="2400" i="1" dirty="0" err="1"/>
              <a:t>Fredkin</a:t>
            </a:r>
            <a:r>
              <a:rPr lang="en-US" sz="2400" i="1" dirty="0"/>
              <a:t> gates given in Figure 2.4.6</a:t>
            </a:r>
            <a:r>
              <a:rPr lang="en-US" sz="2400" i="1" dirty="0" smtClean="0"/>
              <a:t>.</a:t>
            </a:r>
          </a:p>
          <a:p>
            <a:r>
              <a:rPr lang="en-US" sz="2400" i="1" dirty="0" smtClean="0"/>
              <a:t> </a:t>
            </a:r>
            <a:r>
              <a:rPr lang="en-US" sz="2400" i="1" dirty="0"/>
              <a:t>Assume x=c, y=d.</a:t>
            </a:r>
            <a:endParaRPr lang="en-US" sz="2400"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7585" name="Object 1"/>
          <p:cNvGraphicFramePr>
            <a:graphicFrameLocks noChangeAspect="1"/>
          </p:cNvGraphicFramePr>
          <p:nvPr/>
        </p:nvGraphicFramePr>
        <p:xfrm>
          <a:off x="228600" y="1467722"/>
          <a:ext cx="4800600" cy="3437654"/>
        </p:xfrm>
        <a:graphic>
          <a:graphicData uri="http://schemas.openxmlformats.org/presentationml/2006/ole">
            <p:oleObj spid="_x0000_s67585" name="Visio" r:id="rId3" imgW="3018663" imgH="2161413" progId="Visio.Drawing.11">
              <p:embed/>
            </p:oleObj>
          </a:graphicData>
        </a:graphic>
      </p:graphicFrame>
      <p:sp>
        <p:nvSpPr>
          <p:cNvPr id="6" name="Title 1"/>
          <p:cNvSpPr txBox="1">
            <a:spLocks/>
          </p:cNvSpPr>
          <p:nvPr/>
        </p:nvSpPr>
        <p:spPr>
          <a:xfrm>
            <a:off x="0" y="0"/>
            <a:ext cx="5334000" cy="68580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New design ideas</a:t>
            </a:r>
          </a:p>
        </p:txBody>
      </p:sp>
      <p:graphicFrame>
        <p:nvGraphicFramePr>
          <p:cNvPr id="67587" name="Object 3"/>
          <p:cNvGraphicFramePr>
            <a:graphicFrameLocks noChangeAspect="1"/>
          </p:cNvGraphicFramePr>
          <p:nvPr/>
        </p:nvGraphicFramePr>
        <p:xfrm>
          <a:off x="5334000" y="1066800"/>
          <a:ext cx="3713018" cy="1066800"/>
        </p:xfrm>
        <a:graphic>
          <a:graphicData uri="http://schemas.openxmlformats.org/presentationml/2006/ole">
            <p:oleObj spid="_x0000_s67587" r:id="rId4" imgW="2552700" imgH="736600" progId="">
              <p:embed/>
            </p:oleObj>
          </a:graphicData>
        </a:graphic>
      </p:graphicFrame>
      <p:sp>
        <p:nvSpPr>
          <p:cNvPr id="8" name="Content Placeholder 2"/>
          <p:cNvSpPr txBox="1">
            <a:spLocks/>
          </p:cNvSpPr>
          <p:nvPr/>
        </p:nvSpPr>
        <p:spPr>
          <a:xfrm>
            <a:off x="5334000" y="2514601"/>
            <a:ext cx="38100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 </a:t>
            </a:r>
            <a:r>
              <a:rPr kumimoji="0" lang="en-US" sz="2800" b="0" i="1" u="none" strike="noStrike" kern="1200" cap="none" spc="0" normalizeH="0" baseline="0" noProof="0" smtClean="0">
                <a:ln>
                  <a:noFill/>
                </a:ln>
                <a:solidFill>
                  <a:schemeClr val="tx1"/>
                </a:solidFill>
                <a:effectLst/>
                <a:uLnTx/>
                <a:uFillTx/>
                <a:latin typeface="+mn-lt"/>
                <a:ea typeface="+mn-ea"/>
                <a:cs typeface="+mn-cs"/>
              </a:rPr>
              <a:t>Fig. 2.4.9: Analysis of circuit from Fig.2.4.8.</a:t>
            </a: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457200"/>
          </a:xfrm>
        </p:spPr>
        <p:txBody>
          <a:bodyPr>
            <a:noAutofit/>
          </a:bodyPr>
          <a:lstStyle/>
          <a:p>
            <a:r>
              <a:rPr lang="en-US" sz="3600" b="1" dirty="0" smtClean="0">
                <a:solidFill>
                  <a:srgbClr val="FF0000"/>
                </a:solidFill>
                <a:effectLst>
                  <a:outerShdw blurRad="38100" dist="38100" dir="2700000" algn="tl">
                    <a:srgbClr val="000000">
                      <a:alpha val="43137"/>
                    </a:srgbClr>
                  </a:outerShdw>
                </a:effectLst>
              </a:rPr>
              <a:t>CNOT gate </a:t>
            </a:r>
            <a:r>
              <a:rPr lang="en-US" sz="3200" dirty="0" smtClean="0"/>
              <a:t>in De Vos technology</a:t>
            </a:r>
            <a:endParaRPr lang="en-US" sz="3200" dirty="0"/>
          </a:p>
        </p:txBody>
      </p:sp>
      <p:sp>
        <p:nvSpPr>
          <p:cNvPr id="3" name="Content Placeholder 2"/>
          <p:cNvSpPr>
            <a:spLocks noGrp="1"/>
          </p:cNvSpPr>
          <p:nvPr>
            <p:ph idx="1"/>
          </p:nvPr>
        </p:nvSpPr>
        <p:spPr>
          <a:xfrm>
            <a:off x="457200" y="5943600"/>
            <a:ext cx="8229600" cy="715963"/>
          </a:xfrm>
        </p:spPr>
        <p:txBody>
          <a:bodyPr>
            <a:normAutofit fontScale="85000" lnSpcReduction="10000"/>
          </a:bodyPr>
          <a:lstStyle/>
          <a:p>
            <a:r>
              <a:rPr lang="en-US" i="1" dirty="0"/>
              <a:t>Figure 2.3.4. Realization of CNOT in De Vos technology.</a:t>
            </a:r>
            <a:endParaRPr lang="en-US" dirty="0"/>
          </a:p>
          <a:p>
            <a:endParaRPr lang="en-US" dirty="0"/>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9" name="Object 1"/>
          <p:cNvGraphicFramePr>
            <a:graphicFrameLocks noChangeAspect="1"/>
          </p:cNvGraphicFramePr>
          <p:nvPr/>
        </p:nvGraphicFramePr>
        <p:xfrm>
          <a:off x="228600" y="685801"/>
          <a:ext cx="2667000" cy="1892426"/>
        </p:xfrm>
        <a:graphic>
          <a:graphicData uri="http://schemas.openxmlformats.org/presentationml/2006/ole">
            <p:oleObj spid="_x0000_s7169" name="Visio" r:id="rId3" imgW="2732913" imgH="1940052" progId="Visio.Drawing.11">
              <p:embed/>
            </p:oleObj>
          </a:graphicData>
        </a:graphic>
      </p:graphicFrame>
      <p:graphicFrame>
        <p:nvGraphicFramePr>
          <p:cNvPr id="7171" name="Object 3"/>
          <p:cNvGraphicFramePr>
            <a:graphicFrameLocks noChangeAspect="1"/>
          </p:cNvGraphicFramePr>
          <p:nvPr/>
        </p:nvGraphicFramePr>
        <p:xfrm>
          <a:off x="304800" y="2667000"/>
          <a:ext cx="8432800" cy="2828925"/>
        </p:xfrm>
        <a:graphic>
          <a:graphicData uri="http://schemas.openxmlformats.org/presentationml/2006/ole">
            <p:oleObj spid="_x0000_s7171" name="Visio" r:id="rId4" imgW="6276213" imgH="2104263" progId="Visio.Drawing.11">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Autofit/>
          </a:bodyPr>
          <a:lstStyle/>
          <a:p>
            <a:r>
              <a:rPr lang="en-US" sz="4800" b="1" dirty="0" smtClean="0">
                <a:solidFill>
                  <a:srgbClr val="FF0000"/>
                </a:solidFill>
                <a:effectLst>
                  <a:outerShdw blurRad="38100" dist="38100" dir="2700000" algn="tl">
                    <a:srgbClr val="000000">
                      <a:alpha val="43137"/>
                    </a:srgbClr>
                  </a:outerShdw>
                </a:effectLst>
              </a:rPr>
              <a:t>Conclusion on 2*3 switch technology.</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4953000"/>
          </a:xfrm>
        </p:spPr>
        <p:txBody>
          <a:bodyPr>
            <a:normAutofit fontScale="92500" lnSpcReduction="20000"/>
          </a:bodyPr>
          <a:lstStyle/>
          <a:p>
            <a:r>
              <a:rPr lang="en-US" dirty="0" smtClean="0"/>
              <a:t>Based on </a:t>
            </a:r>
            <a:r>
              <a:rPr lang="en-US" b="1" i="1" dirty="0" smtClean="0"/>
              <a:t>2*3  switches</a:t>
            </a:r>
            <a:r>
              <a:rPr lang="en-US" dirty="0" smtClean="0"/>
              <a:t>. </a:t>
            </a:r>
          </a:p>
          <a:p>
            <a:r>
              <a:rPr lang="en-US" dirty="0" smtClean="0"/>
              <a:t>Realized in optical, fluidic, CMOS and other nano. </a:t>
            </a:r>
          </a:p>
          <a:p>
            <a:r>
              <a:rPr lang="en-US" dirty="0" smtClean="0">
                <a:sym typeface="Symbol"/>
              </a:rPr>
              <a:t>This is not double-rail technology, but double-rail gates can be created on a higher level.</a:t>
            </a:r>
          </a:p>
          <a:p>
            <a:r>
              <a:rPr lang="en-US" dirty="0" smtClean="0"/>
              <a:t>NOT gate cannot be directly created.</a:t>
            </a:r>
          </a:p>
          <a:p>
            <a:r>
              <a:rPr lang="en-US" dirty="0" err="1" smtClean="0"/>
              <a:t>Toffoli</a:t>
            </a:r>
            <a:r>
              <a:rPr lang="en-US" dirty="0" smtClean="0"/>
              <a:t>, Feynman and </a:t>
            </a:r>
            <a:r>
              <a:rPr lang="en-US" dirty="0" err="1" smtClean="0"/>
              <a:t>Fredkin</a:t>
            </a:r>
            <a:r>
              <a:rPr lang="en-US" dirty="0" smtClean="0"/>
              <a:t> gates can be created.</a:t>
            </a:r>
          </a:p>
          <a:p>
            <a:r>
              <a:rPr lang="en-US" dirty="0" smtClean="0"/>
              <a:t>Complex gates can be created.</a:t>
            </a:r>
          </a:p>
          <a:p>
            <a:r>
              <a:rPr lang="en-US" dirty="0" smtClean="0"/>
              <a:t>Gates are not necessarily conservative.</a:t>
            </a:r>
          </a:p>
          <a:p>
            <a:r>
              <a:rPr lang="en-US" dirty="0" smtClean="0"/>
              <a:t>Creating complex gates is not simple.</a:t>
            </a:r>
          </a:p>
          <a:p>
            <a:r>
              <a:rPr lang="en-US" dirty="0" smtClean="0"/>
              <a:t>Can create </a:t>
            </a:r>
            <a:r>
              <a:rPr lang="en-US" dirty="0" err="1" smtClean="0"/>
              <a:t>Fredkin</a:t>
            </a:r>
            <a:r>
              <a:rPr lang="en-US" dirty="0" smtClean="0"/>
              <a:t>, thus all gates from previous section can be created.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b="1" dirty="0"/>
              <a:t>2.2. DOUBLE- RAIL LOGIC BASED ON </a:t>
            </a:r>
            <a:r>
              <a:rPr lang="en-US" sz="3200" b="1" dirty="0">
                <a:solidFill>
                  <a:srgbClr val="FF0000"/>
                </a:solidFill>
              </a:rPr>
              <a:t>NOT</a:t>
            </a:r>
            <a:r>
              <a:rPr lang="en-US" sz="3200" b="1" dirty="0"/>
              <a:t>, </a:t>
            </a:r>
            <a:r>
              <a:rPr lang="en-US" sz="3200" b="1" dirty="0">
                <a:solidFill>
                  <a:srgbClr val="FF0000"/>
                </a:solidFill>
              </a:rPr>
              <a:t>SWAP</a:t>
            </a:r>
            <a:r>
              <a:rPr lang="en-US" sz="3200" b="1" dirty="0"/>
              <a:t> AND </a:t>
            </a:r>
            <a:r>
              <a:rPr lang="en-US" sz="3200" b="1" dirty="0">
                <a:solidFill>
                  <a:srgbClr val="FF0000"/>
                </a:solidFill>
              </a:rPr>
              <a:t>CONTROLLED SWAP </a:t>
            </a:r>
            <a:r>
              <a:rPr lang="en-US" sz="3200" b="1" dirty="0"/>
              <a:t>GATES.</a:t>
            </a:r>
            <a:r>
              <a:rPr lang="en-US" sz="3200" dirty="0"/>
              <a:t/>
            </a:r>
            <a:br>
              <a:rPr lang="en-US" sz="3200" dirty="0"/>
            </a:br>
            <a:endParaRPr lang="en-US" sz="3200" dirty="0"/>
          </a:p>
        </p:txBody>
      </p:sp>
      <p:sp>
        <p:nvSpPr>
          <p:cNvPr id="3" name="Content Placeholder 2"/>
          <p:cNvSpPr>
            <a:spLocks noGrp="1"/>
          </p:cNvSpPr>
          <p:nvPr>
            <p:ph idx="1"/>
          </p:nvPr>
        </p:nvSpPr>
        <p:spPr>
          <a:xfrm>
            <a:off x="457200" y="1143000"/>
            <a:ext cx="8229600" cy="1905000"/>
          </a:xfrm>
        </p:spPr>
        <p:txBody>
          <a:bodyPr>
            <a:normAutofit fontScale="77500" lnSpcReduction="20000"/>
          </a:bodyPr>
          <a:lstStyle/>
          <a:p>
            <a:r>
              <a:rPr lang="en-US" dirty="0"/>
              <a:t>The symbolic notation on the right shows my notation for single-rail (symbolic) notation of double-rail circuits</a:t>
            </a:r>
            <a:r>
              <a:rPr lang="en-US" dirty="0" smtClean="0"/>
              <a:t>:</a:t>
            </a:r>
          </a:p>
          <a:p>
            <a:endParaRPr lang="en-US" dirty="0"/>
          </a:p>
          <a:p>
            <a:r>
              <a:rPr lang="en-US" dirty="0"/>
              <a:t>a’ = (a</a:t>
            </a:r>
            <a:r>
              <a:rPr lang="en-US" baseline="-25000" dirty="0"/>
              <a:t>1</a:t>
            </a:r>
            <a:r>
              <a:rPr lang="en-US" dirty="0"/>
              <a:t>, a</a:t>
            </a:r>
            <a:r>
              <a:rPr lang="en-US" baseline="-25000" dirty="0"/>
              <a:t>2</a:t>
            </a:r>
            <a:r>
              <a:rPr lang="en-US" dirty="0"/>
              <a:t>’) = (1,0), </a:t>
            </a:r>
          </a:p>
          <a:p>
            <a:r>
              <a:rPr lang="en-US" dirty="0"/>
              <a:t>a = (a</a:t>
            </a:r>
            <a:r>
              <a:rPr lang="en-US" baseline="-25000" dirty="0"/>
              <a:t>1</a:t>
            </a:r>
            <a:r>
              <a:rPr lang="en-US" dirty="0"/>
              <a:t>’, a</a:t>
            </a:r>
            <a:r>
              <a:rPr lang="en-US" baseline="-25000" dirty="0"/>
              <a:t>2</a:t>
            </a:r>
            <a:r>
              <a:rPr lang="en-US" dirty="0"/>
              <a:t>) = (0,1).</a:t>
            </a:r>
          </a:p>
          <a:p>
            <a:endParaRPr lang="en-US" dirty="0"/>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9" name="Object 1"/>
          <p:cNvGraphicFramePr>
            <a:graphicFrameLocks noChangeAspect="1"/>
          </p:cNvGraphicFramePr>
          <p:nvPr/>
        </p:nvGraphicFramePr>
        <p:xfrm>
          <a:off x="533399" y="4038600"/>
          <a:ext cx="7335345" cy="1905000"/>
        </p:xfrm>
        <a:graphic>
          <a:graphicData uri="http://schemas.openxmlformats.org/presentationml/2006/ole">
            <p:oleObj spid="_x0000_s22529" name="Visio" r:id="rId3" imgW="3190875" imgH="829818" progId="Visio.Drawing.11">
              <p:embed/>
            </p:oleObj>
          </a:graphicData>
        </a:graphic>
      </p:graphicFrame>
      <p:sp>
        <p:nvSpPr>
          <p:cNvPr id="22531" name="Rectangle 3"/>
          <p:cNvSpPr>
            <a:spLocks noChangeArrowheads="1"/>
          </p:cNvSpPr>
          <p:nvPr/>
        </p:nvSpPr>
        <p:spPr bwMode="auto">
          <a:xfrm>
            <a:off x="152400" y="6096000"/>
            <a:ext cx="8915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8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Fig. 2.2.1.: Realization of NOT in double-rail technology</a:t>
            </a:r>
            <a:endParaRPr kumimoji="0" lang="en-US" altLang="ja-JP"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4191000" y="2743200"/>
            <a:ext cx="4419600" cy="707886"/>
          </a:xfrm>
          <a:prstGeom prst="rect">
            <a:avLst/>
          </a:prstGeom>
          <a:solidFill>
            <a:srgbClr val="FFFF00"/>
          </a:solid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Double-rail Inverter</a:t>
            </a:r>
            <a:endParaRPr lang="en-US" sz="4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Concluding on 2*3 switches (</a:t>
            </a:r>
            <a:r>
              <a:rPr lang="en-US" b="1" dirty="0" smtClean="0">
                <a:solidFill>
                  <a:srgbClr val="FF0000"/>
                </a:solidFill>
                <a:effectLst>
                  <a:outerShdw blurRad="38100" dist="38100" dir="2700000" algn="tl">
                    <a:srgbClr val="000000">
                      <a:alpha val="43137"/>
                    </a:srgbClr>
                  </a:outerShdw>
                </a:effectLst>
              </a:rPr>
              <a:t>cont</a:t>
            </a:r>
            <a:r>
              <a:rPr lang="en-US" dirty="0" smtClean="0"/>
              <a:t>)</a:t>
            </a:r>
            <a:endParaRPr lang="en-US" dirty="0"/>
          </a:p>
        </p:txBody>
      </p:sp>
      <p:sp>
        <p:nvSpPr>
          <p:cNvPr id="3" name="Content Placeholder 2"/>
          <p:cNvSpPr>
            <a:spLocks noGrp="1"/>
          </p:cNvSpPr>
          <p:nvPr>
            <p:ph idx="1"/>
          </p:nvPr>
        </p:nvSpPr>
        <p:spPr>
          <a:xfrm>
            <a:off x="304800" y="1066800"/>
            <a:ext cx="8382000" cy="5334000"/>
          </a:xfrm>
        </p:spPr>
        <p:txBody>
          <a:bodyPr>
            <a:noAutofit/>
          </a:bodyPr>
          <a:lstStyle/>
          <a:p>
            <a:r>
              <a:rPr lang="en-US" sz="2400" dirty="0" smtClean="0"/>
              <a:t>Every </a:t>
            </a:r>
            <a:r>
              <a:rPr lang="en-US" sz="2400" dirty="0"/>
              <a:t>conservative reversible gate can be built from 2*3, 3*2 switches and (hierarchically) from k*k conservative gates built in turn from 2*3 and 3*2 switches. </a:t>
            </a:r>
            <a:endParaRPr lang="en-US" sz="2400" dirty="0" smtClean="0"/>
          </a:p>
          <a:p>
            <a:endParaRPr lang="en-US" sz="2400" dirty="0" smtClean="0"/>
          </a:p>
          <a:p>
            <a:r>
              <a:rPr lang="en-US" sz="2400" dirty="0" smtClean="0"/>
              <a:t>Next</a:t>
            </a:r>
            <a:r>
              <a:rPr lang="en-US" sz="2400" dirty="0"/>
              <a:t>, by using double-rail technology, every reversible gate can be built from conservative gates. </a:t>
            </a:r>
            <a:endParaRPr lang="en-US" sz="2400" dirty="0" smtClean="0"/>
          </a:p>
          <a:p>
            <a:endParaRPr lang="en-US" sz="2400" dirty="0" smtClean="0"/>
          </a:p>
          <a:p>
            <a:r>
              <a:rPr lang="en-US" sz="2400" dirty="0" smtClean="0"/>
              <a:t>Thus</a:t>
            </a:r>
            <a:r>
              <a:rPr lang="en-US" sz="2400" dirty="0"/>
              <a:t>, every circuit discussed in chapters 3 - 6 can on the bottom of hierarchy be built from only 2*3 and 3*2 switches</a:t>
            </a:r>
            <a:r>
              <a:rPr lang="en-US" sz="2400" dirty="0" smtClean="0"/>
              <a:t>.</a:t>
            </a:r>
          </a:p>
          <a:p>
            <a:endParaRPr lang="en-US" sz="2400" dirty="0"/>
          </a:p>
          <a:p>
            <a:r>
              <a:rPr lang="en-US" sz="2400" dirty="0" smtClean="0"/>
              <a:t> </a:t>
            </a:r>
            <a:r>
              <a:rPr lang="en-US" sz="2400" dirty="0"/>
              <a:t>The number of such switches is the cost function of the solution which is used to compare various designs one with another.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76600"/>
          </a:xfrm>
          <a:solidFill>
            <a:schemeClr val="accent1">
              <a:lumMod val="20000"/>
              <a:lumOff val="80000"/>
            </a:schemeClr>
          </a:solidFill>
        </p:spPr>
        <p:txBody>
          <a:bodyPr>
            <a:noAutofit/>
          </a:bodyPr>
          <a:lstStyle/>
          <a:p>
            <a:r>
              <a:rPr lang="en-US" sz="6600" b="1" dirty="0">
                <a:solidFill>
                  <a:srgbClr val="FF0000"/>
                </a:solidFill>
                <a:effectLst>
                  <a:outerShdw blurRad="38100" dist="38100" dir="2700000" algn="tl">
                    <a:srgbClr val="000000">
                      <a:alpha val="43137"/>
                    </a:srgbClr>
                  </a:outerShdw>
                </a:effectLst>
              </a:rPr>
              <a:t> </a:t>
            </a:r>
            <a:br>
              <a:rPr lang="en-US" sz="6600" b="1" dirty="0">
                <a:solidFill>
                  <a:srgbClr val="FF0000"/>
                </a:solidFill>
                <a:effectLst>
                  <a:outerShdw blurRad="38100" dist="38100" dir="2700000" algn="tl">
                    <a:srgbClr val="000000">
                      <a:alpha val="43137"/>
                    </a:srgbClr>
                  </a:outerShdw>
                </a:effectLst>
              </a:rPr>
            </a:br>
            <a:r>
              <a:rPr lang="en-US" sz="6600" b="1" dirty="0">
                <a:solidFill>
                  <a:srgbClr val="FF0000"/>
                </a:solidFill>
                <a:effectLst>
                  <a:outerShdw blurRad="38100" dist="38100" dir="2700000" algn="tl">
                    <a:srgbClr val="000000">
                      <a:alpha val="43137"/>
                    </a:srgbClr>
                  </a:outerShdw>
                </a:effectLst>
              </a:rPr>
              <a:t>2.5. MAJORITY GATES IN QUANTUM CELLULAR AUTOMATA</a:t>
            </a:r>
            <a:br>
              <a:rPr lang="en-US" sz="6600" b="1" dirty="0">
                <a:solidFill>
                  <a:srgbClr val="FF0000"/>
                </a:solidFill>
                <a:effectLst>
                  <a:outerShdw blurRad="38100" dist="38100" dir="2700000" algn="tl">
                    <a:srgbClr val="000000">
                      <a:alpha val="43137"/>
                    </a:srgbClr>
                  </a:outerShdw>
                </a:effectLst>
              </a:rPr>
            </a:br>
            <a:endParaRPr lang="en-US" sz="66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486400"/>
            <a:ext cx="9144000" cy="1371600"/>
          </a:xfrm>
        </p:spPr>
        <p:txBody>
          <a:bodyPr>
            <a:normAutofit fontScale="70000" lnSpcReduction="20000"/>
          </a:bodyPr>
          <a:lstStyle/>
          <a:p>
            <a:r>
              <a:rPr lang="en-US" i="1" dirty="0"/>
              <a:t>Fig. 2.5.1: </a:t>
            </a:r>
            <a:r>
              <a:rPr lang="en-US" i="1" dirty="0" err="1"/>
              <a:t>Fredkin</a:t>
            </a:r>
            <a:r>
              <a:rPr lang="en-US" i="1" dirty="0"/>
              <a:t> gate from </a:t>
            </a:r>
            <a:r>
              <a:rPr lang="en-US" i="1" dirty="0" err="1"/>
              <a:t>Toffoli</a:t>
            </a:r>
            <a:r>
              <a:rPr lang="en-US" i="1" dirty="0"/>
              <a:t> and CNOT gates with analysis equations</a:t>
            </a:r>
            <a:r>
              <a:rPr lang="en-US" dirty="0"/>
              <a:t>. </a:t>
            </a:r>
            <a:endParaRPr lang="en-US" dirty="0" smtClean="0"/>
          </a:p>
          <a:p>
            <a:r>
              <a:rPr lang="en-US" i="1" dirty="0" smtClean="0"/>
              <a:t>The </a:t>
            </a:r>
            <a:r>
              <a:rPr lang="en-US" i="1" dirty="0"/>
              <a:t>same figure explains also how </a:t>
            </a:r>
            <a:r>
              <a:rPr lang="en-US" i="1" dirty="0" err="1"/>
              <a:t>Toffoli</a:t>
            </a:r>
            <a:r>
              <a:rPr lang="en-US" i="1" dirty="0"/>
              <a:t> can be created from </a:t>
            </a:r>
            <a:r>
              <a:rPr lang="en-US" i="1" dirty="0" err="1"/>
              <a:t>Fredkin</a:t>
            </a:r>
            <a:r>
              <a:rPr lang="en-US" i="1" dirty="0"/>
              <a:t>. </a:t>
            </a:r>
            <a:endParaRPr lang="en-US" i="1" dirty="0" smtClean="0"/>
          </a:p>
          <a:p>
            <a:r>
              <a:rPr lang="en-US" i="1" dirty="0" smtClean="0"/>
              <a:t>Surrounding </a:t>
            </a:r>
            <a:r>
              <a:rPr lang="en-US" i="1" dirty="0"/>
              <a:t>with two more </a:t>
            </a:r>
            <a:r>
              <a:rPr lang="en-US" i="1" dirty="0" err="1"/>
              <a:t>Feynmans</a:t>
            </a:r>
            <a:r>
              <a:rPr lang="en-US" i="1" dirty="0"/>
              <a:t> on left and right and next cancelling pairs of successive </a:t>
            </a:r>
            <a:r>
              <a:rPr lang="en-US" i="1" dirty="0" err="1"/>
              <a:t>Feynmans</a:t>
            </a:r>
            <a:r>
              <a:rPr lang="en-US" i="1" dirty="0"/>
              <a:t> would restore the original </a:t>
            </a:r>
            <a:r>
              <a:rPr lang="en-US" i="1" dirty="0" err="1"/>
              <a:t>Toffoli</a:t>
            </a:r>
            <a:r>
              <a:rPr lang="en-US" i="1" dirty="0"/>
              <a:t> gate.</a:t>
            </a:r>
            <a:endParaRPr lang="en-US" dirty="0"/>
          </a:p>
          <a:p>
            <a:endParaRPr lang="en-US"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3" name="Object 1"/>
          <p:cNvGraphicFramePr>
            <a:graphicFrameLocks noChangeAspect="1"/>
          </p:cNvGraphicFramePr>
          <p:nvPr/>
        </p:nvGraphicFramePr>
        <p:xfrm>
          <a:off x="126274" y="3352800"/>
          <a:ext cx="8865326" cy="1828800"/>
        </p:xfrm>
        <a:graphic>
          <a:graphicData uri="http://schemas.openxmlformats.org/presentationml/2006/ole">
            <p:oleObj spid="_x0000_s64513" name="Visio" r:id="rId3" imgW="4847463" imgH="995553" progId="Visio.Drawing.11">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392362"/>
          </a:xfrm>
        </p:spPr>
        <p:txBody>
          <a:bodyPr>
            <a:normAutofit/>
          </a:bodyPr>
          <a:lstStyle/>
          <a:p>
            <a:r>
              <a:rPr lang="en-US" sz="4800" b="1" dirty="0" smtClean="0">
                <a:solidFill>
                  <a:srgbClr val="FF0000"/>
                </a:solidFill>
                <a:effectLst>
                  <a:outerShdw blurRad="38100" dist="38100" dir="2700000" algn="tl">
                    <a:srgbClr val="000000">
                      <a:alpha val="43137"/>
                    </a:srgbClr>
                  </a:outerShdw>
                </a:effectLst>
              </a:rPr>
              <a:t>Miller gate </a:t>
            </a:r>
            <a:r>
              <a:rPr lang="en-US" dirty="0" smtClean="0"/>
              <a:t>as three majorities is base of reversible design in quantum dot cellular automata</a:t>
            </a:r>
            <a:endParaRPr lang="en-US" dirty="0"/>
          </a:p>
        </p:txBody>
      </p:sp>
      <p:sp>
        <p:nvSpPr>
          <p:cNvPr id="3" name="Content Placeholder 2"/>
          <p:cNvSpPr>
            <a:spLocks noGrp="1"/>
          </p:cNvSpPr>
          <p:nvPr>
            <p:ph idx="1"/>
          </p:nvPr>
        </p:nvSpPr>
        <p:spPr>
          <a:xfrm>
            <a:off x="228600" y="5943600"/>
            <a:ext cx="8686800" cy="715963"/>
          </a:xfrm>
        </p:spPr>
        <p:txBody>
          <a:bodyPr>
            <a:normAutofit fontScale="77500" lnSpcReduction="20000"/>
          </a:bodyPr>
          <a:lstStyle/>
          <a:p>
            <a:r>
              <a:rPr lang="en-US" dirty="0"/>
              <a:t> </a:t>
            </a:r>
            <a:r>
              <a:rPr lang="en-US" i="1" dirty="0" smtClean="0"/>
              <a:t>Fig</a:t>
            </a:r>
            <a:r>
              <a:rPr lang="en-US" i="1" dirty="0"/>
              <a:t>. 2.5.2: Miller gate is three majorities with various polarities.</a:t>
            </a:r>
            <a:r>
              <a:rPr lang="en-US" dirty="0"/>
              <a:t> </a:t>
            </a:r>
          </a:p>
          <a:p>
            <a:endParaRPr lang="en-US" dirty="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89" name="Object 1"/>
          <p:cNvGraphicFramePr>
            <a:graphicFrameLocks noChangeAspect="1"/>
          </p:cNvGraphicFramePr>
          <p:nvPr/>
        </p:nvGraphicFramePr>
        <p:xfrm>
          <a:off x="685800" y="3276600"/>
          <a:ext cx="5025620" cy="2362200"/>
        </p:xfrm>
        <a:graphic>
          <a:graphicData uri="http://schemas.openxmlformats.org/presentationml/2006/ole">
            <p:oleObj spid="_x0000_s63489" name="Visio" r:id="rId3" imgW="3018663" imgH="1418463" progId="Visio.Drawing.11">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4800600"/>
            <a:ext cx="8534400" cy="1858963"/>
          </a:xfrm>
        </p:spPr>
        <p:txBody>
          <a:bodyPr>
            <a:normAutofit fontScale="77500" lnSpcReduction="20000"/>
          </a:bodyPr>
          <a:lstStyle/>
          <a:p>
            <a:r>
              <a:rPr lang="en-US" i="1" dirty="0"/>
              <a:t>Fig 2.5.3: Analysis of Miller’s gate. </a:t>
            </a:r>
            <a:endParaRPr lang="en-US" i="1" dirty="0" smtClean="0"/>
          </a:p>
          <a:p>
            <a:r>
              <a:rPr lang="en-US" i="1" dirty="0" smtClean="0"/>
              <a:t>Obviously</a:t>
            </a:r>
            <a:r>
              <a:rPr lang="en-US" i="1" dirty="0"/>
              <a:t>, by surrounding Miller with two </a:t>
            </a:r>
            <a:r>
              <a:rPr lang="en-US" i="1" dirty="0" err="1"/>
              <a:t>Feynmans</a:t>
            </a:r>
            <a:r>
              <a:rPr lang="en-US" i="1" dirty="0"/>
              <a:t> with EXOR up in first bit we will obtain </a:t>
            </a:r>
            <a:r>
              <a:rPr lang="en-US" i="1" dirty="0" err="1"/>
              <a:t>Fredkin</a:t>
            </a:r>
            <a:r>
              <a:rPr lang="en-US" i="1" dirty="0"/>
              <a:t> gate, </a:t>
            </a:r>
            <a:endParaRPr lang="en-US" i="1" dirty="0" smtClean="0"/>
          </a:p>
          <a:p>
            <a:r>
              <a:rPr lang="en-US" i="1" dirty="0" smtClean="0"/>
              <a:t>and </a:t>
            </a:r>
            <a:r>
              <a:rPr lang="en-US" i="1" dirty="0"/>
              <a:t>next by surrounding again with </a:t>
            </a:r>
            <a:r>
              <a:rPr lang="en-US" i="1" dirty="0" err="1"/>
              <a:t>Feynmans</a:t>
            </a:r>
            <a:r>
              <a:rPr lang="en-US" i="1" dirty="0"/>
              <a:t> with EXOR up in second bit we get </a:t>
            </a:r>
            <a:r>
              <a:rPr lang="en-US" i="1" dirty="0" err="1"/>
              <a:t>Toffoli</a:t>
            </a:r>
            <a:r>
              <a:rPr lang="en-US" i="1" dirty="0"/>
              <a:t> gate.</a:t>
            </a:r>
            <a:endParaRPr lang="en-US" dirty="0"/>
          </a:p>
          <a:p>
            <a:endParaRPr lang="en-US" dirty="0"/>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nvGraphicFramePr>
        <p:xfrm>
          <a:off x="304799" y="2286000"/>
          <a:ext cx="8431619" cy="2324100"/>
        </p:xfrm>
        <a:graphic>
          <a:graphicData uri="http://schemas.openxmlformats.org/presentationml/2006/ole">
            <p:oleObj spid="_x0000_s62465" name="Visio" r:id="rId3" imgW="5990463" imgH="1647063" progId="Visio.Drawing.11">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74638"/>
            <a:ext cx="4572000" cy="2697162"/>
          </a:xfrm>
          <a:solidFill>
            <a:srgbClr val="FFFF00"/>
          </a:solidFill>
        </p:spPr>
        <p:txBody>
          <a:bodyPr>
            <a:normAutofit/>
          </a:bodyPr>
          <a:lstStyle/>
          <a:p>
            <a:r>
              <a:rPr lang="en-US" sz="5400" b="1" dirty="0" smtClean="0">
                <a:solidFill>
                  <a:srgbClr val="FF0000"/>
                </a:solidFill>
                <a:effectLst>
                  <a:outerShdw blurRad="38100" dist="38100" dir="2700000" algn="tl">
                    <a:srgbClr val="000000">
                      <a:alpha val="43137"/>
                    </a:srgbClr>
                  </a:outerShdw>
                </a:effectLst>
              </a:rPr>
              <a:t>Miller gate plus inverters is universal</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33800" y="4419600"/>
            <a:ext cx="4953000" cy="1706563"/>
          </a:xfrm>
        </p:spPr>
        <p:txBody>
          <a:bodyPr>
            <a:normAutofit/>
          </a:bodyPr>
          <a:lstStyle/>
          <a:p>
            <a:r>
              <a:rPr lang="en-US" i="1" dirty="0"/>
              <a:t>Fig. 2.5.4: Universality of Miller gate. Miller with inverters is universal.</a:t>
            </a:r>
            <a:endParaRPr lang="en-US" dirty="0"/>
          </a:p>
          <a:p>
            <a:endParaRPr lang="en-US"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41" name="Object 1"/>
          <p:cNvGraphicFramePr>
            <a:graphicFrameLocks noChangeAspect="1"/>
          </p:cNvGraphicFramePr>
          <p:nvPr/>
        </p:nvGraphicFramePr>
        <p:xfrm>
          <a:off x="381000" y="152400"/>
          <a:ext cx="2807837" cy="6524570"/>
        </p:xfrm>
        <a:graphic>
          <a:graphicData uri="http://schemas.openxmlformats.org/presentationml/2006/ole">
            <p:oleObj spid="_x0000_s61441" name="Visio" r:id="rId3" imgW="1885188" imgH="4390263" progId="Visio.Drawing.11">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8534400" cy="1219200"/>
          </a:xfrm>
        </p:spPr>
        <p:txBody>
          <a:bodyPr>
            <a:normAutofit fontScale="90000"/>
          </a:bodyPr>
          <a:lstStyle/>
          <a:p>
            <a:r>
              <a:rPr lang="en-US" i="1" dirty="0"/>
              <a:t> </a:t>
            </a:r>
            <a:r>
              <a:rPr lang="en-US" dirty="0"/>
              <a:t/>
            </a:r>
            <a:br>
              <a:rPr lang="en-US" dirty="0"/>
            </a:br>
            <a:r>
              <a:rPr lang="en-US" i="1" dirty="0"/>
              <a:t>Fig 2.5.5: Realization of EXOR using 3 majorities.</a:t>
            </a:r>
            <a:r>
              <a:rPr lang="en-US" dirty="0"/>
              <a:t/>
            </a:r>
            <a:br>
              <a:rPr lang="en-US" dirty="0"/>
            </a:br>
            <a:endParaRPr lang="en-US"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17" name="Object 1"/>
          <p:cNvGraphicFramePr>
            <a:graphicFrameLocks noChangeAspect="1"/>
          </p:cNvGraphicFramePr>
          <p:nvPr/>
        </p:nvGraphicFramePr>
        <p:xfrm>
          <a:off x="762000" y="2345408"/>
          <a:ext cx="5715000" cy="2807618"/>
        </p:xfrm>
        <a:graphic>
          <a:graphicData uri="http://schemas.openxmlformats.org/presentationml/2006/ole">
            <p:oleObj spid="_x0000_s60417" name="Visio" r:id="rId3" imgW="3818763" imgH="1875663" progId="Visio.Drawing.11">
              <p:embed/>
            </p:oleObj>
          </a:graphicData>
        </a:graphic>
      </p:graphicFrame>
      <p:sp>
        <p:nvSpPr>
          <p:cNvPr id="6" name="TextBox 5"/>
          <p:cNvSpPr txBox="1"/>
          <p:nvPr/>
        </p:nvSpPr>
        <p:spPr>
          <a:xfrm>
            <a:off x="533400" y="457200"/>
            <a:ext cx="8382000" cy="1569660"/>
          </a:xfrm>
          <a:prstGeom prst="rect">
            <a:avLst/>
          </a:prstGeom>
          <a:solidFill>
            <a:srgbClr val="FFFF00"/>
          </a:solid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Realization of EXOR needs </a:t>
            </a:r>
            <a:r>
              <a:rPr lang="en-US" sz="4800" b="1" dirty="0" err="1" smtClean="0">
                <a:solidFill>
                  <a:srgbClr val="FF0000"/>
                </a:solidFill>
                <a:effectLst>
                  <a:outerShdw blurRad="38100" dist="38100" dir="2700000" algn="tl">
                    <a:srgbClr val="000000">
                      <a:alpha val="43137"/>
                    </a:srgbClr>
                  </a:outerShdw>
                </a:effectLst>
              </a:rPr>
              <a:t>ancilla</a:t>
            </a:r>
            <a:r>
              <a:rPr lang="en-US" sz="4800" b="1" dirty="0" smtClean="0">
                <a:solidFill>
                  <a:srgbClr val="FF0000"/>
                </a:solidFill>
                <a:effectLst>
                  <a:outerShdw blurRad="38100" dist="38100" dir="2700000" algn="tl">
                    <a:srgbClr val="000000">
                      <a:alpha val="43137"/>
                    </a:srgbClr>
                  </a:outerShdw>
                </a:effectLst>
              </a:rPr>
              <a:t> bits</a:t>
            </a:r>
            <a:endParaRPr lang="en-US" sz="48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to reversible design</a:t>
            </a:r>
            <a:endParaRPr lang="en-US" dirty="0"/>
          </a:p>
        </p:txBody>
      </p:sp>
      <p:sp>
        <p:nvSpPr>
          <p:cNvPr id="3" name="Content Placeholder 2"/>
          <p:cNvSpPr>
            <a:spLocks noGrp="1"/>
          </p:cNvSpPr>
          <p:nvPr>
            <p:ph idx="1"/>
          </p:nvPr>
        </p:nvSpPr>
        <p:spPr>
          <a:xfrm>
            <a:off x="228600" y="5791200"/>
            <a:ext cx="8610600" cy="868363"/>
          </a:xfrm>
        </p:spPr>
        <p:txBody>
          <a:bodyPr>
            <a:normAutofit fontScale="85000" lnSpcReduction="10000"/>
          </a:bodyPr>
          <a:lstStyle/>
          <a:p>
            <a:r>
              <a:rPr lang="en-US" i="1" dirty="0"/>
              <a:t>Fig. 2.5.6: The circuit from Fig.2.5.5 redrawn to a notation that is more similar to Quantum Array notation.</a:t>
            </a:r>
            <a:endParaRPr lang="en-US" dirty="0"/>
          </a:p>
          <a:p>
            <a:endParaRPr lang="en-US" dirty="0"/>
          </a:p>
        </p:txBody>
      </p:sp>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9393" name="Object 1"/>
          <p:cNvGraphicFramePr>
            <a:graphicFrameLocks noChangeAspect="1"/>
          </p:cNvGraphicFramePr>
          <p:nvPr/>
        </p:nvGraphicFramePr>
        <p:xfrm>
          <a:off x="838200" y="2057400"/>
          <a:ext cx="6865011" cy="3476625"/>
        </p:xfrm>
        <a:graphic>
          <a:graphicData uri="http://schemas.openxmlformats.org/presentationml/2006/ole">
            <p:oleObj spid="_x0000_s59393" name="Visio" r:id="rId3" imgW="3704463" imgH="1875663" progId="Visio.Drawing.11">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en-US" sz="4000" b="1" dirty="0" smtClean="0">
                <a:effectLst>
                  <a:outerShdw blurRad="38100" dist="38100" dir="2700000" algn="tl">
                    <a:srgbClr val="000000">
                      <a:alpha val="43137"/>
                    </a:srgbClr>
                  </a:outerShdw>
                </a:effectLst>
              </a:rPr>
              <a:t>New gate </a:t>
            </a:r>
            <a:r>
              <a:rPr lang="en-US" sz="4000" dirty="0" smtClean="0"/>
              <a:t>from Miller gates </a:t>
            </a:r>
            <a:r>
              <a:rPr lang="en-US" sz="4000" dirty="0" smtClean="0">
                <a:solidFill>
                  <a:srgbClr val="FF0000"/>
                </a:solidFill>
              </a:rPr>
              <a:t>with no </a:t>
            </a:r>
            <a:r>
              <a:rPr lang="en-US" sz="4000" dirty="0" err="1" smtClean="0">
                <a:solidFill>
                  <a:srgbClr val="FF0000"/>
                </a:solidFill>
              </a:rPr>
              <a:t>ancilla</a:t>
            </a:r>
            <a:r>
              <a:rPr lang="en-US" sz="4000" dirty="0" smtClean="0">
                <a:solidFill>
                  <a:srgbClr val="FF0000"/>
                </a:solidFill>
              </a:rPr>
              <a:t> bits </a:t>
            </a:r>
            <a:r>
              <a:rPr lang="en-US" sz="4000" dirty="0" smtClean="0"/>
              <a:t>realizes a new Feynman-like gate</a:t>
            </a:r>
            <a:endParaRPr lang="en-US" sz="4000" dirty="0"/>
          </a:p>
        </p:txBody>
      </p:sp>
      <p:sp>
        <p:nvSpPr>
          <p:cNvPr id="3" name="Content Placeholder 2"/>
          <p:cNvSpPr>
            <a:spLocks noGrp="1"/>
          </p:cNvSpPr>
          <p:nvPr>
            <p:ph idx="1"/>
          </p:nvPr>
        </p:nvSpPr>
        <p:spPr>
          <a:xfrm>
            <a:off x="228600" y="3657600"/>
            <a:ext cx="8763000" cy="1066800"/>
          </a:xfrm>
        </p:spPr>
        <p:txBody>
          <a:bodyPr>
            <a:normAutofit fontScale="77500" lnSpcReduction="20000"/>
          </a:bodyPr>
          <a:lstStyle/>
          <a:p>
            <a:r>
              <a:rPr lang="en-US" i="1" dirty="0"/>
              <a:t>Figure 2.5.7. This figure demonstrates that by taking two Miller gates we can create new reversible functions which are not the Miller gate with other polarities.</a:t>
            </a:r>
            <a:endParaRPr lang="en-US" dirty="0"/>
          </a:p>
          <a:p>
            <a:endParaRPr lang="en-US" dirty="0"/>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369" name="Object 1"/>
          <p:cNvGraphicFramePr>
            <a:graphicFrameLocks noChangeAspect="1"/>
          </p:cNvGraphicFramePr>
          <p:nvPr/>
        </p:nvGraphicFramePr>
        <p:xfrm>
          <a:off x="457200" y="1524000"/>
          <a:ext cx="8353061" cy="2105025"/>
        </p:xfrm>
        <a:graphic>
          <a:graphicData uri="http://schemas.openxmlformats.org/presentationml/2006/ole">
            <p:oleObj spid="_x0000_s58369" name="Visio" r:id="rId3" imgW="6553200" imgH="1647063" progId="Visio.Drawing.11">
              <p:embed/>
            </p:oleObj>
          </a:graphicData>
        </a:graphic>
      </p:graphicFrame>
      <p:graphicFrame>
        <p:nvGraphicFramePr>
          <p:cNvPr id="58371" name="Object 3"/>
          <p:cNvGraphicFramePr>
            <a:graphicFrameLocks noChangeAspect="1"/>
          </p:cNvGraphicFramePr>
          <p:nvPr/>
        </p:nvGraphicFramePr>
        <p:xfrm>
          <a:off x="838200" y="4953000"/>
          <a:ext cx="4691063" cy="1571326"/>
        </p:xfrm>
        <a:graphic>
          <a:graphicData uri="http://schemas.openxmlformats.org/presentationml/2006/ole">
            <p:oleObj spid="_x0000_s58371" name="Visio" r:id="rId4" imgW="1989963" imgH="668655" progId="Visio.Drawing.11">
              <p:embed/>
            </p:oleObj>
          </a:graphicData>
        </a:graphic>
      </p:graphicFrame>
      <p:sp>
        <p:nvSpPr>
          <p:cNvPr id="7" name="TextBox 6"/>
          <p:cNvSpPr txBox="1"/>
          <p:nvPr/>
        </p:nvSpPr>
        <p:spPr>
          <a:xfrm>
            <a:off x="5715000" y="5950803"/>
            <a:ext cx="3200400" cy="830997"/>
          </a:xfrm>
          <a:prstGeom prst="rect">
            <a:avLst/>
          </a:prstGeom>
          <a:noFill/>
        </p:spPr>
        <p:txBody>
          <a:bodyPr wrap="square" rtlCol="0">
            <a:spAutoFit/>
          </a:bodyPr>
          <a:lstStyle/>
          <a:p>
            <a:r>
              <a:rPr lang="en-US" sz="2400" dirty="0" smtClean="0"/>
              <a:t>This gate becomes Feynman gate with c=0</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Autofit/>
          </a:bodyPr>
          <a:lstStyle/>
          <a:p>
            <a:r>
              <a:rPr lang="en-US" sz="4800" b="1" dirty="0" smtClean="0">
                <a:solidFill>
                  <a:srgbClr val="FF0000"/>
                </a:solidFill>
                <a:effectLst>
                  <a:outerShdw blurRad="38100" dist="38100" dir="2700000" algn="tl">
                    <a:srgbClr val="000000">
                      <a:alpha val="43137"/>
                    </a:srgbClr>
                  </a:outerShdw>
                </a:effectLst>
              </a:rPr>
              <a:t>Concluding on Quantum Dot Logic</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876800"/>
          </a:xfrm>
        </p:spPr>
        <p:txBody>
          <a:bodyPr>
            <a:normAutofit fontScale="62500" lnSpcReduction="20000"/>
          </a:bodyPr>
          <a:lstStyle/>
          <a:p>
            <a:r>
              <a:rPr lang="en-US" dirty="0" smtClean="0"/>
              <a:t>Basic gates are NOT and majority.</a:t>
            </a:r>
          </a:p>
          <a:p>
            <a:r>
              <a:rPr lang="en-US" dirty="0" smtClean="0"/>
              <a:t>SWAP is cheap.</a:t>
            </a:r>
          </a:p>
          <a:p>
            <a:r>
              <a:rPr lang="en-US" dirty="0" smtClean="0"/>
              <a:t>AND </a:t>
            </a:r>
            <a:r>
              <a:rPr lang="en-US" dirty="0" err="1" smtClean="0"/>
              <a:t>and</a:t>
            </a:r>
            <a:r>
              <a:rPr lang="en-US" dirty="0" smtClean="0"/>
              <a:t> OR gates can be created with </a:t>
            </a:r>
            <a:r>
              <a:rPr lang="en-US" dirty="0" err="1" smtClean="0"/>
              <a:t>ancilla</a:t>
            </a:r>
            <a:r>
              <a:rPr lang="en-US" dirty="0" smtClean="0"/>
              <a:t> from majority.</a:t>
            </a:r>
          </a:p>
          <a:p>
            <a:r>
              <a:rPr lang="en-US" dirty="0" smtClean="0"/>
              <a:t>Miller gate is three majorities with various polarities.</a:t>
            </a:r>
          </a:p>
          <a:p>
            <a:r>
              <a:rPr lang="en-US" dirty="0" smtClean="0"/>
              <a:t>Other functions can be created using majorities.</a:t>
            </a:r>
          </a:p>
          <a:p>
            <a:r>
              <a:rPr lang="en-US" dirty="0" smtClean="0"/>
              <a:t>Other functions can be created using Miller and NOT gates</a:t>
            </a:r>
          </a:p>
          <a:p>
            <a:pPr>
              <a:buNone/>
            </a:pPr>
            <a:endParaRPr lang="en-US" dirty="0"/>
          </a:p>
          <a:p>
            <a:r>
              <a:rPr lang="en-US" dirty="0" smtClean="0"/>
              <a:t>I </a:t>
            </a:r>
            <a:r>
              <a:rPr lang="en-US" dirty="0"/>
              <a:t>believe that I will be able to create many useful gates in various families based on</a:t>
            </a:r>
            <a:r>
              <a:rPr lang="en-US" dirty="0" smtClean="0"/>
              <a:t>:</a:t>
            </a:r>
            <a:endParaRPr lang="en-US" dirty="0"/>
          </a:p>
          <a:p>
            <a:pPr lvl="1"/>
            <a:r>
              <a:rPr lang="en-US" dirty="0"/>
              <a:t>Majorities only</a:t>
            </a:r>
          </a:p>
          <a:p>
            <a:pPr lvl="1"/>
            <a:r>
              <a:rPr lang="en-US" dirty="0"/>
              <a:t>Majorities and SWAP</a:t>
            </a:r>
          </a:p>
          <a:p>
            <a:pPr lvl="1"/>
            <a:r>
              <a:rPr lang="en-US" dirty="0"/>
              <a:t>Majorities and NOT</a:t>
            </a:r>
          </a:p>
          <a:p>
            <a:pPr lvl="1"/>
            <a:r>
              <a:rPr lang="en-US" dirty="0"/>
              <a:t>Majorities, NOT and SWAP  </a:t>
            </a:r>
            <a:endParaRPr lang="en-US" dirty="0" smtClean="0"/>
          </a:p>
          <a:p>
            <a:pPr lvl="1"/>
            <a:endParaRPr lang="en-US" dirty="0" smtClean="0"/>
          </a:p>
          <a:p>
            <a:r>
              <a:rPr lang="en-US" dirty="0" err="1" smtClean="0"/>
              <a:t>Toffoli</a:t>
            </a:r>
            <a:r>
              <a:rPr lang="en-US" dirty="0" smtClean="0"/>
              <a:t>, Feynman and </a:t>
            </a:r>
            <a:r>
              <a:rPr lang="en-US" dirty="0" err="1" smtClean="0"/>
              <a:t>Fredkin</a:t>
            </a:r>
            <a:r>
              <a:rPr lang="en-US" dirty="0" smtClean="0"/>
              <a:t> can be created but are not necessarily the best way to create big reversible circuits in quantum dot QCA.</a:t>
            </a:r>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on technologies</a:t>
            </a:r>
            <a:endParaRPr lang="en-US" dirty="0"/>
          </a:p>
        </p:txBody>
      </p:sp>
      <p:sp>
        <p:nvSpPr>
          <p:cNvPr id="3" name="Content Placeholder 2"/>
          <p:cNvSpPr>
            <a:spLocks noGrp="1"/>
          </p:cNvSpPr>
          <p:nvPr>
            <p:ph idx="1"/>
          </p:nvPr>
        </p:nvSpPr>
        <p:spPr/>
        <p:txBody>
          <a:bodyPr>
            <a:normAutofit fontScale="55000" lnSpcReduction="20000"/>
          </a:bodyPr>
          <a:lstStyle/>
          <a:p>
            <a:r>
              <a:rPr lang="en-US" u="sng" dirty="0"/>
              <a:t>Concluding.</a:t>
            </a:r>
            <a:r>
              <a:rPr lang="en-US" dirty="0"/>
              <a:t> This section showed several ways of realizing reversible gates using quantum dot based QCAs. All methods from next chapters can be thus used to synthesize circuits from quantum dots, but I have doubt how cost efficient these methods will be when compared to the group-theory methods developed by Dr. Guowu Yang and Prof. Perkowski for the Miller gate. On the other hand, the exact method of Yang et al is only for 3*3 circuits and my methods work for larger circuits. The tasks of designing best reversible gates on top of QCA and using such gates in synthesis are relatively separated and I can work only on one of them, as shown in next chapters. There is no method to design reversible circuits directly from majorities. Such method would be very useful for the recent breakthrough technology of quantum dots. The only paper in the literature is from Yang et al which has a theoretical analysis and some designs but no heuristic algorithm for practical design of larger circuits. Another open research topic. I am not committing myself to solve all these problems. I just want to show here that in addition to problems that I already solved and I just need to write better software there are several related tasks for which methods and algorithms should be created. I will work possible on these topics as well, in addition to my main topic of implementing software.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5400" b="1" dirty="0" smtClean="0">
                <a:solidFill>
                  <a:srgbClr val="FF0000"/>
                </a:solidFill>
                <a:effectLst>
                  <a:outerShdw blurRad="38100" dist="38100" dir="2700000" algn="tl">
                    <a:srgbClr val="000000">
                      <a:alpha val="43137"/>
                    </a:srgbClr>
                  </a:outerShdw>
                </a:effectLst>
              </a:rPr>
              <a:t>Double-Rail Feynman Gate</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943600"/>
            <a:ext cx="9144000" cy="914400"/>
          </a:xfrm>
        </p:spPr>
        <p:txBody>
          <a:bodyPr>
            <a:normAutofit lnSpcReduction="10000"/>
          </a:bodyPr>
          <a:lstStyle/>
          <a:p>
            <a:pPr algn="ctr"/>
            <a:r>
              <a:rPr lang="en-US" sz="2800" i="1" dirty="0"/>
              <a:t>Fig. 2.2.2: Realization of Controlled-Not (Feynman) gate in double-rail logic. </a:t>
            </a:r>
            <a:endParaRPr lang="en-US" sz="2800" dirty="0"/>
          </a:p>
          <a:p>
            <a:pPr algn="ctr"/>
            <a:endParaRPr lang="en-US" sz="2800"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5" name="Object 1"/>
          <p:cNvGraphicFramePr>
            <a:graphicFrameLocks noChangeAspect="1"/>
          </p:cNvGraphicFramePr>
          <p:nvPr/>
        </p:nvGraphicFramePr>
        <p:xfrm>
          <a:off x="609600" y="3048000"/>
          <a:ext cx="7917061" cy="2514600"/>
        </p:xfrm>
        <a:graphic>
          <a:graphicData uri="http://schemas.openxmlformats.org/presentationml/2006/ole">
            <p:oleObj spid="_x0000_s21505" name="Visio" r:id="rId3" imgW="3838956" imgH="1217676" progId="Visio.Drawing.11">
              <p:embed/>
            </p:oleObj>
          </a:graphicData>
        </a:graphic>
      </p:graphicFrame>
      <p:sp>
        <p:nvSpPr>
          <p:cNvPr id="6" name="Content Placeholder 2"/>
          <p:cNvSpPr txBox="1">
            <a:spLocks/>
          </p:cNvSpPr>
          <p:nvPr/>
        </p:nvSpPr>
        <p:spPr>
          <a:xfrm>
            <a:off x="457200" y="1143000"/>
            <a:ext cx="8229600" cy="190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 (a</a:t>
            </a:r>
            <a:r>
              <a:rPr kumimoji="0" lang="en-US" sz="32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a:t>
            </a:r>
            <a:r>
              <a:rPr kumimoji="0" lang="en-US" sz="32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(1,0),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 (a</a:t>
            </a:r>
            <a:r>
              <a:rPr kumimoji="0" lang="en-US" sz="32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a:t>
            </a:r>
            <a:r>
              <a:rPr kumimoji="0" lang="en-US" sz="32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(0,1).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Autofit/>
          </a:bodyPr>
          <a:lstStyle/>
          <a:p>
            <a:r>
              <a:rPr lang="en-US" sz="4800" b="1" dirty="0" smtClean="0">
                <a:solidFill>
                  <a:srgbClr val="FF0000"/>
                </a:solidFill>
                <a:effectLst>
                  <a:outerShdw blurRad="38100" dist="38100" dir="2700000" algn="tl">
                    <a:srgbClr val="000000">
                      <a:alpha val="43137"/>
                    </a:srgbClr>
                  </a:outerShdw>
                </a:effectLst>
              </a:rPr>
              <a:t>Conclusion on all these technologies.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4953000"/>
          </a:xfrm>
        </p:spPr>
        <p:txBody>
          <a:bodyPr>
            <a:normAutofit fontScale="62500" lnSpcReduction="20000"/>
          </a:bodyPr>
          <a:lstStyle/>
          <a:p>
            <a:r>
              <a:rPr lang="en-US" dirty="0" smtClean="0"/>
              <a:t>Based on some type of </a:t>
            </a:r>
            <a:r>
              <a:rPr lang="en-US" b="1" i="1" dirty="0" smtClean="0"/>
              <a:t> switches</a:t>
            </a:r>
            <a:r>
              <a:rPr lang="en-US" dirty="0" smtClean="0"/>
              <a:t>. </a:t>
            </a:r>
          </a:p>
          <a:p>
            <a:r>
              <a:rPr lang="en-US" dirty="0" smtClean="0"/>
              <a:t>Realized in optical, fluidic, CMOS and other nano.</a:t>
            </a:r>
          </a:p>
          <a:p>
            <a:r>
              <a:rPr lang="en-US" dirty="0" smtClean="0"/>
              <a:t>Similar to quantum gates. </a:t>
            </a:r>
          </a:p>
          <a:p>
            <a:r>
              <a:rPr lang="en-US" dirty="0" smtClean="0">
                <a:sym typeface="Symbol"/>
              </a:rPr>
              <a:t>Double-rail technology often used.</a:t>
            </a:r>
          </a:p>
          <a:p>
            <a:r>
              <a:rPr lang="en-US" dirty="0" smtClean="0">
                <a:sym typeface="Symbol"/>
              </a:rPr>
              <a:t>Quadruple-rail technology can be created for adiabatic CMOS.</a:t>
            </a:r>
          </a:p>
          <a:p>
            <a:endParaRPr lang="en-US" dirty="0">
              <a:sym typeface="Symbol"/>
            </a:endParaRPr>
          </a:p>
          <a:p>
            <a:r>
              <a:rPr lang="en-US" dirty="0" smtClean="0"/>
              <a:t>Universal logic systems.</a:t>
            </a:r>
          </a:p>
          <a:p>
            <a:r>
              <a:rPr lang="en-US" dirty="0" smtClean="0"/>
              <a:t>Some natural some not.</a:t>
            </a:r>
          </a:p>
          <a:p>
            <a:r>
              <a:rPr lang="en-US" dirty="0" smtClean="0"/>
              <a:t>NOT gate  can be usually but not always created.</a:t>
            </a:r>
          </a:p>
          <a:p>
            <a:r>
              <a:rPr lang="en-US" dirty="0" err="1" smtClean="0"/>
              <a:t>Toffoli</a:t>
            </a:r>
            <a:r>
              <a:rPr lang="en-US" dirty="0" smtClean="0"/>
              <a:t>, Feynman and </a:t>
            </a:r>
            <a:r>
              <a:rPr lang="en-US" dirty="0" err="1" smtClean="0"/>
              <a:t>Fredkin</a:t>
            </a:r>
            <a:r>
              <a:rPr lang="en-US" dirty="0" smtClean="0"/>
              <a:t> gates can be always created.</a:t>
            </a:r>
          </a:p>
          <a:p>
            <a:r>
              <a:rPr lang="en-US" dirty="0" smtClean="0"/>
              <a:t>Complex gates can be created.</a:t>
            </a:r>
          </a:p>
          <a:p>
            <a:r>
              <a:rPr lang="en-US" dirty="0" smtClean="0"/>
              <a:t>Gates are not necessarily conservative.</a:t>
            </a:r>
          </a:p>
          <a:p>
            <a:r>
              <a:rPr lang="en-US" dirty="0" smtClean="0"/>
              <a:t>Creating complex gates is simple or not simple, depending on technology.</a:t>
            </a:r>
          </a:p>
          <a:p>
            <a:r>
              <a:rPr lang="en-US" dirty="0" smtClean="0"/>
              <a:t>Very little is published on synthesis of such gates from some type of specification.</a:t>
            </a:r>
          </a:p>
          <a:p>
            <a:r>
              <a:rPr lang="en-US" dirty="0" smtClean="0"/>
              <a:t>Many open research problems, </a:t>
            </a:r>
            <a:r>
              <a:rPr lang="en-US" i="1" dirty="0" smtClean="0"/>
              <a:t>in physics </a:t>
            </a:r>
            <a:r>
              <a:rPr lang="en-US" dirty="0" smtClean="0"/>
              <a:t>and in </a:t>
            </a:r>
            <a:r>
              <a:rPr lang="en-US" u="sng" dirty="0" smtClean="0"/>
              <a:t>synthesis methods</a:t>
            </a:r>
            <a:r>
              <a:rPr lang="en-US" dirty="0" smtClean="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rgbClr val="FFFF00"/>
          </a:solidFill>
        </p:spPr>
        <p:txBody>
          <a:bodyPr/>
          <a:lstStyle/>
          <a:p>
            <a:r>
              <a:rPr lang="en-US" b="1" dirty="0" smtClean="0">
                <a:solidFill>
                  <a:srgbClr val="FF0000"/>
                </a:solidFill>
                <a:effectLst>
                  <a:outerShdw blurRad="38100" dist="38100" dir="2700000" algn="tl">
                    <a:srgbClr val="000000">
                      <a:alpha val="43137"/>
                    </a:srgbClr>
                  </a:outerShdw>
                </a:effectLst>
              </a:rPr>
              <a:t>What to remember?</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90600"/>
            <a:ext cx="8229600" cy="4525963"/>
          </a:xfrm>
        </p:spPr>
        <p:txBody>
          <a:bodyPr>
            <a:normAutofit fontScale="92500" lnSpcReduction="10000"/>
          </a:bodyPr>
          <a:lstStyle/>
          <a:p>
            <a:pPr marL="514350" indent="-514350">
              <a:buFont typeface="+mj-lt"/>
              <a:buAutoNum type="arabicPeriod"/>
            </a:pPr>
            <a:r>
              <a:rPr lang="en-US" dirty="0" smtClean="0"/>
              <a:t>Y gate</a:t>
            </a:r>
          </a:p>
          <a:p>
            <a:pPr marL="514350" indent="-514350">
              <a:buFont typeface="+mj-lt"/>
              <a:buAutoNum type="arabicPeriod"/>
            </a:pPr>
            <a:r>
              <a:rPr lang="en-US" dirty="0" smtClean="0"/>
              <a:t>Single-rail circuits</a:t>
            </a:r>
            <a:r>
              <a:rPr lang="en-US" dirty="0" smtClean="0"/>
              <a:t> with Y gates.</a:t>
            </a:r>
            <a:endParaRPr lang="en-US" dirty="0" smtClean="0"/>
          </a:p>
          <a:p>
            <a:pPr marL="514350" indent="-514350">
              <a:buFont typeface="+mj-lt"/>
              <a:buAutoNum type="arabicPeriod"/>
            </a:pPr>
            <a:r>
              <a:rPr lang="en-US" dirty="0" smtClean="0"/>
              <a:t>Double-rail circuits with Y gates.</a:t>
            </a:r>
          </a:p>
          <a:p>
            <a:pPr marL="514350" indent="-514350">
              <a:buFont typeface="+mj-lt"/>
              <a:buAutoNum type="arabicPeriod"/>
            </a:pPr>
            <a:r>
              <a:rPr lang="en-US" dirty="0" smtClean="0"/>
              <a:t>What are advantages of double-rail circuits.</a:t>
            </a:r>
          </a:p>
          <a:p>
            <a:pPr marL="514350" indent="-514350">
              <a:buFont typeface="+mj-lt"/>
              <a:buAutoNum type="arabicPeriod"/>
            </a:pPr>
            <a:r>
              <a:rPr lang="en-US" dirty="0" smtClean="0"/>
              <a:t>Majority gate in Quantum Dot Cellular Automata.</a:t>
            </a:r>
          </a:p>
          <a:p>
            <a:pPr marL="514350" indent="-514350">
              <a:buFont typeface="+mj-lt"/>
              <a:buAutoNum type="arabicPeriod"/>
            </a:pPr>
            <a:r>
              <a:rPr lang="en-US" dirty="0" smtClean="0"/>
              <a:t>How to use Majority to build Three-input EXOR?</a:t>
            </a:r>
          </a:p>
          <a:p>
            <a:pPr marL="514350" indent="-514350">
              <a:buFont typeface="+mj-lt"/>
              <a:buAutoNum type="arabicPeriod"/>
            </a:pPr>
            <a:r>
              <a:rPr lang="en-US" dirty="0" smtClean="0"/>
              <a:t>Relation between reversible Miller Gate and Majority – how it can be used in QCA circuits?</a:t>
            </a:r>
          </a:p>
          <a:p>
            <a:pPr marL="514350" indent="-514350">
              <a:buFont typeface="+mj-lt"/>
              <a:buAutoNum type="arabicPeriod"/>
            </a:pPr>
            <a:endParaRPr lang="en-US" dirty="0" smtClean="0"/>
          </a:p>
          <a:p>
            <a:pPr marL="514350" indent="-514350">
              <a:buFont typeface="+mj-lt"/>
              <a:buAutoNum type="arabicPeriod"/>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FF00"/>
          </a:solidFill>
        </p:spPr>
        <p:txBody>
          <a:bodyPr>
            <a:normAutofit/>
          </a:bodyPr>
          <a:lstStyle/>
          <a:p>
            <a:r>
              <a:rPr lang="en-US" sz="4800" b="1" dirty="0" err="1" smtClean="0">
                <a:solidFill>
                  <a:srgbClr val="FF0000"/>
                </a:solidFill>
                <a:effectLst>
                  <a:outerShdw blurRad="38100" dist="38100" dir="2700000" algn="tl">
                    <a:srgbClr val="000000">
                      <a:alpha val="43137"/>
                    </a:srgbClr>
                  </a:outerShdw>
                </a:effectLst>
              </a:rPr>
              <a:t>Fredkin</a:t>
            </a:r>
            <a:r>
              <a:rPr lang="en-US" sz="4800" b="1" dirty="0" smtClean="0">
                <a:solidFill>
                  <a:srgbClr val="FF0000"/>
                </a:solidFill>
                <a:effectLst>
                  <a:outerShdw blurRad="38100" dist="38100" dir="2700000" algn="tl">
                    <a:srgbClr val="000000">
                      <a:alpha val="43137"/>
                    </a:srgbClr>
                  </a:outerShdw>
                </a:effectLst>
              </a:rPr>
              <a:t> built from </a:t>
            </a:r>
            <a:r>
              <a:rPr lang="en-US" sz="4800" b="1" dirty="0" err="1" smtClean="0">
                <a:solidFill>
                  <a:srgbClr val="FF0000"/>
                </a:solidFill>
                <a:effectLst>
                  <a:outerShdw blurRad="38100" dist="38100" dir="2700000" algn="tl">
                    <a:srgbClr val="000000">
                      <a:alpha val="43137"/>
                    </a:srgbClr>
                  </a:outerShdw>
                </a:effectLst>
              </a:rPr>
              <a:t>Toffoli</a:t>
            </a:r>
            <a:r>
              <a:rPr lang="en-US" sz="4800" b="1" dirty="0" smtClean="0">
                <a:solidFill>
                  <a:srgbClr val="FF0000"/>
                </a:solidFill>
                <a:effectLst>
                  <a:outerShdw blurRad="38100" dist="38100" dir="2700000" algn="tl">
                    <a:srgbClr val="000000">
                      <a:alpha val="43137"/>
                    </a:srgbClr>
                  </a:outerShdw>
                </a:effectLst>
              </a:rPr>
              <a:t> and CNOT</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4267200"/>
            <a:ext cx="8991600" cy="2286000"/>
          </a:xfrm>
        </p:spPr>
        <p:txBody>
          <a:bodyPr>
            <a:noAutofit/>
          </a:bodyPr>
          <a:lstStyle/>
          <a:p>
            <a:r>
              <a:rPr lang="en-US" sz="2000" i="1" dirty="0"/>
              <a:t>Fig. 2.2.3: </a:t>
            </a:r>
            <a:endParaRPr lang="en-US" sz="2000" i="1" dirty="0" smtClean="0"/>
          </a:p>
          <a:p>
            <a:r>
              <a:rPr lang="en-US" sz="2000" i="1" dirty="0" smtClean="0"/>
              <a:t>Realization </a:t>
            </a:r>
            <a:r>
              <a:rPr lang="en-US" sz="2000" i="1" dirty="0"/>
              <a:t>of </a:t>
            </a:r>
            <a:r>
              <a:rPr lang="en-US" sz="2000" i="1" dirty="0" err="1"/>
              <a:t>Fredkin</a:t>
            </a:r>
            <a:r>
              <a:rPr lang="en-US" sz="2000" i="1" dirty="0"/>
              <a:t> gate using </a:t>
            </a:r>
            <a:r>
              <a:rPr lang="en-US" sz="2000" i="1" dirty="0" err="1"/>
              <a:t>Toffoli</a:t>
            </a:r>
            <a:r>
              <a:rPr lang="en-US" sz="2000" i="1" dirty="0"/>
              <a:t> and CNOT gates. </a:t>
            </a:r>
            <a:endParaRPr lang="en-US" sz="2000" i="1" dirty="0" smtClean="0"/>
          </a:p>
          <a:p>
            <a:r>
              <a:rPr lang="en-US" sz="2000" i="1" dirty="0" smtClean="0"/>
              <a:t>By </a:t>
            </a:r>
            <a:r>
              <a:rPr lang="en-US" sz="2000" i="1" dirty="0"/>
              <a:t>surrounding the </a:t>
            </a:r>
            <a:r>
              <a:rPr lang="en-US" sz="2000" i="1" dirty="0" err="1"/>
              <a:t>Toffoli</a:t>
            </a:r>
            <a:r>
              <a:rPr lang="en-US" sz="2000" i="1" dirty="0"/>
              <a:t> gate  (Fig. 2.2.3a) with CNOT gates (Fig. 2.2.3b) we obtain the </a:t>
            </a:r>
            <a:r>
              <a:rPr lang="en-US" sz="2000" i="1" dirty="0" err="1"/>
              <a:t>Fredkin</a:t>
            </a:r>
            <a:r>
              <a:rPr lang="en-US" sz="2000" i="1" dirty="0"/>
              <a:t> gate (Fig. 2.2.3c). </a:t>
            </a:r>
            <a:endParaRPr lang="en-US" sz="2000" i="1" dirty="0" smtClean="0"/>
          </a:p>
          <a:p>
            <a:r>
              <a:rPr lang="en-US" sz="2000" i="1" dirty="0" smtClean="0"/>
              <a:t>Similarly </a:t>
            </a:r>
            <a:r>
              <a:rPr lang="en-US" sz="2000" i="1" dirty="0"/>
              <a:t>the </a:t>
            </a:r>
            <a:r>
              <a:rPr lang="en-US" sz="2000" i="1" dirty="0" err="1"/>
              <a:t>Toffoli</a:t>
            </a:r>
            <a:r>
              <a:rPr lang="en-US" sz="2000" i="1" dirty="0"/>
              <a:t> gate can be obtained by surrounding the </a:t>
            </a:r>
            <a:r>
              <a:rPr lang="en-US" sz="2000" i="1" dirty="0" err="1"/>
              <a:t>Fredkin</a:t>
            </a:r>
            <a:r>
              <a:rPr lang="en-US" sz="2000" i="1" dirty="0"/>
              <a:t> gate using two CNOT gates. </a:t>
            </a:r>
            <a:endParaRPr lang="en-US" sz="2000" i="1" dirty="0" smtClean="0"/>
          </a:p>
          <a:p>
            <a:r>
              <a:rPr lang="en-US" sz="2000" i="1" dirty="0" smtClean="0"/>
              <a:t>This </a:t>
            </a:r>
            <a:r>
              <a:rPr lang="en-US" sz="2000" i="1" dirty="0"/>
              <a:t>way a </a:t>
            </a:r>
            <a:r>
              <a:rPr lang="en-US" sz="2000" i="1" dirty="0" err="1"/>
              <a:t>Toffoli</a:t>
            </a:r>
            <a:r>
              <a:rPr lang="en-US" sz="2000" i="1" dirty="0"/>
              <a:t> gate in double-rail logic can be realized, as shown in Fig. 2.2.4</a:t>
            </a:r>
            <a:r>
              <a:rPr lang="en-US" sz="2000" i="1" dirty="0" smtClean="0"/>
              <a:t>.</a:t>
            </a:r>
            <a:endParaRPr lang="en-US" sz="2000" dirty="0"/>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1" name="Object 1"/>
          <p:cNvGraphicFramePr>
            <a:graphicFrameLocks noChangeAspect="1"/>
          </p:cNvGraphicFramePr>
          <p:nvPr/>
        </p:nvGraphicFramePr>
        <p:xfrm>
          <a:off x="381000" y="2209800"/>
          <a:ext cx="8286750" cy="1524000"/>
        </p:xfrm>
        <a:graphic>
          <a:graphicData uri="http://schemas.openxmlformats.org/presentationml/2006/ole">
            <p:oleObj spid="_x0000_s20481" name="Visio" r:id="rId3" imgW="4971288" imgH="915924" progId="Visio.Drawing.11">
              <p:embed/>
            </p:oleObj>
          </a:graphicData>
        </a:graphic>
      </p:graphicFrame>
      <p:sp>
        <p:nvSpPr>
          <p:cNvPr id="6" name="Rectangle 5"/>
          <p:cNvSpPr/>
          <p:nvPr/>
        </p:nvSpPr>
        <p:spPr>
          <a:xfrm>
            <a:off x="914400" y="1600200"/>
            <a:ext cx="7543800" cy="461665"/>
          </a:xfrm>
          <a:prstGeom prst="rect">
            <a:avLst/>
          </a:prstGeom>
        </p:spPr>
        <p:txBody>
          <a:bodyPr wrap="square">
            <a:spAutoFit/>
          </a:bodyPr>
          <a:lstStyle/>
          <a:p>
            <a:r>
              <a:rPr lang="en-US" sz="2400" b="1" dirty="0" smtClean="0"/>
              <a:t> (a)                                       (b)                                             (c)</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a:solidFill>
            <a:srgbClr val="FFFF00"/>
          </a:solidFill>
        </p:spPr>
        <p:txBody>
          <a:bodyPr>
            <a:noAutofit/>
          </a:bodyPr>
          <a:lstStyle/>
          <a:p>
            <a:r>
              <a:rPr lang="en-US" sz="5400" b="1" dirty="0" err="1" smtClean="0">
                <a:solidFill>
                  <a:srgbClr val="FF0000"/>
                </a:solidFill>
                <a:effectLst>
                  <a:outerShdw blurRad="38100" dist="38100" dir="2700000" algn="tl">
                    <a:srgbClr val="000000">
                      <a:alpha val="43137"/>
                    </a:srgbClr>
                  </a:outerShdw>
                </a:effectLst>
              </a:rPr>
              <a:t>Toffoli</a:t>
            </a:r>
            <a:r>
              <a:rPr lang="en-US" sz="5400" b="1" dirty="0" smtClean="0">
                <a:solidFill>
                  <a:srgbClr val="FF0000"/>
                </a:solidFill>
                <a:effectLst>
                  <a:outerShdw blurRad="38100" dist="38100" dir="2700000" algn="tl">
                    <a:srgbClr val="000000">
                      <a:alpha val="43137"/>
                    </a:srgbClr>
                  </a:outerShdw>
                </a:effectLst>
              </a:rPr>
              <a:t> built from </a:t>
            </a:r>
            <a:r>
              <a:rPr lang="en-US" sz="5400" b="1" dirty="0" err="1" smtClean="0">
                <a:solidFill>
                  <a:srgbClr val="FF0000"/>
                </a:solidFill>
                <a:effectLst>
                  <a:outerShdw blurRad="38100" dist="38100" dir="2700000" algn="tl">
                    <a:srgbClr val="000000">
                      <a:alpha val="43137"/>
                    </a:srgbClr>
                  </a:outerShdw>
                </a:effectLst>
              </a:rPr>
              <a:t>Fredkin</a:t>
            </a:r>
            <a:r>
              <a:rPr lang="en-US" sz="5400" b="1" dirty="0" smtClean="0">
                <a:solidFill>
                  <a:srgbClr val="FF0000"/>
                </a:solidFill>
                <a:effectLst>
                  <a:outerShdw blurRad="38100" dist="38100" dir="2700000" algn="tl">
                    <a:srgbClr val="000000">
                      <a:alpha val="43137"/>
                    </a:srgbClr>
                  </a:outerShdw>
                </a:effectLst>
              </a:rPr>
              <a:t> and Feynman</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257800"/>
            <a:ext cx="9144000" cy="1600200"/>
          </a:xfrm>
        </p:spPr>
        <p:txBody>
          <a:bodyPr/>
          <a:lstStyle/>
          <a:p>
            <a:r>
              <a:rPr lang="en-US" i="1" dirty="0"/>
              <a:t>Fig. 2.2.4: Realization of </a:t>
            </a:r>
            <a:r>
              <a:rPr lang="en-US" i="1" dirty="0" err="1"/>
              <a:t>Toffoli</a:t>
            </a:r>
            <a:r>
              <a:rPr lang="en-US" i="1" dirty="0"/>
              <a:t> gate in </a:t>
            </a:r>
            <a:r>
              <a:rPr lang="en-US" i="1" dirty="0">
                <a:solidFill>
                  <a:srgbClr val="FF0000"/>
                </a:solidFill>
              </a:rPr>
              <a:t>double-rail </a:t>
            </a:r>
            <a:r>
              <a:rPr lang="en-US" i="1" dirty="0"/>
              <a:t>logic using a </a:t>
            </a:r>
            <a:r>
              <a:rPr lang="en-US" i="1" dirty="0">
                <a:solidFill>
                  <a:srgbClr val="FF0000"/>
                </a:solidFill>
              </a:rPr>
              <a:t>double-rail </a:t>
            </a:r>
            <a:r>
              <a:rPr lang="en-US" i="1" dirty="0" err="1">
                <a:solidFill>
                  <a:srgbClr val="FF0000"/>
                </a:solidFill>
              </a:rPr>
              <a:t>Fredkin</a:t>
            </a:r>
            <a:r>
              <a:rPr lang="en-US" i="1" dirty="0">
                <a:solidFill>
                  <a:srgbClr val="FF0000"/>
                </a:solidFill>
              </a:rPr>
              <a:t> </a:t>
            </a:r>
            <a:r>
              <a:rPr lang="en-US" i="1" dirty="0"/>
              <a:t>gate surrounded by two </a:t>
            </a:r>
            <a:r>
              <a:rPr lang="en-US" i="1" dirty="0">
                <a:solidFill>
                  <a:srgbClr val="FF0000"/>
                </a:solidFill>
              </a:rPr>
              <a:t>Controlled NOT </a:t>
            </a:r>
            <a:r>
              <a:rPr lang="en-US" i="1" dirty="0"/>
              <a:t>gates.</a:t>
            </a:r>
            <a:endParaRPr lang="en-US" dirty="0"/>
          </a:p>
          <a:p>
            <a:endParaRPr lang="en-US"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57" name="Object 1"/>
          <p:cNvGraphicFramePr>
            <a:graphicFrameLocks noChangeAspect="1"/>
          </p:cNvGraphicFramePr>
          <p:nvPr/>
        </p:nvGraphicFramePr>
        <p:xfrm>
          <a:off x="304800" y="2209800"/>
          <a:ext cx="7623313" cy="2971800"/>
        </p:xfrm>
        <a:graphic>
          <a:graphicData uri="http://schemas.openxmlformats.org/presentationml/2006/ole">
            <p:oleObj spid="_x0000_s19457" name="Visio" r:id="rId3" imgW="3933063" imgH="1532763" progId="Visio.Drawing.11">
              <p:embed/>
            </p:oleObj>
          </a:graphicData>
        </a:graphic>
      </p:graphicFrame>
      <p:sp>
        <p:nvSpPr>
          <p:cNvPr id="7" name="TextBox 6"/>
          <p:cNvSpPr txBox="1"/>
          <p:nvPr/>
        </p:nvSpPr>
        <p:spPr>
          <a:xfrm>
            <a:off x="7010400" y="2438400"/>
            <a:ext cx="1524000" cy="400110"/>
          </a:xfrm>
          <a:prstGeom prst="rect">
            <a:avLst/>
          </a:prstGeom>
          <a:noFill/>
        </p:spPr>
        <p:txBody>
          <a:bodyPr wrap="square" rtlCol="0">
            <a:spAutoFit/>
          </a:bodyPr>
          <a:lstStyle/>
          <a:p>
            <a:r>
              <a:rPr lang="en-US" sz="2000" dirty="0" smtClean="0">
                <a:solidFill>
                  <a:srgbClr val="FF0000"/>
                </a:solidFill>
                <a:effectLst>
                  <a:outerShdw blurRad="38100" dist="38100" dir="2700000" algn="tl">
                    <a:srgbClr val="000000">
                      <a:alpha val="43137"/>
                    </a:srgbClr>
                  </a:outerShdw>
                </a:effectLst>
              </a:rPr>
              <a:t>control</a:t>
            </a:r>
            <a:endParaRPr lang="en-US" sz="20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6000" b="1" dirty="0" smtClean="0">
                <a:solidFill>
                  <a:srgbClr val="FF0000"/>
                </a:solidFill>
                <a:effectLst>
                  <a:outerShdw blurRad="38100" dist="38100" dir="2700000" algn="tl">
                    <a:srgbClr val="000000">
                      <a:alpha val="43137"/>
                    </a:srgbClr>
                  </a:outerShdw>
                </a:effectLst>
              </a:rPr>
              <a:t>Double-rail </a:t>
            </a:r>
            <a:r>
              <a:rPr lang="en-US" sz="6000" b="1" dirty="0" err="1" smtClean="0">
                <a:solidFill>
                  <a:srgbClr val="FF0000"/>
                </a:solidFill>
                <a:effectLst>
                  <a:outerShdw blurRad="38100" dist="38100" dir="2700000" algn="tl">
                    <a:srgbClr val="000000">
                      <a:alpha val="43137"/>
                    </a:srgbClr>
                  </a:outerShdw>
                </a:effectLst>
              </a:rPr>
              <a:t>Fredkin</a:t>
            </a:r>
            <a:r>
              <a:rPr lang="en-US" sz="6000" b="1" dirty="0" smtClean="0">
                <a:solidFill>
                  <a:srgbClr val="FF0000"/>
                </a:solidFill>
                <a:effectLst>
                  <a:outerShdw blurRad="38100" dist="38100" dir="2700000" algn="tl">
                    <a:srgbClr val="000000">
                      <a:alpha val="43137"/>
                    </a:srgbClr>
                  </a:outerShdw>
                </a:effectLst>
              </a:rPr>
              <a:t> gate</a:t>
            </a:r>
            <a:endParaRPr lang="en-US" sz="6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562600"/>
            <a:ext cx="9144000" cy="1295400"/>
          </a:xfrm>
        </p:spPr>
        <p:txBody>
          <a:bodyPr>
            <a:normAutofit fontScale="92500" lnSpcReduction="20000"/>
          </a:bodyPr>
          <a:lstStyle/>
          <a:p>
            <a:r>
              <a:rPr lang="en-US" i="1" dirty="0"/>
              <a:t>Fig. 2.2.5.: Detailed circuit of double-rail </a:t>
            </a:r>
            <a:r>
              <a:rPr lang="en-US" i="1" dirty="0" err="1"/>
              <a:t>Fredkin</a:t>
            </a:r>
            <a:r>
              <a:rPr lang="en-US" i="1" dirty="0"/>
              <a:t> gate realized with two standard </a:t>
            </a:r>
            <a:r>
              <a:rPr lang="en-US" i="1" dirty="0" err="1"/>
              <a:t>Fredkin</a:t>
            </a:r>
            <a:r>
              <a:rPr lang="en-US" i="1" dirty="0"/>
              <a:t> gates with the same control</a:t>
            </a:r>
            <a:r>
              <a:rPr lang="en-US" i="1" dirty="0" smtClean="0"/>
              <a:t>.</a:t>
            </a:r>
            <a:endParaRPr lang="en-US"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533400" y="1962604"/>
          <a:ext cx="7239000" cy="3247571"/>
        </p:xfrm>
        <a:graphic>
          <a:graphicData uri="http://schemas.openxmlformats.org/presentationml/2006/ole">
            <p:oleObj spid="_x0000_s18433" name="Visio" r:id="rId3" imgW="3799713" imgH="1700784" progId="Visio.Drawing.11">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Single-rail schematics for double-rail </a:t>
            </a:r>
            <a:r>
              <a:rPr lang="en-US" dirty="0" err="1" smtClean="0"/>
              <a:t>Fredkin</a:t>
            </a:r>
            <a:r>
              <a:rPr lang="en-US" dirty="0" smtClean="0"/>
              <a:t> gate</a:t>
            </a:r>
            <a:endParaRPr lang="en-US" dirty="0"/>
          </a:p>
        </p:txBody>
      </p:sp>
      <p:sp>
        <p:nvSpPr>
          <p:cNvPr id="3" name="Content Placeholder 2"/>
          <p:cNvSpPr>
            <a:spLocks noGrp="1"/>
          </p:cNvSpPr>
          <p:nvPr>
            <p:ph idx="1"/>
          </p:nvPr>
        </p:nvSpPr>
        <p:spPr>
          <a:xfrm>
            <a:off x="0" y="5638800"/>
            <a:ext cx="9144000" cy="1219200"/>
          </a:xfrm>
        </p:spPr>
        <p:txBody>
          <a:bodyPr>
            <a:normAutofit fontScale="92500" lnSpcReduction="20000"/>
          </a:bodyPr>
          <a:lstStyle/>
          <a:p>
            <a:r>
              <a:rPr lang="en-US" i="1" dirty="0"/>
              <a:t>Fig. 2.2.6: The gate from Figure 2.2.5 in another notation, every signal corresponds now to two wires from Figure 2.2.5.</a:t>
            </a:r>
            <a:endParaRPr lang="en-US" dirty="0"/>
          </a:p>
          <a:p>
            <a:endParaRPr lang="en-US" dirty="0"/>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9" name="Object 1"/>
          <p:cNvGraphicFramePr>
            <a:graphicFrameLocks noChangeAspect="1"/>
          </p:cNvGraphicFramePr>
          <p:nvPr/>
        </p:nvGraphicFramePr>
        <p:xfrm>
          <a:off x="1371600" y="2133600"/>
          <a:ext cx="7255570" cy="3209925"/>
        </p:xfrm>
        <a:graphic>
          <a:graphicData uri="http://schemas.openxmlformats.org/presentationml/2006/ole">
            <p:oleObj spid="_x0000_s17409" name="Visio" r:id="rId3" imgW="3636264" imgH="1613154" progId="Visio.Drawing.11">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FFFF00"/>
          </a:solidFill>
        </p:spPr>
        <p:txBody>
          <a:bodyPr>
            <a:noAutofit/>
          </a:bodyPr>
          <a:lstStyle/>
          <a:p>
            <a:r>
              <a:rPr lang="en-US" b="1" dirty="0" smtClean="0">
                <a:solidFill>
                  <a:srgbClr val="FF0000"/>
                </a:solidFill>
                <a:effectLst>
                  <a:outerShdw blurRad="38100" dist="38100" dir="2700000" algn="tl">
                    <a:srgbClr val="000000">
                      <a:alpha val="43137"/>
                    </a:srgbClr>
                  </a:outerShdw>
                </a:effectLst>
              </a:rPr>
              <a:t>New double-rail gates can be created with single-rail </a:t>
            </a:r>
            <a:r>
              <a:rPr lang="en-US" b="1" dirty="0" err="1" smtClean="0">
                <a:solidFill>
                  <a:srgbClr val="FF0000"/>
                </a:solidFill>
                <a:effectLst>
                  <a:outerShdw blurRad="38100" dist="38100" dir="2700000" algn="tl">
                    <a:srgbClr val="000000">
                      <a:alpha val="43137"/>
                    </a:srgbClr>
                  </a:outerShdw>
                </a:effectLst>
              </a:rPr>
              <a:t>Fredkin</a:t>
            </a:r>
            <a:r>
              <a:rPr lang="en-US" b="1" dirty="0" smtClean="0">
                <a:solidFill>
                  <a:srgbClr val="FF0000"/>
                </a:solidFill>
                <a:effectLst>
                  <a:outerShdw blurRad="38100" dist="38100" dir="2700000" algn="tl">
                    <a:srgbClr val="000000">
                      <a:alpha val="43137"/>
                    </a:srgbClr>
                  </a:outerShdw>
                </a:effectLst>
              </a:rPr>
              <a:t> gates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791200"/>
            <a:ext cx="9144000" cy="1066800"/>
          </a:xfrm>
        </p:spPr>
        <p:txBody>
          <a:bodyPr>
            <a:normAutofit/>
          </a:bodyPr>
          <a:lstStyle/>
          <a:p>
            <a:r>
              <a:rPr lang="en-US" i="1" dirty="0"/>
              <a:t>Fig. 2.2.7: Detailed circuit of double-rail “</a:t>
            </a:r>
            <a:r>
              <a:rPr lang="en-US" i="1" dirty="0">
                <a:solidFill>
                  <a:srgbClr val="FF0000"/>
                </a:solidFill>
              </a:rPr>
              <a:t>new gate</a:t>
            </a:r>
            <a:r>
              <a:rPr lang="en-US" i="1" dirty="0"/>
              <a:t>” realized with three standard </a:t>
            </a:r>
            <a:r>
              <a:rPr lang="en-US" i="1" dirty="0" err="1"/>
              <a:t>Fredkin</a:t>
            </a:r>
            <a:r>
              <a:rPr lang="en-US" i="1" dirty="0"/>
              <a:t> gates.</a:t>
            </a:r>
            <a:endParaRPr lang="en-US" dirty="0"/>
          </a:p>
          <a:p>
            <a:endParaRPr lang="en-US"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5" name="Object 1"/>
          <p:cNvGraphicFramePr>
            <a:graphicFrameLocks noChangeAspect="1"/>
          </p:cNvGraphicFramePr>
          <p:nvPr/>
        </p:nvGraphicFramePr>
        <p:xfrm>
          <a:off x="381000" y="2438400"/>
          <a:ext cx="8186553" cy="3209925"/>
        </p:xfrm>
        <a:graphic>
          <a:graphicData uri="http://schemas.openxmlformats.org/presentationml/2006/ole">
            <p:oleObj spid="_x0000_s16385" name="Visio" r:id="rId3" imgW="3132963" imgH="1224534" progId="Visio.Drawing.11">
              <p:embed/>
            </p:oleObj>
          </a:graphicData>
        </a:graphic>
      </p:graphicFrame>
      <p:sp>
        <p:nvSpPr>
          <p:cNvPr id="6" name="Rectangle 5"/>
          <p:cNvSpPr/>
          <p:nvPr/>
        </p:nvSpPr>
        <p:spPr>
          <a:xfrm>
            <a:off x="1524000" y="1524000"/>
            <a:ext cx="7391400" cy="923330"/>
          </a:xfrm>
          <a:prstGeom prst="rect">
            <a:avLst/>
          </a:prstGeom>
        </p:spPr>
        <p:txBody>
          <a:bodyPr wrap="square">
            <a:spAutoFit/>
          </a:bodyPr>
          <a:lstStyle/>
          <a:p>
            <a:r>
              <a:rPr lang="en-US" dirty="0"/>
              <a:t>(c1,c2) = (a1,a2) </a:t>
            </a:r>
          </a:p>
          <a:p>
            <a:r>
              <a:rPr lang="en-US" dirty="0"/>
              <a:t>and </a:t>
            </a:r>
          </a:p>
          <a:p>
            <a:r>
              <a:rPr lang="en-US" dirty="0"/>
              <a:t>(d1,d2) = (not b1, not b2).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2124</Words>
  <Application>Microsoft Office PowerPoint</Application>
  <PresentationFormat>On-screen Show (4:3)</PresentationFormat>
  <Paragraphs>203</Paragraphs>
  <Slides>41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Visio</vt:lpstr>
      <vt:lpstr>Reversible Gates in various realization technologies</vt:lpstr>
      <vt:lpstr>Double Rail Technologies</vt:lpstr>
      <vt:lpstr>2.2. DOUBLE- RAIL LOGIC BASED ON NOT, SWAP AND CONTROLLED SWAP GATES. </vt:lpstr>
      <vt:lpstr>Double-Rail Feynman Gate</vt:lpstr>
      <vt:lpstr>Fredkin built from Toffoli and CNOT</vt:lpstr>
      <vt:lpstr>Toffoli built from Fredkin and Feynman</vt:lpstr>
      <vt:lpstr>Double-rail Fredkin gate</vt:lpstr>
      <vt:lpstr>Single-rail schematics for double-rail Fredkin gate</vt:lpstr>
      <vt:lpstr>New double-rail gates can be created with single-rail Fredkin gates</vt:lpstr>
      <vt:lpstr>Toffoli gate in double-rail technology</vt:lpstr>
      <vt:lpstr>SWAP in double-rail</vt:lpstr>
      <vt:lpstr>Conclusion on Double-Rail.</vt:lpstr>
      <vt:lpstr>2.3. DOUBLE-RAIL OPEN/CLOSE SWITCH REVERSIBLE CMOS LOGIC OF ALEXIS DE VOS</vt:lpstr>
      <vt:lpstr>Toffoli in De Vos Technology</vt:lpstr>
      <vt:lpstr>Toffoli Gate.</vt:lpstr>
      <vt:lpstr>CNOT gate in De Vos technology</vt:lpstr>
      <vt:lpstr>Regular layout for De Vos technology</vt:lpstr>
      <vt:lpstr>Conclusion on De Vos technology.</vt:lpstr>
      <vt:lpstr>2.4. CONSERVATIVE REVERSIBLE LOGIC BASED ON 2*3 SWITCHES </vt:lpstr>
      <vt:lpstr> CONSERVATIVE REVERSIBLE LOGIC BASED ON 2*3 SWITCHES </vt:lpstr>
      <vt:lpstr>2*3 Switch technologies</vt:lpstr>
      <vt:lpstr>New Synthesis method using 2*3 switches</vt:lpstr>
      <vt:lpstr>New gate in 2*3 switch technology</vt:lpstr>
      <vt:lpstr>Methodology to create new gates using 2*3 switch technology</vt:lpstr>
      <vt:lpstr>Hierarchical design from 2*3 switches</vt:lpstr>
      <vt:lpstr>New design ideas</vt:lpstr>
      <vt:lpstr>Slide 27</vt:lpstr>
      <vt:lpstr>CNOT gate in De Vos technology</vt:lpstr>
      <vt:lpstr>Conclusion on 2*3 switch technology.</vt:lpstr>
      <vt:lpstr>Concluding on 2*3 switches (cont)</vt:lpstr>
      <vt:lpstr>  2.5. MAJORITY GATES IN QUANTUM CELLULAR AUTOMATA </vt:lpstr>
      <vt:lpstr>Miller gate as three majorities is base of reversible design in quantum dot cellular automata</vt:lpstr>
      <vt:lpstr>Slide 33</vt:lpstr>
      <vt:lpstr>Miller gate plus inverters is universal</vt:lpstr>
      <vt:lpstr>  Fig 2.5.5: Realization of EXOR using 3 majorities. </vt:lpstr>
      <vt:lpstr>Adaptation to reversible design</vt:lpstr>
      <vt:lpstr>New gate from Miller gates with no ancilla bits realizes a new Feynman-like gate</vt:lpstr>
      <vt:lpstr>Concluding on Quantum Dot Logic</vt:lpstr>
      <vt:lpstr>Concluding on technologies</vt:lpstr>
      <vt:lpstr>Conclusion on all these technologies.</vt:lpstr>
      <vt:lpstr>What to remember?</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Reversible Gates in various realization technologies</dc:title>
  <dc:creator>mperkows</dc:creator>
  <cp:lastModifiedBy>mperkows</cp:lastModifiedBy>
  <cp:revision>110</cp:revision>
  <dcterms:created xsi:type="dcterms:W3CDTF">2008-08-11T00:51:06Z</dcterms:created>
  <dcterms:modified xsi:type="dcterms:W3CDTF">2011-05-05T03:22:12Z</dcterms:modified>
</cp:coreProperties>
</file>