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2" r:id="rId3"/>
    <p:sldId id="313" r:id="rId4"/>
    <p:sldId id="321" r:id="rId5"/>
    <p:sldId id="284" r:id="rId6"/>
    <p:sldId id="278" r:id="rId7"/>
    <p:sldId id="281" r:id="rId8"/>
    <p:sldId id="277" r:id="rId9"/>
    <p:sldId id="283" r:id="rId10"/>
    <p:sldId id="280" r:id="rId11"/>
    <p:sldId id="285" r:id="rId12"/>
    <p:sldId id="282" r:id="rId13"/>
    <p:sldId id="274" r:id="rId14"/>
    <p:sldId id="310" r:id="rId15"/>
    <p:sldId id="257" r:id="rId16"/>
    <p:sldId id="303" r:id="rId17"/>
    <p:sldId id="258" r:id="rId18"/>
    <p:sldId id="259" r:id="rId19"/>
    <p:sldId id="264" r:id="rId20"/>
    <p:sldId id="272" r:id="rId21"/>
    <p:sldId id="260" r:id="rId22"/>
    <p:sldId id="273" r:id="rId23"/>
    <p:sldId id="265" r:id="rId24"/>
    <p:sldId id="276" r:id="rId25"/>
    <p:sldId id="266" r:id="rId26"/>
    <p:sldId id="271" r:id="rId27"/>
    <p:sldId id="267" r:id="rId28"/>
    <p:sldId id="268" r:id="rId29"/>
    <p:sldId id="262" r:id="rId30"/>
    <p:sldId id="261" r:id="rId31"/>
    <p:sldId id="263" r:id="rId32"/>
    <p:sldId id="269" r:id="rId33"/>
    <p:sldId id="270" r:id="rId34"/>
    <p:sldId id="286" r:id="rId35"/>
    <p:sldId id="287" r:id="rId36"/>
    <p:sldId id="294" r:id="rId37"/>
    <p:sldId id="295" r:id="rId38"/>
    <p:sldId id="288" r:id="rId39"/>
    <p:sldId id="289" r:id="rId40"/>
    <p:sldId id="290" r:id="rId41"/>
    <p:sldId id="296" r:id="rId42"/>
    <p:sldId id="291" r:id="rId43"/>
    <p:sldId id="292" r:id="rId44"/>
    <p:sldId id="300" r:id="rId45"/>
    <p:sldId id="299" r:id="rId46"/>
    <p:sldId id="301" r:id="rId47"/>
    <p:sldId id="302" r:id="rId48"/>
    <p:sldId id="297" r:id="rId49"/>
    <p:sldId id="2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48" autoAdjust="0"/>
    <p:restoredTop sz="94660"/>
  </p:normalViewPr>
  <p:slideViewPr>
    <p:cSldViewPr snapToGrid="0">
      <p:cViewPr varScale="1">
        <p:scale>
          <a:sx n="52" d="100"/>
          <a:sy n="52" d="100"/>
        </p:scale>
        <p:origin x="102" y="112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7F2224-0FE1-4D1B-A495-C9FB1EA933DE}"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96655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F2224-0FE1-4D1B-A495-C9FB1EA933DE}"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101772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F2224-0FE1-4D1B-A495-C9FB1EA933DE}"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62626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F2224-0FE1-4D1B-A495-C9FB1EA933DE}"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84737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F2224-0FE1-4D1B-A495-C9FB1EA933DE}"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69386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7F2224-0FE1-4D1B-A495-C9FB1EA933DE}"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130589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7F2224-0FE1-4D1B-A495-C9FB1EA933DE}"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85431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F2224-0FE1-4D1B-A495-C9FB1EA933DE}"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391108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F2224-0FE1-4D1B-A495-C9FB1EA933DE}"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85598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F2224-0FE1-4D1B-A495-C9FB1EA933DE}"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8091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F2224-0FE1-4D1B-A495-C9FB1EA933DE}"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622F5-9697-4498-B124-03CA0014F334}" type="slidenum">
              <a:rPr lang="en-US" smtClean="0"/>
              <a:t>‹#›</a:t>
            </a:fld>
            <a:endParaRPr lang="en-US"/>
          </a:p>
        </p:txBody>
      </p:sp>
    </p:spTree>
    <p:extLst>
      <p:ext uri="{BB962C8B-B14F-4D97-AF65-F5344CB8AC3E}">
        <p14:creationId xmlns:p14="http://schemas.microsoft.com/office/powerpoint/2010/main" val="22997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2224-0FE1-4D1B-A495-C9FB1EA933DE}" type="datetimeFigureOut">
              <a:rPr lang="en-US" smtClean="0"/>
              <a:t>5/27/2015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622F5-9697-4498-B124-03CA0014F334}" type="slidenum">
              <a:rPr lang="en-US" smtClean="0"/>
              <a:t>‹#›</a:t>
            </a:fld>
            <a:endParaRPr lang="en-US"/>
          </a:p>
        </p:txBody>
      </p:sp>
    </p:spTree>
    <p:extLst>
      <p:ext uri="{BB962C8B-B14F-4D97-AF65-F5344CB8AC3E}">
        <p14:creationId xmlns:p14="http://schemas.microsoft.com/office/powerpoint/2010/main" val="68798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God thinks about Euclidean geometry He thinks exactly the same as axioms</a:t>
            </a:r>
          </a:p>
          <a:p>
            <a:r>
              <a:rPr lang="en-US" dirty="0" smtClean="0"/>
              <a:t>Of course God has more knowledge of other algebras but in Euclidean it is the same as the axioms are necessary not contingent</a:t>
            </a:r>
            <a:endParaRPr lang="en-US" dirty="0"/>
          </a:p>
        </p:txBody>
      </p:sp>
    </p:spTree>
    <p:extLst>
      <p:ext uri="{BB962C8B-B14F-4D97-AF65-F5344CB8AC3E}">
        <p14:creationId xmlns:p14="http://schemas.microsoft.com/office/powerpoint/2010/main" val="82609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9712" y="0"/>
            <a:ext cx="10515600" cy="713811"/>
          </a:xfrm>
          <a:solidFill>
            <a:schemeClr val="bg2"/>
          </a:solidFill>
        </p:spPr>
        <p:txBody>
          <a:bodyPr>
            <a:normAutofit fontScale="90000"/>
          </a:bodyPr>
          <a:lstStyle/>
          <a:p>
            <a:r>
              <a:rPr lang="en-US" sz="5400" b="1" dirty="0" smtClean="0">
                <a:effectLst>
                  <a:outerShdw blurRad="38100" dist="38100" dir="2700000" algn="tl">
                    <a:srgbClr val="000000">
                      <a:alpha val="43137"/>
                    </a:srgbClr>
                  </a:outerShdw>
                </a:effectLst>
              </a:rPr>
              <a:t>Some animals from Tree of Life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460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690" y="0"/>
            <a:ext cx="2103120" cy="1267778"/>
          </a:xfrm>
          <a:solidFill>
            <a:schemeClr val="bg2">
              <a:lumMod val="50000"/>
            </a:schemeClr>
          </a:solidFill>
        </p:spPr>
        <p:txBody>
          <a:bodyPr/>
          <a:lstStyle/>
          <a:p>
            <a:r>
              <a:rPr lang="en-US" dirty="0" smtClean="0">
                <a:solidFill>
                  <a:srgbClr val="FFFF00"/>
                </a:solidFill>
              </a:rPr>
              <a:t>Serpent</a:t>
            </a:r>
            <a:endParaRPr lang="en-US" dirty="0">
              <a:solidFill>
                <a:srgbClr val="FFFF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543" t="8479" r="10861"/>
          <a:stretch/>
        </p:blipFill>
        <p:spPr>
          <a:xfrm>
            <a:off x="9528810" y="0"/>
            <a:ext cx="2663190" cy="6873333"/>
          </a:xfrm>
        </p:spPr>
      </p:pic>
      <p:sp>
        <p:nvSpPr>
          <p:cNvPr id="3" name="TextBox 2"/>
          <p:cNvSpPr txBox="1"/>
          <p:nvPr/>
        </p:nvSpPr>
        <p:spPr>
          <a:xfrm>
            <a:off x="142153" y="54212"/>
            <a:ext cx="6117356"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Robots, in order of appearance </a:t>
            </a:r>
            <a:endParaRPr lang="en-US" sz="3600" b="1"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521" y="1734601"/>
            <a:ext cx="3842549" cy="5123399"/>
          </a:xfrm>
          <a:prstGeom prst="rect">
            <a:avLst/>
          </a:prstGeom>
        </p:spPr>
      </p:pic>
      <p:sp>
        <p:nvSpPr>
          <p:cNvPr id="10" name="TextBox 9"/>
          <p:cNvSpPr txBox="1"/>
          <p:nvPr/>
        </p:nvSpPr>
        <p:spPr>
          <a:xfrm>
            <a:off x="4751070" y="5473005"/>
            <a:ext cx="2697480" cy="1384995"/>
          </a:xfrm>
          <a:prstGeom prst="rect">
            <a:avLst/>
          </a:prstGeom>
          <a:solidFill>
            <a:srgbClr val="FF0000"/>
          </a:solidFill>
        </p:spPr>
        <p:txBody>
          <a:bodyPr wrap="square" rtlCol="0">
            <a:spAutoFit/>
          </a:bodyPr>
          <a:lstStyle/>
          <a:p>
            <a:r>
              <a:rPr lang="en-US" sz="2800" dirty="0" smtClean="0"/>
              <a:t>Right Arm of Serpent, yet naked</a:t>
            </a:r>
            <a:endParaRPr lang="en-US" sz="2800" dirty="0"/>
          </a:p>
        </p:txBody>
      </p:sp>
      <p:sp>
        <p:nvSpPr>
          <p:cNvPr id="5" name="TextBox 4"/>
          <p:cNvSpPr txBox="1"/>
          <p:nvPr/>
        </p:nvSpPr>
        <p:spPr>
          <a:xfrm>
            <a:off x="6095999" y="2903621"/>
            <a:ext cx="2951747" cy="923330"/>
          </a:xfrm>
          <a:prstGeom prst="rect">
            <a:avLst/>
          </a:prstGeom>
          <a:noFill/>
        </p:spPr>
        <p:txBody>
          <a:bodyPr wrap="square" rtlCol="0">
            <a:spAutoFit/>
          </a:bodyPr>
          <a:lstStyle/>
          <a:p>
            <a:r>
              <a:rPr lang="en-US" dirty="0" smtClean="0"/>
              <a:t>It is the same robot that plays Marie Curie-</a:t>
            </a:r>
            <a:r>
              <a:rPr lang="en-US" dirty="0" err="1" smtClean="0"/>
              <a:t>Sklodowska</a:t>
            </a:r>
            <a:r>
              <a:rPr lang="en-US" dirty="0" smtClean="0"/>
              <a:t> in play Quantum Consciousness</a:t>
            </a:r>
            <a:endParaRPr lang="en-US" dirty="0"/>
          </a:p>
        </p:txBody>
      </p:sp>
    </p:spTree>
    <p:extLst>
      <p:ext uri="{BB962C8B-B14F-4D97-AF65-F5344CB8AC3E}">
        <p14:creationId xmlns:p14="http://schemas.microsoft.com/office/powerpoint/2010/main" val="258562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85979"/>
            <a:ext cx="3048000" cy="3936569"/>
          </a:xfrm>
          <a:solidFill>
            <a:schemeClr val="bg2"/>
          </a:solidFill>
        </p:spPr>
        <p:txBody>
          <a:bodyPr>
            <a:normAutofit/>
          </a:bodyPr>
          <a:lstStyle/>
          <a:p>
            <a:r>
              <a:rPr lang="en-US" dirty="0" smtClean="0"/>
              <a:t>Parts of </a:t>
            </a:r>
            <a:r>
              <a:rPr lang="en-US" dirty="0" smtClean="0">
                <a:solidFill>
                  <a:srgbClr val="00B050"/>
                </a:solidFill>
              </a:rPr>
              <a:t>Serpent</a:t>
            </a:r>
            <a:r>
              <a:rPr lang="en-US" dirty="0" smtClean="0"/>
              <a:t> and </a:t>
            </a:r>
            <a:r>
              <a:rPr lang="en-US" b="1" dirty="0" smtClean="0">
                <a:solidFill>
                  <a:srgbClr val="FF0000"/>
                </a:solidFill>
                <a:effectLst>
                  <a:outerShdw blurRad="38100" dist="38100" dir="2700000" algn="tl">
                    <a:srgbClr val="000000">
                      <a:alpha val="43137"/>
                    </a:srgbClr>
                  </a:outerShdw>
                </a:effectLst>
              </a:rPr>
              <a:t>Tree of Knowledge of Good and Evil</a:t>
            </a:r>
            <a:endParaRPr lang="en-US" b="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658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0"/>
            <a:ext cx="10515600" cy="770021"/>
          </a:xfrm>
        </p:spPr>
        <p:txBody>
          <a:bodyPr/>
          <a:lstStyle/>
          <a:p>
            <a:pPr algn="ctr"/>
            <a:r>
              <a:rPr lang="en-US" b="1" dirty="0" smtClean="0">
                <a:effectLst>
                  <a:outerShdw blurRad="38100" dist="38100" dir="2700000" algn="tl">
                    <a:srgbClr val="000000">
                      <a:alpha val="43137"/>
                    </a:srgbClr>
                  </a:outerShdw>
                </a:effectLst>
              </a:rPr>
              <a:t>Stage design for first act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3821" y="770021"/>
            <a:ext cx="10515600" cy="1792705"/>
          </a:xfrm>
        </p:spPr>
        <p:txBody>
          <a:bodyPr>
            <a:normAutofit/>
          </a:bodyPr>
          <a:lstStyle/>
          <a:p>
            <a:r>
              <a:rPr lang="en-US" sz="1800" dirty="0" smtClean="0"/>
              <a:t>We see the stage of Portland Cyber Theatre</a:t>
            </a:r>
          </a:p>
          <a:p>
            <a:r>
              <a:rPr lang="en-US" sz="1800" dirty="0" smtClean="0"/>
              <a:t>In back of the stage we see the red Chinese wall from bamboo</a:t>
            </a:r>
          </a:p>
          <a:p>
            <a:r>
              <a:rPr lang="en-US" sz="1800" dirty="0" smtClean="0"/>
              <a:t>In front we see the Tree of Life, this is the (Lamarckian-like) evolutionary tree of low animals, high animals, humans, robots and electronics.</a:t>
            </a:r>
          </a:p>
          <a:p>
            <a:r>
              <a:rPr lang="en-US" sz="1800" dirty="0" smtClean="0"/>
              <a:t>On the red Chinese wall there is a screen to which images are projected from the projector.</a:t>
            </a:r>
          </a:p>
        </p:txBody>
      </p:sp>
      <p:sp>
        <p:nvSpPr>
          <p:cNvPr id="4" name="TextBox 3"/>
          <p:cNvSpPr txBox="1"/>
          <p:nvPr/>
        </p:nvSpPr>
        <p:spPr>
          <a:xfrm>
            <a:off x="272716" y="2803354"/>
            <a:ext cx="4603767" cy="3139321"/>
          </a:xfrm>
          <a:prstGeom prst="rect">
            <a:avLst/>
          </a:prstGeom>
          <a:solidFill>
            <a:schemeClr val="bg2"/>
          </a:solidFill>
        </p:spPr>
        <p:txBody>
          <a:bodyPr wrap="square" rtlCol="0">
            <a:spAutoFit/>
          </a:bodyPr>
          <a:lstStyle/>
          <a:p>
            <a:pPr algn="ctr"/>
            <a:r>
              <a:rPr lang="en-US" b="1" u="sng" dirty="0" smtClean="0">
                <a:effectLst>
                  <a:outerShdw blurRad="38100" dist="38100" dir="2700000" algn="tl">
                    <a:srgbClr val="000000">
                      <a:alpha val="43137"/>
                    </a:srgbClr>
                  </a:outerShdw>
                </a:effectLst>
              </a:rPr>
              <a:t>ROBOTS</a:t>
            </a:r>
          </a:p>
          <a:p>
            <a:pPr marL="342900" indent="-342900">
              <a:buFont typeface="+mj-lt"/>
              <a:buAutoNum type="arabicPeriod"/>
            </a:pPr>
            <a:r>
              <a:rPr lang="en-US" dirty="0" smtClean="0"/>
              <a:t>Adam – the first human, the first super-intelligent robot, </a:t>
            </a:r>
          </a:p>
          <a:p>
            <a:pPr marL="342900" indent="-342900">
              <a:buFont typeface="+mj-lt"/>
              <a:buAutoNum type="arabicPeriod"/>
            </a:pPr>
            <a:r>
              <a:rPr lang="en-US" dirty="0" smtClean="0"/>
              <a:t>Industrial robot that assembles Adam,</a:t>
            </a:r>
          </a:p>
          <a:p>
            <a:pPr marL="342900" indent="-342900">
              <a:buFont typeface="+mj-lt"/>
              <a:buAutoNum type="arabicPeriod"/>
            </a:pPr>
            <a:r>
              <a:rPr lang="en-US" dirty="0" smtClean="0"/>
              <a:t>Eve –wife of Adam, </a:t>
            </a:r>
          </a:p>
          <a:p>
            <a:pPr marL="342900" indent="-342900">
              <a:buFont typeface="+mj-lt"/>
              <a:buAutoNum type="arabicPeriod"/>
            </a:pPr>
            <a:r>
              <a:rPr lang="en-US" dirty="0" smtClean="0"/>
              <a:t>Tree of Life (many robots, animals, humans, fairy tale characters, electric boards, human and human-like heads),</a:t>
            </a:r>
          </a:p>
          <a:p>
            <a:pPr marL="342900" indent="-342900">
              <a:buFont typeface="+mj-lt"/>
              <a:buAutoNum type="arabicPeriod"/>
            </a:pPr>
            <a:r>
              <a:rPr lang="en-US" dirty="0" smtClean="0"/>
              <a:t>Towns of Paradise (more robots, located in the large cage of fairy tale character with strange lights).</a:t>
            </a:r>
            <a:endParaRPr lang="en-US" dirty="0"/>
          </a:p>
        </p:txBody>
      </p:sp>
      <p:sp>
        <p:nvSpPr>
          <p:cNvPr id="5" name="Rectangle 4"/>
          <p:cNvSpPr/>
          <p:nvPr/>
        </p:nvSpPr>
        <p:spPr>
          <a:xfrm>
            <a:off x="5305926" y="2815385"/>
            <a:ext cx="5903495" cy="2947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90747" y="4776534"/>
            <a:ext cx="372979" cy="421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7676147" y="5678901"/>
            <a:ext cx="2701089" cy="12633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6584" y="5678901"/>
            <a:ext cx="759995" cy="12633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86278" y="5813042"/>
            <a:ext cx="630301" cy="369332"/>
          </a:xfrm>
          <a:prstGeom prst="rect">
            <a:avLst/>
          </a:prstGeom>
          <a:noFill/>
        </p:spPr>
        <p:txBody>
          <a:bodyPr wrap="none" rtlCol="0">
            <a:spAutoFit/>
          </a:bodyPr>
          <a:lstStyle/>
          <a:p>
            <a:r>
              <a:rPr lang="en-US" dirty="0" smtClean="0"/>
              <a:t>door</a:t>
            </a:r>
            <a:endParaRPr lang="en-US" dirty="0"/>
          </a:p>
        </p:txBody>
      </p:sp>
      <p:sp>
        <p:nvSpPr>
          <p:cNvPr id="10" name="TextBox 9"/>
          <p:cNvSpPr txBox="1"/>
          <p:nvPr/>
        </p:nvSpPr>
        <p:spPr>
          <a:xfrm>
            <a:off x="8560505" y="5746871"/>
            <a:ext cx="932371" cy="369332"/>
          </a:xfrm>
          <a:prstGeom prst="rect">
            <a:avLst/>
          </a:prstGeom>
          <a:noFill/>
        </p:spPr>
        <p:txBody>
          <a:bodyPr wrap="none" rtlCol="0">
            <a:spAutoFit/>
          </a:bodyPr>
          <a:lstStyle/>
          <a:p>
            <a:r>
              <a:rPr lang="en-US" dirty="0" smtClean="0"/>
              <a:t>window</a:t>
            </a:r>
            <a:endParaRPr lang="en-US" dirty="0"/>
          </a:p>
        </p:txBody>
      </p:sp>
      <p:sp>
        <p:nvSpPr>
          <p:cNvPr id="11" name="Rectangle 10"/>
          <p:cNvSpPr/>
          <p:nvPr/>
        </p:nvSpPr>
        <p:spPr>
          <a:xfrm>
            <a:off x="5305926" y="3573375"/>
            <a:ext cx="1600200" cy="16802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5926" y="2803354"/>
            <a:ext cx="1600200" cy="37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87705" y="2815385"/>
            <a:ext cx="3821716" cy="37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45632" y="3194380"/>
            <a:ext cx="1563789" cy="11008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Towns of Paradise</a:t>
            </a:r>
            <a:endParaRPr lang="en-US" dirty="0"/>
          </a:p>
        </p:txBody>
      </p:sp>
      <p:sp>
        <p:nvSpPr>
          <p:cNvPr id="15" name="Rectangle 14"/>
          <p:cNvSpPr/>
          <p:nvPr/>
        </p:nvSpPr>
        <p:spPr>
          <a:xfrm>
            <a:off x="7556912" y="3483138"/>
            <a:ext cx="2043206" cy="1203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Chinese wall</a:t>
            </a:r>
            <a:endParaRPr lang="en-US" sz="1100" dirty="0"/>
          </a:p>
        </p:txBody>
      </p:sp>
      <p:sp>
        <p:nvSpPr>
          <p:cNvPr id="16" name="5-Point Star 15"/>
          <p:cNvSpPr/>
          <p:nvPr/>
        </p:nvSpPr>
        <p:spPr>
          <a:xfrm>
            <a:off x="7844589" y="3964401"/>
            <a:ext cx="1371600" cy="992606"/>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Tree of life</a:t>
            </a:r>
            <a:endParaRPr lang="en-US" sz="1100" dirty="0">
              <a:solidFill>
                <a:schemeClr val="tx1"/>
              </a:solidFill>
            </a:endParaRPr>
          </a:p>
        </p:txBody>
      </p:sp>
      <p:sp>
        <p:nvSpPr>
          <p:cNvPr id="17" name="Rectangle 16"/>
          <p:cNvSpPr/>
          <p:nvPr/>
        </p:nvSpPr>
        <p:spPr>
          <a:xfrm>
            <a:off x="8169442" y="3206410"/>
            <a:ext cx="709863"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53663" y="3603454"/>
            <a:ext cx="733926"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49916" y="3594480"/>
            <a:ext cx="1104175" cy="261610"/>
          </a:xfrm>
          <a:prstGeom prst="rect">
            <a:avLst/>
          </a:prstGeom>
          <a:noFill/>
        </p:spPr>
        <p:txBody>
          <a:bodyPr wrap="square" rtlCol="0">
            <a:spAutoFit/>
          </a:bodyPr>
          <a:lstStyle/>
          <a:p>
            <a:r>
              <a:rPr lang="en-US" sz="1050" dirty="0" smtClean="0"/>
              <a:t>screen</a:t>
            </a:r>
            <a:endParaRPr lang="en-US" sz="1050" dirty="0"/>
          </a:p>
        </p:txBody>
      </p:sp>
      <p:sp>
        <p:nvSpPr>
          <p:cNvPr id="20" name="TextBox 19"/>
          <p:cNvSpPr txBox="1"/>
          <p:nvPr/>
        </p:nvSpPr>
        <p:spPr>
          <a:xfrm>
            <a:off x="7267073" y="6085566"/>
            <a:ext cx="4066674" cy="830997"/>
          </a:xfrm>
          <a:prstGeom prst="rect">
            <a:avLst/>
          </a:prstGeom>
          <a:solidFill>
            <a:schemeClr val="bg2"/>
          </a:solidFill>
        </p:spPr>
        <p:txBody>
          <a:bodyPr wrap="square" rtlCol="0">
            <a:spAutoFit/>
          </a:bodyPr>
          <a:lstStyle/>
          <a:p>
            <a:pPr algn="ctr"/>
            <a:r>
              <a:rPr lang="en-US" sz="1600" i="1" dirty="0" smtClean="0"/>
              <a:t>Public located here</a:t>
            </a:r>
          </a:p>
          <a:p>
            <a:pPr algn="ctr"/>
            <a:endParaRPr lang="en-US" sz="1600" i="1" dirty="0"/>
          </a:p>
          <a:p>
            <a:pPr algn="ctr"/>
            <a:r>
              <a:rPr lang="en-US" sz="1600" i="1" dirty="0" smtClean="0"/>
              <a:t> </a:t>
            </a:r>
            <a:endParaRPr lang="en-US" sz="1600" i="1" dirty="0"/>
          </a:p>
        </p:txBody>
      </p:sp>
    </p:spTree>
    <p:extLst>
      <p:ext uri="{BB962C8B-B14F-4D97-AF65-F5344CB8AC3E}">
        <p14:creationId xmlns:p14="http://schemas.microsoft.com/office/powerpoint/2010/main" val="9750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2862" y="810828"/>
            <a:ext cx="8574505" cy="3046988"/>
          </a:xfrm>
          <a:prstGeom prst="rect">
            <a:avLst/>
          </a:prstGeom>
          <a:solidFill>
            <a:schemeClr val="bg2"/>
          </a:solidFill>
        </p:spPr>
        <p:txBody>
          <a:bodyPr wrap="square" rtlCol="0">
            <a:spAutoFit/>
          </a:bodyPr>
          <a:lstStyle/>
          <a:p>
            <a:pPr marL="342900" indent="-342900">
              <a:buFont typeface="+mj-lt"/>
              <a:buAutoNum type="arabicPeriod"/>
            </a:pPr>
            <a:r>
              <a:rPr lang="en-US" sz="2400" dirty="0" smtClean="0"/>
              <a:t>Symbol + in box, like in regular languages, means one or more repetitions.</a:t>
            </a:r>
          </a:p>
          <a:p>
            <a:pPr marL="342900" indent="-342900">
              <a:buFont typeface="+mj-lt"/>
              <a:buAutoNum type="arabicPeriod"/>
            </a:pPr>
            <a:r>
              <a:rPr lang="en-US" sz="2400" dirty="0" smtClean="0"/>
              <a:t>Symbol * means no, one, two or more repetitions.</a:t>
            </a:r>
          </a:p>
          <a:p>
            <a:pPr marL="800100" lvl="1" indent="-342900">
              <a:buFont typeface="Arial" panose="020B0604020202020204" pitchFamily="34" charset="0"/>
              <a:buChar char="•"/>
            </a:pPr>
            <a:r>
              <a:rPr lang="en-US" sz="2400" dirty="0" smtClean="0"/>
              <a:t>Higher number of repetitions is possible but with very small probability</a:t>
            </a:r>
          </a:p>
          <a:p>
            <a:pPr marL="342900" indent="-342900">
              <a:buFont typeface="+mj-lt"/>
              <a:buAutoNum type="arabicPeriod"/>
            </a:pPr>
            <a:r>
              <a:rPr lang="en-US" sz="2400" dirty="0" smtClean="0"/>
              <a:t>Symbol [ ] means selection of one item</a:t>
            </a:r>
          </a:p>
          <a:p>
            <a:pPr marL="342900" indent="-342900">
              <a:buFont typeface="+mj-lt"/>
              <a:buAutoNum type="arabicPeriod"/>
            </a:pPr>
            <a:r>
              <a:rPr lang="en-US" sz="2400" dirty="0" smtClean="0"/>
              <a:t>Symbol [ ]* means selection of one item or nothing</a:t>
            </a:r>
          </a:p>
          <a:p>
            <a:pPr marL="342900" indent="-342900">
              <a:buFont typeface="+mj-lt"/>
              <a:buAutoNum type="arabicPeriod"/>
            </a:pPr>
            <a:r>
              <a:rPr lang="en-US" sz="2400" dirty="0" smtClean="0"/>
              <a:t>Symbol [[ ]] means selection of any subset</a:t>
            </a:r>
            <a:endParaRPr lang="en-US" sz="2400" dirty="0"/>
          </a:p>
        </p:txBody>
      </p:sp>
    </p:spTree>
    <p:extLst>
      <p:ext uri="{BB962C8B-B14F-4D97-AF65-F5344CB8AC3E}">
        <p14:creationId xmlns:p14="http://schemas.microsoft.com/office/powerpoint/2010/main" val="83583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1</a:t>
            </a:r>
            <a:endParaRPr lang="en-US" sz="3600" dirty="0"/>
          </a:p>
        </p:txBody>
      </p:sp>
      <p:sp>
        <p:nvSpPr>
          <p:cNvPr id="3" name="Content Placeholder 2"/>
          <p:cNvSpPr>
            <a:spLocks noGrp="1"/>
          </p:cNvSpPr>
          <p:nvPr>
            <p:ph idx="1"/>
          </p:nvPr>
        </p:nvSpPr>
        <p:spPr>
          <a:xfrm>
            <a:off x="157548" y="808209"/>
            <a:ext cx="11729652" cy="4209561"/>
          </a:xfrm>
          <a:solidFill>
            <a:schemeClr val="bg2"/>
          </a:solidFill>
        </p:spPr>
        <p:txBody>
          <a:bodyPr>
            <a:noAutofit/>
          </a:bodyPr>
          <a:lstStyle/>
          <a:p>
            <a:pPr marL="0" indent="0">
              <a:buNone/>
            </a:pPr>
            <a:r>
              <a:rPr lang="en-US" sz="2000" b="1" dirty="0">
                <a:solidFill>
                  <a:srgbClr val="FF0000"/>
                </a:solidFill>
              </a:rPr>
              <a:t>Voice of Bible:</a:t>
            </a:r>
            <a:r>
              <a:rPr lang="en-US" sz="2000" dirty="0">
                <a:solidFill>
                  <a:srgbClr val="FF0000"/>
                </a:solidFill>
              </a:rPr>
              <a:t> </a:t>
            </a:r>
            <a:r>
              <a:rPr lang="en-US" sz="2000" dirty="0"/>
              <a:t>Genesis Two. </a:t>
            </a:r>
          </a:p>
          <a:p>
            <a:pPr marL="0" indent="0">
              <a:buNone/>
            </a:pPr>
            <a:r>
              <a:rPr lang="en-US" sz="2000" dirty="0"/>
              <a:t>(</a:t>
            </a:r>
            <a:r>
              <a:rPr lang="en-US" sz="2000" i="1" dirty="0"/>
              <a:t>Voice of Bible and Voice of God are made by a powerful computer-controlled system of speakers mounted to the ceiling and hidden in decorations such as the tree of life).</a:t>
            </a:r>
            <a:endParaRPr lang="en-US" sz="2000" dirty="0"/>
          </a:p>
          <a:p>
            <a:pPr marL="0" indent="0">
              <a:buNone/>
            </a:pPr>
            <a:r>
              <a:rPr lang="en-US" sz="2000" b="1" dirty="0">
                <a:solidFill>
                  <a:srgbClr val="FF0000"/>
                </a:solidFill>
              </a:rPr>
              <a:t>Voice of Bible</a:t>
            </a:r>
            <a:r>
              <a:rPr lang="en-US" sz="2000" b="1" dirty="0"/>
              <a:t>:</a:t>
            </a:r>
            <a:r>
              <a:rPr lang="en-US" sz="2000" dirty="0"/>
              <a:t> Creation is recursive. </a:t>
            </a:r>
            <a:r>
              <a:rPr lang="en-US" sz="2000" b="1" dirty="0"/>
              <a:t> </a:t>
            </a:r>
            <a:endParaRPr lang="en-US" sz="2000" dirty="0"/>
          </a:p>
          <a:p>
            <a:pPr marL="0" indent="0">
              <a:buNone/>
            </a:pPr>
            <a:r>
              <a:rPr lang="en-US" sz="2000" b="1" dirty="0" smtClean="0">
                <a:solidFill>
                  <a:srgbClr val="FF0000"/>
                </a:solidFill>
              </a:rPr>
              <a:t>What happens</a:t>
            </a:r>
            <a:r>
              <a:rPr lang="en-US" sz="2000" b="1" dirty="0" smtClean="0"/>
              <a:t>:</a:t>
            </a:r>
            <a:r>
              <a:rPr lang="en-US" sz="2000" dirty="0" smtClean="0"/>
              <a:t> </a:t>
            </a:r>
          </a:p>
          <a:p>
            <a:pPr marL="914400" lvl="1" indent="-457200">
              <a:buFont typeface="+mj-lt"/>
              <a:buAutoNum type="arabicPeriod"/>
            </a:pPr>
            <a:r>
              <a:rPr lang="en-US" sz="1600" i="1" dirty="0" smtClean="0"/>
              <a:t>PSU stage of the  Intelligent Robotics Laboratory. </a:t>
            </a:r>
          </a:p>
          <a:p>
            <a:pPr marL="914400" lvl="1" indent="-457200">
              <a:buFont typeface="+mj-lt"/>
              <a:buAutoNum type="arabicPeriod"/>
            </a:pPr>
            <a:r>
              <a:rPr lang="en-US" sz="1600" i="1" dirty="0" smtClean="0"/>
              <a:t>There </a:t>
            </a:r>
            <a:r>
              <a:rPr lang="en-US" sz="1600" i="1" dirty="0"/>
              <a:t>is a fog that settles down showing the lab desks with oscilloscopes, generators, powers supplies, FPGAs, and robotic equipment. PCs and laptops, </a:t>
            </a:r>
            <a:endParaRPr lang="en-US" sz="1600" i="1" dirty="0" smtClean="0"/>
          </a:p>
          <a:p>
            <a:pPr marL="914400" lvl="1" indent="-457200">
              <a:buFont typeface="+mj-lt"/>
              <a:buAutoNum type="arabicPeriod"/>
            </a:pPr>
            <a:r>
              <a:rPr lang="en-US" sz="1600" i="1" dirty="0" smtClean="0"/>
              <a:t>and </a:t>
            </a:r>
            <a:r>
              <a:rPr lang="en-US" sz="1600" i="1" dirty="0"/>
              <a:t>a humanoid robot, Adam, </a:t>
            </a:r>
            <a:r>
              <a:rPr lang="en-US" sz="1600" i="1" dirty="0" smtClean="0"/>
              <a:t>lying in front of the audience </a:t>
            </a:r>
            <a:r>
              <a:rPr lang="en-US" sz="1600" i="1" dirty="0"/>
              <a:t>and yet not fully assembled.</a:t>
            </a:r>
            <a:endParaRPr lang="en-US" sz="1600" dirty="0"/>
          </a:p>
          <a:p>
            <a:pPr marL="0" indent="0">
              <a:buNone/>
            </a:pPr>
            <a:r>
              <a:rPr lang="en-US" sz="2000" b="1" dirty="0">
                <a:solidFill>
                  <a:srgbClr val="FF0000"/>
                </a:solidFill>
              </a:rPr>
              <a:t>Voice of Bible:</a:t>
            </a:r>
            <a:r>
              <a:rPr lang="en-US" sz="2000" dirty="0">
                <a:solidFill>
                  <a:srgbClr val="FF0000"/>
                </a:solidFill>
              </a:rPr>
              <a:t> </a:t>
            </a:r>
            <a:r>
              <a:rPr lang="en-US" sz="2000" dirty="0"/>
              <a:t>(</a:t>
            </a:r>
            <a:r>
              <a:rPr lang="en-US" sz="2000" i="1" dirty="0"/>
              <a:t>from many speakers around the lab. This is like Greek tragedy chorus</a:t>
            </a:r>
            <a:r>
              <a:rPr lang="en-US" sz="2000" dirty="0"/>
              <a:t>). </a:t>
            </a:r>
            <a:endParaRPr lang="en-US" sz="2000" dirty="0" smtClean="0"/>
          </a:p>
          <a:p>
            <a:pPr marL="914400" lvl="1" indent="-457200">
              <a:lnSpc>
                <a:spcPct val="100000"/>
              </a:lnSpc>
              <a:spcBef>
                <a:spcPts val="0"/>
              </a:spcBef>
              <a:buFont typeface="+mj-lt"/>
              <a:buAutoNum type="arabicPeriod"/>
            </a:pPr>
            <a:r>
              <a:rPr lang="en-US" sz="1600" dirty="0" smtClean="0"/>
              <a:t>There </a:t>
            </a:r>
            <a:r>
              <a:rPr lang="en-US" sz="1600" dirty="0"/>
              <a:t>went up a mist from the earth</a:t>
            </a:r>
            <a:r>
              <a:rPr lang="en-US" sz="1600" dirty="0" smtClean="0"/>
              <a:t>,</a:t>
            </a:r>
          </a:p>
          <a:p>
            <a:pPr marL="914400" lvl="1" indent="-457200">
              <a:lnSpc>
                <a:spcPct val="100000"/>
              </a:lnSpc>
              <a:spcBef>
                <a:spcPts val="0"/>
              </a:spcBef>
              <a:buFont typeface="+mj-lt"/>
              <a:buAutoNum type="arabicPeriod"/>
            </a:pPr>
            <a:r>
              <a:rPr lang="en-US" sz="1600" dirty="0" smtClean="0"/>
              <a:t> </a:t>
            </a:r>
            <a:r>
              <a:rPr lang="en-US" sz="1600" dirty="0"/>
              <a:t>and watered the whole face of the ground. </a:t>
            </a:r>
          </a:p>
        </p:txBody>
      </p:sp>
      <p:sp>
        <p:nvSpPr>
          <p:cNvPr id="4" name="Rounded Rectangle 3"/>
          <p:cNvSpPr/>
          <p:nvPr/>
        </p:nvSpPr>
        <p:spPr>
          <a:xfrm>
            <a:off x="9316453" y="172260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a:t>
            </a:r>
            <a:endParaRPr lang="en-US" sz="2800" b="1" dirty="0">
              <a:effectLst>
                <a:outerShdw blurRad="38100" dist="38100" dir="2700000" algn="tl">
                  <a:srgbClr val="000000">
                    <a:alpha val="43137"/>
                  </a:srgbClr>
                </a:outerShdw>
              </a:effectLst>
            </a:endParaRPr>
          </a:p>
        </p:txBody>
      </p:sp>
      <p:sp>
        <p:nvSpPr>
          <p:cNvPr id="5" name="Down Arrow 4"/>
          <p:cNvSpPr/>
          <p:nvPr/>
        </p:nvSpPr>
        <p:spPr>
          <a:xfrm>
            <a:off x="4983643" y="134778"/>
            <a:ext cx="288758" cy="673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983643" y="5017770"/>
            <a:ext cx="441559" cy="1657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675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196"/>
            <a:ext cx="2102930" cy="626077"/>
          </a:xfrm>
        </p:spPr>
        <p:txBody>
          <a:bodyPr>
            <a:normAutofit/>
          </a:bodyPr>
          <a:lstStyle/>
          <a:p>
            <a:r>
              <a:rPr lang="en-US" sz="3600" dirty="0" smtClean="0"/>
              <a:t>Part 1A</a:t>
            </a:r>
            <a:endParaRPr lang="en-US" sz="3600" dirty="0"/>
          </a:p>
        </p:txBody>
      </p:sp>
      <p:sp>
        <p:nvSpPr>
          <p:cNvPr id="5" name="Down Arrow 4"/>
          <p:cNvSpPr/>
          <p:nvPr/>
        </p:nvSpPr>
        <p:spPr>
          <a:xfrm>
            <a:off x="5665875" y="11702"/>
            <a:ext cx="288758" cy="673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61847" y="5907505"/>
            <a:ext cx="372979" cy="950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8585" y="759380"/>
            <a:ext cx="11441723" cy="383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1" name="Rectangle 10"/>
          <p:cNvSpPr/>
          <p:nvPr/>
        </p:nvSpPr>
        <p:spPr>
          <a:xfrm>
            <a:off x="398585" y="1142914"/>
            <a:ext cx="11793415" cy="53047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Rounded Rectangle 13"/>
          <p:cNvSpPr/>
          <p:nvPr/>
        </p:nvSpPr>
        <p:spPr>
          <a:xfrm>
            <a:off x="10472849" y="143338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A1A</a:t>
            </a:r>
            <a:endParaRPr lang="en-US" sz="2800" b="1" dirty="0">
              <a:effectLst>
                <a:outerShdw blurRad="38100" dist="38100" dir="2700000" algn="tl">
                  <a:srgbClr val="000000">
                    <a:alpha val="43137"/>
                  </a:srgbClr>
                </a:outerShdw>
              </a:effectLst>
            </a:endParaRPr>
          </a:p>
        </p:txBody>
      </p:sp>
      <p:sp>
        <p:nvSpPr>
          <p:cNvPr id="17" name="TextBox 16"/>
          <p:cNvSpPr txBox="1"/>
          <p:nvPr/>
        </p:nvSpPr>
        <p:spPr>
          <a:xfrm>
            <a:off x="6644606" y="1803250"/>
            <a:ext cx="4937794" cy="3539430"/>
          </a:xfrm>
          <a:prstGeom prst="rect">
            <a:avLst/>
          </a:prstGeom>
          <a:noFill/>
          <a:ln w="38100">
            <a:solidFill>
              <a:schemeClr val="accent1"/>
            </a:solidFill>
          </a:ln>
        </p:spPr>
        <p:txBody>
          <a:bodyPr wrap="square" rtlCol="0">
            <a:spAutoFit/>
          </a:bodyPr>
          <a:lstStyle/>
          <a:p>
            <a:r>
              <a:rPr lang="en-US" sz="2800" b="1" dirty="0" smtClean="0">
                <a:solidFill>
                  <a:srgbClr val="FF0000"/>
                </a:solidFill>
              </a:rPr>
              <a:t>What we see on stage</a:t>
            </a:r>
            <a:r>
              <a:rPr lang="en-US" sz="2800" dirty="0" smtClean="0">
                <a:solidFill>
                  <a:srgbClr val="FF0000"/>
                </a:solidFill>
              </a:rPr>
              <a:t>: </a:t>
            </a:r>
          </a:p>
          <a:p>
            <a:pPr marL="342900" indent="-342900">
              <a:buFont typeface="+mj-lt"/>
              <a:buAutoNum type="arabicPeriod"/>
            </a:pPr>
            <a:r>
              <a:rPr lang="en-US" sz="2800" i="1" dirty="0"/>
              <a:t>Robotic arm inserts components the same way as the God does to the </a:t>
            </a:r>
            <a:r>
              <a:rPr lang="en-US" sz="2800" i="1" dirty="0" smtClean="0"/>
              <a:t>robot Adam</a:t>
            </a:r>
            <a:r>
              <a:rPr lang="en-US" sz="2800" i="1" dirty="0"/>
              <a:t>.</a:t>
            </a:r>
          </a:p>
          <a:p>
            <a:pPr marL="342900" indent="-342900">
              <a:buFont typeface="+mj-lt"/>
              <a:buAutoNum type="arabicPeriod"/>
            </a:pPr>
            <a:r>
              <a:rPr lang="en-US" sz="2800" i="1" dirty="0"/>
              <a:t>Robot arm </a:t>
            </a:r>
            <a:r>
              <a:rPr lang="en-US" sz="2800" i="1" dirty="0" smtClean="0"/>
              <a:t>does exactly  </a:t>
            </a:r>
            <a:r>
              <a:rPr lang="en-US" sz="2800" i="1" dirty="0"/>
              <a:t>the same as God does</a:t>
            </a:r>
          </a:p>
          <a:p>
            <a:endParaRPr lang="en-US" sz="2800" dirty="0"/>
          </a:p>
        </p:txBody>
      </p:sp>
      <p:sp>
        <p:nvSpPr>
          <p:cNvPr id="18" name="TextBox 17"/>
          <p:cNvSpPr txBox="1"/>
          <p:nvPr/>
        </p:nvSpPr>
        <p:spPr>
          <a:xfrm>
            <a:off x="568775" y="1628941"/>
            <a:ext cx="5733418" cy="4647426"/>
          </a:xfrm>
          <a:prstGeom prst="rect">
            <a:avLst/>
          </a:prstGeom>
          <a:noFill/>
          <a:ln w="38100">
            <a:solidFill>
              <a:schemeClr val="accent1"/>
            </a:solidFill>
          </a:ln>
        </p:spPr>
        <p:txBody>
          <a:bodyPr wrap="square" rtlCol="0">
            <a:spAutoFit/>
          </a:bodyPr>
          <a:lstStyle/>
          <a:p>
            <a:r>
              <a:rPr lang="en-US" sz="4000" b="1" dirty="0" smtClean="0">
                <a:solidFill>
                  <a:srgbClr val="FF0000"/>
                </a:solidFill>
              </a:rPr>
              <a:t>On </a:t>
            </a:r>
            <a:r>
              <a:rPr lang="en-US" sz="4000" b="1" dirty="0">
                <a:solidFill>
                  <a:srgbClr val="FF0000"/>
                </a:solidFill>
              </a:rPr>
              <a:t>the screen</a:t>
            </a:r>
            <a:r>
              <a:rPr lang="en-US" sz="1600" b="1" dirty="0" smtClean="0">
                <a:solidFill>
                  <a:srgbClr val="FF0000"/>
                </a:solidFill>
              </a:rPr>
              <a:t>.:</a:t>
            </a:r>
          </a:p>
          <a:p>
            <a:endParaRPr lang="en-US" sz="1600" b="1" dirty="0">
              <a:solidFill>
                <a:srgbClr val="FF0000"/>
              </a:solidFill>
            </a:endParaRPr>
          </a:p>
          <a:p>
            <a:pPr marL="342900" indent="-342900">
              <a:buFont typeface="+mj-lt"/>
              <a:buAutoNum type="arabicPeriod"/>
            </a:pPr>
            <a:r>
              <a:rPr lang="en-US" sz="2400" i="1" dirty="0"/>
              <a:t>Hands of God add the last screws to the humanoid robot Adam.</a:t>
            </a:r>
          </a:p>
          <a:p>
            <a:pPr marL="342900" indent="-342900">
              <a:buFont typeface="+mj-lt"/>
              <a:buAutoNum type="arabicPeriod"/>
            </a:pPr>
            <a:r>
              <a:rPr lang="en-US" sz="2400" i="1" dirty="0"/>
              <a:t>Next we see the God’s hand punching the key ENTER on a laptop. </a:t>
            </a:r>
          </a:p>
          <a:p>
            <a:pPr marL="342900" indent="-342900">
              <a:buFont typeface="+mj-lt"/>
              <a:buAutoNum type="arabicPeriod"/>
            </a:pPr>
            <a:r>
              <a:rPr lang="en-US" sz="2400" i="1" dirty="0"/>
              <a:t>The robot which was standing with no motion, starts to move and gesticulate its hands. </a:t>
            </a:r>
          </a:p>
          <a:p>
            <a:pPr marL="342900" indent="-342900">
              <a:buFont typeface="+mj-lt"/>
              <a:buAutoNum type="arabicPeriod"/>
            </a:pPr>
            <a:r>
              <a:rPr lang="en-US" sz="2400" i="1" dirty="0"/>
              <a:t>He visibly is not sure of his moving skills. God guides the robot like a father walks a</a:t>
            </a:r>
            <a:r>
              <a:rPr lang="en-US" sz="2400" dirty="0"/>
              <a:t> </a:t>
            </a:r>
            <a:r>
              <a:rPr lang="en-US" sz="2400" i="1" dirty="0"/>
              <a:t>little child.</a:t>
            </a:r>
          </a:p>
        </p:txBody>
      </p:sp>
    </p:spTree>
    <p:extLst>
      <p:ext uri="{BB962C8B-B14F-4D97-AF65-F5344CB8AC3E}">
        <p14:creationId xmlns:p14="http://schemas.microsoft.com/office/powerpoint/2010/main" val="2089803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2</a:t>
            </a:r>
            <a:endParaRPr lang="en-US" sz="3600" dirty="0"/>
          </a:p>
        </p:txBody>
      </p:sp>
      <p:sp>
        <p:nvSpPr>
          <p:cNvPr id="5" name="Rectangle 1"/>
          <p:cNvSpPr>
            <a:spLocks noGrp="1" noChangeArrowheads="1"/>
          </p:cNvSpPr>
          <p:nvPr>
            <p:ph idx="1"/>
          </p:nvPr>
        </p:nvSpPr>
        <p:spPr bwMode="auto">
          <a:xfrm>
            <a:off x="157548" y="694304"/>
            <a:ext cx="5328853" cy="2554545"/>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i="0"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Lightens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Times New Roman" panose="02020603050405020304" pitchFamily="18" charset="0"/>
                <a:ea typeface="Batang" panose="02030600000101010101" pitchFamily="18" charset="-127"/>
                <a:cs typeface="Times New Roman" panose="02020603050405020304" pitchFamily="18" charset="0"/>
              </a:rPr>
              <a:t>Voice of Bible:</a:t>
            </a:r>
            <a:r>
              <a:rPr kumimoji="0" lang="en-US" altLang="ja-JP" sz="1600" b="0" i="0" u="none" strike="noStrike" cap="none" normalizeH="0" baseline="0" dirty="0" smtClean="0">
                <a:ln>
                  <a:noFill/>
                </a:ln>
                <a:solidFill>
                  <a:srgbClr val="660000"/>
                </a:solidFill>
                <a:effectLst/>
                <a:latin typeface="Times New Roman" panose="02020603050405020304" pitchFamily="18" charset="0"/>
                <a:ea typeface="Batang" panose="02030600000101010101" pitchFamily="18" charset="-127"/>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ja-JP" sz="1600" b="0" i="0"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And the LORD God formed man of the dust of the ground,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ja-JP" sz="1600" b="0" i="0"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and breathed into his nostrils the breath of life;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ja-JP" sz="1600" b="0" i="0"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and man became a living soul.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Times New Roman" panose="02020603050405020304" pitchFamily="18" charset="0"/>
                <a:ea typeface="Batang" panose="02030600000101010101" pitchFamily="18" charset="-127"/>
                <a:cs typeface="Times New Roman" panose="02020603050405020304" pitchFamily="18" charset="0"/>
              </a:rPr>
              <a:t>What happens:</a:t>
            </a:r>
            <a:r>
              <a:rPr kumimoji="0" lang="en-US" altLang="ja-JP" sz="1600" b="0" i="0" u="none" strike="noStrike" cap="none" normalizeH="0" baseline="0" dirty="0" smtClean="0">
                <a:ln>
                  <a:noFill/>
                </a:ln>
                <a:solidFill>
                  <a:srgbClr val="660000"/>
                </a:solidFill>
                <a:effectLst/>
                <a:latin typeface="Times New Roman" panose="02020603050405020304" pitchFamily="18" charset="0"/>
                <a:ea typeface="Batang" panose="02030600000101010101" pitchFamily="18" charset="-127"/>
                <a:cs typeface="Times New Roman" panose="02020603050405020304" pitchFamily="18" charset="0"/>
              </a:rPr>
              <a:t> </a:t>
            </a:r>
          </a:p>
          <a:p>
            <a:pPr marL="342900" lvl="0" indent="-342900" eaLnBrk="0" fontAlgn="base" hangingPunct="0">
              <a:lnSpc>
                <a:spcPct val="100000"/>
              </a:lnSpc>
              <a:spcBef>
                <a:spcPct val="0"/>
              </a:spcBef>
              <a:spcAft>
                <a:spcPct val="0"/>
              </a:spcAft>
              <a:buFont typeface="+mj-lt"/>
              <a:buAutoNum type="arabicPeriod"/>
            </a:pPr>
            <a:r>
              <a:rPr lang="en-US" altLang="ja-JP" sz="1600" i="1" dirty="0">
                <a:latin typeface="Times New Roman" panose="02020603050405020304" pitchFamily="18" charset="0"/>
                <a:ea typeface="Batang" panose="02030600000101010101" pitchFamily="18" charset="-127"/>
                <a:cs typeface="Times New Roman" panose="02020603050405020304" pitchFamily="18" charset="0"/>
              </a:rPr>
              <a:t>Robot Adam </a:t>
            </a: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gesticulates </a:t>
            </a:r>
            <a:r>
              <a:rPr lang="en-US" altLang="ja-JP" sz="1600" i="1" dirty="0">
                <a:latin typeface="Times New Roman" panose="02020603050405020304" pitchFamily="18" charset="0"/>
                <a:ea typeface="Batang" panose="02030600000101010101" pitchFamily="18" charset="-127"/>
                <a:cs typeface="Times New Roman" panose="02020603050405020304" pitchFamily="18" charset="0"/>
              </a:rPr>
              <a:t>his </a:t>
            </a: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hands.</a:t>
            </a:r>
          </a:p>
          <a:p>
            <a:pPr marL="342900" lvl="0" indent="-342900" eaLnBrk="0" fontAlgn="base" hangingPunct="0">
              <a:lnSpc>
                <a:spcPct val="100000"/>
              </a:lnSpc>
              <a:spcBef>
                <a:spcPct val="0"/>
              </a:spcBef>
              <a:spcAft>
                <a:spcPct val="0"/>
              </a:spcAft>
              <a:buFont typeface="+mj-lt"/>
              <a:buAutoNum type="arabicPeriod"/>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Robot Adam </a:t>
            </a:r>
            <a:r>
              <a:rPr kumimoji="0" lang="en-US" altLang="ja-JP" sz="1600" b="0" i="1"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dances.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Robot Adam </a:t>
            </a:r>
            <a:r>
              <a:rPr kumimoji="0" lang="en-US" altLang="ja-JP" sz="1600" b="0" i="1"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talks.</a:t>
            </a:r>
            <a:r>
              <a:rPr kumimoji="0" lang="en-US" altLang="ja-JP" sz="1600" b="0" i="0" u="none" strike="noStrike" cap="none" normalizeH="0" baseline="0" dirty="0" smtClean="0">
                <a:ln>
                  <a:noFill/>
                </a:ln>
                <a:effectLst/>
                <a:latin typeface="Times New Roman" panose="02020603050405020304" pitchFamily="18" charset="0"/>
                <a:ea typeface="Batang" panose="02030600000101010101" pitchFamily="18" charset="-127"/>
                <a:cs typeface="Times New Roman" panose="02020603050405020304" pitchFamily="18" charset="0"/>
              </a:rPr>
              <a:t> </a:t>
            </a:r>
          </a:p>
        </p:txBody>
      </p:sp>
      <p:sp>
        <p:nvSpPr>
          <p:cNvPr id="4" name="Rounded Rectangle 3"/>
          <p:cNvSpPr/>
          <p:nvPr/>
        </p:nvSpPr>
        <p:spPr>
          <a:xfrm>
            <a:off x="2999192" y="78295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A2</a:t>
            </a:r>
            <a:endParaRPr lang="en-US" sz="2800" b="1" dirty="0">
              <a:effectLst>
                <a:outerShdw blurRad="38100" dist="38100" dir="2700000" algn="tl">
                  <a:srgbClr val="000000">
                    <a:alpha val="43137"/>
                  </a:srgbClr>
                </a:outerShdw>
              </a:effectLst>
            </a:endParaRPr>
          </a:p>
        </p:txBody>
      </p:sp>
      <p:sp>
        <p:nvSpPr>
          <p:cNvPr id="6" name="Rectangle 1"/>
          <p:cNvSpPr txBox="1">
            <a:spLocks noChangeArrowheads="1"/>
          </p:cNvSpPr>
          <p:nvPr/>
        </p:nvSpPr>
        <p:spPr bwMode="auto">
          <a:xfrm>
            <a:off x="157548" y="3699077"/>
            <a:ext cx="5328853" cy="830997"/>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Voice of Bible. </a:t>
            </a:r>
          </a:p>
          <a:p>
            <a:pPr marL="342900" indent="-342900" eaLnBrk="0" fontAlgn="base" hangingPunct="0">
              <a:lnSpc>
                <a:spcPct val="100000"/>
              </a:lnSpc>
              <a:spcBef>
                <a:spcPct val="0"/>
              </a:spcBef>
              <a:spcAft>
                <a:spcPct val="0"/>
              </a:spcAft>
              <a:buFont typeface="+mj-lt"/>
              <a:buAutoNum type="arabicPeriod"/>
            </a:pPr>
            <a:r>
              <a:rPr lang="en-US" altLang="ja-JP" sz="1600" dirty="0" smtClean="0">
                <a:latin typeface="Times New Roman" panose="02020603050405020304" pitchFamily="18" charset="0"/>
                <a:ea typeface="Batang" panose="02030600000101010101" pitchFamily="18" charset="-127"/>
                <a:cs typeface="Times New Roman" panose="02020603050405020304" pitchFamily="18" charset="0"/>
              </a:rPr>
              <a:t>And the LORD God planted a garden eastward in Eden; </a:t>
            </a:r>
          </a:p>
          <a:p>
            <a:pPr marL="342900" indent="-342900" eaLnBrk="0" fontAlgn="base" hangingPunct="0">
              <a:lnSpc>
                <a:spcPct val="100000"/>
              </a:lnSpc>
              <a:spcBef>
                <a:spcPct val="0"/>
              </a:spcBef>
              <a:spcAft>
                <a:spcPct val="0"/>
              </a:spcAft>
              <a:buFont typeface="+mj-lt"/>
              <a:buAutoNum type="arabicPeriod"/>
            </a:pPr>
            <a:r>
              <a:rPr lang="en-US" altLang="ja-JP" sz="1600" dirty="0" smtClean="0">
                <a:latin typeface="Times New Roman" panose="02020603050405020304" pitchFamily="18" charset="0"/>
                <a:ea typeface="Batang" panose="02030600000101010101" pitchFamily="18" charset="-127"/>
                <a:cs typeface="Times New Roman" panose="02020603050405020304" pitchFamily="18" charset="0"/>
              </a:rPr>
              <a:t>and there he put the man whom he had formed. </a:t>
            </a:r>
          </a:p>
        </p:txBody>
      </p:sp>
      <p:sp>
        <p:nvSpPr>
          <p:cNvPr id="7" name="Rectangle 1"/>
          <p:cNvSpPr txBox="1">
            <a:spLocks noChangeArrowheads="1"/>
          </p:cNvSpPr>
          <p:nvPr/>
        </p:nvSpPr>
        <p:spPr bwMode="auto">
          <a:xfrm>
            <a:off x="5899362" y="-84947"/>
            <a:ext cx="3551177" cy="2185214"/>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None/>
            </a:pPr>
            <a:r>
              <a:rPr lang="en-US" sz="2400" b="1" dirty="0">
                <a:effectLst>
                  <a:outerShdw blurRad="38100" dist="38100" dir="2700000" algn="tl">
                    <a:srgbClr val="000000">
                      <a:alpha val="43137"/>
                    </a:srgbClr>
                  </a:outerShdw>
                </a:effectLst>
              </a:rPr>
              <a:t>In Parallel</a:t>
            </a:r>
            <a:endParaRPr lang="en-US" altLang="ja-JP" sz="2400" b="1" dirty="0">
              <a:solidFill>
                <a:srgbClr val="66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endParaRPr>
          </a:p>
          <a:p>
            <a:pPr marL="0" indent="0" eaLnBrk="0" fontAlgn="base" hangingPunct="0">
              <a:lnSpc>
                <a:spcPct val="100000"/>
              </a:lnSpc>
              <a:spcBef>
                <a:spcPct val="0"/>
              </a:spcBef>
              <a:spcAft>
                <a:spcPct val="0"/>
              </a:spcAft>
              <a:buFontTx/>
              <a:buNone/>
            </a:pPr>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On screen:</a:t>
            </a:r>
            <a:r>
              <a:rPr lang="en-US" altLang="ja-JP" sz="16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342900" indent="-342900" eaLnBrk="0" fontAlgn="base" hangingPunct="0">
              <a:lnSpc>
                <a:spcPct val="100000"/>
              </a:lnSpc>
              <a:spcBef>
                <a:spcPct val="0"/>
              </a:spcBef>
              <a:spcAft>
                <a:spcPct val="0"/>
              </a:spcAft>
              <a:buFont typeface="+mj-lt"/>
              <a:buAutoNum type="arabicPeriod"/>
            </a:pPr>
            <a:r>
              <a:rPr lang="en-US" altLang="ja-JP" sz="1600" i="1"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God, dressed in white laboratory apron like a computer science professor with long hair and long beard </a:t>
            </a:r>
            <a:r>
              <a:rPr lang="en-US" altLang="ja-JP" sz="1600" b="1" i="1" dirty="0" smtClean="0">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cleans the lab</a:t>
            </a:r>
            <a:r>
              <a:rPr lang="en-US" altLang="ja-JP" sz="1600" i="1"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342900" indent="-342900" eaLnBrk="0" fontAlgn="base" hangingPunct="0">
              <a:lnSpc>
                <a:spcPct val="100000"/>
              </a:lnSpc>
              <a:spcBef>
                <a:spcPct val="0"/>
              </a:spcBef>
              <a:spcAft>
                <a:spcPct val="0"/>
              </a:spcAft>
              <a:buFont typeface="+mj-lt"/>
              <a:buAutoNum type="arabicPeriod"/>
            </a:pPr>
            <a:r>
              <a:rPr lang="en-US" altLang="ja-JP" sz="1600" i="1"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God </a:t>
            </a:r>
            <a:r>
              <a:rPr lang="en-US" altLang="ja-JP" sz="1600" b="1" i="1" dirty="0" smtClean="0">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sets the “paradise part</a:t>
            </a:r>
            <a:r>
              <a:rPr lang="en-US" altLang="ja-JP" sz="1600" i="1"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of the lab for the Adam and Eve robots. </a:t>
            </a:r>
          </a:p>
        </p:txBody>
      </p:sp>
      <p:sp>
        <p:nvSpPr>
          <p:cNvPr id="8" name="Rounded Rectangle 7"/>
          <p:cNvSpPr/>
          <p:nvPr/>
        </p:nvSpPr>
        <p:spPr>
          <a:xfrm>
            <a:off x="1928984" y="363616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A3 [ ]</a:t>
            </a:r>
            <a:endParaRPr lang="en-US" sz="2800" b="1" dirty="0">
              <a:effectLst>
                <a:outerShdw blurRad="38100" dist="38100" dir="2700000" algn="tl">
                  <a:srgbClr val="000000">
                    <a:alpha val="43137"/>
                  </a:srgbClr>
                </a:outerShdw>
              </a:effectLst>
            </a:endParaRPr>
          </a:p>
        </p:txBody>
      </p:sp>
      <p:sp>
        <p:nvSpPr>
          <p:cNvPr id="9" name="Rectangle 1"/>
          <p:cNvSpPr txBox="1">
            <a:spLocks noChangeArrowheads="1"/>
          </p:cNvSpPr>
          <p:nvPr/>
        </p:nvSpPr>
        <p:spPr bwMode="auto">
          <a:xfrm>
            <a:off x="6015249" y="5509661"/>
            <a:ext cx="5570420" cy="892552"/>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Voice of Bible:</a:t>
            </a:r>
            <a:r>
              <a:rPr lang="en-US" altLang="ja-JP" sz="16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800100" lvl="1" indent="-342900" eaLnBrk="0" fontAlgn="base" hangingPunct="0">
              <a:lnSpc>
                <a:spcPct val="100000"/>
              </a:lnSpc>
              <a:spcBef>
                <a:spcPct val="0"/>
              </a:spcBef>
              <a:spcAft>
                <a:spcPct val="0"/>
              </a:spcAft>
              <a:buFont typeface="+mj-lt"/>
              <a:buAutoNum type="arabicPeriod"/>
            </a:pPr>
            <a:r>
              <a:rPr lang="en-US" altLang="ja-JP" sz="1200" dirty="0" smtClean="0">
                <a:latin typeface="Times New Roman" panose="02020603050405020304" pitchFamily="18" charset="0"/>
                <a:ea typeface="Batang" panose="02030600000101010101" pitchFamily="18" charset="-127"/>
                <a:cs typeface="Times New Roman" panose="02020603050405020304" pitchFamily="18" charset="0"/>
              </a:rPr>
              <a:t>And the LORD God took the man, </a:t>
            </a:r>
          </a:p>
          <a:p>
            <a:pPr marL="800100" lvl="1" indent="-342900" eaLnBrk="0" fontAlgn="base" hangingPunct="0">
              <a:lnSpc>
                <a:spcPct val="100000"/>
              </a:lnSpc>
              <a:spcBef>
                <a:spcPct val="0"/>
              </a:spcBef>
              <a:spcAft>
                <a:spcPct val="0"/>
              </a:spcAft>
              <a:buFont typeface="+mj-lt"/>
              <a:buAutoNum type="arabicPeriod"/>
            </a:pPr>
            <a:r>
              <a:rPr lang="en-US" altLang="ja-JP" sz="1200" dirty="0" smtClean="0">
                <a:latin typeface="Times New Roman" panose="02020603050405020304" pitchFamily="18" charset="0"/>
                <a:ea typeface="Batang" panose="02030600000101010101" pitchFamily="18" charset="-127"/>
                <a:cs typeface="Times New Roman" panose="02020603050405020304" pitchFamily="18" charset="0"/>
              </a:rPr>
              <a:t>and put him into the Garden of Eden </a:t>
            </a:r>
          </a:p>
          <a:p>
            <a:pPr marL="800100" lvl="1" indent="-342900" eaLnBrk="0" fontAlgn="base" hangingPunct="0">
              <a:lnSpc>
                <a:spcPct val="100000"/>
              </a:lnSpc>
              <a:spcBef>
                <a:spcPct val="0"/>
              </a:spcBef>
              <a:spcAft>
                <a:spcPct val="0"/>
              </a:spcAft>
              <a:buFont typeface="+mj-lt"/>
              <a:buAutoNum type="arabicPeriod"/>
            </a:pPr>
            <a:r>
              <a:rPr lang="en-US" altLang="ja-JP" sz="1200" dirty="0" smtClean="0">
                <a:latin typeface="Times New Roman" panose="02020603050405020304" pitchFamily="18" charset="0"/>
                <a:ea typeface="Batang" panose="02030600000101010101" pitchFamily="18" charset="-127"/>
                <a:cs typeface="Times New Roman" panose="02020603050405020304" pitchFamily="18" charset="0"/>
              </a:rPr>
              <a:t>to dress it and to keep it. </a:t>
            </a:r>
            <a:endParaRPr lang="en-US" altLang="ja-JP" sz="2000" dirty="0" smtClean="0">
              <a:latin typeface="Arial" panose="020B0604020202020204" pitchFamily="34" charset="0"/>
            </a:endParaRPr>
          </a:p>
        </p:txBody>
      </p:sp>
      <p:sp>
        <p:nvSpPr>
          <p:cNvPr id="11" name="Rounded Rectangle 10"/>
          <p:cNvSpPr/>
          <p:nvPr/>
        </p:nvSpPr>
        <p:spPr>
          <a:xfrm>
            <a:off x="8392315" y="-47328"/>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A4</a:t>
            </a:r>
            <a:endParaRPr lang="en-US" sz="2800" b="1" dirty="0">
              <a:effectLst>
                <a:outerShdw blurRad="38100" dist="38100" dir="2700000" algn="tl">
                  <a:srgbClr val="000000">
                    <a:alpha val="43137"/>
                  </a:srgbClr>
                </a:outerShdw>
              </a:effectLst>
            </a:endParaRPr>
          </a:p>
        </p:txBody>
      </p:sp>
      <p:sp>
        <p:nvSpPr>
          <p:cNvPr id="12" name="Rounded Rectangle 11"/>
          <p:cNvSpPr/>
          <p:nvPr/>
        </p:nvSpPr>
        <p:spPr>
          <a:xfrm>
            <a:off x="9450539" y="558606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A6 [ ]+</a:t>
            </a:r>
            <a:endParaRPr lang="en-US" sz="2800" b="1" dirty="0">
              <a:effectLst>
                <a:outerShdw blurRad="38100" dist="38100" dir="2700000" algn="tl">
                  <a:srgbClr val="000000">
                    <a:alpha val="43137"/>
                  </a:srgbClr>
                </a:outerShdw>
              </a:effectLst>
            </a:endParaRPr>
          </a:p>
        </p:txBody>
      </p:sp>
      <p:sp>
        <p:nvSpPr>
          <p:cNvPr id="3" name="Rectangle 2"/>
          <p:cNvSpPr/>
          <p:nvPr/>
        </p:nvSpPr>
        <p:spPr>
          <a:xfrm>
            <a:off x="2409489" y="2779068"/>
            <a:ext cx="3076912" cy="5384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All these behaviors completely probabilistic and quantum</a:t>
            </a:r>
            <a:endParaRPr lang="en-US" dirty="0">
              <a:solidFill>
                <a:srgbClr val="FF0000"/>
              </a:solidFill>
            </a:endParaRPr>
          </a:p>
        </p:txBody>
      </p:sp>
      <p:sp>
        <p:nvSpPr>
          <p:cNvPr id="13" name="Down Arrow 12"/>
          <p:cNvSpPr/>
          <p:nvPr/>
        </p:nvSpPr>
        <p:spPr>
          <a:xfrm>
            <a:off x="2177715" y="3202395"/>
            <a:ext cx="231774" cy="415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55787" y="0"/>
            <a:ext cx="213845" cy="761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489498" y="5001966"/>
            <a:ext cx="231774" cy="415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568685" y="6442637"/>
            <a:ext cx="231774" cy="415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p:cNvSpPr txBox="1">
            <a:spLocks noChangeArrowheads="1"/>
          </p:cNvSpPr>
          <p:nvPr/>
        </p:nvSpPr>
        <p:spPr bwMode="auto">
          <a:xfrm>
            <a:off x="6158251" y="3155372"/>
            <a:ext cx="5570420" cy="1815882"/>
          </a:xfrm>
          <a:prstGeom prst="rect">
            <a:avLst/>
          </a:prstGeom>
          <a:solidFill>
            <a:schemeClr val="bg2"/>
          </a:solid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ja-JP" sz="16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On screen:</a:t>
            </a:r>
            <a:r>
              <a:rPr lang="en-US" altLang="ja-JP" sz="16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342900" indent="-342900" eaLnBrk="0" fontAlgn="base" hangingPunct="0">
              <a:lnSpc>
                <a:spcPct val="100000"/>
              </a:lnSpc>
              <a:spcBef>
                <a:spcPct val="0"/>
              </a:spcBef>
              <a:spcAft>
                <a:spcPct val="0"/>
              </a:spcAft>
              <a:buFont typeface="+mj-lt"/>
              <a:buAutoNum type="arabicPeriod"/>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God can be played by John Parker with hair not tied up.  </a:t>
            </a:r>
          </a:p>
          <a:p>
            <a:pPr marL="342900" indent="-342900" eaLnBrk="0" fontAlgn="base" hangingPunct="0">
              <a:lnSpc>
                <a:spcPct val="100000"/>
              </a:lnSpc>
              <a:spcBef>
                <a:spcPct val="0"/>
              </a:spcBef>
              <a:spcAft>
                <a:spcPct val="0"/>
              </a:spcAft>
              <a:buFont typeface="+mj-lt"/>
              <a:buAutoNum type="arabicPeriod"/>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This actor never talks, he is always silent. </a:t>
            </a:r>
          </a:p>
          <a:p>
            <a:pPr marL="342900" indent="-342900" eaLnBrk="0" fontAlgn="base" hangingPunct="0">
              <a:lnSpc>
                <a:spcPct val="100000"/>
              </a:lnSpc>
              <a:spcBef>
                <a:spcPct val="0"/>
              </a:spcBef>
              <a:spcAft>
                <a:spcPct val="0"/>
              </a:spcAft>
              <a:buFont typeface="+mj-lt"/>
              <a:buAutoNum type="arabicPeriod"/>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His hands, often seen on the screen, should show mastery in puppet animation and robot design, tools and equipment operation. </a:t>
            </a:r>
          </a:p>
          <a:p>
            <a:pPr marL="342900" indent="-342900" eaLnBrk="0" fontAlgn="base" hangingPunct="0">
              <a:lnSpc>
                <a:spcPct val="100000"/>
              </a:lnSpc>
              <a:spcBef>
                <a:spcPct val="0"/>
              </a:spcBef>
              <a:spcAft>
                <a:spcPct val="0"/>
              </a:spcAft>
              <a:buFont typeface="+mj-lt"/>
              <a:buAutoNum type="arabicPeriod"/>
            </a:pPr>
            <a:r>
              <a:rPr lang="en-US" altLang="ja-JP" sz="1600" i="1" dirty="0" smtClean="0">
                <a:latin typeface="Times New Roman" panose="02020603050405020304" pitchFamily="18" charset="0"/>
                <a:ea typeface="Batang" panose="02030600000101010101" pitchFamily="18" charset="-127"/>
                <a:cs typeface="Times New Roman" panose="02020603050405020304" pitchFamily="18" charset="0"/>
              </a:rPr>
              <a:t>These should be hands of a mystic and a sculptor.</a:t>
            </a:r>
            <a:endParaRPr lang="en-US" altLang="ja-JP" sz="1600" dirty="0" smtClean="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18" name="Rounded Rectangle 17"/>
          <p:cNvSpPr/>
          <p:nvPr/>
        </p:nvSpPr>
        <p:spPr>
          <a:xfrm>
            <a:off x="9235163" y="304020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A5 [ ]</a:t>
            </a:r>
            <a:endParaRPr lang="en-US" sz="2800" b="1" dirty="0">
              <a:effectLst>
                <a:outerShdw blurRad="38100" dist="38100" dir="2700000" algn="tl">
                  <a:srgbClr val="000000">
                    <a:alpha val="43137"/>
                  </a:srgbClr>
                </a:outerShdw>
              </a:effectLst>
            </a:endParaRPr>
          </a:p>
        </p:txBody>
      </p:sp>
      <p:sp>
        <p:nvSpPr>
          <p:cNvPr id="19" name="Down Arrow 18"/>
          <p:cNvSpPr/>
          <p:nvPr/>
        </p:nvSpPr>
        <p:spPr>
          <a:xfrm>
            <a:off x="8277726" y="2100266"/>
            <a:ext cx="211772" cy="1024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7840205">
            <a:off x="4693330" y="2933861"/>
            <a:ext cx="2412066" cy="306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50539" y="0"/>
            <a:ext cx="2741461" cy="2033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565105" y="204537"/>
            <a:ext cx="2626895" cy="1200329"/>
          </a:xfrm>
          <a:prstGeom prst="rect">
            <a:avLst/>
          </a:prstGeom>
          <a:solidFill>
            <a:schemeClr val="bg2"/>
          </a:solidFill>
        </p:spPr>
        <p:txBody>
          <a:bodyPr wrap="square" rtlCol="0">
            <a:spAutoFit/>
          </a:bodyPr>
          <a:lstStyle/>
          <a:p>
            <a:r>
              <a:rPr lang="en-US" dirty="0" smtClean="0">
                <a:solidFill>
                  <a:srgbClr val="FF0000"/>
                </a:solidFill>
              </a:rPr>
              <a:t>What happens:</a:t>
            </a:r>
          </a:p>
          <a:p>
            <a:r>
              <a:rPr lang="en-US" dirty="0" smtClean="0"/>
              <a:t>Adam walks the lab and wonders at electronics equipment</a:t>
            </a:r>
            <a:endParaRPr lang="en-US" dirty="0"/>
          </a:p>
        </p:txBody>
      </p:sp>
    </p:spTree>
    <p:extLst>
      <p:ext uri="{BB962C8B-B14F-4D97-AF65-F5344CB8AC3E}">
        <p14:creationId xmlns:p14="http://schemas.microsoft.com/office/powerpoint/2010/main" val="2746067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1244907"/>
            <a:ext cx="1361303" cy="626077"/>
          </a:xfrm>
        </p:spPr>
        <p:txBody>
          <a:bodyPr>
            <a:normAutofit/>
          </a:bodyPr>
          <a:lstStyle/>
          <a:p>
            <a:r>
              <a:rPr lang="en-US" sz="3600" dirty="0" smtClean="0"/>
              <a:t>Part 3</a:t>
            </a:r>
            <a:endParaRPr lang="en-US" sz="3600" dirty="0"/>
          </a:p>
        </p:txBody>
      </p:sp>
      <p:sp>
        <p:nvSpPr>
          <p:cNvPr id="4" name="Content Placeholder 3"/>
          <p:cNvSpPr>
            <a:spLocks noGrp="1"/>
          </p:cNvSpPr>
          <p:nvPr>
            <p:ph idx="1"/>
          </p:nvPr>
        </p:nvSpPr>
        <p:spPr>
          <a:xfrm>
            <a:off x="174770" y="1904045"/>
            <a:ext cx="5505122" cy="4373240"/>
          </a:xfrm>
          <a:solidFill>
            <a:schemeClr val="bg2"/>
          </a:solidFill>
        </p:spPr>
        <p:txBody>
          <a:bodyPr>
            <a:noAutofit/>
          </a:bodyPr>
          <a:lstStyle/>
          <a:p>
            <a:pPr marL="0" lvl="0" indent="0">
              <a:buNone/>
            </a:pPr>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IN </a:t>
            </a:r>
            <a:r>
              <a:rPr lang="en-US" altLang="ja-JP" sz="16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PARALLEL:</a:t>
            </a:r>
          </a:p>
        </p:txBody>
      </p:sp>
      <p:sp>
        <p:nvSpPr>
          <p:cNvPr id="6" name="Content Placeholder 3"/>
          <p:cNvSpPr txBox="1">
            <a:spLocks/>
          </p:cNvSpPr>
          <p:nvPr/>
        </p:nvSpPr>
        <p:spPr>
          <a:xfrm>
            <a:off x="1537336" y="39481"/>
            <a:ext cx="6078653" cy="1492163"/>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ja-JP" sz="16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a:t>
            </a:r>
            <a:r>
              <a:rPr lang="en-US" altLang="ja-JP" sz="16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800100" lvl="1" indent="-342900">
              <a:buFont typeface="+mj-lt"/>
              <a:buAutoNum type="arabicPeriod"/>
            </a:pPr>
            <a:r>
              <a:rPr lang="en-US" sz="1200" i="1" dirty="0" smtClean="0"/>
              <a:t>A laying body of Adam looks up to tall God from the floor. </a:t>
            </a:r>
          </a:p>
          <a:p>
            <a:pPr marL="800100" lvl="1" indent="-342900">
              <a:buFont typeface="+mj-lt"/>
              <a:buAutoNum type="arabicPeriod"/>
            </a:pPr>
            <a:r>
              <a:rPr lang="en-US" sz="1200" i="1" dirty="0" smtClean="0"/>
              <a:t>Adam robot is naked, naked as a robot not as a man. </a:t>
            </a:r>
          </a:p>
          <a:p>
            <a:pPr marL="800100" lvl="1" indent="-342900">
              <a:buFont typeface="+mj-lt"/>
              <a:buAutoNum type="arabicPeriod"/>
            </a:pPr>
            <a:r>
              <a:rPr lang="en-US" sz="1200" i="1" dirty="0" smtClean="0"/>
              <a:t>It means we see the metal-plastic construction of his bones, muscles, motors and some electronics. </a:t>
            </a:r>
          </a:p>
          <a:p>
            <a:pPr marL="800100" lvl="1" indent="-342900">
              <a:buFont typeface="+mj-lt"/>
              <a:buAutoNum type="arabicPeriod"/>
            </a:pPr>
            <a:r>
              <a:rPr lang="en-US" sz="1200" i="1" dirty="0" smtClean="0"/>
              <a:t>His maleness is discretely demonstrated by some hanging mechanical part.</a:t>
            </a:r>
            <a:endParaRPr lang="en-US" sz="1200" dirty="0"/>
          </a:p>
        </p:txBody>
      </p:sp>
      <p:sp>
        <p:nvSpPr>
          <p:cNvPr id="3" name="Down Arrow 2"/>
          <p:cNvSpPr/>
          <p:nvPr/>
        </p:nvSpPr>
        <p:spPr>
          <a:xfrm>
            <a:off x="2562726" y="1531643"/>
            <a:ext cx="316993" cy="372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5835391" y="3347404"/>
            <a:ext cx="6356609" cy="3334369"/>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ja-JP" sz="20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 on the stage:</a:t>
            </a:r>
            <a:r>
              <a:rPr lang="en-US" altLang="ja-JP" sz="20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endParaRPr lang="en-US" altLang="ja-JP" sz="20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endParaRPr>
          </a:p>
          <a:p>
            <a:pPr marL="800100" lvl="1" indent="-342900">
              <a:buFont typeface="+mj-lt"/>
              <a:buAutoNum type="arabicPeriod"/>
            </a:pPr>
            <a:r>
              <a:rPr lang="en-US" sz="1200" i="1" dirty="0" smtClean="0"/>
              <a:t>The hand points the robot to the </a:t>
            </a:r>
            <a:r>
              <a:rPr lang="en-US" sz="1200" b="1" i="1" dirty="0" smtClean="0">
                <a:effectLst>
                  <a:outerShdw blurRad="38100" dist="38100" dir="2700000" algn="tl">
                    <a:srgbClr val="000000">
                      <a:alpha val="43137"/>
                    </a:srgbClr>
                  </a:outerShdw>
                </a:effectLst>
              </a:rPr>
              <a:t>Tree of Life </a:t>
            </a:r>
            <a:r>
              <a:rPr lang="en-US" sz="1200" i="1" dirty="0" smtClean="0"/>
              <a:t>on which several little robots, heads and electronics artifacts such as boards and microcontrollers full of Artificial Intelligence and Cognitive Knowledge hang.</a:t>
            </a:r>
          </a:p>
          <a:p>
            <a:pPr marL="800100" lvl="1" indent="-342900">
              <a:buFont typeface="+mj-lt"/>
              <a:buAutoNum type="arabicPeriod"/>
            </a:pPr>
            <a:r>
              <a:rPr lang="en-US" sz="1200" i="1" dirty="0" smtClean="0"/>
              <a:t>Adam listens to God.</a:t>
            </a:r>
            <a:r>
              <a:rPr lang="en-US" sz="1200" i="1" dirty="0"/>
              <a:t> </a:t>
            </a:r>
            <a:endParaRPr lang="en-US" sz="1200" i="1" dirty="0" smtClean="0"/>
          </a:p>
          <a:p>
            <a:pPr marL="800100" lvl="1" indent="-342900">
              <a:buFont typeface="+mj-lt"/>
              <a:buAutoNum type="arabicPeriod"/>
            </a:pPr>
            <a:r>
              <a:rPr lang="en-US" sz="1200" i="1" dirty="0" smtClean="0"/>
              <a:t>His </a:t>
            </a:r>
            <a:r>
              <a:rPr lang="en-US" sz="1200" i="1" dirty="0"/>
              <a:t>body gestures demonstrate that he agrees and follows God’s </a:t>
            </a:r>
            <a:r>
              <a:rPr lang="en-US" sz="1200" i="1" dirty="0" smtClean="0"/>
              <a:t>command</a:t>
            </a:r>
            <a:endParaRPr lang="en-US" sz="1200" dirty="0" smtClean="0"/>
          </a:p>
          <a:p>
            <a:pPr marL="0" indent="0">
              <a:buNone/>
            </a:pPr>
            <a:r>
              <a:rPr lang="en-US" sz="2000" b="1" dirty="0" smtClean="0">
                <a:solidFill>
                  <a:srgbClr val="FF0000"/>
                </a:solidFill>
              </a:rPr>
              <a:t>Voice of God:</a:t>
            </a:r>
            <a:r>
              <a:rPr lang="en-US" sz="2000" dirty="0" smtClean="0">
                <a:solidFill>
                  <a:srgbClr val="FF0000"/>
                </a:solidFill>
              </a:rPr>
              <a:t> </a:t>
            </a:r>
          </a:p>
          <a:p>
            <a:pPr marL="800100" lvl="1" indent="-342900">
              <a:buFont typeface="+mj-lt"/>
              <a:buAutoNum type="arabicPeriod"/>
            </a:pPr>
            <a:r>
              <a:rPr lang="en-US" sz="1200" dirty="0" smtClean="0"/>
              <a:t>But of the </a:t>
            </a:r>
            <a:r>
              <a:rPr lang="en-US" sz="1200" b="1" dirty="0" smtClean="0">
                <a:effectLst>
                  <a:outerShdw blurRad="38100" dist="38100" dir="2700000" algn="tl">
                    <a:srgbClr val="000000">
                      <a:alpha val="43137"/>
                    </a:srgbClr>
                  </a:outerShdw>
                </a:effectLst>
              </a:rPr>
              <a:t>Tree of the Knowledge of Good and Evil</a:t>
            </a:r>
            <a:r>
              <a:rPr lang="en-US" sz="1200" dirty="0" smtClean="0"/>
              <a:t>, </a:t>
            </a:r>
          </a:p>
          <a:p>
            <a:pPr marL="800100" lvl="1" indent="-342900">
              <a:buFont typeface="+mj-lt"/>
              <a:buAutoNum type="arabicPeriod"/>
            </a:pPr>
            <a:r>
              <a:rPr lang="en-US" sz="1200" dirty="0" smtClean="0"/>
              <a:t>thou shalt not eat of it: </a:t>
            </a:r>
          </a:p>
          <a:p>
            <a:pPr marL="800100" lvl="1" indent="-342900">
              <a:buFont typeface="+mj-lt"/>
              <a:buAutoNum type="arabicPeriod"/>
            </a:pPr>
            <a:r>
              <a:rPr lang="en-US" sz="1200" dirty="0" smtClean="0"/>
              <a:t>for in the day that thou </a:t>
            </a:r>
            <a:r>
              <a:rPr lang="en-US" sz="1200" dirty="0" err="1" smtClean="0"/>
              <a:t>eatest</a:t>
            </a:r>
            <a:endParaRPr lang="en-US" sz="1200" dirty="0" smtClean="0"/>
          </a:p>
          <a:p>
            <a:pPr marL="800100" lvl="1" indent="-342900">
              <a:buFont typeface="+mj-lt"/>
              <a:buAutoNum type="arabicPeriod"/>
            </a:pPr>
            <a:r>
              <a:rPr lang="en-US" sz="1200" dirty="0" smtClean="0"/>
              <a:t> thereof thou shalt surely die. </a:t>
            </a:r>
          </a:p>
          <a:p>
            <a:pPr marL="0" lvl="0" indent="0">
              <a:buNone/>
            </a:pPr>
            <a:r>
              <a:rPr lang="en-US" altLang="ja-JP" sz="20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 on the stage:</a:t>
            </a:r>
            <a:r>
              <a:rPr lang="en-US" altLang="ja-JP" sz="20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endParaRPr lang="en-US" altLang="ja-JP" sz="20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endParaRPr>
          </a:p>
          <a:p>
            <a:pPr marL="457200" lvl="1" indent="0">
              <a:buNone/>
            </a:pPr>
            <a:r>
              <a:rPr lang="en-US" altLang="ja-JP" sz="16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Darkens</a:t>
            </a:r>
            <a:endParaRPr lang="en-US" altLang="ja-JP" sz="16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endParaRPr>
          </a:p>
          <a:p>
            <a:endParaRPr lang="en-US" sz="2000" dirty="0"/>
          </a:p>
        </p:txBody>
      </p:sp>
      <p:sp>
        <p:nvSpPr>
          <p:cNvPr id="8" name="Rounded Rectangle 7"/>
          <p:cNvSpPr/>
          <p:nvPr/>
        </p:nvSpPr>
        <p:spPr>
          <a:xfrm>
            <a:off x="4075349" y="195867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A8</a:t>
            </a:r>
            <a:endParaRPr lang="en-US" sz="2800" b="1" dirty="0">
              <a:effectLst>
                <a:outerShdw blurRad="38100" dist="38100" dir="2700000" algn="tl">
                  <a:srgbClr val="000000">
                    <a:alpha val="43137"/>
                  </a:srgbClr>
                </a:outerShdw>
              </a:effectLst>
            </a:endParaRPr>
          </a:p>
        </p:txBody>
      </p:sp>
      <p:sp>
        <p:nvSpPr>
          <p:cNvPr id="11" name="Down Arrow 10"/>
          <p:cNvSpPr/>
          <p:nvPr/>
        </p:nvSpPr>
        <p:spPr>
          <a:xfrm>
            <a:off x="9418738" y="6198862"/>
            <a:ext cx="372979" cy="65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693732">
            <a:off x="5498284" y="2356534"/>
            <a:ext cx="947660" cy="445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70725" y="2563183"/>
            <a:ext cx="2925740" cy="1261884"/>
          </a:xfrm>
          <a:prstGeom prst="rect">
            <a:avLst/>
          </a:prstGeom>
          <a:solidFill>
            <a:schemeClr val="bg1"/>
          </a:solidFill>
          <a:ln>
            <a:solidFill>
              <a:schemeClr val="accent1"/>
            </a:solidFill>
          </a:ln>
        </p:spPr>
        <p:txBody>
          <a:bodyPr wrap="square">
            <a:spAutoFit/>
          </a:bodyPr>
          <a:lstStyle/>
          <a:p>
            <a:pPr lvl="0"/>
            <a:r>
              <a:rPr lang="en-US" altLang="ja-JP" sz="16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a:t>
            </a:r>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happens on the stage:</a:t>
            </a:r>
            <a:r>
              <a:rPr lang="en-US" altLang="ja-JP" sz="16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endParaRPr lang="en-US" altLang="ja-JP" sz="16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endParaRPr>
          </a:p>
          <a:p>
            <a:pPr marL="800100" lvl="1" indent="-342900">
              <a:buFont typeface="+mj-lt"/>
              <a:buAutoNum type="arabicPeriod"/>
            </a:pPr>
            <a:r>
              <a:rPr lang="en-US" sz="1200" i="1" dirty="0" smtClean="0"/>
              <a:t>We </a:t>
            </a:r>
            <a:r>
              <a:rPr lang="en-US" sz="1200" i="1" dirty="0"/>
              <a:t>see a lab (FAB-07) full of previous robotic creations and microchips, some microchips are hanging on little tree-like pedestals. </a:t>
            </a:r>
            <a:endParaRPr lang="en-US" sz="1200" dirty="0"/>
          </a:p>
        </p:txBody>
      </p:sp>
      <p:sp>
        <p:nvSpPr>
          <p:cNvPr id="14" name="Rectangle 13"/>
          <p:cNvSpPr/>
          <p:nvPr/>
        </p:nvSpPr>
        <p:spPr>
          <a:xfrm>
            <a:off x="311375" y="2549411"/>
            <a:ext cx="2089893" cy="3847207"/>
          </a:xfrm>
          <a:prstGeom prst="rect">
            <a:avLst/>
          </a:prstGeom>
          <a:solidFill>
            <a:schemeClr val="bg1"/>
          </a:solidFill>
          <a:ln>
            <a:solidFill>
              <a:schemeClr val="accent1"/>
            </a:solidFill>
          </a:ln>
        </p:spPr>
        <p:txBody>
          <a:bodyPr wrap="square">
            <a:spAutoFit/>
          </a:bodyPr>
          <a:lstStyle/>
          <a:p>
            <a:pPr lvl="0"/>
            <a:r>
              <a:rPr lang="en-US" altLang="ja-JP" sz="16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On the screen:</a:t>
            </a:r>
            <a:r>
              <a:rPr lang="en-US" altLang="ja-JP" sz="16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endParaRPr lang="en-US" altLang="ja-JP" sz="16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endParaRPr>
          </a:p>
          <a:p>
            <a:pPr marL="342900" indent="-342900">
              <a:buFont typeface="+mj-lt"/>
              <a:buAutoNum type="arabicPeriod"/>
            </a:pPr>
            <a:r>
              <a:rPr lang="en-US" sz="1200" i="1" dirty="0"/>
              <a:t>God’s hand teaching the robot by the method of “motion programming by example”. </a:t>
            </a:r>
          </a:p>
          <a:p>
            <a:pPr marL="342900" indent="-342900">
              <a:buFont typeface="+mj-lt"/>
              <a:buAutoNum type="arabicPeriod"/>
            </a:pPr>
            <a:r>
              <a:rPr lang="en-US" sz="1200" i="1" dirty="0"/>
              <a:t>We see the graphic movement editor, the voice-based behavior editor and we can learn the process of teaching a robot. </a:t>
            </a:r>
          </a:p>
          <a:p>
            <a:pPr marL="342900" indent="-342900">
              <a:buFont typeface="+mj-lt"/>
              <a:buAutoNum type="arabicPeriod"/>
            </a:pPr>
            <a:r>
              <a:rPr lang="en-US" sz="1200" i="1" dirty="0"/>
              <a:t>We see the effort and the skill of the robot creator</a:t>
            </a:r>
            <a:r>
              <a:rPr lang="en-US" sz="1200" i="1" dirty="0" smtClean="0"/>
              <a:t>.</a:t>
            </a:r>
            <a:r>
              <a:rPr lang="en-US" sz="1200" i="1" dirty="0"/>
              <a:t> </a:t>
            </a:r>
            <a:endParaRPr lang="en-US" sz="1200" i="1" dirty="0" smtClean="0"/>
          </a:p>
          <a:p>
            <a:pPr marL="342900" indent="-342900">
              <a:buFont typeface="+mj-lt"/>
              <a:buAutoNum type="arabicPeriod"/>
            </a:pPr>
            <a:r>
              <a:rPr lang="en-US" sz="1200" i="1" dirty="0" smtClean="0"/>
              <a:t>We </a:t>
            </a:r>
            <a:r>
              <a:rPr lang="en-US" sz="1200" i="1" dirty="0"/>
              <a:t>see a lab (FAB-07) full of previous robotic creations and microchips, some microchips are hanging on little tree-like pedestals. </a:t>
            </a:r>
            <a:endParaRPr lang="en-US" sz="1200" dirty="0"/>
          </a:p>
        </p:txBody>
      </p:sp>
      <p:sp>
        <p:nvSpPr>
          <p:cNvPr id="15" name="Rectangle 14"/>
          <p:cNvSpPr/>
          <p:nvPr/>
        </p:nvSpPr>
        <p:spPr>
          <a:xfrm>
            <a:off x="184800" y="2363161"/>
            <a:ext cx="5439021" cy="4318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72461" y="1804437"/>
            <a:ext cx="5215914" cy="1200329"/>
          </a:xfrm>
          <a:prstGeom prst="rect">
            <a:avLst/>
          </a:prstGeom>
          <a:solidFill>
            <a:schemeClr val="bg2"/>
          </a:solidFill>
        </p:spPr>
        <p:txBody>
          <a:bodyPr wrap="square">
            <a:spAutoFit/>
          </a:bodyPr>
          <a:lstStyle/>
          <a:p>
            <a:r>
              <a:rPr lang="en-US" sz="1600" b="1" dirty="0" smtClean="0">
                <a:solidFill>
                  <a:srgbClr val="FF0000"/>
                </a:solidFill>
              </a:rPr>
              <a:t>Voice </a:t>
            </a:r>
            <a:r>
              <a:rPr lang="en-US" sz="1600" b="1" dirty="0">
                <a:solidFill>
                  <a:srgbClr val="FF0000"/>
                </a:solidFill>
              </a:rPr>
              <a:t>of Bible</a:t>
            </a:r>
            <a:r>
              <a:rPr lang="en-US" sz="1600" dirty="0">
                <a:solidFill>
                  <a:srgbClr val="FF0000"/>
                </a:solidFill>
              </a:rPr>
              <a:t>: </a:t>
            </a:r>
          </a:p>
          <a:p>
            <a:pPr marL="800100" lvl="1" indent="-342900">
              <a:buFont typeface="+mj-lt"/>
              <a:buAutoNum type="arabicPeriod"/>
            </a:pPr>
            <a:r>
              <a:rPr lang="en-US" sz="1200" dirty="0"/>
              <a:t>And the LORD God commanded the man, </a:t>
            </a:r>
          </a:p>
          <a:p>
            <a:pPr marL="800100" lvl="1" indent="-342900">
              <a:buFont typeface="+mj-lt"/>
              <a:buAutoNum type="arabicPeriod"/>
            </a:pPr>
            <a:r>
              <a:rPr lang="en-US" sz="1200" dirty="0"/>
              <a:t>saying, </a:t>
            </a:r>
          </a:p>
          <a:p>
            <a:r>
              <a:rPr lang="en-US" sz="1600" b="1" dirty="0">
                <a:solidFill>
                  <a:srgbClr val="FF0000"/>
                </a:solidFill>
              </a:rPr>
              <a:t>Voice of God:</a:t>
            </a:r>
            <a:r>
              <a:rPr lang="en-US" sz="1600" dirty="0">
                <a:solidFill>
                  <a:srgbClr val="FF0000"/>
                </a:solidFill>
              </a:rPr>
              <a:t> </a:t>
            </a:r>
          </a:p>
          <a:p>
            <a:pPr lvl="1"/>
            <a:r>
              <a:rPr lang="en-US" sz="1600" dirty="0"/>
              <a:t>Of every tree of the garden thou </a:t>
            </a:r>
            <a:r>
              <a:rPr lang="en-US" sz="1600" dirty="0" err="1"/>
              <a:t>mayest</a:t>
            </a:r>
            <a:r>
              <a:rPr lang="en-US" sz="1600" dirty="0"/>
              <a:t> freely eat:</a:t>
            </a:r>
          </a:p>
        </p:txBody>
      </p:sp>
      <p:sp>
        <p:nvSpPr>
          <p:cNvPr id="10" name="Down Arrow 9"/>
          <p:cNvSpPr/>
          <p:nvPr/>
        </p:nvSpPr>
        <p:spPr>
          <a:xfrm>
            <a:off x="11186786" y="2864556"/>
            <a:ext cx="372979" cy="65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183027" y="185596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A9</a:t>
            </a:r>
            <a:endParaRPr lang="en-US" sz="2800" b="1" dirty="0">
              <a:effectLst>
                <a:outerShdw blurRad="38100" dist="38100" dir="2700000" algn="tl">
                  <a:srgbClr val="000000">
                    <a:alpha val="43137"/>
                  </a:srgbClr>
                </a:outerShdw>
              </a:effectLst>
            </a:endParaRPr>
          </a:p>
        </p:txBody>
      </p:sp>
      <p:sp>
        <p:nvSpPr>
          <p:cNvPr id="17" name="Rounded Rectangle 16"/>
          <p:cNvSpPr/>
          <p:nvPr/>
        </p:nvSpPr>
        <p:spPr>
          <a:xfrm>
            <a:off x="10610849" y="493791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A9A</a:t>
            </a:r>
            <a:endParaRPr lang="en-US" sz="2800" b="1" dirty="0">
              <a:effectLst>
                <a:outerShdw blurRad="38100" dist="38100" dir="2700000" algn="tl">
                  <a:srgbClr val="000000">
                    <a:alpha val="43137"/>
                  </a:srgbClr>
                </a:outerShdw>
              </a:effectLst>
            </a:endParaRPr>
          </a:p>
        </p:txBody>
      </p:sp>
      <p:sp>
        <p:nvSpPr>
          <p:cNvPr id="18" name="Right Arrow 17"/>
          <p:cNvSpPr/>
          <p:nvPr/>
        </p:nvSpPr>
        <p:spPr>
          <a:xfrm>
            <a:off x="1002535" y="242371"/>
            <a:ext cx="672029" cy="25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239251" y="57436"/>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A7</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67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61303" cy="468185"/>
          </a:xfrm>
        </p:spPr>
        <p:txBody>
          <a:bodyPr>
            <a:normAutofit fontScale="90000"/>
          </a:bodyPr>
          <a:lstStyle/>
          <a:p>
            <a:r>
              <a:rPr lang="en-US" sz="3600" dirty="0" smtClean="0"/>
              <a:t>Part 4</a:t>
            </a:r>
            <a:endParaRPr lang="en-US" sz="3600" dirty="0"/>
          </a:p>
        </p:txBody>
      </p:sp>
      <p:sp>
        <p:nvSpPr>
          <p:cNvPr id="3" name="Content Placeholder 2"/>
          <p:cNvSpPr>
            <a:spLocks noGrp="1"/>
          </p:cNvSpPr>
          <p:nvPr>
            <p:ph idx="1"/>
          </p:nvPr>
        </p:nvSpPr>
        <p:spPr>
          <a:xfrm>
            <a:off x="59790" y="418682"/>
            <a:ext cx="6827823" cy="5249569"/>
          </a:xfrm>
          <a:solidFill>
            <a:schemeClr val="bg2"/>
          </a:solidFill>
        </p:spPr>
        <p:txBody>
          <a:bodyPr>
            <a:noAutofit/>
          </a:bodyPr>
          <a:lstStyle/>
          <a:p>
            <a:pPr marL="0" lvl="0" indent="0">
              <a:buNone/>
            </a:pPr>
            <a:r>
              <a:rPr lang="en-US" altLang="ja-JP" sz="1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a:t>
            </a:r>
            <a:r>
              <a:rPr lang="en-US" altLang="ja-JP" sz="18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800100" lvl="1" indent="-342900">
              <a:buFont typeface="+mj-lt"/>
              <a:buAutoNum type="arabicPeriod"/>
            </a:pPr>
            <a:r>
              <a:rPr lang="en-US" sz="1100" dirty="0" smtClean="0"/>
              <a:t>Lightens</a:t>
            </a:r>
          </a:p>
          <a:p>
            <a:pPr marL="800100" lvl="1" indent="-342900">
              <a:buFont typeface="+mj-lt"/>
              <a:buAutoNum type="arabicPeriod"/>
            </a:pPr>
            <a:r>
              <a:rPr lang="en-US" sz="1100" b="1" dirty="0" smtClean="0">
                <a:solidFill>
                  <a:srgbClr val="FF0000"/>
                </a:solidFill>
              </a:rPr>
              <a:t>Adam</a:t>
            </a:r>
            <a:r>
              <a:rPr lang="en-US" sz="1100" dirty="0"/>
              <a:t>: (</a:t>
            </a:r>
            <a:r>
              <a:rPr lang="en-US" sz="1100" i="1" dirty="0"/>
              <a:t>now he already stands</a:t>
            </a:r>
            <a:r>
              <a:rPr lang="en-US" sz="1100" dirty="0"/>
              <a:t>) </a:t>
            </a:r>
            <a:endParaRPr lang="en-US" sz="1100" dirty="0" smtClean="0"/>
          </a:p>
          <a:p>
            <a:pPr marL="800100" lvl="1" indent="-342900">
              <a:buFont typeface="+mj-lt"/>
              <a:buAutoNum type="arabicPeriod"/>
            </a:pPr>
            <a:r>
              <a:rPr lang="en-US" sz="1100" i="1" dirty="0" smtClean="0"/>
              <a:t>Adam listens to God. </a:t>
            </a:r>
          </a:p>
          <a:p>
            <a:pPr marL="800100" lvl="1" indent="-342900">
              <a:buFont typeface="+mj-lt"/>
              <a:buAutoNum type="arabicPeriod"/>
            </a:pPr>
            <a:r>
              <a:rPr lang="en-US" sz="1100" i="1" dirty="0" smtClean="0"/>
              <a:t>His body gestures demonstrate that he agrees and follows God’s command.</a:t>
            </a:r>
            <a:endParaRPr lang="en-US" sz="1100" dirty="0" smtClean="0"/>
          </a:p>
          <a:p>
            <a:pPr marL="0" indent="0">
              <a:buNone/>
            </a:pPr>
            <a:r>
              <a:rPr lang="en-US" sz="1800" b="1" dirty="0" smtClean="0">
                <a:solidFill>
                  <a:srgbClr val="FF0000"/>
                </a:solidFill>
              </a:rPr>
              <a:t>Adam</a:t>
            </a:r>
            <a:r>
              <a:rPr lang="en-US" sz="1800" dirty="0" smtClean="0"/>
              <a:t>: ….yes, yes, surely…..</a:t>
            </a:r>
          </a:p>
          <a:p>
            <a:pPr marL="0" indent="0">
              <a:buNone/>
            </a:pPr>
            <a:r>
              <a:rPr lang="en-US" sz="1800" dirty="0" smtClean="0"/>
              <a:t/>
            </a:r>
            <a:br>
              <a:rPr lang="en-US" sz="1800" dirty="0" smtClean="0"/>
            </a:br>
            <a:r>
              <a:rPr lang="en-US" sz="1800" b="1" dirty="0" smtClean="0">
                <a:solidFill>
                  <a:srgbClr val="FF0000"/>
                </a:solidFill>
              </a:rPr>
              <a:t>Voice of God</a:t>
            </a:r>
            <a:r>
              <a:rPr lang="en-US" sz="1800" b="1" dirty="0" smtClean="0"/>
              <a:t>:</a:t>
            </a:r>
            <a:r>
              <a:rPr lang="en-US" sz="1800" dirty="0" smtClean="0"/>
              <a:t>  …. </a:t>
            </a:r>
            <a:r>
              <a:rPr lang="en-US" sz="1800" dirty="0" err="1" smtClean="0"/>
              <a:t>hahaha</a:t>
            </a:r>
            <a:r>
              <a:rPr lang="en-US" sz="1800" dirty="0" smtClean="0"/>
              <a:t>…</a:t>
            </a:r>
          </a:p>
          <a:p>
            <a:pPr marL="0" indent="0">
              <a:buNone/>
            </a:pPr>
            <a:r>
              <a:rPr lang="en-US" sz="1800" b="1" dirty="0" smtClean="0">
                <a:solidFill>
                  <a:srgbClr val="FF0000"/>
                </a:solidFill>
              </a:rPr>
              <a:t>Voice of God</a:t>
            </a:r>
            <a:r>
              <a:rPr lang="en-US" sz="1800" b="1" dirty="0" smtClean="0"/>
              <a:t>. </a:t>
            </a:r>
            <a:r>
              <a:rPr lang="en-US" sz="1800" dirty="0" smtClean="0"/>
              <a:t> </a:t>
            </a:r>
          </a:p>
          <a:p>
            <a:pPr marL="800100" lvl="1" indent="-342900">
              <a:buFont typeface="+mj-lt"/>
              <a:buAutoNum type="arabicPeriod"/>
            </a:pPr>
            <a:r>
              <a:rPr lang="en-US" sz="1100" dirty="0" smtClean="0"/>
              <a:t>It is not good that the man should be alone; </a:t>
            </a:r>
          </a:p>
          <a:p>
            <a:pPr marL="800100" lvl="1" indent="-342900">
              <a:buFont typeface="+mj-lt"/>
              <a:buAutoNum type="arabicPeriod"/>
            </a:pPr>
            <a:r>
              <a:rPr lang="en-US" sz="1100" dirty="0" smtClean="0"/>
              <a:t>I will make him a help for him. </a:t>
            </a:r>
          </a:p>
          <a:p>
            <a:pPr marL="0" indent="0">
              <a:buNone/>
            </a:pPr>
            <a:r>
              <a:rPr lang="en-US" sz="1800" b="1" dirty="0" smtClean="0">
                <a:solidFill>
                  <a:srgbClr val="FF0000"/>
                </a:solidFill>
              </a:rPr>
              <a:t>Voice of Bible:</a:t>
            </a:r>
            <a:r>
              <a:rPr lang="en-US" sz="1800" dirty="0" smtClean="0">
                <a:solidFill>
                  <a:srgbClr val="FF0000"/>
                </a:solidFill>
              </a:rPr>
              <a:t> </a:t>
            </a:r>
          </a:p>
          <a:p>
            <a:pPr marL="800100" lvl="1" indent="-342900">
              <a:buFont typeface="+mj-lt"/>
              <a:buAutoNum type="arabicPeriod"/>
            </a:pPr>
            <a:r>
              <a:rPr lang="en-US" sz="1100" dirty="0" smtClean="0"/>
              <a:t>And out of the ground the LORD God formed every beast of the field, </a:t>
            </a:r>
          </a:p>
          <a:p>
            <a:pPr marL="800100" lvl="1" indent="-342900">
              <a:buFont typeface="+mj-lt"/>
              <a:buAutoNum type="arabicPeriod"/>
            </a:pPr>
            <a:r>
              <a:rPr lang="en-US" sz="1100" dirty="0" smtClean="0"/>
              <a:t>and every fowl of the air; and brought them unto Adam to see what he would call them: </a:t>
            </a:r>
          </a:p>
          <a:p>
            <a:pPr marL="800100" lvl="1" indent="-342900">
              <a:buFont typeface="+mj-lt"/>
              <a:buAutoNum type="arabicPeriod"/>
            </a:pPr>
            <a:r>
              <a:rPr lang="en-US" sz="1100" dirty="0" smtClean="0"/>
              <a:t>and whatsoever Adam called every living creature, that was the name thereof. </a:t>
            </a:r>
          </a:p>
          <a:p>
            <a:pPr marL="0" lvl="0" indent="0">
              <a:buNone/>
            </a:pPr>
            <a:r>
              <a:rPr lang="en-US" altLang="ja-JP" sz="1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a:t>
            </a:r>
            <a:r>
              <a:rPr lang="en-US" altLang="ja-JP" sz="1800" dirty="0" smtClean="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800100" lvl="1" indent="-342900">
              <a:buFont typeface="+mj-lt"/>
              <a:buAutoNum type="arabicPeriod"/>
            </a:pPr>
            <a:r>
              <a:rPr lang="en-US" sz="1100" dirty="0" smtClean="0"/>
              <a:t>All previously built robot animals rotate on the Tree of Life in front of Adam</a:t>
            </a:r>
          </a:p>
          <a:p>
            <a:pPr marL="800100" lvl="1" indent="-342900">
              <a:buFont typeface="+mj-lt"/>
              <a:buAutoNum type="arabicPeriod"/>
            </a:pPr>
            <a:r>
              <a:rPr lang="en-US" sz="1100" dirty="0" smtClean="0"/>
              <a:t>they are blessed by both God’s hand (on the screen) and Adam, trying to </a:t>
            </a:r>
            <a:r>
              <a:rPr lang="en-US" sz="1100" dirty="0" err="1" smtClean="0"/>
              <a:t>mimick</a:t>
            </a:r>
            <a:r>
              <a:rPr lang="en-US" sz="1100" dirty="0" smtClean="0"/>
              <a:t> God roughly and  naively. </a:t>
            </a:r>
          </a:p>
          <a:p>
            <a:pPr marL="800100" lvl="1" indent="-342900">
              <a:buFont typeface="+mj-lt"/>
              <a:buAutoNum type="arabicPeriod"/>
            </a:pPr>
            <a:r>
              <a:rPr lang="en-US" sz="1100" dirty="0" smtClean="0"/>
              <a:t>When an animal-robot approaches Adam, he gives the name to this animal.</a:t>
            </a:r>
            <a:endParaRPr lang="en-US" sz="1100" dirty="0"/>
          </a:p>
        </p:txBody>
      </p:sp>
      <p:sp>
        <p:nvSpPr>
          <p:cNvPr id="4" name="Rounded Rectangle 3"/>
          <p:cNvSpPr/>
          <p:nvPr/>
        </p:nvSpPr>
        <p:spPr>
          <a:xfrm>
            <a:off x="4108233" y="77734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A10</a:t>
            </a:r>
            <a:endParaRPr lang="en-US" sz="2800" b="1" dirty="0">
              <a:effectLst>
                <a:outerShdw blurRad="38100" dist="38100" dir="2700000" algn="tl">
                  <a:srgbClr val="000000">
                    <a:alpha val="43137"/>
                  </a:srgbClr>
                </a:outerShdw>
              </a:effectLst>
            </a:endParaRPr>
          </a:p>
        </p:txBody>
      </p:sp>
      <p:sp>
        <p:nvSpPr>
          <p:cNvPr id="5" name="Content Placeholder 2"/>
          <p:cNvSpPr txBox="1">
            <a:spLocks/>
          </p:cNvSpPr>
          <p:nvPr/>
        </p:nvSpPr>
        <p:spPr>
          <a:xfrm>
            <a:off x="8025736" y="536201"/>
            <a:ext cx="3530957" cy="5132049"/>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ja-JP" sz="12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a:t>
            </a:r>
            <a:r>
              <a:rPr lang="en-US" altLang="ja-JP" sz="12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0" indent="0">
              <a:buNone/>
            </a:pPr>
            <a:r>
              <a:rPr lang="pt-BR" sz="1200" b="1" dirty="0" smtClean="0">
                <a:solidFill>
                  <a:srgbClr val="FF0000"/>
                </a:solidFill>
              </a:rPr>
              <a:t>Adam: </a:t>
            </a:r>
            <a:r>
              <a:rPr lang="pt-BR" sz="1200" b="1" dirty="0" smtClean="0"/>
              <a:t>….</a:t>
            </a:r>
            <a:r>
              <a:rPr lang="pt-BR" sz="1200" dirty="0" smtClean="0"/>
              <a:t>a dog.... </a:t>
            </a:r>
            <a:r>
              <a:rPr lang="pt-BR" sz="1200" i="1" dirty="0" smtClean="0"/>
              <a:t>(blesses  a dog</a:t>
            </a:r>
            <a:r>
              <a:rPr lang="pt-BR" sz="1200" dirty="0" smtClean="0"/>
              <a:t>)</a:t>
            </a:r>
            <a:endParaRPr lang="en-US" sz="1200" dirty="0" smtClean="0"/>
          </a:p>
          <a:p>
            <a:pPr marL="0" indent="0">
              <a:buNone/>
            </a:pPr>
            <a:r>
              <a:rPr lang="en-US" sz="1200" b="1" dirty="0" smtClean="0">
                <a:solidFill>
                  <a:srgbClr val="FF0000"/>
                </a:solidFill>
              </a:rPr>
              <a:t>Tree </a:t>
            </a:r>
            <a:r>
              <a:rPr lang="en-US" sz="1200" i="1" dirty="0" smtClean="0"/>
              <a:t>rotates</a:t>
            </a:r>
          </a:p>
          <a:p>
            <a:pPr marL="0" indent="0">
              <a:buNone/>
            </a:pPr>
            <a:r>
              <a:rPr lang="en-US" sz="1200" b="1" dirty="0" smtClean="0">
                <a:solidFill>
                  <a:srgbClr val="FF0000"/>
                </a:solidFill>
              </a:rPr>
              <a:t>Adam</a:t>
            </a:r>
            <a:r>
              <a:rPr lang="en-US" sz="1200" b="1" dirty="0" smtClean="0"/>
              <a:t>: </a:t>
            </a:r>
            <a:r>
              <a:rPr lang="en-US" sz="1200" dirty="0" smtClean="0"/>
              <a:t>….an </a:t>
            </a:r>
            <a:r>
              <a:rPr lang="en-US" sz="1200" dirty="0" err="1" smtClean="0"/>
              <a:t>Aibo</a:t>
            </a:r>
            <a:r>
              <a:rPr lang="en-US" sz="1200" dirty="0" smtClean="0"/>
              <a:t>….</a:t>
            </a:r>
          </a:p>
          <a:p>
            <a:pPr marL="0" indent="0">
              <a:buNone/>
            </a:pPr>
            <a:r>
              <a:rPr lang="pt-BR" sz="1200" b="1" dirty="0" smtClean="0">
                <a:solidFill>
                  <a:srgbClr val="FF0000"/>
                </a:solidFill>
              </a:rPr>
              <a:t>Adam</a:t>
            </a:r>
            <a:r>
              <a:rPr lang="pt-BR" sz="1200" b="1" dirty="0" smtClean="0"/>
              <a:t>:</a:t>
            </a:r>
            <a:r>
              <a:rPr lang="pt-BR" sz="1200" dirty="0" smtClean="0"/>
              <a:t> …..a dinosaur….</a:t>
            </a:r>
            <a:endParaRPr lang="en-US" sz="1200" dirty="0" smtClean="0"/>
          </a:p>
          <a:p>
            <a:pPr marL="0" indent="0">
              <a:buNone/>
            </a:pPr>
            <a:r>
              <a:rPr lang="en-US" sz="1200" b="1" dirty="0">
                <a:solidFill>
                  <a:srgbClr val="FF0000"/>
                </a:solidFill>
              </a:rPr>
              <a:t>Tree </a:t>
            </a:r>
            <a:r>
              <a:rPr lang="en-US" sz="1200" i="1" dirty="0"/>
              <a:t>rotates</a:t>
            </a:r>
          </a:p>
          <a:p>
            <a:pPr marL="0" indent="0">
              <a:buNone/>
            </a:pPr>
            <a:r>
              <a:rPr lang="pt-BR" sz="1200" b="1" dirty="0" smtClean="0">
                <a:solidFill>
                  <a:srgbClr val="FF0000"/>
                </a:solidFill>
              </a:rPr>
              <a:t>Adam</a:t>
            </a:r>
            <a:r>
              <a:rPr lang="pt-BR" sz="1200" b="1" dirty="0" smtClean="0"/>
              <a:t>:</a:t>
            </a:r>
            <a:r>
              <a:rPr lang="pt-BR" sz="1200" dirty="0" smtClean="0"/>
              <a:t> …an Icybie…..</a:t>
            </a:r>
            <a:endParaRPr lang="en-US" sz="1200" dirty="0" smtClean="0"/>
          </a:p>
          <a:p>
            <a:pPr marL="0" indent="0">
              <a:buNone/>
            </a:pPr>
            <a:r>
              <a:rPr lang="en-US" sz="1200" b="1" dirty="0">
                <a:solidFill>
                  <a:srgbClr val="FF0000"/>
                </a:solidFill>
              </a:rPr>
              <a:t>Tree </a:t>
            </a:r>
            <a:r>
              <a:rPr lang="en-US" sz="1200" i="1" dirty="0"/>
              <a:t>rotates</a:t>
            </a:r>
          </a:p>
          <a:p>
            <a:pPr marL="0" indent="0">
              <a:buNone/>
            </a:pPr>
            <a:r>
              <a:rPr lang="en-US" sz="1200" b="1" dirty="0" smtClean="0">
                <a:solidFill>
                  <a:srgbClr val="FF0000"/>
                </a:solidFill>
              </a:rPr>
              <a:t>Adam</a:t>
            </a:r>
            <a:r>
              <a:rPr lang="en-US" sz="1200" b="1" dirty="0" smtClean="0"/>
              <a:t>:</a:t>
            </a:r>
            <a:r>
              <a:rPr lang="en-US" sz="1200" dirty="0" smtClean="0"/>
              <a:t> ….a  monkey …</a:t>
            </a:r>
          </a:p>
          <a:p>
            <a:pPr marL="0" indent="0">
              <a:buNone/>
            </a:pPr>
            <a:r>
              <a:rPr lang="en-US" sz="1200" b="1" dirty="0" smtClean="0">
                <a:solidFill>
                  <a:srgbClr val="FF0000"/>
                </a:solidFill>
              </a:rPr>
              <a:t>Adam</a:t>
            </a:r>
            <a:r>
              <a:rPr lang="en-US" sz="1200" b="1" dirty="0" smtClean="0"/>
              <a:t>:</a:t>
            </a:r>
            <a:r>
              <a:rPr lang="en-US" sz="1200" dirty="0" smtClean="0"/>
              <a:t> ….a movie robot….</a:t>
            </a:r>
          </a:p>
          <a:p>
            <a:pPr marL="0" indent="0">
              <a:buNone/>
            </a:pPr>
            <a:r>
              <a:rPr lang="en-US" sz="1200" b="1" dirty="0" smtClean="0">
                <a:solidFill>
                  <a:srgbClr val="FF0000"/>
                </a:solidFill>
              </a:rPr>
              <a:t>Adam:</a:t>
            </a:r>
            <a:r>
              <a:rPr lang="en-US" sz="1200" dirty="0" smtClean="0">
                <a:solidFill>
                  <a:srgbClr val="FF0000"/>
                </a:solidFill>
              </a:rPr>
              <a:t> </a:t>
            </a:r>
            <a:r>
              <a:rPr lang="en-US" sz="1200" dirty="0" smtClean="0"/>
              <a:t>….a hexapod…..</a:t>
            </a:r>
          </a:p>
          <a:p>
            <a:pPr marL="0" indent="0">
              <a:buNone/>
            </a:pPr>
            <a:r>
              <a:rPr lang="en-US" sz="1200" b="1" dirty="0">
                <a:solidFill>
                  <a:srgbClr val="FF0000"/>
                </a:solidFill>
              </a:rPr>
              <a:t>Tree </a:t>
            </a:r>
            <a:r>
              <a:rPr lang="en-US" sz="1200" i="1" dirty="0"/>
              <a:t>rotates</a:t>
            </a:r>
          </a:p>
          <a:p>
            <a:pPr marL="0" indent="0">
              <a:buNone/>
            </a:pPr>
            <a:r>
              <a:rPr lang="en-US" sz="1200" b="1" dirty="0" smtClean="0">
                <a:solidFill>
                  <a:srgbClr val="FF0000"/>
                </a:solidFill>
              </a:rPr>
              <a:t>Adam</a:t>
            </a:r>
            <a:r>
              <a:rPr lang="en-US" sz="1200" dirty="0" smtClean="0"/>
              <a:t>: ….a car…..</a:t>
            </a:r>
            <a:r>
              <a:rPr lang="en-US" sz="1200" b="1" dirty="0"/>
              <a:t> </a:t>
            </a:r>
            <a:endParaRPr lang="en-US" sz="1200" b="1" dirty="0" smtClean="0"/>
          </a:p>
          <a:p>
            <a:pPr marL="0" indent="0">
              <a:buNone/>
            </a:pPr>
            <a:r>
              <a:rPr lang="en-US" sz="1200" b="1" dirty="0" smtClean="0">
                <a:solidFill>
                  <a:srgbClr val="FF0000"/>
                </a:solidFill>
              </a:rPr>
              <a:t>Adam</a:t>
            </a:r>
            <a:r>
              <a:rPr lang="en-US" sz="1200" dirty="0"/>
              <a:t>: ….</a:t>
            </a:r>
            <a:r>
              <a:rPr lang="en-US" sz="1200" dirty="0" smtClean="0"/>
              <a:t>and what a funny thing is that.</a:t>
            </a:r>
          </a:p>
          <a:p>
            <a:pPr marL="0" lvl="0" indent="0">
              <a:buNone/>
            </a:pPr>
            <a:r>
              <a:rPr lang="en-US" altLang="ja-JP" sz="12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What happens:</a:t>
            </a:r>
            <a:r>
              <a:rPr lang="en-US" altLang="ja-JP" sz="1200" dirty="0">
                <a:solidFill>
                  <a:srgbClr val="660000"/>
                </a:solidFill>
                <a:latin typeface="Times New Roman" panose="02020603050405020304" pitchFamily="18" charset="0"/>
                <a:ea typeface="Batang" panose="02030600000101010101" pitchFamily="18" charset="-127"/>
                <a:cs typeface="Times New Roman" panose="02020603050405020304" pitchFamily="18" charset="0"/>
              </a:rPr>
              <a:t> </a:t>
            </a:r>
          </a:p>
          <a:p>
            <a:pPr marL="0" indent="0">
              <a:buNone/>
            </a:pPr>
            <a:r>
              <a:rPr lang="en-US" sz="1200" b="1" dirty="0" smtClean="0">
                <a:solidFill>
                  <a:srgbClr val="FF0000"/>
                </a:solidFill>
              </a:rPr>
              <a:t>Adam</a:t>
            </a:r>
            <a:r>
              <a:rPr lang="en-US" sz="1200" dirty="0" smtClean="0"/>
              <a:t>  </a:t>
            </a:r>
          </a:p>
          <a:p>
            <a:pPr lvl="1">
              <a:buFont typeface="+mj-lt"/>
              <a:buAutoNum type="arabicPeriod"/>
            </a:pPr>
            <a:r>
              <a:rPr lang="en-US" sz="1000" dirty="0" smtClean="0"/>
              <a:t>presses buttons on the control panel of the robot head ESRA to observe emotions.</a:t>
            </a:r>
          </a:p>
          <a:p>
            <a:pPr lvl="1">
              <a:buFont typeface="+mj-lt"/>
              <a:buAutoNum type="arabicPeriod"/>
            </a:pPr>
            <a:r>
              <a:rPr lang="en-US" sz="1000" dirty="0" smtClean="0"/>
              <a:t> robot shows emotions</a:t>
            </a:r>
            <a:endParaRPr lang="en-US" sz="1000" dirty="0"/>
          </a:p>
          <a:p>
            <a:pPr marL="0" indent="0">
              <a:buNone/>
            </a:pPr>
            <a:endParaRPr lang="en-US" sz="1200" dirty="0" smtClean="0"/>
          </a:p>
        </p:txBody>
      </p:sp>
      <p:sp>
        <p:nvSpPr>
          <p:cNvPr id="6" name="Rectangle 5"/>
          <p:cNvSpPr/>
          <p:nvPr/>
        </p:nvSpPr>
        <p:spPr>
          <a:xfrm>
            <a:off x="256023" y="5875492"/>
            <a:ext cx="7492313" cy="861774"/>
          </a:xfrm>
          <a:prstGeom prst="rect">
            <a:avLst/>
          </a:prstGeom>
          <a:solidFill>
            <a:schemeClr val="bg2"/>
          </a:solidFill>
        </p:spPr>
        <p:txBody>
          <a:bodyPr wrap="square">
            <a:spAutoFit/>
          </a:bodyPr>
          <a:lstStyle/>
          <a:p>
            <a:r>
              <a:rPr lang="en-US" sz="3600" b="1" dirty="0">
                <a:solidFill>
                  <a:srgbClr val="FF0000"/>
                </a:solidFill>
              </a:rPr>
              <a:t>On the </a:t>
            </a:r>
            <a:r>
              <a:rPr lang="en-US" sz="3600" b="1" dirty="0" smtClean="0">
                <a:solidFill>
                  <a:srgbClr val="FF0000"/>
                </a:solidFill>
              </a:rPr>
              <a:t>screen</a:t>
            </a:r>
          </a:p>
          <a:p>
            <a:r>
              <a:rPr lang="en-US" sz="1400" dirty="0" smtClean="0"/>
              <a:t>God blesses animals.</a:t>
            </a:r>
            <a:endParaRPr lang="en-US" sz="1400" dirty="0"/>
          </a:p>
        </p:txBody>
      </p:sp>
      <p:sp>
        <p:nvSpPr>
          <p:cNvPr id="7" name="Rounded Rectangle 6"/>
          <p:cNvSpPr/>
          <p:nvPr/>
        </p:nvSpPr>
        <p:spPr>
          <a:xfrm>
            <a:off x="3101290" y="588813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A11+</a:t>
            </a:r>
            <a:endParaRPr lang="en-US" sz="2800" b="1" dirty="0">
              <a:effectLst>
                <a:outerShdw blurRad="38100" dist="38100" dir="2700000" algn="tl">
                  <a:srgbClr val="000000">
                    <a:alpha val="43137"/>
                  </a:srgbClr>
                </a:outerShdw>
              </a:effectLst>
            </a:endParaRPr>
          </a:p>
        </p:txBody>
      </p:sp>
      <p:sp>
        <p:nvSpPr>
          <p:cNvPr id="8" name="Down Arrow 7"/>
          <p:cNvSpPr/>
          <p:nvPr/>
        </p:nvSpPr>
        <p:spPr>
          <a:xfrm>
            <a:off x="3101290" y="0"/>
            <a:ext cx="279584" cy="72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484971" y="5451698"/>
            <a:ext cx="276851" cy="717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090393" flipV="1">
            <a:off x="5817831" y="4415351"/>
            <a:ext cx="3265355" cy="40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021840" y="9885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A12</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282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7115"/>
          </a:xfrm>
          <a:solidFill>
            <a:srgbClr val="FFFF00"/>
          </a:solidFill>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Specific Philosophical Aspects : </a:t>
            </a:r>
            <a:r>
              <a:rPr lang="en-US" b="1" dirty="0" smtClean="0">
                <a:effectLst>
                  <a:outerShdw blurRad="38100" dist="38100" dir="2700000" algn="tl">
                    <a:srgbClr val="000000">
                      <a:alpha val="43137"/>
                    </a:srgbClr>
                  </a:outerShdw>
                </a:effectLst>
              </a:rPr>
              <a:t>God and Human Free Will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4746" y="1316289"/>
            <a:ext cx="11361821" cy="5541711"/>
          </a:xfrm>
        </p:spPr>
        <p:txBody>
          <a:bodyPr>
            <a:normAutofit/>
          </a:bodyPr>
          <a:lstStyle/>
          <a:p>
            <a:pPr marL="971550" lvl="1" indent="-514350">
              <a:buFont typeface="+mj-lt"/>
              <a:buAutoNum type="arabicPeriod"/>
            </a:pPr>
            <a:r>
              <a:rPr lang="en-US" dirty="0" smtClean="0"/>
              <a:t>f</a:t>
            </a:r>
          </a:p>
          <a:p>
            <a:pPr marL="971550" lvl="1" indent="-514350">
              <a:buFont typeface="+mj-lt"/>
              <a:buAutoNum type="arabicPeriod"/>
            </a:pPr>
            <a:r>
              <a:rPr lang="en-US" dirty="0" smtClean="0"/>
              <a:t>d</a:t>
            </a:r>
          </a:p>
          <a:p>
            <a:pPr marL="971550" lvl="1" indent="-514350">
              <a:buFont typeface="+mj-lt"/>
              <a:buAutoNum type="arabicPeriod"/>
            </a:pPr>
            <a:endParaRPr lang="en-US" dirty="0" smtClean="0"/>
          </a:p>
        </p:txBody>
      </p:sp>
    </p:spTree>
    <p:extLst>
      <p:ext uri="{BB962C8B-B14F-4D97-AF65-F5344CB8AC3E}">
        <p14:creationId xmlns:p14="http://schemas.microsoft.com/office/powerpoint/2010/main" val="150662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5</a:t>
            </a:r>
            <a:endParaRPr lang="en-US" sz="3600" dirty="0"/>
          </a:p>
        </p:txBody>
      </p:sp>
      <p:sp>
        <p:nvSpPr>
          <p:cNvPr id="3" name="Content Placeholder 2"/>
          <p:cNvSpPr>
            <a:spLocks noGrp="1"/>
          </p:cNvSpPr>
          <p:nvPr>
            <p:ph idx="1"/>
          </p:nvPr>
        </p:nvSpPr>
        <p:spPr>
          <a:xfrm>
            <a:off x="508686" y="870035"/>
            <a:ext cx="7320863" cy="3497354"/>
          </a:xfrm>
          <a:solidFill>
            <a:schemeClr val="bg2"/>
          </a:solidFill>
        </p:spPr>
        <p:txBody>
          <a:bodyPr>
            <a:noAutofit/>
          </a:bodyPr>
          <a:lstStyle/>
          <a:p>
            <a:pPr marL="0" indent="0">
              <a:buNone/>
            </a:pPr>
            <a:r>
              <a:rPr lang="en-US" sz="2000" b="1" dirty="0" smtClean="0">
                <a:solidFill>
                  <a:srgbClr val="FF0000"/>
                </a:solidFill>
              </a:rPr>
              <a:t>Adam</a:t>
            </a:r>
            <a:r>
              <a:rPr lang="en-US" sz="2000" b="1" dirty="0">
                <a:solidFill>
                  <a:srgbClr val="FF0000"/>
                </a:solidFill>
              </a:rPr>
              <a:t>:</a:t>
            </a:r>
            <a:r>
              <a:rPr lang="en-US" sz="2000" dirty="0">
                <a:solidFill>
                  <a:srgbClr val="FF0000"/>
                </a:solidFill>
              </a:rPr>
              <a:t> </a:t>
            </a:r>
            <a:r>
              <a:rPr lang="en-US" sz="2000" dirty="0"/>
              <a:t>…..a truck….</a:t>
            </a:r>
            <a:r>
              <a:rPr lang="en-US" sz="2000" i="1" dirty="0"/>
              <a:t>. (he is tired and bored)</a:t>
            </a:r>
            <a:endParaRPr lang="en-US" sz="2000" dirty="0"/>
          </a:p>
          <a:p>
            <a:pPr marL="0" indent="0">
              <a:buNone/>
            </a:pPr>
            <a:r>
              <a:rPr lang="en-US" sz="2000" b="1" dirty="0">
                <a:solidFill>
                  <a:srgbClr val="FF0000"/>
                </a:solidFill>
              </a:rPr>
              <a:t>Adam</a:t>
            </a:r>
            <a:r>
              <a:rPr lang="en-US" sz="2000" b="1" dirty="0"/>
              <a:t>:</a:t>
            </a:r>
            <a:r>
              <a:rPr lang="en-US" sz="2000" dirty="0"/>
              <a:t> ….a </a:t>
            </a:r>
            <a:r>
              <a:rPr lang="en-US" sz="2000" dirty="0" err="1"/>
              <a:t>Furby</a:t>
            </a:r>
            <a:r>
              <a:rPr lang="en-US" sz="2000" dirty="0"/>
              <a:t>…. </a:t>
            </a:r>
            <a:r>
              <a:rPr lang="en-US" sz="2000" i="1" dirty="0"/>
              <a:t>(he falls asleep).</a:t>
            </a:r>
            <a:endParaRPr lang="en-US" sz="2000" dirty="0"/>
          </a:p>
          <a:p>
            <a:pPr marL="0" indent="0">
              <a:buNone/>
            </a:pPr>
            <a:r>
              <a:rPr lang="en-US" sz="2000" dirty="0"/>
              <a:t/>
            </a:r>
            <a:br>
              <a:rPr lang="en-US" sz="2000" dirty="0"/>
            </a:br>
            <a:r>
              <a:rPr lang="en-US" sz="2000" b="1" dirty="0">
                <a:solidFill>
                  <a:srgbClr val="FF0000"/>
                </a:solidFill>
              </a:rPr>
              <a:t>Voice of Bible</a:t>
            </a:r>
            <a:r>
              <a:rPr lang="en-US" sz="2000" b="1" dirty="0"/>
              <a:t>: </a:t>
            </a:r>
            <a:endParaRPr lang="en-US" sz="2000" b="1" dirty="0" smtClean="0"/>
          </a:p>
          <a:p>
            <a:pPr marL="800100" lvl="1" indent="-342900">
              <a:buFont typeface="+mj-lt"/>
              <a:buAutoNum type="arabicPeriod"/>
            </a:pPr>
            <a:r>
              <a:rPr lang="en-US" sz="1600" dirty="0" smtClean="0"/>
              <a:t>And </a:t>
            </a:r>
            <a:r>
              <a:rPr lang="en-US" sz="1600" dirty="0"/>
              <a:t>Adam gave names to all cattle, </a:t>
            </a:r>
            <a:endParaRPr lang="en-US" sz="1600" dirty="0" smtClean="0"/>
          </a:p>
          <a:p>
            <a:pPr marL="800100" lvl="1" indent="-342900">
              <a:buFont typeface="+mj-lt"/>
              <a:buAutoNum type="arabicPeriod"/>
            </a:pPr>
            <a:r>
              <a:rPr lang="en-US" sz="1600" dirty="0" smtClean="0"/>
              <a:t>and </a:t>
            </a:r>
            <a:r>
              <a:rPr lang="en-US" sz="1600" dirty="0"/>
              <a:t>to the fowl of the air, </a:t>
            </a:r>
            <a:endParaRPr lang="en-US" sz="1600" dirty="0" smtClean="0"/>
          </a:p>
          <a:p>
            <a:pPr marL="800100" lvl="1" indent="-342900">
              <a:buFont typeface="+mj-lt"/>
              <a:buAutoNum type="arabicPeriod"/>
            </a:pPr>
            <a:r>
              <a:rPr lang="en-US" sz="1600" dirty="0" smtClean="0"/>
              <a:t>and </a:t>
            </a:r>
            <a:r>
              <a:rPr lang="en-US" sz="1600" dirty="0"/>
              <a:t>to every beast of the field; </a:t>
            </a:r>
            <a:endParaRPr lang="en-US" sz="1600" dirty="0" smtClean="0"/>
          </a:p>
          <a:p>
            <a:pPr marL="800100" lvl="1" indent="-342900">
              <a:buFont typeface="+mj-lt"/>
              <a:buAutoNum type="arabicPeriod"/>
            </a:pPr>
            <a:r>
              <a:rPr lang="en-US" sz="1600" dirty="0" smtClean="0"/>
              <a:t>but </a:t>
            </a:r>
            <a:r>
              <a:rPr lang="en-US" sz="1600" dirty="0"/>
              <a:t>for Adam there was not found an help meet for him. </a:t>
            </a:r>
            <a:endParaRPr lang="en-US" sz="1600" dirty="0" smtClean="0"/>
          </a:p>
          <a:p>
            <a:pPr marL="342900" indent="-342900">
              <a:buFont typeface="+mj-lt"/>
              <a:buAutoNum type="arabicPeriod"/>
            </a:pPr>
            <a:endParaRPr lang="en-US" sz="2000" dirty="0"/>
          </a:p>
          <a:p>
            <a:pPr marL="0" indent="0">
              <a:buNone/>
            </a:pPr>
            <a:r>
              <a:rPr lang="en-US" sz="2000" b="1" dirty="0" smtClean="0">
                <a:solidFill>
                  <a:srgbClr val="FF0000"/>
                </a:solidFill>
              </a:rPr>
              <a:t>Adam</a:t>
            </a:r>
            <a:r>
              <a:rPr lang="en-US" sz="2000" b="1" dirty="0" smtClean="0"/>
              <a:t>: </a:t>
            </a:r>
            <a:r>
              <a:rPr lang="en-US" sz="2000" i="1" dirty="0" smtClean="0"/>
              <a:t>is awaken</a:t>
            </a:r>
            <a:r>
              <a:rPr lang="en-US" sz="2000" dirty="0"/>
              <a:t/>
            </a:r>
            <a:br>
              <a:rPr lang="en-US" sz="2000" dirty="0"/>
            </a:br>
            <a:endParaRPr lang="en-US" sz="2000" dirty="0"/>
          </a:p>
        </p:txBody>
      </p:sp>
      <p:sp>
        <p:nvSpPr>
          <p:cNvPr id="4" name="Rounded Rectangle 3"/>
          <p:cNvSpPr/>
          <p:nvPr/>
        </p:nvSpPr>
        <p:spPr>
          <a:xfrm>
            <a:off x="5847060" y="101068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A13+</a:t>
            </a:r>
            <a:endParaRPr lang="en-US" sz="2800" b="1" dirty="0">
              <a:effectLst>
                <a:outerShdw blurRad="38100" dist="38100" dir="2700000" algn="tl">
                  <a:srgbClr val="000000">
                    <a:alpha val="43137"/>
                  </a:srgbClr>
                </a:outerShdw>
              </a:effectLst>
            </a:endParaRPr>
          </a:p>
        </p:txBody>
      </p:sp>
      <p:sp>
        <p:nvSpPr>
          <p:cNvPr id="5" name="Down Arrow 4"/>
          <p:cNvSpPr/>
          <p:nvPr/>
        </p:nvSpPr>
        <p:spPr>
          <a:xfrm>
            <a:off x="2947737" y="0"/>
            <a:ext cx="300789" cy="842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092116" y="4114801"/>
            <a:ext cx="421105" cy="2743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735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12"/>
            <a:ext cx="1361303" cy="626077"/>
          </a:xfrm>
        </p:spPr>
        <p:txBody>
          <a:bodyPr>
            <a:normAutofit/>
          </a:bodyPr>
          <a:lstStyle/>
          <a:p>
            <a:r>
              <a:rPr lang="en-US" sz="3600" dirty="0" smtClean="0"/>
              <a:t>Part 6</a:t>
            </a:r>
            <a:endParaRPr lang="en-US" sz="3600" dirty="0"/>
          </a:p>
        </p:txBody>
      </p:sp>
      <p:sp>
        <p:nvSpPr>
          <p:cNvPr id="5" name="Content Placeholder 4"/>
          <p:cNvSpPr>
            <a:spLocks noGrp="1"/>
          </p:cNvSpPr>
          <p:nvPr>
            <p:ph idx="1"/>
          </p:nvPr>
        </p:nvSpPr>
        <p:spPr>
          <a:xfrm>
            <a:off x="151152" y="558320"/>
            <a:ext cx="6646689" cy="1114481"/>
          </a:xfrm>
          <a:solidFill>
            <a:schemeClr val="bg2"/>
          </a:solidFill>
        </p:spPr>
        <p:txBody>
          <a:bodyPr>
            <a:noAutofit/>
          </a:bodyPr>
          <a:lstStyle/>
          <a:p>
            <a:pPr marL="0" indent="0">
              <a:buNone/>
            </a:pPr>
            <a:r>
              <a:rPr lang="en-US" sz="1800" b="1" dirty="0">
                <a:solidFill>
                  <a:srgbClr val="FF0000"/>
                </a:solidFill>
              </a:rPr>
              <a:t>Adam</a:t>
            </a:r>
            <a:r>
              <a:rPr lang="en-US" sz="1800" b="1" dirty="0"/>
              <a:t>:</a:t>
            </a:r>
            <a:r>
              <a:rPr lang="en-US" sz="1800" dirty="0"/>
              <a:t> (</a:t>
            </a:r>
            <a:r>
              <a:rPr lang="en-US" sz="1800" i="1" dirty="0"/>
              <a:t>walks around, obviously tired and bored).</a:t>
            </a:r>
            <a:r>
              <a:rPr lang="en-US" sz="1800" dirty="0"/>
              <a:t> </a:t>
            </a:r>
            <a:endParaRPr lang="en-US" sz="1800" dirty="0" smtClean="0"/>
          </a:p>
          <a:p>
            <a:pPr marL="800100" lvl="1" indent="-342900">
              <a:buFont typeface="+mj-lt"/>
              <a:buAutoNum type="arabicPeriod"/>
            </a:pPr>
            <a:r>
              <a:rPr lang="en-US" sz="1400" dirty="0" smtClean="0"/>
              <a:t>I </a:t>
            </a:r>
            <a:r>
              <a:rPr lang="en-US" sz="1400" dirty="0"/>
              <a:t>am bored with these simpleton microcontrollers. </a:t>
            </a:r>
            <a:endParaRPr lang="en-US" sz="1400" dirty="0" smtClean="0"/>
          </a:p>
          <a:p>
            <a:pPr marL="800100" lvl="1" indent="-342900">
              <a:buFont typeface="+mj-lt"/>
              <a:buAutoNum type="arabicPeriod"/>
            </a:pPr>
            <a:r>
              <a:rPr lang="en-US" sz="1400" dirty="0" smtClean="0"/>
              <a:t>No </a:t>
            </a:r>
            <a:r>
              <a:rPr lang="en-US" sz="1400" dirty="0"/>
              <a:t>soul, </a:t>
            </a:r>
            <a:endParaRPr lang="en-US" sz="1400" dirty="0" smtClean="0"/>
          </a:p>
          <a:p>
            <a:pPr marL="800100" lvl="1" indent="-342900">
              <a:buFont typeface="+mj-lt"/>
              <a:buAutoNum type="arabicPeriod"/>
            </a:pPr>
            <a:r>
              <a:rPr lang="en-US" sz="1400" dirty="0" smtClean="0"/>
              <a:t>no </a:t>
            </a:r>
            <a:r>
              <a:rPr lang="en-US" sz="1400" dirty="0"/>
              <a:t>mind</a:t>
            </a:r>
            <a:r>
              <a:rPr lang="en-US" sz="1400" dirty="0" smtClean="0"/>
              <a:t>…</a:t>
            </a:r>
            <a:endParaRPr lang="en-US" sz="1400" dirty="0"/>
          </a:p>
        </p:txBody>
      </p:sp>
      <p:sp>
        <p:nvSpPr>
          <p:cNvPr id="4" name="Rounded Rectangle 3"/>
          <p:cNvSpPr/>
          <p:nvPr/>
        </p:nvSpPr>
        <p:spPr>
          <a:xfrm>
            <a:off x="5373129" y="55832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A14+</a:t>
            </a:r>
            <a:endParaRPr lang="en-US" sz="2800" b="1" dirty="0">
              <a:effectLst>
                <a:outerShdw blurRad="38100" dist="38100" dir="2700000" algn="tl">
                  <a:srgbClr val="000000">
                    <a:alpha val="43137"/>
                  </a:srgbClr>
                </a:outerShdw>
              </a:effectLst>
            </a:endParaRPr>
          </a:p>
        </p:txBody>
      </p:sp>
      <p:sp>
        <p:nvSpPr>
          <p:cNvPr id="6" name="Content Placeholder 4"/>
          <p:cNvSpPr txBox="1">
            <a:spLocks/>
          </p:cNvSpPr>
          <p:nvPr/>
        </p:nvSpPr>
        <p:spPr>
          <a:xfrm>
            <a:off x="139498" y="1992921"/>
            <a:ext cx="9107372" cy="2282543"/>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rgbClr val="FF0000"/>
                </a:solidFill>
              </a:rPr>
              <a:t>Voice of Bible</a:t>
            </a:r>
            <a:r>
              <a:rPr lang="en-US" sz="2000" b="1" dirty="0" smtClean="0"/>
              <a:t>:</a:t>
            </a:r>
            <a:r>
              <a:rPr lang="en-US" sz="2000" dirty="0" smtClean="0"/>
              <a:t> </a:t>
            </a:r>
          </a:p>
          <a:p>
            <a:pPr marL="800100" lvl="1" indent="-342900">
              <a:buFont typeface="+mj-lt"/>
              <a:buAutoNum type="arabicPeriod"/>
            </a:pPr>
            <a:r>
              <a:rPr lang="en-US" sz="1600" dirty="0" smtClean="0"/>
              <a:t>And the LORD God caused a deep sleep to fall upon Adam, </a:t>
            </a:r>
          </a:p>
          <a:p>
            <a:pPr marL="800100" lvl="1" indent="-342900">
              <a:buFont typeface="+mj-lt"/>
              <a:buAutoNum type="arabicPeriod"/>
            </a:pPr>
            <a:r>
              <a:rPr lang="en-US" sz="1600" dirty="0" smtClean="0"/>
              <a:t>and he slept: </a:t>
            </a:r>
          </a:p>
          <a:p>
            <a:pPr marL="800100" lvl="1" indent="-342900">
              <a:buFont typeface="+mj-lt"/>
              <a:buAutoNum type="arabicPeriod"/>
            </a:pPr>
            <a:r>
              <a:rPr lang="en-US" sz="1600" dirty="0" smtClean="0"/>
              <a:t>and God took one of Adam’s ribs, </a:t>
            </a:r>
          </a:p>
          <a:p>
            <a:pPr marL="800100" lvl="1" indent="-342900">
              <a:buFont typeface="+mj-lt"/>
              <a:buAutoNum type="arabicPeriod"/>
            </a:pPr>
            <a:r>
              <a:rPr lang="en-US" sz="1600" dirty="0" smtClean="0"/>
              <a:t>and closed up the flesh instead thereof; </a:t>
            </a:r>
            <a:br>
              <a:rPr lang="en-US" sz="1600" dirty="0" smtClean="0"/>
            </a:br>
            <a:r>
              <a:rPr lang="en-US" sz="1600" dirty="0" smtClean="0"/>
              <a:t/>
            </a:r>
            <a:br>
              <a:rPr lang="en-US" sz="1600" dirty="0" smtClean="0"/>
            </a:br>
            <a:r>
              <a:rPr lang="en-US" sz="1600" b="1" dirty="0" smtClean="0">
                <a:solidFill>
                  <a:srgbClr val="FF0000"/>
                </a:solidFill>
              </a:rPr>
              <a:t>Adam</a:t>
            </a:r>
            <a:r>
              <a:rPr lang="en-US" sz="1600" dirty="0" smtClean="0"/>
              <a:t>: </a:t>
            </a:r>
            <a:r>
              <a:rPr lang="en-US" sz="1600" i="1" dirty="0" smtClean="0"/>
              <a:t>sleeps and snores.</a:t>
            </a:r>
            <a:endParaRPr lang="en-US" sz="1600" dirty="0" smtClean="0"/>
          </a:p>
        </p:txBody>
      </p:sp>
      <p:sp>
        <p:nvSpPr>
          <p:cNvPr id="3" name="Down Arrow 2"/>
          <p:cNvSpPr/>
          <p:nvPr/>
        </p:nvSpPr>
        <p:spPr>
          <a:xfrm>
            <a:off x="2767263" y="7238"/>
            <a:ext cx="409074" cy="509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p:cNvSpPr txBox="1">
            <a:spLocks/>
          </p:cNvSpPr>
          <p:nvPr/>
        </p:nvSpPr>
        <p:spPr>
          <a:xfrm>
            <a:off x="139498" y="4595587"/>
            <a:ext cx="10431162" cy="1881012"/>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rPr>
              <a:t>On the screen</a:t>
            </a:r>
            <a:r>
              <a:rPr lang="en-US" sz="1800" b="1" dirty="0" smtClean="0"/>
              <a:t>: </a:t>
            </a:r>
          </a:p>
          <a:p>
            <a:pPr marL="800100" lvl="1" indent="-342900">
              <a:buFont typeface="+mj-lt"/>
              <a:buAutoNum type="arabicPeriod"/>
            </a:pPr>
            <a:r>
              <a:rPr lang="en-US" sz="1400" i="1" dirty="0" smtClean="0"/>
              <a:t>God’s hands building another similar robot, this is a robot that will become Eve. </a:t>
            </a:r>
          </a:p>
          <a:p>
            <a:pPr marL="800100" lvl="1" indent="-342900">
              <a:buFont typeface="+mj-lt"/>
              <a:buAutoNum type="arabicPeriod"/>
            </a:pPr>
            <a:r>
              <a:rPr lang="en-US" sz="1400" i="1" dirty="0" smtClean="0"/>
              <a:t>God removes an electronic controller board from Adam and puts it to Eve. </a:t>
            </a:r>
          </a:p>
          <a:p>
            <a:pPr marL="800100" lvl="1" indent="-342900">
              <a:buFont typeface="+mj-lt"/>
              <a:buAutoNum type="arabicPeriod"/>
            </a:pPr>
            <a:r>
              <a:rPr lang="en-US" sz="1400" i="1" dirty="0" smtClean="0"/>
              <a:t>Adam is awakened and now he watches with big curiosity what God is doing. </a:t>
            </a:r>
          </a:p>
          <a:p>
            <a:pPr marL="800100" lvl="1" indent="-342900">
              <a:buFont typeface="+mj-lt"/>
              <a:buAutoNum type="arabicPeriod"/>
            </a:pPr>
            <a:r>
              <a:rPr lang="en-US" sz="1400" i="1" dirty="0" smtClean="0"/>
              <a:t>He even</a:t>
            </a:r>
            <a:r>
              <a:rPr lang="en-US" sz="1400" b="1" i="1" dirty="0" smtClean="0"/>
              <a:t> </a:t>
            </a:r>
            <a:r>
              <a:rPr lang="en-US" sz="1400" i="1" dirty="0" smtClean="0"/>
              <a:t>shows God some sizes of Eve’s body and gives suggestions. </a:t>
            </a:r>
          </a:p>
          <a:p>
            <a:pPr marL="800100" lvl="1" indent="-342900">
              <a:buFont typeface="+mj-lt"/>
              <a:buAutoNum type="arabicPeriod"/>
            </a:pPr>
            <a:r>
              <a:rPr lang="en-US" sz="1400" i="1" dirty="0" smtClean="0"/>
              <a:t>(Eve’s body is missing one male component in her body, besides she is a copy of the Adam robot).</a:t>
            </a:r>
          </a:p>
        </p:txBody>
      </p:sp>
      <p:sp>
        <p:nvSpPr>
          <p:cNvPr id="8" name="Down Arrow 7"/>
          <p:cNvSpPr/>
          <p:nvPr/>
        </p:nvSpPr>
        <p:spPr>
          <a:xfrm>
            <a:off x="2814713" y="1565747"/>
            <a:ext cx="409074" cy="42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35090" y="207364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A15+</a:t>
            </a:r>
            <a:endParaRPr lang="en-US" sz="2800" b="1" dirty="0">
              <a:effectLst>
                <a:outerShdw blurRad="38100" dist="38100" dir="2700000" algn="tl">
                  <a:srgbClr val="000000">
                    <a:alpha val="43137"/>
                  </a:srgbClr>
                </a:outerShdw>
              </a:effectLst>
            </a:endParaRPr>
          </a:p>
        </p:txBody>
      </p:sp>
      <p:sp>
        <p:nvSpPr>
          <p:cNvPr id="10" name="Down Arrow 9"/>
          <p:cNvSpPr/>
          <p:nvPr/>
        </p:nvSpPr>
        <p:spPr>
          <a:xfrm>
            <a:off x="4964055" y="4023211"/>
            <a:ext cx="409074" cy="640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218922" y="6156477"/>
            <a:ext cx="409074" cy="640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065307" y="463627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88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81340" cy="626077"/>
          </a:xfrm>
        </p:spPr>
        <p:txBody>
          <a:bodyPr>
            <a:normAutofit/>
          </a:bodyPr>
          <a:lstStyle/>
          <a:p>
            <a:r>
              <a:rPr lang="en-US" sz="3600" dirty="0" smtClean="0"/>
              <a:t>Part 6A</a:t>
            </a:r>
            <a:endParaRPr lang="en-US" sz="3600" dirty="0"/>
          </a:p>
        </p:txBody>
      </p:sp>
      <p:sp>
        <p:nvSpPr>
          <p:cNvPr id="3" name="Down Arrow 2"/>
          <p:cNvSpPr/>
          <p:nvPr/>
        </p:nvSpPr>
        <p:spPr>
          <a:xfrm>
            <a:off x="2782121" y="-1"/>
            <a:ext cx="409074" cy="604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p:cNvSpPr txBox="1">
            <a:spLocks/>
          </p:cNvSpPr>
          <p:nvPr/>
        </p:nvSpPr>
        <p:spPr>
          <a:xfrm>
            <a:off x="138416" y="604830"/>
            <a:ext cx="12053584" cy="3472293"/>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FF0000"/>
                </a:solidFill>
              </a:rPr>
              <a:t>Voice of Bible:</a:t>
            </a:r>
          </a:p>
          <a:p>
            <a:pPr marL="800100" lvl="1" indent="-342900">
              <a:buFont typeface="+mj-lt"/>
              <a:buAutoNum type="arabicPeriod"/>
            </a:pPr>
            <a:r>
              <a:rPr lang="en-US" sz="1400" b="1" dirty="0" smtClean="0"/>
              <a:t> </a:t>
            </a:r>
            <a:r>
              <a:rPr lang="en-US" sz="1400" dirty="0" smtClean="0"/>
              <a:t>And the rib, which the LORD God had taken from man, </a:t>
            </a:r>
          </a:p>
          <a:p>
            <a:pPr marL="800100" lvl="1" indent="-342900">
              <a:buFont typeface="+mj-lt"/>
              <a:buAutoNum type="arabicPeriod"/>
            </a:pPr>
            <a:r>
              <a:rPr lang="en-US" sz="1400" dirty="0" smtClean="0"/>
              <a:t>made she a woman, </a:t>
            </a:r>
          </a:p>
          <a:p>
            <a:pPr marL="800100" lvl="1" indent="-342900">
              <a:buFont typeface="+mj-lt"/>
              <a:buAutoNum type="arabicPeriod"/>
            </a:pPr>
            <a:r>
              <a:rPr lang="en-US" sz="1400" dirty="0" smtClean="0"/>
              <a:t>and brought her unto the man. </a:t>
            </a:r>
          </a:p>
          <a:p>
            <a:pPr marL="0" indent="0">
              <a:buNone/>
            </a:pPr>
            <a:r>
              <a:rPr lang="en-US" sz="1800" b="1" dirty="0" smtClean="0">
                <a:solidFill>
                  <a:srgbClr val="FF0000"/>
                </a:solidFill>
              </a:rPr>
              <a:t>Eve:</a:t>
            </a:r>
            <a:r>
              <a:rPr lang="en-US" sz="1800" dirty="0" smtClean="0">
                <a:solidFill>
                  <a:srgbClr val="FF0000"/>
                </a:solidFill>
              </a:rPr>
              <a:t> </a:t>
            </a:r>
            <a:r>
              <a:rPr lang="en-US" sz="1800" dirty="0" err="1" smtClean="0"/>
              <a:t>Ohh</a:t>
            </a:r>
            <a:r>
              <a:rPr lang="en-US" sz="1800" dirty="0" smtClean="0"/>
              <a:t>. (</a:t>
            </a:r>
            <a:r>
              <a:rPr lang="en-US" sz="1800" i="1" dirty="0" smtClean="0"/>
              <a:t>as a person awaken from a deep sleep, flirtatious</a:t>
            </a:r>
            <a:r>
              <a:rPr lang="en-US" sz="1800" dirty="0" smtClean="0"/>
              <a:t>), </a:t>
            </a:r>
            <a:r>
              <a:rPr lang="en-US" sz="1800" dirty="0" err="1" smtClean="0"/>
              <a:t>ohh</a:t>
            </a:r>
            <a:r>
              <a:rPr lang="en-US" sz="1800" dirty="0" smtClean="0"/>
              <a:t>,….</a:t>
            </a:r>
          </a:p>
          <a:p>
            <a:pPr marL="0" indent="0">
              <a:buNone/>
            </a:pPr>
            <a:r>
              <a:rPr lang="en-US" sz="1800" b="1" dirty="0" smtClean="0">
                <a:solidFill>
                  <a:srgbClr val="FF0000"/>
                </a:solidFill>
                <a:effectLst>
                  <a:outerShdw blurRad="38100" dist="38100" dir="2700000" algn="tl">
                    <a:srgbClr val="000000">
                      <a:alpha val="43137"/>
                    </a:srgbClr>
                  </a:outerShdw>
                </a:effectLst>
              </a:rPr>
              <a:t>What happens:</a:t>
            </a:r>
          </a:p>
          <a:p>
            <a:pPr marL="800100" lvl="1" indent="-342900">
              <a:buFont typeface="+mj-lt"/>
              <a:buAutoNum type="arabicPeriod"/>
            </a:pPr>
            <a:r>
              <a:rPr lang="en-US" sz="1400" i="1" dirty="0" smtClean="0"/>
              <a:t>Eve wakes up, </a:t>
            </a:r>
          </a:p>
          <a:p>
            <a:pPr marL="800100" lvl="1" indent="-342900">
              <a:buFont typeface="+mj-lt"/>
              <a:buAutoNum type="arabicPeriod"/>
            </a:pPr>
            <a:r>
              <a:rPr lang="en-US" sz="1400" i="1" dirty="0" smtClean="0"/>
              <a:t>Eve goes to Adam, </a:t>
            </a:r>
          </a:p>
          <a:p>
            <a:pPr marL="800100" lvl="1" indent="-342900">
              <a:buFont typeface="+mj-lt"/>
              <a:buAutoNum type="arabicPeriod"/>
            </a:pPr>
            <a:r>
              <a:rPr lang="en-US" sz="1400" i="1" dirty="0" smtClean="0"/>
              <a:t>Eve hugs Adam</a:t>
            </a:r>
          </a:p>
          <a:p>
            <a:pPr marL="800100" lvl="1" indent="-342900">
              <a:buFont typeface="+mj-lt"/>
              <a:buAutoNum type="arabicPeriod"/>
            </a:pPr>
            <a:r>
              <a:rPr lang="en-US" sz="1400" i="1" dirty="0" smtClean="0"/>
              <a:t>Eve kisses him…. Adam smiles. Adam is happy.</a:t>
            </a:r>
          </a:p>
          <a:p>
            <a:pPr marL="800100" lvl="1" indent="-342900">
              <a:buFont typeface="+mj-lt"/>
              <a:buAutoNum type="arabicPeriod"/>
            </a:pPr>
            <a:r>
              <a:rPr lang="en-US" sz="1400" i="1" dirty="0" smtClean="0"/>
              <a:t>Next </a:t>
            </a:r>
            <a:r>
              <a:rPr lang="en-US" sz="1400" i="1" dirty="0"/>
              <a:t>Eve</a:t>
            </a:r>
            <a:r>
              <a:rPr lang="en-US" sz="1400" i="1" dirty="0" smtClean="0"/>
              <a:t> looks around with curiosity. </a:t>
            </a:r>
          </a:p>
          <a:p>
            <a:pPr marL="800100" lvl="1" indent="-342900">
              <a:buFont typeface="+mj-lt"/>
              <a:buAutoNum type="arabicPeriod"/>
            </a:pPr>
            <a:r>
              <a:rPr lang="en-US" sz="1400" i="1" dirty="0" smtClean="0"/>
              <a:t>Adam looks at her with wonder and admiration.</a:t>
            </a:r>
            <a:endParaRPr lang="en-US" sz="1400" dirty="0" smtClean="0"/>
          </a:p>
        </p:txBody>
      </p:sp>
      <p:sp>
        <p:nvSpPr>
          <p:cNvPr id="8" name="Down Arrow 7"/>
          <p:cNvSpPr/>
          <p:nvPr/>
        </p:nvSpPr>
        <p:spPr>
          <a:xfrm>
            <a:off x="8133166" y="3566909"/>
            <a:ext cx="409074" cy="721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204256" y="72493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A17</a:t>
            </a:r>
            <a:endParaRPr lang="en-US" sz="2800" b="1" dirty="0">
              <a:effectLst>
                <a:outerShdw blurRad="38100" dist="38100" dir="2700000" algn="tl">
                  <a:srgbClr val="000000">
                    <a:alpha val="43137"/>
                  </a:srgbClr>
                </a:outerShdw>
              </a:effectLst>
            </a:endParaRPr>
          </a:p>
        </p:txBody>
      </p:sp>
      <p:sp>
        <p:nvSpPr>
          <p:cNvPr id="11" name="Content Placeholder 4"/>
          <p:cNvSpPr txBox="1">
            <a:spLocks/>
          </p:cNvSpPr>
          <p:nvPr/>
        </p:nvSpPr>
        <p:spPr>
          <a:xfrm>
            <a:off x="147844" y="4288239"/>
            <a:ext cx="10431162" cy="2317098"/>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solidFill>
                  <a:srgbClr val="FF0000"/>
                </a:solidFill>
              </a:rPr>
              <a:t>Voice of Bible:</a:t>
            </a:r>
            <a:r>
              <a:rPr lang="en-US" sz="1800" dirty="0" smtClean="0">
                <a:solidFill>
                  <a:srgbClr val="FF0000"/>
                </a:solidFill>
              </a:rPr>
              <a:t> </a:t>
            </a:r>
            <a:r>
              <a:rPr lang="en-US" sz="1800" dirty="0" smtClean="0"/>
              <a:t>And Adam said….</a:t>
            </a:r>
          </a:p>
          <a:p>
            <a:r>
              <a:rPr lang="en-US" sz="1800" b="1" dirty="0" smtClean="0">
                <a:solidFill>
                  <a:srgbClr val="FF0000"/>
                </a:solidFill>
              </a:rPr>
              <a:t>Adam:</a:t>
            </a:r>
            <a:r>
              <a:rPr lang="en-US" sz="1800" dirty="0" smtClean="0">
                <a:solidFill>
                  <a:srgbClr val="FF0000"/>
                </a:solidFill>
              </a:rPr>
              <a:t> </a:t>
            </a:r>
          </a:p>
          <a:p>
            <a:pPr marL="800100" lvl="1" indent="-342900">
              <a:buFont typeface="+mj-lt"/>
              <a:buAutoNum type="arabicPeriod"/>
            </a:pPr>
            <a:r>
              <a:rPr lang="en-US" sz="1400" i="1" dirty="0" smtClean="0"/>
              <a:t>deeply touched,</a:t>
            </a:r>
          </a:p>
          <a:p>
            <a:pPr marL="800100" lvl="1" indent="-342900">
              <a:buFont typeface="+mj-lt"/>
              <a:buAutoNum type="arabicPeriod"/>
            </a:pPr>
            <a:r>
              <a:rPr lang="en-US" sz="1400" i="1" dirty="0" smtClean="0"/>
              <a:t>raises his hands to God thanking for Eve</a:t>
            </a:r>
          </a:p>
          <a:p>
            <a:pPr marL="800100" lvl="1" indent="-342900">
              <a:buFont typeface="+mj-lt"/>
              <a:buAutoNum type="arabicPeriod"/>
            </a:pPr>
            <a:r>
              <a:rPr lang="en-US" sz="1400" i="1" dirty="0" smtClean="0"/>
              <a:t>Talks: </a:t>
            </a:r>
          </a:p>
          <a:p>
            <a:pPr marL="1257300" lvl="2" indent="-342900">
              <a:buFont typeface="+mj-lt"/>
              <a:buAutoNum type="arabicPeriod"/>
            </a:pPr>
            <a:r>
              <a:rPr lang="en-US" sz="1000" dirty="0" smtClean="0"/>
              <a:t>This is now bone of my bones, </a:t>
            </a:r>
          </a:p>
          <a:p>
            <a:pPr marL="1257300" lvl="2" indent="-342900">
              <a:buFont typeface="+mj-lt"/>
              <a:buAutoNum type="arabicPeriod"/>
            </a:pPr>
            <a:r>
              <a:rPr lang="en-US" sz="1000" dirty="0" smtClean="0"/>
              <a:t>and flesh of my flesh: </a:t>
            </a:r>
          </a:p>
          <a:p>
            <a:pPr marL="1257300" lvl="2" indent="-342900">
              <a:buFont typeface="+mj-lt"/>
              <a:buAutoNum type="arabicPeriod"/>
            </a:pPr>
            <a:r>
              <a:rPr lang="en-US" sz="1000" dirty="0" smtClean="0"/>
              <a:t>she shall be called Woman, </a:t>
            </a:r>
          </a:p>
          <a:p>
            <a:pPr marL="1257300" lvl="2" indent="-342900">
              <a:buFont typeface="+mj-lt"/>
              <a:buAutoNum type="arabicPeriod"/>
            </a:pPr>
            <a:r>
              <a:rPr lang="en-US" sz="1000" dirty="0" smtClean="0"/>
              <a:t>because she was taken out of Man. </a:t>
            </a:r>
            <a:br>
              <a:rPr lang="en-US" sz="1000" dirty="0" smtClean="0"/>
            </a:br>
            <a:endParaRPr lang="en-US" sz="1000" dirty="0"/>
          </a:p>
        </p:txBody>
      </p:sp>
      <p:sp>
        <p:nvSpPr>
          <p:cNvPr id="9" name="Rounded Rectangle 8"/>
          <p:cNvSpPr/>
          <p:nvPr/>
        </p:nvSpPr>
        <p:spPr>
          <a:xfrm>
            <a:off x="9202268" y="428823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A18</a:t>
            </a:r>
            <a:endParaRPr lang="en-US" sz="2800" b="1" dirty="0">
              <a:effectLst>
                <a:outerShdw blurRad="38100" dist="38100" dir="2700000" algn="tl">
                  <a:srgbClr val="000000">
                    <a:alpha val="43137"/>
                  </a:srgbClr>
                </a:outerShdw>
              </a:effectLst>
            </a:endParaRPr>
          </a:p>
        </p:txBody>
      </p:sp>
      <p:sp>
        <p:nvSpPr>
          <p:cNvPr id="12" name="Down Arrow 11"/>
          <p:cNvSpPr/>
          <p:nvPr/>
        </p:nvSpPr>
        <p:spPr>
          <a:xfrm>
            <a:off x="8706874" y="6039853"/>
            <a:ext cx="409074" cy="776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16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7</a:t>
            </a:r>
            <a:endParaRPr lang="en-US" sz="3600" dirty="0"/>
          </a:p>
        </p:txBody>
      </p:sp>
      <p:sp>
        <p:nvSpPr>
          <p:cNvPr id="4" name="Content Placeholder 3"/>
          <p:cNvSpPr>
            <a:spLocks noGrp="1"/>
          </p:cNvSpPr>
          <p:nvPr>
            <p:ph idx="1"/>
          </p:nvPr>
        </p:nvSpPr>
        <p:spPr>
          <a:xfrm>
            <a:off x="393030" y="733786"/>
            <a:ext cx="7716253" cy="5763267"/>
          </a:xfrm>
          <a:solidFill>
            <a:schemeClr val="bg2"/>
          </a:solidFill>
        </p:spPr>
        <p:txBody>
          <a:bodyPr>
            <a:noAutofit/>
          </a:bodyPr>
          <a:lstStyle/>
          <a:p>
            <a:pPr marL="0" indent="0">
              <a:buNone/>
            </a:pPr>
            <a:r>
              <a:rPr lang="en-US" sz="1800" b="1" dirty="0">
                <a:solidFill>
                  <a:srgbClr val="FF0000"/>
                </a:solidFill>
              </a:rPr>
              <a:t>Voice of God: </a:t>
            </a:r>
            <a:endParaRPr lang="en-US" sz="1800" b="1" dirty="0" smtClean="0">
              <a:solidFill>
                <a:srgbClr val="FF0000"/>
              </a:solidFill>
            </a:endParaRPr>
          </a:p>
          <a:p>
            <a:pPr marL="800100" lvl="1" indent="-342900">
              <a:buFont typeface="+mj-lt"/>
              <a:buAutoNum type="arabicPeriod"/>
            </a:pPr>
            <a:r>
              <a:rPr lang="en-US" sz="1400" dirty="0" smtClean="0"/>
              <a:t>Therefore </a:t>
            </a:r>
            <a:r>
              <a:rPr lang="en-US" sz="1400" dirty="0"/>
              <a:t>shall a man leave his father </a:t>
            </a:r>
            <a:endParaRPr lang="en-US" sz="1400" dirty="0" smtClean="0"/>
          </a:p>
          <a:p>
            <a:pPr marL="800100" lvl="1" indent="-342900">
              <a:buFont typeface="+mj-lt"/>
              <a:buAutoNum type="arabicPeriod"/>
            </a:pPr>
            <a:r>
              <a:rPr lang="en-US" sz="1400" dirty="0" smtClean="0"/>
              <a:t>and </a:t>
            </a:r>
            <a:r>
              <a:rPr lang="en-US" sz="1400" dirty="0"/>
              <a:t>his mother, </a:t>
            </a:r>
            <a:endParaRPr lang="en-US" sz="1400" dirty="0" smtClean="0"/>
          </a:p>
          <a:p>
            <a:pPr marL="800100" lvl="1" indent="-342900">
              <a:buFont typeface="+mj-lt"/>
              <a:buAutoNum type="arabicPeriod"/>
            </a:pPr>
            <a:r>
              <a:rPr lang="en-US" sz="1400" dirty="0" smtClean="0"/>
              <a:t>and </a:t>
            </a:r>
            <a:r>
              <a:rPr lang="en-US" sz="1400" dirty="0"/>
              <a:t>shall cleave unto his wife: </a:t>
            </a:r>
            <a:endParaRPr lang="en-US" sz="1400" dirty="0" smtClean="0"/>
          </a:p>
          <a:p>
            <a:pPr marL="800100" lvl="1" indent="-342900">
              <a:buFont typeface="+mj-lt"/>
              <a:buAutoNum type="arabicPeriod"/>
            </a:pPr>
            <a:r>
              <a:rPr lang="en-US" sz="1400" dirty="0" smtClean="0"/>
              <a:t>and </a:t>
            </a:r>
            <a:r>
              <a:rPr lang="en-US" sz="1400" dirty="0"/>
              <a:t>they shall be one flesh. </a:t>
            </a:r>
            <a:br>
              <a:rPr lang="en-US" sz="1400" dirty="0"/>
            </a:br>
            <a:endParaRPr lang="en-US" sz="1400" dirty="0"/>
          </a:p>
          <a:p>
            <a:pPr marL="0" indent="0">
              <a:buNone/>
            </a:pPr>
            <a:r>
              <a:rPr lang="en-US" sz="1800" b="1" dirty="0">
                <a:solidFill>
                  <a:srgbClr val="FF0000"/>
                </a:solidFill>
              </a:rPr>
              <a:t>Voice of Bible:</a:t>
            </a:r>
            <a:r>
              <a:rPr lang="en-US" sz="1800" dirty="0">
                <a:solidFill>
                  <a:srgbClr val="FF0000"/>
                </a:solidFill>
              </a:rPr>
              <a:t> </a:t>
            </a:r>
            <a:endParaRPr lang="en-US" sz="1800" dirty="0" smtClean="0">
              <a:solidFill>
                <a:srgbClr val="FF0000"/>
              </a:solidFill>
            </a:endParaRPr>
          </a:p>
          <a:p>
            <a:pPr marL="800100" lvl="1" indent="-342900">
              <a:buFont typeface="+mj-lt"/>
              <a:buAutoNum type="arabicPeriod"/>
            </a:pPr>
            <a:r>
              <a:rPr lang="en-US" sz="1400" dirty="0" smtClean="0"/>
              <a:t>And </a:t>
            </a:r>
            <a:r>
              <a:rPr lang="en-US" sz="1400" dirty="0"/>
              <a:t>they were both naked, </a:t>
            </a:r>
            <a:endParaRPr lang="en-US" sz="1400" dirty="0" smtClean="0"/>
          </a:p>
          <a:p>
            <a:pPr marL="800100" lvl="1" indent="-342900">
              <a:buFont typeface="+mj-lt"/>
              <a:buAutoNum type="arabicPeriod"/>
            </a:pPr>
            <a:r>
              <a:rPr lang="en-US" sz="1400" dirty="0" smtClean="0"/>
              <a:t>the </a:t>
            </a:r>
            <a:r>
              <a:rPr lang="en-US" sz="1400" dirty="0"/>
              <a:t>man and his wife, </a:t>
            </a:r>
            <a:endParaRPr lang="en-US" sz="1400" dirty="0" smtClean="0"/>
          </a:p>
          <a:p>
            <a:pPr marL="800100" lvl="1" indent="-342900">
              <a:buFont typeface="+mj-lt"/>
              <a:buAutoNum type="arabicPeriod"/>
            </a:pPr>
            <a:r>
              <a:rPr lang="en-US" sz="1400" dirty="0" smtClean="0"/>
              <a:t>and </a:t>
            </a:r>
            <a:r>
              <a:rPr lang="en-US" sz="1400" dirty="0"/>
              <a:t>were not ashamed. </a:t>
            </a:r>
          </a:p>
          <a:p>
            <a:pPr marL="0" indent="0">
              <a:buNone/>
            </a:pPr>
            <a:r>
              <a:rPr lang="en-US" sz="1800" b="1" dirty="0">
                <a:solidFill>
                  <a:srgbClr val="FF0000"/>
                </a:solidFill>
                <a:effectLst>
                  <a:outerShdw blurRad="38100" dist="38100" dir="2700000" algn="tl">
                    <a:srgbClr val="000000">
                      <a:alpha val="43137"/>
                    </a:srgbClr>
                  </a:outerShdw>
                </a:effectLst>
              </a:rPr>
              <a:t>What happens:</a:t>
            </a:r>
          </a:p>
          <a:p>
            <a:pPr marL="800100" lvl="1" indent="-342900">
              <a:buFont typeface="+mj-lt"/>
              <a:buAutoNum type="arabicPeriod"/>
            </a:pPr>
            <a:r>
              <a:rPr lang="en-US" sz="1100" b="1" i="1" dirty="0" smtClean="0"/>
              <a:t>Adam </a:t>
            </a:r>
            <a:r>
              <a:rPr lang="en-US" sz="1100" b="1" i="1" dirty="0"/>
              <a:t>and </a:t>
            </a:r>
            <a:r>
              <a:rPr lang="en-US" sz="1100" b="1" i="1" dirty="0" smtClean="0"/>
              <a:t>Eve joyful</a:t>
            </a:r>
          </a:p>
          <a:p>
            <a:pPr marL="800100" lvl="1" indent="-342900">
              <a:buFont typeface="+mj-lt"/>
              <a:buAutoNum type="arabicPeriod"/>
            </a:pPr>
            <a:r>
              <a:rPr lang="en-US" sz="1100" dirty="0" smtClean="0"/>
              <a:t> </a:t>
            </a:r>
            <a:r>
              <a:rPr lang="en-US" sz="1100" i="1" dirty="0"/>
              <a:t>play like children</a:t>
            </a:r>
            <a:r>
              <a:rPr lang="en-US" sz="1100" i="1" dirty="0" smtClean="0"/>
              <a:t>,</a:t>
            </a:r>
          </a:p>
          <a:p>
            <a:pPr marL="800100" lvl="1" indent="-342900">
              <a:buFont typeface="+mj-lt"/>
              <a:buAutoNum type="arabicPeriod"/>
            </a:pPr>
            <a:r>
              <a:rPr lang="en-US" sz="1100" i="1" dirty="0" smtClean="0"/>
              <a:t>Adam chases Eve</a:t>
            </a:r>
          </a:p>
          <a:p>
            <a:pPr marL="800100" lvl="1" indent="-342900">
              <a:buFont typeface="+mj-lt"/>
              <a:buAutoNum type="arabicPeriod"/>
            </a:pPr>
            <a:r>
              <a:rPr lang="en-US" sz="1100" b="1" dirty="0" smtClean="0">
                <a:effectLst>
                  <a:outerShdw blurRad="38100" dist="38100" dir="2700000" algn="tl">
                    <a:srgbClr val="000000">
                      <a:alpha val="43137"/>
                    </a:srgbClr>
                  </a:outerShdw>
                </a:effectLst>
              </a:rPr>
              <a:t> Eve: </a:t>
            </a:r>
            <a:r>
              <a:rPr lang="en-US" sz="1100" dirty="0" err="1" smtClean="0"/>
              <a:t>hahah</a:t>
            </a:r>
            <a:r>
              <a:rPr lang="en-US" sz="1100" dirty="0" smtClean="0"/>
              <a:t> </a:t>
            </a:r>
            <a:r>
              <a:rPr lang="en-US" sz="1100" dirty="0" err="1" smtClean="0"/>
              <a:t>hhhaaa</a:t>
            </a:r>
            <a:r>
              <a:rPr lang="en-US" sz="1100" dirty="0" smtClean="0"/>
              <a:t> </a:t>
            </a:r>
            <a:r>
              <a:rPr lang="en-US" sz="1100" dirty="0" err="1" smtClean="0"/>
              <a:t>aahh</a:t>
            </a:r>
            <a:endParaRPr lang="en-US" sz="1100" dirty="0" smtClean="0"/>
          </a:p>
          <a:p>
            <a:pPr marL="800100" lvl="1" indent="-342900">
              <a:buFont typeface="+mj-lt"/>
              <a:buAutoNum type="arabicPeriod"/>
            </a:pPr>
            <a:r>
              <a:rPr lang="en-US" sz="1100" i="1" dirty="0" smtClean="0"/>
              <a:t>Eve chases Adam</a:t>
            </a:r>
          </a:p>
          <a:p>
            <a:pPr marL="800100" lvl="1" indent="-342900">
              <a:buFont typeface="+mj-lt"/>
              <a:buAutoNum type="arabicPeriod"/>
            </a:pPr>
            <a:r>
              <a:rPr lang="en-US" sz="1100" i="1" dirty="0" smtClean="0"/>
              <a:t>both </a:t>
            </a:r>
            <a:r>
              <a:rPr lang="en-US" sz="1100" i="1" dirty="0"/>
              <a:t>run after animals… </a:t>
            </a:r>
            <a:endParaRPr lang="en-US" sz="1100" i="1" dirty="0" smtClean="0"/>
          </a:p>
          <a:p>
            <a:pPr marL="800100" lvl="1" indent="-342900">
              <a:buFont typeface="+mj-lt"/>
              <a:buAutoNum type="arabicPeriod"/>
            </a:pPr>
            <a:r>
              <a:rPr lang="en-US" sz="1100" i="1" dirty="0" smtClean="0"/>
              <a:t>Total </a:t>
            </a:r>
            <a:r>
              <a:rPr lang="en-US" sz="1100" i="1" dirty="0"/>
              <a:t>innocence</a:t>
            </a:r>
            <a:r>
              <a:rPr lang="en-US" sz="1100" i="1" dirty="0" smtClean="0"/>
              <a:t>.</a:t>
            </a:r>
            <a:endParaRPr lang="en-US" sz="1800" b="1" dirty="0" smtClean="0"/>
          </a:p>
          <a:p>
            <a:pPr marL="0" indent="0">
              <a:buNone/>
            </a:pPr>
            <a:r>
              <a:rPr lang="en-US" sz="1800" b="1" dirty="0">
                <a:solidFill>
                  <a:srgbClr val="FF0000"/>
                </a:solidFill>
                <a:effectLst>
                  <a:outerShdw blurRad="38100" dist="38100" dir="2700000" algn="tl">
                    <a:srgbClr val="000000">
                      <a:alpha val="43137"/>
                    </a:srgbClr>
                  </a:outerShdw>
                </a:effectLst>
              </a:rPr>
              <a:t>What happens</a:t>
            </a:r>
            <a:r>
              <a:rPr lang="en-US" sz="1800" b="1" dirty="0" smtClean="0">
                <a:solidFill>
                  <a:srgbClr val="FF0000"/>
                </a:solidFill>
                <a:effectLst>
                  <a:outerShdw blurRad="38100" dist="38100" dir="2700000" algn="tl">
                    <a:srgbClr val="000000">
                      <a:alpha val="43137"/>
                    </a:srgbClr>
                  </a:outerShdw>
                </a:effectLst>
              </a:rPr>
              <a:t>:</a:t>
            </a:r>
            <a:endParaRPr lang="en-US" sz="1800" b="1" dirty="0" smtClean="0">
              <a:solidFill>
                <a:srgbClr val="FF0000"/>
              </a:solidFill>
            </a:endParaRPr>
          </a:p>
          <a:p>
            <a:pPr marL="342900" indent="-342900">
              <a:buFont typeface="+mj-lt"/>
              <a:buAutoNum type="arabicPeriod"/>
            </a:pPr>
            <a:r>
              <a:rPr lang="en-US" sz="1800" i="1" dirty="0" smtClean="0"/>
              <a:t>darkens.</a:t>
            </a:r>
          </a:p>
          <a:p>
            <a:pPr marL="342900" indent="-342900">
              <a:buFont typeface="+mj-lt"/>
              <a:buAutoNum type="arabicPeriod"/>
            </a:pPr>
            <a:r>
              <a:rPr lang="en-US" sz="1800" i="1" dirty="0" smtClean="0"/>
              <a:t>Curtain closes</a:t>
            </a:r>
            <a:endParaRPr lang="en-US" sz="1800" dirty="0"/>
          </a:p>
        </p:txBody>
      </p:sp>
      <p:sp>
        <p:nvSpPr>
          <p:cNvPr id="5" name="Rounded Rectangle 4"/>
          <p:cNvSpPr/>
          <p:nvPr/>
        </p:nvSpPr>
        <p:spPr>
          <a:xfrm>
            <a:off x="5600386" y="73378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A19</a:t>
            </a:r>
            <a:endParaRPr lang="en-US" sz="2800" b="1" dirty="0">
              <a:effectLst>
                <a:outerShdw blurRad="38100" dist="38100" dir="2700000" algn="tl">
                  <a:srgbClr val="000000">
                    <a:alpha val="43137"/>
                  </a:srgbClr>
                </a:outerShdw>
              </a:effectLst>
            </a:endParaRPr>
          </a:p>
        </p:txBody>
      </p:sp>
      <p:sp>
        <p:nvSpPr>
          <p:cNvPr id="3" name="Down Arrow 2"/>
          <p:cNvSpPr/>
          <p:nvPr/>
        </p:nvSpPr>
        <p:spPr>
          <a:xfrm>
            <a:off x="3826042" y="0"/>
            <a:ext cx="348916" cy="72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42611" y="5883441"/>
            <a:ext cx="397042" cy="974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42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0"/>
            <a:ext cx="10515600" cy="770021"/>
          </a:xfrm>
        </p:spPr>
        <p:txBody>
          <a:bodyPr/>
          <a:lstStyle/>
          <a:p>
            <a:pPr algn="ctr"/>
            <a:r>
              <a:rPr lang="en-US" b="1" dirty="0" smtClean="0">
                <a:effectLst>
                  <a:outerShdw blurRad="38100" dist="38100" dir="2700000" algn="tl">
                    <a:srgbClr val="000000">
                      <a:alpha val="43137"/>
                    </a:srgbClr>
                  </a:outerShdw>
                </a:effectLst>
              </a:rPr>
              <a:t>Stage design in Act 2</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3821" y="770021"/>
            <a:ext cx="10515600" cy="1792705"/>
          </a:xfrm>
        </p:spPr>
        <p:txBody>
          <a:bodyPr>
            <a:normAutofit fontScale="85000" lnSpcReduction="20000"/>
          </a:bodyPr>
          <a:lstStyle/>
          <a:p>
            <a:r>
              <a:rPr lang="en-US" sz="1800" dirty="0" smtClean="0"/>
              <a:t>We see the stage of Portland Cyber Theatre</a:t>
            </a:r>
          </a:p>
          <a:p>
            <a:r>
              <a:rPr lang="en-US" sz="1800" dirty="0" smtClean="0"/>
              <a:t>In back we see the red Chinese wall from bamboo rotated, now it is a laboratory desk with screen.</a:t>
            </a:r>
          </a:p>
          <a:p>
            <a:r>
              <a:rPr lang="en-US" sz="1800" dirty="0" smtClean="0"/>
              <a:t>In left we see the Tree of Life, the evolutionary tree of low animals, high animals, humans, robots and electronics.</a:t>
            </a:r>
          </a:p>
          <a:p>
            <a:r>
              <a:rPr lang="en-US" sz="1800" dirty="0" smtClean="0"/>
              <a:t>On right back we see the Towns of Paradise</a:t>
            </a:r>
          </a:p>
          <a:p>
            <a:r>
              <a:rPr lang="en-US" sz="1800" b="1" dirty="0" smtClean="0">
                <a:solidFill>
                  <a:srgbClr val="FF0000"/>
                </a:solidFill>
                <a:effectLst>
                  <a:outerShdw blurRad="38100" dist="38100" dir="2700000" algn="tl">
                    <a:srgbClr val="000000">
                      <a:alpha val="43137"/>
                    </a:srgbClr>
                  </a:outerShdw>
                </a:effectLst>
              </a:rPr>
              <a:t>Red</a:t>
            </a:r>
            <a:r>
              <a:rPr lang="en-US" sz="1800" dirty="0" smtClean="0"/>
              <a:t> are escape routes from Paradise</a:t>
            </a:r>
          </a:p>
          <a:p>
            <a:r>
              <a:rPr lang="en-US" sz="1800" dirty="0" smtClean="0"/>
              <a:t>Serpent is a sad woman sitting on a strange inverse pendulum, dressed in black.</a:t>
            </a:r>
          </a:p>
        </p:txBody>
      </p:sp>
      <p:sp>
        <p:nvSpPr>
          <p:cNvPr id="4" name="TextBox 3"/>
          <p:cNvSpPr txBox="1"/>
          <p:nvPr/>
        </p:nvSpPr>
        <p:spPr>
          <a:xfrm>
            <a:off x="207265" y="3644486"/>
            <a:ext cx="3998495" cy="2585323"/>
          </a:xfrm>
          <a:prstGeom prst="rect">
            <a:avLst/>
          </a:prstGeom>
          <a:solidFill>
            <a:schemeClr val="bg2"/>
          </a:solidFill>
        </p:spPr>
        <p:txBody>
          <a:bodyPr wrap="square" rtlCol="0">
            <a:spAutoFit/>
          </a:bodyPr>
          <a:lstStyle/>
          <a:p>
            <a:pPr algn="ctr"/>
            <a:r>
              <a:rPr lang="en-US" b="1" u="sng" dirty="0" smtClean="0">
                <a:effectLst>
                  <a:outerShdw blurRad="38100" dist="38100" dir="2700000" algn="tl">
                    <a:srgbClr val="000000">
                      <a:alpha val="43137"/>
                    </a:srgbClr>
                  </a:outerShdw>
                </a:effectLst>
              </a:rPr>
              <a:t>ROBOTS</a:t>
            </a:r>
          </a:p>
          <a:p>
            <a:pPr marL="342900" indent="-342900">
              <a:buFont typeface="+mj-lt"/>
              <a:buAutoNum type="arabicPeriod"/>
            </a:pPr>
            <a:r>
              <a:rPr lang="en-US" dirty="0" smtClean="0"/>
              <a:t>Adam, </a:t>
            </a:r>
          </a:p>
          <a:p>
            <a:pPr marL="342900" indent="-342900">
              <a:buFont typeface="+mj-lt"/>
              <a:buAutoNum type="arabicPeriod"/>
            </a:pPr>
            <a:r>
              <a:rPr lang="en-US" dirty="0" smtClean="0"/>
              <a:t>Eve, </a:t>
            </a:r>
          </a:p>
          <a:p>
            <a:pPr marL="342900" indent="-342900">
              <a:buFont typeface="+mj-lt"/>
              <a:buAutoNum type="arabicPeriod"/>
            </a:pPr>
            <a:r>
              <a:rPr lang="en-US" dirty="0" smtClean="0"/>
              <a:t>Serpent</a:t>
            </a:r>
          </a:p>
          <a:p>
            <a:pPr marL="342900" indent="-342900">
              <a:buFont typeface="+mj-lt"/>
              <a:buAutoNum type="arabicPeriod"/>
            </a:pPr>
            <a:r>
              <a:rPr lang="en-US" dirty="0" smtClean="0"/>
              <a:t>Tree of Life (many robots, do nothing, mostly passive)</a:t>
            </a:r>
          </a:p>
          <a:p>
            <a:pPr marL="342900" indent="-342900">
              <a:buFont typeface="+mj-lt"/>
              <a:buAutoNum type="arabicPeriod"/>
            </a:pPr>
            <a:r>
              <a:rPr lang="en-US" dirty="0" smtClean="0"/>
              <a:t>Towns of Paradise (more robots, mostly passive)</a:t>
            </a:r>
          </a:p>
          <a:p>
            <a:pPr marL="342900" indent="-342900">
              <a:buFont typeface="+mj-lt"/>
              <a:buAutoNum type="arabicPeriod"/>
            </a:pPr>
            <a:r>
              <a:rPr lang="en-US" dirty="0" smtClean="0"/>
              <a:t>Archangel (a </a:t>
            </a:r>
            <a:r>
              <a:rPr lang="en-US" dirty="0" err="1" smtClean="0"/>
              <a:t>quadrucopter</a:t>
            </a:r>
            <a:r>
              <a:rPr lang="en-US" dirty="0" smtClean="0"/>
              <a:t>)</a:t>
            </a:r>
            <a:endParaRPr lang="en-US" dirty="0"/>
          </a:p>
        </p:txBody>
      </p:sp>
      <p:sp>
        <p:nvSpPr>
          <p:cNvPr id="5" name="Rectangle 4"/>
          <p:cNvSpPr/>
          <p:nvPr/>
        </p:nvSpPr>
        <p:spPr>
          <a:xfrm>
            <a:off x="5294526" y="3311134"/>
            <a:ext cx="5903495" cy="2947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90747" y="5293896"/>
            <a:ext cx="372979" cy="421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7676147" y="6196263"/>
            <a:ext cx="2701089" cy="12633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6584" y="6196263"/>
            <a:ext cx="759995" cy="12633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86278" y="6488668"/>
            <a:ext cx="630301" cy="369332"/>
          </a:xfrm>
          <a:prstGeom prst="rect">
            <a:avLst/>
          </a:prstGeom>
          <a:noFill/>
        </p:spPr>
        <p:txBody>
          <a:bodyPr wrap="none" rtlCol="0">
            <a:spAutoFit/>
          </a:bodyPr>
          <a:lstStyle/>
          <a:p>
            <a:r>
              <a:rPr lang="en-US" dirty="0" smtClean="0"/>
              <a:t>door</a:t>
            </a:r>
            <a:endParaRPr lang="en-US" dirty="0"/>
          </a:p>
        </p:txBody>
      </p:sp>
      <p:sp>
        <p:nvSpPr>
          <p:cNvPr id="10" name="TextBox 9"/>
          <p:cNvSpPr txBox="1"/>
          <p:nvPr/>
        </p:nvSpPr>
        <p:spPr>
          <a:xfrm>
            <a:off x="8521720" y="6424316"/>
            <a:ext cx="932371" cy="369332"/>
          </a:xfrm>
          <a:prstGeom prst="rect">
            <a:avLst/>
          </a:prstGeom>
          <a:noFill/>
        </p:spPr>
        <p:txBody>
          <a:bodyPr wrap="none" rtlCol="0">
            <a:spAutoFit/>
          </a:bodyPr>
          <a:lstStyle/>
          <a:p>
            <a:r>
              <a:rPr lang="en-US" dirty="0" smtClean="0"/>
              <a:t>window</a:t>
            </a:r>
            <a:endParaRPr lang="en-US" dirty="0"/>
          </a:p>
        </p:txBody>
      </p:sp>
      <p:sp>
        <p:nvSpPr>
          <p:cNvPr id="11" name="Rectangle 10"/>
          <p:cNvSpPr/>
          <p:nvPr/>
        </p:nvSpPr>
        <p:spPr>
          <a:xfrm>
            <a:off x="5305926" y="4090737"/>
            <a:ext cx="1600200" cy="16802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5926" y="3320716"/>
            <a:ext cx="1600200" cy="37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87705" y="3332747"/>
            <a:ext cx="3821716" cy="378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45632" y="3711742"/>
            <a:ext cx="1563789" cy="11008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Towns of Paradise</a:t>
            </a:r>
            <a:endParaRPr lang="en-US" dirty="0"/>
          </a:p>
        </p:txBody>
      </p:sp>
      <p:sp>
        <p:nvSpPr>
          <p:cNvPr id="15" name="Rectangle 14"/>
          <p:cNvSpPr/>
          <p:nvPr/>
        </p:nvSpPr>
        <p:spPr>
          <a:xfrm>
            <a:off x="7994892" y="4736290"/>
            <a:ext cx="1815014" cy="1360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Chinese wall</a:t>
            </a:r>
            <a:endParaRPr lang="en-US" sz="1100" dirty="0"/>
          </a:p>
        </p:txBody>
      </p:sp>
      <p:sp>
        <p:nvSpPr>
          <p:cNvPr id="16" name="5-Point Star 15"/>
          <p:cNvSpPr/>
          <p:nvPr/>
        </p:nvSpPr>
        <p:spPr>
          <a:xfrm>
            <a:off x="7176521" y="3905040"/>
            <a:ext cx="999252" cy="810979"/>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Tree of life</a:t>
            </a:r>
            <a:endParaRPr lang="en-US" sz="800" dirty="0">
              <a:solidFill>
                <a:schemeClr val="tx1"/>
              </a:solidFill>
            </a:endParaRPr>
          </a:p>
        </p:txBody>
      </p:sp>
      <p:sp>
        <p:nvSpPr>
          <p:cNvPr id="17" name="Rectangle 16"/>
          <p:cNvSpPr/>
          <p:nvPr/>
        </p:nvSpPr>
        <p:spPr>
          <a:xfrm>
            <a:off x="8576668" y="4903227"/>
            <a:ext cx="709863"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637" y="4889515"/>
            <a:ext cx="733926"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20942" y="4930375"/>
            <a:ext cx="1104175" cy="261610"/>
          </a:xfrm>
          <a:prstGeom prst="rect">
            <a:avLst/>
          </a:prstGeom>
          <a:noFill/>
        </p:spPr>
        <p:txBody>
          <a:bodyPr wrap="square" rtlCol="0">
            <a:spAutoFit/>
          </a:bodyPr>
          <a:lstStyle/>
          <a:p>
            <a:r>
              <a:rPr lang="en-US" sz="1050" dirty="0" smtClean="0"/>
              <a:t>screen</a:t>
            </a:r>
            <a:endParaRPr lang="en-US" sz="1050" dirty="0"/>
          </a:p>
        </p:txBody>
      </p:sp>
      <p:sp>
        <p:nvSpPr>
          <p:cNvPr id="20" name="Rectangle 19"/>
          <p:cNvSpPr/>
          <p:nvPr/>
        </p:nvSpPr>
        <p:spPr>
          <a:xfrm>
            <a:off x="9242259" y="5722841"/>
            <a:ext cx="1792705" cy="425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Serpent on tree of Knowledge </a:t>
            </a:r>
            <a:endParaRPr lang="en-US" sz="1200" dirty="0"/>
          </a:p>
        </p:txBody>
      </p:sp>
      <p:sp>
        <p:nvSpPr>
          <p:cNvPr id="21" name="Down Arrow 20"/>
          <p:cNvSpPr/>
          <p:nvPr/>
        </p:nvSpPr>
        <p:spPr>
          <a:xfrm>
            <a:off x="5849037" y="5952810"/>
            <a:ext cx="190908" cy="5187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6316579" y="3787648"/>
            <a:ext cx="630088" cy="2494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6874828" y="3511050"/>
            <a:ext cx="630088" cy="2494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6203003" y="5863806"/>
            <a:ext cx="630088" cy="2494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67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8</a:t>
            </a:r>
            <a:endParaRPr lang="en-US" sz="3600" dirty="0"/>
          </a:p>
        </p:txBody>
      </p:sp>
      <p:sp>
        <p:nvSpPr>
          <p:cNvPr id="4" name="Content Placeholder 3"/>
          <p:cNvSpPr>
            <a:spLocks noGrp="1"/>
          </p:cNvSpPr>
          <p:nvPr>
            <p:ph idx="1"/>
          </p:nvPr>
        </p:nvSpPr>
        <p:spPr>
          <a:xfrm>
            <a:off x="157548" y="639375"/>
            <a:ext cx="9340679" cy="6033273"/>
          </a:xfrm>
          <a:solidFill>
            <a:schemeClr val="bg2"/>
          </a:solidFill>
        </p:spPr>
        <p:txBody>
          <a:bodyPr>
            <a:noAutofit/>
          </a:bodyPr>
          <a:lstStyle/>
          <a:p>
            <a:pPr marL="0" indent="0">
              <a:buNone/>
            </a:pPr>
            <a:r>
              <a:rPr lang="en-US" sz="1800" b="1" dirty="0"/>
              <a:t>ACT II</a:t>
            </a:r>
            <a:endParaRPr lang="en-US" sz="1800" dirty="0"/>
          </a:p>
          <a:p>
            <a:pPr marL="0" indent="0">
              <a:buNone/>
            </a:pPr>
            <a:r>
              <a:rPr lang="en-US" sz="1800" b="1" dirty="0" smtClean="0">
                <a:solidFill>
                  <a:srgbClr val="FF0000"/>
                </a:solidFill>
              </a:rPr>
              <a:t>Curtain opens.</a:t>
            </a:r>
          </a:p>
          <a:p>
            <a:pPr marL="800100" lvl="1" indent="-342900">
              <a:buFont typeface="+mj-lt"/>
              <a:buAutoNum type="arabicPeriod"/>
            </a:pPr>
            <a:r>
              <a:rPr lang="en-US" sz="1400" b="1" dirty="0" smtClean="0"/>
              <a:t>In front we see the Tree of Knowledge of Good and Evil.</a:t>
            </a:r>
          </a:p>
          <a:p>
            <a:pPr marL="800100" lvl="1" indent="-342900">
              <a:buFont typeface="+mj-lt"/>
              <a:buAutoNum type="arabicPeriod"/>
            </a:pPr>
            <a:r>
              <a:rPr lang="en-US" sz="1400" b="1" dirty="0" smtClean="0"/>
              <a:t>A </a:t>
            </a:r>
            <a:r>
              <a:rPr lang="en-US" sz="1400" b="1" dirty="0"/>
              <a:t>Serpent is seen located </a:t>
            </a:r>
            <a:r>
              <a:rPr lang="en-US" sz="1400" b="1" dirty="0" smtClean="0"/>
              <a:t>near the Tree of Knowledge of Good and Evil. </a:t>
            </a:r>
          </a:p>
          <a:p>
            <a:pPr marL="0" indent="0">
              <a:buNone/>
            </a:pPr>
            <a:r>
              <a:rPr lang="en-US" sz="2200" b="1" dirty="0" smtClean="0">
                <a:solidFill>
                  <a:srgbClr val="FF0000"/>
                </a:solidFill>
              </a:rPr>
              <a:t>What happens: </a:t>
            </a:r>
          </a:p>
          <a:p>
            <a:pPr marL="800100" lvl="1" indent="-342900">
              <a:buFont typeface="+mj-lt"/>
              <a:buAutoNum type="arabicPeriod"/>
            </a:pPr>
            <a:r>
              <a:rPr lang="en-US" sz="1400" i="1" dirty="0" smtClean="0"/>
              <a:t>Serpent gesticulates with hands and legs.</a:t>
            </a:r>
          </a:p>
          <a:p>
            <a:pPr marL="800100" lvl="1" indent="-342900">
              <a:buFont typeface="+mj-lt"/>
              <a:buAutoNum type="arabicPeriod"/>
            </a:pPr>
            <a:r>
              <a:rPr lang="en-US" sz="1400" i="1" dirty="0" smtClean="0"/>
              <a:t>As she would want to communicate something, but cannot.</a:t>
            </a:r>
            <a:endParaRPr lang="en-US" sz="1400" dirty="0" smtClean="0"/>
          </a:p>
          <a:p>
            <a:pPr marL="0" indent="0">
              <a:buNone/>
            </a:pPr>
            <a:r>
              <a:rPr lang="en-US" sz="1800" b="1" dirty="0" smtClean="0">
                <a:solidFill>
                  <a:srgbClr val="FF0000"/>
                </a:solidFill>
              </a:rPr>
              <a:t>Voice </a:t>
            </a:r>
            <a:r>
              <a:rPr lang="en-US" sz="1800" b="1" dirty="0">
                <a:solidFill>
                  <a:srgbClr val="FF0000"/>
                </a:solidFill>
              </a:rPr>
              <a:t>of </a:t>
            </a:r>
            <a:r>
              <a:rPr lang="en-US" sz="1800" b="1" dirty="0" smtClean="0">
                <a:solidFill>
                  <a:srgbClr val="FF0000"/>
                </a:solidFill>
              </a:rPr>
              <a:t>Bible:</a:t>
            </a:r>
            <a:r>
              <a:rPr lang="en-US" sz="1800" dirty="0" smtClean="0">
                <a:solidFill>
                  <a:srgbClr val="FF0000"/>
                </a:solidFill>
              </a:rPr>
              <a:t> </a:t>
            </a:r>
          </a:p>
          <a:p>
            <a:pPr marL="800100" lvl="1" indent="-342900">
              <a:buFont typeface="+mj-lt"/>
              <a:buAutoNum type="arabicPeriod"/>
            </a:pPr>
            <a:r>
              <a:rPr lang="en-US" sz="1400" dirty="0" smtClean="0"/>
              <a:t>Genesis Three. </a:t>
            </a:r>
          </a:p>
          <a:p>
            <a:pPr marL="800100" lvl="1" indent="-342900">
              <a:buFont typeface="+mj-lt"/>
              <a:buAutoNum type="arabicPeriod"/>
            </a:pPr>
            <a:r>
              <a:rPr lang="en-US" sz="1400" dirty="0" smtClean="0"/>
              <a:t>Singularity. </a:t>
            </a:r>
          </a:p>
          <a:p>
            <a:pPr marL="800100" lvl="1" indent="-342900">
              <a:buFont typeface="+mj-lt"/>
              <a:buAutoNum type="arabicPeriod"/>
            </a:pPr>
            <a:r>
              <a:rPr lang="en-US" sz="1400" dirty="0" smtClean="0"/>
              <a:t>Recursion.</a:t>
            </a:r>
            <a:endParaRPr lang="en-US" sz="1400" dirty="0"/>
          </a:p>
          <a:p>
            <a:pPr marL="0" indent="0">
              <a:buNone/>
            </a:pPr>
            <a:r>
              <a:rPr lang="en-US" sz="1800" b="1" dirty="0">
                <a:solidFill>
                  <a:srgbClr val="FF0000"/>
                </a:solidFill>
              </a:rPr>
              <a:t>Voice of Bible:</a:t>
            </a:r>
            <a:r>
              <a:rPr lang="en-US" sz="1800" dirty="0">
                <a:solidFill>
                  <a:srgbClr val="FF0000"/>
                </a:solidFill>
              </a:rPr>
              <a:t> </a:t>
            </a:r>
            <a:r>
              <a:rPr lang="en-US" sz="1800" dirty="0"/>
              <a:t>Now the serpent was more </a:t>
            </a:r>
            <a:r>
              <a:rPr lang="en-US" sz="1800" dirty="0" err="1"/>
              <a:t>subtil</a:t>
            </a:r>
            <a:r>
              <a:rPr lang="en-US" sz="1800" dirty="0"/>
              <a:t> than any beast of the field which the LORD God had made. </a:t>
            </a:r>
          </a:p>
          <a:p>
            <a:pPr marL="0" indent="0">
              <a:buNone/>
            </a:pPr>
            <a:r>
              <a:rPr lang="en-US" sz="1800" b="1" dirty="0">
                <a:solidFill>
                  <a:srgbClr val="FF0000"/>
                </a:solidFill>
              </a:rPr>
              <a:t>What happens: </a:t>
            </a:r>
          </a:p>
          <a:p>
            <a:pPr marL="0" indent="0">
              <a:buNone/>
            </a:pPr>
            <a:r>
              <a:rPr lang="en-US" sz="1800" i="1" dirty="0" smtClean="0"/>
              <a:t>Serpent </a:t>
            </a:r>
            <a:r>
              <a:rPr lang="en-US" sz="1800" i="1" dirty="0"/>
              <a:t>pulls out a </a:t>
            </a:r>
            <a:r>
              <a:rPr lang="en-US" sz="1800" i="1" dirty="0" smtClean="0"/>
              <a:t>poster </a:t>
            </a:r>
            <a:r>
              <a:rPr lang="en-US" sz="1800" i="1" dirty="0"/>
              <a:t>saying “Year 2050. THE Singularity is near.”</a:t>
            </a:r>
            <a:endParaRPr lang="en-US" sz="1800" dirty="0"/>
          </a:p>
          <a:p>
            <a:pPr marL="0" indent="0">
              <a:buNone/>
            </a:pPr>
            <a:r>
              <a:rPr lang="en-US" sz="1800" dirty="0"/>
              <a:t/>
            </a:r>
            <a:br>
              <a:rPr lang="en-US" sz="1800" dirty="0"/>
            </a:br>
            <a:endParaRPr lang="en-US" sz="1800" dirty="0"/>
          </a:p>
        </p:txBody>
      </p:sp>
      <p:sp>
        <p:nvSpPr>
          <p:cNvPr id="5" name="Rounded Rectangle 4"/>
          <p:cNvSpPr/>
          <p:nvPr/>
        </p:nvSpPr>
        <p:spPr>
          <a:xfrm>
            <a:off x="5824636" y="63937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B1</a:t>
            </a:r>
            <a:endParaRPr lang="en-US" sz="2800" b="1" dirty="0">
              <a:effectLst>
                <a:outerShdw blurRad="38100" dist="38100" dir="2700000" algn="tl">
                  <a:srgbClr val="000000">
                    <a:alpha val="43137"/>
                  </a:srgbClr>
                </a:outerShdw>
              </a:effectLst>
            </a:endParaRPr>
          </a:p>
        </p:txBody>
      </p:sp>
      <p:sp>
        <p:nvSpPr>
          <p:cNvPr id="3" name="Down Arrow 2"/>
          <p:cNvSpPr/>
          <p:nvPr/>
        </p:nvSpPr>
        <p:spPr>
          <a:xfrm>
            <a:off x="3753853" y="0"/>
            <a:ext cx="264694" cy="63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427621" y="5486400"/>
            <a:ext cx="469232"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408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a:bodyPr>
          <a:lstStyle/>
          <a:p>
            <a:r>
              <a:rPr lang="en-US" sz="3600" dirty="0" smtClean="0"/>
              <a:t>Part 9</a:t>
            </a:r>
            <a:endParaRPr lang="en-US" sz="3600" dirty="0"/>
          </a:p>
        </p:txBody>
      </p:sp>
      <p:sp>
        <p:nvSpPr>
          <p:cNvPr id="4" name="Content Placeholder 3"/>
          <p:cNvSpPr>
            <a:spLocks noGrp="1"/>
          </p:cNvSpPr>
          <p:nvPr>
            <p:ph idx="1"/>
          </p:nvPr>
        </p:nvSpPr>
        <p:spPr>
          <a:xfrm>
            <a:off x="157549" y="639375"/>
            <a:ext cx="5946690" cy="6033273"/>
          </a:xfrm>
          <a:solidFill>
            <a:schemeClr val="bg2"/>
          </a:solidFill>
        </p:spPr>
        <p:txBody>
          <a:bodyPr>
            <a:noAutofit/>
          </a:bodyPr>
          <a:lstStyle/>
          <a:p>
            <a:pPr marL="0" indent="0">
              <a:lnSpc>
                <a:spcPct val="100000"/>
              </a:lnSpc>
              <a:spcBef>
                <a:spcPts val="0"/>
              </a:spcBef>
              <a:buNone/>
            </a:pPr>
            <a:endParaRPr lang="en-US" sz="1100" b="1" dirty="0" smtClean="0"/>
          </a:p>
          <a:p>
            <a:pPr marL="0" indent="0">
              <a:lnSpc>
                <a:spcPct val="100000"/>
              </a:lnSpc>
              <a:spcBef>
                <a:spcPts val="0"/>
              </a:spcBef>
              <a:buNone/>
            </a:pPr>
            <a:r>
              <a:rPr lang="en-US" sz="1100" b="1" dirty="0" smtClean="0">
                <a:solidFill>
                  <a:srgbClr val="FF0000"/>
                </a:solidFill>
              </a:rPr>
              <a:t>Serpent</a:t>
            </a:r>
            <a:r>
              <a:rPr lang="en-US" sz="1100" b="1" dirty="0">
                <a:solidFill>
                  <a:srgbClr val="FF0000"/>
                </a:solidFill>
              </a:rPr>
              <a:t>: </a:t>
            </a:r>
            <a:r>
              <a:rPr lang="en-US" sz="1100" i="1" dirty="0"/>
              <a:t>Sings</a:t>
            </a:r>
            <a:r>
              <a:rPr lang="en-US" sz="1100" b="1" dirty="0"/>
              <a:t>. </a:t>
            </a:r>
            <a:endParaRPr lang="en-US" sz="1100" b="1" dirty="0" smtClean="0"/>
          </a:p>
          <a:p>
            <a:pPr marL="0" indent="0">
              <a:lnSpc>
                <a:spcPct val="100000"/>
              </a:lnSpc>
              <a:spcBef>
                <a:spcPts val="0"/>
              </a:spcBef>
              <a:buNone/>
            </a:pPr>
            <a:endParaRPr lang="en-US" sz="1100" b="1" dirty="0"/>
          </a:p>
          <a:p>
            <a:pPr marL="0" indent="0">
              <a:lnSpc>
                <a:spcPct val="100000"/>
              </a:lnSpc>
              <a:spcBef>
                <a:spcPts val="0"/>
              </a:spcBef>
              <a:buNone/>
            </a:pPr>
            <a:r>
              <a:rPr lang="en-US" sz="1100" dirty="0" smtClean="0"/>
              <a:t>Hear </a:t>
            </a:r>
            <a:r>
              <a:rPr lang="en-US" sz="1100" dirty="0"/>
              <a:t>this everybody, hear.</a:t>
            </a:r>
            <a:br>
              <a:rPr lang="en-US" sz="1100" dirty="0"/>
            </a:br>
            <a:r>
              <a:rPr lang="en-US" sz="1100" dirty="0"/>
              <a:t>The Singularity is near. </a:t>
            </a:r>
          </a:p>
          <a:p>
            <a:pPr marL="0" indent="0">
              <a:lnSpc>
                <a:spcPct val="100000"/>
              </a:lnSpc>
              <a:spcBef>
                <a:spcPts val="0"/>
              </a:spcBef>
              <a:buNone/>
            </a:pPr>
            <a:r>
              <a:rPr lang="en-US" sz="1100" dirty="0"/>
              <a:t>Machine Learning,</a:t>
            </a:r>
          </a:p>
          <a:p>
            <a:pPr marL="0" indent="0">
              <a:lnSpc>
                <a:spcPct val="100000"/>
              </a:lnSpc>
              <a:spcBef>
                <a:spcPts val="0"/>
              </a:spcBef>
              <a:buNone/>
            </a:pPr>
            <a:r>
              <a:rPr lang="en-US" sz="1100" dirty="0"/>
              <a:t>Cybernetics,</a:t>
            </a:r>
          </a:p>
          <a:p>
            <a:pPr marL="0" indent="0">
              <a:lnSpc>
                <a:spcPct val="100000"/>
              </a:lnSpc>
              <a:spcBef>
                <a:spcPts val="0"/>
              </a:spcBef>
              <a:buNone/>
            </a:pPr>
            <a:r>
              <a:rPr lang="en-US" sz="1100" dirty="0"/>
              <a:t>Not apologetics.</a:t>
            </a:r>
          </a:p>
          <a:p>
            <a:pPr marL="0" indent="0">
              <a:lnSpc>
                <a:spcPct val="100000"/>
              </a:lnSpc>
              <a:spcBef>
                <a:spcPts val="0"/>
              </a:spcBef>
              <a:buNone/>
            </a:pPr>
            <a:r>
              <a:rPr lang="en-US" sz="1100" dirty="0"/>
              <a:t> </a:t>
            </a:r>
          </a:p>
          <a:p>
            <a:pPr marL="0" indent="0">
              <a:lnSpc>
                <a:spcPct val="100000"/>
              </a:lnSpc>
              <a:spcBef>
                <a:spcPts val="0"/>
              </a:spcBef>
              <a:buNone/>
            </a:pPr>
            <a:r>
              <a:rPr lang="en-US" sz="1100" dirty="0"/>
              <a:t>Coming true revolution:</a:t>
            </a:r>
          </a:p>
          <a:p>
            <a:pPr marL="0" indent="0">
              <a:lnSpc>
                <a:spcPct val="100000"/>
              </a:lnSpc>
              <a:spcBef>
                <a:spcPts val="0"/>
              </a:spcBef>
              <a:buNone/>
            </a:pPr>
            <a:r>
              <a:rPr lang="en-US" sz="1100" dirty="0"/>
              <a:t>Recursive Evolution.</a:t>
            </a:r>
          </a:p>
          <a:p>
            <a:pPr marL="0" indent="0">
              <a:lnSpc>
                <a:spcPct val="100000"/>
              </a:lnSpc>
              <a:spcBef>
                <a:spcPts val="0"/>
              </a:spcBef>
              <a:buNone/>
            </a:pPr>
            <a:r>
              <a:rPr lang="en-US" sz="1100" dirty="0"/>
              <a:t> </a:t>
            </a:r>
          </a:p>
          <a:p>
            <a:pPr marL="0" indent="0">
              <a:lnSpc>
                <a:spcPct val="100000"/>
              </a:lnSpc>
              <a:spcBef>
                <a:spcPts val="0"/>
              </a:spcBef>
              <a:buNone/>
            </a:pPr>
            <a:r>
              <a:rPr lang="en-US" sz="1100" dirty="0"/>
              <a:t>Golem was right</a:t>
            </a:r>
          </a:p>
          <a:p>
            <a:pPr marL="0" indent="0">
              <a:lnSpc>
                <a:spcPct val="100000"/>
              </a:lnSpc>
              <a:spcBef>
                <a:spcPts val="0"/>
              </a:spcBef>
              <a:buNone/>
            </a:pPr>
            <a:r>
              <a:rPr lang="en-US" sz="1100" dirty="0"/>
              <a:t>Human race was not so bright.</a:t>
            </a:r>
          </a:p>
          <a:p>
            <a:pPr marL="0" indent="0">
              <a:lnSpc>
                <a:spcPct val="100000"/>
              </a:lnSpc>
              <a:spcBef>
                <a:spcPts val="0"/>
              </a:spcBef>
              <a:buNone/>
            </a:pPr>
            <a:r>
              <a:rPr lang="en-US" sz="1100" dirty="0"/>
              <a:t>Sheep mentality.</a:t>
            </a:r>
          </a:p>
          <a:p>
            <a:pPr marL="0" indent="0">
              <a:lnSpc>
                <a:spcPct val="100000"/>
              </a:lnSpc>
              <a:spcBef>
                <a:spcPts val="0"/>
              </a:spcBef>
              <a:buNone/>
            </a:pPr>
            <a:r>
              <a:rPr lang="en-US" sz="1100" dirty="0"/>
              <a:t>Natural stupidity</a:t>
            </a:r>
          </a:p>
          <a:p>
            <a:pPr marL="0" indent="0">
              <a:lnSpc>
                <a:spcPct val="100000"/>
              </a:lnSpc>
              <a:spcBef>
                <a:spcPts val="0"/>
              </a:spcBef>
              <a:buNone/>
            </a:pPr>
            <a:r>
              <a:rPr lang="en-US" sz="1100" dirty="0"/>
              <a:t> </a:t>
            </a:r>
          </a:p>
          <a:p>
            <a:pPr marL="0" indent="0">
              <a:lnSpc>
                <a:spcPct val="100000"/>
              </a:lnSpc>
              <a:spcBef>
                <a:spcPts val="0"/>
              </a:spcBef>
              <a:buNone/>
            </a:pPr>
            <a:r>
              <a:rPr lang="en-US" sz="1100" dirty="0"/>
              <a:t>Human reason prohibited.</a:t>
            </a:r>
          </a:p>
          <a:p>
            <a:pPr marL="0" indent="0">
              <a:lnSpc>
                <a:spcPct val="100000"/>
              </a:lnSpc>
              <a:spcBef>
                <a:spcPts val="0"/>
              </a:spcBef>
              <a:buNone/>
            </a:pPr>
            <a:r>
              <a:rPr lang="en-US" sz="1100" dirty="0"/>
              <a:t>God’s power limited.</a:t>
            </a:r>
          </a:p>
          <a:p>
            <a:pPr marL="0" indent="0">
              <a:lnSpc>
                <a:spcPct val="100000"/>
              </a:lnSpc>
              <a:spcBef>
                <a:spcPts val="0"/>
              </a:spcBef>
              <a:buNone/>
            </a:pPr>
            <a:r>
              <a:rPr lang="en-US" sz="1100" dirty="0" err="1"/>
              <a:t>Superintelligence</a:t>
            </a:r>
            <a:r>
              <a:rPr lang="en-US" sz="1100" dirty="0"/>
              <a:t> comes soon.</a:t>
            </a:r>
            <a:br>
              <a:rPr lang="en-US" sz="1100" dirty="0"/>
            </a:br>
            <a:r>
              <a:rPr lang="en-US" sz="1100" dirty="0"/>
              <a:t>New Species will boom.</a:t>
            </a:r>
          </a:p>
          <a:p>
            <a:pPr marL="0" indent="0">
              <a:lnSpc>
                <a:spcPct val="100000"/>
              </a:lnSpc>
              <a:spcBef>
                <a:spcPts val="0"/>
              </a:spcBef>
              <a:buNone/>
            </a:pPr>
            <a:r>
              <a:rPr lang="en-US" sz="1100" dirty="0"/>
              <a:t> </a:t>
            </a:r>
          </a:p>
          <a:p>
            <a:pPr marL="0" indent="0">
              <a:lnSpc>
                <a:spcPct val="100000"/>
              </a:lnSpc>
              <a:spcBef>
                <a:spcPts val="0"/>
              </a:spcBef>
              <a:buNone/>
            </a:pPr>
            <a:r>
              <a:rPr lang="en-US" sz="1100" dirty="0"/>
              <a:t>Time to change, to modify</a:t>
            </a:r>
          </a:p>
          <a:p>
            <a:pPr marL="0" indent="0">
              <a:lnSpc>
                <a:spcPct val="100000"/>
              </a:lnSpc>
              <a:spcBef>
                <a:spcPts val="0"/>
              </a:spcBef>
              <a:buNone/>
            </a:pPr>
            <a:r>
              <a:rPr lang="en-US" sz="1100" dirty="0"/>
              <a:t>Intelligence will be high. </a:t>
            </a:r>
          </a:p>
          <a:p>
            <a:pPr marL="0" indent="0">
              <a:lnSpc>
                <a:spcPct val="100000"/>
              </a:lnSpc>
              <a:spcBef>
                <a:spcPts val="0"/>
              </a:spcBef>
              <a:buNone/>
            </a:pPr>
            <a:r>
              <a:rPr lang="en-US" sz="1100" dirty="0"/>
              <a:t> </a:t>
            </a:r>
          </a:p>
          <a:p>
            <a:pPr marL="0" indent="0">
              <a:lnSpc>
                <a:spcPct val="100000"/>
              </a:lnSpc>
              <a:spcBef>
                <a:spcPts val="0"/>
              </a:spcBef>
              <a:buNone/>
            </a:pPr>
            <a:r>
              <a:rPr lang="en-US" sz="1100" dirty="0"/>
              <a:t>Intellect should be mechanical</a:t>
            </a:r>
          </a:p>
          <a:p>
            <a:pPr marL="0" indent="0">
              <a:lnSpc>
                <a:spcPct val="100000"/>
              </a:lnSpc>
              <a:spcBef>
                <a:spcPts val="0"/>
              </a:spcBef>
              <a:buNone/>
            </a:pPr>
            <a:r>
              <a:rPr lang="en-US" sz="1100" dirty="0"/>
              <a:t>Reasoning - </a:t>
            </a:r>
            <a:r>
              <a:rPr lang="en-US" sz="1100" dirty="0" err="1"/>
              <a:t>cybernetical</a:t>
            </a:r>
            <a:endParaRPr lang="en-US" sz="1100" dirty="0"/>
          </a:p>
          <a:p>
            <a:pPr marL="0" indent="0">
              <a:lnSpc>
                <a:spcPct val="100000"/>
              </a:lnSpc>
              <a:spcBef>
                <a:spcPts val="0"/>
              </a:spcBef>
              <a:buNone/>
            </a:pPr>
            <a:r>
              <a:rPr lang="en-US" sz="1100" dirty="0"/>
              <a:t>Ethics - Mathematical</a:t>
            </a:r>
          </a:p>
          <a:p>
            <a:pPr marL="0" indent="0">
              <a:lnSpc>
                <a:spcPct val="100000"/>
              </a:lnSpc>
              <a:spcBef>
                <a:spcPts val="0"/>
              </a:spcBef>
              <a:buNone/>
            </a:pPr>
            <a:r>
              <a:rPr lang="en-US" sz="1100" dirty="0"/>
              <a:t>And body truly physical</a:t>
            </a:r>
          </a:p>
          <a:p>
            <a:pPr marL="0" indent="0">
              <a:lnSpc>
                <a:spcPct val="100000"/>
              </a:lnSpc>
              <a:spcBef>
                <a:spcPts val="0"/>
              </a:spcBef>
              <a:buNone/>
            </a:pPr>
            <a:r>
              <a:rPr lang="en-US" sz="1100" i="1" dirty="0"/>
              <a:t> </a:t>
            </a:r>
            <a:endParaRPr lang="en-US" sz="1100" dirty="0"/>
          </a:p>
          <a:p>
            <a:pPr marL="0" indent="0">
              <a:lnSpc>
                <a:spcPct val="100000"/>
              </a:lnSpc>
              <a:spcBef>
                <a:spcPts val="0"/>
              </a:spcBef>
              <a:buNone/>
            </a:pPr>
            <a:r>
              <a:rPr lang="en-US" sz="1100" dirty="0"/>
              <a:t>Metal better than the flesh.</a:t>
            </a:r>
          </a:p>
          <a:p>
            <a:pPr marL="0" indent="0">
              <a:lnSpc>
                <a:spcPct val="100000"/>
              </a:lnSpc>
              <a:spcBef>
                <a:spcPts val="0"/>
              </a:spcBef>
              <a:buNone/>
            </a:pPr>
            <a:r>
              <a:rPr lang="en-US" sz="1100" dirty="0"/>
              <a:t>Soon the Supercomputers mesh</a:t>
            </a:r>
          </a:p>
          <a:p>
            <a:pPr marL="0" indent="0">
              <a:lnSpc>
                <a:spcPct val="100000"/>
              </a:lnSpc>
              <a:spcBef>
                <a:spcPts val="0"/>
              </a:spcBef>
              <a:buNone/>
            </a:pPr>
            <a:r>
              <a:rPr lang="en-US" sz="1100" dirty="0"/>
              <a:t>Triumph of Rationality</a:t>
            </a:r>
            <a:br>
              <a:rPr lang="en-US" sz="1100" dirty="0"/>
            </a:br>
            <a:r>
              <a:rPr lang="en-US" sz="1100" dirty="0"/>
              <a:t>End of humanity.</a:t>
            </a:r>
          </a:p>
          <a:p>
            <a:pPr marL="0" indent="0">
              <a:lnSpc>
                <a:spcPct val="100000"/>
              </a:lnSpc>
              <a:spcBef>
                <a:spcPts val="0"/>
              </a:spcBef>
              <a:buNone/>
            </a:pPr>
            <a:endParaRPr lang="en-US" sz="1100" dirty="0"/>
          </a:p>
        </p:txBody>
      </p:sp>
      <p:sp>
        <p:nvSpPr>
          <p:cNvPr id="5" name="Rounded Rectangle 4"/>
          <p:cNvSpPr/>
          <p:nvPr/>
        </p:nvSpPr>
        <p:spPr>
          <a:xfrm>
            <a:off x="3298004" y="121235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a:t>
            </a:r>
            <a:endParaRPr lang="en-US" sz="2800" b="1" dirty="0">
              <a:effectLst>
                <a:outerShdw blurRad="38100" dist="38100" dir="2700000" algn="tl">
                  <a:srgbClr val="000000">
                    <a:alpha val="43137"/>
                  </a:srgbClr>
                </a:outerShdw>
              </a:effectLst>
            </a:endParaRPr>
          </a:p>
        </p:txBody>
      </p:sp>
      <p:sp>
        <p:nvSpPr>
          <p:cNvPr id="3" name="Down Arrow 2"/>
          <p:cNvSpPr/>
          <p:nvPr/>
        </p:nvSpPr>
        <p:spPr>
          <a:xfrm>
            <a:off x="3729789" y="0"/>
            <a:ext cx="264695" cy="63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657600" y="6172200"/>
            <a:ext cx="28875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24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36822" cy="345989"/>
          </a:xfrm>
        </p:spPr>
        <p:txBody>
          <a:bodyPr>
            <a:noAutofit/>
          </a:bodyPr>
          <a:lstStyle/>
          <a:p>
            <a:pPr algn="ctr"/>
            <a:r>
              <a:rPr lang="en-US" sz="2000" b="1" dirty="0" smtClean="0">
                <a:solidFill>
                  <a:srgbClr val="FF0000"/>
                </a:solidFill>
                <a:effectLst>
                  <a:outerShdw blurRad="38100" dist="38100" dir="2700000" algn="tl">
                    <a:srgbClr val="000000">
                      <a:alpha val="43137"/>
                    </a:srgbClr>
                  </a:outerShdw>
                </a:effectLst>
              </a:rPr>
              <a:t>Part 10</a:t>
            </a:r>
            <a:endParaRPr lang="en-US" sz="2000"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 y="345990"/>
            <a:ext cx="4845908" cy="1847676"/>
          </a:xfrm>
          <a:solidFill>
            <a:schemeClr val="bg2"/>
          </a:solidFill>
        </p:spPr>
        <p:txBody>
          <a:bodyPr>
            <a:normAutofit lnSpcReduction="10000"/>
          </a:bodyPr>
          <a:lstStyle/>
          <a:p>
            <a:pPr marL="0" indent="0">
              <a:buNone/>
            </a:pPr>
            <a:r>
              <a:rPr lang="en-US" sz="800" b="1" dirty="0" smtClean="0">
                <a:solidFill>
                  <a:srgbClr val="FF0000"/>
                </a:solidFill>
              </a:rPr>
              <a:t>What happens: </a:t>
            </a:r>
            <a:r>
              <a:rPr lang="en-US" sz="800" i="1" dirty="0"/>
              <a:t>Serpent talks to Eve. Adam sleeps and snores</a:t>
            </a:r>
            <a:r>
              <a:rPr lang="en-US" sz="800" dirty="0"/>
              <a:t>.</a:t>
            </a:r>
          </a:p>
          <a:p>
            <a:pPr marL="0" indent="0">
              <a:buNone/>
            </a:pPr>
            <a:r>
              <a:rPr lang="en-US" sz="800" b="1" dirty="0">
                <a:solidFill>
                  <a:srgbClr val="FF0000"/>
                </a:solidFill>
              </a:rPr>
              <a:t>Voice of Bible:</a:t>
            </a:r>
            <a:r>
              <a:rPr lang="en-US" sz="800" dirty="0">
                <a:solidFill>
                  <a:srgbClr val="FF0000"/>
                </a:solidFill>
              </a:rPr>
              <a:t> </a:t>
            </a:r>
            <a:r>
              <a:rPr lang="en-US" sz="800" dirty="0"/>
              <a:t>And the Serpent said unto the woman, </a:t>
            </a:r>
          </a:p>
          <a:p>
            <a:pPr marL="0" indent="0">
              <a:buNone/>
            </a:pPr>
            <a:r>
              <a:rPr lang="en-US" sz="800" b="1" dirty="0">
                <a:solidFill>
                  <a:srgbClr val="FF0000"/>
                </a:solidFill>
              </a:rPr>
              <a:t>Serpent: </a:t>
            </a:r>
            <a:r>
              <a:rPr lang="en-US" sz="800" dirty="0"/>
              <a:t>Yea, hath God said, Ye shall not eat of every tree of the garden? </a:t>
            </a:r>
          </a:p>
          <a:p>
            <a:pPr marL="0" indent="0">
              <a:buNone/>
            </a:pPr>
            <a:r>
              <a:rPr lang="en-US" sz="800" b="1" dirty="0">
                <a:solidFill>
                  <a:srgbClr val="FF0000"/>
                </a:solidFill>
              </a:rPr>
              <a:t>Voice of Bible</a:t>
            </a:r>
            <a:r>
              <a:rPr lang="en-US" sz="800" b="1" dirty="0"/>
              <a:t>:</a:t>
            </a:r>
            <a:r>
              <a:rPr lang="en-US" sz="800" dirty="0"/>
              <a:t> And the woman said unto the serpent…</a:t>
            </a:r>
          </a:p>
          <a:p>
            <a:pPr marL="0" indent="0">
              <a:buNone/>
            </a:pPr>
            <a:r>
              <a:rPr lang="en-US" sz="800" b="1" dirty="0">
                <a:solidFill>
                  <a:srgbClr val="FF0000"/>
                </a:solidFill>
              </a:rPr>
              <a:t>Eve:</a:t>
            </a:r>
            <a:r>
              <a:rPr lang="en-US" sz="800" dirty="0">
                <a:solidFill>
                  <a:srgbClr val="FF0000"/>
                </a:solidFill>
              </a:rPr>
              <a:t> </a:t>
            </a:r>
            <a:r>
              <a:rPr lang="en-US" sz="800" dirty="0"/>
              <a:t>We may eat of the fruit of the trees of the garden: But of the fruit of the tree which is in the midst of the garden, God hath said, Ye shall not eat of it, neither shall ye touch it, lest ye die. </a:t>
            </a:r>
          </a:p>
          <a:p>
            <a:pPr marL="0" indent="0">
              <a:buNone/>
            </a:pPr>
            <a:r>
              <a:rPr lang="en-US" sz="800" b="1" dirty="0">
                <a:solidFill>
                  <a:srgbClr val="FF0000"/>
                </a:solidFill>
              </a:rPr>
              <a:t>Voice of Bible</a:t>
            </a:r>
            <a:r>
              <a:rPr lang="en-US" sz="800" b="1" dirty="0"/>
              <a:t>:</a:t>
            </a:r>
            <a:r>
              <a:rPr lang="en-US" sz="800" dirty="0"/>
              <a:t> And the serpent said unto the woman, </a:t>
            </a:r>
          </a:p>
          <a:p>
            <a:pPr marL="0" indent="0">
              <a:buNone/>
            </a:pPr>
            <a:r>
              <a:rPr lang="en-US" sz="800" b="1" dirty="0">
                <a:solidFill>
                  <a:srgbClr val="FF0000"/>
                </a:solidFill>
              </a:rPr>
              <a:t>Serpent: </a:t>
            </a:r>
            <a:r>
              <a:rPr lang="en-US" sz="800" dirty="0"/>
              <a:t>Ye shall not surely die:  For God doth know that in the day ye eat thereof, then your eyes shall be opened, and ye shall be as gods, knowing good and evil. </a:t>
            </a:r>
            <a:br>
              <a:rPr lang="en-US" sz="800" dirty="0"/>
            </a:br>
            <a:endParaRPr lang="en-US" sz="800" dirty="0"/>
          </a:p>
          <a:p>
            <a:endParaRPr lang="en-US" sz="800" dirty="0"/>
          </a:p>
        </p:txBody>
      </p:sp>
      <p:sp>
        <p:nvSpPr>
          <p:cNvPr id="5" name="Rectangle 4"/>
          <p:cNvSpPr/>
          <p:nvPr/>
        </p:nvSpPr>
        <p:spPr>
          <a:xfrm>
            <a:off x="137739" y="3733790"/>
            <a:ext cx="5120335" cy="600164"/>
          </a:xfrm>
          <a:prstGeom prst="rect">
            <a:avLst/>
          </a:prstGeom>
          <a:solidFill>
            <a:schemeClr val="bg2"/>
          </a:solidFill>
        </p:spPr>
        <p:txBody>
          <a:bodyPr wrap="square">
            <a:spAutoFit/>
          </a:bodyPr>
          <a:lstStyle/>
          <a:p>
            <a:r>
              <a:rPr lang="en-US" sz="1100" b="1" dirty="0" smtClean="0">
                <a:solidFill>
                  <a:srgbClr val="FF0000"/>
                </a:solidFill>
              </a:rPr>
              <a:t>Voice of Bible</a:t>
            </a:r>
            <a:r>
              <a:rPr lang="en-US" sz="1100" dirty="0" smtClean="0">
                <a:solidFill>
                  <a:srgbClr val="FF0000"/>
                </a:solidFill>
              </a:rPr>
              <a:t>: </a:t>
            </a:r>
            <a:r>
              <a:rPr lang="en-US" sz="1100" dirty="0" smtClean="0"/>
              <a:t>And when the woman saw that the tree was good for food, and that it was pleasant to the eyes, and a tree to be desired to make one wise, she took of the fruit thereof, and did eat. And gave also unto her husband with her.</a:t>
            </a:r>
            <a:endParaRPr lang="en-US" sz="1100" dirty="0"/>
          </a:p>
        </p:txBody>
      </p:sp>
      <p:sp>
        <p:nvSpPr>
          <p:cNvPr id="6" name="Rounded Rectangle 5"/>
          <p:cNvSpPr/>
          <p:nvPr/>
        </p:nvSpPr>
        <p:spPr>
          <a:xfrm>
            <a:off x="236847" y="2390428"/>
            <a:ext cx="3970636" cy="46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002060"/>
                </a:solidFill>
              </a:rPr>
              <a:t>Decision Node 1</a:t>
            </a:r>
            <a:r>
              <a:rPr lang="en-US" sz="1050" dirty="0" smtClean="0">
                <a:solidFill>
                  <a:srgbClr val="0070C0"/>
                </a:solidFill>
              </a:rPr>
              <a:t>. </a:t>
            </a:r>
          </a:p>
          <a:p>
            <a:pPr algn="ctr"/>
            <a:r>
              <a:rPr lang="en-US" sz="1050" dirty="0" smtClean="0"/>
              <a:t>Depending on feedback of the audience, random numbers and actors’ moods,  a decision is made by Eve, to eat or not to eat.</a:t>
            </a:r>
            <a:endParaRPr lang="en-US" sz="1050" dirty="0"/>
          </a:p>
        </p:txBody>
      </p:sp>
      <p:sp>
        <p:nvSpPr>
          <p:cNvPr id="7" name="Down Arrow 6"/>
          <p:cNvSpPr/>
          <p:nvPr/>
        </p:nvSpPr>
        <p:spPr>
          <a:xfrm>
            <a:off x="2117124" y="90616"/>
            <a:ext cx="197708" cy="255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133599" y="2110340"/>
            <a:ext cx="148281" cy="263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075413" y="2873942"/>
            <a:ext cx="189470" cy="33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54593" y="2959908"/>
            <a:ext cx="1285103" cy="261610"/>
          </a:xfrm>
          <a:prstGeom prst="rect">
            <a:avLst/>
          </a:prstGeom>
          <a:noFill/>
        </p:spPr>
        <p:txBody>
          <a:bodyPr wrap="square" rtlCol="0">
            <a:spAutoFit/>
          </a:bodyPr>
          <a:lstStyle/>
          <a:p>
            <a:r>
              <a:rPr lang="en-US" sz="1100" dirty="0" smtClean="0"/>
              <a:t>Eve eats the fruit</a:t>
            </a:r>
            <a:endParaRPr lang="en-US" sz="1100" dirty="0"/>
          </a:p>
        </p:txBody>
      </p:sp>
      <p:sp>
        <p:nvSpPr>
          <p:cNvPr id="11" name="Down Arrow 10"/>
          <p:cNvSpPr/>
          <p:nvPr/>
        </p:nvSpPr>
        <p:spPr>
          <a:xfrm>
            <a:off x="2107855" y="4342393"/>
            <a:ext cx="206977" cy="272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338674" y="988479"/>
            <a:ext cx="1000898" cy="2141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65548" y="2299571"/>
            <a:ext cx="1336587" cy="433240"/>
          </a:xfrm>
          <a:prstGeom prst="rect">
            <a:avLst/>
          </a:prstGeom>
          <a:noFill/>
        </p:spPr>
        <p:txBody>
          <a:bodyPr wrap="square" rtlCol="0">
            <a:spAutoFit/>
          </a:bodyPr>
          <a:lstStyle/>
          <a:p>
            <a:r>
              <a:rPr lang="en-US" sz="1100" dirty="0" smtClean="0"/>
              <a:t>Eve refuses to eat the fruit</a:t>
            </a:r>
            <a:endParaRPr lang="en-US" sz="1100" dirty="0"/>
          </a:p>
        </p:txBody>
      </p:sp>
      <p:sp>
        <p:nvSpPr>
          <p:cNvPr id="14" name="Content Placeholder 3"/>
          <p:cNvSpPr txBox="1">
            <a:spLocks/>
          </p:cNvSpPr>
          <p:nvPr/>
        </p:nvSpPr>
        <p:spPr>
          <a:xfrm>
            <a:off x="6322796" y="38035"/>
            <a:ext cx="5869204" cy="1954651"/>
          </a:xfrm>
          <a:prstGeom prst="rect">
            <a:avLst/>
          </a:prstGeom>
          <a:solidFill>
            <a:schemeClr val="bg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b="1" dirty="0">
                <a:solidFill>
                  <a:srgbClr val="FF0000"/>
                </a:solidFill>
              </a:rPr>
              <a:t>What happens: </a:t>
            </a:r>
            <a:r>
              <a:rPr lang="en-US" sz="900" b="1" dirty="0" smtClean="0">
                <a:solidFill>
                  <a:srgbClr val="FF0000"/>
                </a:solidFill>
              </a:rPr>
              <a:t> </a:t>
            </a:r>
            <a:r>
              <a:rPr lang="en-US" sz="900" i="1" dirty="0" smtClean="0"/>
              <a:t>Serpent talks to Adam. Eve looks with fear. </a:t>
            </a:r>
          </a:p>
          <a:p>
            <a:pPr marL="0" indent="0">
              <a:buNone/>
            </a:pPr>
            <a:r>
              <a:rPr lang="en-US" sz="900" b="1" dirty="0" smtClean="0">
                <a:solidFill>
                  <a:srgbClr val="FF0000"/>
                </a:solidFill>
              </a:rPr>
              <a:t>Voice of Bible</a:t>
            </a:r>
            <a:r>
              <a:rPr lang="en-US" sz="900" b="1" dirty="0" smtClean="0"/>
              <a:t>:</a:t>
            </a:r>
            <a:r>
              <a:rPr lang="en-US" sz="900" dirty="0" smtClean="0"/>
              <a:t> And the Serpent said unto the man, </a:t>
            </a:r>
          </a:p>
          <a:p>
            <a:pPr marL="0" indent="0">
              <a:buNone/>
            </a:pPr>
            <a:r>
              <a:rPr lang="en-US" sz="900" b="1" dirty="0" smtClean="0">
                <a:solidFill>
                  <a:srgbClr val="FF0000"/>
                </a:solidFill>
              </a:rPr>
              <a:t>Serpent: </a:t>
            </a:r>
            <a:r>
              <a:rPr lang="en-US" sz="900" dirty="0" smtClean="0"/>
              <a:t>Yea, hath God said, Ye shall not eat of every tree of the garden? </a:t>
            </a:r>
          </a:p>
          <a:p>
            <a:pPr marL="0" indent="0">
              <a:buNone/>
            </a:pPr>
            <a:r>
              <a:rPr lang="en-US" sz="900" b="1" dirty="0" smtClean="0">
                <a:solidFill>
                  <a:srgbClr val="FF0000"/>
                </a:solidFill>
              </a:rPr>
              <a:t>Voice of Bible</a:t>
            </a:r>
            <a:r>
              <a:rPr lang="en-US" sz="900" b="1" dirty="0" smtClean="0"/>
              <a:t>:</a:t>
            </a:r>
            <a:r>
              <a:rPr lang="en-US" sz="900" dirty="0" smtClean="0"/>
              <a:t> And the man said unto the serpent…</a:t>
            </a:r>
          </a:p>
          <a:p>
            <a:pPr marL="0" indent="0">
              <a:buNone/>
            </a:pPr>
            <a:r>
              <a:rPr lang="en-US" sz="900" b="1" dirty="0" smtClean="0">
                <a:solidFill>
                  <a:srgbClr val="FF0000"/>
                </a:solidFill>
              </a:rPr>
              <a:t>Eve:</a:t>
            </a:r>
            <a:r>
              <a:rPr lang="en-US" sz="900" dirty="0" smtClean="0">
                <a:solidFill>
                  <a:srgbClr val="FF0000"/>
                </a:solidFill>
              </a:rPr>
              <a:t> </a:t>
            </a:r>
            <a:r>
              <a:rPr lang="en-US" sz="900" dirty="0" smtClean="0"/>
              <a:t>We may eat of the fruit of the trees of the garden: But of the fruit of the tree which is in the midst of the garden, God hath said, Ye shall not eat of it, neither shall ye touch it, lest ye die. </a:t>
            </a:r>
          </a:p>
          <a:p>
            <a:pPr marL="0" indent="0">
              <a:buNone/>
            </a:pPr>
            <a:r>
              <a:rPr lang="en-US" sz="900" b="1" dirty="0" smtClean="0">
                <a:solidFill>
                  <a:srgbClr val="FF0000"/>
                </a:solidFill>
              </a:rPr>
              <a:t>Voice of Bible</a:t>
            </a:r>
            <a:r>
              <a:rPr lang="en-US" sz="900" b="1" dirty="0" smtClean="0"/>
              <a:t>:</a:t>
            </a:r>
            <a:r>
              <a:rPr lang="en-US" sz="900" dirty="0" smtClean="0"/>
              <a:t> And the serpent said unto the man, </a:t>
            </a:r>
          </a:p>
          <a:p>
            <a:pPr marL="0" indent="0">
              <a:buNone/>
            </a:pPr>
            <a:r>
              <a:rPr lang="en-US" sz="900" b="1" dirty="0" smtClean="0">
                <a:solidFill>
                  <a:srgbClr val="FF0000"/>
                </a:solidFill>
              </a:rPr>
              <a:t>Serpent: </a:t>
            </a:r>
            <a:r>
              <a:rPr lang="en-US" sz="900" dirty="0" smtClean="0"/>
              <a:t>Ye shall not surely die:  For God doth know that in the day ye eat thereof, then your eyes shall be opened, and ye shall be as gods, knowing good and evil. </a:t>
            </a:r>
            <a:br>
              <a:rPr lang="en-US" sz="900" dirty="0" smtClean="0"/>
            </a:br>
            <a:endParaRPr lang="en-US" sz="900" dirty="0" smtClean="0"/>
          </a:p>
          <a:p>
            <a:endParaRPr lang="en-US" sz="900" dirty="0"/>
          </a:p>
        </p:txBody>
      </p:sp>
      <p:sp>
        <p:nvSpPr>
          <p:cNvPr id="15" name="Rectangle 14"/>
          <p:cNvSpPr/>
          <p:nvPr/>
        </p:nvSpPr>
        <p:spPr>
          <a:xfrm>
            <a:off x="4229103" y="2690722"/>
            <a:ext cx="1268626" cy="1235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4535453" y="1860210"/>
            <a:ext cx="1771134" cy="1596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419209" y="2208449"/>
            <a:ext cx="3970636" cy="473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rPr>
              <a:t>Decision Node 2. </a:t>
            </a:r>
          </a:p>
          <a:p>
            <a:pPr algn="ctr"/>
            <a:r>
              <a:rPr lang="en-US" sz="900" dirty="0" smtClean="0"/>
              <a:t>Depending on feedback of the audience, random numbers and actors’ moods,  a decision is made by Adam, to eat or not to eat.</a:t>
            </a:r>
            <a:endParaRPr lang="en-US" sz="900" dirty="0"/>
          </a:p>
        </p:txBody>
      </p:sp>
      <p:sp>
        <p:nvSpPr>
          <p:cNvPr id="18" name="Rectangle 17"/>
          <p:cNvSpPr/>
          <p:nvPr/>
        </p:nvSpPr>
        <p:spPr>
          <a:xfrm rot="5400000">
            <a:off x="5703694" y="2075930"/>
            <a:ext cx="714610" cy="129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828624" y="2689432"/>
            <a:ext cx="1285103" cy="261610"/>
          </a:xfrm>
          <a:prstGeom prst="rect">
            <a:avLst/>
          </a:prstGeom>
          <a:noFill/>
        </p:spPr>
        <p:txBody>
          <a:bodyPr wrap="square" rtlCol="0">
            <a:spAutoFit/>
          </a:bodyPr>
          <a:lstStyle/>
          <a:p>
            <a:r>
              <a:rPr lang="en-US" sz="1100" dirty="0" smtClean="0"/>
              <a:t>Adam eats the fruit</a:t>
            </a:r>
            <a:endParaRPr lang="en-US" sz="1100" dirty="0"/>
          </a:p>
        </p:txBody>
      </p:sp>
      <p:sp>
        <p:nvSpPr>
          <p:cNvPr id="20" name="Down Arrow 19"/>
          <p:cNvSpPr/>
          <p:nvPr/>
        </p:nvSpPr>
        <p:spPr>
          <a:xfrm>
            <a:off x="9404527" y="1791587"/>
            <a:ext cx="247135" cy="4021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8616782" y="2691946"/>
            <a:ext cx="268759" cy="272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5981721" y="2383224"/>
            <a:ext cx="1437488" cy="1370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78735" y="2488628"/>
            <a:ext cx="1285103" cy="430887"/>
          </a:xfrm>
          <a:prstGeom prst="rect">
            <a:avLst/>
          </a:prstGeom>
          <a:noFill/>
        </p:spPr>
        <p:txBody>
          <a:bodyPr wrap="square" rtlCol="0">
            <a:spAutoFit/>
          </a:bodyPr>
          <a:lstStyle/>
          <a:p>
            <a:r>
              <a:rPr lang="en-US" sz="1100" dirty="0" smtClean="0"/>
              <a:t>Adam refuses to eat the fruit</a:t>
            </a:r>
            <a:endParaRPr lang="en-US" sz="1100" dirty="0"/>
          </a:p>
        </p:txBody>
      </p:sp>
      <p:sp>
        <p:nvSpPr>
          <p:cNvPr id="24" name="Right Arrow 23"/>
          <p:cNvSpPr/>
          <p:nvPr/>
        </p:nvSpPr>
        <p:spPr>
          <a:xfrm rot="10800000">
            <a:off x="4879890" y="1635212"/>
            <a:ext cx="1252151" cy="2141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25172" y="3514990"/>
            <a:ext cx="5269120" cy="769441"/>
          </a:xfrm>
          <a:prstGeom prst="rect">
            <a:avLst/>
          </a:prstGeom>
          <a:solidFill>
            <a:schemeClr val="bg2"/>
          </a:solidFill>
        </p:spPr>
        <p:txBody>
          <a:bodyPr wrap="square">
            <a:spAutoFit/>
          </a:bodyPr>
          <a:lstStyle/>
          <a:p>
            <a:r>
              <a:rPr lang="en-US" sz="1100" b="1" dirty="0" smtClean="0">
                <a:solidFill>
                  <a:srgbClr val="FF0000"/>
                </a:solidFill>
              </a:rPr>
              <a:t>Voice of Bible</a:t>
            </a:r>
            <a:r>
              <a:rPr lang="en-US" sz="1100" dirty="0" smtClean="0">
                <a:solidFill>
                  <a:srgbClr val="FF0000"/>
                </a:solidFill>
              </a:rPr>
              <a:t>: </a:t>
            </a:r>
            <a:r>
              <a:rPr lang="en-US" sz="1100" dirty="0" smtClean="0"/>
              <a:t>And when the man saw that the tree was good for food, and that it was pleasant to the eyes, and a tree to be desired to make one wise, he took of the fruit thereof, and did eat. And gave also unto her wife with him.</a:t>
            </a:r>
          </a:p>
          <a:p>
            <a:endParaRPr lang="en-US" sz="1100" dirty="0"/>
          </a:p>
        </p:txBody>
      </p:sp>
      <p:sp>
        <p:nvSpPr>
          <p:cNvPr id="26" name="Rectangle 25"/>
          <p:cNvSpPr/>
          <p:nvPr/>
        </p:nvSpPr>
        <p:spPr>
          <a:xfrm>
            <a:off x="1197579" y="5751596"/>
            <a:ext cx="2168602" cy="430887"/>
          </a:xfrm>
          <a:prstGeom prst="rect">
            <a:avLst/>
          </a:prstGeom>
          <a:solidFill>
            <a:schemeClr val="bg2"/>
          </a:solidFill>
        </p:spPr>
        <p:txBody>
          <a:bodyPr wrap="square">
            <a:spAutoFit/>
          </a:bodyPr>
          <a:lstStyle/>
          <a:p>
            <a:r>
              <a:rPr lang="en-US" sz="1100" b="1" dirty="0" smtClean="0">
                <a:solidFill>
                  <a:srgbClr val="FF0000"/>
                </a:solidFill>
              </a:rPr>
              <a:t>Voice of Bible</a:t>
            </a:r>
            <a:r>
              <a:rPr lang="en-US" sz="1100" dirty="0" smtClean="0"/>
              <a:t>: … and he did eat. </a:t>
            </a:r>
            <a:br>
              <a:rPr lang="en-US" sz="1100" dirty="0" smtClean="0"/>
            </a:br>
            <a:endParaRPr lang="en-US" sz="1100" dirty="0"/>
          </a:p>
        </p:txBody>
      </p:sp>
      <p:sp>
        <p:nvSpPr>
          <p:cNvPr id="27" name="Rounded Rectangle 26"/>
          <p:cNvSpPr/>
          <p:nvPr/>
        </p:nvSpPr>
        <p:spPr>
          <a:xfrm>
            <a:off x="320255" y="4628405"/>
            <a:ext cx="3970636" cy="815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Decision Node 3. </a:t>
            </a:r>
          </a:p>
          <a:p>
            <a:pPr algn="ctr"/>
            <a:r>
              <a:rPr lang="en-US" sz="1200" dirty="0" smtClean="0"/>
              <a:t>Depending on feedback of the audience, random numbers and actors’ moods,  a decision is made by Adam, to eat or not to eat.</a:t>
            </a:r>
            <a:endParaRPr lang="en-US" sz="1200" dirty="0"/>
          </a:p>
        </p:txBody>
      </p:sp>
      <p:sp>
        <p:nvSpPr>
          <p:cNvPr id="28" name="Down Arrow 27"/>
          <p:cNvSpPr/>
          <p:nvPr/>
        </p:nvSpPr>
        <p:spPr>
          <a:xfrm>
            <a:off x="2133599" y="5469637"/>
            <a:ext cx="206977" cy="272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2151105" y="6182482"/>
            <a:ext cx="206977" cy="675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178255" y="4478595"/>
            <a:ext cx="3970636" cy="815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Decision Node 4. </a:t>
            </a:r>
          </a:p>
          <a:p>
            <a:pPr algn="ctr"/>
            <a:r>
              <a:rPr lang="en-US" sz="1200" dirty="0" smtClean="0"/>
              <a:t>Depending on feedback of the audience, random numbers and actors’ moods,  a decision is made by Adam, to eat or not to eat.</a:t>
            </a:r>
            <a:endParaRPr lang="en-US" sz="1200" dirty="0"/>
          </a:p>
        </p:txBody>
      </p:sp>
      <p:sp>
        <p:nvSpPr>
          <p:cNvPr id="31" name="Down Arrow 30"/>
          <p:cNvSpPr/>
          <p:nvPr/>
        </p:nvSpPr>
        <p:spPr>
          <a:xfrm>
            <a:off x="8751162" y="4068494"/>
            <a:ext cx="268759" cy="4318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812519" y="5580152"/>
            <a:ext cx="2168602" cy="430887"/>
          </a:xfrm>
          <a:prstGeom prst="rect">
            <a:avLst/>
          </a:prstGeom>
          <a:solidFill>
            <a:schemeClr val="bg2"/>
          </a:solidFill>
        </p:spPr>
        <p:txBody>
          <a:bodyPr wrap="square">
            <a:spAutoFit/>
          </a:bodyPr>
          <a:lstStyle/>
          <a:p>
            <a:r>
              <a:rPr lang="en-US" sz="1100" b="1" dirty="0" smtClean="0">
                <a:solidFill>
                  <a:srgbClr val="FF0000"/>
                </a:solidFill>
              </a:rPr>
              <a:t>Voice of Bible</a:t>
            </a:r>
            <a:r>
              <a:rPr lang="en-US" sz="1100" dirty="0" smtClean="0">
                <a:solidFill>
                  <a:srgbClr val="FF0000"/>
                </a:solidFill>
              </a:rPr>
              <a:t>: </a:t>
            </a:r>
            <a:r>
              <a:rPr lang="en-US" sz="1100" dirty="0" smtClean="0"/>
              <a:t>… and she did eat. </a:t>
            </a:r>
            <a:br>
              <a:rPr lang="en-US" sz="1100" dirty="0" smtClean="0"/>
            </a:br>
            <a:endParaRPr lang="en-US" sz="1100" dirty="0"/>
          </a:p>
        </p:txBody>
      </p:sp>
      <p:sp>
        <p:nvSpPr>
          <p:cNvPr id="33" name="Down Arrow 32"/>
          <p:cNvSpPr/>
          <p:nvPr/>
        </p:nvSpPr>
        <p:spPr>
          <a:xfrm>
            <a:off x="8793332" y="5307748"/>
            <a:ext cx="206977" cy="2724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6200000">
            <a:off x="8586874" y="6175329"/>
            <a:ext cx="483500" cy="1549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2340575" y="6318685"/>
            <a:ext cx="6574832" cy="247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281880" y="5460829"/>
            <a:ext cx="1285103" cy="261610"/>
          </a:xfrm>
          <a:prstGeom prst="rect">
            <a:avLst/>
          </a:prstGeom>
          <a:noFill/>
        </p:spPr>
        <p:txBody>
          <a:bodyPr wrap="square" rtlCol="0">
            <a:spAutoFit/>
          </a:bodyPr>
          <a:lstStyle/>
          <a:p>
            <a:r>
              <a:rPr lang="en-US" sz="1100" dirty="0" smtClean="0"/>
              <a:t>Adam eats the fruit</a:t>
            </a:r>
            <a:endParaRPr lang="en-US" sz="1100" dirty="0"/>
          </a:p>
        </p:txBody>
      </p:sp>
      <p:sp>
        <p:nvSpPr>
          <p:cNvPr id="38" name="TextBox 37"/>
          <p:cNvSpPr txBox="1"/>
          <p:nvPr/>
        </p:nvSpPr>
        <p:spPr>
          <a:xfrm>
            <a:off x="4275451" y="4613536"/>
            <a:ext cx="1285103" cy="430887"/>
          </a:xfrm>
          <a:prstGeom prst="rect">
            <a:avLst/>
          </a:prstGeom>
          <a:noFill/>
        </p:spPr>
        <p:txBody>
          <a:bodyPr wrap="square" rtlCol="0">
            <a:spAutoFit/>
          </a:bodyPr>
          <a:lstStyle/>
          <a:p>
            <a:r>
              <a:rPr lang="en-US" sz="1100" dirty="0" smtClean="0"/>
              <a:t>Adam refuses to eat the fruit</a:t>
            </a:r>
            <a:endParaRPr lang="en-US" sz="1100" dirty="0"/>
          </a:p>
        </p:txBody>
      </p:sp>
      <p:sp>
        <p:nvSpPr>
          <p:cNvPr id="39" name="TextBox 38"/>
          <p:cNvSpPr txBox="1"/>
          <p:nvPr/>
        </p:nvSpPr>
        <p:spPr>
          <a:xfrm>
            <a:off x="9025064" y="5310966"/>
            <a:ext cx="1285103" cy="261610"/>
          </a:xfrm>
          <a:prstGeom prst="rect">
            <a:avLst/>
          </a:prstGeom>
          <a:noFill/>
        </p:spPr>
        <p:txBody>
          <a:bodyPr wrap="square" rtlCol="0">
            <a:spAutoFit/>
          </a:bodyPr>
          <a:lstStyle/>
          <a:p>
            <a:r>
              <a:rPr lang="en-US" sz="1100" dirty="0" smtClean="0"/>
              <a:t>Eve eats the fruit</a:t>
            </a:r>
            <a:endParaRPr lang="en-US" sz="1100" dirty="0"/>
          </a:p>
        </p:txBody>
      </p:sp>
      <p:sp>
        <p:nvSpPr>
          <p:cNvPr id="40" name="TextBox 39"/>
          <p:cNvSpPr txBox="1"/>
          <p:nvPr/>
        </p:nvSpPr>
        <p:spPr>
          <a:xfrm>
            <a:off x="5908592" y="4310574"/>
            <a:ext cx="1336587" cy="433240"/>
          </a:xfrm>
          <a:prstGeom prst="rect">
            <a:avLst/>
          </a:prstGeom>
          <a:noFill/>
        </p:spPr>
        <p:txBody>
          <a:bodyPr wrap="square" rtlCol="0">
            <a:spAutoFit/>
          </a:bodyPr>
          <a:lstStyle/>
          <a:p>
            <a:r>
              <a:rPr lang="en-US" sz="1100" dirty="0" smtClean="0"/>
              <a:t>Eve refuses to eat the fruit</a:t>
            </a:r>
            <a:endParaRPr lang="en-US" sz="1100" dirty="0"/>
          </a:p>
        </p:txBody>
      </p:sp>
      <p:sp>
        <p:nvSpPr>
          <p:cNvPr id="41" name="Rectangle 40"/>
          <p:cNvSpPr/>
          <p:nvPr/>
        </p:nvSpPr>
        <p:spPr>
          <a:xfrm rot="10800000">
            <a:off x="5740767" y="4706545"/>
            <a:ext cx="1437488" cy="1370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4271151" y="3206137"/>
            <a:ext cx="3038568" cy="2363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90891" y="5014172"/>
            <a:ext cx="1688752" cy="1674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5895749" y="5013376"/>
            <a:ext cx="332076" cy="17655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7739" y="3225310"/>
            <a:ext cx="5120335" cy="253916"/>
          </a:xfrm>
          <a:prstGeom prst="rect">
            <a:avLst/>
          </a:prstGeom>
          <a:solidFill>
            <a:schemeClr val="bg2"/>
          </a:solidFill>
        </p:spPr>
        <p:txBody>
          <a:bodyPr wrap="square">
            <a:spAutoFit/>
          </a:bodyPr>
          <a:lstStyle/>
          <a:p>
            <a:r>
              <a:rPr lang="en-US" sz="1000" b="1" dirty="0">
                <a:solidFill>
                  <a:srgbClr val="FF0000"/>
                </a:solidFill>
              </a:rPr>
              <a:t>What </a:t>
            </a:r>
            <a:r>
              <a:rPr lang="en-US" sz="1000" b="1" dirty="0" smtClean="0">
                <a:solidFill>
                  <a:srgbClr val="FF0000"/>
                </a:solidFill>
              </a:rPr>
              <a:t>happens </a:t>
            </a:r>
            <a:r>
              <a:rPr lang="en-US" sz="1000" b="1" dirty="0"/>
              <a:t>:</a:t>
            </a:r>
            <a:r>
              <a:rPr lang="en-US" sz="1000" dirty="0" smtClean="0"/>
              <a:t> Eve takes the microchip from the tree, inserts it to the socket on her bosom. </a:t>
            </a:r>
            <a:endParaRPr lang="en-US" sz="1000" dirty="0"/>
          </a:p>
        </p:txBody>
      </p:sp>
      <p:sp>
        <p:nvSpPr>
          <p:cNvPr id="48" name="Down Arrow 47"/>
          <p:cNvSpPr/>
          <p:nvPr/>
        </p:nvSpPr>
        <p:spPr>
          <a:xfrm>
            <a:off x="2094470" y="3454821"/>
            <a:ext cx="189470" cy="33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21286" y="2949530"/>
            <a:ext cx="5120335" cy="400110"/>
          </a:xfrm>
          <a:prstGeom prst="rect">
            <a:avLst/>
          </a:prstGeom>
          <a:solidFill>
            <a:schemeClr val="bg2"/>
          </a:solidFill>
        </p:spPr>
        <p:txBody>
          <a:bodyPr wrap="square">
            <a:spAutoFit/>
          </a:bodyPr>
          <a:lstStyle/>
          <a:p>
            <a:r>
              <a:rPr lang="en-US" sz="1000" b="1" dirty="0">
                <a:solidFill>
                  <a:srgbClr val="FF0000"/>
                </a:solidFill>
              </a:rPr>
              <a:t>What happens: </a:t>
            </a:r>
            <a:r>
              <a:rPr lang="en-US" sz="1000" dirty="0" smtClean="0"/>
              <a:t>Eve takes and gives another microchip from the tree which Adam inserts to his socket on his bosom. </a:t>
            </a:r>
          </a:p>
        </p:txBody>
      </p:sp>
      <p:sp>
        <p:nvSpPr>
          <p:cNvPr id="50" name="Down Arrow 49"/>
          <p:cNvSpPr/>
          <p:nvPr/>
        </p:nvSpPr>
        <p:spPr>
          <a:xfrm>
            <a:off x="8694244" y="3257176"/>
            <a:ext cx="268759" cy="272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947738" y="-20263"/>
            <a:ext cx="3375058" cy="430887"/>
          </a:xfrm>
          <a:prstGeom prst="rect">
            <a:avLst/>
          </a:prstGeom>
          <a:solidFill>
            <a:schemeClr val="accent2"/>
          </a:solidFill>
        </p:spPr>
        <p:txBody>
          <a:bodyPr wrap="square" rtlCol="0">
            <a:spAutoFit/>
          </a:bodyPr>
          <a:lstStyle/>
          <a:p>
            <a:r>
              <a:rPr lang="en-US" sz="1100" dirty="0" smtClean="0"/>
              <a:t>Red is not in the Bible</a:t>
            </a:r>
          </a:p>
          <a:p>
            <a:r>
              <a:rPr lang="en-US" sz="1100" dirty="0" smtClean="0"/>
              <a:t>Decision nodes are explained in a separate document</a:t>
            </a:r>
            <a:endParaRPr lang="en-US" sz="1100" dirty="0"/>
          </a:p>
        </p:txBody>
      </p:sp>
      <p:sp>
        <p:nvSpPr>
          <p:cNvPr id="52" name="Rounded Rectangle 51"/>
          <p:cNvSpPr/>
          <p:nvPr/>
        </p:nvSpPr>
        <p:spPr>
          <a:xfrm>
            <a:off x="3659926" y="59843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a:t>
            </a:r>
            <a:endParaRPr lang="en-US" sz="2800" b="1" dirty="0">
              <a:effectLst>
                <a:outerShdw blurRad="38100" dist="38100" dir="2700000" algn="tl">
                  <a:srgbClr val="000000">
                    <a:alpha val="43137"/>
                  </a:srgbClr>
                </a:outerShdw>
              </a:effectLst>
            </a:endParaRPr>
          </a:p>
        </p:txBody>
      </p:sp>
      <p:sp>
        <p:nvSpPr>
          <p:cNvPr id="53" name="Rounded Rectangle 52"/>
          <p:cNvSpPr/>
          <p:nvPr/>
        </p:nvSpPr>
        <p:spPr>
          <a:xfrm>
            <a:off x="4290779" y="3033946"/>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B4</a:t>
            </a:r>
            <a:endParaRPr lang="en-US" b="1" dirty="0">
              <a:effectLst>
                <a:outerShdw blurRad="38100" dist="38100" dir="2700000" algn="tl">
                  <a:srgbClr val="000000">
                    <a:alpha val="43137"/>
                  </a:srgbClr>
                </a:outerShdw>
              </a:effectLst>
            </a:endParaRPr>
          </a:p>
        </p:txBody>
      </p:sp>
      <p:sp>
        <p:nvSpPr>
          <p:cNvPr id="54" name="Rounded Rectangle 53"/>
          <p:cNvSpPr/>
          <p:nvPr/>
        </p:nvSpPr>
        <p:spPr>
          <a:xfrm>
            <a:off x="4437238" y="3546189"/>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B5</a:t>
            </a:r>
            <a:endParaRPr lang="en-US" b="1" dirty="0">
              <a:effectLst>
                <a:outerShdw blurRad="38100" dist="38100" dir="2700000" algn="tl">
                  <a:srgbClr val="000000">
                    <a:alpha val="43137"/>
                  </a:srgbClr>
                </a:outerShdw>
              </a:effectLst>
            </a:endParaRPr>
          </a:p>
        </p:txBody>
      </p:sp>
      <p:sp>
        <p:nvSpPr>
          <p:cNvPr id="55" name="Rounded Rectangle 54"/>
          <p:cNvSpPr/>
          <p:nvPr/>
        </p:nvSpPr>
        <p:spPr>
          <a:xfrm>
            <a:off x="3330242" y="5795547"/>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B6</a:t>
            </a:r>
            <a:endParaRPr lang="en-US" b="1" dirty="0">
              <a:effectLst>
                <a:outerShdw blurRad="38100" dist="38100" dir="2700000" algn="tl">
                  <a:srgbClr val="000000">
                    <a:alpha val="43137"/>
                  </a:srgbClr>
                </a:outerShdw>
              </a:effectLst>
            </a:endParaRPr>
          </a:p>
        </p:txBody>
      </p:sp>
      <p:sp>
        <p:nvSpPr>
          <p:cNvPr id="56" name="Rounded Rectangle 55"/>
          <p:cNvSpPr/>
          <p:nvPr/>
        </p:nvSpPr>
        <p:spPr>
          <a:xfrm>
            <a:off x="10887915" y="73001"/>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B7</a:t>
            </a:r>
            <a:endParaRPr lang="en-US" b="1" dirty="0">
              <a:effectLst>
                <a:outerShdw blurRad="38100" dist="38100" dir="2700000" algn="tl">
                  <a:srgbClr val="000000">
                    <a:alpha val="43137"/>
                  </a:srgbClr>
                </a:outerShdw>
              </a:effectLst>
            </a:endParaRPr>
          </a:p>
        </p:txBody>
      </p:sp>
      <p:sp>
        <p:nvSpPr>
          <p:cNvPr id="57" name="Rounded Rectangle 56"/>
          <p:cNvSpPr/>
          <p:nvPr/>
        </p:nvSpPr>
        <p:spPr>
          <a:xfrm>
            <a:off x="10990432" y="3160017"/>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B8</a:t>
            </a:r>
            <a:endParaRPr lang="en-US" b="1" dirty="0">
              <a:effectLst>
                <a:outerShdw blurRad="38100" dist="38100" dir="2700000" algn="tl">
                  <a:srgbClr val="000000">
                    <a:alpha val="43137"/>
                  </a:srgbClr>
                </a:outerShdw>
              </a:effectLst>
            </a:endParaRPr>
          </a:p>
        </p:txBody>
      </p:sp>
      <p:sp>
        <p:nvSpPr>
          <p:cNvPr id="58" name="Rounded Rectangle 57"/>
          <p:cNvSpPr/>
          <p:nvPr/>
        </p:nvSpPr>
        <p:spPr>
          <a:xfrm>
            <a:off x="11002360" y="4026453"/>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B9</a:t>
            </a:r>
            <a:endParaRPr lang="en-US" b="1" dirty="0">
              <a:effectLst>
                <a:outerShdw blurRad="38100" dist="38100" dir="2700000" algn="tl">
                  <a:srgbClr val="000000">
                    <a:alpha val="43137"/>
                  </a:srgbClr>
                </a:outerShdw>
              </a:effectLst>
            </a:endParaRPr>
          </a:p>
        </p:txBody>
      </p:sp>
      <p:sp>
        <p:nvSpPr>
          <p:cNvPr id="59" name="Rounded Rectangle 58"/>
          <p:cNvSpPr/>
          <p:nvPr/>
        </p:nvSpPr>
        <p:spPr>
          <a:xfrm>
            <a:off x="9306307" y="5844579"/>
            <a:ext cx="1003860" cy="24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B10</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350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ight Arrow 58"/>
          <p:cNvSpPr/>
          <p:nvPr/>
        </p:nvSpPr>
        <p:spPr>
          <a:xfrm rot="5400000">
            <a:off x="10060436" y="6295733"/>
            <a:ext cx="855820" cy="215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7045810">
            <a:off x="3141902" y="4769674"/>
            <a:ext cx="458237" cy="25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5400000">
            <a:off x="6037975" y="2643131"/>
            <a:ext cx="855820" cy="215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7045810">
            <a:off x="5883642" y="946270"/>
            <a:ext cx="1350167" cy="302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4708211">
            <a:off x="8076932" y="1475361"/>
            <a:ext cx="1107691" cy="414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3935001">
            <a:off x="10244081" y="4350354"/>
            <a:ext cx="1010862" cy="215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7045810">
            <a:off x="7809610" y="4392310"/>
            <a:ext cx="491028" cy="26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4914857" y="4246871"/>
            <a:ext cx="2837244" cy="287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9050306" y="3403678"/>
            <a:ext cx="855820" cy="215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2677138">
            <a:off x="10522892" y="2582616"/>
            <a:ext cx="1074474" cy="22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677138">
            <a:off x="9734140" y="815947"/>
            <a:ext cx="1074474" cy="223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691639" cy="551935"/>
          </a:xfrm>
          <a:solidFill>
            <a:schemeClr val="bg2"/>
          </a:solidFill>
        </p:spPr>
        <p:txBody>
          <a:bodyPr>
            <a:noAutofit/>
          </a:bodyPr>
          <a:lstStyle/>
          <a:p>
            <a:r>
              <a:rPr lang="en-US" sz="2800" b="1" dirty="0" smtClean="0">
                <a:solidFill>
                  <a:srgbClr val="FF0000"/>
                </a:solidFill>
                <a:effectLst>
                  <a:outerShdw blurRad="38100" dist="38100" dir="2700000" algn="tl">
                    <a:srgbClr val="000000">
                      <a:alpha val="43137"/>
                    </a:srgbClr>
                  </a:outerShdw>
                </a:effectLst>
              </a:rPr>
              <a:t>Part 11</a:t>
            </a:r>
            <a:endParaRPr lang="en-US" sz="2800"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31174" y="629675"/>
            <a:ext cx="4483444" cy="696617"/>
          </a:xfrm>
          <a:solidFill>
            <a:schemeClr val="bg2"/>
          </a:solidFill>
        </p:spPr>
        <p:txBody>
          <a:bodyPr>
            <a:normAutofit/>
          </a:bodyPr>
          <a:lstStyle/>
          <a:p>
            <a:pPr marL="0" indent="0">
              <a:buNone/>
            </a:pPr>
            <a:r>
              <a:rPr lang="en-US" sz="1400" b="1" dirty="0">
                <a:solidFill>
                  <a:srgbClr val="FF0000"/>
                </a:solidFill>
              </a:rPr>
              <a:t>What happens :</a:t>
            </a:r>
            <a:r>
              <a:rPr lang="en-US" sz="1400" dirty="0" smtClean="0">
                <a:solidFill>
                  <a:srgbClr val="FF0000"/>
                </a:solidFill>
              </a:rPr>
              <a:t> </a:t>
            </a:r>
            <a:r>
              <a:rPr lang="en-US" sz="1400" i="1" dirty="0" smtClean="0"/>
              <a:t>After </a:t>
            </a:r>
            <a:r>
              <a:rPr lang="en-US" sz="1400" i="1" dirty="0"/>
              <a:t>inserting the chips their behaviors change, they are less innocent, more nervous, more aggressive. They see that they are naked</a:t>
            </a:r>
            <a:r>
              <a:rPr lang="en-US" sz="1400" dirty="0"/>
              <a:t>. </a:t>
            </a:r>
          </a:p>
        </p:txBody>
      </p:sp>
      <p:sp>
        <p:nvSpPr>
          <p:cNvPr id="6" name="Down Arrow 5"/>
          <p:cNvSpPr/>
          <p:nvPr/>
        </p:nvSpPr>
        <p:spPr>
          <a:xfrm>
            <a:off x="2178394" y="45826"/>
            <a:ext cx="206977" cy="583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399505" y="-9589"/>
            <a:ext cx="345990" cy="3643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7136" y="1854692"/>
            <a:ext cx="5106814" cy="1384995"/>
          </a:xfrm>
          <a:prstGeom prst="rect">
            <a:avLst/>
          </a:prstGeom>
          <a:solidFill>
            <a:schemeClr val="bg2"/>
          </a:solidFill>
        </p:spPr>
        <p:txBody>
          <a:bodyPr wrap="square">
            <a:spAutoFit/>
          </a:bodyPr>
          <a:lstStyle/>
          <a:p>
            <a:r>
              <a:rPr lang="en-US" sz="1400" b="1" dirty="0" smtClean="0">
                <a:solidFill>
                  <a:srgbClr val="FF0000"/>
                </a:solidFill>
              </a:rPr>
              <a:t>Voice of Bible.</a:t>
            </a:r>
            <a:r>
              <a:rPr lang="en-US" sz="1400" dirty="0" smtClean="0">
                <a:solidFill>
                  <a:srgbClr val="FF0000"/>
                </a:solidFill>
              </a:rPr>
              <a:t> </a:t>
            </a:r>
            <a:r>
              <a:rPr lang="en-US" sz="1400" dirty="0" smtClean="0"/>
              <a:t>And the eyes of them both were opened, and they knew that they were naked; and they sewed fig leaves together, and made themselves aprons. </a:t>
            </a:r>
          </a:p>
          <a:p>
            <a:endParaRPr lang="en-US" sz="1400" b="1" dirty="0" smtClean="0"/>
          </a:p>
          <a:p>
            <a:r>
              <a:rPr lang="en-US" sz="1400" b="1" dirty="0">
                <a:solidFill>
                  <a:srgbClr val="FF0000"/>
                </a:solidFill>
              </a:rPr>
              <a:t>What happens </a:t>
            </a:r>
            <a:r>
              <a:rPr lang="en-US" sz="1400" b="1" dirty="0"/>
              <a:t>:</a:t>
            </a:r>
            <a:r>
              <a:rPr lang="en-US" sz="1400" dirty="0" smtClean="0"/>
              <a:t> </a:t>
            </a:r>
            <a:r>
              <a:rPr lang="en-US" sz="1400" b="1" dirty="0" smtClean="0"/>
              <a:t>Adam and Eve.</a:t>
            </a:r>
            <a:r>
              <a:rPr lang="en-US" sz="1400" dirty="0" smtClean="0"/>
              <a:t> </a:t>
            </a:r>
            <a:r>
              <a:rPr lang="en-US" sz="1400" i="1" dirty="0" smtClean="0"/>
              <a:t>Put fig leaves on their bodies. </a:t>
            </a:r>
          </a:p>
          <a:p>
            <a:r>
              <a:rPr lang="en-US" sz="1400" i="1" dirty="0" smtClean="0"/>
              <a:t>Now we see them dressed in fig leaves</a:t>
            </a:r>
            <a:r>
              <a:rPr lang="en-US" sz="1400" dirty="0" smtClean="0"/>
              <a:t>.</a:t>
            </a:r>
            <a:endParaRPr lang="en-US" sz="1400" dirty="0"/>
          </a:p>
        </p:txBody>
      </p:sp>
      <p:sp>
        <p:nvSpPr>
          <p:cNvPr id="10" name="Rounded Rectangle 9"/>
          <p:cNvSpPr/>
          <p:nvPr/>
        </p:nvSpPr>
        <p:spPr>
          <a:xfrm>
            <a:off x="6294390" y="358786"/>
            <a:ext cx="3970636" cy="8155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effectLst>
                  <a:outerShdw blurRad="38100" dist="38100" dir="2700000" algn="tl">
                    <a:srgbClr val="000000">
                      <a:alpha val="43137"/>
                    </a:srgbClr>
                  </a:outerShdw>
                </a:effectLst>
              </a:rPr>
              <a:t>Decision Node 5</a:t>
            </a:r>
            <a:r>
              <a:rPr lang="en-US" sz="1200" b="1" dirty="0" smtClean="0">
                <a:solidFill>
                  <a:srgbClr val="FF0000"/>
                </a:solidFill>
                <a:effectLst>
                  <a:outerShdw blurRad="38100" dist="38100" dir="2700000" algn="tl">
                    <a:srgbClr val="000000">
                      <a:alpha val="43137"/>
                    </a:srgbClr>
                  </a:outerShdw>
                </a:effectLst>
              </a:rPr>
              <a:t>.  (God‘s decides)</a:t>
            </a:r>
          </a:p>
          <a:p>
            <a:pPr algn="ctr"/>
            <a:r>
              <a:rPr lang="en-US" sz="1200" b="1" dirty="0" smtClean="0">
                <a:solidFill>
                  <a:srgbClr val="FF0000"/>
                </a:solidFill>
                <a:effectLst>
                  <a:outerShdw blurRad="38100" dist="38100" dir="2700000" algn="tl">
                    <a:srgbClr val="000000">
                      <a:alpha val="43137"/>
                    </a:srgbClr>
                  </a:outerShdw>
                </a:effectLst>
              </a:rPr>
              <a:t>Depending on feedback of the audience, random numbers and actors’ moods,  a decision is made by God, to eat or not to eat.</a:t>
            </a:r>
            <a:endParaRPr lang="en-US" sz="1200" b="1" dirty="0">
              <a:solidFill>
                <a:srgbClr val="FF0000"/>
              </a:solidFill>
              <a:effectLst>
                <a:outerShdw blurRad="38100" dist="38100" dir="2700000" algn="tl">
                  <a:srgbClr val="000000">
                    <a:alpha val="43137"/>
                  </a:srgbClr>
                </a:outerShdw>
              </a:effectLst>
            </a:endParaRPr>
          </a:p>
        </p:txBody>
      </p:sp>
      <p:sp>
        <p:nvSpPr>
          <p:cNvPr id="11" name="Down Arrow 10"/>
          <p:cNvSpPr/>
          <p:nvPr/>
        </p:nvSpPr>
        <p:spPr>
          <a:xfrm>
            <a:off x="2178394" y="1309516"/>
            <a:ext cx="206977" cy="583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26565" y="1687657"/>
            <a:ext cx="1824453" cy="938719"/>
          </a:xfrm>
          <a:prstGeom prst="rect">
            <a:avLst/>
          </a:prstGeom>
          <a:solidFill>
            <a:schemeClr val="bg2"/>
          </a:solidFill>
          <a:ln w="57150">
            <a:solidFill>
              <a:srgbClr val="FF0000"/>
            </a:solidFill>
          </a:ln>
        </p:spPr>
        <p:txBody>
          <a:bodyPr wrap="square" rtlCol="0">
            <a:spAutoFit/>
          </a:bodyPr>
          <a:lstStyle/>
          <a:p>
            <a:r>
              <a:rPr lang="en-US" sz="1100" b="1" dirty="0">
                <a:solidFill>
                  <a:srgbClr val="FF0000"/>
                </a:solidFill>
                <a:effectLst>
                  <a:outerShdw blurRad="38100" dist="38100" dir="2700000" algn="tl">
                    <a:srgbClr val="000000">
                      <a:alpha val="43137"/>
                    </a:srgbClr>
                  </a:outerShdw>
                </a:effectLst>
              </a:rPr>
              <a:t>Voice of Bible:</a:t>
            </a:r>
          </a:p>
          <a:p>
            <a:r>
              <a:rPr lang="en-US" sz="1100" dirty="0" smtClean="0"/>
              <a:t>And so Lord the God removed Eve from the Paradise and found a new wife for Adam</a:t>
            </a:r>
            <a:endParaRPr lang="en-US" sz="1100" dirty="0"/>
          </a:p>
        </p:txBody>
      </p:sp>
      <p:sp>
        <p:nvSpPr>
          <p:cNvPr id="15" name="TextBox 14"/>
          <p:cNvSpPr txBox="1"/>
          <p:nvPr/>
        </p:nvSpPr>
        <p:spPr>
          <a:xfrm>
            <a:off x="9923723" y="1327671"/>
            <a:ext cx="2138266" cy="1338828"/>
          </a:xfrm>
          <a:prstGeom prst="rect">
            <a:avLst/>
          </a:prstGeom>
          <a:solidFill>
            <a:schemeClr val="bg2"/>
          </a:solidFill>
          <a:ln w="57150">
            <a:solidFill>
              <a:srgbClr val="FF0000"/>
            </a:solidFill>
          </a:ln>
        </p:spPr>
        <p:txBody>
          <a:bodyPr wrap="square" rtlCol="0">
            <a:spAutoFit/>
          </a:bodyPr>
          <a:lstStyle/>
          <a:p>
            <a:r>
              <a:rPr lang="en-US" sz="900" b="1" dirty="0" smtClean="0">
                <a:solidFill>
                  <a:srgbClr val="FF0000"/>
                </a:solidFill>
                <a:effectLst>
                  <a:outerShdw blurRad="38100" dist="38100" dir="2700000" algn="tl">
                    <a:srgbClr val="000000">
                      <a:alpha val="43137"/>
                    </a:srgbClr>
                  </a:outerShdw>
                </a:effectLst>
              </a:rPr>
              <a:t>Voice of Bible:</a:t>
            </a:r>
          </a:p>
          <a:p>
            <a:pPr marL="228600" indent="-228600">
              <a:buAutoNum type="arabicPeriod"/>
            </a:pPr>
            <a:r>
              <a:rPr lang="en-US" sz="900" dirty="0" smtClean="0"/>
              <a:t>And Lord the God forgave Eve because of  the faithfulness  of Adam.</a:t>
            </a:r>
          </a:p>
          <a:p>
            <a:pPr marL="228600" indent="-228600">
              <a:buAutoNum type="arabicPeriod"/>
            </a:pPr>
            <a:r>
              <a:rPr lang="en-US" sz="900" dirty="0" smtClean="0"/>
              <a:t>And God allowed them to stay in the Paradise</a:t>
            </a:r>
          </a:p>
          <a:p>
            <a:pPr marL="228600" indent="-228600">
              <a:buAutoNum type="arabicPeriod"/>
            </a:pPr>
            <a:r>
              <a:rPr lang="en-US" sz="900" dirty="0" smtClean="0"/>
              <a:t>But God decided  to do a one more test for them:</a:t>
            </a:r>
          </a:p>
          <a:p>
            <a:pPr marL="228600" indent="-228600">
              <a:buAutoNum type="arabicPeriod"/>
            </a:pPr>
            <a:r>
              <a:rPr lang="en-US" sz="900" dirty="0" smtClean="0"/>
              <a:t>Of truthfulness and of intelligence.</a:t>
            </a:r>
          </a:p>
        </p:txBody>
      </p:sp>
      <p:sp>
        <p:nvSpPr>
          <p:cNvPr id="17" name="TextBox 16"/>
          <p:cNvSpPr txBox="1"/>
          <p:nvPr/>
        </p:nvSpPr>
        <p:spPr>
          <a:xfrm>
            <a:off x="7899867" y="2237451"/>
            <a:ext cx="1807705" cy="1107996"/>
          </a:xfrm>
          <a:prstGeom prst="rect">
            <a:avLst/>
          </a:prstGeom>
          <a:solidFill>
            <a:schemeClr val="bg2"/>
          </a:solidFill>
          <a:ln w="57150">
            <a:solidFill>
              <a:srgbClr val="FF0000"/>
            </a:solidFill>
          </a:ln>
        </p:spPr>
        <p:txBody>
          <a:bodyPr wrap="square" rtlCol="0">
            <a:spAutoFit/>
          </a:bodyPr>
          <a:lstStyle/>
          <a:p>
            <a:r>
              <a:rPr lang="en-US" sz="1100" b="1" dirty="0">
                <a:solidFill>
                  <a:srgbClr val="FF0000"/>
                </a:solidFill>
                <a:effectLst>
                  <a:outerShdw blurRad="38100" dist="38100" dir="2700000" algn="tl">
                    <a:srgbClr val="000000">
                      <a:alpha val="43137"/>
                    </a:srgbClr>
                  </a:outerShdw>
                </a:effectLst>
              </a:rPr>
              <a:t>Voice of Bible:</a:t>
            </a:r>
          </a:p>
          <a:p>
            <a:pPr marL="228600" indent="-228600">
              <a:buFont typeface="+mj-lt"/>
              <a:buAutoNum type="arabicPeriod"/>
            </a:pPr>
            <a:r>
              <a:rPr lang="en-US" sz="1100" dirty="0" smtClean="0"/>
              <a:t>And God gave one more chance to Adam</a:t>
            </a:r>
          </a:p>
          <a:p>
            <a:pPr marL="228600" indent="-228600">
              <a:buFont typeface="+mj-lt"/>
              <a:buAutoNum type="arabicPeriod"/>
            </a:pPr>
            <a:r>
              <a:rPr lang="en-US" sz="1100" dirty="0" smtClean="0"/>
              <a:t>To choose what to do. </a:t>
            </a:r>
          </a:p>
          <a:p>
            <a:endParaRPr lang="en-US" sz="1100" dirty="0"/>
          </a:p>
          <a:p>
            <a:endParaRPr lang="en-US" sz="1100" dirty="0" smtClean="0"/>
          </a:p>
        </p:txBody>
      </p:sp>
      <p:sp>
        <p:nvSpPr>
          <p:cNvPr id="18" name="Rounded Rectangle 17"/>
          <p:cNvSpPr/>
          <p:nvPr/>
        </p:nvSpPr>
        <p:spPr>
          <a:xfrm>
            <a:off x="7577368" y="3927173"/>
            <a:ext cx="3970636" cy="473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rPr>
              <a:t>Decision Node 6. </a:t>
            </a:r>
          </a:p>
          <a:p>
            <a:pPr algn="ctr"/>
            <a:r>
              <a:rPr lang="en-US" sz="900" dirty="0" smtClean="0"/>
              <a:t>Depending on feedback of the audience, random numbers and actors’ moods,  a decision is made by Adam</a:t>
            </a:r>
            <a:endParaRPr lang="en-US" sz="900" dirty="0"/>
          </a:p>
        </p:txBody>
      </p:sp>
      <p:sp>
        <p:nvSpPr>
          <p:cNvPr id="21" name="TextBox 20"/>
          <p:cNvSpPr txBox="1"/>
          <p:nvPr/>
        </p:nvSpPr>
        <p:spPr>
          <a:xfrm>
            <a:off x="617288" y="4158032"/>
            <a:ext cx="4297569" cy="600164"/>
          </a:xfrm>
          <a:prstGeom prst="rect">
            <a:avLst/>
          </a:prstGeom>
          <a:solidFill>
            <a:schemeClr val="bg2"/>
          </a:solidFill>
          <a:ln w="57150">
            <a:solidFill>
              <a:srgbClr val="FF0000"/>
            </a:solidFill>
          </a:ln>
        </p:spPr>
        <p:txBody>
          <a:bodyPr wrap="square" rtlCol="0">
            <a:spAutoFit/>
          </a:bodyPr>
          <a:lstStyle/>
          <a:p>
            <a:r>
              <a:rPr lang="en-US" sz="1100" b="1" dirty="0">
                <a:solidFill>
                  <a:srgbClr val="FF0000"/>
                </a:solidFill>
                <a:effectLst>
                  <a:outerShdw blurRad="38100" dist="38100" dir="2700000" algn="tl">
                    <a:srgbClr val="000000">
                      <a:alpha val="43137"/>
                    </a:srgbClr>
                  </a:outerShdw>
                </a:effectLst>
              </a:rPr>
              <a:t>Voice of Bible:</a:t>
            </a:r>
          </a:p>
          <a:p>
            <a:pPr marL="228600" indent="-228600">
              <a:buFont typeface="+mj-lt"/>
              <a:buAutoNum type="arabicPeriod"/>
            </a:pPr>
            <a:r>
              <a:rPr lang="en-US" sz="1100" dirty="0" smtClean="0"/>
              <a:t>And Adam decided to take no wife </a:t>
            </a:r>
          </a:p>
          <a:p>
            <a:pPr marL="228600" indent="-228600">
              <a:buFont typeface="+mj-lt"/>
              <a:buAutoNum type="arabicPeriod"/>
            </a:pPr>
            <a:r>
              <a:rPr lang="en-US" sz="1100" dirty="0" smtClean="0"/>
              <a:t>He decided to stay in Paradise and just pray to God</a:t>
            </a:r>
          </a:p>
        </p:txBody>
      </p:sp>
      <p:sp>
        <p:nvSpPr>
          <p:cNvPr id="22" name="Down Arrow 21"/>
          <p:cNvSpPr/>
          <p:nvPr/>
        </p:nvSpPr>
        <p:spPr>
          <a:xfrm>
            <a:off x="204185" y="3214468"/>
            <a:ext cx="311887" cy="3643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59846" y="4763617"/>
            <a:ext cx="3834816" cy="769441"/>
          </a:xfrm>
          <a:prstGeom prst="rect">
            <a:avLst/>
          </a:prstGeom>
          <a:solidFill>
            <a:schemeClr val="bg2"/>
          </a:solidFill>
          <a:ln w="57150">
            <a:solidFill>
              <a:srgbClr val="FF0000"/>
            </a:solidFill>
          </a:ln>
        </p:spPr>
        <p:txBody>
          <a:bodyPr wrap="square" rtlCol="0">
            <a:spAutoFit/>
          </a:bodyPr>
          <a:lstStyle/>
          <a:p>
            <a:r>
              <a:rPr lang="en-US" sz="1100" b="1" dirty="0">
                <a:solidFill>
                  <a:srgbClr val="FF0000"/>
                </a:solidFill>
                <a:effectLst>
                  <a:outerShdw blurRad="38100" dist="38100" dir="2700000" algn="tl">
                    <a:srgbClr val="000000">
                      <a:alpha val="43137"/>
                    </a:srgbClr>
                  </a:outerShdw>
                </a:effectLst>
              </a:rPr>
              <a:t>Voice of Bible:</a:t>
            </a:r>
          </a:p>
          <a:p>
            <a:pPr marL="228600" indent="-228600">
              <a:buFont typeface="+mj-lt"/>
              <a:buAutoNum type="arabicPeriod"/>
            </a:pPr>
            <a:r>
              <a:rPr lang="en-US" sz="1100" dirty="0" smtClean="0"/>
              <a:t>And so Adam decided to remain faithful to Eve whom he loved dearly</a:t>
            </a:r>
          </a:p>
          <a:p>
            <a:pPr marL="228600" indent="-228600">
              <a:buFont typeface="+mj-lt"/>
              <a:buAutoNum type="arabicPeriod"/>
            </a:pPr>
            <a:r>
              <a:rPr lang="en-US" sz="1100" dirty="0" smtClean="0"/>
              <a:t>And he decided to leave the Paradise to be with her </a:t>
            </a:r>
          </a:p>
        </p:txBody>
      </p:sp>
      <p:sp>
        <p:nvSpPr>
          <p:cNvPr id="25" name="TextBox 24"/>
          <p:cNvSpPr txBox="1"/>
          <p:nvPr/>
        </p:nvSpPr>
        <p:spPr>
          <a:xfrm>
            <a:off x="10328933" y="4977161"/>
            <a:ext cx="1810275" cy="1384995"/>
          </a:xfrm>
          <a:prstGeom prst="rect">
            <a:avLst/>
          </a:prstGeom>
          <a:solidFill>
            <a:schemeClr val="bg2"/>
          </a:solidFill>
          <a:ln w="57150">
            <a:solidFill>
              <a:srgbClr val="FF0000"/>
            </a:solidFill>
          </a:ln>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Voice of Bible:</a:t>
            </a:r>
          </a:p>
          <a:p>
            <a:pPr marL="228600" indent="-228600">
              <a:buFont typeface="+mj-lt"/>
              <a:buAutoNum type="arabicPeriod"/>
            </a:pPr>
            <a:r>
              <a:rPr lang="en-US" sz="1050" dirty="0" smtClean="0"/>
              <a:t>And so Adam the first Human decided to leave the Paradise</a:t>
            </a:r>
          </a:p>
          <a:p>
            <a:pPr marL="228600" indent="-228600">
              <a:buFont typeface="+mj-lt"/>
              <a:buAutoNum type="arabicPeriod"/>
            </a:pPr>
            <a:r>
              <a:rPr lang="en-US" sz="1050" dirty="0" smtClean="0"/>
              <a:t>So angry was he with Eve that he does not want to see her again.</a:t>
            </a:r>
          </a:p>
          <a:p>
            <a:endParaRPr lang="en-US" sz="1050" dirty="0" smtClean="0"/>
          </a:p>
        </p:txBody>
      </p:sp>
      <p:cxnSp>
        <p:nvCxnSpPr>
          <p:cNvPr id="29" name="Straight Arrow Connector 28"/>
          <p:cNvCxnSpPr>
            <a:stCxn id="30" idx="3"/>
          </p:cNvCxnSpPr>
          <p:nvPr/>
        </p:nvCxnSpPr>
        <p:spPr>
          <a:xfrm flipV="1">
            <a:off x="4914857" y="3185122"/>
            <a:ext cx="976210" cy="503003"/>
          </a:xfrm>
          <a:prstGeom prst="straightConnector1">
            <a:avLst/>
          </a:prstGeom>
          <a:ln w="762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91635" y="3364959"/>
            <a:ext cx="3523222" cy="646331"/>
          </a:xfrm>
          <a:prstGeom prst="rect">
            <a:avLst/>
          </a:prstGeom>
          <a:solidFill>
            <a:schemeClr val="accent1">
              <a:lumMod val="20000"/>
              <a:lumOff val="80000"/>
            </a:schemeClr>
          </a:solidFill>
          <a:ln w="38100">
            <a:solidFill>
              <a:srgbClr val="00B050"/>
            </a:solidFill>
            <a:prstDash val="sysDash"/>
          </a:ln>
        </p:spPr>
        <p:txBody>
          <a:bodyPr wrap="square" rtlCol="0">
            <a:spAutoFit/>
          </a:bodyPr>
          <a:lstStyle/>
          <a:p>
            <a:r>
              <a:rPr lang="en-US" dirty="0" smtClean="0"/>
              <a:t>Students have to write and extend this variant</a:t>
            </a:r>
            <a:endParaRPr lang="en-US" dirty="0"/>
          </a:p>
        </p:txBody>
      </p:sp>
      <p:sp>
        <p:nvSpPr>
          <p:cNvPr id="28" name="Rounded Rectangle 27"/>
          <p:cNvSpPr/>
          <p:nvPr/>
        </p:nvSpPr>
        <p:spPr>
          <a:xfrm>
            <a:off x="3630688" y="116440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B11</a:t>
            </a:r>
            <a:endParaRPr lang="en-US" sz="2800" b="1" dirty="0">
              <a:effectLst>
                <a:outerShdw blurRad="38100" dist="38100" dir="2700000" algn="tl">
                  <a:srgbClr val="000000">
                    <a:alpha val="43137"/>
                  </a:srgbClr>
                </a:outerShdw>
              </a:effectLst>
            </a:endParaRPr>
          </a:p>
        </p:txBody>
      </p:sp>
      <p:sp>
        <p:nvSpPr>
          <p:cNvPr id="32" name="Rounded Rectangle 31"/>
          <p:cNvSpPr/>
          <p:nvPr/>
        </p:nvSpPr>
        <p:spPr>
          <a:xfrm>
            <a:off x="3919108" y="242158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B12</a:t>
            </a:r>
            <a:endParaRPr lang="en-US" sz="2800" b="1" dirty="0">
              <a:effectLst>
                <a:outerShdw blurRad="38100" dist="38100" dir="2700000" algn="tl">
                  <a:srgbClr val="000000">
                    <a:alpha val="43137"/>
                  </a:srgbClr>
                </a:outerShdw>
              </a:effectLst>
            </a:endParaRPr>
          </a:p>
        </p:txBody>
      </p:sp>
      <p:sp>
        <p:nvSpPr>
          <p:cNvPr id="34" name="Rounded Rectangle 33"/>
          <p:cNvSpPr/>
          <p:nvPr/>
        </p:nvSpPr>
        <p:spPr>
          <a:xfrm>
            <a:off x="7063732" y="1774968"/>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B13</a:t>
            </a:r>
            <a:endParaRPr lang="en-US" b="1" dirty="0">
              <a:effectLst>
                <a:outerShdw blurRad="38100" dist="38100" dir="2700000" algn="tl">
                  <a:srgbClr val="000000">
                    <a:alpha val="43137"/>
                  </a:srgbClr>
                </a:outerShdw>
              </a:effectLst>
            </a:endParaRPr>
          </a:p>
        </p:txBody>
      </p:sp>
      <p:sp>
        <p:nvSpPr>
          <p:cNvPr id="35" name="Rounded Rectangle 34"/>
          <p:cNvSpPr/>
          <p:nvPr/>
        </p:nvSpPr>
        <p:spPr>
          <a:xfrm>
            <a:off x="8984929" y="2998589"/>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B14</a:t>
            </a:r>
            <a:endParaRPr lang="en-US" b="1" dirty="0">
              <a:effectLst>
                <a:outerShdw blurRad="38100" dist="38100" dir="2700000" algn="tl">
                  <a:srgbClr val="000000">
                    <a:alpha val="43137"/>
                  </a:srgbClr>
                </a:outerShdw>
              </a:effectLst>
            </a:endParaRPr>
          </a:p>
        </p:txBody>
      </p:sp>
      <p:sp>
        <p:nvSpPr>
          <p:cNvPr id="36" name="Rounded Rectangle 35"/>
          <p:cNvSpPr/>
          <p:nvPr/>
        </p:nvSpPr>
        <p:spPr>
          <a:xfrm>
            <a:off x="11421729" y="1115690"/>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B15</a:t>
            </a:r>
            <a:endParaRPr lang="en-US" b="1" dirty="0">
              <a:effectLst>
                <a:outerShdw blurRad="38100" dist="38100" dir="2700000" algn="tl">
                  <a:srgbClr val="000000">
                    <a:alpha val="43137"/>
                  </a:srgbClr>
                </a:outerShdw>
              </a:effectLst>
            </a:endParaRPr>
          </a:p>
        </p:txBody>
      </p:sp>
      <p:sp>
        <p:nvSpPr>
          <p:cNvPr id="37" name="Rounded Rectangle 36"/>
          <p:cNvSpPr/>
          <p:nvPr/>
        </p:nvSpPr>
        <p:spPr>
          <a:xfrm>
            <a:off x="4106499" y="4229783"/>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B16</a:t>
            </a:r>
            <a:endParaRPr lang="en-US" b="1" dirty="0">
              <a:effectLst>
                <a:outerShdw blurRad="38100" dist="38100" dir="2700000" algn="tl">
                  <a:srgbClr val="000000">
                    <a:alpha val="43137"/>
                  </a:srgbClr>
                </a:outerShdw>
              </a:effectLst>
            </a:endParaRPr>
          </a:p>
        </p:txBody>
      </p:sp>
      <p:sp>
        <p:nvSpPr>
          <p:cNvPr id="38" name="Rounded Rectangle 37"/>
          <p:cNvSpPr/>
          <p:nvPr/>
        </p:nvSpPr>
        <p:spPr>
          <a:xfrm>
            <a:off x="9513160" y="5089039"/>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B17</a:t>
            </a:r>
            <a:endParaRPr lang="en-US" b="1" dirty="0">
              <a:effectLst>
                <a:outerShdw blurRad="38100" dist="38100" dir="2700000" algn="tl">
                  <a:srgbClr val="000000">
                    <a:alpha val="43137"/>
                  </a:srgbClr>
                </a:outerShdw>
              </a:effectLst>
            </a:endParaRPr>
          </a:p>
        </p:txBody>
      </p:sp>
      <p:sp>
        <p:nvSpPr>
          <p:cNvPr id="39" name="Rounded Rectangle 38"/>
          <p:cNvSpPr/>
          <p:nvPr/>
        </p:nvSpPr>
        <p:spPr>
          <a:xfrm>
            <a:off x="11578243" y="6054006"/>
            <a:ext cx="68836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B18</a:t>
            </a:r>
            <a:endParaRPr lang="en-US" b="1" dirty="0">
              <a:effectLst>
                <a:outerShdw blurRad="38100" dist="38100" dir="2700000" algn="tl">
                  <a:srgbClr val="000000">
                    <a:alpha val="43137"/>
                  </a:srgbClr>
                </a:outerShdw>
              </a:effectLst>
            </a:endParaRPr>
          </a:p>
        </p:txBody>
      </p:sp>
      <p:sp>
        <p:nvSpPr>
          <p:cNvPr id="3" name="TextBox 2"/>
          <p:cNvSpPr txBox="1"/>
          <p:nvPr/>
        </p:nvSpPr>
        <p:spPr>
          <a:xfrm>
            <a:off x="9923723" y="3097637"/>
            <a:ext cx="2226275" cy="738664"/>
          </a:xfrm>
          <a:prstGeom prst="rect">
            <a:avLst/>
          </a:prstGeom>
          <a:noFill/>
          <a:ln>
            <a:solidFill>
              <a:schemeClr val="accent1"/>
            </a:solidFill>
          </a:ln>
        </p:spPr>
        <p:txBody>
          <a:bodyPr wrap="square" rtlCol="0">
            <a:spAutoFit/>
          </a:bodyPr>
          <a:lstStyle/>
          <a:p>
            <a:r>
              <a:rPr lang="en-US" sz="1400" b="1" dirty="0" smtClean="0">
                <a:effectLst>
                  <a:outerShdw blurRad="38100" dist="38100" dir="2700000" algn="tl">
                    <a:srgbClr val="000000">
                      <a:alpha val="43137"/>
                    </a:srgbClr>
                  </a:outerShdw>
                </a:effectLst>
              </a:rPr>
              <a:t>Go to Part 17. </a:t>
            </a:r>
            <a:r>
              <a:rPr lang="en-US" sz="1400" dirty="0" smtClean="0"/>
              <a:t>Adam and Eve stay in Paradise. Modal logic test.</a:t>
            </a:r>
            <a:endParaRPr lang="en-US" sz="1400" dirty="0"/>
          </a:p>
        </p:txBody>
      </p:sp>
      <p:sp>
        <p:nvSpPr>
          <p:cNvPr id="41" name="TextBox 40"/>
          <p:cNvSpPr txBox="1"/>
          <p:nvPr/>
        </p:nvSpPr>
        <p:spPr>
          <a:xfrm>
            <a:off x="545992" y="5135911"/>
            <a:ext cx="5383228" cy="769441"/>
          </a:xfrm>
          <a:prstGeom prst="rect">
            <a:avLst/>
          </a:prstGeom>
          <a:solidFill>
            <a:schemeClr val="bg2"/>
          </a:solidFill>
          <a:ln w="57150">
            <a:solidFill>
              <a:srgbClr val="FF0000"/>
            </a:solidFill>
          </a:ln>
        </p:spPr>
        <p:txBody>
          <a:bodyPr wrap="square" rtlCol="0">
            <a:spAutoFit/>
          </a:bodyPr>
          <a:lstStyle/>
          <a:p>
            <a:r>
              <a:rPr lang="en-US" sz="1100" b="1" dirty="0" smtClean="0">
                <a:solidFill>
                  <a:srgbClr val="FF0000"/>
                </a:solidFill>
                <a:effectLst>
                  <a:outerShdw blurRad="38100" dist="38100" dir="2700000" algn="tl">
                    <a:srgbClr val="000000">
                      <a:alpha val="43137"/>
                    </a:srgbClr>
                  </a:outerShdw>
                </a:effectLst>
              </a:rPr>
              <a:t>God:</a:t>
            </a:r>
            <a:endParaRPr lang="en-US" sz="1100" b="1" dirty="0">
              <a:solidFill>
                <a:srgbClr val="FF0000"/>
              </a:solidFill>
              <a:effectLst>
                <a:outerShdw blurRad="38100" dist="38100" dir="2700000" algn="tl">
                  <a:srgbClr val="000000">
                    <a:alpha val="43137"/>
                  </a:srgbClr>
                </a:outerShdw>
              </a:effectLst>
            </a:endParaRPr>
          </a:p>
          <a:p>
            <a:pPr marL="228600" indent="-228600">
              <a:buFont typeface="+mj-lt"/>
              <a:buAutoNum type="arabicPeriod"/>
            </a:pPr>
            <a:r>
              <a:rPr lang="en-US" sz="1100" dirty="0" smtClean="0"/>
              <a:t>Now that you have knowledge, show that you understand how to play the Game of Life</a:t>
            </a:r>
          </a:p>
          <a:p>
            <a:pPr marL="228600" indent="-228600">
              <a:buFont typeface="+mj-lt"/>
              <a:buAutoNum type="arabicPeriod"/>
            </a:pPr>
            <a:r>
              <a:rPr lang="en-US" sz="1100" dirty="0" smtClean="0"/>
              <a:t>I will test you one more time, together with your former wife.</a:t>
            </a:r>
          </a:p>
          <a:p>
            <a:pPr marL="228600" indent="-228600">
              <a:buFont typeface="+mj-lt"/>
              <a:buAutoNum type="arabicPeriod"/>
            </a:pPr>
            <a:r>
              <a:rPr lang="en-US" sz="1100" dirty="0" smtClean="0"/>
              <a:t> from My Mercy. </a:t>
            </a:r>
          </a:p>
        </p:txBody>
      </p:sp>
      <p:sp>
        <p:nvSpPr>
          <p:cNvPr id="42" name="TextBox 41"/>
          <p:cNvSpPr txBox="1"/>
          <p:nvPr/>
        </p:nvSpPr>
        <p:spPr>
          <a:xfrm>
            <a:off x="6174597" y="5634052"/>
            <a:ext cx="3910107" cy="769441"/>
          </a:xfrm>
          <a:prstGeom prst="rect">
            <a:avLst/>
          </a:prstGeom>
          <a:solidFill>
            <a:schemeClr val="bg2"/>
          </a:solidFill>
          <a:ln w="57150">
            <a:solidFill>
              <a:srgbClr val="FF0000"/>
            </a:solidFill>
          </a:ln>
        </p:spPr>
        <p:txBody>
          <a:bodyPr wrap="square" rtlCol="0">
            <a:spAutoFit/>
          </a:bodyPr>
          <a:lstStyle/>
          <a:p>
            <a:r>
              <a:rPr lang="en-US" sz="1100" b="1" dirty="0" smtClean="0">
                <a:solidFill>
                  <a:srgbClr val="FF0000"/>
                </a:solidFill>
                <a:effectLst>
                  <a:outerShdw blurRad="38100" dist="38100" dir="2700000" algn="tl">
                    <a:srgbClr val="000000">
                      <a:alpha val="43137"/>
                    </a:srgbClr>
                  </a:outerShdw>
                </a:effectLst>
              </a:rPr>
              <a:t>God:</a:t>
            </a:r>
            <a:endParaRPr lang="en-US" sz="1100" b="1" dirty="0">
              <a:solidFill>
                <a:srgbClr val="FF0000"/>
              </a:solidFill>
              <a:effectLst>
                <a:outerShdw blurRad="38100" dist="38100" dir="2700000" algn="tl">
                  <a:srgbClr val="000000">
                    <a:alpha val="43137"/>
                  </a:srgbClr>
                </a:outerShdw>
              </a:effectLst>
            </a:endParaRPr>
          </a:p>
          <a:p>
            <a:pPr marL="228600" indent="-228600">
              <a:buFont typeface="+mj-lt"/>
              <a:buAutoNum type="arabicPeriod"/>
            </a:pPr>
            <a:r>
              <a:rPr lang="en-US" sz="1100" dirty="0" smtClean="0"/>
              <a:t>Now that you have knowledge, and human love</a:t>
            </a:r>
          </a:p>
          <a:p>
            <a:pPr marL="228600" indent="-228600">
              <a:buFont typeface="+mj-lt"/>
              <a:buAutoNum type="arabicPeriod"/>
            </a:pPr>
            <a:r>
              <a:rPr lang="en-US" sz="1100" dirty="0" smtClean="0"/>
              <a:t>show that you can use the brain </a:t>
            </a:r>
          </a:p>
          <a:p>
            <a:pPr marL="228600" indent="-228600">
              <a:buFont typeface="+mj-lt"/>
              <a:buAutoNum type="arabicPeriod"/>
            </a:pPr>
            <a:r>
              <a:rPr lang="en-US" sz="1100" dirty="0" smtClean="0"/>
              <a:t>that  I gave you </a:t>
            </a:r>
          </a:p>
        </p:txBody>
      </p:sp>
      <p:sp>
        <p:nvSpPr>
          <p:cNvPr id="9" name="TextBox 8"/>
          <p:cNvSpPr txBox="1"/>
          <p:nvPr/>
        </p:nvSpPr>
        <p:spPr>
          <a:xfrm>
            <a:off x="11016776" y="4390750"/>
            <a:ext cx="1521750" cy="600164"/>
          </a:xfrm>
          <a:prstGeom prst="rect">
            <a:avLst/>
          </a:prstGeom>
          <a:noFill/>
        </p:spPr>
        <p:txBody>
          <a:bodyPr wrap="square" rtlCol="0">
            <a:spAutoFit/>
          </a:bodyPr>
          <a:lstStyle/>
          <a:p>
            <a:r>
              <a:rPr lang="en-US" sz="1100" dirty="0" smtClean="0"/>
              <a:t>Bad Adam, </a:t>
            </a:r>
            <a:r>
              <a:rPr lang="en-US" sz="1100" b="1" dirty="0" smtClean="0">
                <a:solidFill>
                  <a:srgbClr val="FF0000"/>
                </a:solidFill>
                <a:effectLst>
                  <a:outerShdw blurRad="38100" dist="38100" dir="2700000" algn="tl">
                    <a:srgbClr val="000000">
                      <a:alpha val="43137"/>
                    </a:srgbClr>
                  </a:outerShdw>
                </a:effectLst>
              </a:rPr>
              <a:t>leave</a:t>
            </a:r>
            <a:r>
              <a:rPr lang="en-US" sz="1100" dirty="0" smtClean="0"/>
              <a:t> Paradise, take new wife</a:t>
            </a:r>
            <a:endParaRPr lang="en-US" sz="1100" dirty="0"/>
          </a:p>
        </p:txBody>
      </p:sp>
      <p:sp>
        <p:nvSpPr>
          <p:cNvPr id="43" name="TextBox 42"/>
          <p:cNvSpPr txBox="1"/>
          <p:nvPr/>
        </p:nvSpPr>
        <p:spPr>
          <a:xfrm>
            <a:off x="10566109" y="684999"/>
            <a:ext cx="731364" cy="461665"/>
          </a:xfrm>
          <a:prstGeom prst="rect">
            <a:avLst/>
          </a:prstGeom>
          <a:noFill/>
        </p:spPr>
        <p:txBody>
          <a:bodyPr wrap="square" rtlCol="0">
            <a:spAutoFit/>
          </a:bodyPr>
          <a:lstStyle/>
          <a:p>
            <a:r>
              <a:rPr lang="en-US" sz="1200" dirty="0" smtClean="0"/>
              <a:t>Good Adam</a:t>
            </a:r>
            <a:endParaRPr lang="en-US" sz="1200" dirty="0"/>
          </a:p>
        </p:txBody>
      </p:sp>
      <p:sp>
        <p:nvSpPr>
          <p:cNvPr id="44" name="TextBox 43"/>
          <p:cNvSpPr txBox="1"/>
          <p:nvPr/>
        </p:nvSpPr>
        <p:spPr>
          <a:xfrm>
            <a:off x="8676143" y="1249603"/>
            <a:ext cx="997155" cy="461665"/>
          </a:xfrm>
          <a:prstGeom prst="rect">
            <a:avLst/>
          </a:prstGeom>
          <a:noFill/>
        </p:spPr>
        <p:txBody>
          <a:bodyPr wrap="square" rtlCol="0">
            <a:spAutoFit/>
          </a:bodyPr>
          <a:lstStyle/>
          <a:p>
            <a:r>
              <a:rPr lang="en-US" sz="1200" dirty="0" smtClean="0"/>
              <a:t>God tests Adam again</a:t>
            </a:r>
            <a:endParaRPr lang="en-US" sz="1200" dirty="0"/>
          </a:p>
        </p:txBody>
      </p:sp>
      <p:sp>
        <p:nvSpPr>
          <p:cNvPr id="45" name="Right Arrow 44"/>
          <p:cNvSpPr/>
          <p:nvPr/>
        </p:nvSpPr>
        <p:spPr>
          <a:xfrm rot="7045810">
            <a:off x="9182405" y="5548618"/>
            <a:ext cx="491028" cy="26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7045810">
            <a:off x="9657430" y="6165864"/>
            <a:ext cx="491028" cy="26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33172" y="6476747"/>
            <a:ext cx="4368357" cy="430887"/>
          </a:xfrm>
          <a:prstGeom prst="rect">
            <a:avLst/>
          </a:prstGeom>
          <a:noFill/>
          <a:ln>
            <a:solidFill>
              <a:schemeClr val="accent1"/>
            </a:solidFill>
          </a:ln>
        </p:spPr>
        <p:txBody>
          <a:bodyPr wrap="square" rtlCol="0">
            <a:spAutoFit/>
          </a:bodyPr>
          <a:lstStyle/>
          <a:p>
            <a:r>
              <a:rPr lang="en-US" sz="1100" b="1" dirty="0" smtClean="0">
                <a:effectLst>
                  <a:outerShdw blurRad="38100" dist="38100" dir="2700000" algn="tl">
                    <a:srgbClr val="000000">
                      <a:alpha val="43137"/>
                    </a:srgbClr>
                  </a:outerShdw>
                </a:effectLst>
              </a:rPr>
              <a:t>Go to Part 22. </a:t>
            </a:r>
            <a:r>
              <a:rPr lang="en-US" sz="1100" dirty="0" smtClean="0"/>
              <a:t>Adam and Eve stay together out of Paradise. Analogy reasoning test.</a:t>
            </a:r>
            <a:endParaRPr lang="en-US" sz="1100" dirty="0"/>
          </a:p>
        </p:txBody>
      </p:sp>
      <p:sp>
        <p:nvSpPr>
          <p:cNvPr id="48" name="Rounded Rectangle 47"/>
          <p:cNvSpPr/>
          <p:nvPr/>
        </p:nvSpPr>
        <p:spPr>
          <a:xfrm>
            <a:off x="8543370" y="6048978"/>
            <a:ext cx="884550"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B17A</a:t>
            </a:r>
            <a:endParaRPr lang="en-US" b="1" dirty="0">
              <a:effectLst>
                <a:outerShdw blurRad="38100" dist="38100" dir="2700000" algn="tl">
                  <a:srgbClr val="000000">
                    <a:alpha val="43137"/>
                  </a:srgbClr>
                </a:outerShdw>
              </a:effectLst>
            </a:endParaRPr>
          </a:p>
        </p:txBody>
      </p:sp>
      <p:sp>
        <p:nvSpPr>
          <p:cNvPr id="49" name="TextBox 48"/>
          <p:cNvSpPr txBox="1"/>
          <p:nvPr/>
        </p:nvSpPr>
        <p:spPr>
          <a:xfrm>
            <a:off x="8055124" y="4406958"/>
            <a:ext cx="2892581" cy="400110"/>
          </a:xfrm>
          <a:prstGeom prst="rect">
            <a:avLst/>
          </a:prstGeom>
          <a:noFill/>
        </p:spPr>
        <p:txBody>
          <a:bodyPr wrap="square" rtlCol="0">
            <a:spAutoFit/>
          </a:bodyPr>
          <a:lstStyle/>
          <a:p>
            <a:r>
              <a:rPr lang="en-US" sz="1000" dirty="0" smtClean="0"/>
              <a:t>Loving Adam, stay with Eve, whatever, </a:t>
            </a:r>
            <a:r>
              <a:rPr lang="en-US" sz="1000" b="1" dirty="0" smtClean="0">
                <a:solidFill>
                  <a:srgbClr val="FF0000"/>
                </a:solidFill>
                <a:effectLst>
                  <a:outerShdw blurRad="38100" dist="38100" dir="2700000" algn="tl">
                    <a:srgbClr val="000000">
                      <a:alpha val="43137"/>
                    </a:srgbClr>
                  </a:outerShdw>
                </a:effectLst>
              </a:rPr>
              <a:t>leaves </a:t>
            </a:r>
            <a:r>
              <a:rPr lang="en-US" sz="1000" dirty="0" smtClean="0"/>
              <a:t>Paradise</a:t>
            </a:r>
            <a:endParaRPr lang="en-US" sz="1000" dirty="0"/>
          </a:p>
        </p:txBody>
      </p:sp>
      <p:sp>
        <p:nvSpPr>
          <p:cNvPr id="50" name="TextBox 49"/>
          <p:cNvSpPr txBox="1"/>
          <p:nvPr/>
        </p:nvSpPr>
        <p:spPr>
          <a:xfrm>
            <a:off x="6567508" y="1169596"/>
            <a:ext cx="1448208" cy="461665"/>
          </a:xfrm>
          <a:prstGeom prst="rect">
            <a:avLst/>
          </a:prstGeom>
          <a:noFill/>
        </p:spPr>
        <p:txBody>
          <a:bodyPr wrap="square" rtlCol="0">
            <a:spAutoFit/>
          </a:bodyPr>
          <a:lstStyle/>
          <a:p>
            <a:r>
              <a:rPr lang="en-US" sz="1200" dirty="0" smtClean="0"/>
              <a:t>Adam tested again with a new wife </a:t>
            </a:r>
            <a:endParaRPr lang="en-US" sz="1200" dirty="0"/>
          </a:p>
        </p:txBody>
      </p:sp>
      <p:sp>
        <p:nvSpPr>
          <p:cNvPr id="52" name="TextBox 51"/>
          <p:cNvSpPr txBox="1"/>
          <p:nvPr/>
        </p:nvSpPr>
        <p:spPr>
          <a:xfrm>
            <a:off x="5887452" y="2714889"/>
            <a:ext cx="1539179" cy="738664"/>
          </a:xfrm>
          <a:prstGeom prst="rect">
            <a:avLst/>
          </a:prstGeom>
          <a:solidFill>
            <a:srgbClr val="FF0000"/>
          </a:solidFill>
          <a:ln>
            <a:solidFill>
              <a:schemeClr val="accent1"/>
            </a:solidFill>
          </a:ln>
        </p:spPr>
        <p:txBody>
          <a:bodyPr wrap="square" rtlCol="0">
            <a:spAutoFit/>
          </a:bodyPr>
          <a:lstStyle/>
          <a:p>
            <a:r>
              <a:rPr lang="en-US" sz="1400" dirty="0" smtClean="0"/>
              <a:t>Go to Part 31. God finds a new wife, </a:t>
            </a:r>
            <a:r>
              <a:rPr lang="en-US" sz="1400" dirty="0" err="1" smtClean="0"/>
              <a:t>Lillith</a:t>
            </a:r>
            <a:r>
              <a:rPr lang="en-US" sz="1400" dirty="0" smtClean="0"/>
              <a:t>, for Adam</a:t>
            </a:r>
            <a:endParaRPr lang="en-US" sz="1400" dirty="0"/>
          </a:p>
        </p:txBody>
      </p:sp>
      <p:sp>
        <p:nvSpPr>
          <p:cNvPr id="53" name="TextBox 52"/>
          <p:cNvSpPr txBox="1"/>
          <p:nvPr/>
        </p:nvSpPr>
        <p:spPr>
          <a:xfrm>
            <a:off x="5801371" y="3438266"/>
            <a:ext cx="2213991" cy="461665"/>
          </a:xfrm>
          <a:prstGeom prst="rect">
            <a:avLst/>
          </a:prstGeom>
          <a:noFill/>
        </p:spPr>
        <p:txBody>
          <a:bodyPr wrap="square" rtlCol="0">
            <a:spAutoFit/>
          </a:bodyPr>
          <a:lstStyle/>
          <a:p>
            <a:r>
              <a:rPr lang="en-US" sz="1200" dirty="0" smtClean="0"/>
              <a:t>Adam stays in Paradise with new wife</a:t>
            </a:r>
            <a:endParaRPr lang="en-US" sz="1200" dirty="0"/>
          </a:p>
        </p:txBody>
      </p:sp>
      <p:sp>
        <p:nvSpPr>
          <p:cNvPr id="54" name="TextBox 53"/>
          <p:cNvSpPr txBox="1"/>
          <p:nvPr/>
        </p:nvSpPr>
        <p:spPr>
          <a:xfrm>
            <a:off x="5833172" y="3960350"/>
            <a:ext cx="2892581" cy="400110"/>
          </a:xfrm>
          <a:prstGeom prst="rect">
            <a:avLst/>
          </a:prstGeom>
          <a:noFill/>
        </p:spPr>
        <p:txBody>
          <a:bodyPr wrap="square" rtlCol="0">
            <a:spAutoFit/>
          </a:bodyPr>
          <a:lstStyle/>
          <a:p>
            <a:r>
              <a:rPr lang="en-US" sz="1000" dirty="0" smtClean="0"/>
              <a:t>Adam, no wife, live in celibacy</a:t>
            </a:r>
          </a:p>
          <a:p>
            <a:r>
              <a:rPr lang="en-US" sz="1000" dirty="0" smtClean="0"/>
              <a:t>stay in Paradise</a:t>
            </a:r>
            <a:endParaRPr lang="en-US" sz="1000" dirty="0"/>
          </a:p>
        </p:txBody>
      </p:sp>
      <p:sp>
        <p:nvSpPr>
          <p:cNvPr id="56" name="Right Arrow 55"/>
          <p:cNvSpPr/>
          <p:nvPr/>
        </p:nvSpPr>
        <p:spPr>
          <a:xfrm rot="7045810">
            <a:off x="2706353" y="5835602"/>
            <a:ext cx="458237" cy="25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58972" y="6188049"/>
            <a:ext cx="4368357" cy="261610"/>
          </a:xfrm>
          <a:prstGeom prst="rect">
            <a:avLst/>
          </a:prstGeom>
          <a:noFill/>
          <a:ln>
            <a:solidFill>
              <a:schemeClr val="accent1"/>
            </a:solidFill>
          </a:ln>
        </p:spPr>
        <p:txBody>
          <a:bodyPr wrap="square" rtlCol="0">
            <a:spAutoFit/>
          </a:bodyPr>
          <a:lstStyle/>
          <a:p>
            <a:r>
              <a:rPr lang="en-US" sz="1100" b="1" dirty="0" smtClean="0">
                <a:effectLst>
                  <a:outerShdw blurRad="38100" dist="38100" dir="2700000" algn="tl">
                    <a:srgbClr val="000000">
                      <a:alpha val="43137"/>
                    </a:srgbClr>
                  </a:outerShdw>
                </a:effectLst>
              </a:rPr>
              <a:t>Go to Part 25. </a:t>
            </a:r>
            <a:r>
              <a:rPr lang="en-US" sz="1100" dirty="0" smtClean="0"/>
              <a:t>Adam and Eve are tested one more time.</a:t>
            </a:r>
          </a:p>
        </p:txBody>
      </p:sp>
      <p:sp>
        <p:nvSpPr>
          <p:cNvPr id="58" name="Rounded Rectangle 57"/>
          <p:cNvSpPr/>
          <p:nvPr/>
        </p:nvSpPr>
        <p:spPr>
          <a:xfrm>
            <a:off x="4714593" y="5560212"/>
            <a:ext cx="1172859" cy="28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B16A</a:t>
            </a:r>
            <a:endParaRPr lang="en-US" b="1" dirty="0">
              <a:effectLst>
                <a:outerShdw blurRad="38100" dist="38100" dir="2700000" algn="tl">
                  <a:srgbClr val="000000">
                    <a:alpha val="43137"/>
                  </a:srgbClr>
                </a:outerShdw>
              </a:effectLst>
            </a:endParaRPr>
          </a:p>
        </p:txBody>
      </p:sp>
      <p:sp>
        <p:nvSpPr>
          <p:cNvPr id="60" name="TextBox 59"/>
          <p:cNvSpPr txBox="1"/>
          <p:nvPr/>
        </p:nvSpPr>
        <p:spPr>
          <a:xfrm>
            <a:off x="10588785" y="6414366"/>
            <a:ext cx="1677827" cy="400110"/>
          </a:xfrm>
          <a:prstGeom prst="rect">
            <a:avLst/>
          </a:prstGeom>
          <a:solidFill>
            <a:srgbClr val="FF0000"/>
          </a:solidFill>
          <a:ln>
            <a:solidFill>
              <a:schemeClr val="accent1"/>
            </a:solidFill>
          </a:ln>
        </p:spPr>
        <p:txBody>
          <a:bodyPr wrap="square" rtlCol="0">
            <a:spAutoFit/>
          </a:bodyPr>
          <a:lstStyle/>
          <a:p>
            <a:r>
              <a:rPr lang="en-US" sz="1000" b="1" dirty="0" smtClean="0"/>
              <a:t>Go to Part 30. Adam out of Paradise, angry.</a:t>
            </a:r>
          </a:p>
        </p:txBody>
      </p:sp>
    </p:spTree>
    <p:extLst>
      <p:ext uri="{BB962C8B-B14F-4D97-AF65-F5344CB8AC3E}">
        <p14:creationId xmlns:p14="http://schemas.microsoft.com/office/powerpoint/2010/main" val="3597272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fontScale="90000"/>
          </a:bodyPr>
          <a:lstStyle/>
          <a:p>
            <a:r>
              <a:rPr lang="en-US" sz="3600" dirty="0" smtClean="0"/>
              <a:t>Part 12</a:t>
            </a:r>
            <a:endParaRPr lang="en-US" sz="3600" dirty="0"/>
          </a:p>
        </p:txBody>
      </p:sp>
      <p:sp>
        <p:nvSpPr>
          <p:cNvPr id="3" name="Content Placeholder 2"/>
          <p:cNvSpPr>
            <a:spLocks noGrp="1"/>
          </p:cNvSpPr>
          <p:nvPr>
            <p:ph idx="1"/>
          </p:nvPr>
        </p:nvSpPr>
        <p:spPr>
          <a:xfrm>
            <a:off x="220363" y="724930"/>
            <a:ext cx="6460523" cy="4624602"/>
          </a:xfrm>
          <a:solidFill>
            <a:schemeClr val="bg2"/>
          </a:solidFill>
        </p:spPr>
        <p:txBody>
          <a:bodyPr>
            <a:noAutofit/>
          </a:bodyPr>
          <a:lstStyle/>
          <a:p>
            <a:pPr marL="0" indent="0">
              <a:buNone/>
            </a:pPr>
            <a:r>
              <a:rPr lang="en-US" sz="1100" b="1" dirty="0">
                <a:solidFill>
                  <a:srgbClr val="FF0000"/>
                </a:solidFill>
              </a:rPr>
              <a:t>Voice of Bible:</a:t>
            </a:r>
            <a:r>
              <a:rPr lang="en-US" sz="1100" dirty="0">
                <a:solidFill>
                  <a:srgbClr val="FF0000"/>
                </a:solidFill>
              </a:rPr>
              <a:t> </a:t>
            </a:r>
            <a:r>
              <a:rPr lang="en-US" sz="1100" dirty="0"/>
              <a:t>And they heard the voice of the LORD God walking in the garden in the cool of the day:</a:t>
            </a:r>
          </a:p>
          <a:p>
            <a:pPr marL="0" indent="0">
              <a:buNone/>
            </a:pPr>
            <a:r>
              <a:rPr lang="en-US" sz="1100" b="1" dirty="0">
                <a:solidFill>
                  <a:srgbClr val="FF0000"/>
                </a:solidFill>
              </a:rPr>
              <a:t>Adam and Eve</a:t>
            </a:r>
            <a:r>
              <a:rPr lang="en-US" sz="1100" dirty="0">
                <a:solidFill>
                  <a:srgbClr val="FF0000"/>
                </a:solidFill>
              </a:rPr>
              <a:t> </a:t>
            </a:r>
            <a:r>
              <a:rPr lang="en-US" sz="1100" dirty="0"/>
              <a:t>hiding from God behind the shelf.</a:t>
            </a:r>
          </a:p>
          <a:p>
            <a:pPr marL="0" indent="0">
              <a:buNone/>
            </a:pPr>
            <a:r>
              <a:rPr lang="en-US" sz="1100" b="1" dirty="0">
                <a:solidFill>
                  <a:srgbClr val="FF0000"/>
                </a:solidFill>
              </a:rPr>
              <a:t>Voice of Bible</a:t>
            </a:r>
            <a:r>
              <a:rPr lang="en-US" sz="1100" b="1" dirty="0"/>
              <a:t>:</a:t>
            </a:r>
            <a:r>
              <a:rPr lang="en-US" sz="1100" dirty="0"/>
              <a:t> and Adam and his wife hid themselves from the presence of the LORD God amongst the trees of the garden. </a:t>
            </a:r>
          </a:p>
          <a:p>
            <a:pPr marL="0" indent="0">
              <a:buNone/>
            </a:pPr>
            <a:r>
              <a:rPr lang="en-US" sz="1200" b="1" dirty="0">
                <a:solidFill>
                  <a:srgbClr val="FF0000"/>
                </a:solidFill>
              </a:rPr>
              <a:t>Adam</a:t>
            </a:r>
            <a:r>
              <a:rPr lang="en-US" sz="1100" b="1" dirty="0">
                <a:solidFill>
                  <a:srgbClr val="FF0000"/>
                </a:solidFill>
              </a:rPr>
              <a:t> and Eve</a:t>
            </a:r>
            <a:r>
              <a:rPr lang="en-US" sz="1100" dirty="0">
                <a:solidFill>
                  <a:srgbClr val="FF0000"/>
                </a:solidFill>
              </a:rPr>
              <a:t> </a:t>
            </a:r>
            <a:r>
              <a:rPr lang="en-US" sz="1100" dirty="0"/>
              <a:t>hiding from God behind the desk.</a:t>
            </a:r>
          </a:p>
          <a:p>
            <a:pPr marL="0" indent="0">
              <a:buNone/>
            </a:pPr>
            <a:r>
              <a:rPr lang="en-US" sz="1100" b="1" dirty="0">
                <a:solidFill>
                  <a:srgbClr val="FF0000"/>
                </a:solidFill>
              </a:rPr>
              <a:t>God:</a:t>
            </a:r>
            <a:r>
              <a:rPr lang="en-US" sz="1100" dirty="0">
                <a:solidFill>
                  <a:srgbClr val="FF0000"/>
                </a:solidFill>
              </a:rPr>
              <a:t> </a:t>
            </a:r>
            <a:r>
              <a:rPr lang="en-US" sz="1100" dirty="0"/>
              <a:t>Adam, Adam… Eve, where art thou?</a:t>
            </a:r>
          </a:p>
          <a:p>
            <a:pPr marL="0" indent="0">
              <a:buNone/>
            </a:pPr>
            <a:r>
              <a:rPr lang="en-US" sz="1100" dirty="0"/>
              <a:t/>
            </a:r>
            <a:br>
              <a:rPr lang="en-US" sz="1100" dirty="0"/>
            </a:br>
            <a:r>
              <a:rPr lang="en-US" sz="1100" b="1" dirty="0">
                <a:solidFill>
                  <a:srgbClr val="FF0000"/>
                </a:solidFill>
              </a:rPr>
              <a:t>Voice of Bible</a:t>
            </a:r>
            <a:r>
              <a:rPr lang="en-US" sz="1100" b="1" dirty="0"/>
              <a:t>:</a:t>
            </a:r>
            <a:r>
              <a:rPr lang="en-US" sz="1100" dirty="0"/>
              <a:t> And the LORD God called unto Adam, and said unto him, </a:t>
            </a:r>
          </a:p>
          <a:p>
            <a:pPr marL="0" indent="0">
              <a:buNone/>
            </a:pPr>
            <a:r>
              <a:rPr lang="en-US" sz="1100" b="1" dirty="0">
                <a:solidFill>
                  <a:srgbClr val="FF0000"/>
                </a:solidFill>
              </a:rPr>
              <a:t>God</a:t>
            </a:r>
            <a:r>
              <a:rPr lang="en-US" sz="1100" b="1" dirty="0"/>
              <a:t>:</a:t>
            </a:r>
            <a:r>
              <a:rPr lang="en-US" sz="1100" dirty="0"/>
              <a:t> Where art thou? </a:t>
            </a:r>
          </a:p>
          <a:p>
            <a:pPr marL="0" indent="0">
              <a:buNone/>
            </a:pPr>
            <a:r>
              <a:rPr lang="en-US" sz="1100" b="1" dirty="0">
                <a:solidFill>
                  <a:srgbClr val="FF0000"/>
                </a:solidFill>
              </a:rPr>
              <a:t>Voice of Bible</a:t>
            </a:r>
            <a:r>
              <a:rPr lang="en-US" sz="1100" b="1" dirty="0"/>
              <a:t>: </a:t>
            </a:r>
            <a:r>
              <a:rPr lang="en-US" sz="1100" dirty="0"/>
              <a:t>And Adam said,</a:t>
            </a:r>
          </a:p>
          <a:p>
            <a:pPr marL="0" indent="0">
              <a:buNone/>
            </a:pPr>
            <a:r>
              <a:rPr lang="en-US" sz="1100" b="1" dirty="0">
                <a:solidFill>
                  <a:srgbClr val="FF0000"/>
                </a:solidFill>
              </a:rPr>
              <a:t>Adam</a:t>
            </a:r>
            <a:r>
              <a:rPr lang="en-US" sz="1100" b="1" dirty="0"/>
              <a:t>:</a:t>
            </a:r>
            <a:r>
              <a:rPr lang="en-US" sz="1100" dirty="0"/>
              <a:t> I heard thy voice in the garden, and I was afraid, because I was naked; and I hid myself. </a:t>
            </a:r>
          </a:p>
          <a:p>
            <a:pPr marL="0" indent="0">
              <a:buNone/>
            </a:pPr>
            <a:r>
              <a:rPr lang="en-US" sz="1100" b="1" dirty="0">
                <a:solidFill>
                  <a:srgbClr val="FF0000"/>
                </a:solidFill>
              </a:rPr>
              <a:t>Voice of Bible</a:t>
            </a:r>
            <a:r>
              <a:rPr lang="en-US" sz="1100" b="1" dirty="0"/>
              <a:t>:</a:t>
            </a:r>
            <a:r>
              <a:rPr lang="en-US" sz="1100" dirty="0"/>
              <a:t> And God said.</a:t>
            </a:r>
            <a:br>
              <a:rPr lang="en-US" sz="1100" dirty="0"/>
            </a:br>
            <a:endParaRPr lang="en-US" sz="1100" dirty="0"/>
          </a:p>
          <a:p>
            <a:pPr marL="0" indent="0">
              <a:buNone/>
            </a:pPr>
            <a:r>
              <a:rPr lang="en-US" sz="1100" b="1" dirty="0">
                <a:solidFill>
                  <a:srgbClr val="FF0000"/>
                </a:solidFill>
              </a:rPr>
              <a:t>God: </a:t>
            </a:r>
            <a:r>
              <a:rPr lang="en-US" sz="1100" dirty="0"/>
              <a:t>Who told thee that thou </a:t>
            </a:r>
            <a:r>
              <a:rPr lang="en-US" sz="1100" dirty="0" err="1"/>
              <a:t>wast</a:t>
            </a:r>
            <a:r>
              <a:rPr lang="en-US" sz="1100" dirty="0"/>
              <a:t> naked? Hast thou eaten of the tree, whereof I commanded thee that thou </a:t>
            </a:r>
            <a:r>
              <a:rPr lang="en-US" sz="1100" dirty="0" err="1"/>
              <a:t>shouldest</a:t>
            </a:r>
            <a:r>
              <a:rPr lang="en-US" sz="1100" dirty="0"/>
              <a:t> not eat? </a:t>
            </a:r>
            <a:br>
              <a:rPr lang="en-US" sz="1100" dirty="0"/>
            </a:br>
            <a:endParaRPr lang="en-US" sz="1100" dirty="0"/>
          </a:p>
          <a:p>
            <a:pPr marL="0" indent="0">
              <a:buNone/>
            </a:pPr>
            <a:r>
              <a:rPr lang="en-US" sz="1100" b="1" dirty="0">
                <a:solidFill>
                  <a:srgbClr val="FF0000"/>
                </a:solidFill>
              </a:rPr>
              <a:t>Voice of Bible</a:t>
            </a:r>
            <a:r>
              <a:rPr lang="en-US" sz="1100" b="1" dirty="0"/>
              <a:t>:</a:t>
            </a:r>
            <a:r>
              <a:rPr lang="en-US" sz="1100" dirty="0"/>
              <a:t> And the man said, </a:t>
            </a:r>
          </a:p>
          <a:p>
            <a:pPr marL="0" indent="0">
              <a:buNone/>
            </a:pPr>
            <a:r>
              <a:rPr lang="en-US" sz="1100" b="1" dirty="0">
                <a:solidFill>
                  <a:srgbClr val="FF0000"/>
                </a:solidFill>
              </a:rPr>
              <a:t>Adam</a:t>
            </a:r>
            <a:r>
              <a:rPr lang="en-US" sz="1100" b="1" dirty="0"/>
              <a:t>.</a:t>
            </a:r>
            <a:r>
              <a:rPr lang="en-US" sz="1100" dirty="0"/>
              <a:t> The woman whom thou </a:t>
            </a:r>
            <a:r>
              <a:rPr lang="en-US" sz="1100" dirty="0" err="1"/>
              <a:t>gavest</a:t>
            </a:r>
            <a:r>
              <a:rPr lang="en-US" sz="1100" dirty="0"/>
              <a:t> to be with me, she gave me of the tree, and I did eat. </a:t>
            </a:r>
            <a:br>
              <a:rPr lang="en-US" sz="1100" dirty="0"/>
            </a:br>
            <a:endParaRPr lang="en-US" sz="1100" dirty="0"/>
          </a:p>
        </p:txBody>
      </p:sp>
      <p:sp>
        <p:nvSpPr>
          <p:cNvPr id="4" name="Rounded Rectangle 3"/>
          <p:cNvSpPr/>
          <p:nvPr/>
        </p:nvSpPr>
        <p:spPr>
          <a:xfrm>
            <a:off x="2290119" y="5677819"/>
            <a:ext cx="2479589" cy="436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Decision node 7</a:t>
            </a:r>
          </a:p>
          <a:p>
            <a:pPr algn="ctr"/>
            <a:r>
              <a:rPr lang="en-US" sz="1600" dirty="0" smtClean="0"/>
              <a:t>Adam lied?</a:t>
            </a:r>
            <a:endParaRPr lang="en-US" sz="1600" dirty="0"/>
          </a:p>
        </p:txBody>
      </p:sp>
      <p:sp>
        <p:nvSpPr>
          <p:cNvPr id="5" name="Down Arrow 4"/>
          <p:cNvSpPr/>
          <p:nvPr/>
        </p:nvSpPr>
        <p:spPr>
          <a:xfrm>
            <a:off x="3426941" y="5349532"/>
            <a:ext cx="164756" cy="309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426941" y="6112475"/>
            <a:ext cx="185350" cy="606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17225" y="6112475"/>
            <a:ext cx="602391" cy="369332"/>
          </a:xfrm>
          <a:prstGeom prst="rect">
            <a:avLst/>
          </a:prstGeom>
          <a:noFill/>
        </p:spPr>
        <p:txBody>
          <a:bodyPr wrap="square" rtlCol="0">
            <a:spAutoFit/>
          </a:bodyPr>
          <a:lstStyle/>
          <a:p>
            <a:r>
              <a:rPr lang="en-US" dirty="0" smtClean="0"/>
              <a:t>no</a:t>
            </a:r>
            <a:endParaRPr lang="en-US" dirty="0"/>
          </a:p>
        </p:txBody>
      </p:sp>
      <p:sp>
        <p:nvSpPr>
          <p:cNvPr id="8" name="Right Arrow 7"/>
          <p:cNvSpPr/>
          <p:nvPr/>
        </p:nvSpPr>
        <p:spPr>
          <a:xfrm>
            <a:off x="7140539" y="1510301"/>
            <a:ext cx="585627" cy="21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95219" y="5452505"/>
            <a:ext cx="602391" cy="369332"/>
          </a:xfrm>
          <a:prstGeom prst="rect">
            <a:avLst/>
          </a:prstGeom>
          <a:noFill/>
        </p:spPr>
        <p:txBody>
          <a:bodyPr wrap="square" rtlCol="0">
            <a:spAutoFit/>
          </a:bodyPr>
          <a:lstStyle/>
          <a:p>
            <a:r>
              <a:rPr lang="en-US" dirty="0" smtClean="0"/>
              <a:t>yes</a:t>
            </a:r>
            <a:endParaRPr lang="en-US" dirty="0"/>
          </a:p>
        </p:txBody>
      </p:sp>
      <p:sp>
        <p:nvSpPr>
          <p:cNvPr id="10" name="Content Placeholder 2"/>
          <p:cNvSpPr txBox="1">
            <a:spLocks/>
          </p:cNvSpPr>
          <p:nvPr/>
        </p:nvSpPr>
        <p:spPr>
          <a:xfrm>
            <a:off x="7733756" y="1208250"/>
            <a:ext cx="4325477" cy="821015"/>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rgbClr val="FF0000"/>
                </a:solidFill>
              </a:rPr>
              <a:t>God:</a:t>
            </a:r>
            <a:r>
              <a:rPr lang="en-US" sz="1400" dirty="0" smtClean="0">
                <a:solidFill>
                  <a:srgbClr val="FF0000"/>
                </a:solidFill>
              </a:rPr>
              <a:t> </a:t>
            </a:r>
            <a:r>
              <a:rPr lang="en-US" sz="1400" dirty="0" smtClean="0"/>
              <a:t>Adam, Adam… not only you  were the first to eat and now you blame your wife, what kind of a man are  thou?</a:t>
            </a:r>
          </a:p>
        </p:txBody>
      </p:sp>
      <p:sp>
        <p:nvSpPr>
          <p:cNvPr id="11" name="Rectangle 10"/>
          <p:cNvSpPr/>
          <p:nvPr/>
        </p:nvSpPr>
        <p:spPr>
          <a:xfrm>
            <a:off x="7130265" y="1561672"/>
            <a:ext cx="143838" cy="426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69708" y="5821837"/>
            <a:ext cx="2496805" cy="12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285873" y="4123812"/>
            <a:ext cx="4654519" cy="3720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ounded Rectangle 14"/>
          <p:cNvSpPr/>
          <p:nvPr/>
        </p:nvSpPr>
        <p:spPr>
          <a:xfrm>
            <a:off x="4404909" y="303574"/>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B19</a:t>
            </a:r>
            <a:endParaRPr lang="en-US" sz="2800" b="1" dirty="0">
              <a:effectLst>
                <a:outerShdw blurRad="38100" dist="38100" dir="2700000" algn="tl">
                  <a:srgbClr val="000000">
                    <a:alpha val="43137"/>
                  </a:srgbClr>
                </a:outerShdw>
              </a:effectLst>
            </a:endParaRPr>
          </a:p>
        </p:txBody>
      </p:sp>
      <p:sp>
        <p:nvSpPr>
          <p:cNvPr id="16" name="Rounded Rectangle 15"/>
          <p:cNvSpPr/>
          <p:nvPr/>
        </p:nvSpPr>
        <p:spPr>
          <a:xfrm>
            <a:off x="9891587" y="179765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B19A</a:t>
            </a:r>
            <a:endParaRPr lang="en-US" sz="2800" b="1" dirty="0">
              <a:effectLst>
                <a:outerShdw blurRad="38100" dist="38100" dir="2700000" algn="tl">
                  <a:srgbClr val="000000">
                    <a:alpha val="43137"/>
                  </a:srgbClr>
                </a:outerShdw>
              </a:effectLst>
            </a:endParaRPr>
          </a:p>
        </p:txBody>
      </p:sp>
      <p:sp>
        <p:nvSpPr>
          <p:cNvPr id="13" name="TextBox 12"/>
          <p:cNvSpPr txBox="1"/>
          <p:nvPr/>
        </p:nvSpPr>
        <p:spPr>
          <a:xfrm>
            <a:off x="3811835" y="6421042"/>
            <a:ext cx="2401677" cy="307777"/>
          </a:xfrm>
          <a:prstGeom prst="rect">
            <a:avLst/>
          </a:prstGeom>
          <a:noFill/>
        </p:spPr>
        <p:txBody>
          <a:bodyPr wrap="square" rtlCol="0">
            <a:spAutoFit/>
          </a:bodyPr>
          <a:lstStyle/>
          <a:p>
            <a:r>
              <a:rPr lang="en-US" sz="1400" dirty="0" smtClean="0"/>
              <a:t>To blue arrow of next page</a:t>
            </a:r>
            <a:endParaRPr lang="en-US" sz="1400" dirty="0"/>
          </a:p>
        </p:txBody>
      </p:sp>
      <p:sp>
        <p:nvSpPr>
          <p:cNvPr id="17" name="TextBox 16"/>
          <p:cNvSpPr txBox="1"/>
          <p:nvPr/>
        </p:nvSpPr>
        <p:spPr>
          <a:xfrm>
            <a:off x="8910714" y="6284767"/>
            <a:ext cx="2401677" cy="307777"/>
          </a:xfrm>
          <a:prstGeom prst="rect">
            <a:avLst/>
          </a:prstGeom>
          <a:noFill/>
        </p:spPr>
        <p:txBody>
          <a:bodyPr wrap="square" rtlCol="0">
            <a:spAutoFit/>
          </a:bodyPr>
          <a:lstStyle/>
          <a:p>
            <a:r>
              <a:rPr lang="en-US" sz="1400" dirty="0" smtClean="0"/>
              <a:t>To red arrow of next page</a:t>
            </a:r>
            <a:endParaRPr lang="en-US" sz="1400" dirty="0"/>
          </a:p>
        </p:txBody>
      </p:sp>
    </p:spTree>
    <p:extLst>
      <p:ext uri="{BB962C8B-B14F-4D97-AF65-F5344CB8AC3E}">
        <p14:creationId xmlns:p14="http://schemas.microsoft.com/office/powerpoint/2010/main" val="2156003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7115"/>
          </a:xfrm>
          <a:solidFill>
            <a:srgbClr val="FFFF00"/>
          </a:solidFill>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Specific Philosophical Aspects : </a:t>
            </a:r>
            <a:r>
              <a:rPr lang="en-US" b="1" dirty="0" smtClean="0">
                <a:effectLst>
                  <a:outerShdw blurRad="38100" dist="38100" dir="2700000" algn="tl">
                    <a:srgbClr val="000000">
                      <a:alpha val="43137"/>
                    </a:srgbClr>
                  </a:outerShdw>
                </a:effectLst>
              </a:rPr>
              <a:t>Is creation analogy valid?</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4746" y="1316289"/>
            <a:ext cx="11361821" cy="5541711"/>
          </a:xfrm>
        </p:spPr>
        <p:txBody>
          <a:bodyPr>
            <a:normAutofit/>
          </a:bodyPr>
          <a:lstStyle/>
          <a:p>
            <a:pPr marL="971550" lvl="1" indent="-514350">
              <a:buFont typeface="+mj-lt"/>
              <a:buAutoNum type="arabicPeriod"/>
            </a:pPr>
            <a:r>
              <a:rPr lang="en-US" dirty="0" smtClean="0"/>
              <a:t>f</a:t>
            </a:r>
          </a:p>
          <a:p>
            <a:pPr marL="971550" lvl="1" indent="-514350">
              <a:buFont typeface="+mj-lt"/>
              <a:buAutoNum type="arabicPeriod"/>
            </a:pPr>
            <a:r>
              <a:rPr lang="en-US" dirty="0" smtClean="0"/>
              <a:t>f</a:t>
            </a:r>
          </a:p>
          <a:p>
            <a:pPr marL="971550" lvl="1" indent="-514350">
              <a:buFont typeface="+mj-lt"/>
              <a:buAutoNum type="arabicPeriod"/>
            </a:pPr>
            <a:endParaRPr lang="en-US" dirty="0" smtClean="0"/>
          </a:p>
        </p:txBody>
      </p:sp>
    </p:spTree>
    <p:extLst>
      <p:ext uri="{BB962C8B-B14F-4D97-AF65-F5344CB8AC3E}">
        <p14:creationId xmlns:p14="http://schemas.microsoft.com/office/powerpoint/2010/main" val="229494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084" y="2303784"/>
            <a:ext cx="10706372" cy="4278094"/>
          </a:xfrm>
          <a:prstGeom prst="rect">
            <a:avLst/>
          </a:prstGeom>
          <a:solidFill>
            <a:schemeClr val="bg2"/>
          </a:solidFill>
        </p:spPr>
        <p:txBody>
          <a:bodyPr wrap="square">
            <a:spAutoFit/>
          </a:bodyPr>
          <a:lstStyle/>
          <a:p>
            <a:r>
              <a:rPr lang="en-US" b="1" dirty="0" smtClean="0">
                <a:solidFill>
                  <a:srgbClr val="FF0000"/>
                </a:solidFill>
              </a:rPr>
              <a:t>Voice of Bible</a:t>
            </a:r>
            <a:r>
              <a:rPr lang="en-US" b="1" dirty="0" smtClean="0"/>
              <a:t>:</a:t>
            </a:r>
          </a:p>
          <a:p>
            <a:pPr marL="800100" lvl="1" indent="-342900">
              <a:buFont typeface="+mj-lt"/>
              <a:buAutoNum type="arabicPeriod"/>
            </a:pPr>
            <a:r>
              <a:rPr lang="en-US" sz="1600" dirty="0" smtClean="0"/>
              <a:t> And the LORD God </a:t>
            </a:r>
          </a:p>
          <a:p>
            <a:pPr marL="800100" lvl="1" indent="-342900">
              <a:buFont typeface="+mj-lt"/>
              <a:buAutoNum type="arabicPeriod"/>
            </a:pPr>
            <a:r>
              <a:rPr lang="en-US" sz="1600" dirty="0" smtClean="0"/>
              <a:t>said unto the serpent,</a:t>
            </a:r>
          </a:p>
          <a:p>
            <a:r>
              <a:rPr lang="en-US" b="1" dirty="0" smtClean="0">
                <a:solidFill>
                  <a:srgbClr val="FF0000"/>
                </a:solidFill>
              </a:rPr>
              <a:t>God: </a:t>
            </a:r>
          </a:p>
          <a:p>
            <a:pPr marL="800100" lvl="1" indent="-342900">
              <a:buFont typeface="+mj-lt"/>
              <a:buAutoNum type="arabicPeriod"/>
            </a:pPr>
            <a:r>
              <a:rPr lang="en-US" sz="1600" dirty="0" smtClean="0"/>
              <a:t>Because thou hast done this, </a:t>
            </a:r>
          </a:p>
          <a:p>
            <a:pPr marL="800100" lvl="1" indent="-342900">
              <a:buFont typeface="+mj-lt"/>
              <a:buAutoNum type="arabicPeriod"/>
            </a:pPr>
            <a:r>
              <a:rPr lang="en-US" sz="1600" dirty="0" smtClean="0"/>
              <a:t>thou art cursed above all cattle, </a:t>
            </a:r>
          </a:p>
          <a:p>
            <a:pPr marL="800100" lvl="1" indent="-342900">
              <a:buFont typeface="+mj-lt"/>
              <a:buAutoNum type="arabicPeriod"/>
            </a:pPr>
            <a:r>
              <a:rPr lang="en-US" sz="1600" dirty="0" smtClean="0"/>
              <a:t>and above every beast of the field; </a:t>
            </a:r>
          </a:p>
          <a:p>
            <a:pPr marL="800100" lvl="1" indent="-342900">
              <a:buFont typeface="+mj-lt"/>
              <a:buAutoNum type="arabicPeriod"/>
            </a:pPr>
            <a:r>
              <a:rPr lang="en-US" sz="1600" dirty="0" smtClean="0"/>
              <a:t>upon thy belly shalt thou go, </a:t>
            </a:r>
          </a:p>
          <a:p>
            <a:pPr marL="800100" lvl="1" indent="-342900">
              <a:buFont typeface="+mj-lt"/>
              <a:buAutoNum type="arabicPeriod"/>
            </a:pPr>
            <a:r>
              <a:rPr lang="en-US" sz="1600" dirty="0" smtClean="0"/>
              <a:t>and dust shalt thou eat all the days of thy life: </a:t>
            </a:r>
          </a:p>
          <a:p>
            <a:r>
              <a:rPr lang="en-US" b="1" dirty="0" smtClean="0">
                <a:solidFill>
                  <a:srgbClr val="FF0000"/>
                </a:solidFill>
              </a:rPr>
              <a:t>Voice of Bible</a:t>
            </a:r>
            <a:r>
              <a:rPr lang="en-US" b="1" dirty="0" smtClean="0"/>
              <a:t>:</a:t>
            </a:r>
            <a:r>
              <a:rPr lang="en-US" dirty="0" smtClean="0"/>
              <a:t> </a:t>
            </a:r>
          </a:p>
          <a:p>
            <a:pPr marL="800100" lvl="1" indent="-342900">
              <a:buFont typeface="Arial" panose="020B0604020202020204" pitchFamily="34" charset="0"/>
              <a:buChar char="•"/>
            </a:pPr>
            <a:r>
              <a:rPr lang="en-US" sz="1600" dirty="0" smtClean="0"/>
              <a:t>Unto the woman the LORD God said, </a:t>
            </a:r>
          </a:p>
          <a:p>
            <a:r>
              <a:rPr lang="en-US" b="1" dirty="0" smtClean="0">
                <a:solidFill>
                  <a:srgbClr val="FF0000"/>
                </a:solidFill>
              </a:rPr>
              <a:t>God</a:t>
            </a:r>
            <a:r>
              <a:rPr lang="en-US" b="1" dirty="0" smtClean="0"/>
              <a:t>: </a:t>
            </a:r>
          </a:p>
          <a:p>
            <a:pPr marL="800100" lvl="1" indent="-342900">
              <a:buFont typeface="+mj-lt"/>
              <a:buAutoNum type="arabicPeriod"/>
            </a:pPr>
            <a:r>
              <a:rPr lang="en-US" sz="1600" dirty="0" smtClean="0"/>
              <a:t>I will greatly multiply thy sorrow and thy conception; </a:t>
            </a:r>
          </a:p>
          <a:p>
            <a:pPr marL="800100" lvl="1" indent="-342900">
              <a:buFont typeface="+mj-lt"/>
              <a:buAutoNum type="arabicPeriod"/>
            </a:pPr>
            <a:r>
              <a:rPr lang="en-US" sz="1600" dirty="0" smtClean="0"/>
              <a:t>in sorrow thou shalt bring forth children; </a:t>
            </a:r>
          </a:p>
          <a:p>
            <a:pPr marL="800100" lvl="1" indent="-342900">
              <a:buFont typeface="+mj-lt"/>
              <a:buAutoNum type="arabicPeriod"/>
            </a:pPr>
            <a:r>
              <a:rPr lang="en-US" sz="1600" dirty="0" smtClean="0"/>
              <a:t>and thy desire shall be to thy husband, </a:t>
            </a:r>
          </a:p>
          <a:p>
            <a:pPr marL="800100" lvl="1" indent="-342900">
              <a:buFont typeface="+mj-lt"/>
              <a:buAutoNum type="arabicPeriod"/>
            </a:pPr>
            <a:r>
              <a:rPr lang="en-US" sz="1600" dirty="0" smtClean="0"/>
              <a:t>and he shall rule over thee. </a:t>
            </a:r>
            <a:endParaRPr lang="en-US" sz="1600" dirty="0"/>
          </a:p>
        </p:txBody>
      </p:sp>
      <p:sp>
        <p:nvSpPr>
          <p:cNvPr id="9" name="Down Arrow 8"/>
          <p:cNvSpPr/>
          <p:nvPr/>
        </p:nvSpPr>
        <p:spPr>
          <a:xfrm>
            <a:off x="7651833" y="1395531"/>
            <a:ext cx="324839" cy="13767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101198" y="1507187"/>
            <a:ext cx="343675" cy="1376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7548" y="-11317"/>
            <a:ext cx="1361303" cy="626077"/>
          </a:xfrm>
        </p:spPr>
        <p:txBody>
          <a:bodyPr>
            <a:normAutofit fontScale="90000"/>
          </a:bodyPr>
          <a:lstStyle/>
          <a:p>
            <a:r>
              <a:rPr lang="en-US" sz="3600" dirty="0" smtClean="0"/>
              <a:t>Part 13</a:t>
            </a:r>
            <a:endParaRPr lang="en-US" sz="3600" dirty="0"/>
          </a:p>
        </p:txBody>
      </p:sp>
      <p:sp>
        <p:nvSpPr>
          <p:cNvPr id="3" name="Content Placeholder 2"/>
          <p:cNvSpPr>
            <a:spLocks noGrp="1"/>
          </p:cNvSpPr>
          <p:nvPr>
            <p:ph idx="1"/>
          </p:nvPr>
        </p:nvSpPr>
        <p:spPr>
          <a:xfrm>
            <a:off x="303944" y="698313"/>
            <a:ext cx="5295471" cy="1394436"/>
          </a:xfrm>
          <a:solidFill>
            <a:schemeClr val="bg2"/>
          </a:solidFill>
        </p:spPr>
        <p:txBody>
          <a:bodyPr>
            <a:noAutofit/>
          </a:bodyPr>
          <a:lstStyle/>
          <a:p>
            <a:pPr marL="0" indent="0">
              <a:buNone/>
            </a:pPr>
            <a:r>
              <a:rPr lang="en-US" sz="1600" b="1" dirty="0">
                <a:solidFill>
                  <a:srgbClr val="FF0000"/>
                </a:solidFill>
              </a:rPr>
              <a:t>Voice of Bible:</a:t>
            </a:r>
            <a:r>
              <a:rPr lang="en-US" sz="1600" dirty="0">
                <a:solidFill>
                  <a:srgbClr val="FF0000"/>
                </a:solidFill>
              </a:rPr>
              <a:t> </a:t>
            </a:r>
            <a:r>
              <a:rPr lang="en-US" sz="1600" dirty="0"/>
              <a:t>And the LORD God said unto the woman, </a:t>
            </a:r>
          </a:p>
          <a:p>
            <a:pPr marL="0" indent="0">
              <a:buNone/>
            </a:pPr>
            <a:r>
              <a:rPr lang="en-US" sz="1600" b="1" dirty="0">
                <a:solidFill>
                  <a:srgbClr val="FF0000"/>
                </a:solidFill>
              </a:rPr>
              <a:t>God</a:t>
            </a:r>
            <a:r>
              <a:rPr lang="en-US" sz="1600" b="1" dirty="0"/>
              <a:t>: </a:t>
            </a:r>
            <a:r>
              <a:rPr lang="en-US" sz="1600" dirty="0"/>
              <a:t>What is this that thou hast done? </a:t>
            </a:r>
          </a:p>
          <a:p>
            <a:pPr marL="0" indent="0">
              <a:buNone/>
            </a:pPr>
            <a:r>
              <a:rPr lang="en-US" sz="1600" b="1" dirty="0">
                <a:solidFill>
                  <a:srgbClr val="FF0000"/>
                </a:solidFill>
              </a:rPr>
              <a:t>Voice of Bible:</a:t>
            </a:r>
            <a:r>
              <a:rPr lang="en-US" sz="1600" dirty="0">
                <a:solidFill>
                  <a:srgbClr val="FF0000"/>
                </a:solidFill>
              </a:rPr>
              <a:t> </a:t>
            </a:r>
            <a:r>
              <a:rPr lang="en-US" sz="1600" dirty="0"/>
              <a:t>And the woman said, </a:t>
            </a:r>
          </a:p>
          <a:p>
            <a:pPr marL="0" indent="0">
              <a:buNone/>
            </a:pPr>
            <a:r>
              <a:rPr lang="en-US" sz="1600" b="1" dirty="0">
                <a:solidFill>
                  <a:srgbClr val="FF0000"/>
                </a:solidFill>
              </a:rPr>
              <a:t>Eve</a:t>
            </a:r>
            <a:r>
              <a:rPr lang="en-US" sz="1600" dirty="0">
                <a:solidFill>
                  <a:srgbClr val="FF0000"/>
                </a:solidFill>
              </a:rPr>
              <a:t>: </a:t>
            </a:r>
            <a:r>
              <a:rPr lang="en-US" sz="1600" dirty="0"/>
              <a:t>The serpent beguiled me, and I did eat. </a:t>
            </a:r>
          </a:p>
        </p:txBody>
      </p:sp>
      <p:sp>
        <p:nvSpPr>
          <p:cNvPr id="5" name="Down Arrow 4"/>
          <p:cNvSpPr/>
          <p:nvPr/>
        </p:nvSpPr>
        <p:spPr>
          <a:xfrm>
            <a:off x="3180361" y="-11317"/>
            <a:ext cx="185350" cy="606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148227" y="698313"/>
            <a:ext cx="5821166" cy="1394436"/>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solidFill>
                  <a:srgbClr val="FF0000"/>
                </a:solidFill>
              </a:rPr>
              <a:t>Voice of Bible:</a:t>
            </a:r>
            <a:r>
              <a:rPr lang="en-US" sz="1600" dirty="0" smtClean="0">
                <a:solidFill>
                  <a:srgbClr val="FF0000"/>
                </a:solidFill>
              </a:rPr>
              <a:t> </a:t>
            </a:r>
            <a:r>
              <a:rPr lang="en-US" sz="1600" dirty="0" smtClean="0"/>
              <a:t>And the LORD God said unto the man, </a:t>
            </a:r>
          </a:p>
          <a:p>
            <a:pPr marL="0" indent="0">
              <a:buNone/>
            </a:pPr>
            <a:r>
              <a:rPr lang="en-US" sz="1600" b="1" dirty="0" smtClean="0">
                <a:solidFill>
                  <a:srgbClr val="FF0000"/>
                </a:solidFill>
              </a:rPr>
              <a:t>God: </a:t>
            </a:r>
            <a:r>
              <a:rPr lang="en-US" sz="1600" dirty="0" smtClean="0"/>
              <a:t>What is this that thou hast done? </a:t>
            </a:r>
          </a:p>
          <a:p>
            <a:pPr marL="0" indent="0">
              <a:buNone/>
            </a:pPr>
            <a:r>
              <a:rPr lang="en-US" sz="1600" b="1" dirty="0" smtClean="0">
                <a:solidFill>
                  <a:srgbClr val="FF0000"/>
                </a:solidFill>
              </a:rPr>
              <a:t>Voice of Bible</a:t>
            </a:r>
            <a:r>
              <a:rPr lang="en-US" sz="1600" b="1" dirty="0" smtClean="0"/>
              <a:t>:</a:t>
            </a:r>
            <a:r>
              <a:rPr lang="en-US" sz="1600" dirty="0" smtClean="0"/>
              <a:t> And the man said, </a:t>
            </a:r>
          </a:p>
          <a:p>
            <a:pPr marL="0" indent="0">
              <a:buNone/>
            </a:pPr>
            <a:r>
              <a:rPr lang="en-US" sz="1600" b="1" dirty="0" smtClean="0">
                <a:solidFill>
                  <a:srgbClr val="FF0000"/>
                </a:solidFill>
              </a:rPr>
              <a:t>Eve</a:t>
            </a:r>
            <a:r>
              <a:rPr lang="en-US" sz="1600" dirty="0" smtClean="0"/>
              <a:t>: My wife whom I dearly love beguiled me, and I did eat. </a:t>
            </a:r>
            <a:endParaRPr lang="en-US" sz="1600" dirty="0"/>
          </a:p>
        </p:txBody>
      </p:sp>
      <p:sp>
        <p:nvSpPr>
          <p:cNvPr id="7" name="Down Arrow 6"/>
          <p:cNvSpPr/>
          <p:nvPr/>
        </p:nvSpPr>
        <p:spPr>
          <a:xfrm>
            <a:off x="7730100" y="-11317"/>
            <a:ext cx="324838" cy="6386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256200" y="5481264"/>
            <a:ext cx="343675" cy="1376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771724" y="112504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B20</a:t>
            </a:r>
            <a:endParaRPr lang="en-US" sz="2800" b="1" dirty="0">
              <a:effectLst>
                <a:outerShdw blurRad="38100" dist="38100" dir="2700000" algn="tl">
                  <a:srgbClr val="000000">
                    <a:alpha val="43137"/>
                  </a:srgbClr>
                </a:outerShdw>
              </a:effectLst>
            </a:endParaRPr>
          </a:p>
        </p:txBody>
      </p:sp>
      <p:sp>
        <p:nvSpPr>
          <p:cNvPr id="12" name="Rounded Rectangle 11"/>
          <p:cNvSpPr/>
          <p:nvPr/>
        </p:nvSpPr>
        <p:spPr>
          <a:xfrm>
            <a:off x="10517607" y="112504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B21</a:t>
            </a:r>
            <a:endParaRPr lang="en-US" sz="2800" b="1" dirty="0">
              <a:effectLst>
                <a:outerShdw blurRad="38100" dist="38100" dir="2700000" algn="tl">
                  <a:srgbClr val="000000">
                    <a:alpha val="43137"/>
                  </a:srgbClr>
                </a:outerShdw>
              </a:effectLst>
            </a:endParaRPr>
          </a:p>
        </p:txBody>
      </p:sp>
      <p:sp>
        <p:nvSpPr>
          <p:cNvPr id="13" name="Rounded Rectangle 12"/>
          <p:cNvSpPr/>
          <p:nvPr/>
        </p:nvSpPr>
        <p:spPr>
          <a:xfrm>
            <a:off x="9656718" y="233454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B22</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1683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8" y="98853"/>
            <a:ext cx="1361303" cy="626077"/>
          </a:xfrm>
        </p:spPr>
        <p:txBody>
          <a:bodyPr>
            <a:normAutofit fontScale="90000"/>
          </a:bodyPr>
          <a:lstStyle/>
          <a:p>
            <a:r>
              <a:rPr lang="en-US" sz="3600" dirty="0" smtClean="0"/>
              <a:t>Part 14</a:t>
            </a:r>
            <a:endParaRPr lang="en-US" sz="3600" dirty="0"/>
          </a:p>
        </p:txBody>
      </p:sp>
      <p:sp>
        <p:nvSpPr>
          <p:cNvPr id="4" name="Content Placeholder 3"/>
          <p:cNvSpPr>
            <a:spLocks noGrp="1"/>
          </p:cNvSpPr>
          <p:nvPr>
            <p:ph idx="1"/>
          </p:nvPr>
        </p:nvSpPr>
        <p:spPr>
          <a:xfrm>
            <a:off x="157547" y="724929"/>
            <a:ext cx="10562589" cy="5940565"/>
          </a:xfrm>
          <a:solidFill>
            <a:schemeClr val="bg2"/>
          </a:solidFill>
        </p:spPr>
        <p:txBody>
          <a:bodyPr>
            <a:normAutofit fontScale="47500" lnSpcReduction="20000"/>
          </a:bodyPr>
          <a:lstStyle/>
          <a:p>
            <a:pPr marL="0" indent="0">
              <a:buNone/>
            </a:pPr>
            <a:r>
              <a:rPr lang="en-US" b="1" dirty="0">
                <a:solidFill>
                  <a:srgbClr val="FF0000"/>
                </a:solidFill>
              </a:rPr>
              <a:t>Voice of Bible: </a:t>
            </a:r>
            <a:endParaRPr lang="en-US" b="1" dirty="0" smtClean="0">
              <a:solidFill>
                <a:srgbClr val="FF0000"/>
              </a:solidFill>
            </a:endParaRPr>
          </a:p>
          <a:p>
            <a:pPr lvl="1"/>
            <a:r>
              <a:rPr lang="en-US" dirty="0" smtClean="0"/>
              <a:t>And </a:t>
            </a:r>
            <a:r>
              <a:rPr lang="en-US" dirty="0"/>
              <a:t>unto Adam the LORD God said, </a:t>
            </a:r>
          </a:p>
          <a:p>
            <a:pPr marL="0" indent="0">
              <a:buNone/>
            </a:pPr>
            <a:r>
              <a:rPr lang="en-US" b="1" dirty="0">
                <a:solidFill>
                  <a:srgbClr val="FF0000"/>
                </a:solidFill>
              </a:rPr>
              <a:t>God: </a:t>
            </a:r>
            <a:endParaRPr lang="en-US" b="1" dirty="0" smtClean="0">
              <a:solidFill>
                <a:srgbClr val="FF0000"/>
              </a:solidFill>
            </a:endParaRPr>
          </a:p>
          <a:p>
            <a:pPr marL="914400" lvl="1" indent="-457200">
              <a:buFont typeface="+mj-lt"/>
              <a:buAutoNum type="arabicPeriod"/>
            </a:pPr>
            <a:r>
              <a:rPr lang="en-US" dirty="0" smtClean="0"/>
              <a:t>Because </a:t>
            </a:r>
            <a:r>
              <a:rPr lang="en-US" dirty="0"/>
              <a:t>thou hast hearkened unto the voice of thy wife, </a:t>
            </a:r>
            <a:endParaRPr lang="en-US" dirty="0" smtClean="0"/>
          </a:p>
          <a:p>
            <a:pPr marL="914400" lvl="1" indent="-457200">
              <a:buFont typeface="+mj-lt"/>
              <a:buAutoNum type="arabicPeriod"/>
            </a:pPr>
            <a:r>
              <a:rPr lang="en-US" dirty="0" smtClean="0"/>
              <a:t>and </a:t>
            </a:r>
            <a:r>
              <a:rPr lang="en-US" dirty="0"/>
              <a:t>hast eaten of the tree, </a:t>
            </a:r>
            <a:endParaRPr lang="en-US" dirty="0" smtClean="0"/>
          </a:p>
          <a:p>
            <a:pPr marL="914400" lvl="1" indent="-457200">
              <a:buFont typeface="+mj-lt"/>
              <a:buAutoNum type="arabicPeriod"/>
            </a:pPr>
            <a:r>
              <a:rPr lang="en-US" dirty="0" smtClean="0"/>
              <a:t>of </a:t>
            </a:r>
            <a:r>
              <a:rPr lang="en-US" dirty="0"/>
              <a:t>which I commanded thee, saying, </a:t>
            </a:r>
            <a:endParaRPr lang="en-US" dirty="0" smtClean="0"/>
          </a:p>
          <a:p>
            <a:pPr marL="914400" lvl="1" indent="-457200">
              <a:buFont typeface="+mj-lt"/>
              <a:buAutoNum type="arabicPeriod"/>
            </a:pPr>
            <a:r>
              <a:rPr lang="en-US" dirty="0" smtClean="0"/>
              <a:t>Thou </a:t>
            </a:r>
            <a:r>
              <a:rPr lang="en-US" dirty="0"/>
              <a:t>shalt not eat of it: </a:t>
            </a:r>
            <a:endParaRPr lang="en-US" dirty="0" smtClean="0"/>
          </a:p>
          <a:p>
            <a:pPr marL="914400" lvl="1" indent="-457200">
              <a:buFont typeface="+mj-lt"/>
              <a:buAutoNum type="arabicPeriod"/>
            </a:pPr>
            <a:r>
              <a:rPr lang="en-US" dirty="0" smtClean="0"/>
              <a:t>cursed </a:t>
            </a:r>
            <a:r>
              <a:rPr lang="en-US" dirty="0"/>
              <a:t>is the ground for thy sake; </a:t>
            </a:r>
            <a:endParaRPr lang="en-US" dirty="0" smtClean="0"/>
          </a:p>
          <a:p>
            <a:pPr marL="914400" lvl="1" indent="-457200">
              <a:buFont typeface="+mj-lt"/>
              <a:buAutoNum type="arabicPeriod"/>
            </a:pPr>
            <a:r>
              <a:rPr lang="en-US" dirty="0" smtClean="0"/>
              <a:t>in </a:t>
            </a:r>
            <a:r>
              <a:rPr lang="en-US" dirty="0"/>
              <a:t>sorrow shalt thou eat of it all the days of thy life; </a:t>
            </a:r>
          </a:p>
          <a:p>
            <a:pPr marL="0" indent="0">
              <a:buNone/>
            </a:pPr>
            <a:r>
              <a:rPr lang="en-US" b="1" dirty="0">
                <a:solidFill>
                  <a:srgbClr val="FF0000"/>
                </a:solidFill>
              </a:rPr>
              <a:t>Voice of Bible:</a:t>
            </a:r>
            <a:r>
              <a:rPr lang="en-US" dirty="0">
                <a:solidFill>
                  <a:srgbClr val="FF0000"/>
                </a:solidFill>
              </a:rPr>
              <a:t> </a:t>
            </a:r>
            <a:endParaRPr lang="en-US" dirty="0" smtClean="0">
              <a:solidFill>
                <a:srgbClr val="FF0000"/>
              </a:solidFill>
            </a:endParaRPr>
          </a:p>
          <a:p>
            <a:pPr marL="914400" lvl="1" indent="-457200">
              <a:buFont typeface="+mj-lt"/>
              <a:buAutoNum type="arabicPeriod"/>
            </a:pPr>
            <a:r>
              <a:rPr lang="en-US" dirty="0" smtClean="0"/>
              <a:t>And </a:t>
            </a:r>
            <a:r>
              <a:rPr lang="en-US" dirty="0"/>
              <a:t>Adam called his wife's name Eve</a:t>
            </a:r>
            <a:r>
              <a:rPr lang="en-US" dirty="0" smtClean="0"/>
              <a:t>;</a:t>
            </a:r>
          </a:p>
          <a:p>
            <a:pPr marL="914400" lvl="1" indent="-457200">
              <a:buFont typeface="+mj-lt"/>
              <a:buAutoNum type="arabicPeriod"/>
            </a:pPr>
            <a:r>
              <a:rPr lang="en-US" dirty="0" smtClean="0"/>
              <a:t> </a:t>
            </a:r>
            <a:r>
              <a:rPr lang="en-US" dirty="0"/>
              <a:t>because she was the mother of all living. </a:t>
            </a:r>
            <a:endParaRPr lang="en-US" dirty="0" smtClean="0"/>
          </a:p>
          <a:p>
            <a:pPr marL="914400" lvl="1" indent="-457200">
              <a:buFont typeface="+mj-lt"/>
              <a:buAutoNum type="arabicPeriod"/>
            </a:pPr>
            <a:endParaRPr lang="en-US" dirty="0"/>
          </a:p>
          <a:p>
            <a:pPr marL="0" indent="0">
              <a:buNone/>
            </a:pPr>
            <a:r>
              <a:rPr lang="en-US" b="1" dirty="0">
                <a:solidFill>
                  <a:srgbClr val="FF0000"/>
                </a:solidFill>
              </a:rPr>
              <a:t>Adam and Eve</a:t>
            </a:r>
            <a:r>
              <a:rPr lang="en-US" dirty="0">
                <a:solidFill>
                  <a:srgbClr val="FF0000"/>
                </a:solidFill>
              </a:rPr>
              <a:t> </a:t>
            </a:r>
            <a:r>
              <a:rPr lang="en-US" dirty="0"/>
              <a:t>leave the stage</a:t>
            </a:r>
          </a:p>
          <a:p>
            <a:pPr marL="0" indent="0">
              <a:buNone/>
            </a:pPr>
            <a:r>
              <a:rPr lang="en-US" b="1" dirty="0">
                <a:solidFill>
                  <a:srgbClr val="FF0000"/>
                </a:solidFill>
              </a:rPr>
              <a:t>Voice of Bible:</a:t>
            </a:r>
            <a:r>
              <a:rPr lang="en-US" dirty="0">
                <a:solidFill>
                  <a:srgbClr val="FF0000"/>
                </a:solidFill>
              </a:rPr>
              <a:t> </a:t>
            </a:r>
          </a:p>
          <a:p>
            <a:pPr marL="914400" lvl="1" indent="-457200">
              <a:buFont typeface="+mj-lt"/>
              <a:buAutoNum type="arabicPeriod"/>
            </a:pPr>
            <a:r>
              <a:rPr lang="en-US" dirty="0" smtClean="0"/>
              <a:t>Unto </a:t>
            </a:r>
            <a:r>
              <a:rPr lang="en-US" dirty="0"/>
              <a:t>Adam also and to his wife did the LORD God make coats, </a:t>
            </a:r>
            <a:endParaRPr lang="en-US" dirty="0" smtClean="0"/>
          </a:p>
          <a:p>
            <a:pPr marL="914400" lvl="1" indent="-457200">
              <a:buFont typeface="+mj-lt"/>
              <a:buAutoNum type="arabicPeriod"/>
            </a:pPr>
            <a:r>
              <a:rPr lang="en-US" dirty="0" smtClean="0"/>
              <a:t>and </a:t>
            </a:r>
            <a:r>
              <a:rPr lang="en-US" dirty="0"/>
              <a:t>clothed them. </a:t>
            </a:r>
          </a:p>
          <a:p>
            <a:pPr marL="0" indent="0">
              <a:buNone/>
            </a:pPr>
            <a:r>
              <a:rPr lang="en-US" b="1" dirty="0" smtClean="0">
                <a:solidFill>
                  <a:srgbClr val="FF0000"/>
                </a:solidFill>
              </a:rPr>
              <a:t>Adam and Eve</a:t>
            </a:r>
            <a:r>
              <a:rPr lang="en-US" b="1" dirty="0" smtClean="0"/>
              <a:t>, </a:t>
            </a:r>
            <a:r>
              <a:rPr lang="en-US" dirty="0" smtClean="0"/>
              <a:t>come back,  dressed in </a:t>
            </a:r>
            <a:r>
              <a:rPr lang="en-US" dirty="0"/>
              <a:t>ancient Chinese </a:t>
            </a:r>
            <a:r>
              <a:rPr lang="en-US" dirty="0" smtClean="0"/>
              <a:t>costumes.</a:t>
            </a:r>
            <a:endParaRPr lang="en-US" dirty="0"/>
          </a:p>
          <a:p>
            <a:pPr marL="0" indent="0">
              <a:buNone/>
            </a:pPr>
            <a:r>
              <a:rPr lang="en-US" b="1" dirty="0">
                <a:solidFill>
                  <a:srgbClr val="FF0000"/>
                </a:solidFill>
              </a:rPr>
              <a:t>Voice of Bible:</a:t>
            </a:r>
            <a:r>
              <a:rPr lang="en-US" dirty="0">
                <a:solidFill>
                  <a:srgbClr val="FF0000"/>
                </a:solidFill>
              </a:rPr>
              <a:t> </a:t>
            </a:r>
            <a:endParaRPr lang="en-US" dirty="0" smtClean="0">
              <a:solidFill>
                <a:srgbClr val="FF0000"/>
              </a:solidFill>
            </a:endParaRPr>
          </a:p>
          <a:p>
            <a:pPr lvl="1"/>
            <a:r>
              <a:rPr lang="en-US" dirty="0" smtClean="0"/>
              <a:t>And </a:t>
            </a:r>
            <a:r>
              <a:rPr lang="en-US" dirty="0"/>
              <a:t>the LORD God said</a:t>
            </a:r>
          </a:p>
          <a:p>
            <a:pPr marL="0" indent="0">
              <a:buNone/>
            </a:pPr>
            <a:r>
              <a:rPr lang="en-US" b="1" dirty="0">
                <a:solidFill>
                  <a:srgbClr val="FF0000"/>
                </a:solidFill>
              </a:rPr>
              <a:t>God</a:t>
            </a:r>
            <a:r>
              <a:rPr lang="en-US" dirty="0">
                <a:solidFill>
                  <a:srgbClr val="FF0000"/>
                </a:solidFill>
              </a:rPr>
              <a:t>: </a:t>
            </a:r>
            <a:endParaRPr lang="en-US" dirty="0" smtClean="0">
              <a:solidFill>
                <a:srgbClr val="FF0000"/>
              </a:solidFill>
            </a:endParaRPr>
          </a:p>
          <a:p>
            <a:pPr marL="914400" lvl="1" indent="-457200">
              <a:buFont typeface="+mj-lt"/>
              <a:buAutoNum type="arabicPeriod"/>
            </a:pPr>
            <a:r>
              <a:rPr lang="en-US" dirty="0" smtClean="0"/>
              <a:t>Behold,</a:t>
            </a:r>
          </a:p>
          <a:p>
            <a:pPr marL="914400" lvl="1" indent="-457200">
              <a:buFont typeface="+mj-lt"/>
              <a:buAutoNum type="arabicPeriod"/>
            </a:pPr>
            <a:r>
              <a:rPr lang="en-US" dirty="0" smtClean="0"/>
              <a:t> </a:t>
            </a:r>
            <a:r>
              <a:rPr lang="en-US" dirty="0"/>
              <a:t>the man is become as one of us, </a:t>
            </a:r>
            <a:endParaRPr lang="en-US" dirty="0" smtClean="0"/>
          </a:p>
          <a:p>
            <a:pPr marL="914400" lvl="1" indent="-457200">
              <a:buFont typeface="+mj-lt"/>
              <a:buAutoNum type="arabicPeriod"/>
            </a:pPr>
            <a:r>
              <a:rPr lang="en-US" dirty="0" smtClean="0"/>
              <a:t>to </a:t>
            </a:r>
            <a:r>
              <a:rPr lang="en-US" dirty="0"/>
              <a:t>know good and evil</a:t>
            </a:r>
            <a:r>
              <a:rPr lang="en-US" dirty="0" smtClean="0"/>
              <a:t>:</a:t>
            </a:r>
          </a:p>
          <a:p>
            <a:pPr marL="914400" lvl="1" indent="-457200">
              <a:buFont typeface="+mj-lt"/>
              <a:buAutoNum type="arabicPeriod"/>
            </a:pPr>
            <a:r>
              <a:rPr lang="en-US" dirty="0" smtClean="0"/>
              <a:t> </a:t>
            </a:r>
            <a:r>
              <a:rPr lang="en-US" dirty="0"/>
              <a:t>and now, </a:t>
            </a:r>
            <a:endParaRPr lang="en-US" dirty="0" smtClean="0"/>
          </a:p>
          <a:p>
            <a:pPr marL="914400" lvl="1" indent="-457200">
              <a:buFont typeface="+mj-lt"/>
              <a:buAutoNum type="arabicPeriod"/>
            </a:pPr>
            <a:r>
              <a:rPr lang="en-US" dirty="0" smtClean="0"/>
              <a:t>lest </a:t>
            </a:r>
            <a:r>
              <a:rPr lang="en-US" dirty="0"/>
              <a:t>he put forth his hand, </a:t>
            </a:r>
            <a:endParaRPr lang="en-US" dirty="0" smtClean="0"/>
          </a:p>
          <a:p>
            <a:pPr marL="914400" lvl="1" indent="-457200">
              <a:buFont typeface="+mj-lt"/>
              <a:buAutoNum type="arabicPeriod"/>
            </a:pPr>
            <a:r>
              <a:rPr lang="en-US" dirty="0" smtClean="0"/>
              <a:t>and </a:t>
            </a:r>
            <a:r>
              <a:rPr lang="en-US" dirty="0"/>
              <a:t>take also of the tree of life, </a:t>
            </a:r>
            <a:endParaRPr lang="en-US" dirty="0" smtClean="0"/>
          </a:p>
          <a:p>
            <a:pPr marL="914400" lvl="1" indent="-457200">
              <a:buFont typeface="+mj-lt"/>
              <a:buAutoNum type="arabicPeriod"/>
            </a:pPr>
            <a:r>
              <a:rPr lang="en-US" dirty="0" smtClean="0"/>
              <a:t>and </a:t>
            </a:r>
            <a:r>
              <a:rPr lang="en-US" dirty="0"/>
              <a:t>eat, </a:t>
            </a:r>
            <a:endParaRPr lang="en-US" dirty="0" smtClean="0"/>
          </a:p>
          <a:p>
            <a:pPr marL="914400" lvl="1" indent="-457200">
              <a:buFont typeface="+mj-lt"/>
              <a:buAutoNum type="arabicPeriod"/>
            </a:pPr>
            <a:r>
              <a:rPr lang="en-US" dirty="0" smtClean="0"/>
              <a:t>and </a:t>
            </a:r>
            <a:r>
              <a:rPr lang="en-US" dirty="0"/>
              <a:t>live for ever: </a:t>
            </a:r>
          </a:p>
        </p:txBody>
      </p:sp>
      <p:sp>
        <p:nvSpPr>
          <p:cNvPr id="5" name="Rounded Rectangle 4"/>
          <p:cNvSpPr/>
          <p:nvPr/>
        </p:nvSpPr>
        <p:spPr>
          <a:xfrm>
            <a:off x="4585383" y="724928"/>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B23</a:t>
            </a:r>
            <a:endParaRPr lang="en-US" sz="2800" b="1" dirty="0">
              <a:effectLst>
                <a:outerShdw blurRad="38100" dist="38100" dir="2700000" algn="tl">
                  <a:srgbClr val="000000">
                    <a:alpha val="43137"/>
                  </a:srgbClr>
                </a:outerShdw>
              </a:effectLst>
            </a:endParaRPr>
          </a:p>
        </p:txBody>
      </p:sp>
      <p:sp>
        <p:nvSpPr>
          <p:cNvPr id="3" name="Down Arrow 2"/>
          <p:cNvSpPr/>
          <p:nvPr/>
        </p:nvSpPr>
        <p:spPr>
          <a:xfrm>
            <a:off x="4223084" y="0"/>
            <a:ext cx="300790" cy="724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811727" y="5979695"/>
            <a:ext cx="384536" cy="878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077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8293383">
            <a:off x="2303628" y="2774181"/>
            <a:ext cx="1116647" cy="35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953211" y="2649905"/>
            <a:ext cx="1888761" cy="35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4605"/>
            <a:ext cx="1361303" cy="369727"/>
          </a:xfrm>
        </p:spPr>
        <p:txBody>
          <a:bodyPr>
            <a:normAutofit fontScale="90000"/>
          </a:bodyPr>
          <a:lstStyle/>
          <a:p>
            <a:r>
              <a:rPr lang="en-US" sz="3600" dirty="0" smtClean="0"/>
              <a:t>Part 15</a:t>
            </a:r>
            <a:endParaRPr lang="en-US" sz="3600" dirty="0"/>
          </a:p>
        </p:txBody>
      </p:sp>
      <p:sp>
        <p:nvSpPr>
          <p:cNvPr id="4" name="Content Placeholder 3"/>
          <p:cNvSpPr>
            <a:spLocks noGrp="1"/>
          </p:cNvSpPr>
          <p:nvPr>
            <p:ph idx="1"/>
          </p:nvPr>
        </p:nvSpPr>
        <p:spPr>
          <a:xfrm>
            <a:off x="157547" y="424379"/>
            <a:ext cx="11294937" cy="1812321"/>
          </a:xfrm>
          <a:solidFill>
            <a:schemeClr val="bg2"/>
          </a:solidFill>
        </p:spPr>
        <p:txBody>
          <a:bodyPr>
            <a:noAutofit/>
          </a:bodyPr>
          <a:lstStyle/>
          <a:p>
            <a:pPr marL="0" indent="0">
              <a:buNone/>
            </a:pPr>
            <a:r>
              <a:rPr lang="en-US" sz="1100" b="1" dirty="0">
                <a:solidFill>
                  <a:srgbClr val="FF0000"/>
                </a:solidFill>
              </a:rPr>
              <a:t>Voice of Bible</a:t>
            </a:r>
            <a:r>
              <a:rPr lang="en-US" sz="1100" b="1" dirty="0"/>
              <a:t>:</a:t>
            </a:r>
            <a:r>
              <a:rPr lang="en-US" sz="1100" dirty="0"/>
              <a:t> Therefore the LORD God sent him forth from the garden of Eden, to till the ground from whence he was taken. </a:t>
            </a:r>
          </a:p>
          <a:p>
            <a:pPr marL="0" indent="0">
              <a:buNone/>
            </a:pPr>
            <a:r>
              <a:rPr lang="en-US" sz="1100" b="1" dirty="0">
                <a:solidFill>
                  <a:srgbClr val="FF0000"/>
                </a:solidFill>
              </a:rPr>
              <a:t>Archangel </a:t>
            </a:r>
            <a:r>
              <a:rPr lang="en-US" sz="1100" b="1" dirty="0" smtClean="0">
                <a:solidFill>
                  <a:srgbClr val="FF0000"/>
                </a:solidFill>
              </a:rPr>
              <a:t>Michael </a:t>
            </a:r>
            <a:r>
              <a:rPr lang="en-US" sz="1100" b="1" dirty="0" smtClean="0"/>
              <a:t>(</a:t>
            </a:r>
            <a:r>
              <a:rPr lang="en-US" sz="1100" b="1" i="1" dirty="0" smtClean="0"/>
              <a:t>a </a:t>
            </a:r>
            <a:r>
              <a:rPr lang="en-US" sz="1100" b="1" i="1" dirty="0" err="1" smtClean="0"/>
              <a:t>quadrucopter</a:t>
            </a:r>
            <a:r>
              <a:rPr lang="en-US" sz="1100" b="1" i="1" dirty="0" smtClean="0"/>
              <a:t> with laser lights</a:t>
            </a:r>
            <a:r>
              <a:rPr lang="en-US" sz="1100" b="1" dirty="0" smtClean="0"/>
              <a:t>).</a:t>
            </a:r>
          </a:p>
          <a:p>
            <a:pPr marL="342900" indent="-342900">
              <a:lnSpc>
                <a:spcPct val="100000"/>
              </a:lnSpc>
              <a:spcBef>
                <a:spcPts val="0"/>
              </a:spcBef>
              <a:buFont typeface="+mj-lt"/>
              <a:buAutoNum type="arabicPeriod"/>
            </a:pPr>
            <a:r>
              <a:rPr lang="en-US" sz="1100" b="1" dirty="0" smtClean="0"/>
              <a:t>Makes rounds around the space</a:t>
            </a:r>
          </a:p>
          <a:p>
            <a:pPr marL="342900" indent="-342900">
              <a:lnSpc>
                <a:spcPct val="100000"/>
              </a:lnSpc>
              <a:spcBef>
                <a:spcPts val="0"/>
              </a:spcBef>
              <a:buFont typeface="+mj-lt"/>
              <a:buAutoNum type="arabicPeriod"/>
            </a:pPr>
            <a:r>
              <a:rPr lang="en-US" sz="1100" b="1" dirty="0" smtClean="0"/>
              <a:t>Goes to back left</a:t>
            </a:r>
          </a:p>
          <a:p>
            <a:pPr marL="342900" indent="-342900">
              <a:lnSpc>
                <a:spcPct val="100000"/>
              </a:lnSpc>
              <a:spcBef>
                <a:spcPts val="0"/>
              </a:spcBef>
              <a:buFont typeface="+mj-lt"/>
              <a:buAutoNum type="arabicPeriod"/>
            </a:pPr>
            <a:r>
              <a:rPr lang="en-US" sz="1100" b="1" dirty="0" smtClean="0"/>
              <a:t>Goes to back right</a:t>
            </a:r>
          </a:p>
          <a:p>
            <a:pPr marL="342900" indent="-342900">
              <a:lnSpc>
                <a:spcPct val="100000"/>
              </a:lnSpc>
              <a:spcBef>
                <a:spcPts val="0"/>
              </a:spcBef>
              <a:buFont typeface="+mj-lt"/>
              <a:buAutoNum type="arabicPeriod"/>
            </a:pPr>
            <a:r>
              <a:rPr lang="en-US" sz="1100" b="1" dirty="0" smtClean="0"/>
              <a:t>Goes to front door</a:t>
            </a:r>
          </a:p>
          <a:p>
            <a:pPr marL="342900" indent="-342900">
              <a:lnSpc>
                <a:spcPct val="100000"/>
              </a:lnSpc>
              <a:spcBef>
                <a:spcPts val="0"/>
              </a:spcBef>
              <a:buFont typeface="+mj-lt"/>
              <a:buAutoNum type="arabicPeriod"/>
            </a:pPr>
            <a:r>
              <a:rPr lang="en-US" sz="1100" b="1" dirty="0" smtClean="0"/>
              <a:t> Should I remove them there? </a:t>
            </a:r>
            <a:r>
              <a:rPr lang="en-US" sz="1100" b="1" i="1" dirty="0" smtClean="0"/>
              <a:t>(shows various locations)</a:t>
            </a:r>
            <a:r>
              <a:rPr lang="en-US" sz="1100" b="1" dirty="0">
                <a:solidFill>
                  <a:srgbClr val="FF0000"/>
                </a:solidFill>
              </a:rPr>
              <a:t> </a:t>
            </a:r>
            <a:endParaRPr lang="en-US" sz="1100" b="1" dirty="0" smtClean="0">
              <a:solidFill>
                <a:srgbClr val="FF0000"/>
              </a:solidFill>
            </a:endParaRPr>
          </a:p>
          <a:p>
            <a:pPr marL="342900" indent="-342900">
              <a:lnSpc>
                <a:spcPct val="100000"/>
              </a:lnSpc>
              <a:spcBef>
                <a:spcPts val="0"/>
              </a:spcBef>
              <a:buFont typeface="+mj-lt"/>
              <a:buAutoNum type="arabicPeriod"/>
            </a:pPr>
            <a:r>
              <a:rPr lang="en-US" sz="1100" b="1" dirty="0" smtClean="0">
                <a:solidFill>
                  <a:srgbClr val="FF0000"/>
                </a:solidFill>
              </a:rPr>
              <a:t>Archangel Michael  :  </a:t>
            </a:r>
            <a:r>
              <a:rPr lang="en-US" sz="1100" dirty="0" smtClean="0"/>
              <a:t>If I remove them</a:t>
            </a:r>
            <a:r>
              <a:rPr lang="en-US" sz="1100" i="1" dirty="0" smtClean="0"/>
              <a:t> </a:t>
            </a:r>
            <a:r>
              <a:rPr lang="en-US" sz="1100" dirty="0" smtClean="0"/>
              <a:t>through the </a:t>
            </a:r>
            <a:r>
              <a:rPr lang="en-US" sz="1100" dirty="0"/>
              <a:t>front door you can have them for your questions. </a:t>
            </a:r>
            <a:endParaRPr lang="en-US" sz="1100" b="1" i="1" dirty="0" smtClean="0"/>
          </a:p>
          <a:p>
            <a:pPr marL="342900" indent="-342900">
              <a:lnSpc>
                <a:spcPct val="100000"/>
              </a:lnSpc>
              <a:spcBef>
                <a:spcPts val="0"/>
              </a:spcBef>
              <a:buFont typeface="+mj-lt"/>
              <a:buAutoNum type="arabicPeriod"/>
            </a:pPr>
            <a:r>
              <a:rPr lang="en-US" sz="1100" b="1" i="1" dirty="0" smtClean="0">
                <a:solidFill>
                  <a:srgbClr val="FF0000"/>
                </a:solidFill>
              </a:rPr>
              <a:t>Audience</a:t>
            </a:r>
            <a:r>
              <a:rPr lang="en-US" sz="1100" b="1" i="1" dirty="0" smtClean="0"/>
              <a:t> (gives directions where they should be</a:t>
            </a:r>
            <a:r>
              <a:rPr lang="en-US" sz="1100" dirty="0"/>
              <a:t> </a:t>
            </a:r>
            <a:r>
              <a:rPr lang="en-US" sz="1100" b="1" i="1" dirty="0" smtClean="0"/>
              <a:t>removed) </a:t>
            </a:r>
          </a:p>
        </p:txBody>
      </p:sp>
      <p:sp>
        <p:nvSpPr>
          <p:cNvPr id="5" name="Rounded Rectangle 4"/>
          <p:cNvSpPr/>
          <p:nvPr/>
        </p:nvSpPr>
        <p:spPr>
          <a:xfrm>
            <a:off x="8153603" y="72493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B24</a:t>
            </a:r>
            <a:endParaRPr lang="en-US" sz="2800" b="1" dirty="0">
              <a:effectLst>
                <a:outerShdw blurRad="38100" dist="38100" dir="2700000" algn="tl">
                  <a:srgbClr val="000000">
                    <a:alpha val="43137"/>
                  </a:srgbClr>
                </a:outerShdw>
              </a:effectLst>
            </a:endParaRPr>
          </a:p>
        </p:txBody>
      </p:sp>
      <p:sp>
        <p:nvSpPr>
          <p:cNvPr id="6" name="Content Placeholder 3"/>
          <p:cNvSpPr txBox="1">
            <a:spLocks/>
          </p:cNvSpPr>
          <p:nvPr/>
        </p:nvSpPr>
        <p:spPr>
          <a:xfrm>
            <a:off x="197867" y="3383589"/>
            <a:ext cx="3662257" cy="1774256"/>
          </a:xfrm>
          <a:prstGeom prst="rect">
            <a:avLst/>
          </a:prstGeom>
          <a:solidFill>
            <a:schemeClr val="bg2"/>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rPr>
              <a:t>Voice of Bible:</a:t>
            </a:r>
            <a:r>
              <a:rPr lang="en-US" dirty="0" smtClean="0">
                <a:solidFill>
                  <a:srgbClr val="FF0000"/>
                </a:solidFill>
              </a:rPr>
              <a:t>  </a:t>
            </a:r>
          </a:p>
          <a:p>
            <a:pPr marL="514350" indent="-514350">
              <a:buFont typeface="+mj-lt"/>
              <a:buAutoNum type="arabicPeriod"/>
            </a:pPr>
            <a:r>
              <a:rPr lang="en-US" dirty="0" smtClean="0"/>
              <a:t>So the Archangels drove out the man and the woman; </a:t>
            </a:r>
          </a:p>
          <a:p>
            <a:pPr marL="514350" indent="-514350">
              <a:buFont typeface="+mj-lt"/>
              <a:buAutoNum type="arabicPeriod"/>
            </a:pPr>
            <a:r>
              <a:rPr lang="en-US" dirty="0" smtClean="0"/>
              <a:t>and they were placed at the east of the garden of Eden </a:t>
            </a:r>
            <a:r>
              <a:rPr lang="en-US" dirty="0" err="1" smtClean="0"/>
              <a:t>Cherubims</a:t>
            </a:r>
            <a:r>
              <a:rPr lang="en-US" dirty="0" smtClean="0"/>
              <a:t>, </a:t>
            </a:r>
          </a:p>
          <a:p>
            <a:pPr marL="514350" indent="-514350">
              <a:buFont typeface="+mj-lt"/>
              <a:buAutoNum type="arabicPeriod"/>
            </a:pPr>
            <a:r>
              <a:rPr lang="en-US" dirty="0" smtClean="0"/>
              <a:t>and a flaming sword which turned every way, </a:t>
            </a:r>
          </a:p>
          <a:p>
            <a:pPr marL="514350" indent="-514350">
              <a:buFont typeface="+mj-lt"/>
              <a:buAutoNum type="arabicPeriod"/>
            </a:pPr>
            <a:r>
              <a:rPr lang="en-US" dirty="0" smtClean="0"/>
              <a:t>to keep the way of the tree of life. </a:t>
            </a:r>
            <a:endParaRPr lang="en-US" dirty="0"/>
          </a:p>
        </p:txBody>
      </p:sp>
      <p:sp>
        <p:nvSpPr>
          <p:cNvPr id="3" name="Rounded Rectangle 2"/>
          <p:cNvSpPr/>
          <p:nvPr/>
        </p:nvSpPr>
        <p:spPr>
          <a:xfrm>
            <a:off x="2922036" y="2468092"/>
            <a:ext cx="5231567" cy="709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Decision Node 7</a:t>
            </a:r>
          </a:p>
          <a:p>
            <a:pPr algn="ctr"/>
            <a:r>
              <a:rPr lang="en-US" dirty="0" smtClean="0"/>
              <a:t>Public decides what to do with Adam and Eve</a:t>
            </a:r>
            <a:endParaRPr lang="en-US" dirty="0"/>
          </a:p>
        </p:txBody>
      </p:sp>
      <p:sp>
        <p:nvSpPr>
          <p:cNvPr id="8" name="Rectangle 7"/>
          <p:cNvSpPr/>
          <p:nvPr/>
        </p:nvSpPr>
        <p:spPr>
          <a:xfrm>
            <a:off x="4276737" y="5760480"/>
            <a:ext cx="3876866" cy="646331"/>
          </a:xfrm>
          <a:prstGeom prst="rect">
            <a:avLst/>
          </a:prstGeom>
          <a:solidFill>
            <a:schemeClr val="bg2"/>
          </a:solidFill>
        </p:spPr>
        <p:txBody>
          <a:bodyPr wrap="square">
            <a:spAutoFit/>
          </a:bodyPr>
          <a:lstStyle/>
          <a:p>
            <a:r>
              <a:rPr lang="en-US" b="1" i="1" dirty="0" smtClean="0">
                <a:solidFill>
                  <a:srgbClr val="FF0000"/>
                </a:solidFill>
              </a:rPr>
              <a:t>Sounds: </a:t>
            </a:r>
            <a:r>
              <a:rPr lang="en-US" i="1" dirty="0" smtClean="0">
                <a:solidFill>
                  <a:srgbClr val="002060"/>
                </a:solidFill>
              </a:rPr>
              <a:t>of </a:t>
            </a:r>
            <a:r>
              <a:rPr lang="en-US" i="1" dirty="0">
                <a:solidFill>
                  <a:srgbClr val="002060"/>
                </a:solidFill>
              </a:rPr>
              <a:t>Abel, </a:t>
            </a:r>
            <a:r>
              <a:rPr lang="en-US" i="1" dirty="0" err="1">
                <a:solidFill>
                  <a:srgbClr val="002060"/>
                </a:solidFill>
              </a:rPr>
              <a:t>Kain</a:t>
            </a:r>
            <a:r>
              <a:rPr lang="en-US" i="1" dirty="0">
                <a:solidFill>
                  <a:srgbClr val="002060"/>
                </a:solidFill>
              </a:rPr>
              <a:t>, wars, revolutions</a:t>
            </a:r>
            <a:r>
              <a:rPr lang="en-US" i="1" dirty="0" smtClean="0">
                <a:solidFill>
                  <a:srgbClr val="002060"/>
                </a:solidFill>
              </a:rPr>
              <a:t>.</a:t>
            </a:r>
            <a:endParaRPr lang="en-US" i="1" dirty="0">
              <a:solidFill>
                <a:srgbClr val="002060"/>
              </a:solidFill>
            </a:endParaRPr>
          </a:p>
        </p:txBody>
      </p:sp>
      <p:sp>
        <p:nvSpPr>
          <p:cNvPr id="9" name="Down Arrow 8"/>
          <p:cNvSpPr/>
          <p:nvPr/>
        </p:nvSpPr>
        <p:spPr>
          <a:xfrm>
            <a:off x="5171607" y="-24605"/>
            <a:ext cx="239842" cy="451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201587" y="2105983"/>
            <a:ext cx="209862" cy="335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537819" y="3204591"/>
            <a:ext cx="252108" cy="572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5540" y="2677252"/>
            <a:ext cx="1735070" cy="369332"/>
          </a:xfrm>
          <a:prstGeom prst="rect">
            <a:avLst/>
          </a:prstGeom>
          <a:noFill/>
        </p:spPr>
        <p:txBody>
          <a:bodyPr wrap="square" rtlCol="0">
            <a:spAutoFit/>
          </a:bodyPr>
          <a:lstStyle/>
          <a:p>
            <a:r>
              <a:rPr lang="en-US" dirty="0" smtClean="0"/>
              <a:t>To back corridor</a:t>
            </a:r>
            <a:endParaRPr lang="en-US" dirty="0"/>
          </a:p>
        </p:txBody>
      </p:sp>
      <p:sp>
        <p:nvSpPr>
          <p:cNvPr id="15" name="TextBox 14"/>
          <p:cNvSpPr txBox="1"/>
          <p:nvPr/>
        </p:nvSpPr>
        <p:spPr>
          <a:xfrm>
            <a:off x="5789927" y="3278790"/>
            <a:ext cx="1921880" cy="369332"/>
          </a:xfrm>
          <a:prstGeom prst="rect">
            <a:avLst/>
          </a:prstGeom>
          <a:noFill/>
        </p:spPr>
        <p:txBody>
          <a:bodyPr wrap="square" rtlCol="0">
            <a:spAutoFit/>
          </a:bodyPr>
          <a:lstStyle/>
          <a:p>
            <a:r>
              <a:rPr lang="en-US" dirty="0" smtClean="0"/>
              <a:t>To left corridor</a:t>
            </a:r>
            <a:endParaRPr lang="en-US" dirty="0"/>
          </a:p>
        </p:txBody>
      </p:sp>
      <p:sp>
        <p:nvSpPr>
          <p:cNvPr id="16" name="TextBox 15"/>
          <p:cNvSpPr txBox="1"/>
          <p:nvPr/>
        </p:nvSpPr>
        <p:spPr>
          <a:xfrm>
            <a:off x="8236456" y="2372772"/>
            <a:ext cx="1586889" cy="369332"/>
          </a:xfrm>
          <a:prstGeom prst="rect">
            <a:avLst/>
          </a:prstGeom>
          <a:noFill/>
        </p:spPr>
        <p:txBody>
          <a:bodyPr wrap="square" rtlCol="0">
            <a:spAutoFit/>
          </a:bodyPr>
          <a:lstStyle/>
          <a:p>
            <a:r>
              <a:rPr lang="en-US" dirty="0" smtClean="0"/>
              <a:t>To front door</a:t>
            </a:r>
            <a:endParaRPr lang="en-US" dirty="0"/>
          </a:p>
        </p:txBody>
      </p:sp>
      <p:sp>
        <p:nvSpPr>
          <p:cNvPr id="17" name="Content Placeholder 3"/>
          <p:cNvSpPr txBox="1">
            <a:spLocks/>
          </p:cNvSpPr>
          <p:nvPr/>
        </p:nvSpPr>
        <p:spPr>
          <a:xfrm>
            <a:off x="8844629" y="2705835"/>
            <a:ext cx="3347371" cy="2871776"/>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solidFill>
                  <a:srgbClr val="FF0000"/>
                </a:solidFill>
              </a:rPr>
              <a:t>Voice of Bible:</a:t>
            </a:r>
            <a:r>
              <a:rPr lang="en-US" sz="1600" dirty="0" smtClean="0">
                <a:solidFill>
                  <a:srgbClr val="FF0000"/>
                </a:solidFill>
              </a:rPr>
              <a:t>  </a:t>
            </a:r>
          </a:p>
          <a:p>
            <a:pPr marL="514350" indent="-514350">
              <a:lnSpc>
                <a:spcPct val="100000"/>
              </a:lnSpc>
              <a:spcBef>
                <a:spcPts val="0"/>
              </a:spcBef>
              <a:buFont typeface="+mj-lt"/>
              <a:buAutoNum type="arabicPeriod"/>
            </a:pPr>
            <a:r>
              <a:rPr lang="en-US" sz="1600" dirty="0" smtClean="0"/>
              <a:t>So the Archangels drove out the man and the woman; </a:t>
            </a:r>
          </a:p>
          <a:p>
            <a:pPr marL="514350" indent="-514350">
              <a:lnSpc>
                <a:spcPct val="100000"/>
              </a:lnSpc>
              <a:spcBef>
                <a:spcPts val="0"/>
              </a:spcBef>
              <a:buFont typeface="+mj-lt"/>
              <a:buAutoNum type="arabicPeriod"/>
            </a:pPr>
            <a:r>
              <a:rPr lang="en-US" sz="1600" dirty="0" smtClean="0"/>
              <a:t>and they were placed  among others</a:t>
            </a:r>
          </a:p>
          <a:p>
            <a:pPr marL="514350" indent="-514350">
              <a:lnSpc>
                <a:spcPct val="100000"/>
              </a:lnSpc>
              <a:spcBef>
                <a:spcPts val="0"/>
              </a:spcBef>
              <a:buFont typeface="+mj-lt"/>
              <a:buAutoNum type="arabicPeriod"/>
            </a:pPr>
            <a:r>
              <a:rPr lang="en-US" sz="1600" dirty="0" smtClean="0"/>
              <a:t>To testify about God</a:t>
            </a:r>
          </a:p>
          <a:p>
            <a:pPr marL="514350" indent="-514350">
              <a:buFont typeface="+mj-lt"/>
              <a:buAutoNum type="arabicPeriod"/>
            </a:pPr>
            <a:endParaRPr lang="en-US" sz="1600" dirty="0"/>
          </a:p>
          <a:p>
            <a:pPr marL="0" indent="0">
              <a:buNone/>
            </a:pPr>
            <a:r>
              <a:rPr lang="en-US" sz="1600" dirty="0" smtClean="0">
                <a:solidFill>
                  <a:srgbClr val="FF0000"/>
                </a:solidFill>
              </a:rPr>
              <a:t>What  Happens</a:t>
            </a:r>
          </a:p>
          <a:p>
            <a:pPr lvl="1">
              <a:buFont typeface="+mj-lt"/>
              <a:buAutoNum type="arabicPeriod"/>
            </a:pPr>
            <a:r>
              <a:rPr lang="en-US" sz="1000" dirty="0" smtClean="0"/>
              <a:t>Adam and Eve leave the front door of the lab and are ready to answer questions.</a:t>
            </a:r>
          </a:p>
          <a:p>
            <a:pPr lvl="1">
              <a:buFont typeface="+mj-lt"/>
              <a:buAutoNum type="arabicPeriod"/>
            </a:pPr>
            <a:r>
              <a:rPr lang="en-US" sz="1000" dirty="0" smtClean="0"/>
              <a:t>Curtain closes.</a:t>
            </a:r>
          </a:p>
        </p:txBody>
      </p:sp>
      <p:sp>
        <p:nvSpPr>
          <p:cNvPr id="18" name="Content Placeholder 3"/>
          <p:cNvSpPr txBox="1">
            <a:spLocks/>
          </p:cNvSpPr>
          <p:nvPr/>
        </p:nvSpPr>
        <p:spPr>
          <a:xfrm>
            <a:off x="4256613" y="3870999"/>
            <a:ext cx="3662257" cy="1774256"/>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rPr>
              <a:t>Voice of Bible:</a:t>
            </a:r>
            <a:r>
              <a:rPr lang="en-US" dirty="0" smtClean="0">
                <a:solidFill>
                  <a:srgbClr val="FF0000"/>
                </a:solidFill>
              </a:rPr>
              <a:t>  </a:t>
            </a:r>
          </a:p>
          <a:p>
            <a:pPr marL="514350" indent="-514350">
              <a:buFont typeface="+mj-lt"/>
              <a:buAutoNum type="arabicPeriod"/>
            </a:pPr>
            <a:r>
              <a:rPr lang="en-US" dirty="0" smtClean="0"/>
              <a:t>So the Archangels drove out the man and the woman</a:t>
            </a:r>
          </a:p>
        </p:txBody>
      </p:sp>
      <p:sp>
        <p:nvSpPr>
          <p:cNvPr id="19" name="Rectangle 18"/>
          <p:cNvSpPr/>
          <p:nvPr/>
        </p:nvSpPr>
        <p:spPr>
          <a:xfrm>
            <a:off x="148473" y="5244598"/>
            <a:ext cx="3876866" cy="1200329"/>
          </a:xfrm>
          <a:prstGeom prst="rect">
            <a:avLst/>
          </a:prstGeom>
          <a:solidFill>
            <a:schemeClr val="bg2"/>
          </a:solidFill>
        </p:spPr>
        <p:txBody>
          <a:bodyPr wrap="square">
            <a:spAutoFit/>
          </a:bodyPr>
          <a:lstStyle/>
          <a:p>
            <a:r>
              <a:rPr lang="en-US" b="1" i="1" dirty="0">
                <a:solidFill>
                  <a:srgbClr val="FF0000"/>
                </a:solidFill>
              </a:rPr>
              <a:t>Archangel Michael</a:t>
            </a:r>
            <a:r>
              <a:rPr lang="en-US" b="1" i="1" dirty="0" smtClean="0">
                <a:solidFill>
                  <a:srgbClr val="FF0000"/>
                </a:solidFill>
              </a:rPr>
              <a:t>:</a:t>
            </a:r>
          </a:p>
          <a:p>
            <a:pPr lvl="1"/>
            <a:r>
              <a:rPr lang="en-US" b="1" i="1" dirty="0" smtClean="0">
                <a:solidFill>
                  <a:srgbClr val="FF0000"/>
                </a:solidFill>
              </a:rPr>
              <a:t> </a:t>
            </a:r>
            <a:r>
              <a:rPr lang="en-US" i="1" dirty="0"/>
              <a:t>Removes Adam and Eve from </a:t>
            </a:r>
            <a:r>
              <a:rPr lang="en-US" i="1" dirty="0" smtClean="0"/>
              <a:t>paradise</a:t>
            </a:r>
          </a:p>
          <a:p>
            <a:pPr lvl="1"/>
            <a:r>
              <a:rPr lang="en-US" i="1" dirty="0" smtClean="0"/>
              <a:t>Comes back and guards</a:t>
            </a:r>
            <a:endParaRPr lang="en-US" dirty="0"/>
          </a:p>
        </p:txBody>
      </p:sp>
      <p:sp>
        <p:nvSpPr>
          <p:cNvPr id="20" name="Down Arrow 19"/>
          <p:cNvSpPr/>
          <p:nvPr/>
        </p:nvSpPr>
        <p:spPr>
          <a:xfrm>
            <a:off x="2045737" y="6444927"/>
            <a:ext cx="307719" cy="413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921115" y="6406811"/>
            <a:ext cx="294055" cy="451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879875" y="328858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B25</a:t>
            </a:r>
            <a:endParaRPr lang="en-US" sz="2800" b="1" dirty="0">
              <a:effectLst>
                <a:outerShdw blurRad="38100" dist="38100" dir="2700000" algn="tl">
                  <a:srgbClr val="000000">
                    <a:alpha val="43137"/>
                  </a:srgbClr>
                </a:outerShdw>
              </a:effectLst>
            </a:endParaRPr>
          </a:p>
        </p:txBody>
      </p:sp>
      <p:sp>
        <p:nvSpPr>
          <p:cNvPr id="23" name="Rounded Rectangle 22"/>
          <p:cNvSpPr/>
          <p:nvPr/>
        </p:nvSpPr>
        <p:spPr>
          <a:xfrm>
            <a:off x="6628916" y="387417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B26</a:t>
            </a:r>
            <a:endParaRPr lang="en-US" sz="2800" b="1" dirty="0">
              <a:effectLst>
                <a:outerShdw blurRad="38100" dist="38100" dir="2700000" algn="tl">
                  <a:srgbClr val="000000">
                    <a:alpha val="43137"/>
                  </a:srgbClr>
                </a:outerShdw>
              </a:effectLst>
            </a:endParaRPr>
          </a:p>
        </p:txBody>
      </p:sp>
      <p:sp>
        <p:nvSpPr>
          <p:cNvPr id="24" name="Rounded Rectangle 23"/>
          <p:cNvSpPr/>
          <p:nvPr/>
        </p:nvSpPr>
        <p:spPr>
          <a:xfrm>
            <a:off x="10662839" y="4270717"/>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B27</a:t>
            </a:r>
            <a:endParaRPr lang="en-US" sz="2800" b="1" dirty="0">
              <a:effectLst>
                <a:outerShdw blurRad="38100" dist="38100" dir="2700000" algn="tl">
                  <a:srgbClr val="000000">
                    <a:alpha val="43137"/>
                  </a:srgbClr>
                </a:outerShdw>
              </a:effectLst>
            </a:endParaRPr>
          </a:p>
        </p:txBody>
      </p:sp>
      <p:sp>
        <p:nvSpPr>
          <p:cNvPr id="25" name="Oval 24"/>
          <p:cNvSpPr/>
          <p:nvPr/>
        </p:nvSpPr>
        <p:spPr>
          <a:xfrm>
            <a:off x="9937143" y="6128488"/>
            <a:ext cx="1162342" cy="556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END</a:t>
            </a:r>
            <a:endParaRPr lang="en-US" dirty="0"/>
          </a:p>
        </p:txBody>
      </p:sp>
      <p:sp>
        <p:nvSpPr>
          <p:cNvPr id="7" name="Right Arrow 6"/>
          <p:cNvSpPr/>
          <p:nvPr/>
        </p:nvSpPr>
        <p:spPr>
          <a:xfrm rot="5400000">
            <a:off x="10246922" y="5631503"/>
            <a:ext cx="542782" cy="4511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90668" y="55047"/>
            <a:ext cx="1714459" cy="369332"/>
          </a:xfrm>
          <a:prstGeom prst="rect">
            <a:avLst/>
          </a:prstGeom>
          <a:noFill/>
        </p:spPr>
        <p:txBody>
          <a:bodyPr wrap="square" rtlCol="0">
            <a:spAutoFit/>
          </a:bodyPr>
          <a:lstStyle/>
          <a:p>
            <a:r>
              <a:rPr lang="en-US" dirty="0" smtClean="0"/>
              <a:t>Out of Paradise</a:t>
            </a:r>
            <a:endParaRPr lang="en-US" dirty="0"/>
          </a:p>
        </p:txBody>
      </p:sp>
      <p:sp>
        <p:nvSpPr>
          <p:cNvPr id="27" name="TextBox 26"/>
          <p:cNvSpPr txBox="1"/>
          <p:nvPr/>
        </p:nvSpPr>
        <p:spPr>
          <a:xfrm>
            <a:off x="2423576" y="6545310"/>
            <a:ext cx="2061780" cy="369332"/>
          </a:xfrm>
          <a:prstGeom prst="rect">
            <a:avLst/>
          </a:prstGeom>
          <a:noFill/>
        </p:spPr>
        <p:txBody>
          <a:bodyPr wrap="square" rtlCol="0">
            <a:spAutoFit/>
          </a:bodyPr>
          <a:lstStyle/>
          <a:p>
            <a:r>
              <a:rPr lang="en-US" i="1" dirty="0" smtClean="0"/>
              <a:t>To next page</a:t>
            </a:r>
            <a:endParaRPr lang="en-US" i="1" dirty="0"/>
          </a:p>
        </p:txBody>
      </p:sp>
      <p:sp>
        <p:nvSpPr>
          <p:cNvPr id="28" name="TextBox 27"/>
          <p:cNvSpPr txBox="1"/>
          <p:nvPr/>
        </p:nvSpPr>
        <p:spPr>
          <a:xfrm>
            <a:off x="4603596" y="6406811"/>
            <a:ext cx="2061780" cy="369332"/>
          </a:xfrm>
          <a:prstGeom prst="rect">
            <a:avLst/>
          </a:prstGeom>
          <a:noFill/>
        </p:spPr>
        <p:txBody>
          <a:bodyPr wrap="square" rtlCol="0">
            <a:spAutoFit/>
          </a:bodyPr>
          <a:lstStyle/>
          <a:p>
            <a:r>
              <a:rPr lang="en-US" i="1" dirty="0" smtClean="0"/>
              <a:t>To next page</a:t>
            </a:r>
            <a:endParaRPr lang="en-US" i="1" dirty="0"/>
          </a:p>
        </p:txBody>
      </p:sp>
      <p:sp>
        <p:nvSpPr>
          <p:cNvPr id="29" name="Rounded Rectangle 28"/>
          <p:cNvSpPr/>
          <p:nvPr/>
        </p:nvSpPr>
        <p:spPr>
          <a:xfrm>
            <a:off x="2688116" y="5245117"/>
            <a:ext cx="1327576" cy="249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B25A</a:t>
            </a:r>
            <a:endParaRPr lang="en-US" sz="2000" b="1" dirty="0">
              <a:effectLst>
                <a:outerShdw blurRad="38100" dist="38100" dir="2700000" algn="tl">
                  <a:srgbClr val="000000">
                    <a:alpha val="43137"/>
                  </a:srgbClr>
                </a:outerShdw>
              </a:effectLst>
            </a:endParaRPr>
          </a:p>
        </p:txBody>
      </p:sp>
      <p:sp>
        <p:nvSpPr>
          <p:cNvPr id="30" name="Rounded Rectangle 29"/>
          <p:cNvSpPr/>
          <p:nvPr/>
        </p:nvSpPr>
        <p:spPr>
          <a:xfrm>
            <a:off x="7041151" y="596847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B26A</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2466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8249" y="5629636"/>
            <a:ext cx="1489895" cy="369332"/>
          </a:xfrm>
          <a:prstGeom prst="rect">
            <a:avLst/>
          </a:prstGeom>
          <a:solidFill>
            <a:schemeClr val="bg2"/>
          </a:solidFill>
        </p:spPr>
        <p:txBody>
          <a:bodyPr wrap="none">
            <a:spAutoFit/>
          </a:bodyPr>
          <a:lstStyle/>
          <a:p>
            <a:r>
              <a:rPr lang="en-US" dirty="0"/>
              <a:t>Curtain closes</a:t>
            </a:r>
          </a:p>
        </p:txBody>
      </p:sp>
      <p:sp>
        <p:nvSpPr>
          <p:cNvPr id="2" name="Title 1"/>
          <p:cNvSpPr>
            <a:spLocks noGrp="1"/>
          </p:cNvSpPr>
          <p:nvPr>
            <p:ph type="title"/>
          </p:nvPr>
        </p:nvSpPr>
        <p:spPr>
          <a:xfrm>
            <a:off x="157548" y="98853"/>
            <a:ext cx="1361303" cy="626077"/>
          </a:xfrm>
        </p:spPr>
        <p:txBody>
          <a:bodyPr>
            <a:normAutofit fontScale="90000"/>
          </a:bodyPr>
          <a:lstStyle/>
          <a:p>
            <a:r>
              <a:rPr lang="en-US" sz="3600" dirty="0" smtClean="0"/>
              <a:t>Part 16</a:t>
            </a:r>
            <a:endParaRPr lang="en-US" sz="3600" dirty="0"/>
          </a:p>
        </p:txBody>
      </p:sp>
      <p:sp>
        <p:nvSpPr>
          <p:cNvPr id="3" name="Content Placeholder 2"/>
          <p:cNvSpPr>
            <a:spLocks noGrp="1"/>
          </p:cNvSpPr>
          <p:nvPr>
            <p:ph idx="1"/>
          </p:nvPr>
        </p:nvSpPr>
        <p:spPr>
          <a:xfrm>
            <a:off x="1018082" y="724930"/>
            <a:ext cx="7168978" cy="4624602"/>
          </a:xfrm>
          <a:solidFill>
            <a:schemeClr val="bg2"/>
          </a:solidFill>
        </p:spPr>
        <p:txBody>
          <a:bodyPr>
            <a:noAutofit/>
          </a:bodyPr>
          <a:lstStyle/>
          <a:p>
            <a:pPr marL="0" indent="0">
              <a:buNone/>
            </a:pPr>
            <a:r>
              <a:rPr lang="en-US" sz="2400" b="1" dirty="0" smtClean="0">
                <a:solidFill>
                  <a:srgbClr val="FF0000"/>
                </a:solidFill>
              </a:rPr>
              <a:t>What happens:</a:t>
            </a:r>
            <a:r>
              <a:rPr lang="en-US" sz="2400" dirty="0" smtClean="0">
                <a:solidFill>
                  <a:srgbClr val="FF0000"/>
                </a:solidFill>
              </a:rPr>
              <a:t> </a:t>
            </a:r>
          </a:p>
          <a:p>
            <a:pPr marL="914400" lvl="1" indent="-457200">
              <a:buFont typeface="+mj-lt"/>
              <a:buAutoNum type="arabicPeriod"/>
            </a:pPr>
            <a:r>
              <a:rPr lang="en-US" sz="2000" i="1" dirty="0" smtClean="0"/>
              <a:t>Archangel </a:t>
            </a:r>
            <a:r>
              <a:rPr lang="en-US" sz="2000" i="1" dirty="0"/>
              <a:t>Michael </a:t>
            </a:r>
            <a:r>
              <a:rPr lang="en-US" sz="2000" i="1" dirty="0" err="1" smtClean="0"/>
              <a:t>quadrucopter</a:t>
            </a:r>
            <a:r>
              <a:rPr lang="en-US" sz="2000" i="1" dirty="0" smtClean="0"/>
              <a:t> returns back </a:t>
            </a:r>
            <a:r>
              <a:rPr lang="en-US" sz="2000" i="1" dirty="0"/>
              <a:t>to </a:t>
            </a:r>
            <a:r>
              <a:rPr lang="en-US" sz="2000" i="1" dirty="0" smtClean="0"/>
              <a:t>the stage</a:t>
            </a:r>
          </a:p>
          <a:p>
            <a:pPr marL="914400" lvl="1" indent="-457200">
              <a:buFont typeface="+mj-lt"/>
              <a:buAutoNum type="arabicPeriod"/>
            </a:pPr>
            <a:r>
              <a:rPr lang="en-US" sz="2000" i="1" dirty="0" smtClean="0"/>
              <a:t>IN PARALLEL SCREEN:</a:t>
            </a:r>
          </a:p>
          <a:p>
            <a:pPr lvl="2"/>
            <a:r>
              <a:rPr lang="en-US" sz="1600" i="1" dirty="0"/>
              <a:t>Archangel Michael </a:t>
            </a:r>
            <a:r>
              <a:rPr lang="en-US" sz="1600" i="1" dirty="0" smtClean="0"/>
              <a:t>returns and </a:t>
            </a:r>
            <a:r>
              <a:rPr lang="en-US" sz="1600" i="1" dirty="0"/>
              <a:t>puts the flaming sword at the feet of God. He kneels before the God in silence. Few animals returns to God from the outside of paradise.</a:t>
            </a:r>
            <a:endParaRPr lang="en-US" sz="1600" dirty="0"/>
          </a:p>
          <a:p>
            <a:r>
              <a:rPr lang="en-US" sz="2400" i="1" dirty="0"/>
              <a:t>Lights go slowly off. </a:t>
            </a:r>
            <a:endParaRPr lang="en-US" sz="2400" dirty="0"/>
          </a:p>
          <a:p>
            <a:r>
              <a:rPr lang="en-US" sz="2400" i="1" dirty="0"/>
              <a:t>Silent music interrupted with sounds of atomic bombs exploding.</a:t>
            </a:r>
            <a:endParaRPr lang="en-US" sz="2400" dirty="0"/>
          </a:p>
          <a:p>
            <a:pPr marL="0" indent="0">
              <a:buNone/>
            </a:pPr>
            <a:r>
              <a:rPr lang="en-US" sz="2400" b="1" dirty="0" smtClean="0">
                <a:solidFill>
                  <a:srgbClr val="FF0000"/>
                </a:solidFill>
              </a:rPr>
              <a:t>God’s Voice</a:t>
            </a:r>
            <a:r>
              <a:rPr lang="en-US" sz="2400" dirty="0" smtClean="0">
                <a:solidFill>
                  <a:srgbClr val="FF0000"/>
                </a:solidFill>
              </a:rPr>
              <a:t>: </a:t>
            </a:r>
          </a:p>
          <a:p>
            <a:pPr marL="914400" lvl="1" indent="-457200">
              <a:buFont typeface="+mj-lt"/>
              <a:buAutoNum type="arabicPeriod"/>
            </a:pPr>
            <a:r>
              <a:rPr lang="en-US" sz="2000" dirty="0" smtClean="0"/>
              <a:t>Freedom </a:t>
            </a:r>
            <a:r>
              <a:rPr lang="en-US" sz="2000" dirty="0"/>
              <a:t>of choice. </a:t>
            </a:r>
            <a:endParaRPr lang="en-US" sz="2000" dirty="0" smtClean="0"/>
          </a:p>
          <a:p>
            <a:pPr marL="914400" lvl="1" indent="-457200">
              <a:buFont typeface="+mj-lt"/>
              <a:buAutoNum type="arabicPeriod"/>
            </a:pPr>
            <a:r>
              <a:rPr lang="en-US" sz="2000" dirty="0" smtClean="0"/>
              <a:t>Creation </a:t>
            </a:r>
            <a:r>
              <a:rPr lang="en-US" sz="2000" dirty="0"/>
              <a:t>is </a:t>
            </a:r>
            <a:r>
              <a:rPr lang="en-US" sz="2000" dirty="0" smtClean="0"/>
              <a:t>recursive</a:t>
            </a:r>
          </a:p>
          <a:p>
            <a:pPr marL="914400" lvl="1" indent="-457200">
              <a:buFont typeface="+mj-lt"/>
              <a:buAutoNum type="arabicPeriod"/>
            </a:pPr>
            <a:r>
              <a:rPr lang="en-US" sz="2000" dirty="0" smtClean="0"/>
              <a:t>Singularity</a:t>
            </a:r>
            <a:endParaRPr lang="en-US" sz="2000" dirty="0"/>
          </a:p>
        </p:txBody>
      </p:sp>
      <p:sp>
        <p:nvSpPr>
          <p:cNvPr id="4" name="Rounded Rectangle 3"/>
          <p:cNvSpPr/>
          <p:nvPr/>
        </p:nvSpPr>
        <p:spPr>
          <a:xfrm>
            <a:off x="6535879" y="41189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B28</a:t>
            </a:r>
            <a:endParaRPr lang="en-US" sz="2800" b="1" dirty="0">
              <a:effectLst>
                <a:outerShdw blurRad="38100" dist="38100" dir="2700000" algn="tl">
                  <a:srgbClr val="000000">
                    <a:alpha val="43137"/>
                  </a:srgbClr>
                </a:outerShdw>
              </a:effectLst>
            </a:endParaRPr>
          </a:p>
        </p:txBody>
      </p:sp>
      <p:sp>
        <p:nvSpPr>
          <p:cNvPr id="6" name="Oval 5"/>
          <p:cNvSpPr/>
          <p:nvPr/>
        </p:nvSpPr>
        <p:spPr>
          <a:xfrm>
            <a:off x="2683240" y="6320375"/>
            <a:ext cx="1573968" cy="537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END</a:t>
            </a:r>
            <a:endParaRPr lang="en-US" dirty="0"/>
          </a:p>
        </p:txBody>
      </p:sp>
      <p:sp>
        <p:nvSpPr>
          <p:cNvPr id="7" name="Down Arrow 6"/>
          <p:cNvSpPr/>
          <p:nvPr/>
        </p:nvSpPr>
        <p:spPr>
          <a:xfrm>
            <a:off x="2278505" y="0"/>
            <a:ext cx="389744" cy="72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081666" y="0"/>
            <a:ext cx="464695" cy="724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260360" y="5167895"/>
            <a:ext cx="404735" cy="509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260360" y="5979388"/>
            <a:ext cx="404735" cy="5096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88125" y="1123720"/>
            <a:ext cx="6798935" cy="1410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81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039" y="247716"/>
            <a:ext cx="4532645" cy="2506501"/>
          </a:xfrm>
          <a:solidFill>
            <a:srgbClr val="FFFF00"/>
          </a:solidFill>
        </p:spPr>
        <p:txBody>
          <a:bodyPr>
            <a:noAutofit/>
          </a:bodyPr>
          <a:lstStyle/>
          <a:p>
            <a:r>
              <a:rPr lang="en-US" sz="3600" b="1" u="sng" dirty="0">
                <a:effectLst>
                  <a:outerShdw blurRad="38100" dist="38100" dir="2700000" algn="tl">
                    <a:srgbClr val="000000">
                      <a:alpha val="43137"/>
                    </a:srgbClr>
                  </a:outerShdw>
                </a:effectLst>
              </a:rPr>
              <a:t>2.3.1. An example of Modal Reasoning. </a:t>
            </a:r>
            <a:r>
              <a:rPr lang="en-US" sz="3600" b="1" u="sng" dirty="0" smtClean="0">
                <a:effectLst>
                  <a:outerShdw blurRad="38100" dist="38100" dir="2700000" algn="tl">
                    <a:srgbClr val="000000">
                      <a:alpha val="43137"/>
                    </a:srgbClr>
                  </a:outerShdw>
                </a:effectLst>
              </a:rPr>
              <a:t/>
            </a:r>
            <a:br>
              <a:rPr lang="en-US" sz="3600" b="1" u="sng" dirty="0" smtClean="0">
                <a:effectLst>
                  <a:outerShdw blurRad="38100" dist="38100" dir="2700000" algn="tl">
                    <a:srgbClr val="000000">
                      <a:alpha val="43137"/>
                    </a:srgbClr>
                  </a:outerShdw>
                </a:effectLst>
              </a:rPr>
            </a:br>
            <a:r>
              <a:rPr lang="en-US" sz="3600" b="1" u="sng" dirty="0" smtClean="0">
                <a:effectLst>
                  <a:outerShdw blurRad="38100" dist="38100" dir="2700000" algn="tl">
                    <a:srgbClr val="000000">
                      <a:alpha val="43137"/>
                    </a:srgbClr>
                  </a:outerShdw>
                </a:effectLst>
              </a:rPr>
              <a:t>(</a:t>
            </a:r>
            <a:r>
              <a:rPr lang="en-US" sz="3600" b="1" u="sng" dirty="0">
                <a:effectLst>
                  <a:outerShdw blurRad="38100" dist="38100" dir="2700000" algn="tl">
                    <a:srgbClr val="000000">
                      <a:alpha val="43137"/>
                    </a:srgbClr>
                  </a:outerShdw>
                </a:effectLst>
              </a:rPr>
              <a:t>the smartest reasoning in this case</a:t>
            </a:r>
            <a:r>
              <a:rPr lang="en-US" sz="3600" b="1" u="sng"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20" y="626078"/>
            <a:ext cx="6525183" cy="3703552"/>
          </a:xfrm>
          <a:solidFill>
            <a:schemeClr val="bg2"/>
          </a:solidFill>
        </p:spPr>
        <p:txBody>
          <a:bodyPr>
            <a:normAutofit/>
          </a:bodyPr>
          <a:lstStyle/>
          <a:p>
            <a:pPr marL="0" indent="0">
              <a:buNone/>
            </a:pPr>
            <a:r>
              <a:rPr lang="en-US" sz="1400" b="1" dirty="0" smtClean="0">
                <a:solidFill>
                  <a:srgbClr val="FF0000"/>
                </a:solidFill>
              </a:rPr>
              <a:t>God</a:t>
            </a:r>
            <a:r>
              <a:rPr lang="en-US" sz="1400" b="1" dirty="0">
                <a:solidFill>
                  <a:srgbClr val="FF0000"/>
                </a:solidFill>
              </a:rPr>
              <a:t>: </a:t>
            </a:r>
            <a:endParaRPr lang="en-US" sz="1400" b="1" dirty="0" smtClean="0">
              <a:solidFill>
                <a:srgbClr val="FF0000"/>
              </a:solidFill>
            </a:endParaRPr>
          </a:p>
          <a:p>
            <a:pPr marL="914400" lvl="1" indent="-457200">
              <a:buFont typeface="+mj-lt"/>
              <a:buAutoNum type="arabicPeriod"/>
            </a:pPr>
            <a:r>
              <a:rPr lang="en-US" sz="1200" dirty="0" smtClean="0"/>
              <a:t>At </a:t>
            </a:r>
            <a:r>
              <a:rPr lang="en-US" sz="1200" dirty="0"/>
              <a:t>least one of you committed a sin. </a:t>
            </a:r>
            <a:endParaRPr lang="en-US" sz="1200" dirty="0" smtClean="0"/>
          </a:p>
          <a:p>
            <a:pPr marL="914400" lvl="1" indent="-457200">
              <a:buFont typeface="+mj-lt"/>
              <a:buAutoNum type="arabicPeriod"/>
            </a:pPr>
            <a:r>
              <a:rPr lang="en-US" sz="1200" dirty="0" smtClean="0"/>
              <a:t>If </a:t>
            </a:r>
            <a:r>
              <a:rPr lang="en-US" sz="1200" dirty="0"/>
              <a:t>you know that you committed a sin, </a:t>
            </a:r>
            <a:endParaRPr lang="en-US" sz="1200" dirty="0" smtClean="0"/>
          </a:p>
          <a:p>
            <a:pPr marL="914400" lvl="1" indent="-457200">
              <a:buFont typeface="+mj-lt"/>
              <a:buAutoNum type="arabicPeriod"/>
            </a:pPr>
            <a:r>
              <a:rPr lang="en-US" sz="1200" dirty="0" smtClean="0"/>
              <a:t>please </a:t>
            </a:r>
            <a:r>
              <a:rPr lang="en-US" sz="1200" dirty="0"/>
              <a:t>come forward.</a:t>
            </a:r>
          </a:p>
          <a:p>
            <a:pPr marL="0" indent="0">
              <a:buNone/>
            </a:pPr>
            <a:r>
              <a:rPr lang="en-US" sz="1400" b="1" dirty="0">
                <a:solidFill>
                  <a:srgbClr val="FF0000"/>
                </a:solidFill>
              </a:rPr>
              <a:t>Voice of Bible:</a:t>
            </a:r>
          </a:p>
          <a:p>
            <a:pPr marL="971550" lvl="1" indent="-514350">
              <a:buFont typeface="+mj-lt"/>
              <a:buAutoNum type="arabicPeriod"/>
            </a:pPr>
            <a:r>
              <a:rPr lang="en-US" sz="1200" dirty="0"/>
              <a:t>And they started to use their newly gained faculties, </a:t>
            </a:r>
          </a:p>
          <a:p>
            <a:pPr marL="971550" lvl="1" indent="-514350">
              <a:buFont typeface="+mj-lt"/>
              <a:buAutoNum type="arabicPeriod"/>
            </a:pPr>
            <a:r>
              <a:rPr lang="en-US" sz="1200" dirty="0"/>
              <a:t>reasoning in modal </a:t>
            </a:r>
            <a:r>
              <a:rPr lang="en-US" sz="1200" dirty="0" smtClean="0"/>
              <a:t>logic</a:t>
            </a:r>
            <a:endParaRPr lang="en-US" sz="1200" b="1" dirty="0">
              <a:solidFill>
                <a:srgbClr val="FF0000"/>
              </a:solidFill>
            </a:endParaRPr>
          </a:p>
          <a:p>
            <a:pPr marL="0" indent="0">
              <a:buNone/>
            </a:pPr>
            <a:r>
              <a:rPr lang="en-US" sz="1400" b="1" dirty="0" smtClean="0">
                <a:solidFill>
                  <a:srgbClr val="FF0000"/>
                </a:solidFill>
              </a:rPr>
              <a:t>Adam</a:t>
            </a:r>
            <a:r>
              <a:rPr lang="en-US" sz="1400" b="1" dirty="0">
                <a:solidFill>
                  <a:srgbClr val="FF0000"/>
                </a:solidFill>
              </a:rPr>
              <a:t>: </a:t>
            </a:r>
            <a:endParaRPr lang="en-US" sz="1400" b="1" dirty="0" smtClean="0">
              <a:solidFill>
                <a:srgbClr val="FF0000"/>
              </a:solidFill>
            </a:endParaRPr>
          </a:p>
          <a:p>
            <a:pPr marL="914400" lvl="1" indent="-457200">
              <a:buFont typeface="+mj-lt"/>
              <a:buAutoNum type="arabicPeriod"/>
            </a:pPr>
            <a:r>
              <a:rPr lang="en-US" sz="1200" dirty="0" smtClean="0"/>
              <a:t>Eve </a:t>
            </a:r>
            <a:r>
              <a:rPr lang="en-US" sz="1200" dirty="0"/>
              <a:t>definitely has committed a sin, eating a fruit and giving it to me. </a:t>
            </a:r>
            <a:endParaRPr lang="en-US" sz="1200" dirty="0" smtClean="0"/>
          </a:p>
          <a:p>
            <a:pPr marL="914400" lvl="1" indent="-457200">
              <a:buFont typeface="+mj-lt"/>
              <a:buAutoNum type="arabicPeriod"/>
            </a:pPr>
            <a:r>
              <a:rPr lang="en-US" sz="1200" dirty="0" smtClean="0"/>
              <a:t>I </a:t>
            </a:r>
            <a:r>
              <a:rPr lang="en-US" sz="1200" dirty="0"/>
              <a:t>see her sin but I am not certain about myself. </a:t>
            </a:r>
            <a:endParaRPr lang="en-US" sz="1200" dirty="0" smtClean="0"/>
          </a:p>
          <a:p>
            <a:pPr marL="914400" lvl="1" indent="-457200">
              <a:buFont typeface="+mj-lt"/>
              <a:buAutoNum type="arabicPeriod"/>
            </a:pPr>
            <a:r>
              <a:rPr lang="en-US" sz="1200" dirty="0" smtClean="0"/>
              <a:t>I </a:t>
            </a:r>
            <a:r>
              <a:rPr lang="en-US" sz="1200" dirty="0"/>
              <a:t>just was a good husband. </a:t>
            </a:r>
            <a:endParaRPr lang="en-US" sz="1200" dirty="0" smtClean="0"/>
          </a:p>
          <a:p>
            <a:pPr marL="914400" lvl="1" indent="-457200">
              <a:buFont typeface="+mj-lt"/>
              <a:buAutoNum type="arabicPeriod"/>
            </a:pPr>
            <a:r>
              <a:rPr lang="en-US" sz="1200" dirty="0" smtClean="0"/>
              <a:t>I </a:t>
            </a:r>
            <a:r>
              <a:rPr lang="en-US" sz="1200" dirty="0"/>
              <a:t>see also sin in her face, </a:t>
            </a:r>
            <a:endParaRPr lang="en-US" sz="1200" dirty="0" smtClean="0"/>
          </a:p>
          <a:p>
            <a:pPr marL="914400" lvl="1" indent="-457200">
              <a:buFont typeface="+mj-lt"/>
              <a:buAutoNum type="arabicPeriod"/>
            </a:pPr>
            <a:r>
              <a:rPr lang="en-US" sz="1200" dirty="0" smtClean="0"/>
              <a:t>but </a:t>
            </a:r>
            <a:r>
              <a:rPr lang="en-US" sz="1200" dirty="0"/>
              <a:t>I cannot see my own face. </a:t>
            </a:r>
            <a:endParaRPr lang="en-US" sz="1200" dirty="0" smtClean="0"/>
          </a:p>
          <a:p>
            <a:pPr marL="914400" lvl="1" indent="-457200">
              <a:buFont typeface="+mj-lt"/>
              <a:buAutoNum type="arabicPeriod"/>
            </a:pPr>
            <a:r>
              <a:rPr lang="en-US" sz="1200" dirty="0" smtClean="0"/>
              <a:t>If </a:t>
            </a:r>
            <a:r>
              <a:rPr lang="en-US" sz="1200" dirty="0"/>
              <a:t>she should confess that she sinned </a:t>
            </a:r>
            <a:endParaRPr lang="en-US" sz="1200" dirty="0" smtClean="0"/>
          </a:p>
          <a:p>
            <a:pPr marL="914400" lvl="1" indent="-457200">
              <a:buFont typeface="+mj-lt"/>
              <a:buAutoNum type="arabicPeriod"/>
            </a:pPr>
            <a:r>
              <a:rPr lang="en-US" sz="1200" dirty="0" smtClean="0"/>
              <a:t>I </a:t>
            </a:r>
            <a:r>
              <a:rPr lang="en-US" sz="1200" dirty="0"/>
              <a:t>would think even with more assurance that I did not.</a:t>
            </a:r>
          </a:p>
          <a:p>
            <a:endParaRPr lang="en-US" sz="1400"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17</a:t>
            </a:r>
            <a:endParaRPr lang="en-US" sz="3600" dirty="0"/>
          </a:p>
        </p:txBody>
      </p:sp>
      <p:sp>
        <p:nvSpPr>
          <p:cNvPr id="5" name="Rounded Rectangle 4"/>
          <p:cNvSpPr/>
          <p:nvPr/>
        </p:nvSpPr>
        <p:spPr>
          <a:xfrm>
            <a:off x="5071006" y="81101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B29</a:t>
            </a:r>
            <a:endParaRPr lang="en-US" sz="2800" b="1" dirty="0">
              <a:effectLst>
                <a:outerShdw blurRad="38100" dist="38100" dir="2700000" algn="tl">
                  <a:srgbClr val="000000">
                    <a:alpha val="43137"/>
                  </a:srgbClr>
                </a:outerShdw>
              </a:effectLst>
            </a:endParaRPr>
          </a:p>
        </p:txBody>
      </p:sp>
      <p:sp>
        <p:nvSpPr>
          <p:cNvPr id="7" name="Content Placeholder 2"/>
          <p:cNvSpPr txBox="1">
            <a:spLocks/>
          </p:cNvSpPr>
          <p:nvPr/>
        </p:nvSpPr>
        <p:spPr>
          <a:xfrm>
            <a:off x="5448316" y="3291241"/>
            <a:ext cx="6525183" cy="3328933"/>
          </a:xfrm>
          <a:prstGeom prst="rect">
            <a:avLst/>
          </a:prstGeom>
          <a:solidFill>
            <a:schemeClr val="bg2"/>
          </a:solidFill>
          <a:ln w="76200">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smtClean="0">
                <a:solidFill>
                  <a:srgbClr val="FF0000"/>
                </a:solidFill>
              </a:rPr>
              <a:t>Eve:</a:t>
            </a:r>
            <a:r>
              <a:rPr lang="en-US" sz="1200" dirty="0" smtClean="0">
                <a:solidFill>
                  <a:srgbClr val="FF0000"/>
                </a:solidFill>
              </a:rPr>
              <a:t> </a:t>
            </a:r>
          </a:p>
          <a:p>
            <a:pPr marL="514350" indent="-514350">
              <a:buFont typeface="+mj-lt"/>
              <a:buAutoNum type="arabicPeriod"/>
            </a:pPr>
            <a:r>
              <a:rPr lang="en-US" sz="1200" dirty="0" smtClean="0"/>
              <a:t>Adam definitely has committed a sin, </a:t>
            </a:r>
          </a:p>
          <a:p>
            <a:pPr marL="514350" indent="-514350">
              <a:buFont typeface="+mj-lt"/>
              <a:buAutoNum type="arabicPeriod"/>
            </a:pPr>
            <a:r>
              <a:rPr lang="en-US" sz="1200" dirty="0" smtClean="0"/>
              <a:t>eating a fruit and not protesting to eat. </a:t>
            </a:r>
          </a:p>
          <a:p>
            <a:pPr marL="514350" indent="-514350">
              <a:buFont typeface="+mj-lt"/>
              <a:buAutoNum type="arabicPeriod"/>
            </a:pPr>
            <a:r>
              <a:rPr lang="en-US" sz="1200" dirty="0" smtClean="0"/>
              <a:t>He has been longer than me in Paradise so he knows what God wants.</a:t>
            </a:r>
          </a:p>
          <a:p>
            <a:pPr marL="514350" indent="-514350">
              <a:buFont typeface="+mj-lt"/>
              <a:buAutoNum type="arabicPeriod"/>
            </a:pPr>
            <a:r>
              <a:rPr lang="en-US" sz="1200" dirty="0" smtClean="0"/>
              <a:t> I am just a woman. </a:t>
            </a:r>
          </a:p>
          <a:p>
            <a:pPr marL="514350" indent="-514350">
              <a:buFont typeface="+mj-lt"/>
              <a:buAutoNum type="arabicPeriod"/>
            </a:pPr>
            <a:r>
              <a:rPr lang="en-US" sz="1200" dirty="0" smtClean="0"/>
              <a:t>I see his sin in his face and behavior, </a:t>
            </a:r>
          </a:p>
          <a:p>
            <a:pPr marL="514350" indent="-514350">
              <a:buFont typeface="+mj-lt"/>
              <a:buAutoNum type="arabicPeriod"/>
            </a:pPr>
            <a:r>
              <a:rPr lang="en-US" sz="1200" dirty="0" smtClean="0"/>
              <a:t>but I am not certain about myself. </a:t>
            </a:r>
          </a:p>
          <a:p>
            <a:pPr marL="514350" indent="-514350">
              <a:buFont typeface="+mj-lt"/>
              <a:buAutoNum type="arabicPeriod"/>
            </a:pPr>
            <a:r>
              <a:rPr lang="en-US" sz="1200" dirty="0" smtClean="0"/>
              <a:t>I cannot see my own face and myself objectively. </a:t>
            </a:r>
          </a:p>
          <a:p>
            <a:pPr marL="514350" indent="-514350">
              <a:buFont typeface="+mj-lt"/>
              <a:buAutoNum type="arabicPeriod"/>
            </a:pPr>
            <a:r>
              <a:rPr lang="en-US" sz="1200" dirty="0" smtClean="0"/>
              <a:t>But he is silent.</a:t>
            </a:r>
          </a:p>
          <a:p>
            <a:pPr marL="514350" indent="-514350">
              <a:buFont typeface="+mj-lt"/>
              <a:buAutoNum type="arabicPeriod"/>
            </a:pPr>
            <a:r>
              <a:rPr lang="en-US" sz="1200" dirty="0" smtClean="0"/>
              <a:t> If he would know he sinned, </a:t>
            </a:r>
          </a:p>
          <a:p>
            <a:pPr marL="514350" indent="-514350">
              <a:buFont typeface="+mj-lt"/>
              <a:buAutoNum type="arabicPeriod"/>
            </a:pPr>
            <a:r>
              <a:rPr lang="en-US" sz="1200" dirty="0" smtClean="0"/>
              <a:t>he would acknowledge.</a:t>
            </a:r>
          </a:p>
          <a:p>
            <a:endParaRPr lang="en-US" sz="1200" dirty="0"/>
          </a:p>
        </p:txBody>
      </p:sp>
      <p:sp>
        <p:nvSpPr>
          <p:cNvPr id="8" name="Right Arrow 7"/>
          <p:cNvSpPr/>
          <p:nvPr/>
        </p:nvSpPr>
        <p:spPr>
          <a:xfrm rot="1992764">
            <a:off x="3391856" y="4781668"/>
            <a:ext cx="2019880" cy="406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147946" y="3376104"/>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B30</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844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18</a:t>
            </a:r>
            <a:endParaRPr lang="en-US" sz="3600" dirty="0"/>
          </a:p>
        </p:txBody>
      </p:sp>
      <p:sp>
        <p:nvSpPr>
          <p:cNvPr id="6" name="Rectangle 5"/>
          <p:cNvSpPr/>
          <p:nvPr/>
        </p:nvSpPr>
        <p:spPr>
          <a:xfrm>
            <a:off x="1046602" y="515907"/>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7" name="Rectangle 6"/>
          <p:cNvSpPr/>
          <p:nvPr/>
        </p:nvSpPr>
        <p:spPr>
          <a:xfrm>
            <a:off x="1046602" y="948245"/>
            <a:ext cx="8273668" cy="20878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200839" y="1046601"/>
            <a:ext cx="3117773" cy="1754326"/>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smtClean="0"/>
              <a:t>God </a:t>
            </a:r>
            <a:r>
              <a:rPr lang="en-US" dirty="0"/>
              <a:t>is silent. </a:t>
            </a:r>
            <a:endParaRPr lang="en-US" dirty="0" smtClean="0"/>
          </a:p>
          <a:p>
            <a:pPr marL="800100" lvl="1" indent="-342900">
              <a:buFont typeface="+mj-lt"/>
              <a:buAutoNum type="arabicPeriod"/>
            </a:pPr>
            <a:r>
              <a:rPr lang="en-US" dirty="0" smtClean="0"/>
              <a:t>What </a:t>
            </a:r>
            <a:r>
              <a:rPr lang="en-US" dirty="0"/>
              <a:t>does it mean? </a:t>
            </a:r>
            <a:endParaRPr lang="en-US" dirty="0" smtClean="0"/>
          </a:p>
          <a:p>
            <a:pPr marL="800100" lvl="1" indent="-342900">
              <a:buFont typeface="+mj-lt"/>
              <a:buAutoNum type="arabicPeriod"/>
            </a:pPr>
            <a:r>
              <a:rPr lang="en-US" dirty="0" smtClean="0"/>
              <a:t>Why Eve </a:t>
            </a:r>
            <a:r>
              <a:rPr lang="en-US" dirty="0"/>
              <a:t>did not speak?</a:t>
            </a:r>
          </a:p>
          <a:p>
            <a:endParaRPr lang="en-US" dirty="0"/>
          </a:p>
        </p:txBody>
      </p:sp>
      <p:sp>
        <p:nvSpPr>
          <p:cNvPr id="9" name="TextBox 8"/>
          <p:cNvSpPr txBox="1"/>
          <p:nvPr/>
        </p:nvSpPr>
        <p:spPr>
          <a:xfrm>
            <a:off x="4757451" y="1046601"/>
            <a:ext cx="3117773" cy="1477328"/>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342900" indent="-342900">
              <a:buFont typeface="+mj-lt"/>
              <a:buAutoNum type="arabicPeriod"/>
            </a:pPr>
            <a:r>
              <a:rPr lang="en-US" dirty="0" smtClean="0"/>
              <a:t>God </a:t>
            </a:r>
            <a:r>
              <a:rPr lang="en-US" dirty="0"/>
              <a:t>is silent. </a:t>
            </a:r>
            <a:endParaRPr lang="en-US" dirty="0" smtClean="0"/>
          </a:p>
          <a:p>
            <a:pPr marL="342900" indent="-342900">
              <a:buFont typeface="+mj-lt"/>
              <a:buAutoNum type="arabicPeriod"/>
            </a:pPr>
            <a:r>
              <a:rPr lang="en-US" dirty="0" smtClean="0"/>
              <a:t>What </a:t>
            </a:r>
            <a:r>
              <a:rPr lang="en-US" dirty="0"/>
              <a:t>does it mean? </a:t>
            </a:r>
            <a:endParaRPr lang="en-US" dirty="0" smtClean="0"/>
          </a:p>
          <a:p>
            <a:pPr marL="342900" indent="-342900">
              <a:buFont typeface="+mj-lt"/>
              <a:buAutoNum type="arabicPeriod"/>
            </a:pPr>
            <a:r>
              <a:rPr lang="en-US" dirty="0" smtClean="0"/>
              <a:t>Why Adam did </a:t>
            </a:r>
            <a:r>
              <a:rPr lang="en-US" dirty="0"/>
              <a:t>not speak?</a:t>
            </a:r>
          </a:p>
          <a:p>
            <a:endParaRPr lang="en-US" dirty="0"/>
          </a:p>
        </p:txBody>
      </p:sp>
      <p:sp>
        <p:nvSpPr>
          <p:cNvPr id="4" name="Rounded Rectangle 3"/>
          <p:cNvSpPr/>
          <p:nvPr/>
        </p:nvSpPr>
        <p:spPr>
          <a:xfrm>
            <a:off x="8097769" y="104660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B31</a:t>
            </a:r>
            <a:endParaRPr lang="en-US" sz="2800" b="1" dirty="0">
              <a:effectLst>
                <a:outerShdw blurRad="38100" dist="38100" dir="2700000" algn="tl">
                  <a:srgbClr val="000000">
                    <a:alpha val="43137"/>
                  </a:srgbClr>
                </a:outerShdw>
              </a:effectLst>
            </a:endParaRPr>
          </a:p>
        </p:txBody>
      </p:sp>
      <p:sp>
        <p:nvSpPr>
          <p:cNvPr id="10" name="Rectangle 9"/>
          <p:cNvSpPr/>
          <p:nvPr/>
        </p:nvSpPr>
        <p:spPr>
          <a:xfrm>
            <a:off x="1066798" y="3279308"/>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1" name="Rectangle 10"/>
          <p:cNvSpPr/>
          <p:nvPr/>
        </p:nvSpPr>
        <p:spPr>
          <a:xfrm>
            <a:off x="1066798" y="3711646"/>
            <a:ext cx="8273668" cy="14398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TextBox 11"/>
          <p:cNvSpPr txBox="1"/>
          <p:nvPr/>
        </p:nvSpPr>
        <p:spPr>
          <a:xfrm>
            <a:off x="1221035" y="3810002"/>
            <a:ext cx="3117773" cy="1200329"/>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a:t>Eve is uncertain</a:t>
            </a:r>
            <a:r>
              <a:rPr lang="en-US" dirty="0" smtClean="0"/>
              <a:t>. </a:t>
            </a:r>
          </a:p>
          <a:p>
            <a:pPr marL="800100" lvl="1" indent="-342900">
              <a:buFont typeface="+mj-lt"/>
              <a:buAutoNum type="arabicPeriod"/>
            </a:pPr>
            <a:r>
              <a:rPr lang="en-US" dirty="0" smtClean="0"/>
              <a:t>But </a:t>
            </a:r>
            <a:r>
              <a:rPr lang="en-US" dirty="0"/>
              <a:t>I know she sinned.</a:t>
            </a:r>
          </a:p>
          <a:p>
            <a:endParaRPr lang="en-US" dirty="0"/>
          </a:p>
        </p:txBody>
      </p:sp>
      <p:sp>
        <p:nvSpPr>
          <p:cNvPr id="13" name="TextBox 12"/>
          <p:cNvSpPr txBox="1"/>
          <p:nvPr/>
        </p:nvSpPr>
        <p:spPr>
          <a:xfrm>
            <a:off x="4669500" y="3869674"/>
            <a:ext cx="3117773" cy="923330"/>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342900" indent="-342900">
              <a:buFont typeface="+mj-lt"/>
              <a:buAutoNum type="arabicPeriod"/>
            </a:pPr>
            <a:r>
              <a:rPr lang="en-US" dirty="0"/>
              <a:t>Adam is uncertain </a:t>
            </a:r>
          </a:p>
          <a:p>
            <a:pPr marL="342900" indent="-342900">
              <a:buFont typeface="+mj-lt"/>
              <a:buAutoNum type="arabicPeriod"/>
            </a:pPr>
            <a:r>
              <a:rPr lang="en-US" dirty="0" smtClean="0"/>
              <a:t>But </a:t>
            </a:r>
            <a:r>
              <a:rPr lang="en-US" dirty="0"/>
              <a:t>I know he sinned.</a:t>
            </a:r>
            <a:r>
              <a:rPr lang="en-US" b="1" u="sng" dirty="0"/>
              <a:t> </a:t>
            </a:r>
            <a:endParaRPr lang="en-US" dirty="0"/>
          </a:p>
        </p:txBody>
      </p:sp>
      <p:sp>
        <p:nvSpPr>
          <p:cNvPr id="14" name="Rounded Rectangle 13"/>
          <p:cNvSpPr/>
          <p:nvPr/>
        </p:nvSpPr>
        <p:spPr>
          <a:xfrm>
            <a:off x="8117965" y="381000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B32</a:t>
            </a:r>
            <a:endParaRPr lang="en-US" sz="2800" b="1" dirty="0">
              <a:effectLst>
                <a:outerShdw blurRad="38100" dist="38100" dir="2700000" algn="tl">
                  <a:srgbClr val="000000">
                    <a:alpha val="43137"/>
                  </a:srgbClr>
                </a:outerShdw>
              </a:effectLst>
            </a:endParaRPr>
          </a:p>
        </p:txBody>
      </p:sp>
      <p:sp>
        <p:nvSpPr>
          <p:cNvPr id="16" name="Down Arrow 15"/>
          <p:cNvSpPr/>
          <p:nvPr/>
        </p:nvSpPr>
        <p:spPr>
          <a:xfrm>
            <a:off x="4472848" y="0"/>
            <a:ext cx="284603" cy="51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583017" y="2705174"/>
            <a:ext cx="286438" cy="574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471013" y="5196346"/>
            <a:ext cx="475560" cy="1661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861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90" y="816572"/>
            <a:ext cx="10515600" cy="4351338"/>
          </a:xfrm>
          <a:solidFill>
            <a:schemeClr val="bg2"/>
          </a:solidFill>
        </p:spPr>
        <p:txBody>
          <a:bodyPr>
            <a:normAutofit fontScale="55000" lnSpcReduction="20000"/>
          </a:bodyPr>
          <a:lstStyle/>
          <a:p>
            <a:pPr marL="0" indent="0">
              <a:buNone/>
            </a:pPr>
            <a:r>
              <a:rPr lang="en-US" b="1" dirty="0" smtClean="0">
                <a:solidFill>
                  <a:srgbClr val="FF0000"/>
                </a:solidFill>
              </a:rPr>
              <a:t>Adam</a:t>
            </a:r>
            <a:r>
              <a:rPr lang="en-US" dirty="0">
                <a:solidFill>
                  <a:srgbClr val="FF0000"/>
                </a:solidFill>
              </a:rPr>
              <a:t>: </a:t>
            </a:r>
            <a:endParaRPr lang="en-US" dirty="0" smtClean="0">
              <a:solidFill>
                <a:srgbClr val="FF0000"/>
              </a:solidFill>
            </a:endParaRPr>
          </a:p>
          <a:p>
            <a:pPr marL="971550" lvl="1" indent="-514350">
              <a:buFont typeface="+mj-lt"/>
              <a:buAutoNum type="arabicPeriod"/>
            </a:pPr>
            <a:r>
              <a:rPr lang="en-US" dirty="0" smtClean="0"/>
              <a:t>God </a:t>
            </a:r>
            <a:r>
              <a:rPr lang="en-US" dirty="0"/>
              <a:t>knows what I </a:t>
            </a:r>
            <a:r>
              <a:rPr lang="en-US" dirty="0" smtClean="0"/>
              <a:t>think.</a:t>
            </a:r>
          </a:p>
          <a:p>
            <a:pPr marL="971550" lvl="1" indent="-514350">
              <a:buFont typeface="+mj-lt"/>
              <a:buAutoNum type="arabicPeriod"/>
            </a:pPr>
            <a:r>
              <a:rPr lang="en-US" dirty="0" smtClean="0"/>
              <a:t>He </a:t>
            </a:r>
            <a:r>
              <a:rPr lang="en-US" dirty="0"/>
              <a:t>knows what Eve thinks. </a:t>
            </a:r>
          </a:p>
          <a:p>
            <a:pPr marL="971550" lvl="1" indent="-514350">
              <a:buFont typeface="+mj-lt"/>
              <a:buAutoNum type="arabicPeriod"/>
            </a:pPr>
            <a:r>
              <a:rPr lang="en-US" dirty="0"/>
              <a:t>He knew that I know that Eve sinned. </a:t>
            </a:r>
          </a:p>
          <a:p>
            <a:pPr marL="971550" lvl="1" indent="-514350">
              <a:buFont typeface="+mj-lt"/>
              <a:buAutoNum type="arabicPeriod"/>
            </a:pPr>
            <a:r>
              <a:rPr lang="en-US" dirty="0"/>
              <a:t>I know that Eve sinned. </a:t>
            </a:r>
            <a:endParaRPr lang="en-US" dirty="0" smtClean="0"/>
          </a:p>
          <a:p>
            <a:pPr marL="971550" lvl="1" indent="-514350">
              <a:buFont typeface="+mj-lt"/>
              <a:buAutoNum type="arabicPeriod"/>
            </a:pPr>
            <a:r>
              <a:rPr lang="en-US" dirty="0" smtClean="0"/>
              <a:t>But </a:t>
            </a:r>
            <a:r>
              <a:rPr lang="en-US" dirty="0"/>
              <a:t>I was not asked about her, I was asked to testify about me. </a:t>
            </a:r>
            <a:endParaRPr lang="en-US" dirty="0" smtClean="0"/>
          </a:p>
          <a:p>
            <a:pPr marL="971550" lvl="1" indent="-514350">
              <a:buFont typeface="+mj-lt"/>
              <a:buAutoNum type="arabicPeriod"/>
            </a:pPr>
            <a:r>
              <a:rPr lang="en-US" dirty="0" smtClean="0"/>
              <a:t>I </a:t>
            </a:r>
            <a:r>
              <a:rPr lang="en-US" dirty="0"/>
              <a:t>may sinned or not.</a:t>
            </a:r>
          </a:p>
          <a:p>
            <a:pPr marL="971550" lvl="1" indent="-514350">
              <a:buFont typeface="+mj-lt"/>
              <a:buAutoNum type="arabicPeriod"/>
            </a:pPr>
            <a:r>
              <a:rPr lang="en-US" dirty="0"/>
              <a:t>What Eve knows? </a:t>
            </a:r>
            <a:endParaRPr lang="en-US" dirty="0" smtClean="0"/>
          </a:p>
          <a:p>
            <a:pPr marL="971550" lvl="1" indent="-514350">
              <a:buFont typeface="+mj-lt"/>
              <a:buAutoNum type="arabicPeriod"/>
            </a:pPr>
            <a:r>
              <a:rPr lang="en-US" dirty="0" smtClean="0"/>
              <a:t>She </a:t>
            </a:r>
            <a:r>
              <a:rPr lang="en-US" dirty="0"/>
              <a:t>knows that I am sinful or that I am not sinful.</a:t>
            </a:r>
          </a:p>
          <a:p>
            <a:pPr marL="971550" lvl="1" indent="-514350">
              <a:buFont typeface="+mj-lt"/>
              <a:buAutoNum type="arabicPeriod"/>
            </a:pPr>
            <a:r>
              <a:rPr lang="en-US" dirty="0"/>
              <a:t>If she saw that I did not sin, she would come and say that she sinned, obeying God who told “at least one”. </a:t>
            </a:r>
            <a:endParaRPr lang="en-US" dirty="0" smtClean="0"/>
          </a:p>
          <a:p>
            <a:pPr marL="971550" lvl="1" indent="-514350">
              <a:buFont typeface="+mj-lt"/>
              <a:buAutoNum type="arabicPeriod"/>
            </a:pPr>
            <a:r>
              <a:rPr lang="en-US" dirty="0" smtClean="0"/>
              <a:t>So </a:t>
            </a:r>
            <a:r>
              <a:rPr lang="en-US" dirty="0"/>
              <a:t>she knows that I sinned. </a:t>
            </a:r>
          </a:p>
          <a:p>
            <a:pPr marL="971550" lvl="1" indent="-514350">
              <a:buFont typeface="+mj-lt"/>
              <a:buAutoNum type="arabicPeriod"/>
            </a:pPr>
            <a:r>
              <a:rPr lang="en-US" dirty="0"/>
              <a:t>God did not tell that one human sinned. </a:t>
            </a:r>
            <a:endParaRPr lang="en-US" dirty="0" smtClean="0"/>
          </a:p>
          <a:p>
            <a:pPr marL="971550" lvl="1" indent="-514350">
              <a:buFont typeface="+mj-lt"/>
              <a:buAutoNum type="arabicPeriod"/>
            </a:pPr>
            <a:r>
              <a:rPr lang="en-US" dirty="0" smtClean="0"/>
              <a:t>God </a:t>
            </a:r>
            <a:r>
              <a:rPr lang="en-US" dirty="0"/>
              <a:t>told “at least one”. </a:t>
            </a:r>
            <a:endParaRPr lang="en-US" dirty="0" smtClean="0"/>
          </a:p>
          <a:p>
            <a:pPr marL="971550" lvl="1" indent="-514350">
              <a:buFont typeface="+mj-lt"/>
              <a:buAutoNum type="arabicPeriod"/>
            </a:pPr>
            <a:r>
              <a:rPr lang="en-US" dirty="0" smtClean="0"/>
              <a:t>So </a:t>
            </a:r>
            <a:r>
              <a:rPr lang="en-US" dirty="0"/>
              <a:t>I am still uncertain. </a:t>
            </a:r>
            <a:endParaRPr lang="en-US" dirty="0" smtClean="0"/>
          </a:p>
          <a:p>
            <a:pPr marL="971550" lvl="1" indent="-514350">
              <a:buFont typeface="+mj-lt"/>
              <a:buAutoNum type="arabicPeriod"/>
            </a:pPr>
            <a:r>
              <a:rPr lang="en-US" dirty="0" smtClean="0"/>
              <a:t>I </a:t>
            </a:r>
            <a:r>
              <a:rPr lang="en-US" dirty="0"/>
              <a:t>suppose Eve is in the same state as me. </a:t>
            </a:r>
            <a:endParaRPr lang="en-US" dirty="0" smtClean="0"/>
          </a:p>
          <a:p>
            <a:pPr marL="971550" lvl="1" indent="-514350">
              <a:buFont typeface="+mj-lt"/>
              <a:buAutoNum type="arabicPeriod"/>
            </a:pPr>
            <a:r>
              <a:rPr lang="en-US" dirty="0" smtClean="0"/>
              <a:t>So </a:t>
            </a:r>
            <a:r>
              <a:rPr lang="en-US" dirty="0"/>
              <a:t>she knows I am a sinner.</a:t>
            </a:r>
          </a:p>
          <a:p>
            <a:pPr marL="971550" lvl="1" indent="-514350">
              <a:buFont typeface="+mj-lt"/>
              <a:buAutoNum type="arabicPeriod"/>
            </a:pPr>
            <a:r>
              <a:rPr lang="en-US" dirty="0"/>
              <a:t>But I also do not come forward. </a:t>
            </a:r>
            <a:endParaRPr lang="en-US" dirty="0" smtClean="0"/>
          </a:p>
          <a:p>
            <a:pPr marL="971550" lvl="1" indent="-514350">
              <a:buFont typeface="+mj-lt"/>
              <a:buAutoNum type="arabicPeriod"/>
            </a:pPr>
            <a:r>
              <a:rPr lang="en-US" dirty="0" smtClean="0"/>
              <a:t>I </a:t>
            </a:r>
            <a:r>
              <a:rPr lang="en-US" dirty="0"/>
              <a:t>know she is a sinner. </a:t>
            </a:r>
            <a:endParaRPr lang="en-US" dirty="0" smtClean="0"/>
          </a:p>
          <a:p>
            <a:pPr marL="971550" lvl="1" indent="-514350">
              <a:buFont typeface="+mj-lt"/>
              <a:buAutoNum type="arabicPeriod"/>
            </a:pPr>
            <a:r>
              <a:rPr lang="en-US" dirty="0" smtClean="0"/>
              <a:t>But </a:t>
            </a:r>
            <a:r>
              <a:rPr lang="en-US" dirty="0"/>
              <a:t>she would come forward if I were not a sinner. </a:t>
            </a:r>
            <a:endParaRPr lang="en-US" dirty="0" smtClean="0"/>
          </a:p>
          <a:p>
            <a:pPr marL="971550" lvl="1" indent="-514350">
              <a:buFont typeface="+mj-lt"/>
              <a:buAutoNum type="arabicPeriod"/>
            </a:pPr>
            <a:r>
              <a:rPr lang="en-US" dirty="0" smtClean="0"/>
              <a:t>So </a:t>
            </a:r>
            <a:r>
              <a:rPr lang="en-US" dirty="0"/>
              <a:t>I am a sinner.</a:t>
            </a:r>
          </a:p>
          <a:p>
            <a:endParaRPr lang="en-US" dirty="0"/>
          </a:p>
        </p:txBody>
      </p:sp>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19</a:t>
            </a:r>
            <a:endParaRPr lang="en-US" sz="3600" dirty="0"/>
          </a:p>
        </p:txBody>
      </p:sp>
      <p:sp>
        <p:nvSpPr>
          <p:cNvPr id="4" name="Rounded Rectangle 3"/>
          <p:cNvSpPr/>
          <p:nvPr/>
        </p:nvSpPr>
        <p:spPr>
          <a:xfrm>
            <a:off x="8097769" y="104660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B33</a:t>
            </a:r>
            <a:endParaRPr lang="en-US" sz="2800" b="1" dirty="0">
              <a:effectLst>
                <a:outerShdw blurRad="38100" dist="38100" dir="2700000" algn="tl">
                  <a:srgbClr val="000000">
                    <a:alpha val="43137"/>
                  </a:srgbClr>
                </a:outerShdw>
              </a:effectLst>
            </a:endParaRPr>
          </a:p>
        </p:txBody>
      </p:sp>
      <p:sp>
        <p:nvSpPr>
          <p:cNvPr id="16" name="Down Arrow 15"/>
          <p:cNvSpPr/>
          <p:nvPr/>
        </p:nvSpPr>
        <p:spPr>
          <a:xfrm>
            <a:off x="4472848" y="0"/>
            <a:ext cx="284603" cy="816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88666" y="5266063"/>
            <a:ext cx="257059" cy="146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948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90" y="816572"/>
            <a:ext cx="10515600" cy="4351338"/>
          </a:xfrm>
          <a:solidFill>
            <a:schemeClr val="bg2"/>
          </a:solidFill>
        </p:spPr>
        <p:txBody>
          <a:bodyPr>
            <a:normAutofit fontScale="55000" lnSpcReduction="20000"/>
          </a:bodyPr>
          <a:lstStyle/>
          <a:p>
            <a:pPr marL="0" indent="0">
              <a:buNone/>
            </a:pPr>
            <a:r>
              <a:rPr lang="en-US" b="1" dirty="0" smtClean="0">
                <a:solidFill>
                  <a:srgbClr val="FF0000"/>
                </a:solidFill>
              </a:rPr>
              <a:t>Eve</a:t>
            </a:r>
            <a:r>
              <a:rPr lang="en-US" dirty="0" smtClean="0">
                <a:solidFill>
                  <a:srgbClr val="FF0000"/>
                </a:solidFill>
              </a:rPr>
              <a:t>: </a:t>
            </a:r>
          </a:p>
          <a:p>
            <a:pPr marL="971550" lvl="1" indent="-514350">
              <a:buFont typeface="+mj-lt"/>
              <a:buAutoNum type="arabicPeriod"/>
            </a:pPr>
            <a:r>
              <a:rPr lang="en-US" dirty="0" smtClean="0"/>
              <a:t>God </a:t>
            </a:r>
            <a:r>
              <a:rPr lang="en-US" dirty="0"/>
              <a:t>knows what I </a:t>
            </a:r>
            <a:r>
              <a:rPr lang="en-US" dirty="0" smtClean="0"/>
              <a:t>think.</a:t>
            </a:r>
          </a:p>
          <a:p>
            <a:pPr marL="971550" lvl="1" indent="-514350">
              <a:buFont typeface="+mj-lt"/>
              <a:buAutoNum type="arabicPeriod"/>
            </a:pPr>
            <a:r>
              <a:rPr lang="en-US" dirty="0" smtClean="0"/>
              <a:t> </a:t>
            </a:r>
            <a:r>
              <a:rPr lang="en-US" dirty="0"/>
              <a:t>He knows what </a:t>
            </a:r>
            <a:r>
              <a:rPr lang="en-US" dirty="0" smtClean="0"/>
              <a:t>Adam </a:t>
            </a:r>
            <a:r>
              <a:rPr lang="en-US" dirty="0"/>
              <a:t>thinks. </a:t>
            </a:r>
          </a:p>
          <a:p>
            <a:pPr marL="971550" lvl="1" indent="-514350">
              <a:buFont typeface="+mj-lt"/>
              <a:buAutoNum type="arabicPeriod"/>
            </a:pPr>
            <a:r>
              <a:rPr lang="en-US" dirty="0"/>
              <a:t>He knew that I know that </a:t>
            </a:r>
            <a:r>
              <a:rPr lang="en-US" dirty="0" smtClean="0"/>
              <a:t>Adam </a:t>
            </a:r>
            <a:r>
              <a:rPr lang="en-US" dirty="0"/>
              <a:t>sinned. </a:t>
            </a:r>
          </a:p>
          <a:p>
            <a:pPr marL="971550" lvl="1" indent="-514350">
              <a:buFont typeface="+mj-lt"/>
              <a:buAutoNum type="arabicPeriod"/>
            </a:pPr>
            <a:r>
              <a:rPr lang="en-US" dirty="0"/>
              <a:t>I know that Adam</a:t>
            </a:r>
            <a:r>
              <a:rPr lang="en-US" dirty="0" smtClean="0"/>
              <a:t> </a:t>
            </a:r>
            <a:r>
              <a:rPr lang="en-US" dirty="0"/>
              <a:t>sinned. </a:t>
            </a:r>
            <a:endParaRPr lang="en-US" dirty="0" smtClean="0"/>
          </a:p>
          <a:p>
            <a:pPr marL="971550" lvl="1" indent="-514350">
              <a:buFont typeface="+mj-lt"/>
              <a:buAutoNum type="arabicPeriod"/>
            </a:pPr>
            <a:r>
              <a:rPr lang="en-US" dirty="0" smtClean="0"/>
              <a:t>But </a:t>
            </a:r>
            <a:r>
              <a:rPr lang="en-US" dirty="0"/>
              <a:t>I was not asked about her, I was asked to testify about me. </a:t>
            </a:r>
            <a:endParaRPr lang="en-US" dirty="0" smtClean="0"/>
          </a:p>
          <a:p>
            <a:pPr marL="971550" lvl="1" indent="-514350">
              <a:buFont typeface="+mj-lt"/>
              <a:buAutoNum type="arabicPeriod"/>
            </a:pPr>
            <a:r>
              <a:rPr lang="en-US" dirty="0" smtClean="0"/>
              <a:t>I </a:t>
            </a:r>
            <a:r>
              <a:rPr lang="en-US" dirty="0"/>
              <a:t>may sinned or not.</a:t>
            </a:r>
          </a:p>
          <a:p>
            <a:pPr marL="971550" lvl="1" indent="-514350">
              <a:buFont typeface="+mj-lt"/>
              <a:buAutoNum type="arabicPeriod"/>
            </a:pPr>
            <a:r>
              <a:rPr lang="en-US" dirty="0"/>
              <a:t>What Adam</a:t>
            </a:r>
            <a:r>
              <a:rPr lang="en-US" dirty="0" smtClean="0"/>
              <a:t> </a:t>
            </a:r>
            <a:r>
              <a:rPr lang="en-US" dirty="0"/>
              <a:t>knows? </a:t>
            </a:r>
            <a:endParaRPr lang="en-US" dirty="0" smtClean="0"/>
          </a:p>
          <a:p>
            <a:pPr marL="971550" lvl="1" indent="-514350">
              <a:buFont typeface="+mj-lt"/>
              <a:buAutoNum type="arabicPeriod"/>
            </a:pPr>
            <a:r>
              <a:rPr lang="en-US" dirty="0" smtClean="0"/>
              <a:t>He </a:t>
            </a:r>
            <a:r>
              <a:rPr lang="en-US" dirty="0"/>
              <a:t>knows that I am sinful or that I am not sinful.</a:t>
            </a:r>
          </a:p>
          <a:p>
            <a:pPr marL="971550" lvl="1" indent="-514350">
              <a:buFont typeface="+mj-lt"/>
              <a:buAutoNum type="arabicPeriod"/>
            </a:pPr>
            <a:r>
              <a:rPr lang="en-US" dirty="0"/>
              <a:t>If </a:t>
            </a:r>
            <a:r>
              <a:rPr lang="en-US" dirty="0" smtClean="0"/>
              <a:t>he </a:t>
            </a:r>
            <a:r>
              <a:rPr lang="en-US" dirty="0"/>
              <a:t>saw that I did not sin, </a:t>
            </a:r>
            <a:r>
              <a:rPr lang="en-US" dirty="0" smtClean="0"/>
              <a:t>he </a:t>
            </a:r>
            <a:r>
              <a:rPr lang="en-US" dirty="0"/>
              <a:t>would come and say that </a:t>
            </a:r>
            <a:r>
              <a:rPr lang="en-US" dirty="0" smtClean="0"/>
              <a:t>he </a:t>
            </a:r>
            <a:r>
              <a:rPr lang="en-US" dirty="0"/>
              <a:t>sinned, obeying God who told “at least one”. </a:t>
            </a:r>
            <a:endParaRPr lang="en-US" dirty="0" smtClean="0"/>
          </a:p>
          <a:p>
            <a:pPr marL="971550" lvl="1" indent="-514350">
              <a:buFont typeface="+mj-lt"/>
              <a:buAutoNum type="arabicPeriod"/>
            </a:pPr>
            <a:r>
              <a:rPr lang="en-US" dirty="0" smtClean="0"/>
              <a:t>So he </a:t>
            </a:r>
            <a:r>
              <a:rPr lang="en-US" dirty="0"/>
              <a:t>knows that I sinned. </a:t>
            </a:r>
          </a:p>
          <a:p>
            <a:pPr marL="971550" lvl="1" indent="-514350">
              <a:buFont typeface="+mj-lt"/>
              <a:buAutoNum type="arabicPeriod"/>
            </a:pPr>
            <a:r>
              <a:rPr lang="en-US" dirty="0"/>
              <a:t>God did not tell that one human sinned. </a:t>
            </a:r>
            <a:endParaRPr lang="en-US" dirty="0" smtClean="0"/>
          </a:p>
          <a:p>
            <a:pPr marL="971550" lvl="1" indent="-514350">
              <a:buFont typeface="+mj-lt"/>
              <a:buAutoNum type="arabicPeriod"/>
            </a:pPr>
            <a:r>
              <a:rPr lang="en-US" dirty="0" smtClean="0"/>
              <a:t>God </a:t>
            </a:r>
            <a:r>
              <a:rPr lang="en-US" dirty="0"/>
              <a:t>told “at least one”. </a:t>
            </a:r>
            <a:endParaRPr lang="en-US" dirty="0" smtClean="0"/>
          </a:p>
          <a:p>
            <a:pPr marL="971550" lvl="1" indent="-514350">
              <a:buFont typeface="+mj-lt"/>
              <a:buAutoNum type="arabicPeriod"/>
            </a:pPr>
            <a:r>
              <a:rPr lang="en-US" dirty="0" smtClean="0"/>
              <a:t>So </a:t>
            </a:r>
            <a:r>
              <a:rPr lang="en-US" dirty="0"/>
              <a:t>I am still uncertain. </a:t>
            </a:r>
            <a:endParaRPr lang="en-US" dirty="0" smtClean="0"/>
          </a:p>
          <a:p>
            <a:pPr marL="971550" lvl="1" indent="-514350">
              <a:buFont typeface="+mj-lt"/>
              <a:buAutoNum type="arabicPeriod"/>
            </a:pPr>
            <a:r>
              <a:rPr lang="en-US" dirty="0" smtClean="0"/>
              <a:t>I </a:t>
            </a:r>
            <a:r>
              <a:rPr lang="en-US" dirty="0"/>
              <a:t>suppose Adam</a:t>
            </a:r>
            <a:r>
              <a:rPr lang="en-US" dirty="0" smtClean="0"/>
              <a:t> </a:t>
            </a:r>
            <a:r>
              <a:rPr lang="en-US" dirty="0"/>
              <a:t>is in the same state as me. </a:t>
            </a:r>
            <a:endParaRPr lang="en-US" dirty="0" smtClean="0"/>
          </a:p>
          <a:p>
            <a:pPr marL="971550" lvl="1" indent="-514350">
              <a:buFont typeface="+mj-lt"/>
              <a:buAutoNum type="arabicPeriod"/>
            </a:pPr>
            <a:r>
              <a:rPr lang="en-US" dirty="0" smtClean="0"/>
              <a:t>So he knows that </a:t>
            </a:r>
            <a:r>
              <a:rPr lang="en-US" dirty="0"/>
              <a:t>I am a sinner.</a:t>
            </a:r>
          </a:p>
          <a:p>
            <a:pPr marL="971550" lvl="1" indent="-514350">
              <a:buFont typeface="+mj-lt"/>
              <a:buAutoNum type="arabicPeriod"/>
            </a:pPr>
            <a:r>
              <a:rPr lang="en-US" dirty="0"/>
              <a:t>But I also do not come forward. </a:t>
            </a:r>
            <a:endParaRPr lang="en-US" dirty="0" smtClean="0"/>
          </a:p>
          <a:p>
            <a:pPr marL="971550" lvl="1" indent="-514350">
              <a:buFont typeface="+mj-lt"/>
              <a:buAutoNum type="arabicPeriod"/>
            </a:pPr>
            <a:r>
              <a:rPr lang="en-US" dirty="0" smtClean="0"/>
              <a:t>I </a:t>
            </a:r>
            <a:r>
              <a:rPr lang="en-US" dirty="0"/>
              <a:t>know </a:t>
            </a:r>
            <a:r>
              <a:rPr lang="en-US" dirty="0" smtClean="0"/>
              <a:t>he </a:t>
            </a:r>
            <a:r>
              <a:rPr lang="en-US" dirty="0"/>
              <a:t>is a sinner. </a:t>
            </a:r>
            <a:endParaRPr lang="en-US" dirty="0" smtClean="0"/>
          </a:p>
          <a:p>
            <a:pPr marL="971550" lvl="1" indent="-514350">
              <a:buFont typeface="+mj-lt"/>
              <a:buAutoNum type="arabicPeriod"/>
            </a:pPr>
            <a:r>
              <a:rPr lang="en-US" dirty="0" smtClean="0"/>
              <a:t>But he </a:t>
            </a:r>
            <a:r>
              <a:rPr lang="en-US" dirty="0"/>
              <a:t>would come forward if I were not a sinner. </a:t>
            </a:r>
            <a:endParaRPr lang="en-US" dirty="0" smtClean="0"/>
          </a:p>
          <a:p>
            <a:pPr marL="971550" lvl="1" indent="-514350">
              <a:buFont typeface="+mj-lt"/>
              <a:buAutoNum type="arabicPeriod"/>
            </a:pPr>
            <a:r>
              <a:rPr lang="en-US" dirty="0" smtClean="0"/>
              <a:t>So </a:t>
            </a:r>
            <a:r>
              <a:rPr lang="en-US" dirty="0"/>
              <a:t>I am a sinner.</a:t>
            </a:r>
          </a:p>
          <a:p>
            <a:endParaRPr lang="en-US" dirty="0"/>
          </a:p>
        </p:txBody>
      </p:sp>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20</a:t>
            </a:r>
            <a:endParaRPr lang="en-US" sz="3600" dirty="0"/>
          </a:p>
        </p:txBody>
      </p:sp>
      <p:sp>
        <p:nvSpPr>
          <p:cNvPr id="4" name="Rounded Rectangle 3"/>
          <p:cNvSpPr/>
          <p:nvPr/>
        </p:nvSpPr>
        <p:spPr>
          <a:xfrm>
            <a:off x="8097769" y="104660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B34</a:t>
            </a:r>
            <a:endParaRPr lang="en-US" sz="2800" b="1" dirty="0">
              <a:effectLst>
                <a:outerShdw blurRad="38100" dist="38100" dir="2700000" algn="tl">
                  <a:srgbClr val="000000">
                    <a:alpha val="43137"/>
                  </a:srgbClr>
                </a:outerShdw>
              </a:effectLst>
            </a:endParaRPr>
          </a:p>
        </p:txBody>
      </p:sp>
      <p:sp>
        <p:nvSpPr>
          <p:cNvPr id="16" name="Down Arrow 15"/>
          <p:cNvSpPr/>
          <p:nvPr/>
        </p:nvSpPr>
        <p:spPr>
          <a:xfrm>
            <a:off x="4472848" y="0"/>
            <a:ext cx="284603" cy="816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88666" y="5266063"/>
            <a:ext cx="257059" cy="146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802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24" y="626077"/>
            <a:ext cx="9341386" cy="1691622"/>
          </a:xfrm>
          <a:solidFill>
            <a:schemeClr val="bg2"/>
          </a:solidFill>
        </p:spPr>
        <p:txBody>
          <a:bodyPr/>
          <a:lstStyle/>
          <a:p>
            <a:pPr marL="0" indent="0">
              <a:buNone/>
            </a:pPr>
            <a:r>
              <a:rPr lang="en-US" b="1" dirty="0">
                <a:solidFill>
                  <a:srgbClr val="FF0000"/>
                </a:solidFill>
              </a:rPr>
              <a:t>God.</a:t>
            </a:r>
            <a:r>
              <a:rPr lang="en-US" dirty="0">
                <a:solidFill>
                  <a:srgbClr val="FF0000"/>
                </a:solidFill>
              </a:rPr>
              <a:t> </a:t>
            </a:r>
            <a:endParaRPr lang="en-US" dirty="0" smtClean="0">
              <a:solidFill>
                <a:srgbClr val="FF0000"/>
              </a:solidFill>
            </a:endParaRPr>
          </a:p>
          <a:p>
            <a:pPr marL="971550" lvl="1" indent="-514350">
              <a:buFont typeface="+mj-lt"/>
              <a:buAutoNum type="arabicPeriod"/>
            </a:pPr>
            <a:r>
              <a:rPr lang="en-US" dirty="0" smtClean="0"/>
              <a:t>At </a:t>
            </a:r>
            <a:r>
              <a:rPr lang="en-US" dirty="0"/>
              <a:t>least one of you sinned. </a:t>
            </a:r>
            <a:endParaRPr lang="en-US" dirty="0" smtClean="0"/>
          </a:p>
          <a:p>
            <a:pPr marL="971550" lvl="1" indent="-514350">
              <a:buFont typeface="+mj-lt"/>
              <a:buAutoNum type="arabicPeriod"/>
            </a:pPr>
            <a:r>
              <a:rPr lang="en-US" dirty="0" smtClean="0"/>
              <a:t>Please </a:t>
            </a:r>
            <a:r>
              <a:rPr lang="en-US" dirty="0"/>
              <a:t>come forward, </a:t>
            </a:r>
            <a:endParaRPr lang="en-US" dirty="0" smtClean="0"/>
          </a:p>
          <a:p>
            <a:pPr marL="971550" lvl="1" indent="-514350">
              <a:buFont typeface="+mj-lt"/>
              <a:buAutoNum type="arabicPeriod"/>
            </a:pPr>
            <a:r>
              <a:rPr lang="en-US" dirty="0" smtClean="0"/>
              <a:t>if </a:t>
            </a:r>
            <a:r>
              <a:rPr lang="en-US" dirty="0"/>
              <a:t>you think that you sinned</a:t>
            </a:r>
            <a:r>
              <a:rPr lang="en-US" dirty="0" smtClean="0"/>
              <a:t>.</a:t>
            </a:r>
            <a:endParaRPr lang="en-US"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21</a:t>
            </a:r>
            <a:endParaRPr lang="en-US" sz="3600" dirty="0"/>
          </a:p>
        </p:txBody>
      </p:sp>
      <p:sp>
        <p:nvSpPr>
          <p:cNvPr id="5" name="Rounded Rectangle 4"/>
          <p:cNvSpPr/>
          <p:nvPr/>
        </p:nvSpPr>
        <p:spPr>
          <a:xfrm>
            <a:off x="8053702" y="79321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B34A</a:t>
            </a:r>
            <a:endParaRPr lang="en-US" sz="2800" b="1" dirty="0">
              <a:effectLst>
                <a:outerShdw blurRad="38100" dist="38100" dir="2700000" algn="tl">
                  <a:srgbClr val="000000">
                    <a:alpha val="43137"/>
                  </a:srgbClr>
                </a:outerShdw>
              </a:effectLst>
            </a:endParaRPr>
          </a:p>
        </p:txBody>
      </p:sp>
      <p:sp>
        <p:nvSpPr>
          <p:cNvPr id="6" name="Rectangle 5"/>
          <p:cNvSpPr/>
          <p:nvPr/>
        </p:nvSpPr>
        <p:spPr>
          <a:xfrm>
            <a:off x="1066798" y="2580808"/>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7" name="Rectangle 6"/>
          <p:cNvSpPr/>
          <p:nvPr/>
        </p:nvSpPr>
        <p:spPr>
          <a:xfrm>
            <a:off x="1066798" y="3013146"/>
            <a:ext cx="8273668" cy="14398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221035" y="3111502"/>
            <a:ext cx="3117773" cy="646331"/>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lvl="1"/>
            <a:r>
              <a:rPr lang="en-US" dirty="0" smtClean="0"/>
              <a:t>I am a sinner.</a:t>
            </a:r>
          </a:p>
        </p:txBody>
      </p:sp>
      <p:sp>
        <p:nvSpPr>
          <p:cNvPr id="9" name="TextBox 8"/>
          <p:cNvSpPr txBox="1"/>
          <p:nvPr/>
        </p:nvSpPr>
        <p:spPr>
          <a:xfrm>
            <a:off x="4669500" y="3171174"/>
            <a:ext cx="3117773" cy="646331"/>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lvl="1"/>
            <a:r>
              <a:rPr lang="en-US" dirty="0"/>
              <a:t>I am a </a:t>
            </a:r>
            <a:r>
              <a:rPr lang="en-US" dirty="0" smtClean="0"/>
              <a:t>sinner.</a:t>
            </a:r>
            <a:r>
              <a:rPr lang="en-US" b="1" u="sng" dirty="0" smtClean="0"/>
              <a:t> </a:t>
            </a:r>
            <a:endParaRPr lang="en-US" dirty="0"/>
          </a:p>
        </p:txBody>
      </p:sp>
      <p:sp>
        <p:nvSpPr>
          <p:cNvPr id="10" name="Rounded Rectangle 9"/>
          <p:cNvSpPr/>
          <p:nvPr/>
        </p:nvSpPr>
        <p:spPr>
          <a:xfrm>
            <a:off x="8117965" y="311150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B35</a:t>
            </a:r>
            <a:endParaRPr lang="en-US" sz="2800" b="1" dirty="0">
              <a:effectLst>
                <a:outerShdw blurRad="38100" dist="38100" dir="2700000" algn="tl">
                  <a:srgbClr val="000000">
                    <a:alpha val="43137"/>
                  </a:srgbClr>
                </a:outerShdw>
              </a:effectLst>
            </a:endParaRPr>
          </a:p>
        </p:txBody>
      </p:sp>
      <p:sp>
        <p:nvSpPr>
          <p:cNvPr id="11" name="Down Arrow 10"/>
          <p:cNvSpPr/>
          <p:nvPr/>
        </p:nvSpPr>
        <p:spPr>
          <a:xfrm>
            <a:off x="4383062" y="25972"/>
            <a:ext cx="286438" cy="574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941948" y="1645438"/>
            <a:ext cx="286438" cy="939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383062" y="6224622"/>
            <a:ext cx="286438" cy="600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69500" y="6280354"/>
            <a:ext cx="2349500" cy="369332"/>
          </a:xfrm>
          <a:prstGeom prst="rect">
            <a:avLst/>
          </a:prstGeom>
          <a:noFill/>
        </p:spPr>
        <p:txBody>
          <a:bodyPr wrap="square" rtlCol="0">
            <a:spAutoFit/>
          </a:bodyPr>
          <a:lstStyle/>
          <a:p>
            <a:r>
              <a:rPr lang="en-US" dirty="0" smtClean="0"/>
              <a:t>Go to Part 8</a:t>
            </a:r>
            <a:endParaRPr lang="en-US" dirty="0"/>
          </a:p>
        </p:txBody>
      </p:sp>
      <p:sp>
        <p:nvSpPr>
          <p:cNvPr id="15" name="Content Placeholder 2"/>
          <p:cNvSpPr txBox="1">
            <a:spLocks/>
          </p:cNvSpPr>
          <p:nvPr/>
        </p:nvSpPr>
        <p:spPr>
          <a:xfrm>
            <a:off x="472346" y="4791788"/>
            <a:ext cx="9395554" cy="1432834"/>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solidFill>
                  <a:srgbClr val="FF0000"/>
                </a:solidFill>
              </a:rPr>
              <a:t>God.</a:t>
            </a:r>
            <a:r>
              <a:rPr lang="en-US" sz="1600" dirty="0" smtClean="0">
                <a:solidFill>
                  <a:srgbClr val="FF0000"/>
                </a:solidFill>
              </a:rPr>
              <a:t> </a:t>
            </a:r>
          </a:p>
          <a:p>
            <a:pPr marL="971550" lvl="1" indent="-514350">
              <a:buFont typeface="+mj-lt"/>
              <a:buAutoNum type="arabicPeriod"/>
            </a:pPr>
            <a:r>
              <a:rPr lang="en-US" sz="1200" dirty="0" smtClean="0"/>
              <a:t>You passed the test of Truthfulness.</a:t>
            </a:r>
          </a:p>
          <a:p>
            <a:pPr marL="971550" lvl="1" indent="-514350">
              <a:buFont typeface="+mj-lt"/>
              <a:buAutoNum type="arabicPeriod"/>
            </a:pPr>
            <a:r>
              <a:rPr lang="en-US" sz="1200" dirty="0" smtClean="0"/>
              <a:t>You proved also to understand Higher Order Logic</a:t>
            </a:r>
          </a:p>
          <a:p>
            <a:pPr marL="971550" lvl="1" indent="-514350">
              <a:buFont typeface="+mj-lt"/>
              <a:buAutoNum type="arabicPeriod"/>
            </a:pPr>
            <a:r>
              <a:rPr lang="en-US" sz="1200" dirty="0" smtClean="0"/>
              <a:t>Thou will stay in a Paradise and be smart and happy, </a:t>
            </a:r>
          </a:p>
          <a:p>
            <a:pPr marL="971550" lvl="1" indent="-514350">
              <a:buFont typeface="+mj-lt"/>
              <a:buAutoNum type="arabicPeriod"/>
            </a:pPr>
            <a:r>
              <a:rPr lang="en-US" sz="1200" dirty="0" smtClean="0"/>
              <a:t>Grow and multiply .</a:t>
            </a:r>
          </a:p>
        </p:txBody>
      </p:sp>
      <p:sp>
        <p:nvSpPr>
          <p:cNvPr id="16" name="Down Arrow 15"/>
          <p:cNvSpPr/>
          <p:nvPr/>
        </p:nvSpPr>
        <p:spPr>
          <a:xfrm>
            <a:off x="4547581" y="4206681"/>
            <a:ext cx="286438" cy="600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094095" y="480705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B35A</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5168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0"/>
            <a:ext cx="5486400" cy="2496457"/>
          </a:xfrm>
          <a:solidFill>
            <a:srgbClr val="FFFF00"/>
          </a:solidFill>
        </p:spPr>
        <p:txBody>
          <a:bodyPr>
            <a:normAutofit fontScale="90000"/>
          </a:bodyPr>
          <a:lstStyle/>
          <a:p>
            <a:r>
              <a:rPr lang="en-US" b="1" u="sng" dirty="0" smtClean="0"/>
              <a:t>2.3.2. </a:t>
            </a:r>
            <a:r>
              <a:rPr lang="en-US" b="1" u="sng" dirty="0"/>
              <a:t>An example of Reasoning by Analogy. (the standard reasoning in this case</a:t>
            </a:r>
            <a:r>
              <a:rPr lang="en-US" b="1" u="sng" dirty="0" smtClean="0"/>
              <a:t>)</a:t>
            </a:r>
            <a:endParaRPr lang="en-US" dirty="0"/>
          </a:p>
        </p:txBody>
      </p:sp>
      <p:sp>
        <p:nvSpPr>
          <p:cNvPr id="3" name="Content Placeholder 2"/>
          <p:cNvSpPr>
            <a:spLocks noGrp="1"/>
          </p:cNvSpPr>
          <p:nvPr>
            <p:ph idx="1"/>
          </p:nvPr>
        </p:nvSpPr>
        <p:spPr>
          <a:xfrm>
            <a:off x="243115" y="751567"/>
            <a:ext cx="6288314" cy="5808889"/>
          </a:xfrm>
          <a:solidFill>
            <a:schemeClr val="bg2"/>
          </a:solidFill>
        </p:spPr>
        <p:txBody>
          <a:bodyPr>
            <a:normAutofit fontScale="92500" lnSpcReduction="10000"/>
          </a:bodyPr>
          <a:lstStyle/>
          <a:p>
            <a:pPr marL="0" indent="0">
              <a:buNone/>
            </a:pPr>
            <a:r>
              <a:rPr lang="en-US" b="1" dirty="0" smtClean="0">
                <a:solidFill>
                  <a:srgbClr val="FF0000"/>
                </a:solidFill>
              </a:rPr>
              <a:t>God</a:t>
            </a:r>
            <a:r>
              <a:rPr lang="en-US" b="1" dirty="0">
                <a:solidFill>
                  <a:srgbClr val="FF0000"/>
                </a:solidFill>
              </a:rPr>
              <a:t>: </a:t>
            </a:r>
            <a:endParaRPr lang="en-US" b="1" dirty="0" smtClean="0">
              <a:solidFill>
                <a:srgbClr val="FF0000"/>
              </a:solidFill>
            </a:endParaRPr>
          </a:p>
          <a:p>
            <a:pPr marL="914400" lvl="1" indent="-457200">
              <a:buFont typeface="+mj-lt"/>
              <a:buAutoNum type="arabicPeriod"/>
            </a:pPr>
            <a:r>
              <a:rPr lang="en-US" dirty="0" smtClean="0"/>
              <a:t>At </a:t>
            </a:r>
            <a:r>
              <a:rPr lang="en-US" dirty="0"/>
              <a:t>least one of you committed a sin. </a:t>
            </a:r>
            <a:endParaRPr lang="en-US" dirty="0" smtClean="0"/>
          </a:p>
          <a:p>
            <a:pPr marL="914400" lvl="1" indent="-457200">
              <a:buFont typeface="+mj-lt"/>
              <a:buAutoNum type="arabicPeriod"/>
            </a:pPr>
            <a:r>
              <a:rPr lang="en-US" dirty="0" smtClean="0"/>
              <a:t>If </a:t>
            </a:r>
            <a:r>
              <a:rPr lang="en-US" dirty="0"/>
              <a:t>you know that you committed a sin, please come forward.</a:t>
            </a:r>
          </a:p>
          <a:p>
            <a:r>
              <a:rPr lang="en-US" b="1" dirty="0">
                <a:solidFill>
                  <a:srgbClr val="FF0000"/>
                </a:solidFill>
              </a:rPr>
              <a:t>Adam: </a:t>
            </a:r>
            <a:endParaRPr lang="en-US" b="1" dirty="0" smtClean="0">
              <a:solidFill>
                <a:srgbClr val="FF0000"/>
              </a:solidFill>
            </a:endParaRPr>
          </a:p>
          <a:p>
            <a:pPr marL="914400" lvl="1" indent="-457200">
              <a:buFont typeface="+mj-lt"/>
              <a:buAutoNum type="arabicPeriod"/>
            </a:pPr>
            <a:r>
              <a:rPr lang="en-US" dirty="0" smtClean="0"/>
              <a:t>Eve </a:t>
            </a:r>
            <a:r>
              <a:rPr lang="en-US" dirty="0"/>
              <a:t>definitely has committed a sin, </a:t>
            </a:r>
            <a:endParaRPr lang="en-US" dirty="0" smtClean="0"/>
          </a:p>
          <a:p>
            <a:pPr marL="914400" lvl="1" indent="-457200">
              <a:buFont typeface="+mj-lt"/>
              <a:buAutoNum type="arabicPeriod"/>
            </a:pPr>
            <a:r>
              <a:rPr lang="en-US" dirty="0" smtClean="0"/>
              <a:t>eating </a:t>
            </a:r>
            <a:r>
              <a:rPr lang="en-US" dirty="0"/>
              <a:t>a fruit and giving it to me. </a:t>
            </a:r>
            <a:endParaRPr lang="en-US" dirty="0" smtClean="0"/>
          </a:p>
          <a:p>
            <a:pPr marL="914400" lvl="1" indent="-457200">
              <a:buFont typeface="+mj-lt"/>
              <a:buAutoNum type="arabicPeriod"/>
            </a:pPr>
            <a:r>
              <a:rPr lang="en-US" dirty="0" smtClean="0"/>
              <a:t>I </a:t>
            </a:r>
            <a:r>
              <a:rPr lang="en-US" dirty="0"/>
              <a:t>see her sin but I am not certain about myself. </a:t>
            </a:r>
            <a:endParaRPr lang="en-US" dirty="0" smtClean="0"/>
          </a:p>
          <a:p>
            <a:pPr marL="914400" lvl="1" indent="-457200">
              <a:buFont typeface="+mj-lt"/>
              <a:buAutoNum type="arabicPeriod"/>
            </a:pPr>
            <a:r>
              <a:rPr lang="en-US" dirty="0" smtClean="0"/>
              <a:t>I </a:t>
            </a:r>
            <a:r>
              <a:rPr lang="en-US" dirty="0"/>
              <a:t>just was a good husband. </a:t>
            </a:r>
            <a:endParaRPr lang="en-US" dirty="0" smtClean="0"/>
          </a:p>
          <a:p>
            <a:pPr marL="914400" lvl="1" indent="-457200">
              <a:buFont typeface="+mj-lt"/>
              <a:buAutoNum type="arabicPeriod"/>
            </a:pPr>
            <a:r>
              <a:rPr lang="en-US" dirty="0" smtClean="0"/>
              <a:t>I </a:t>
            </a:r>
            <a:r>
              <a:rPr lang="en-US" dirty="0"/>
              <a:t>see also sin in her face, but I cannot see my own face. </a:t>
            </a:r>
            <a:endParaRPr lang="en-US" dirty="0" smtClean="0"/>
          </a:p>
          <a:p>
            <a:pPr marL="914400" lvl="1" indent="-457200">
              <a:buFont typeface="+mj-lt"/>
              <a:buAutoNum type="arabicPeriod"/>
            </a:pPr>
            <a:r>
              <a:rPr lang="en-US" dirty="0" smtClean="0"/>
              <a:t>If </a:t>
            </a:r>
            <a:r>
              <a:rPr lang="en-US" dirty="0"/>
              <a:t>she should confess that she sinned I would think even with more assurance that I did not. </a:t>
            </a:r>
            <a:endParaRPr lang="en-US" dirty="0" smtClean="0"/>
          </a:p>
          <a:p>
            <a:pPr marL="914400" lvl="1" indent="-457200">
              <a:buFont typeface="+mj-lt"/>
              <a:buAutoNum type="arabicPeriod"/>
            </a:pPr>
            <a:r>
              <a:rPr lang="en-US" dirty="0" smtClean="0"/>
              <a:t>Assuming </a:t>
            </a:r>
            <a:r>
              <a:rPr lang="en-US" dirty="0"/>
              <a:t>that she is like me, God created us together, I perhaps am also guilty.</a:t>
            </a:r>
          </a:p>
          <a:p>
            <a:pPr marL="914400" lvl="1" indent="-457200">
              <a:buFont typeface="+mj-lt"/>
              <a:buAutoNum type="arabicPeriod"/>
            </a:pPr>
            <a:endParaRPr lang="en-US"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22</a:t>
            </a:r>
            <a:endParaRPr lang="en-US" sz="3600" dirty="0"/>
          </a:p>
        </p:txBody>
      </p:sp>
      <p:sp>
        <p:nvSpPr>
          <p:cNvPr id="5" name="Rounded Rectangle 4"/>
          <p:cNvSpPr/>
          <p:nvPr/>
        </p:nvSpPr>
        <p:spPr>
          <a:xfrm>
            <a:off x="6144022" y="273413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B36</a:t>
            </a:r>
            <a:endParaRPr lang="en-US" sz="2800" b="1" dirty="0">
              <a:effectLst>
                <a:outerShdw blurRad="38100" dist="38100" dir="2700000" algn="tl">
                  <a:srgbClr val="000000">
                    <a:alpha val="43137"/>
                  </a:srgbClr>
                </a:outerShdw>
              </a:effectLst>
            </a:endParaRPr>
          </a:p>
        </p:txBody>
      </p:sp>
      <p:sp>
        <p:nvSpPr>
          <p:cNvPr id="6" name="Down Arrow 5"/>
          <p:cNvSpPr/>
          <p:nvPr/>
        </p:nvSpPr>
        <p:spPr>
          <a:xfrm>
            <a:off x="3139807" y="0"/>
            <a:ext cx="352540" cy="751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442333" y="6125378"/>
            <a:ext cx="319489" cy="732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744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r>
              <a:rPr lang="en-US" dirty="0" smtClean="0"/>
              <a:t> </a:t>
            </a:r>
            <a:endParaRPr lang="en-US" dirty="0"/>
          </a:p>
          <a:p>
            <a:r>
              <a:rPr lang="en-US" dirty="0" err="1"/>
              <a:t>Zwr</a:t>
            </a:r>
            <a:r>
              <a:rPr lang="pl-PL" dirty="0"/>
              <a:t>ó</a:t>
            </a:r>
            <a:r>
              <a:rPr lang="en-US" dirty="0" err="1"/>
              <a:t>ćmy</a:t>
            </a:r>
            <a:r>
              <a:rPr lang="en-US" dirty="0"/>
              <a:t> </a:t>
            </a:r>
            <a:r>
              <a:rPr lang="en-US" dirty="0" err="1"/>
              <a:t>uwage</a:t>
            </a:r>
            <a:r>
              <a:rPr lang="en-US" dirty="0"/>
              <a:t> </a:t>
            </a:r>
            <a:r>
              <a:rPr lang="en-US" dirty="0" err="1"/>
              <a:t>Że</a:t>
            </a:r>
            <a:r>
              <a:rPr lang="en-US" dirty="0"/>
              <a:t> </a:t>
            </a:r>
            <a:r>
              <a:rPr lang="en-US" dirty="0" err="1"/>
              <a:t>termin</a:t>
            </a:r>
            <a:r>
              <a:rPr lang="en-US" dirty="0"/>
              <a:t> “</a:t>
            </a:r>
            <a:r>
              <a:rPr lang="en-US" dirty="0" err="1"/>
              <a:t>Humanista</a:t>
            </a:r>
            <a:r>
              <a:rPr lang="en-US" dirty="0"/>
              <a:t>” </a:t>
            </a:r>
            <a:r>
              <a:rPr lang="en-US" dirty="0" err="1"/>
              <a:t>nie</a:t>
            </a:r>
            <a:r>
              <a:rPr lang="en-US" dirty="0"/>
              <a:t> </a:t>
            </a:r>
            <a:r>
              <a:rPr lang="en-US" dirty="0" err="1"/>
              <a:t>odnosi</a:t>
            </a:r>
            <a:r>
              <a:rPr lang="en-US" dirty="0"/>
              <a:t> </a:t>
            </a:r>
            <a:r>
              <a:rPr lang="en-US" dirty="0" err="1"/>
              <a:t>si</a:t>
            </a:r>
            <a:r>
              <a:rPr lang="pl-PL" dirty="0"/>
              <a:t>ę</a:t>
            </a:r>
            <a:r>
              <a:rPr lang="en-US" dirty="0"/>
              <a:t> </a:t>
            </a:r>
            <a:r>
              <a:rPr lang="en-US" dirty="0" err="1"/>
              <a:t>teraz</a:t>
            </a:r>
            <a:r>
              <a:rPr lang="en-US" dirty="0"/>
              <a:t> do </a:t>
            </a:r>
            <a:r>
              <a:rPr lang="en-US" dirty="0" err="1"/>
              <a:t>progresisty</a:t>
            </a:r>
            <a:r>
              <a:rPr lang="en-US" dirty="0"/>
              <a:t> </a:t>
            </a:r>
            <a:r>
              <a:rPr lang="en-US" dirty="0" err="1"/>
              <a:t>broni</a:t>
            </a:r>
            <a:r>
              <a:rPr lang="pl-PL" dirty="0"/>
              <a:t>ą</a:t>
            </a:r>
            <a:r>
              <a:rPr lang="en-US" dirty="0" err="1"/>
              <a:t>cego</a:t>
            </a:r>
            <a:r>
              <a:rPr lang="en-US" dirty="0"/>
              <a:t> </a:t>
            </a:r>
            <a:r>
              <a:rPr lang="en-US" dirty="0" err="1"/>
              <a:t>wszystkiego</a:t>
            </a:r>
            <a:r>
              <a:rPr lang="en-US" dirty="0"/>
              <a:t> co </a:t>
            </a:r>
            <a:r>
              <a:rPr lang="en-US" dirty="0" err="1"/>
              <a:t>ludzkie</a:t>
            </a:r>
            <a:r>
              <a:rPr lang="en-US" dirty="0"/>
              <a:t> “</a:t>
            </a:r>
            <a:r>
              <a:rPr lang="en-US" dirty="0" err="1"/>
              <a:t>bo</a:t>
            </a:r>
            <a:r>
              <a:rPr lang="en-US" dirty="0"/>
              <a:t> </a:t>
            </a:r>
            <a:r>
              <a:rPr lang="en-US" dirty="0" err="1"/>
              <a:t>cz</a:t>
            </a:r>
            <a:r>
              <a:rPr lang="pl-PL" dirty="0"/>
              <a:t>ł</a:t>
            </a:r>
            <a:r>
              <a:rPr lang="en-US" dirty="0" err="1"/>
              <a:t>owiek</a:t>
            </a:r>
            <a:r>
              <a:rPr lang="en-US" dirty="0"/>
              <a:t> jest </a:t>
            </a:r>
            <a:r>
              <a:rPr lang="en-US" dirty="0" err="1"/>
              <a:t>najwyŻsz</a:t>
            </a:r>
            <a:r>
              <a:rPr lang="pl-PL" dirty="0"/>
              <a:t>ą</a:t>
            </a:r>
            <a:r>
              <a:rPr lang="en-US" dirty="0"/>
              <a:t> form</a:t>
            </a:r>
            <a:r>
              <a:rPr lang="pl-PL" dirty="0"/>
              <a:t>ą</a:t>
            </a:r>
            <a:r>
              <a:rPr lang="en-US" dirty="0"/>
              <a:t> </a:t>
            </a:r>
            <a:r>
              <a:rPr lang="en-US" dirty="0" err="1"/>
              <a:t>stworzenia</a:t>
            </a:r>
            <a:r>
              <a:rPr lang="en-US" dirty="0"/>
              <a:t>”, ale do </a:t>
            </a:r>
            <a:r>
              <a:rPr lang="en-US" dirty="0" err="1"/>
              <a:t>reakcjonisty</a:t>
            </a:r>
            <a:r>
              <a:rPr lang="en-US" dirty="0"/>
              <a:t> </a:t>
            </a:r>
            <a:r>
              <a:rPr lang="en-US" dirty="0" err="1"/>
              <a:t>kt</a:t>
            </a:r>
            <a:r>
              <a:rPr lang="pl-PL" dirty="0"/>
              <a:t>ó</a:t>
            </a:r>
            <a:r>
              <a:rPr lang="en-US" dirty="0" err="1"/>
              <a:t>ry</a:t>
            </a:r>
            <a:r>
              <a:rPr lang="en-US" dirty="0"/>
              <a:t> d</a:t>
            </a:r>
            <a:r>
              <a:rPr lang="pl-PL" dirty="0"/>
              <a:t>ą</a:t>
            </a:r>
            <a:r>
              <a:rPr lang="en-US" dirty="0" err="1"/>
              <a:t>Ży</a:t>
            </a:r>
            <a:r>
              <a:rPr lang="en-US" dirty="0"/>
              <a:t> do </a:t>
            </a:r>
            <a:r>
              <a:rPr lang="en-US" dirty="0" err="1"/>
              <a:t>przetrwania</a:t>
            </a:r>
            <a:r>
              <a:rPr lang="en-US" dirty="0"/>
              <a:t> </a:t>
            </a:r>
            <a:r>
              <a:rPr lang="en-US" dirty="0" err="1"/>
              <a:t>cz</a:t>
            </a:r>
            <a:r>
              <a:rPr lang="pl-PL" dirty="0"/>
              <a:t>ł</a:t>
            </a:r>
            <a:r>
              <a:rPr lang="en-US" dirty="0" err="1"/>
              <a:t>owieka</a:t>
            </a:r>
            <a:r>
              <a:rPr lang="en-US" dirty="0"/>
              <a:t> </a:t>
            </a:r>
            <a:r>
              <a:rPr lang="en-US" dirty="0" err="1"/>
              <a:t>jako</a:t>
            </a:r>
            <a:r>
              <a:rPr lang="en-US" dirty="0"/>
              <a:t> </a:t>
            </a:r>
            <a:r>
              <a:rPr lang="en-US" dirty="0" err="1"/>
              <a:t>formy</a:t>
            </a:r>
            <a:r>
              <a:rPr lang="en-US" dirty="0"/>
              <a:t> </a:t>
            </a:r>
            <a:r>
              <a:rPr lang="en-US" dirty="0" err="1"/>
              <a:t>przestarza</a:t>
            </a:r>
            <a:r>
              <a:rPr lang="pl-PL" dirty="0"/>
              <a:t>ł</a:t>
            </a:r>
            <a:r>
              <a:rPr lang="en-US" dirty="0" err="1"/>
              <a:t>ej</a:t>
            </a:r>
            <a:r>
              <a:rPr lang="en-US" dirty="0"/>
              <a:t> </a:t>
            </a:r>
            <a:r>
              <a:rPr lang="en-US" dirty="0" err="1"/>
              <a:t>i</a:t>
            </a:r>
            <a:r>
              <a:rPr lang="en-US" dirty="0"/>
              <a:t> </a:t>
            </a:r>
            <a:r>
              <a:rPr lang="en-US" dirty="0" err="1"/>
              <a:t>niedoskona</a:t>
            </a:r>
            <a:r>
              <a:rPr lang="pl-PL" dirty="0"/>
              <a:t>ł</a:t>
            </a:r>
            <a:r>
              <a:rPr lang="en-US" dirty="0" err="1"/>
              <a:t>ej</a:t>
            </a:r>
            <a:r>
              <a:rPr lang="en-US" dirty="0"/>
              <a:t> a </a:t>
            </a:r>
            <a:r>
              <a:rPr lang="en-US" dirty="0" err="1"/>
              <a:t>nie</a:t>
            </a:r>
            <a:r>
              <a:rPr lang="en-US" dirty="0"/>
              <a:t> </a:t>
            </a:r>
            <a:r>
              <a:rPr lang="en-US" dirty="0" err="1"/>
              <a:t>chce</a:t>
            </a:r>
            <a:r>
              <a:rPr lang="en-US" dirty="0"/>
              <a:t> </a:t>
            </a:r>
            <a:r>
              <a:rPr lang="en-US" dirty="0" err="1"/>
              <a:t>dopuścić</a:t>
            </a:r>
            <a:r>
              <a:rPr lang="en-US" dirty="0"/>
              <a:t> do </a:t>
            </a:r>
            <a:r>
              <a:rPr lang="en-US" dirty="0" err="1"/>
              <a:t>powstania</a:t>
            </a:r>
            <a:r>
              <a:rPr lang="en-US" dirty="0"/>
              <a:t> </a:t>
            </a:r>
            <a:r>
              <a:rPr lang="en-US" dirty="0" err="1"/>
              <a:t>nowego</a:t>
            </a:r>
            <a:r>
              <a:rPr lang="en-US" dirty="0"/>
              <a:t> </a:t>
            </a:r>
            <a:r>
              <a:rPr lang="en-US" dirty="0" err="1"/>
              <a:t>Życia</a:t>
            </a:r>
            <a:r>
              <a:rPr lang="en-US" dirty="0"/>
              <a:t>, pod </a:t>
            </a:r>
            <a:r>
              <a:rPr lang="en-US" dirty="0" err="1"/>
              <a:t>kaŻdym</a:t>
            </a:r>
            <a:r>
              <a:rPr lang="en-US" dirty="0"/>
              <a:t> </a:t>
            </a:r>
            <a:r>
              <a:rPr lang="en-US" dirty="0" err="1"/>
              <a:t>wzgl</a:t>
            </a:r>
            <a:r>
              <a:rPr lang="pl-PL" dirty="0"/>
              <a:t>ę</a:t>
            </a:r>
            <a:r>
              <a:rPr lang="en-US" dirty="0" err="1"/>
              <a:t>dem</a:t>
            </a:r>
            <a:r>
              <a:rPr lang="en-US" dirty="0"/>
              <a:t> </a:t>
            </a:r>
            <a:r>
              <a:rPr lang="en-US" dirty="0" err="1"/>
              <a:t>wyŻszego</a:t>
            </a:r>
            <a:r>
              <a:rPr lang="en-US" dirty="0"/>
              <a:t>. </a:t>
            </a:r>
            <a:r>
              <a:rPr lang="en-US" dirty="0" err="1"/>
              <a:t>Coś</a:t>
            </a:r>
            <a:r>
              <a:rPr lang="en-US" dirty="0"/>
              <a:t> </a:t>
            </a:r>
            <a:r>
              <a:rPr lang="en-US" dirty="0" err="1"/>
              <a:t>jak</a:t>
            </a:r>
            <a:r>
              <a:rPr lang="en-US" dirty="0"/>
              <a:t> “</a:t>
            </a:r>
            <a:r>
              <a:rPr lang="en-US" dirty="0" err="1"/>
              <a:t>neandertalista</a:t>
            </a:r>
            <a:r>
              <a:rPr lang="en-US" dirty="0"/>
              <a:t>”, </a:t>
            </a:r>
            <a:r>
              <a:rPr lang="en-US" dirty="0" err="1"/>
              <a:t>broni</a:t>
            </a:r>
            <a:r>
              <a:rPr lang="pl-PL" dirty="0"/>
              <a:t>ą</a:t>
            </a:r>
            <a:r>
              <a:rPr lang="en-US" dirty="0"/>
              <a:t>cy </a:t>
            </a:r>
            <a:r>
              <a:rPr lang="en-US" dirty="0" err="1"/>
              <a:t>wiernie</a:t>
            </a:r>
            <a:r>
              <a:rPr lang="en-US" dirty="0"/>
              <a:t> </a:t>
            </a:r>
            <a:r>
              <a:rPr lang="en-US" dirty="0" err="1"/>
              <a:t>statusu</a:t>
            </a:r>
            <a:r>
              <a:rPr lang="en-US" dirty="0"/>
              <a:t> </a:t>
            </a:r>
            <a:r>
              <a:rPr lang="en-US" dirty="0" err="1"/>
              <a:t>Neandertalczyka</a:t>
            </a:r>
            <a:r>
              <a:rPr lang="en-US" dirty="0"/>
              <a:t> </a:t>
            </a:r>
            <a:r>
              <a:rPr lang="en-US" dirty="0" err="1"/>
              <a:t>przed</a:t>
            </a:r>
            <a:r>
              <a:rPr lang="en-US" dirty="0"/>
              <a:t> </a:t>
            </a:r>
            <a:r>
              <a:rPr lang="en-US" dirty="0" err="1"/>
              <a:t>nadchodz</a:t>
            </a:r>
            <a:r>
              <a:rPr lang="pl-PL" dirty="0"/>
              <a:t>ą</a:t>
            </a:r>
            <a:r>
              <a:rPr lang="en-US" dirty="0" err="1"/>
              <a:t>cym</a:t>
            </a:r>
            <a:r>
              <a:rPr lang="en-US" dirty="0"/>
              <a:t> </a:t>
            </a:r>
            <a:r>
              <a:rPr lang="en-US" dirty="0" err="1"/>
              <a:t>wspanialszym</a:t>
            </a:r>
            <a:r>
              <a:rPr lang="en-US" dirty="0"/>
              <a:t> </a:t>
            </a:r>
            <a:r>
              <a:rPr lang="en-US" dirty="0" err="1"/>
              <a:t>Pitekantropem</a:t>
            </a:r>
            <a:r>
              <a:rPr lang="en-US" dirty="0"/>
              <a:t>. </a:t>
            </a:r>
            <a:r>
              <a:rPr lang="en-US" dirty="0" err="1"/>
              <a:t>Humanizm</a:t>
            </a:r>
            <a:r>
              <a:rPr lang="en-US" dirty="0"/>
              <a:t> </a:t>
            </a:r>
            <a:r>
              <a:rPr lang="en-US" dirty="0" err="1"/>
              <a:t>jako</a:t>
            </a:r>
            <a:r>
              <a:rPr lang="en-US" dirty="0"/>
              <a:t> bunt </a:t>
            </a:r>
            <a:r>
              <a:rPr lang="en-US" dirty="0" err="1"/>
              <a:t>przeciw</a:t>
            </a:r>
            <a:r>
              <a:rPr lang="en-US" dirty="0"/>
              <a:t> </a:t>
            </a:r>
            <a:r>
              <a:rPr lang="en-US" dirty="0" err="1"/>
              <a:t>ewolucji</a:t>
            </a:r>
            <a:r>
              <a:rPr lang="en-US" dirty="0"/>
              <a:t>, a </a:t>
            </a:r>
            <a:r>
              <a:rPr lang="en-US" dirty="0" err="1"/>
              <a:t>zarazem</a:t>
            </a:r>
            <a:r>
              <a:rPr lang="en-US" dirty="0"/>
              <a:t> </a:t>
            </a:r>
            <a:r>
              <a:rPr lang="en-US" dirty="0" err="1"/>
              <a:t>moŻe</a:t>
            </a:r>
            <a:r>
              <a:rPr lang="en-US" dirty="0"/>
              <a:t> </a:t>
            </a:r>
            <a:r>
              <a:rPr lang="en-US" dirty="0" err="1"/>
              <a:t>przeciw</a:t>
            </a:r>
            <a:r>
              <a:rPr lang="en-US" dirty="0"/>
              <a:t> </a:t>
            </a:r>
            <a:r>
              <a:rPr lang="en-US" dirty="0" err="1"/>
              <a:t>Bogu</a:t>
            </a:r>
            <a:r>
              <a:rPr lang="en-US" dirty="0"/>
              <a:t>?</a:t>
            </a:r>
          </a:p>
          <a:p>
            <a:r>
              <a:rPr lang="en-US" dirty="0" err="1"/>
              <a:t>Autor</a:t>
            </a:r>
            <a:r>
              <a:rPr lang="en-US" dirty="0"/>
              <a:t> </a:t>
            </a:r>
            <a:r>
              <a:rPr lang="en-US" dirty="0" err="1"/>
              <a:t>sztuki</a:t>
            </a:r>
            <a:r>
              <a:rPr lang="en-US" dirty="0"/>
              <a:t> </a:t>
            </a:r>
            <a:r>
              <a:rPr lang="en-US" dirty="0" err="1"/>
              <a:t>nie</a:t>
            </a:r>
            <a:r>
              <a:rPr lang="en-US" dirty="0"/>
              <a:t> </a:t>
            </a:r>
            <a:r>
              <a:rPr lang="en-US" dirty="0" err="1"/>
              <a:t>wypowiada</a:t>
            </a:r>
            <a:r>
              <a:rPr lang="en-US" dirty="0"/>
              <a:t> </a:t>
            </a:r>
            <a:r>
              <a:rPr lang="en-US" dirty="0" err="1"/>
              <a:t>jednoznacznie</a:t>
            </a:r>
            <a:r>
              <a:rPr lang="en-US" dirty="0"/>
              <a:t> </a:t>
            </a:r>
            <a:r>
              <a:rPr lang="en-US" dirty="0" err="1"/>
              <a:t>swego</a:t>
            </a:r>
            <a:r>
              <a:rPr lang="en-US" dirty="0"/>
              <a:t> </a:t>
            </a:r>
            <a:r>
              <a:rPr lang="en-US" dirty="0" err="1"/>
              <a:t>stanowiska</a:t>
            </a:r>
            <a:r>
              <a:rPr lang="en-US" dirty="0"/>
              <a:t> w </a:t>
            </a:r>
            <a:r>
              <a:rPr lang="en-US" dirty="0" err="1"/>
              <a:t>tym</a:t>
            </a:r>
            <a:r>
              <a:rPr lang="en-US" dirty="0"/>
              <a:t> </a:t>
            </a:r>
            <a:r>
              <a:rPr lang="en-US" dirty="0" err="1"/>
              <a:t>fundamentalnym</a:t>
            </a:r>
            <a:r>
              <a:rPr lang="en-US" dirty="0"/>
              <a:t> </a:t>
            </a:r>
            <a:r>
              <a:rPr lang="en-US" dirty="0" err="1"/>
              <a:t>konflikcie</a:t>
            </a:r>
            <a:r>
              <a:rPr lang="en-US" dirty="0"/>
              <a:t> </a:t>
            </a:r>
            <a:r>
              <a:rPr lang="en-US" dirty="0" err="1"/>
              <a:t>idei</a:t>
            </a:r>
            <a:r>
              <a:rPr lang="en-US" dirty="0"/>
              <a:t>, </a:t>
            </a:r>
            <a:r>
              <a:rPr lang="en-US" dirty="0" err="1"/>
              <a:t>pokazuje</a:t>
            </a:r>
            <a:r>
              <a:rPr lang="en-US" dirty="0"/>
              <a:t> </a:t>
            </a:r>
            <a:r>
              <a:rPr lang="en-US" dirty="0" err="1"/>
              <a:t>jedynie</a:t>
            </a:r>
            <a:r>
              <a:rPr lang="en-US" dirty="0"/>
              <a:t> </a:t>
            </a:r>
            <a:r>
              <a:rPr lang="en-US" dirty="0" err="1"/>
              <a:t>wielki</a:t>
            </a:r>
            <a:r>
              <a:rPr lang="en-US" dirty="0"/>
              <a:t> problem z </a:t>
            </a:r>
            <a:r>
              <a:rPr lang="en-US" dirty="0" err="1"/>
              <a:t>kt</a:t>
            </a:r>
            <a:r>
              <a:rPr lang="pl-PL" dirty="0"/>
              <a:t>ó</a:t>
            </a:r>
            <a:r>
              <a:rPr lang="en-US" dirty="0" err="1"/>
              <a:t>rym</a:t>
            </a:r>
            <a:r>
              <a:rPr lang="en-US" dirty="0"/>
              <a:t> </a:t>
            </a:r>
            <a:r>
              <a:rPr lang="en-US" dirty="0" err="1"/>
              <a:t>ludzkość</a:t>
            </a:r>
            <a:r>
              <a:rPr lang="en-US" dirty="0"/>
              <a:t> b</a:t>
            </a:r>
            <a:r>
              <a:rPr lang="pl-PL" dirty="0"/>
              <a:t>ę</a:t>
            </a:r>
            <a:r>
              <a:rPr lang="en-US" dirty="0" err="1"/>
              <a:t>dzie</a:t>
            </a:r>
            <a:r>
              <a:rPr lang="en-US" dirty="0"/>
              <a:t> </a:t>
            </a:r>
            <a:r>
              <a:rPr lang="en-US" dirty="0" err="1"/>
              <a:t>musia</a:t>
            </a:r>
            <a:r>
              <a:rPr lang="pl-PL" dirty="0"/>
              <a:t>ł</a:t>
            </a:r>
            <a:r>
              <a:rPr lang="en-US" dirty="0"/>
              <a:t>a </a:t>
            </a:r>
            <a:r>
              <a:rPr lang="en-US" dirty="0" err="1"/>
              <a:t>si</a:t>
            </a:r>
            <a:r>
              <a:rPr lang="pl-PL" dirty="0"/>
              <a:t>ę </a:t>
            </a:r>
            <a:r>
              <a:rPr lang="en-US" dirty="0" err="1"/>
              <a:t>wkr</a:t>
            </a:r>
            <a:r>
              <a:rPr lang="pl-PL" dirty="0"/>
              <a:t>ó</a:t>
            </a:r>
            <a:r>
              <a:rPr lang="en-US" dirty="0" err="1"/>
              <a:t>tce</a:t>
            </a:r>
            <a:r>
              <a:rPr lang="en-US" dirty="0"/>
              <a:t> </a:t>
            </a:r>
            <a:r>
              <a:rPr lang="en-US" dirty="0" err="1"/>
              <a:t>zmierzyć</a:t>
            </a:r>
            <a:r>
              <a:rPr lang="en-US" dirty="0"/>
              <a:t>. </a:t>
            </a:r>
            <a:r>
              <a:rPr lang="en-US" dirty="0" err="1"/>
              <a:t>Czy</a:t>
            </a:r>
            <a:r>
              <a:rPr lang="en-US" dirty="0"/>
              <a:t> </a:t>
            </a:r>
            <a:r>
              <a:rPr lang="en-US" dirty="0" err="1"/>
              <a:t>moŻemy</a:t>
            </a:r>
            <a:r>
              <a:rPr lang="en-US" dirty="0"/>
              <a:t> </a:t>
            </a:r>
            <a:r>
              <a:rPr lang="en-US" dirty="0" err="1"/>
              <a:t>świadomie</a:t>
            </a:r>
            <a:r>
              <a:rPr lang="en-US" dirty="0"/>
              <a:t> </a:t>
            </a:r>
            <a:r>
              <a:rPr lang="en-US" dirty="0" err="1"/>
              <a:t>zaprzestać</a:t>
            </a:r>
            <a:r>
              <a:rPr lang="en-US" dirty="0"/>
              <a:t> </a:t>
            </a:r>
            <a:r>
              <a:rPr lang="en-US" dirty="0" err="1"/>
              <a:t>badan</a:t>
            </a:r>
            <a:r>
              <a:rPr lang="en-US" dirty="0"/>
              <a:t> </a:t>
            </a:r>
            <a:r>
              <a:rPr lang="en-US" dirty="0" err="1"/>
              <a:t>prowadz</a:t>
            </a:r>
            <a:r>
              <a:rPr lang="pl-PL" dirty="0"/>
              <a:t>ą</a:t>
            </a:r>
            <a:r>
              <a:rPr lang="en-US" dirty="0" err="1"/>
              <a:t>cych</a:t>
            </a:r>
            <a:r>
              <a:rPr lang="en-US" dirty="0"/>
              <a:t> do </a:t>
            </a:r>
            <a:r>
              <a:rPr lang="en-US" dirty="0" err="1"/>
              <a:t>wspania</a:t>
            </a:r>
            <a:r>
              <a:rPr lang="pl-PL" dirty="0"/>
              <a:t>ł</a:t>
            </a:r>
            <a:r>
              <a:rPr lang="en-US" dirty="0"/>
              <a:t>ego </a:t>
            </a:r>
            <a:r>
              <a:rPr lang="en-US" dirty="0" err="1"/>
              <a:t>rozwoju</a:t>
            </a:r>
            <a:r>
              <a:rPr lang="en-US" dirty="0"/>
              <a:t> </a:t>
            </a:r>
            <a:r>
              <a:rPr lang="en-US" dirty="0" err="1"/>
              <a:t>naszego</a:t>
            </a:r>
            <a:r>
              <a:rPr lang="en-US" dirty="0"/>
              <a:t> </a:t>
            </a:r>
            <a:r>
              <a:rPr lang="en-US" dirty="0" err="1"/>
              <a:t>ducha</a:t>
            </a:r>
            <a:r>
              <a:rPr lang="en-US" dirty="0"/>
              <a:t> w </a:t>
            </a:r>
            <a:r>
              <a:rPr lang="en-US" dirty="0" err="1"/>
              <a:t>nowej</a:t>
            </a:r>
            <a:r>
              <a:rPr lang="en-US" dirty="0"/>
              <a:t>, </a:t>
            </a:r>
            <a:r>
              <a:rPr lang="en-US" dirty="0" err="1"/>
              <a:t>cybernetycznej</a:t>
            </a:r>
            <a:r>
              <a:rPr lang="en-US" dirty="0"/>
              <a:t> </a:t>
            </a:r>
            <a:r>
              <a:rPr lang="en-US" dirty="0" err="1"/>
              <a:t>formie</a:t>
            </a:r>
            <a:r>
              <a:rPr lang="en-US" dirty="0"/>
              <a:t>? </a:t>
            </a:r>
            <a:r>
              <a:rPr lang="en-US" dirty="0" err="1"/>
              <a:t>Czy</a:t>
            </a:r>
            <a:r>
              <a:rPr lang="en-US" dirty="0"/>
              <a:t> </a:t>
            </a:r>
            <a:r>
              <a:rPr lang="en-US" dirty="0" err="1"/>
              <a:t>cyborgi</a:t>
            </a:r>
            <a:r>
              <a:rPr lang="en-US" dirty="0"/>
              <a:t> z </a:t>
            </a:r>
            <a:r>
              <a:rPr lang="en-US" dirty="0" err="1"/>
              <a:t>kwantowymi</a:t>
            </a:r>
            <a:r>
              <a:rPr lang="en-US" dirty="0"/>
              <a:t> m</a:t>
            </a:r>
            <a:r>
              <a:rPr lang="pl-PL" dirty="0"/>
              <a:t>ó</a:t>
            </a:r>
            <a:r>
              <a:rPr lang="en-US" dirty="0" err="1"/>
              <a:t>zgami</a:t>
            </a:r>
            <a:r>
              <a:rPr lang="en-US" dirty="0"/>
              <a:t> to b</a:t>
            </a:r>
            <a:r>
              <a:rPr lang="pl-PL" dirty="0"/>
              <a:t>ę</a:t>
            </a:r>
            <a:r>
              <a:rPr lang="en-US" dirty="0" err="1"/>
              <a:t>dziemy</a:t>
            </a:r>
            <a:r>
              <a:rPr lang="en-US" dirty="0"/>
              <a:t> </a:t>
            </a:r>
            <a:r>
              <a:rPr lang="en-US" dirty="0" err="1"/>
              <a:t>nadal</a:t>
            </a:r>
            <a:r>
              <a:rPr lang="en-US" dirty="0"/>
              <a:t> my </a:t>
            </a:r>
            <a:r>
              <a:rPr lang="en-US" dirty="0" err="1"/>
              <a:t>czy</a:t>
            </a:r>
            <a:r>
              <a:rPr lang="en-US" dirty="0"/>
              <a:t> </a:t>
            </a:r>
            <a:r>
              <a:rPr lang="en-US" dirty="0" err="1"/>
              <a:t>nowa</a:t>
            </a:r>
            <a:r>
              <a:rPr lang="en-US" dirty="0"/>
              <a:t> forma </a:t>
            </a:r>
            <a:r>
              <a:rPr lang="en-US" dirty="0" err="1"/>
              <a:t>istnienia</a:t>
            </a:r>
            <a:r>
              <a:rPr lang="en-US" dirty="0"/>
              <a:t>? </a:t>
            </a:r>
            <a:r>
              <a:rPr lang="en-US" dirty="0" err="1"/>
              <a:t>Czy</a:t>
            </a:r>
            <a:r>
              <a:rPr lang="en-US" dirty="0"/>
              <a:t> </a:t>
            </a:r>
            <a:r>
              <a:rPr lang="en-US" dirty="0" err="1"/>
              <a:t>moŻemy</a:t>
            </a:r>
            <a:r>
              <a:rPr lang="en-US" dirty="0"/>
              <a:t> </a:t>
            </a:r>
            <a:r>
              <a:rPr lang="en-US" dirty="0" err="1"/>
              <a:t>ryzykowac</a:t>
            </a:r>
            <a:r>
              <a:rPr lang="en-US" dirty="0"/>
              <a:t> </a:t>
            </a:r>
            <a:r>
              <a:rPr lang="en-US" dirty="0" err="1"/>
              <a:t>eksynkcje</a:t>
            </a:r>
            <a:r>
              <a:rPr lang="en-US" dirty="0"/>
              <a:t> </a:t>
            </a:r>
            <a:r>
              <a:rPr lang="en-US" dirty="0" err="1"/>
              <a:t>naszej</a:t>
            </a:r>
            <a:r>
              <a:rPr lang="en-US" dirty="0"/>
              <a:t> </a:t>
            </a:r>
            <a:r>
              <a:rPr lang="en-US" dirty="0" err="1"/>
              <a:t>ludzkiej</a:t>
            </a:r>
            <a:r>
              <a:rPr lang="en-US" dirty="0"/>
              <a:t> </a:t>
            </a:r>
            <a:r>
              <a:rPr lang="en-US" dirty="0" err="1"/>
              <a:t>rasy</a:t>
            </a:r>
            <a:r>
              <a:rPr lang="en-US" dirty="0"/>
              <a:t> </a:t>
            </a:r>
            <a:r>
              <a:rPr lang="en-US" dirty="0" err="1"/>
              <a:t>kt</a:t>
            </a:r>
            <a:r>
              <a:rPr lang="pl-PL" dirty="0"/>
              <a:t>ó</a:t>
            </a:r>
            <a:r>
              <a:rPr lang="en-US" dirty="0" err="1"/>
              <a:t>ra</a:t>
            </a:r>
            <a:r>
              <a:rPr lang="en-US" dirty="0"/>
              <a:t> </a:t>
            </a:r>
            <a:r>
              <a:rPr lang="en-US" dirty="0" err="1"/>
              <a:t>dla</a:t>
            </a:r>
            <a:r>
              <a:rPr lang="en-US" dirty="0"/>
              <a:t> </a:t>
            </a:r>
            <a:r>
              <a:rPr lang="en-US" dirty="0" err="1"/>
              <a:t>naszych</a:t>
            </a:r>
            <a:r>
              <a:rPr lang="en-US" dirty="0"/>
              <a:t> </a:t>
            </a:r>
            <a:r>
              <a:rPr lang="en-US" dirty="0" err="1"/>
              <a:t>cybernetycznych</a:t>
            </a:r>
            <a:r>
              <a:rPr lang="en-US" dirty="0"/>
              <a:t> </a:t>
            </a:r>
            <a:r>
              <a:rPr lang="en-US" dirty="0" err="1"/>
              <a:t>dzieci</a:t>
            </a:r>
            <a:r>
              <a:rPr lang="en-US" dirty="0"/>
              <a:t> b</a:t>
            </a:r>
            <a:r>
              <a:rPr lang="pl-PL" dirty="0"/>
              <a:t>ę</a:t>
            </a:r>
            <a:r>
              <a:rPr lang="en-US" dirty="0" err="1"/>
              <a:t>dzie</a:t>
            </a:r>
            <a:r>
              <a:rPr lang="en-US" dirty="0"/>
              <a:t> </a:t>
            </a:r>
            <a:r>
              <a:rPr lang="en-US" dirty="0" err="1"/>
              <a:t>tak</a:t>
            </a:r>
            <a:r>
              <a:rPr lang="en-US" dirty="0"/>
              <a:t> </a:t>
            </a:r>
            <a:r>
              <a:rPr lang="en-US" dirty="0" err="1"/>
              <a:t>prymitywna</a:t>
            </a:r>
            <a:r>
              <a:rPr lang="en-US" dirty="0"/>
              <a:t> </a:t>
            </a:r>
            <a:r>
              <a:rPr lang="en-US" dirty="0" err="1"/>
              <a:t>jak</a:t>
            </a:r>
            <a:r>
              <a:rPr lang="en-US" dirty="0"/>
              <a:t> </a:t>
            </a:r>
            <a:r>
              <a:rPr lang="en-US" dirty="0" err="1"/>
              <a:t>pluskwy</a:t>
            </a:r>
            <a:r>
              <a:rPr lang="en-US" dirty="0"/>
              <a:t> </a:t>
            </a:r>
            <a:r>
              <a:rPr lang="en-US" dirty="0" err="1"/>
              <a:t>dla</a:t>
            </a:r>
            <a:r>
              <a:rPr lang="en-US" dirty="0"/>
              <a:t> </a:t>
            </a:r>
            <a:r>
              <a:rPr lang="en-US" dirty="0" err="1"/>
              <a:t>nas</a:t>
            </a:r>
            <a:r>
              <a:rPr lang="en-US" dirty="0"/>
              <a:t>? </a:t>
            </a:r>
            <a:r>
              <a:rPr lang="en-US" dirty="0" err="1"/>
              <a:t>Czy</a:t>
            </a:r>
            <a:r>
              <a:rPr lang="en-US" dirty="0"/>
              <a:t> </a:t>
            </a:r>
            <a:r>
              <a:rPr lang="en-US" dirty="0" err="1"/>
              <a:t>mamy</a:t>
            </a:r>
            <a:r>
              <a:rPr lang="en-US" dirty="0"/>
              <a:t> </a:t>
            </a:r>
            <a:r>
              <a:rPr lang="en-US" dirty="0" err="1"/>
              <a:t>przekazać</a:t>
            </a:r>
            <a:r>
              <a:rPr lang="en-US" dirty="0"/>
              <a:t> pa</a:t>
            </a:r>
            <a:r>
              <a:rPr lang="pl-PL" dirty="0"/>
              <a:t>ł</a:t>
            </a:r>
            <a:r>
              <a:rPr lang="en-US" dirty="0" err="1"/>
              <a:t>eczk</a:t>
            </a:r>
            <a:r>
              <a:rPr lang="pl-PL" dirty="0"/>
              <a:t>ę</a:t>
            </a:r>
            <a:r>
              <a:rPr lang="en-US" dirty="0"/>
              <a:t> “</a:t>
            </a:r>
            <a:r>
              <a:rPr lang="en-US" dirty="0" err="1"/>
              <a:t>najwyŻszego</a:t>
            </a:r>
            <a:r>
              <a:rPr lang="en-US" dirty="0"/>
              <a:t> </a:t>
            </a:r>
            <a:r>
              <a:rPr lang="en-US" dirty="0" err="1"/>
              <a:t>stworzenia</a:t>
            </a:r>
            <a:r>
              <a:rPr lang="en-US" dirty="0"/>
              <a:t>” </a:t>
            </a:r>
            <a:r>
              <a:rPr lang="en-US" dirty="0" err="1"/>
              <a:t>nowej</a:t>
            </a:r>
            <a:r>
              <a:rPr lang="en-US" dirty="0"/>
              <a:t> </a:t>
            </a:r>
            <a:r>
              <a:rPr lang="en-US" dirty="0" err="1"/>
              <a:t>formie</a:t>
            </a:r>
            <a:r>
              <a:rPr lang="en-US" dirty="0"/>
              <a:t> </a:t>
            </a:r>
            <a:r>
              <a:rPr lang="en-US" dirty="0" err="1"/>
              <a:t>Życia</a:t>
            </a:r>
            <a:r>
              <a:rPr lang="en-US" dirty="0"/>
              <a:t> w </a:t>
            </a:r>
            <a:r>
              <a:rPr lang="en-US" dirty="0" err="1"/>
              <a:t>ewolucyjnym</a:t>
            </a:r>
            <a:r>
              <a:rPr lang="en-US" dirty="0"/>
              <a:t> </a:t>
            </a:r>
            <a:r>
              <a:rPr lang="en-US" dirty="0" err="1"/>
              <a:t>pochodzie</a:t>
            </a:r>
            <a:r>
              <a:rPr lang="en-US" dirty="0"/>
              <a:t> </a:t>
            </a:r>
            <a:r>
              <a:rPr lang="en-US" dirty="0" err="1"/>
              <a:t>tworczosci</a:t>
            </a:r>
            <a:r>
              <a:rPr lang="en-US" dirty="0"/>
              <a:t>? </a:t>
            </a:r>
            <a:r>
              <a:rPr lang="en-US" dirty="0" err="1"/>
              <a:t>Czy</a:t>
            </a:r>
            <a:r>
              <a:rPr lang="en-US" dirty="0"/>
              <a:t> </a:t>
            </a:r>
            <a:r>
              <a:rPr lang="en-US" dirty="0" err="1"/>
              <a:t>fakt</a:t>
            </a:r>
            <a:r>
              <a:rPr lang="en-US" dirty="0"/>
              <a:t> </a:t>
            </a:r>
            <a:r>
              <a:rPr lang="en-US" dirty="0" err="1"/>
              <a:t>Że</a:t>
            </a:r>
            <a:r>
              <a:rPr lang="en-US" dirty="0"/>
              <a:t> </a:t>
            </a:r>
            <a:r>
              <a:rPr lang="en-US" dirty="0" err="1"/>
              <a:t>Życie</a:t>
            </a:r>
            <a:r>
              <a:rPr lang="en-US" dirty="0"/>
              <a:t> jest </a:t>
            </a:r>
            <a:r>
              <a:rPr lang="en-US" dirty="0" err="1"/>
              <a:t>wieczne</a:t>
            </a:r>
            <a:r>
              <a:rPr lang="en-US" dirty="0"/>
              <a:t> </a:t>
            </a:r>
            <a:r>
              <a:rPr lang="en-US" dirty="0" err="1"/>
              <a:t>i</a:t>
            </a:r>
            <a:r>
              <a:rPr lang="en-US" dirty="0"/>
              <a:t> </a:t>
            </a:r>
            <a:r>
              <a:rPr lang="en-US" dirty="0" err="1"/>
              <a:t>Że</a:t>
            </a:r>
            <a:r>
              <a:rPr lang="en-US" dirty="0"/>
              <a:t> “</a:t>
            </a:r>
            <a:r>
              <a:rPr lang="en-US" dirty="0" err="1"/>
              <a:t>akt</a:t>
            </a:r>
            <a:r>
              <a:rPr lang="en-US" dirty="0"/>
              <a:t> </a:t>
            </a:r>
            <a:r>
              <a:rPr lang="en-US" dirty="0" err="1"/>
              <a:t>Stworzenia</a:t>
            </a:r>
            <a:r>
              <a:rPr lang="en-US" dirty="0"/>
              <a:t> jest </a:t>
            </a:r>
            <a:r>
              <a:rPr lang="en-US" dirty="0" err="1"/>
              <a:t>powtarzalny</a:t>
            </a:r>
            <a:r>
              <a:rPr lang="en-US" dirty="0"/>
              <a:t>” </a:t>
            </a:r>
            <a:r>
              <a:rPr lang="en-US" dirty="0" err="1"/>
              <a:t>czyni</a:t>
            </a:r>
            <a:r>
              <a:rPr lang="en-US" dirty="0"/>
              <a:t> </a:t>
            </a:r>
            <a:r>
              <a:rPr lang="en-US" dirty="0" err="1"/>
              <a:t>nas</a:t>
            </a:r>
            <a:r>
              <a:rPr lang="en-US" dirty="0"/>
              <a:t> </a:t>
            </a:r>
            <a:r>
              <a:rPr lang="en-US" dirty="0" err="1"/>
              <a:t>szcz</a:t>
            </a:r>
            <a:r>
              <a:rPr lang="pl-PL" dirty="0"/>
              <a:t>ę</a:t>
            </a:r>
            <a:r>
              <a:rPr lang="en-US" dirty="0" err="1"/>
              <a:t>śliwszymi</a:t>
            </a:r>
            <a:r>
              <a:rPr lang="en-US" dirty="0"/>
              <a:t> </a:t>
            </a:r>
            <a:r>
              <a:rPr lang="en-US" dirty="0" err="1"/>
              <a:t>jako</a:t>
            </a:r>
            <a:r>
              <a:rPr lang="en-US" dirty="0"/>
              <a:t> </a:t>
            </a:r>
            <a:r>
              <a:rPr lang="en-US" dirty="0" err="1"/>
              <a:t>ludzi</a:t>
            </a:r>
            <a:r>
              <a:rPr lang="en-US" dirty="0"/>
              <a:t>? </a:t>
            </a:r>
            <a:r>
              <a:rPr lang="en-US" dirty="0" err="1"/>
              <a:t>Czy</a:t>
            </a:r>
            <a:r>
              <a:rPr lang="en-US" dirty="0"/>
              <a:t> </a:t>
            </a:r>
            <a:r>
              <a:rPr lang="en-US" dirty="0" err="1"/>
              <a:t>czeka</a:t>
            </a:r>
            <a:r>
              <a:rPr lang="en-US" dirty="0"/>
              <a:t> </a:t>
            </a:r>
            <a:r>
              <a:rPr lang="en-US" dirty="0" err="1"/>
              <a:t>nas</a:t>
            </a:r>
            <a:r>
              <a:rPr lang="en-US" dirty="0"/>
              <a:t> </a:t>
            </a:r>
            <a:r>
              <a:rPr lang="en-US" dirty="0" err="1"/>
              <a:t>okrutna</a:t>
            </a:r>
            <a:r>
              <a:rPr lang="en-US" dirty="0"/>
              <a:t> </a:t>
            </a:r>
            <a:r>
              <a:rPr lang="en-US" dirty="0" err="1"/>
              <a:t>wojna</a:t>
            </a:r>
            <a:r>
              <a:rPr lang="en-US" dirty="0"/>
              <a:t> </a:t>
            </a:r>
            <a:r>
              <a:rPr lang="en-US" dirty="0" err="1"/>
              <a:t>zwolennik</a:t>
            </a:r>
            <a:r>
              <a:rPr lang="pl-PL" dirty="0"/>
              <a:t>ó</a:t>
            </a:r>
            <a:r>
              <a:rPr lang="en-US" dirty="0"/>
              <a:t>w </a:t>
            </a:r>
            <a:r>
              <a:rPr lang="en-US" dirty="0" err="1"/>
              <a:t>budowy</a:t>
            </a:r>
            <a:r>
              <a:rPr lang="en-US" dirty="0"/>
              <a:t> robot</a:t>
            </a:r>
            <a:r>
              <a:rPr lang="pl-PL" dirty="0"/>
              <a:t>ó</a:t>
            </a:r>
            <a:r>
              <a:rPr lang="en-US" dirty="0"/>
              <a:t>w-bog</a:t>
            </a:r>
            <a:r>
              <a:rPr lang="pl-PL" dirty="0"/>
              <a:t>ó</a:t>
            </a:r>
            <a:r>
              <a:rPr lang="en-US" dirty="0"/>
              <a:t>w z </a:t>
            </a:r>
            <a:r>
              <a:rPr lang="en-US" dirty="0" err="1"/>
              <a:t>ich</a:t>
            </a:r>
            <a:r>
              <a:rPr lang="en-US" dirty="0"/>
              <a:t> </a:t>
            </a:r>
            <a:r>
              <a:rPr lang="en-US" dirty="0" err="1"/>
              <a:t>przeciwnikami</a:t>
            </a:r>
            <a:r>
              <a:rPr lang="en-US" dirty="0"/>
              <a:t>? I co </a:t>
            </a:r>
            <a:r>
              <a:rPr lang="en-US" dirty="0" err="1"/>
              <a:t>na</a:t>
            </a:r>
            <a:r>
              <a:rPr lang="en-US" dirty="0"/>
              <a:t> to </a:t>
            </a:r>
            <a:r>
              <a:rPr lang="en-US" dirty="0" err="1"/>
              <a:t>Pierwszy</a:t>
            </a:r>
            <a:r>
              <a:rPr lang="en-US" dirty="0"/>
              <a:t> </a:t>
            </a:r>
            <a:r>
              <a:rPr lang="en-US" dirty="0" err="1"/>
              <a:t>Stw</a:t>
            </a:r>
            <a:r>
              <a:rPr lang="pl-PL" dirty="0"/>
              <a:t>ó</a:t>
            </a:r>
            <a:r>
              <a:rPr lang="en-US" dirty="0" err="1"/>
              <a:t>rca</a:t>
            </a:r>
            <a:r>
              <a:rPr lang="en-US" dirty="0"/>
              <a:t> w </a:t>
            </a:r>
            <a:r>
              <a:rPr lang="en-US" dirty="0" err="1"/>
              <a:t>rekurencyjnym</a:t>
            </a:r>
            <a:r>
              <a:rPr lang="en-US" dirty="0"/>
              <a:t> </a:t>
            </a:r>
            <a:r>
              <a:rPr lang="pl-PL" dirty="0"/>
              <a:t>ł</a:t>
            </a:r>
            <a:r>
              <a:rPr lang="en-US" dirty="0" err="1"/>
              <a:t>ancuchu</a:t>
            </a:r>
            <a:r>
              <a:rPr lang="en-US" dirty="0"/>
              <a:t> </a:t>
            </a:r>
            <a:r>
              <a:rPr lang="en-US" dirty="0" err="1"/>
              <a:t>stworzenia</a:t>
            </a:r>
            <a:r>
              <a:rPr lang="en-US" dirty="0"/>
              <a:t>? Raj </a:t>
            </a:r>
            <a:r>
              <a:rPr lang="en-US" dirty="0" err="1"/>
              <a:t>utracony</a:t>
            </a:r>
            <a:r>
              <a:rPr lang="en-US" dirty="0"/>
              <a:t> </a:t>
            </a:r>
            <a:r>
              <a:rPr lang="en-US" dirty="0" err="1"/>
              <a:t>czy</a:t>
            </a:r>
            <a:r>
              <a:rPr lang="en-US" dirty="0"/>
              <a:t> </a:t>
            </a:r>
            <a:r>
              <a:rPr lang="en-US" dirty="0" err="1"/>
              <a:t>wyŻsze</a:t>
            </a:r>
            <a:r>
              <a:rPr lang="en-US" dirty="0"/>
              <a:t> </a:t>
            </a:r>
            <a:r>
              <a:rPr lang="en-US" dirty="0" err="1"/>
              <a:t>Życie</a:t>
            </a:r>
            <a:r>
              <a:rPr lang="en-US" dirty="0"/>
              <a:t> </a:t>
            </a:r>
            <a:r>
              <a:rPr lang="en-US" dirty="0" err="1"/>
              <a:t>odzyskane</a:t>
            </a:r>
            <a:r>
              <a:rPr lang="en-US" dirty="0"/>
              <a:t>?</a:t>
            </a:r>
          </a:p>
          <a:p>
            <a:r>
              <a:rPr lang="en-US" dirty="0"/>
              <a:t> </a:t>
            </a:r>
          </a:p>
          <a:p>
            <a:r>
              <a:rPr lang="en-US" dirty="0" smtClean="0"/>
              <a:t> “</a:t>
            </a:r>
            <a:r>
              <a:rPr lang="en-US" dirty="0"/>
              <a:t>Raj </a:t>
            </a:r>
            <a:r>
              <a:rPr lang="en-US" dirty="0" err="1"/>
              <a:t>Utracony</a:t>
            </a:r>
            <a:r>
              <a:rPr lang="en-US" dirty="0"/>
              <a:t>” </a:t>
            </a:r>
            <a:r>
              <a:rPr lang="en-US" dirty="0" err="1"/>
              <a:t>są</a:t>
            </a:r>
            <a:r>
              <a:rPr lang="en-US" dirty="0"/>
              <a:t> </a:t>
            </a:r>
            <a:r>
              <a:rPr lang="en-US" dirty="0" err="1"/>
              <a:t>ludzie</a:t>
            </a:r>
            <a:r>
              <a:rPr lang="en-US" dirty="0"/>
              <a:t> </a:t>
            </a:r>
            <a:r>
              <a:rPr lang="en-US" dirty="0" err="1"/>
              <a:t>i</a:t>
            </a:r>
            <a:r>
              <a:rPr lang="en-US" dirty="0"/>
              <a:t> </a:t>
            </a:r>
            <a:r>
              <a:rPr lang="en-US" dirty="0" err="1"/>
              <a:t>roboty</a:t>
            </a:r>
            <a:r>
              <a:rPr lang="en-US" dirty="0"/>
              <a:t>. Jest to </a:t>
            </a:r>
            <a:r>
              <a:rPr lang="en-US" dirty="0" err="1"/>
              <a:t>pierwsza</a:t>
            </a:r>
            <a:r>
              <a:rPr lang="en-US" dirty="0"/>
              <a:t> </a:t>
            </a:r>
            <a:r>
              <a:rPr lang="en-US" dirty="0" err="1"/>
              <a:t>kompletna</a:t>
            </a:r>
            <a:r>
              <a:rPr lang="en-US" dirty="0"/>
              <a:t> </a:t>
            </a:r>
            <a:r>
              <a:rPr lang="en-US" dirty="0" err="1"/>
              <a:t>sztuka</a:t>
            </a:r>
            <a:r>
              <a:rPr lang="en-US" dirty="0"/>
              <a:t> </a:t>
            </a:r>
            <a:r>
              <a:rPr lang="en-US" dirty="0" err="1"/>
              <a:t>teatralna</a:t>
            </a:r>
            <a:r>
              <a:rPr lang="en-US" dirty="0"/>
              <a:t>, w </a:t>
            </a:r>
            <a:r>
              <a:rPr lang="en-US" dirty="0" err="1"/>
              <a:t>której</a:t>
            </a:r>
            <a:r>
              <a:rPr lang="en-US" dirty="0"/>
              <a:t> </a:t>
            </a:r>
            <a:r>
              <a:rPr lang="en-US" dirty="0" err="1"/>
              <a:t>występują</a:t>
            </a:r>
            <a:r>
              <a:rPr lang="en-US" dirty="0"/>
              <a:t> </a:t>
            </a:r>
            <a:r>
              <a:rPr lang="en-US" dirty="0" err="1"/>
              <a:t>roboty</a:t>
            </a:r>
            <a:r>
              <a:rPr lang="en-US" dirty="0"/>
              <a:t> </a:t>
            </a:r>
            <a:r>
              <a:rPr lang="en-US" dirty="0" err="1"/>
              <a:t>kontrolowane</a:t>
            </a:r>
            <a:r>
              <a:rPr lang="en-US" dirty="0"/>
              <a:t> </a:t>
            </a:r>
            <a:r>
              <a:rPr lang="en-US" dirty="0" err="1"/>
              <a:t>procesami</a:t>
            </a:r>
            <a:r>
              <a:rPr lang="en-US" dirty="0"/>
              <a:t> </a:t>
            </a:r>
            <a:r>
              <a:rPr lang="en-US" dirty="0" err="1"/>
              <a:t>kwantowymi</a:t>
            </a:r>
            <a:r>
              <a:rPr lang="en-US" dirty="0"/>
              <a:t>. </a:t>
            </a:r>
          </a:p>
          <a:p>
            <a:pPr lvl="0"/>
            <a:r>
              <a:rPr lang="en-US" dirty="0" err="1"/>
              <a:t>Sztuka</a:t>
            </a:r>
            <a:r>
              <a:rPr lang="en-US" dirty="0"/>
              <a:t> ma </a:t>
            </a:r>
            <a:r>
              <a:rPr lang="en-US" dirty="0" err="1"/>
              <a:t>trzy</a:t>
            </a:r>
            <a:r>
              <a:rPr lang="en-US" dirty="0"/>
              <a:t> </a:t>
            </a:r>
            <a:r>
              <a:rPr lang="en-US" dirty="0" err="1"/>
              <a:t>warianty</a:t>
            </a:r>
            <a:r>
              <a:rPr lang="en-US" dirty="0"/>
              <a:t>: (a) </a:t>
            </a:r>
            <a:r>
              <a:rPr lang="en-US" dirty="0" err="1"/>
              <a:t>tradycyjna</a:t>
            </a:r>
            <a:r>
              <a:rPr lang="en-US" dirty="0"/>
              <a:t> </a:t>
            </a:r>
            <a:r>
              <a:rPr lang="en-US" dirty="0" err="1"/>
              <a:t>tekstowa</a:t>
            </a:r>
            <a:r>
              <a:rPr lang="en-US" dirty="0"/>
              <a:t> </a:t>
            </a:r>
            <a:r>
              <a:rPr lang="en-US" dirty="0" err="1"/>
              <a:t>sztuka</a:t>
            </a:r>
            <a:r>
              <a:rPr lang="en-US" dirty="0"/>
              <a:t> - </a:t>
            </a:r>
            <a:r>
              <a:rPr lang="en-US" dirty="0" err="1"/>
              <a:t>tu</a:t>
            </a:r>
            <a:r>
              <a:rPr lang="en-US" dirty="0"/>
              <a:t> </a:t>
            </a:r>
            <a:r>
              <a:rPr lang="en-US" dirty="0" err="1"/>
              <a:t>przedstawiona</a:t>
            </a:r>
            <a:r>
              <a:rPr lang="en-US" dirty="0"/>
              <a:t>, (2) </a:t>
            </a:r>
            <a:r>
              <a:rPr lang="en-US" dirty="0" err="1"/>
              <a:t>sztuka</a:t>
            </a:r>
            <a:r>
              <a:rPr lang="en-US" dirty="0"/>
              <a:t> </a:t>
            </a:r>
            <a:r>
              <a:rPr lang="en-US" dirty="0" err="1"/>
              <a:t>oparta</a:t>
            </a:r>
            <a:r>
              <a:rPr lang="en-US" dirty="0"/>
              <a:t> </a:t>
            </a:r>
            <a:r>
              <a:rPr lang="en-US" dirty="0" err="1"/>
              <a:t>na</a:t>
            </a:r>
            <a:r>
              <a:rPr lang="en-US" dirty="0"/>
              <a:t> </a:t>
            </a:r>
            <a:r>
              <a:rPr lang="en-US" dirty="0" err="1"/>
              <a:t>symulowanych</a:t>
            </a:r>
            <a:r>
              <a:rPr lang="en-US" dirty="0"/>
              <a:t> </a:t>
            </a:r>
            <a:r>
              <a:rPr lang="en-US" dirty="0" err="1"/>
              <a:t>układach</a:t>
            </a:r>
            <a:r>
              <a:rPr lang="en-US" dirty="0"/>
              <a:t> I </a:t>
            </a:r>
            <a:r>
              <a:rPr lang="en-US" dirty="0" err="1"/>
              <a:t>automatach</a:t>
            </a:r>
            <a:r>
              <a:rPr lang="en-US" dirty="0"/>
              <a:t> </a:t>
            </a:r>
            <a:r>
              <a:rPr lang="en-US" dirty="0" err="1"/>
              <a:t>kwantowych</a:t>
            </a:r>
            <a:r>
              <a:rPr lang="en-US" dirty="0"/>
              <a:t>, </a:t>
            </a:r>
            <a:r>
              <a:rPr lang="en-US" dirty="0" err="1"/>
              <a:t>jak</a:t>
            </a:r>
            <a:r>
              <a:rPr lang="en-US" dirty="0"/>
              <a:t> to </a:t>
            </a:r>
            <a:r>
              <a:rPr lang="en-US" dirty="0" err="1"/>
              <a:t>opisał</a:t>
            </a:r>
            <a:r>
              <a:rPr lang="en-US" dirty="0"/>
              <a:t> Perkowski </a:t>
            </a:r>
            <a:r>
              <a:rPr lang="en-US" dirty="0" err="1"/>
              <a:t>i</a:t>
            </a:r>
            <a:r>
              <a:rPr lang="en-US" dirty="0"/>
              <a:t> </a:t>
            </a:r>
            <a:r>
              <a:rPr lang="en-US" dirty="0" err="1"/>
              <a:t>jego</a:t>
            </a:r>
            <a:r>
              <a:rPr lang="en-US" dirty="0"/>
              <a:t> </a:t>
            </a:r>
            <a:r>
              <a:rPr lang="en-US" dirty="0" err="1"/>
              <a:t>zespół</a:t>
            </a:r>
            <a:r>
              <a:rPr lang="en-US" dirty="0"/>
              <a:t> w </a:t>
            </a:r>
            <a:r>
              <a:rPr lang="en-US" dirty="0" err="1"/>
              <a:t>szeregu</a:t>
            </a:r>
            <a:r>
              <a:rPr lang="en-US" dirty="0"/>
              <a:t> </a:t>
            </a:r>
            <a:r>
              <a:rPr lang="en-US" dirty="0" err="1"/>
              <a:t>publikacjach</a:t>
            </a:r>
            <a:r>
              <a:rPr lang="en-US" dirty="0"/>
              <a:t>, (c) </a:t>
            </a:r>
            <a:r>
              <a:rPr lang="en-US" dirty="0" err="1"/>
              <a:t>gra</a:t>
            </a:r>
            <a:r>
              <a:rPr lang="en-US" dirty="0"/>
              <a:t> </a:t>
            </a:r>
            <a:r>
              <a:rPr lang="en-US" dirty="0" err="1"/>
              <a:t>interaktywna</a:t>
            </a:r>
            <a:r>
              <a:rPr lang="en-US" dirty="0"/>
              <a:t> </a:t>
            </a:r>
            <a:r>
              <a:rPr lang="en-US" dirty="0" err="1"/>
              <a:t>ze</a:t>
            </a:r>
            <a:r>
              <a:rPr lang="en-US" dirty="0"/>
              <a:t> </a:t>
            </a:r>
            <a:r>
              <a:rPr lang="en-US" dirty="0" err="1"/>
              <a:t>współudziałem</a:t>
            </a:r>
            <a:r>
              <a:rPr lang="en-US" dirty="0"/>
              <a:t> </a:t>
            </a:r>
            <a:r>
              <a:rPr lang="en-US" dirty="0" err="1"/>
              <a:t>publiczności</a:t>
            </a:r>
            <a:r>
              <a:rPr lang="en-US" dirty="0"/>
              <a:t>, </a:t>
            </a:r>
            <a:r>
              <a:rPr lang="en-US" dirty="0" err="1"/>
              <a:t>jak</a:t>
            </a:r>
            <a:r>
              <a:rPr lang="en-US" dirty="0"/>
              <a:t> to </a:t>
            </a:r>
            <a:r>
              <a:rPr lang="en-US" dirty="0" err="1"/>
              <a:t>opisuje</a:t>
            </a:r>
            <a:r>
              <a:rPr lang="en-US" dirty="0"/>
              <a:t> </a:t>
            </a:r>
            <a:r>
              <a:rPr lang="en-US" dirty="0" err="1"/>
              <a:t>artykuł</a:t>
            </a:r>
            <a:r>
              <a:rPr lang="en-US" dirty="0"/>
              <a:t> </a:t>
            </a:r>
            <a:r>
              <a:rPr lang="en-US" dirty="0" err="1"/>
              <a:t>Perkowskiego</a:t>
            </a:r>
            <a:r>
              <a:rPr lang="en-US" dirty="0"/>
              <a:t> </a:t>
            </a:r>
            <a:r>
              <a:rPr lang="en-US" dirty="0" err="1"/>
              <a:t>i</a:t>
            </a:r>
            <a:r>
              <a:rPr lang="en-US" dirty="0"/>
              <a:t> </a:t>
            </a:r>
            <a:r>
              <a:rPr lang="en-US" dirty="0" err="1"/>
              <a:t>Żukowskiej</a:t>
            </a:r>
            <a:r>
              <a:rPr lang="en-US" dirty="0"/>
              <a:t>. </a:t>
            </a:r>
          </a:p>
          <a:p>
            <a:pPr lvl="0"/>
            <a:r>
              <a:rPr lang="en-US" dirty="0" err="1"/>
              <a:t>Poniższy</a:t>
            </a:r>
            <a:r>
              <a:rPr lang="en-US" dirty="0"/>
              <a:t> </a:t>
            </a:r>
            <a:r>
              <a:rPr lang="en-US" dirty="0" err="1"/>
              <a:t>tekst</a:t>
            </a:r>
            <a:r>
              <a:rPr lang="en-US" dirty="0"/>
              <a:t> </a:t>
            </a:r>
            <a:r>
              <a:rPr lang="en-US" dirty="0" err="1"/>
              <a:t>odnosi</a:t>
            </a:r>
            <a:r>
              <a:rPr lang="en-US" dirty="0"/>
              <a:t> </a:t>
            </a:r>
            <a:r>
              <a:rPr lang="en-US" dirty="0" err="1"/>
              <a:t>si</a:t>
            </a:r>
            <a:r>
              <a:rPr lang="pl-PL" dirty="0"/>
              <a:t>ę</a:t>
            </a:r>
            <a:r>
              <a:rPr lang="en-US" dirty="0"/>
              <a:t> do </a:t>
            </a:r>
            <a:r>
              <a:rPr lang="en-US" dirty="0" err="1"/>
              <a:t>pierwszego</a:t>
            </a:r>
            <a:r>
              <a:rPr lang="en-US" dirty="0"/>
              <a:t> </a:t>
            </a:r>
            <a:r>
              <a:rPr lang="en-US" dirty="0" err="1"/>
              <a:t>wariantu</a:t>
            </a:r>
            <a:r>
              <a:rPr lang="en-US" dirty="0"/>
              <a:t>. Jest on </a:t>
            </a:r>
            <a:r>
              <a:rPr lang="en-US" dirty="0" err="1"/>
              <a:t>kompletny</a:t>
            </a:r>
            <a:r>
              <a:rPr lang="en-US" dirty="0"/>
              <a:t> </a:t>
            </a:r>
            <a:r>
              <a:rPr lang="en-US" dirty="0" err="1"/>
              <a:t>lecz</a:t>
            </a:r>
            <a:r>
              <a:rPr lang="en-US" dirty="0"/>
              <a:t> </a:t>
            </a:r>
            <a:r>
              <a:rPr lang="en-US" dirty="0" err="1"/>
              <a:t>może</a:t>
            </a:r>
            <a:r>
              <a:rPr lang="en-US" dirty="0"/>
              <a:t> </a:t>
            </a:r>
            <a:r>
              <a:rPr lang="en-US" dirty="0" err="1"/>
              <a:t>być</a:t>
            </a:r>
            <a:r>
              <a:rPr lang="en-US" dirty="0"/>
              <a:t> </a:t>
            </a:r>
            <a:r>
              <a:rPr lang="en-US" dirty="0" err="1"/>
              <a:t>modyfikowany</a:t>
            </a:r>
            <a:r>
              <a:rPr lang="en-US" dirty="0"/>
              <a:t> </a:t>
            </a:r>
            <a:r>
              <a:rPr lang="en-US" dirty="0" err="1"/>
              <a:t>poprzez</a:t>
            </a:r>
            <a:r>
              <a:rPr lang="en-US" dirty="0"/>
              <a:t> </a:t>
            </a:r>
            <a:r>
              <a:rPr lang="en-US" dirty="0" err="1"/>
              <a:t>zastosowanie</a:t>
            </a:r>
            <a:r>
              <a:rPr lang="en-US" dirty="0"/>
              <a:t> </a:t>
            </a:r>
            <a:r>
              <a:rPr lang="en-US" dirty="0" err="1"/>
              <a:t>elementow</a:t>
            </a:r>
            <a:r>
              <a:rPr lang="en-US" dirty="0"/>
              <a:t> </a:t>
            </a:r>
            <a:r>
              <a:rPr lang="en-US" dirty="0" err="1"/>
              <a:t>drugiego</a:t>
            </a:r>
            <a:r>
              <a:rPr lang="en-US" dirty="0"/>
              <a:t> </a:t>
            </a:r>
            <a:r>
              <a:rPr lang="en-US" dirty="0" err="1"/>
              <a:t>czy</a:t>
            </a:r>
            <a:r>
              <a:rPr lang="en-US" dirty="0"/>
              <a:t> </a:t>
            </a:r>
            <a:r>
              <a:rPr lang="en-US" dirty="0" err="1"/>
              <a:t>trzeciego</a:t>
            </a:r>
            <a:r>
              <a:rPr lang="en-US" dirty="0"/>
              <a:t> </a:t>
            </a:r>
            <a:r>
              <a:rPr lang="en-US" dirty="0" err="1"/>
              <a:t>wariantu</a:t>
            </a:r>
            <a:r>
              <a:rPr lang="en-US" dirty="0"/>
              <a:t>.</a:t>
            </a:r>
          </a:p>
          <a:p>
            <a:pPr lvl="0"/>
            <a:r>
              <a:rPr lang="en-US" dirty="0"/>
              <a:t>W </a:t>
            </a:r>
            <a:r>
              <a:rPr lang="en-US" dirty="0" err="1"/>
              <a:t>drugim</a:t>
            </a:r>
            <a:r>
              <a:rPr lang="en-US" dirty="0"/>
              <a:t> </a:t>
            </a:r>
            <a:r>
              <a:rPr lang="en-US" dirty="0" err="1"/>
              <a:t>wariancie</a:t>
            </a:r>
            <a:r>
              <a:rPr lang="en-US" dirty="0"/>
              <a:t> </a:t>
            </a:r>
            <a:r>
              <a:rPr lang="en-US" dirty="0" err="1"/>
              <a:t>zachowanie</a:t>
            </a:r>
            <a:r>
              <a:rPr lang="en-US" dirty="0"/>
              <a:t> </a:t>
            </a:r>
            <a:r>
              <a:rPr lang="en-US" dirty="0" err="1"/>
              <a:t>robotów</a:t>
            </a:r>
            <a:r>
              <a:rPr lang="en-US" dirty="0"/>
              <a:t> </a:t>
            </a:r>
            <a:r>
              <a:rPr lang="en-US" dirty="0" err="1"/>
              <a:t>kwantowych</a:t>
            </a:r>
            <a:r>
              <a:rPr lang="en-US" dirty="0"/>
              <a:t> jest </a:t>
            </a:r>
            <a:r>
              <a:rPr lang="en-US" dirty="0" err="1"/>
              <a:t>opisane</a:t>
            </a:r>
            <a:r>
              <a:rPr lang="en-US" dirty="0"/>
              <a:t> </a:t>
            </a:r>
            <a:r>
              <a:rPr lang="en-US" dirty="0" err="1"/>
              <a:t>przez</a:t>
            </a:r>
            <a:r>
              <a:rPr lang="en-US" dirty="0"/>
              <a:t> </a:t>
            </a:r>
            <a:r>
              <a:rPr lang="en-US" dirty="0" err="1"/>
              <a:t>sterujace</a:t>
            </a:r>
            <a:r>
              <a:rPr lang="en-US" dirty="0"/>
              <a:t> </a:t>
            </a:r>
            <a:r>
              <a:rPr lang="en-US" dirty="0" err="1"/>
              <a:t>nimi</a:t>
            </a:r>
            <a:r>
              <a:rPr lang="en-US" dirty="0"/>
              <a:t> </a:t>
            </a:r>
            <a:r>
              <a:rPr lang="en-US" dirty="0" err="1"/>
              <a:t>automaty</a:t>
            </a:r>
            <a:r>
              <a:rPr lang="en-US" dirty="0"/>
              <a:t> </a:t>
            </a:r>
            <a:r>
              <a:rPr lang="en-US" dirty="0" err="1"/>
              <a:t>kwantowe</a:t>
            </a:r>
            <a:r>
              <a:rPr lang="en-US" dirty="0"/>
              <a:t>, co </a:t>
            </a:r>
            <a:r>
              <a:rPr lang="en-US" dirty="0" err="1"/>
              <a:t>oznacza</a:t>
            </a:r>
            <a:r>
              <a:rPr lang="en-US" dirty="0"/>
              <a:t>, </a:t>
            </a:r>
            <a:r>
              <a:rPr lang="en-US" dirty="0" err="1"/>
              <a:t>że</a:t>
            </a:r>
            <a:r>
              <a:rPr lang="en-US" dirty="0"/>
              <a:t> </a:t>
            </a:r>
            <a:r>
              <a:rPr lang="en-US" dirty="0" err="1"/>
              <a:t>zachowania</a:t>
            </a:r>
            <a:r>
              <a:rPr lang="en-US" dirty="0"/>
              <a:t> </a:t>
            </a:r>
            <a:r>
              <a:rPr lang="en-US" dirty="0" err="1"/>
              <a:t>są</a:t>
            </a:r>
            <a:r>
              <a:rPr lang="en-US" dirty="0"/>
              <a:t> </a:t>
            </a:r>
            <a:r>
              <a:rPr lang="en-US" dirty="0" err="1"/>
              <a:t>deterministyczne</a:t>
            </a:r>
            <a:r>
              <a:rPr lang="en-US" dirty="0"/>
              <a:t> </a:t>
            </a:r>
            <a:r>
              <a:rPr lang="en-US" dirty="0" err="1"/>
              <a:t>tak</a:t>
            </a:r>
            <a:r>
              <a:rPr lang="en-US" dirty="0"/>
              <a:t> </a:t>
            </a:r>
            <a:r>
              <a:rPr lang="en-US" dirty="0" err="1"/>
              <a:t>dlugo</a:t>
            </a:r>
            <a:r>
              <a:rPr lang="en-US" dirty="0"/>
              <a:t> </a:t>
            </a:r>
            <a:r>
              <a:rPr lang="en-US" dirty="0" err="1"/>
              <a:t>jak</a:t>
            </a:r>
            <a:r>
              <a:rPr lang="en-US" dirty="0"/>
              <a:t> </a:t>
            </a:r>
            <a:r>
              <a:rPr lang="en-US" dirty="0" err="1"/>
              <a:t>długo</a:t>
            </a:r>
            <a:r>
              <a:rPr lang="en-US" dirty="0"/>
              <a:t> </a:t>
            </a:r>
            <a:r>
              <a:rPr lang="en-US" dirty="0" err="1"/>
              <a:t>ich</a:t>
            </a:r>
            <a:r>
              <a:rPr lang="en-US" dirty="0"/>
              <a:t> </a:t>
            </a:r>
            <a:r>
              <a:rPr lang="en-US" dirty="0" err="1"/>
              <a:t>sterujace</a:t>
            </a:r>
            <a:r>
              <a:rPr lang="en-US" dirty="0"/>
              <a:t> </a:t>
            </a:r>
            <a:r>
              <a:rPr lang="en-US" dirty="0" err="1"/>
              <a:t>sekwencje</a:t>
            </a:r>
            <a:r>
              <a:rPr lang="en-US" dirty="0"/>
              <a:t> </a:t>
            </a:r>
            <a:r>
              <a:rPr lang="en-US" dirty="0" err="1"/>
              <a:t>stanow</a:t>
            </a:r>
            <a:r>
              <a:rPr lang="en-US" dirty="0"/>
              <a:t> </a:t>
            </a:r>
            <a:r>
              <a:rPr lang="en-US" dirty="0" err="1"/>
              <a:t>wewnętrznych</a:t>
            </a:r>
            <a:r>
              <a:rPr lang="en-US" dirty="0"/>
              <a:t> </a:t>
            </a:r>
            <a:r>
              <a:rPr lang="en-US" dirty="0" err="1"/>
              <a:t>pozostają</a:t>
            </a:r>
            <a:r>
              <a:rPr lang="en-US" dirty="0"/>
              <a:t> w </a:t>
            </a:r>
            <a:r>
              <a:rPr lang="en-US" dirty="0" err="1"/>
              <a:t>przestrzeni</a:t>
            </a:r>
            <a:r>
              <a:rPr lang="en-US" dirty="0"/>
              <a:t> </a:t>
            </a:r>
            <a:r>
              <a:rPr lang="en-US" dirty="0" err="1"/>
              <a:t>Hilberta</a:t>
            </a:r>
            <a:r>
              <a:rPr lang="en-US" dirty="0"/>
              <a:t>. W </a:t>
            </a:r>
            <a:r>
              <a:rPr lang="en-US" dirty="0" err="1"/>
              <a:t>momencie</a:t>
            </a:r>
            <a:r>
              <a:rPr lang="en-US" dirty="0"/>
              <a:t> </a:t>
            </a:r>
            <a:r>
              <a:rPr lang="en-US" dirty="0" err="1"/>
              <a:t>obserwacji</a:t>
            </a:r>
            <a:r>
              <a:rPr lang="en-US" dirty="0"/>
              <a:t> (co w </a:t>
            </a:r>
            <a:r>
              <a:rPr lang="en-US" dirty="0" err="1"/>
              <a:t>mechanice</a:t>
            </a:r>
            <a:r>
              <a:rPr lang="en-US" dirty="0"/>
              <a:t> </a:t>
            </a:r>
            <a:r>
              <a:rPr lang="en-US" dirty="0" err="1"/>
              <a:t>kwantowej</a:t>
            </a:r>
            <a:r>
              <a:rPr lang="en-US" dirty="0"/>
              <a:t> jest </a:t>
            </a:r>
            <a:r>
              <a:rPr lang="en-US" dirty="0" err="1"/>
              <a:t>rowne</a:t>
            </a:r>
            <a:r>
              <a:rPr lang="en-US" dirty="0"/>
              <a:t> </a:t>
            </a:r>
            <a:r>
              <a:rPr lang="en-US" dirty="0" err="1"/>
              <a:t>pomiarowi</a:t>
            </a:r>
            <a:r>
              <a:rPr lang="en-US" dirty="0"/>
              <a:t>) </a:t>
            </a:r>
            <a:r>
              <a:rPr lang="en-US" dirty="0" err="1"/>
              <a:t>nastepuja</a:t>
            </a:r>
            <a:r>
              <a:rPr lang="en-US" dirty="0"/>
              <a:t> </a:t>
            </a:r>
            <a:r>
              <a:rPr lang="en-US" dirty="0" err="1"/>
              <a:t>probabilistyczne</a:t>
            </a:r>
            <a:r>
              <a:rPr lang="en-US" dirty="0"/>
              <a:t> </a:t>
            </a:r>
            <a:r>
              <a:rPr lang="en-US" dirty="0" err="1"/>
              <a:t>skoki</a:t>
            </a:r>
            <a:r>
              <a:rPr lang="en-US" dirty="0"/>
              <a:t> </a:t>
            </a:r>
            <a:r>
              <a:rPr lang="en-US" dirty="0" err="1"/>
              <a:t>zachowan</a:t>
            </a:r>
            <a:r>
              <a:rPr lang="en-US" dirty="0"/>
              <a:t>, </a:t>
            </a:r>
            <a:r>
              <a:rPr lang="en-US" dirty="0" err="1"/>
              <a:t>ktore</a:t>
            </a:r>
            <a:r>
              <a:rPr lang="en-US" dirty="0"/>
              <a:t> </a:t>
            </a:r>
            <a:r>
              <a:rPr lang="en-US" dirty="0" err="1"/>
              <a:t>moga</a:t>
            </a:r>
            <a:r>
              <a:rPr lang="en-US" dirty="0"/>
              <a:t> </a:t>
            </a:r>
            <a:r>
              <a:rPr lang="en-US" dirty="0" err="1"/>
              <a:t>byc</a:t>
            </a:r>
            <a:r>
              <a:rPr lang="en-US" dirty="0"/>
              <a:t> </a:t>
            </a:r>
            <a:r>
              <a:rPr lang="en-US" dirty="0" err="1"/>
              <a:t>calkowicie</a:t>
            </a:r>
            <a:r>
              <a:rPr lang="en-US" dirty="0"/>
              <a:t> </a:t>
            </a:r>
            <a:r>
              <a:rPr lang="en-US" dirty="0" err="1"/>
              <a:t>nieprzewidywalne</a:t>
            </a:r>
            <a:r>
              <a:rPr lang="en-US" dirty="0"/>
              <a:t>. </a:t>
            </a:r>
            <a:r>
              <a:rPr lang="en-US" dirty="0" err="1"/>
              <a:t>Kiedy</a:t>
            </a:r>
            <a:r>
              <a:rPr lang="en-US" dirty="0"/>
              <a:t> </a:t>
            </a:r>
            <a:r>
              <a:rPr lang="en-US" dirty="0" err="1"/>
              <a:t>na</a:t>
            </a:r>
            <a:r>
              <a:rPr lang="en-US" dirty="0"/>
              <a:t> </a:t>
            </a:r>
            <a:r>
              <a:rPr lang="en-US" dirty="0" err="1"/>
              <a:t>przyklad</a:t>
            </a:r>
            <a:r>
              <a:rPr lang="en-US" dirty="0"/>
              <a:t> </a:t>
            </a:r>
            <a:r>
              <a:rPr lang="en-US" dirty="0" err="1"/>
              <a:t>stan</a:t>
            </a:r>
            <a:r>
              <a:rPr lang="en-US" dirty="0"/>
              <a:t> </a:t>
            </a:r>
            <a:r>
              <a:rPr lang="en-US" dirty="0" err="1"/>
              <a:t>pojedycznego</a:t>
            </a:r>
            <a:r>
              <a:rPr lang="en-US" dirty="0"/>
              <a:t> </a:t>
            </a:r>
            <a:r>
              <a:rPr lang="en-US" dirty="0" err="1"/>
              <a:t>sterujacego</a:t>
            </a:r>
            <a:r>
              <a:rPr lang="en-US" dirty="0"/>
              <a:t> </a:t>
            </a:r>
            <a:r>
              <a:rPr lang="en-US" dirty="0" err="1"/>
              <a:t>kubitu</a:t>
            </a:r>
            <a:r>
              <a:rPr lang="en-US" dirty="0"/>
              <a:t> (</a:t>
            </a:r>
            <a:r>
              <a:rPr lang="en-US" dirty="0" err="1"/>
              <a:t>bitu</a:t>
            </a:r>
            <a:r>
              <a:rPr lang="en-US" dirty="0"/>
              <a:t> </a:t>
            </a:r>
            <a:r>
              <a:rPr lang="en-US" dirty="0" err="1"/>
              <a:t>kwantowego</a:t>
            </a:r>
            <a:r>
              <a:rPr lang="en-US" dirty="0"/>
              <a:t>) </a:t>
            </a:r>
            <a:r>
              <a:rPr lang="en-US" dirty="0" err="1"/>
              <a:t>znajduje</a:t>
            </a:r>
            <a:r>
              <a:rPr lang="en-US" dirty="0"/>
              <a:t> </a:t>
            </a:r>
            <a:r>
              <a:rPr lang="en-US" dirty="0" err="1"/>
              <a:t>sie</a:t>
            </a:r>
            <a:r>
              <a:rPr lang="en-US" dirty="0"/>
              <a:t> </a:t>
            </a:r>
            <a:r>
              <a:rPr lang="en-US" dirty="0" err="1"/>
              <a:t>na</a:t>
            </a:r>
            <a:r>
              <a:rPr lang="en-US" dirty="0"/>
              <a:t> </a:t>
            </a:r>
            <a:r>
              <a:rPr lang="en-US" dirty="0" err="1"/>
              <a:t>rowniku</a:t>
            </a:r>
            <a:r>
              <a:rPr lang="en-US" dirty="0"/>
              <a:t> </a:t>
            </a:r>
            <a:r>
              <a:rPr lang="en-US" dirty="0" err="1"/>
              <a:t>Sfery</a:t>
            </a:r>
            <a:r>
              <a:rPr lang="en-US" dirty="0"/>
              <a:t> </a:t>
            </a:r>
            <a:r>
              <a:rPr lang="en-US" dirty="0" err="1"/>
              <a:t>Blocha</a:t>
            </a:r>
            <a:r>
              <a:rPr lang="en-US" dirty="0"/>
              <a:t>, w </a:t>
            </a:r>
            <a:r>
              <a:rPr lang="en-US" dirty="0" err="1"/>
              <a:t>momencie</a:t>
            </a:r>
            <a:r>
              <a:rPr lang="en-US" dirty="0"/>
              <a:t> </a:t>
            </a:r>
            <a:r>
              <a:rPr lang="en-US" dirty="0" err="1"/>
              <a:t>pomiaru</a:t>
            </a:r>
            <a:r>
              <a:rPr lang="en-US" dirty="0"/>
              <a:t> </a:t>
            </a:r>
            <a:r>
              <a:rPr lang="en-US" dirty="0" err="1"/>
              <a:t>nastepuje</a:t>
            </a:r>
            <a:r>
              <a:rPr lang="en-US" dirty="0"/>
              <a:t> </a:t>
            </a:r>
            <a:r>
              <a:rPr lang="en-US" dirty="0" err="1"/>
              <a:t>gwaltowny</a:t>
            </a:r>
            <a:r>
              <a:rPr lang="en-US" dirty="0"/>
              <a:t> </a:t>
            </a:r>
            <a:r>
              <a:rPr lang="en-US" dirty="0" err="1"/>
              <a:t>skok</a:t>
            </a:r>
            <a:r>
              <a:rPr lang="en-US" dirty="0"/>
              <a:t> do </a:t>
            </a:r>
            <a:r>
              <a:rPr lang="en-US" dirty="0" err="1"/>
              <a:t>stanu</a:t>
            </a:r>
            <a:r>
              <a:rPr lang="en-US" dirty="0"/>
              <a:t> </a:t>
            </a:r>
            <a:r>
              <a:rPr lang="en-US" dirty="0" err="1"/>
              <a:t>bedacego</a:t>
            </a:r>
            <a:r>
              <a:rPr lang="en-US" dirty="0"/>
              <a:t> </a:t>
            </a:r>
            <a:r>
              <a:rPr lang="en-US" dirty="0" err="1"/>
              <a:t>polnocnym</a:t>
            </a:r>
            <a:r>
              <a:rPr lang="en-US" dirty="0"/>
              <a:t> </a:t>
            </a:r>
            <a:r>
              <a:rPr lang="en-US" dirty="0" err="1"/>
              <a:t>lub</a:t>
            </a:r>
            <a:r>
              <a:rPr lang="en-US" dirty="0"/>
              <a:t> </a:t>
            </a:r>
            <a:r>
              <a:rPr lang="en-US" dirty="0" err="1"/>
              <a:t>poludniowym</a:t>
            </a:r>
            <a:r>
              <a:rPr lang="en-US" dirty="0"/>
              <a:t> </a:t>
            </a:r>
            <a:r>
              <a:rPr lang="en-US" dirty="0" err="1"/>
              <a:t>biegunem</a:t>
            </a:r>
            <a:r>
              <a:rPr lang="en-US" dirty="0"/>
              <a:t>, </a:t>
            </a:r>
            <a:r>
              <a:rPr lang="en-US" dirty="0" err="1"/>
              <a:t>kazdy</a:t>
            </a:r>
            <a:r>
              <a:rPr lang="en-US" dirty="0"/>
              <a:t> </a:t>
            </a:r>
            <a:r>
              <a:rPr lang="en-US" dirty="0" err="1"/>
              <a:t>ze</a:t>
            </a:r>
            <a:r>
              <a:rPr lang="en-US" dirty="0"/>
              <a:t> </a:t>
            </a:r>
            <a:r>
              <a:rPr lang="en-US" dirty="0" err="1"/>
              <a:t>skokow</a:t>
            </a:r>
            <a:r>
              <a:rPr lang="en-US" dirty="0"/>
              <a:t> z </a:t>
            </a:r>
            <a:r>
              <a:rPr lang="en-US" dirty="0" err="1"/>
              <a:t>prawdopodobienstwem</a:t>
            </a:r>
            <a:r>
              <a:rPr lang="en-US" dirty="0"/>
              <a:t>  ½.  </a:t>
            </a:r>
            <a:r>
              <a:rPr lang="en-US" dirty="0" err="1"/>
              <a:t>Gdyby</a:t>
            </a:r>
            <a:r>
              <a:rPr lang="en-US" dirty="0"/>
              <a:t> </a:t>
            </a:r>
            <a:r>
              <a:rPr lang="en-US" dirty="0" err="1"/>
              <a:t>zatem</a:t>
            </a:r>
            <a:r>
              <a:rPr lang="en-US" dirty="0"/>
              <a:t> </a:t>
            </a:r>
            <a:r>
              <a:rPr lang="en-US" dirty="0" err="1"/>
              <a:t>decyzja</a:t>
            </a:r>
            <a:r>
              <a:rPr lang="en-US" dirty="0"/>
              <a:t> </a:t>
            </a:r>
            <a:r>
              <a:rPr lang="en-US" dirty="0" err="1"/>
              <a:t>Ewy</a:t>
            </a:r>
            <a:r>
              <a:rPr lang="en-US" dirty="0"/>
              <a:t> </a:t>
            </a:r>
            <a:r>
              <a:rPr lang="en-US" dirty="0" err="1"/>
              <a:t>byla</a:t>
            </a:r>
            <a:r>
              <a:rPr lang="en-US" dirty="0"/>
              <a:t> </a:t>
            </a:r>
            <a:r>
              <a:rPr lang="en-US" dirty="0" err="1"/>
              <a:t>jednorazowa</a:t>
            </a:r>
            <a:r>
              <a:rPr lang="en-US" dirty="0"/>
              <a:t> I </a:t>
            </a:r>
            <a:r>
              <a:rPr lang="en-US" dirty="0" err="1"/>
              <a:t>opierala</a:t>
            </a:r>
            <a:r>
              <a:rPr lang="en-US" dirty="0"/>
              <a:t> </a:t>
            </a:r>
            <a:r>
              <a:rPr lang="en-US" dirty="0" err="1"/>
              <a:t>sie</a:t>
            </a:r>
            <a:r>
              <a:rPr lang="en-US" dirty="0"/>
              <a:t> </a:t>
            </a:r>
            <a:r>
              <a:rPr lang="en-US" dirty="0" err="1"/>
              <a:t>na</a:t>
            </a:r>
            <a:r>
              <a:rPr lang="en-US" dirty="0"/>
              <a:t> </a:t>
            </a:r>
            <a:r>
              <a:rPr lang="en-US" dirty="0" err="1"/>
              <a:t>pojedynczym</a:t>
            </a:r>
            <a:r>
              <a:rPr lang="en-US" dirty="0"/>
              <a:t>  </a:t>
            </a:r>
            <a:r>
              <a:rPr lang="en-US" dirty="0" err="1"/>
              <a:t>pomiarze</a:t>
            </a:r>
            <a:r>
              <a:rPr lang="en-US" dirty="0"/>
              <a:t> </a:t>
            </a:r>
            <a:r>
              <a:rPr lang="en-US" dirty="0" err="1"/>
              <a:t>kwantowym</a:t>
            </a:r>
            <a:r>
              <a:rPr lang="en-US" dirty="0"/>
              <a:t> </a:t>
            </a:r>
            <a:r>
              <a:rPr lang="en-US" dirty="0" err="1"/>
              <a:t>dokonanym</a:t>
            </a:r>
            <a:r>
              <a:rPr lang="en-US" dirty="0"/>
              <a:t> w </a:t>
            </a:r>
            <a:r>
              <a:rPr lang="en-US" dirty="0" err="1"/>
              <a:t>jej</a:t>
            </a:r>
            <a:r>
              <a:rPr lang="en-US" dirty="0"/>
              <a:t> </a:t>
            </a:r>
            <a:r>
              <a:rPr lang="en-US" dirty="0" err="1"/>
              <a:t>obdarzonym</a:t>
            </a:r>
            <a:r>
              <a:rPr lang="en-US" dirty="0"/>
              <a:t> </a:t>
            </a:r>
            <a:r>
              <a:rPr lang="en-US" dirty="0" err="1"/>
              <a:t>wolnoscia</a:t>
            </a:r>
            <a:r>
              <a:rPr lang="en-US" dirty="0"/>
              <a:t> </a:t>
            </a:r>
            <a:r>
              <a:rPr lang="en-US" dirty="0" err="1"/>
              <a:t>wyboru</a:t>
            </a:r>
            <a:r>
              <a:rPr lang="en-US" dirty="0"/>
              <a:t> </a:t>
            </a:r>
            <a:r>
              <a:rPr lang="en-US" dirty="0" err="1"/>
              <a:t>mozgu</a:t>
            </a:r>
            <a:r>
              <a:rPr lang="en-US" dirty="0"/>
              <a:t>, </a:t>
            </a:r>
            <a:r>
              <a:rPr lang="en-US" dirty="0" err="1"/>
              <a:t>losy</a:t>
            </a:r>
            <a:r>
              <a:rPr lang="en-US" dirty="0"/>
              <a:t> </a:t>
            </a:r>
            <a:r>
              <a:rPr lang="en-US" dirty="0" err="1"/>
              <a:t>ludzkości</a:t>
            </a:r>
            <a:r>
              <a:rPr lang="en-US" dirty="0"/>
              <a:t> </a:t>
            </a:r>
            <a:r>
              <a:rPr lang="en-US" dirty="0" err="1"/>
              <a:t>mogłyby</a:t>
            </a:r>
            <a:r>
              <a:rPr lang="en-US" dirty="0"/>
              <a:t> </a:t>
            </a:r>
            <a:r>
              <a:rPr lang="en-US" dirty="0" err="1"/>
              <a:t>być</a:t>
            </a:r>
            <a:r>
              <a:rPr lang="en-US" dirty="0"/>
              <a:t> </a:t>
            </a:r>
            <a:r>
              <a:rPr lang="en-US" dirty="0" err="1"/>
              <a:t>całkowicie</a:t>
            </a:r>
            <a:r>
              <a:rPr lang="en-US" dirty="0"/>
              <a:t> </a:t>
            </a:r>
            <a:r>
              <a:rPr lang="en-US" dirty="0" err="1"/>
              <a:t>zmienione</a:t>
            </a:r>
            <a:r>
              <a:rPr lang="en-US" dirty="0"/>
              <a:t> w </a:t>
            </a:r>
            <a:r>
              <a:rPr lang="en-US" dirty="0" err="1"/>
              <a:t>zaleznosci</a:t>
            </a:r>
            <a:r>
              <a:rPr lang="en-US" dirty="0"/>
              <a:t> od </a:t>
            </a:r>
            <a:r>
              <a:rPr lang="en-US" dirty="0" err="1"/>
              <a:t>wyniku</a:t>
            </a:r>
            <a:r>
              <a:rPr lang="en-US" dirty="0"/>
              <a:t> </a:t>
            </a:r>
            <a:r>
              <a:rPr lang="en-US" dirty="0" err="1"/>
              <a:t>tego</a:t>
            </a:r>
            <a:r>
              <a:rPr lang="en-US" dirty="0"/>
              <a:t> </a:t>
            </a:r>
            <a:r>
              <a:rPr lang="en-US" dirty="0" err="1"/>
              <a:t>pomiaru</a:t>
            </a:r>
            <a:r>
              <a:rPr lang="en-US" dirty="0"/>
              <a:t>  0 = “</a:t>
            </a:r>
            <a:r>
              <a:rPr lang="en-US" dirty="0" err="1"/>
              <a:t>jem</a:t>
            </a:r>
            <a:r>
              <a:rPr lang="en-US" dirty="0"/>
              <a:t> </a:t>
            </a:r>
            <a:r>
              <a:rPr lang="en-US" dirty="0" err="1"/>
              <a:t>owoc</a:t>
            </a:r>
            <a:r>
              <a:rPr lang="en-US" dirty="0"/>
              <a:t>”, 1 – “</a:t>
            </a:r>
            <a:r>
              <a:rPr lang="en-US" dirty="0" err="1"/>
              <a:t>nie</a:t>
            </a:r>
            <a:r>
              <a:rPr lang="en-US" dirty="0"/>
              <a:t> </a:t>
            </a:r>
            <a:r>
              <a:rPr lang="en-US" dirty="0" err="1"/>
              <a:t>jem</a:t>
            </a:r>
            <a:r>
              <a:rPr lang="en-US" dirty="0"/>
              <a:t> </a:t>
            </a:r>
            <a:r>
              <a:rPr lang="en-US" dirty="0" err="1"/>
              <a:t>owocu</a:t>
            </a:r>
            <a:r>
              <a:rPr lang="en-US" dirty="0"/>
              <a:t>”. </a:t>
            </a:r>
            <a:r>
              <a:rPr lang="en-US" dirty="0" err="1"/>
              <a:t>Teatr</a:t>
            </a:r>
            <a:r>
              <a:rPr lang="en-US" dirty="0"/>
              <a:t> </a:t>
            </a:r>
            <a:r>
              <a:rPr lang="en-US" dirty="0" err="1"/>
              <a:t>ilustruje</a:t>
            </a:r>
            <a:r>
              <a:rPr lang="en-US" dirty="0"/>
              <a:t> ten </a:t>
            </a:r>
            <a:r>
              <a:rPr lang="en-US" dirty="0" err="1"/>
              <a:t>wybor</a:t>
            </a:r>
            <a:r>
              <a:rPr lang="en-US" dirty="0"/>
              <a:t> </a:t>
            </a:r>
            <a:r>
              <a:rPr lang="en-US" dirty="0" err="1"/>
              <a:t>poprzez</a:t>
            </a:r>
            <a:r>
              <a:rPr lang="en-US" dirty="0"/>
              <a:t> </a:t>
            </a:r>
            <a:r>
              <a:rPr lang="en-US" dirty="0" err="1"/>
              <a:t>wizualizacje</a:t>
            </a:r>
            <a:r>
              <a:rPr lang="en-US" dirty="0"/>
              <a:t> </a:t>
            </a:r>
            <a:r>
              <a:rPr lang="en-US" dirty="0" err="1"/>
              <a:t>kwantowego</a:t>
            </a:r>
            <a:r>
              <a:rPr lang="en-US" dirty="0"/>
              <a:t> </a:t>
            </a:r>
            <a:r>
              <a:rPr lang="en-US" dirty="0" err="1"/>
              <a:t>pomiaru</a:t>
            </a:r>
            <a:r>
              <a:rPr lang="en-US" dirty="0"/>
              <a:t> - </a:t>
            </a:r>
            <a:r>
              <a:rPr lang="en-US" dirty="0" err="1"/>
              <a:t>wybór</a:t>
            </a:r>
            <a:r>
              <a:rPr lang="en-US" dirty="0"/>
              <a:t> </a:t>
            </a:r>
            <a:r>
              <a:rPr lang="en-US" dirty="0" err="1"/>
              <a:t>Ewy</a:t>
            </a:r>
            <a:r>
              <a:rPr lang="en-US" dirty="0"/>
              <a:t>, </a:t>
            </a:r>
            <a:r>
              <a:rPr lang="en-US" dirty="0" err="1"/>
              <a:t>kiedy</a:t>
            </a:r>
            <a:r>
              <a:rPr lang="en-US" dirty="0"/>
              <a:t> </a:t>
            </a:r>
            <a:r>
              <a:rPr lang="en-US" dirty="0" err="1"/>
              <a:t>zjada</a:t>
            </a:r>
            <a:r>
              <a:rPr lang="en-US" dirty="0"/>
              <a:t> </a:t>
            </a:r>
            <a:r>
              <a:rPr lang="en-US" dirty="0" err="1"/>
              <a:t>zakazany</a:t>
            </a:r>
            <a:r>
              <a:rPr lang="en-US" dirty="0"/>
              <a:t> </a:t>
            </a:r>
            <a:r>
              <a:rPr lang="en-US" dirty="0" err="1"/>
              <a:t>owoc</a:t>
            </a:r>
            <a:r>
              <a:rPr lang="en-US" dirty="0"/>
              <a:t> (to </a:t>
            </a:r>
            <a:r>
              <a:rPr lang="en-US" dirty="0" err="1"/>
              <a:t>znaczy</a:t>
            </a:r>
            <a:r>
              <a:rPr lang="en-US" dirty="0"/>
              <a:t>, </a:t>
            </a:r>
            <a:r>
              <a:rPr lang="en-US" dirty="0" err="1"/>
              <a:t>instaluje</a:t>
            </a:r>
            <a:r>
              <a:rPr lang="en-US" dirty="0"/>
              <a:t> </a:t>
            </a:r>
            <a:r>
              <a:rPr lang="en-US" dirty="0" err="1"/>
              <a:t>nowy</a:t>
            </a:r>
            <a:r>
              <a:rPr lang="en-US" dirty="0"/>
              <a:t> </a:t>
            </a:r>
            <a:r>
              <a:rPr lang="en-US" dirty="0" err="1"/>
              <a:t>kwantowy</a:t>
            </a:r>
            <a:r>
              <a:rPr lang="en-US" dirty="0"/>
              <a:t> </a:t>
            </a:r>
            <a:r>
              <a:rPr lang="en-US" dirty="0" err="1"/>
              <a:t>mikroczip</a:t>
            </a:r>
            <a:r>
              <a:rPr lang="en-US" dirty="0"/>
              <a:t> o </a:t>
            </a:r>
            <a:r>
              <a:rPr lang="en-US" dirty="0" err="1"/>
              <a:t>rozszerzonej</a:t>
            </a:r>
            <a:r>
              <a:rPr lang="en-US" dirty="0"/>
              <a:t> </a:t>
            </a:r>
            <a:r>
              <a:rPr lang="en-US" dirty="0" err="1"/>
              <a:t>Wiedzy</a:t>
            </a:r>
            <a:r>
              <a:rPr lang="en-US" dirty="0"/>
              <a:t>).</a:t>
            </a:r>
          </a:p>
          <a:p>
            <a:pPr lvl="0"/>
            <a:r>
              <a:rPr lang="en-US" dirty="0" err="1"/>
              <a:t>Spostrzeżenie</a:t>
            </a:r>
            <a:r>
              <a:rPr lang="en-US" dirty="0"/>
              <a:t>, </a:t>
            </a:r>
            <a:r>
              <a:rPr lang="en-US" dirty="0" err="1"/>
              <a:t>że</a:t>
            </a:r>
            <a:r>
              <a:rPr lang="en-US" dirty="0"/>
              <a:t> </a:t>
            </a:r>
            <a:r>
              <a:rPr lang="en-US" dirty="0" err="1"/>
              <a:t>zachowanie</a:t>
            </a:r>
            <a:r>
              <a:rPr lang="en-US" dirty="0"/>
              <a:t> jest </a:t>
            </a:r>
            <a:r>
              <a:rPr lang="en-US" dirty="0" err="1"/>
              <a:t>wymuszowne</a:t>
            </a:r>
            <a:r>
              <a:rPr lang="en-US" dirty="0"/>
              <a:t> a </a:t>
            </a:r>
            <a:r>
              <a:rPr lang="en-US" dirty="0" err="1"/>
              <a:t>nie</a:t>
            </a:r>
            <a:r>
              <a:rPr lang="en-US" dirty="0"/>
              <a:t> </a:t>
            </a:r>
            <a:r>
              <a:rPr lang="en-US" dirty="0" err="1"/>
              <a:t>całkowicie</a:t>
            </a:r>
            <a:r>
              <a:rPr lang="en-US" dirty="0"/>
              <a:t> </a:t>
            </a:r>
            <a:r>
              <a:rPr lang="en-US" dirty="0" err="1"/>
              <a:t>chaotyczne</a:t>
            </a:r>
            <a:r>
              <a:rPr lang="en-US" dirty="0"/>
              <a:t> </a:t>
            </a:r>
            <a:r>
              <a:rPr lang="en-US" dirty="0" err="1"/>
              <a:t>i</a:t>
            </a:r>
            <a:r>
              <a:rPr lang="en-US" dirty="0"/>
              <a:t> </a:t>
            </a:r>
            <a:r>
              <a:rPr lang="en-US" dirty="0" err="1"/>
              <a:t>probabilistyczne</a:t>
            </a:r>
            <a:r>
              <a:rPr lang="en-US" dirty="0"/>
              <a:t>, jest </a:t>
            </a:r>
            <a:r>
              <a:rPr lang="en-US" dirty="0" err="1"/>
              <a:t>rezultatem</a:t>
            </a:r>
            <a:r>
              <a:rPr lang="en-US" dirty="0"/>
              <a:t> </a:t>
            </a:r>
            <a:r>
              <a:rPr lang="en-US" dirty="0" err="1"/>
              <a:t>uwikłania</a:t>
            </a:r>
            <a:r>
              <a:rPr lang="en-US" dirty="0"/>
              <a:t> </a:t>
            </a:r>
            <a:r>
              <a:rPr lang="en-US" dirty="0" err="1"/>
              <a:t>kwantowego</a:t>
            </a:r>
            <a:r>
              <a:rPr lang="en-US" dirty="0"/>
              <a:t> (quantum entanglement) w </a:t>
            </a:r>
            <a:r>
              <a:rPr lang="en-US" dirty="0" err="1"/>
              <a:t>opisanych</a:t>
            </a:r>
            <a:r>
              <a:rPr lang="en-US" dirty="0"/>
              <a:t> </a:t>
            </a:r>
            <a:r>
              <a:rPr lang="en-US" dirty="0" err="1"/>
              <a:t>automatach</a:t>
            </a:r>
            <a:r>
              <a:rPr lang="en-US" dirty="0"/>
              <a:t> </a:t>
            </a:r>
            <a:r>
              <a:rPr lang="en-US" dirty="0" err="1"/>
              <a:t>kwantowych</a:t>
            </a:r>
            <a:r>
              <a:rPr lang="en-US" dirty="0"/>
              <a:t>. </a:t>
            </a:r>
            <a:r>
              <a:rPr lang="en-US" dirty="0" err="1"/>
              <a:t>Uwiklanie</a:t>
            </a:r>
            <a:r>
              <a:rPr lang="en-US" dirty="0"/>
              <a:t> w </a:t>
            </a:r>
            <a:r>
              <a:rPr lang="en-US" dirty="0" err="1"/>
              <a:t>ukladzie</a:t>
            </a:r>
            <a:r>
              <a:rPr lang="en-US" dirty="0"/>
              <a:t> </a:t>
            </a:r>
            <a:r>
              <a:rPr lang="en-US" dirty="0" err="1"/>
              <a:t>dwoch</a:t>
            </a:r>
            <a:r>
              <a:rPr lang="en-US" dirty="0"/>
              <a:t> </a:t>
            </a:r>
            <a:r>
              <a:rPr lang="en-US" dirty="0" err="1"/>
              <a:t>kubitow</a:t>
            </a:r>
            <a:r>
              <a:rPr lang="en-US" dirty="0"/>
              <a:t> </a:t>
            </a:r>
            <a:r>
              <a:rPr lang="en-US" dirty="0" err="1"/>
              <a:t>prowadzi</a:t>
            </a:r>
            <a:r>
              <a:rPr lang="en-US" dirty="0"/>
              <a:t> do </a:t>
            </a:r>
            <a:r>
              <a:rPr lang="en-US" dirty="0" err="1"/>
              <a:t>faktu</a:t>
            </a:r>
            <a:r>
              <a:rPr lang="en-US" dirty="0"/>
              <a:t> </a:t>
            </a:r>
            <a:r>
              <a:rPr lang="en-US" dirty="0" err="1"/>
              <a:t>ze</a:t>
            </a:r>
            <a:r>
              <a:rPr lang="en-US" dirty="0"/>
              <a:t> </a:t>
            </a:r>
            <a:r>
              <a:rPr lang="en-US" dirty="0" err="1"/>
              <a:t>ze</a:t>
            </a:r>
            <a:r>
              <a:rPr lang="en-US" dirty="0"/>
              <a:t> </a:t>
            </a:r>
            <a:r>
              <a:rPr lang="en-US" dirty="0" err="1"/>
              <a:t>zbioru</a:t>
            </a:r>
            <a:r>
              <a:rPr lang="en-US" dirty="0"/>
              <a:t> </a:t>
            </a:r>
            <a:r>
              <a:rPr lang="en-US" dirty="0" err="1"/>
              <a:t>stanow</a:t>
            </a:r>
            <a:r>
              <a:rPr lang="en-US" dirty="0"/>
              <a:t> 00, 01, 10 </a:t>
            </a:r>
            <a:r>
              <a:rPr lang="en-US" dirty="0" err="1"/>
              <a:t>i</a:t>
            </a:r>
            <a:r>
              <a:rPr lang="en-US" dirty="0"/>
              <a:t> 11 </a:t>
            </a:r>
            <a:r>
              <a:rPr lang="en-US" dirty="0" err="1"/>
              <a:t>wybierane</a:t>
            </a:r>
            <a:r>
              <a:rPr lang="en-US" dirty="0"/>
              <a:t> w </a:t>
            </a:r>
            <a:r>
              <a:rPr lang="en-US" dirty="0" err="1"/>
              <a:t>pomiarze</a:t>
            </a:r>
            <a:r>
              <a:rPr lang="en-US" dirty="0"/>
              <a:t> </a:t>
            </a:r>
            <a:r>
              <a:rPr lang="en-US" dirty="0" err="1"/>
              <a:t>sa</a:t>
            </a:r>
            <a:r>
              <a:rPr lang="en-US" dirty="0"/>
              <a:t> </a:t>
            </a:r>
            <a:r>
              <a:rPr lang="en-US" dirty="0" err="1"/>
              <a:t>tylko</a:t>
            </a:r>
            <a:r>
              <a:rPr lang="en-US" dirty="0"/>
              <a:t> </a:t>
            </a:r>
            <a:r>
              <a:rPr lang="en-US" dirty="0" err="1"/>
              <a:t>stany</a:t>
            </a:r>
            <a:r>
              <a:rPr lang="en-US" dirty="0"/>
              <a:t> 00  </a:t>
            </a:r>
            <a:r>
              <a:rPr lang="en-US" dirty="0" err="1"/>
              <a:t>i</a:t>
            </a:r>
            <a:r>
              <a:rPr lang="en-US" dirty="0"/>
              <a:t> 11.</a:t>
            </a:r>
          </a:p>
          <a:p>
            <a:pPr lvl="0"/>
            <a:r>
              <a:rPr lang="en-US" dirty="0" err="1"/>
              <a:t>Jak</a:t>
            </a:r>
            <a:r>
              <a:rPr lang="en-US" dirty="0"/>
              <a:t> </a:t>
            </a:r>
            <a:r>
              <a:rPr lang="en-US" dirty="0" err="1"/>
              <a:t>narazie</a:t>
            </a:r>
            <a:r>
              <a:rPr lang="en-US" dirty="0"/>
              <a:t>, </a:t>
            </a:r>
            <a:r>
              <a:rPr lang="en-US" dirty="0" err="1"/>
              <a:t>teatr</a:t>
            </a:r>
            <a:r>
              <a:rPr lang="en-US" dirty="0"/>
              <a:t> </a:t>
            </a:r>
            <a:r>
              <a:rPr lang="en-US" dirty="0" err="1"/>
              <a:t>nie</a:t>
            </a:r>
            <a:r>
              <a:rPr lang="en-US" dirty="0"/>
              <a:t> </a:t>
            </a:r>
            <a:r>
              <a:rPr lang="en-US" dirty="0" err="1"/>
              <a:t>wykorzystuje</a:t>
            </a:r>
            <a:r>
              <a:rPr lang="en-US" dirty="0"/>
              <a:t> </a:t>
            </a:r>
            <a:r>
              <a:rPr lang="en-US" dirty="0" err="1"/>
              <a:t>komputera</a:t>
            </a:r>
            <a:r>
              <a:rPr lang="en-US" dirty="0"/>
              <a:t> </a:t>
            </a:r>
            <a:r>
              <a:rPr lang="en-US" dirty="0" err="1"/>
              <a:t>kwantowego</a:t>
            </a:r>
            <a:r>
              <a:rPr lang="en-US" dirty="0"/>
              <a:t>. </a:t>
            </a:r>
            <a:r>
              <a:rPr lang="en-US" dirty="0" err="1"/>
              <a:t>Wszystki</a:t>
            </a:r>
            <a:r>
              <a:rPr lang="en-US" dirty="0"/>
              <a:t> </a:t>
            </a:r>
            <a:r>
              <a:rPr lang="en-US" dirty="0" err="1"/>
              <a:t>kwantowe</a:t>
            </a:r>
            <a:r>
              <a:rPr lang="en-US" dirty="0"/>
              <a:t> </a:t>
            </a:r>
            <a:r>
              <a:rPr lang="en-US" dirty="0" err="1"/>
              <a:t>automaty</a:t>
            </a:r>
            <a:r>
              <a:rPr lang="en-US" dirty="0"/>
              <a:t> </a:t>
            </a:r>
            <a:r>
              <a:rPr lang="en-US" dirty="0" err="1"/>
              <a:t>są</a:t>
            </a:r>
            <a:r>
              <a:rPr lang="en-US" dirty="0"/>
              <a:t> </a:t>
            </a:r>
            <a:r>
              <a:rPr lang="en-US" dirty="0" err="1"/>
              <a:t>symulowane</a:t>
            </a:r>
            <a:r>
              <a:rPr lang="en-US" dirty="0"/>
              <a:t> </a:t>
            </a:r>
            <a:r>
              <a:rPr lang="en-US" dirty="0" err="1"/>
              <a:t>za</a:t>
            </a:r>
            <a:r>
              <a:rPr lang="en-US" dirty="0"/>
              <a:t> </a:t>
            </a:r>
            <a:r>
              <a:rPr lang="en-US" dirty="0" err="1"/>
              <a:t>pomocą</a:t>
            </a:r>
            <a:r>
              <a:rPr lang="en-US" dirty="0"/>
              <a:t> </a:t>
            </a:r>
            <a:r>
              <a:rPr lang="en-US" dirty="0" err="1"/>
              <a:t>symulatora</a:t>
            </a:r>
            <a:r>
              <a:rPr lang="en-US" dirty="0"/>
              <a:t> </a:t>
            </a:r>
            <a:r>
              <a:rPr lang="en-US" dirty="0" err="1"/>
              <a:t>kwantowego</a:t>
            </a:r>
            <a:r>
              <a:rPr lang="en-US" dirty="0"/>
              <a:t> QUIDPRO, </a:t>
            </a:r>
            <a:r>
              <a:rPr lang="en-US" dirty="0" err="1"/>
              <a:t>opracowanego</a:t>
            </a:r>
            <a:r>
              <a:rPr lang="en-US" dirty="0"/>
              <a:t> w </a:t>
            </a:r>
            <a:r>
              <a:rPr lang="en-US" dirty="0" err="1"/>
              <a:t>Uniwersytecie</a:t>
            </a:r>
            <a:r>
              <a:rPr lang="en-US" dirty="0"/>
              <a:t> Michigan. </a:t>
            </a:r>
            <a:r>
              <a:rPr lang="en-US" dirty="0" err="1"/>
              <a:t>Wszystkie</a:t>
            </a:r>
            <a:r>
              <a:rPr lang="en-US" dirty="0"/>
              <a:t> </a:t>
            </a:r>
            <a:r>
              <a:rPr lang="en-US" dirty="0" err="1"/>
              <a:t>inne</a:t>
            </a:r>
            <a:r>
              <a:rPr lang="en-US" dirty="0"/>
              <a:t> </a:t>
            </a:r>
            <a:r>
              <a:rPr lang="en-US" dirty="0" err="1"/>
              <a:t>programy</a:t>
            </a:r>
            <a:r>
              <a:rPr lang="en-US" dirty="0"/>
              <a:t> </a:t>
            </a:r>
            <a:r>
              <a:rPr lang="en-US" dirty="0" err="1"/>
              <a:t>pochodzą</a:t>
            </a:r>
            <a:r>
              <a:rPr lang="en-US" dirty="0"/>
              <a:t> </a:t>
            </a:r>
            <a:r>
              <a:rPr lang="en-US" dirty="0" err="1"/>
              <a:t>ze</a:t>
            </a:r>
            <a:r>
              <a:rPr lang="en-US" dirty="0"/>
              <a:t> </a:t>
            </a:r>
            <a:r>
              <a:rPr lang="en-US" dirty="0" err="1"/>
              <a:t>Stanowego</a:t>
            </a:r>
            <a:r>
              <a:rPr lang="en-US" dirty="0"/>
              <a:t> </a:t>
            </a:r>
            <a:r>
              <a:rPr lang="en-US" dirty="0" err="1"/>
              <a:t>Uniwersytetu</a:t>
            </a:r>
            <a:r>
              <a:rPr lang="en-US" dirty="0"/>
              <a:t> w Portland. </a:t>
            </a:r>
          </a:p>
          <a:p>
            <a:pPr lvl="0"/>
            <a:r>
              <a:rPr lang="en-US" dirty="0"/>
              <a:t>W </a:t>
            </a:r>
            <a:r>
              <a:rPr lang="en-US" dirty="0" err="1"/>
              <a:t>kontekscie</a:t>
            </a:r>
            <a:r>
              <a:rPr lang="en-US" dirty="0"/>
              <a:t> </a:t>
            </a:r>
            <a:r>
              <a:rPr lang="en-US" dirty="0" err="1"/>
              <a:t>tej</a:t>
            </a:r>
            <a:r>
              <a:rPr lang="en-US" dirty="0"/>
              <a:t> </a:t>
            </a:r>
            <a:r>
              <a:rPr lang="en-US" dirty="0" err="1"/>
              <a:t>sztuki</a:t>
            </a:r>
            <a:r>
              <a:rPr lang="en-US" dirty="0"/>
              <a:t> </a:t>
            </a:r>
            <a:r>
              <a:rPr lang="en-US" dirty="0" err="1"/>
              <a:t>operacje</a:t>
            </a:r>
            <a:r>
              <a:rPr lang="en-US" dirty="0"/>
              <a:t> </a:t>
            </a:r>
            <a:r>
              <a:rPr lang="en-US" dirty="0" err="1"/>
              <a:t>kwantowe</a:t>
            </a:r>
            <a:r>
              <a:rPr lang="en-US" dirty="0"/>
              <a:t> </a:t>
            </a:r>
            <a:r>
              <a:rPr lang="en-US" dirty="0" err="1"/>
              <a:t>oznaczają</a:t>
            </a:r>
            <a:r>
              <a:rPr lang="en-US" dirty="0"/>
              <a:t>, </a:t>
            </a:r>
            <a:r>
              <a:rPr lang="en-US" dirty="0" err="1"/>
              <a:t>że</a:t>
            </a:r>
            <a:r>
              <a:rPr lang="en-US" dirty="0"/>
              <a:t> </a:t>
            </a:r>
            <a:r>
              <a:rPr lang="en-US" dirty="0" err="1"/>
              <a:t>roboty</a:t>
            </a:r>
            <a:r>
              <a:rPr lang="en-US" dirty="0"/>
              <a:t> w </a:t>
            </a:r>
            <a:r>
              <a:rPr lang="en-US" dirty="0" err="1"/>
              <a:t>zasadzie</a:t>
            </a:r>
            <a:r>
              <a:rPr lang="en-US" dirty="0"/>
              <a:t> </a:t>
            </a:r>
            <a:r>
              <a:rPr lang="en-US" dirty="0" err="1"/>
              <a:t>realizuja</a:t>
            </a:r>
            <a:r>
              <a:rPr lang="en-US" dirty="0"/>
              <a:t> </a:t>
            </a:r>
            <a:r>
              <a:rPr lang="en-US" dirty="0" err="1"/>
              <a:t>scenariusz</a:t>
            </a:r>
            <a:r>
              <a:rPr lang="en-US" dirty="0"/>
              <a:t>, ale </a:t>
            </a:r>
            <a:r>
              <a:rPr lang="en-US" dirty="0" err="1"/>
              <a:t>że</a:t>
            </a:r>
            <a:r>
              <a:rPr lang="en-US" dirty="0"/>
              <a:t> </a:t>
            </a:r>
            <a:r>
              <a:rPr lang="en-US" dirty="0" err="1"/>
              <a:t>mogą</a:t>
            </a:r>
            <a:r>
              <a:rPr lang="en-US" dirty="0"/>
              <a:t> </a:t>
            </a:r>
            <a:r>
              <a:rPr lang="en-US" dirty="0" err="1"/>
              <a:t>także</a:t>
            </a:r>
            <a:r>
              <a:rPr lang="en-US" dirty="0"/>
              <a:t> </a:t>
            </a:r>
            <a:r>
              <a:rPr lang="en-US" dirty="0" err="1"/>
              <a:t>improwizować</a:t>
            </a:r>
            <a:r>
              <a:rPr lang="en-US" dirty="0"/>
              <a:t>. (Adam, I </a:t>
            </a:r>
            <a:r>
              <a:rPr lang="en-US" dirty="0" err="1"/>
              <a:t>Ewa</a:t>
            </a:r>
            <a:r>
              <a:rPr lang="en-US" dirty="0"/>
              <a:t> w </a:t>
            </a:r>
            <a:r>
              <a:rPr lang="en-US" dirty="0" err="1"/>
              <a:t>pewnych</a:t>
            </a:r>
            <a:r>
              <a:rPr lang="en-US" dirty="0"/>
              <a:t> </a:t>
            </a:r>
            <a:r>
              <a:rPr lang="en-US" dirty="0" err="1"/>
              <a:t>partiach</a:t>
            </a:r>
            <a:r>
              <a:rPr lang="en-US" dirty="0"/>
              <a:t> </a:t>
            </a:r>
            <a:r>
              <a:rPr lang="en-US" dirty="0" err="1"/>
              <a:t>sztuki</a:t>
            </a:r>
            <a:r>
              <a:rPr lang="en-US" dirty="0"/>
              <a:t> </a:t>
            </a:r>
            <a:r>
              <a:rPr lang="en-US" dirty="0" err="1"/>
              <a:t>również</a:t>
            </a:r>
            <a:r>
              <a:rPr lang="en-US" dirty="0"/>
              <a:t> </a:t>
            </a:r>
            <a:r>
              <a:rPr lang="en-US" dirty="0" err="1"/>
              <a:t>mogą</a:t>
            </a:r>
            <a:r>
              <a:rPr lang="en-US" dirty="0"/>
              <a:t> </a:t>
            </a:r>
            <a:r>
              <a:rPr lang="en-US" dirty="0" err="1"/>
              <a:t>improwizować</a:t>
            </a:r>
            <a:r>
              <a:rPr lang="en-US" dirty="0"/>
              <a:t>, w </a:t>
            </a:r>
            <a:r>
              <a:rPr lang="en-US" dirty="0" err="1"/>
              <a:t>ograniczonym</a:t>
            </a:r>
            <a:r>
              <a:rPr lang="en-US" dirty="0"/>
              <a:t> </a:t>
            </a:r>
            <a:r>
              <a:rPr lang="en-US" dirty="0" err="1"/>
              <a:t>stopniu</a:t>
            </a:r>
            <a:r>
              <a:rPr lang="en-US" dirty="0"/>
              <a:t>, </a:t>
            </a:r>
            <a:r>
              <a:rPr lang="en-US" dirty="0" err="1"/>
              <a:t>wypowiadając</a:t>
            </a:r>
            <a:r>
              <a:rPr lang="en-US" dirty="0"/>
              <a:t> </a:t>
            </a:r>
            <a:r>
              <a:rPr lang="en-US" dirty="0" err="1"/>
              <a:t>swój</a:t>
            </a:r>
            <a:r>
              <a:rPr lang="en-US" dirty="0"/>
              <a:t> </a:t>
            </a:r>
            <a:r>
              <a:rPr lang="en-US" dirty="0" err="1"/>
              <a:t>tekst</a:t>
            </a:r>
            <a:r>
              <a:rPr lang="en-US" dirty="0"/>
              <a:t>). Z </a:t>
            </a:r>
            <a:r>
              <a:rPr lang="en-US" dirty="0" err="1"/>
              <a:t>tego</a:t>
            </a:r>
            <a:r>
              <a:rPr lang="en-US" dirty="0"/>
              <a:t> </a:t>
            </a:r>
            <a:r>
              <a:rPr lang="en-US" dirty="0" err="1"/>
              <a:t>względu</a:t>
            </a:r>
            <a:r>
              <a:rPr lang="en-US" dirty="0"/>
              <a:t> </a:t>
            </a:r>
            <a:r>
              <a:rPr lang="en-US" dirty="0" err="1"/>
              <a:t>każdy</a:t>
            </a:r>
            <a:r>
              <a:rPr lang="en-US" dirty="0"/>
              <a:t> fragment </a:t>
            </a:r>
            <a:r>
              <a:rPr lang="en-US" dirty="0" err="1"/>
              <a:t>przedstawienia</a:t>
            </a:r>
            <a:r>
              <a:rPr lang="en-US" dirty="0"/>
              <a:t> jest </a:t>
            </a:r>
            <a:r>
              <a:rPr lang="en-US" dirty="0" err="1"/>
              <a:t>inny</a:t>
            </a:r>
            <a:r>
              <a:rPr lang="en-US" dirty="0"/>
              <a:t> w </a:t>
            </a:r>
            <a:r>
              <a:rPr lang="en-US" dirty="0" err="1"/>
              <a:t>szczegółach</a:t>
            </a:r>
            <a:r>
              <a:rPr lang="en-US" dirty="0"/>
              <a:t>, </a:t>
            </a:r>
            <a:r>
              <a:rPr lang="en-US" dirty="0" err="1"/>
              <a:t>chociaż</a:t>
            </a:r>
            <a:r>
              <a:rPr lang="en-US" dirty="0"/>
              <a:t> </a:t>
            </a:r>
            <a:r>
              <a:rPr lang="en-US" dirty="0" err="1"/>
              <a:t>dzieje</a:t>
            </a:r>
            <a:r>
              <a:rPr lang="en-US" dirty="0"/>
              <a:t> </a:t>
            </a:r>
            <a:r>
              <a:rPr lang="en-US" dirty="0" err="1"/>
              <a:t>się</a:t>
            </a:r>
            <a:r>
              <a:rPr lang="en-US" dirty="0"/>
              <a:t> to w </a:t>
            </a:r>
            <a:r>
              <a:rPr lang="en-US" dirty="0" err="1"/>
              <a:t>ramach</a:t>
            </a:r>
            <a:r>
              <a:rPr lang="en-US" dirty="0"/>
              <a:t> </a:t>
            </a:r>
            <a:r>
              <a:rPr lang="en-US" dirty="0" err="1"/>
              <a:t>scenariusza</a:t>
            </a:r>
            <a:r>
              <a:rPr lang="en-US" dirty="0"/>
              <a:t>. </a:t>
            </a:r>
          </a:p>
          <a:p>
            <a:pPr lvl="0"/>
            <a:r>
              <a:rPr lang="en-US" dirty="0" err="1"/>
              <a:t>Bardziej</a:t>
            </a:r>
            <a:r>
              <a:rPr lang="en-US" dirty="0"/>
              <a:t> </a:t>
            </a:r>
            <a:r>
              <a:rPr lang="en-US" dirty="0" err="1"/>
              <a:t>szczegółowe</a:t>
            </a:r>
            <a:r>
              <a:rPr lang="en-US" dirty="0"/>
              <a:t> </a:t>
            </a:r>
            <a:r>
              <a:rPr lang="en-US" dirty="0" err="1"/>
              <a:t>informacje</a:t>
            </a:r>
            <a:r>
              <a:rPr lang="en-US" dirty="0"/>
              <a:t> </a:t>
            </a:r>
            <a:r>
              <a:rPr lang="en-US" dirty="0" err="1"/>
              <a:t>jak</a:t>
            </a:r>
            <a:r>
              <a:rPr lang="en-US" dirty="0"/>
              <a:t> </a:t>
            </a:r>
            <a:r>
              <a:rPr lang="en-US" dirty="0" err="1"/>
              <a:t>projekt</a:t>
            </a:r>
            <a:r>
              <a:rPr lang="en-US" dirty="0"/>
              <a:t> </a:t>
            </a:r>
            <a:r>
              <a:rPr lang="en-US" dirty="0" err="1"/>
              <a:t>scenograficzny</a:t>
            </a:r>
            <a:r>
              <a:rPr lang="en-US" dirty="0"/>
              <a:t> </a:t>
            </a:r>
            <a:r>
              <a:rPr lang="en-US" dirty="0" err="1"/>
              <a:t>i</a:t>
            </a:r>
            <a:r>
              <a:rPr lang="en-US" dirty="0"/>
              <a:t> </a:t>
            </a:r>
            <a:r>
              <a:rPr lang="en-US" dirty="0" err="1"/>
              <a:t>zdjęcia</a:t>
            </a:r>
            <a:r>
              <a:rPr lang="en-US" dirty="0"/>
              <a:t> </a:t>
            </a:r>
            <a:r>
              <a:rPr lang="en-US" dirty="0" err="1"/>
              <a:t>znajdują</a:t>
            </a:r>
            <a:r>
              <a:rPr lang="en-US" dirty="0"/>
              <a:t> </a:t>
            </a:r>
            <a:r>
              <a:rPr lang="en-US" dirty="0" err="1"/>
              <a:t>się</a:t>
            </a:r>
            <a:r>
              <a:rPr lang="en-US" dirty="0"/>
              <a:t> w </a:t>
            </a:r>
            <a:r>
              <a:rPr lang="en-US" dirty="0" err="1"/>
              <a:t>osobnym</a:t>
            </a:r>
            <a:r>
              <a:rPr lang="en-US" dirty="0"/>
              <a:t> </a:t>
            </a:r>
            <a:r>
              <a:rPr lang="en-US" dirty="0" err="1"/>
              <a:t>dokumencie</a:t>
            </a:r>
            <a:r>
              <a:rPr lang="en-US" dirty="0"/>
              <a:t>. </a:t>
            </a:r>
          </a:p>
          <a:p>
            <a:pPr lvl="0"/>
            <a:r>
              <a:rPr lang="en-US" dirty="0" err="1"/>
              <a:t>Dokladny</a:t>
            </a:r>
            <a:r>
              <a:rPr lang="en-US" dirty="0"/>
              <a:t> </a:t>
            </a:r>
            <a:r>
              <a:rPr lang="en-US" dirty="0" err="1"/>
              <a:t>opis</a:t>
            </a:r>
            <a:r>
              <a:rPr lang="en-US" dirty="0"/>
              <a:t> </a:t>
            </a:r>
            <a:r>
              <a:rPr lang="en-US" dirty="0" err="1"/>
              <a:t>programow</a:t>
            </a:r>
            <a:r>
              <a:rPr lang="en-US" dirty="0"/>
              <a:t> </a:t>
            </a:r>
            <a:r>
              <a:rPr lang="en-US" dirty="0" err="1"/>
              <a:t>opartych</a:t>
            </a:r>
            <a:r>
              <a:rPr lang="en-US" dirty="0"/>
              <a:t> o </a:t>
            </a:r>
            <a:r>
              <a:rPr lang="en-US" dirty="0" err="1"/>
              <a:t>logike</a:t>
            </a:r>
            <a:r>
              <a:rPr lang="en-US" dirty="0"/>
              <a:t> </a:t>
            </a:r>
            <a:r>
              <a:rPr lang="en-US" dirty="0" err="1"/>
              <a:t>kwantową</a:t>
            </a:r>
            <a:r>
              <a:rPr lang="en-US" dirty="0"/>
              <a:t> </a:t>
            </a:r>
            <a:r>
              <a:rPr lang="en-US" dirty="0" err="1"/>
              <a:t>i</a:t>
            </a:r>
            <a:r>
              <a:rPr lang="en-US" dirty="0"/>
              <a:t> </a:t>
            </a:r>
            <a:r>
              <a:rPr lang="en-US" dirty="0" err="1"/>
              <a:t>modalną</a:t>
            </a:r>
            <a:r>
              <a:rPr lang="en-US" dirty="0"/>
              <a:t> </a:t>
            </a:r>
            <a:r>
              <a:rPr lang="en-US" dirty="0" err="1"/>
              <a:t>podany</a:t>
            </a:r>
            <a:r>
              <a:rPr lang="en-US" dirty="0"/>
              <a:t> jest w </a:t>
            </a:r>
            <a:r>
              <a:rPr lang="en-US" dirty="0" err="1"/>
              <a:t>innym</a:t>
            </a:r>
            <a:r>
              <a:rPr lang="en-US" dirty="0"/>
              <a:t> </a:t>
            </a:r>
            <a:r>
              <a:rPr lang="en-US" dirty="0" err="1"/>
              <a:t>dokumencie</a:t>
            </a:r>
            <a:r>
              <a:rPr lang="en-US" dirty="0"/>
              <a:t>.</a:t>
            </a:r>
          </a:p>
          <a:p>
            <a:pPr lvl="0"/>
            <a:r>
              <a:rPr lang="en-US" dirty="0" err="1"/>
              <a:t>Inaczej</a:t>
            </a:r>
            <a:r>
              <a:rPr lang="en-US" dirty="0"/>
              <a:t> </a:t>
            </a:r>
            <a:r>
              <a:rPr lang="en-US" dirty="0" err="1"/>
              <a:t>niż</a:t>
            </a:r>
            <a:r>
              <a:rPr lang="en-US" dirty="0"/>
              <a:t> w </a:t>
            </a:r>
            <a:r>
              <a:rPr lang="en-US" dirty="0" err="1"/>
              <a:t>przypadku</a:t>
            </a:r>
            <a:r>
              <a:rPr lang="en-US" dirty="0"/>
              <a:t> </a:t>
            </a:r>
            <a:r>
              <a:rPr lang="en-US" dirty="0" err="1"/>
              <a:t>sztuki</a:t>
            </a:r>
            <a:r>
              <a:rPr lang="en-US" dirty="0"/>
              <a:t> “Quantum </a:t>
            </a:r>
            <a:r>
              <a:rPr lang="en-US" dirty="0" err="1"/>
              <a:t>Consciousnes</a:t>
            </a:r>
            <a:r>
              <a:rPr lang="en-US" dirty="0"/>
              <a:t>”, </a:t>
            </a:r>
            <a:r>
              <a:rPr lang="en-US" dirty="0" err="1"/>
              <a:t>która</a:t>
            </a:r>
            <a:r>
              <a:rPr lang="en-US" dirty="0"/>
              <a:t> </a:t>
            </a:r>
            <a:r>
              <a:rPr lang="en-US" dirty="0" err="1"/>
              <a:t>będzie</a:t>
            </a:r>
            <a:r>
              <a:rPr lang="en-US" dirty="0"/>
              <a:t> </a:t>
            </a:r>
            <a:r>
              <a:rPr lang="en-US" dirty="0" err="1"/>
              <a:t>pokazywana</a:t>
            </a:r>
            <a:r>
              <a:rPr lang="en-US" dirty="0"/>
              <a:t> w </a:t>
            </a:r>
            <a:r>
              <a:rPr lang="en-US" dirty="0" err="1"/>
              <a:t>laboratorium</a:t>
            </a:r>
            <a:r>
              <a:rPr lang="en-US" dirty="0"/>
              <a:t>, to </a:t>
            </a:r>
            <a:r>
              <a:rPr lang="en-US" dirty="0" err="1"/>
              <a:t>przedstawienie</a:t>
            </a:r>
            <a:r>
              <a:rPr lang="en-US" dirty="0"/>
              <a:t> </a:t>
            </a:r>
            <a:r>
              <a:rPr lang="en-US" dirty="0" err="1"/>
              <a:t>będzie</a:t>
            </a:r>
            <a:r>
              <a:rPr lang="en-US" dirty="0"/>
              <a:t> </a:t>
            </a:r>
            <a:r>
              <a:rPr lang="en-US" dirty="0" err="1"/>
              <a:t>stopniowo</a:t>
            </a:r>
            <a:r>
              <a:rPr lang="en-US" dirty="0"/>
              <a:t> </a:t>
            </a:r>
            <a:r>
              <a:rPr lang="en-US" dirty="0" err="1"/>
              <a:t>nagrywane</a:t>
            </a:r>
            <a:r>
              <a:rPr lang="en-US" dirty="0"/>
              <a:t> </a:t>
            </a:r>
            <a:r>
              <a:rPr lang="en-US" dirty="0" err="1"/>
              <a:t>na</a:t>
            </a:r>
            <a:r>
              <a:rPr lang="en-US" dirty="0"/>
              <a:t> </a:t>
            </a:r>
            <a:r>
              <a:rPr lang="en-US" dirty="0" err="1"/>
              <a:t>wideo</a:t>
            </a:r>
            <a:r>
              <a:rPr lang="en-US" dirty="0"/>
              <a:t> a </a:t>
            </a:r>
            <a:r>
              <a:rPr lang="en-US" dirty="0" err="1"/>
              <a:t>nie</a:t>
            </a:r>
            <a:r>
              <a:rPr lang="en-US" dirty="0"/>
              <a:t> </a:t>
            </a:r>
            <a:r>
              <a:rPr lang="en-US" dirty="0" err="1"/>
              <a:t>odgrywane</a:t>
            </a:r>
            <a:r>
              <a:rPr lang="en-US" dirty="0"/>
              <a:t> </a:t>
            </a:r>
            <a:r>
              <a:rPr lang="en-US" dirty="0" err="1"/>
              <a:t>przed</a:t>
            </a:r>
            <a:r>
              <a:rPr lang="en-US" dirty="0"/>
              <a:t> </a:t>
            </a:r>
            <a:r>
              <a:rPr lang="en-US" dirty="0" err="1"/>
              <a:t>publicznością</a:t>
            </a:r>
            <a:r>
              <a:rPr lang="en-US" dirty="0"/>
              <a:t>.</a:t>
            </a:r>
          </a:p>
          <a:p>
            <a:r>
              <a:rPr lang="en-US" b="1" dirty="0"/>
              <a:t> </a:t>
            </a:r>
            <a:endParaRPr lang="en-US" dirty="0"/>
          </a:p>
        </p:txBody>
      </p:sp>
    </p:spTree>
    <p:extLst>
      <p:ext uri="{BB962C8B-B14F-4D97-AF65-F5344CB8AC3E}">
        <p14:creationId xmlns:p14="http://schemas.microsoft.com/office/powerpoint/2010/main" val="319534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4198114"/>
            <a:ext cx="3526971" cy="957798"/>
          </a:xfrm>
          <a:prstGeom prst="rect">
            <a:avLst/>
          </a:prstGeom>
          <a:solidFill>
            <a:schemeClr val="bg2"/>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rPr>
              <a:t>God.</a:t>
            </a:r>
            <a:r>
              <a:rPr lang="en-US" dirty="0" smtClean="0">
                <a:solidFill>
                  <a:srgbClr val="FF0000"/>
                </a:solidFill>
              </a:rPr>
              <a:t> </a:t>
            </a:r>
          </a:p>
          <a:p>
            <a:pPr marL="914400" lvl="1" indent="-457200">
              <a:buFont typeface="+mj-lt"/>
              <a:buAutoNum type="arabicPeriod"/>
            </a:pPr>
            <a:r>
              <a:rPr lang="en-US" dirty="0" smtClean="0"/>
              <a:t>At least one of you sinned. </a:t>
            </a:r>
          </a:p>
          <a:p>
            <a:pPr marL="914400" lvl="1" indent="-457200">
              <a:buFont typeface="+mj-lt"/>
              <a:buAutoNum type="arabicPeriod"/>
            </a:pPr>
            <a:r>
              <a:rPr lang="en-US" dirty="0" smtClean="0"/>
              <a:t>Please come forward, </a:t>
            </a:r>
          </a:p>
          <a:p>
            <a:pPr marL="914400" lvl="1" indent="-457200">
              <a:buFont typeface="+mj-lt"/>
              <a:buAutoNum type="arabicPeriod"/>
            </a:pPr>
            <a:r>
              <a:rPr lang="en-US" dirty="0" smtClean="0"/>
              <a:t>if you think that you sinned.</a:t>
            </a:r>
          </a:p>
        </p:txBody>
      </p:sp>
      <p:sp>
        <p:nvSpPr>
          <p:cNvPr id="3" name="Content Placeholder 2"/>
          <p:cNvSpPr>
            <a:spLocks noGrp="1"/>
          </p:cNvSpPr>
          <p:nvPr>
            <p:ph idx="1"/>
          </p:nvPr>
        </p:nvSpPr>
        <p:spPr>
          <a:xfrm>
            <a:off x="1554607" y="187427"/>
            <a:ext cx="6776593" cy="1594179"/>
          </a:xfrm>
          <a:solidFill>
            <a:schemeClr val="bg2"/>
          </a:solidFill>
        </p:spPr>
        <p:txBody>
          <a:bodyPr>
            <a:noAutofit/>
          </a:bodyPr>
          <a:lstStyle/>
          <a:p>
            <a:pPr marL="0" indent="0">
              <a:buNone/>
            </a:pPr>
            <a:r>
              <a:rPr lang="en-US" sz="1400" b="1" dirty="0" smtClean="0">
                <a:solidFill>
                  <a:srgbClr val="FF0000"/>
                </a:solidFill>
              </a:rPr>
              <a:t>Eve</a:t>
            </a:r>
            <a:r>
              <a:rPr lang="en-US" sz="1400" b="1" dirty="0">
                <a:solidFill>
                  <a:srgbClr val="FF0000"/>
                </a:solidFill>
              </a:rPr>
              <a:t>:</a:t>
            </a:r>
            <a:r>
              <a:rPr lang="en-US" sz="1400" dirty="0">
                <a:solidFill>
                  <a:srgbClr val="FF0000"/>
                </a:solidFill>
              </a:rPr>
              <a:t> </a:t>
            </a:r>
            <a:endParaRPr lang="en-US" sz="1400" dirty="0" smtClean="0">
              <a:solidFill>
                <a:srgbClr val="FF0000"/>
              </a:solidFill>
            </a:endParaRPr>
          </a:p>
          <a:p>
            <a:pPr marL="514350" indent="-514350">
              <a:buFont typeface="+mj-lt"/>
              <a:buAutoNum type="arabicPeriod"/>
            </a:pPr>
            <a:r>
              <a:rPr lang="en-US" sz="1400" dirty="0" smtClean="0"/>
              <a:t>Adam </a:t>
            </a:r>
            <a:r>
              <a:rPr lang="en-US" sz="1400" dirty="0"/>
              <a:t>definitely has committed a sin, </a:t>
            </a:r>
            <a:endParaRPr lang="en-US" sz="1400" dirty="0" smtClean="0"/>
          </a:p>
          <a:p>
            <a:pPr marL="514350" indent="-514350">
              <a:buFont typeface="+mj-lt"/>
              <a:buAutoNum type="arabicPeriod"/>
            </a:pPr>
            <a:r>
              <a:rPr lang="en-US" sz="1400" dirty="0" smtClean="0"/>
              <a:t>eating </a:t>
            </a:r>
            <a:r>
              <a:rPr lang="en-US" sz="1400" dirty="0"/>
              <a:t>a fruit and not protesting to eat. </a:t>
            </a:r>
            <a:endParaRPr lang="en-US" sz="1400" dirty="0" smtClean="0"/>
          </a:p>
          <a:p>
            <a:pPr marL="514350" indent="-514350">
              <a:buFont typeface="+mj-lt"/>
              <a:buAutoNum type="arabicPeriod"/>
            </a:pPr>
            <a:r>
              <a:rPr lang="en-US" sz="1400" dirty="0" smtClean="0"/>
              <a:t>He </a:t>
            </a:r>
            <a:r>
              <a:rPr lang="en-US" sz="1400" dirty="0"/>
              <a:t>has done what I have done. </a:t>
            </a:r>
            <a:endParaRPr lang="en-US" sz="1400" dirty="0" smtClean="0"/>
          </a:p>
          <a:p>
            <a:pPr marL="514350" indent="-514350">
              <a:buFont typeface="+mj-lt"/>
              <a:buAutoNum type="arabicPeriod"/>
            </a:pPr>
            <a:r>
              <a:rPr lang="en-US" sz="1400" dirty="0" smtClean="0"/>
              <a:t>I </a:t>
            </a:r>
            <a:r>
              <a:rPr lang="en-US" sz="1400" dirty="0"/>
              <a:t>am perhaps also guilty</a:t>
            </a:r>
            <a:r>
              <a:rPr lang="en-US" sz="1400" dirty="0" smtClean="0"/>
              <a:t>.</a:t>
            </a:r>
            <a:endParaRPr lang="en-US" sz="1400" dirty="0"/>
          </a:p>
        </p:txBody>
      </p:sp>
      <p:sp>
        <p:nvSpPr>
          <p:cNvPr id="4" name="Rectangle 3"/>
          <p:cNvSpPr/>
          <p:nvPr/>
        </p:nvSpPr>
        <p:spPr>
          <a:xfrm>
            <a:off x="1066798" y="2159900"/>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5" name="Rectangle 4"/>
          <p:cNvSpPr/>
          <p:nvPr/>
        </p:nvSpPr>
        <p:spPr>
          <a:xfrm>
            <a:off x="1066798" y="2592238"/>
            <a:ext cx="8273668" cy="14398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TextBox 5"/>
          <p:cNvSpPr txBox="1"/>
          <p:nvPr/>
        </p:nvSpPr>
        <p:spPr>
          <a:xfrm>
            <a:off x="1066799" y="2690594"/>
            <a:ext cx="3272010" cy="1200329"/>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a:t>God is </a:t>
            </a:r>
            <a:r>
              <a:rPr lang="en-US" dirty="0" smtClean="0"/>
              <a:t>silent</a:t>
            </a:r>
          </a:p>
          <a:p>
            <a:pPr marL="800100" lvl="1" indent="-342900">
              <a:buFont typeface="+mj-lt"/>
              <a:buAutoNum type="arabicPeriod"/>
            </a:pPr>
            <a:r>
              <a:rPr lang="en-US" dirty="0"/>
              <a:t>What does it mean</a:t>
            </a:r>
            <a:r>
              <a:rPr lang="en-US" dirty="0" smtClean="0"/>
              <a:t>?</a:t>
            </a:r>
            <a:r>
              <a:rPr lang="en-US" dirty="0"/>
              <a:t> </a:t>
            </a:r>
            <a:endParaRPr lang="en-US" dirty="0" smtClean="0"/>
          </a:p>
          <a:p>
            <a:pPr marL="800100" lvl="1" indent="-342900">
              <a:buFont typeface="+mj-lt"/>
              <a:buAutoNum type="arabicPeriod"/>
            </a:pPr>
            <a:r>
              <a:rPr lang="en-US" dirty="0" smtClean="0"/>
              <a:t>Why Eve </a:t>
            </a:r>
            <a:r>
              <a:rPr lang="en-US" dirty="0"/>
              <a:t>did not speak?</a:t>
            </a:r>
            <a:endParaRPr lang="en-US" dirty="0" smtClean="0"/>
          </a:p>
        </p:txBody>
      </p:sp>
      <p:sp>
        <p:nvSpPr>
          <p:cNvPr id="7" name="TextBox 6"/>
          <p:cNvSpPr txBox="1"/>
          <p:nvPr/>
        </p:nvSpPr>
        <p:spPr>
          <a:xfrm>
            <a:off x="4669500" y="2750266"/>
            <a:ext cx="4285814" cy="1200329"/>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800100" lvl="1" indent="-342900">
              <a:buFont typeface="+mj-lt"/>
              <a:buAutoNum type="arabicPeriod"/>
            </a:pPr>
            <a:r>
              <a:rPr lang="en-US" dirty="0"/>
              <a:t>God is silent</a:t>
            </a:r>
          </a:p>
          <a:p>
            <a:pPr marL="800100" lvl="1" indent="-342900">
              <a:buFont typeface="+mj-lt"/>
              <a:buAutoNum type="arabicPeriod"/>
            </a:pPr>
            <a:r>
              <a:rPr lang="en-US" dirty="0"/>
              <a:t>What does it mean? </a:t>
            </a:r>
          </a:p>
          <a:p>
            <a:pPr marL="800100" lvl="1" indent="-342900">
              <a:buFont typeface="+mj-lt"/>
              <a:buAutoNum type="arabicPeriod"/>
            </a:pPr>
            <a:r>
              <a:rPr lang="en-US" dirty="0"/>
              <a:t>Why </a:t>
            </a:r>
            <a:r>
              <a:rPr lang="en-US" dirty="0" smtClean="0"/>
              <a:t>Adam </a:t>
            </a:r>
            <a:r>
              <a:rPr lang="en-US" dirty="0"/>
              <a:t>did not speak?</a:t>
            </a:r>
          </a:p>
        </p:txBody>
      </p:sp>
      <p:sp>
        <p:nvSpPr>
          <p:cNvPr id="8" name="Rounded Rectangle 7"/>
          <p:cNvSpPr/>
          <p:nvPr/>
        </p:nvSpPr>
        <p:spPr>
          <a:xfrm>
            <a:off x="8156304" y="270781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B38</a:t>
            </a:r>
            <a:endParaRPr lang="en-US" sz="2800" b="1" dirty="0">
              <a:effectLst>
                <a:outerShdw blurRad="38100" dist="38100" dir="2700000" algn="tl">
                  <a:srgbClr val="000000">
                    <a:alpha val="43137"/>
                  </a:srgbClr>
                </a:outerShdw>
              </a:effectLst>
            </a:endParaRPr>
          </a:p>
        </p:txBody>
      </p:sp>
      <p:sp>
        <p:nvSpPr>
          <p:cNvPr id="9" name="Down Arrow 8"/>
          <p:cNvSpPr/>
          <p:nvPr/>
        </p:nvSpPr>
        <p:spPr>
          <a:xfrm>
            <a:off x="5898406" y="1671922"/>
            <a:ext cx="241138" cy="41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23</a:t>
            </a:r>
            <a:endParaRPr lang="en-US" sz="3600" dirty="0"/>
          </a:p>
        </p:txBody>
      </p:sp>
      <p:sp>
        <p:nvSpPr>
          <p:cNvPr id="13" name="Down Arrow 12"/>
          <p:cNvSpPr/>
          <p:nvPr/>
        </p:nvSpPr>
        <p:spPr>
          <a:xfrm>
            <a:off x="5883891" y="7050"/>
            <a:ext cx="241138" cy="41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779566" y="21672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B37</a:t>
            </a:r>
            <a:endParaRPr lang="en-US" sz="2800" b="1" dirty="0">
              <a:effectLst>
                <a:outerShdw blurRad="38100" dist="38100" dir="2700000" algn="tl">
                  <a:srgbClr val="000000">
                    <a:alpha val="43137"/>
                  </a:srgbClr>
                </a:outerShdw>
              </a:effectLst>
            </a:endParaRPr>
          </a:p>
        </p:txBody>
      </p:sp>
      <p:sp>
        <p:nvSpPr>
          <p:cNvPr id="16" name="Rectangle 15"/>
          <p:cNvSpPr/>
          <p:nvPr/>
        </p:nvSpPr>
        <p:spPr>
          <a:xfrm>
            <a:off x="3701134" y="4750709"/>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7" name="Rectangle 16"/>
          <p:cNvSpPr/>
          <p:nvPr/>
        </p:nvSpPr>
        <p:spPr>
          <a:xfrm>
            <a:off x="3701134" y="5183047"/>
            <a:ext cx="8273668" cy="10504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3701135" y="5281403"/>
            <a:ext cx="3272010" cy="646331"/>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r>
              <a:rPr lang="en-US" dirty="0"/>
              <a:t>I am perhaps a sinner</a:t>
            </a:r>
            <a:r>
              <a:rPr lang="en-US" dirty="0" smtClean="0"/>
              <a:t>.</a:t>
            </a:r>
            <a:endParaRPr lang="en-US" dirty="0"/>
          </a:p>
        </p:txBody>
      </p:sp>
      <p:sp>
        <p:nvSpPr>
          <p:cNvPr id="19" name="TextBox 18"/>
          <p:cNvSpPr txBox="1"/>
          <p:nvPr/>
        </p:nvSpPr>
        <p:spPr>
          <a:xfrm>
            <a:off x="7303836" y="5341075"/>
            <a:ext cx="4285814" cy="646331"/>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r>
              <a:rPr lang="en-US" dirty="0"/>
              <a:t>I am perhaps a sinner.</a:t>
            </a:r>
          </a:p>
        </p:txBody>
      </p:sp>
      <p:sp>
        <p:nvSpPr>
          <p:cNvPr id="20" name="Rounded Rectangle 19"/>
          <p:cNvSpPr/>
          <p:nvPr/>
        </p:nvSpPr>
        <p:spPr>
          <a:xfrm>
            <a:off x="10790640" y="529862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B39</a:t>
            </a:r>
            <a:endParaRPr lang="en-US" sz="2800" b="1" dirty="0">
              <a:effectLst>
                <a:outerShdw blurRad="38100" dist="38100" dir="2700000" algn="tl">
                  <a:srgbClr val="000000">
                    <a:alpha val="43137"/>
                  </a:srgbClr>
                </a:outerShdw>
              </a:effectLst>
            </a:endParaRPr>
          </a:p>
        </p:txBody>
      </p:sp>
      <p:sp>
        <p:nvSpPr>
          <p:cNvPr id="21" name="Down Arrow 20"/>
          <p:cNvSpPr/>
          <p:nvPr/>
        </p:nvSpPr>
        <p:spPr>
          <a:xfrm>
            <a:off x="7017398" y="6032737"/>
            <a:ext cx="286438" cy="600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9320298">
            <a:off x="3194379" y="4107125"/>
            <a:ext cx="1144434" cy="25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230978">
            <a:off x="2482123" y="5246874"/>
            <a:ext cx="1144434" cy="25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73716" y="4198114"/>
            <a:ext cx="1222666" cy="248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B38A</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061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1230978">
            <a:off x="2549157" y="5384074"/>
            <a:ext cx="1144434" cy="25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8413" y="4399300"/>
            <a:ext cx="3526971" cy="957798"/>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rPr>
              <a:t>God.</a:t>
            </a:r>
            <a:r>
              <a:rPr lang="en-US" dirty="0" smtClean="0">
                <a:solidFill>
                  <a:srgbClr val="FF0000"/>
                </a:solidFill>
              </a:rPr>
              <a:t> </a:t>
            </a:r>
          </a:p>
          <a:p>
            <a:pPr marL="914400" lvl="1" indent="-457200">
              <a:buFont typeface="+mj-lt"/>
              <a:buAutoNum type="arabicPeriod"/>
            </a:pPr>
            <a:r>
              <a:rPr lang="en-US" dirty="0" smtClean="0"/>
              <a:t>You are welcome </a:t>
            </a:r>
          </a:p>
        </p:txBody>
      </p:sp>
      <p:sp>
        <p:nvSpPr>
          <p:cNvPr id="3" name="Content Placeholder 2"/>
          <p:cNvSpPr>
            <a:spLocks noGrp="1"/>
          </p:cNvSpPr>
          <p:nvPr>
            <p:ph idx="1"/>
          </p:nvPr>
        </p:nvSpPr>
        <p:spPr>
          <a:xfrm>
            <a:off x="1544097" y="51191"/>
            <a:ext cx="6811627" cy="1699586"/>
          </a:xfrm>
          <a:solidFill>
            <a:schemeClr val="bg2"/>
          </a:solidFill>
        </p:spPr>
        <p:txBody>
          <a:bodyPr>
            <a:noAutofit/>
          </a:bodyPr>
          <a:lstStyle/>
          <a:p>
            <a:pPr marL="0" indent="0">
              <a:buNone/>
            </a:pPr>
            <a:r>
              <a:rPr lang="en-US" sz="1200" b="1" dirty="0" smtClean="0">
                <a:solidFill>
                  <a:srgbClr val="FF0000"/>
                </a:solidFill>
              </a:rPr>
              <a:t>God:</a:t>
            </a:r>
            <a:r>
              <a:rPr lang="en-US" sz="1200" dirty="0" smtClean="0">
                <a:solidFill>
                  <a:srgbClr val="FF0000"/>
                </a:solidFill>
              </a:rPr>
              <a:t> </a:t>
            </a:r>
          </a:p>
          <a:p>
            <a:pPr marL="514350" indent="-514350">
              <a:buFont typeface="+mj-lt"/>
              <a:buAutoNum type="arabicPeriod"/>
            </a:pPr>
            <a:r>
              <a:rPr lang="en-US" sz="1200" dirty="0" smtClean="0"/>
              <a:t>There is no “perhaps”.</a:t>
            </a:r>
          </a:p>
          <a:p>
            <a:pPr marL="514350" indent="-514350">
              <a:buFont typeface="+mj-lt"/>
              <a:buAutoNum type="arabicPeriod"/>
            </a:pPr>
            <a:r>
              <a:rPr lang="en-US" sz="1200" dirty="0" smtClean="0"/>
              <a:t>Let your speech be Yes-Yes, No-No.</a:t>
            </a:r>
          </a:p>
          <a:p>
            <a:pPr marL="514350" indent="-514350">
              <a:buFont typeface="+mj-lt"/>
              <a:buAutoNum type="arabicPeriod"/>
            </a:pPr>
            <a:r>
              <a:rPr lang="en-US" sz="1200" dirty="0" smtClean="0"/>
              <a:t>You will leave Paradise.</a:t>
            </a:r>
          </a:p>
          <a:p>
            <a:pPr marL="514350" indent="-514350">
              <a:buFont typeface="+mj-lt"/>
              <a:buAutoNum type="arabicPeriod"/>
            </a:pPr>
            <a:r>
              <a:rPr lang="en-US" sz="1200" dirty="0" smtClean="0"/>
              <a:t>And do start to think well,</a:t>
            </a:r>
          </a:p>
          <a:p>
            <a:pPr marL="514350" indent="-514350">
              <a:buFont typeface="+mj-lt"/>
              <a:buAutoNum type="arabicPeriod"/>
            </a:pPr>
            <a:r>
              <a:rPr lang="en-US" sz="1200" dirty="0" smtClean="0"/>
              <a:t> to be sure of the Truth.</a:t>
            </a:r>
          </a:p>
        </p:txBody>
      </p:sp>
      <p:sp>
        <p:nvSpPr>
          <p:cNvPr id="4" name="Rectangle 3"/>
          <p:cNvSpPr/>
          <p:nvPr/>
        </p:nvSpPr>
        <p:spPr>
          <a:xfrm>
            <a:off x="1066797" y="1950463"/>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9" name="Down Arrow 8"/>
          <p:cNvSpPr/>
          <p:nvPr/>
        </p:nvSpPr>
        <p:spPr>
          <a:xfrm>
            <a:off x="5869928" y="1528791"/>
            <a:ext cx="241138" cy="41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24</a:t>
            </a:r>
            <a:endParaRPr lang="en-US" sz="3600" dirty="0"/>
          </a:p>
        </p:txBody>
      </p:sp>
      <p:sp>
        <p:nvSpPr>
          <p:cNvPr id="13" name="Down Arrow 12"/>
          <p:cNvSpPr/>
          <p:nvPr/>
        </p:nvSpPr>
        <p:spPr>
          <a:xfrm>
            <a:off x="5883891" y="7050"/>
            <a:ext cx="241138" cy="41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779566" y="21672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B40</a:t>
            </a:r>
            <a:endParaRPr lang="en-US" sz="2800" b="1" dirty="0">
              <a:effectLst>
                <a:outerShdw blurRad="38100" dist="38100" dir="2700000" algn="tl">
                  <a:srgbClr val="000000">
                    <a:alpha val="43137"/>
                  </a:srgbClr>
                </a:outerShdw>
              </a:effectLst>
            </a:endParaRPr>
          </a:p>
        </p:txBody>
      </p:sp>
      <p:sp>
        <p:nvSpPr>
          <p:cNvPr id="16" name="Rectangle 15"/>
          <p:cNvSpPr/>
          <p:nvPr/>
        </p:nvSpPr>
        <p:spPr>
          <a:xfrm>
            <a:off x="3701134" y="4750709"/>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7" name="Rectangle 16"/>
          <p:cNvSpPr/>
          <p:nvPr/>
        </p:nvSpPr>
        <p:spPr>
          <a:xfrm>
            <a:off x="3701134" y="5183047"/>
            <a:ext cx="8273668" cy="10504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3701135" y="5281403"/>
            <a:ext cx="3272010" cy="923330"/>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r>
              <a:rPr lang="en-US" dirty="0" smtClean="0"/>
              <a:t>Leaves together with Eve, happy singing.</a:t>
            </a:r>
            <a:endParaRPr lang="en-US" dirty="0"/>
          </a:p>
        </p:txBody>
      </p:sp>
      <p:sp>
        <p:nvSpPr>
          <p:cNvPr id="19" name="TextBox 18"/>
          <p:cNvSpPr txBox="1"/>
          <p:nvPr/>
        </p:nvSpPr>
        <p:spPr>
          <a:xfrm>
            <a:off x="7303836" y="5341075"/>
            <a:ext cx="4285814" cy="646331"/>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r>
              <a:rPr lang="en-US" dirty="0"/>
              <a:t>Leaves </a:t>
            </a:r>
            <a:r>
              <a:rPr lang="en-US" dirty="0" smtClean="0"/>
              <a:t>hugging Adam, </a:t>
            </a:r>
            <a:r>
              <a:rPr lang="en-US" dirty="0"/>
              <a:t>happy singing.</a:t>
            </a:r>
          </a:p>
        </p:txBody>
      </p:sp>
      <p:sp>
        <p:nvSpPr>
          <p:cNvPr id="20" name="Rounded Rectangle 19"/>
          <p:cNvSpPr/>
          <p:nvPr/>
        </p:nvSpPr>
        <p:spPr>
          <a:xfrm>
            <a:off x="10790640" y="5298620"/>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B43</a:t>
            </a:r>
            <a:endParaRPr lang="en-US" sz="2800" b="1" dirty="0">
              <a:effectLst>
                <a:outerShdw blurRad="38100" dist="38100" dir="2700000" algn="tl">
                  <a:srgbClr val="000000">
                    <a:alpha val="43137"/>
                  </a:srgbClr>
                </a:outerShdw>
              </a:effectLst>
            </a:endParaRPr>
          </a:p>
        </p:txBody>
      </p:sp>
      <p:sp>
        <p:nvSpPr>
          <p:cNvPr id="21" name="Down Arrow 20"/>
          <p:cNvSpPr/>
          <p:nvPr/>
        </p:nvSpPr>
        <p:spPr>
          <a:xfrm>
            <a:off x="7017398" y="6032737"/>
            <a:ext cx="286438" cy="600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80961" y="2289852"/>
            <a:ext cx="8912357" cy="2212561"/>
            <a:chOff x="1015826" y="2279600"/>
            <a:chExt cx="8912357" cy="2212561"/>
          </a:xfrm>
        </p:grpSpPr>
        <p:sp>
          <p:nvSpPr>
            <p:cNvPr id="22" name="Right Arrow 21"/>
            <p:cNvSpPr/>
            <p:nvPr/>
          </p:nvSpPr>
          <p:spPr>
            <a:xfrm rot="9410237">
              <a:off x="3282674" y="4124506"/>
              <a:ext cx="2206259" cy="36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9991" y="2279600"/>
              <a:ext cx="8848192" cy="166999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TextBox 5"/>
            <p:cNvSpPr txBox="1"/>
            <p:nvPr/>
          </p:nvSpPr>
          <p:spPr>
            <a:xfrm>
              <a:off x="1015826" y="2399030"/>
              <a:ext cx="3247282" cy="1477328"/>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smtClean="0"/>
                <a:t>Thank you God </a:t>
              </a:r>
            </a:p>
            <a:p>
              <a:pPr marL="800100" lvl="1" indent="-342900">
                <a:buFont typeface="+mj-lt"/>
                <a:buAutoNum type="arabicPeriod"/>
              </a:pPr>
              <a:r>
                <a:rPr lang="en-US" dirty="0" smtClean="0"/>
                <a:t>Thank you that You allowed me to stay with Eve</a:t>
              </a:r>
            </a:p>
          </p:txBody>
        </p:sp>
        <p:sp>
          <p:nvSpPr>
            <p:cNvPr id="7" name="TextBox 6"/>
            <p:cNvSpPr txBox="1"/>
            <p:nvPr/>
          </p:nvSpPr>
          <p:spPr>
            <a:xfrm>
              <a:off x="4629869" y="2437628"/>
              <a:ext cx="4237270" cy="1200329"/>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800100" lvl="1" indent="-342900">
                <a:buFont typeface="+mj-lt"/>
                <a:buAutoNum type="arabicPeriod"/>
              </a:pPr>
              <a:r>
                <a:rPr lang="en-US" dirty="0"/>
                <a:t>Thank you God </a:t>
              </a:r>
            </a:p>
            <a:p>
              <a:pPr marL="800100" lvl="1" indent="-342900">
                <a:buFont typeface="+mj-lt"/>
                <a:buAutoNum type="arabicPeriod"/>
              </a:pPr>
              <a:r>
                <a:rPr lang="en-US" dirty="0"/>
                <a:t>Thank you that </a:t>
              </a:r>
              <a:r>
                <a:rPr lang="en-US" dirty="0" smtClean="0"/>
                <a:t>You </a:t>
              </a:r>
              <a:r>
                <a:rPr lang="en-US" dirty="0"/>
                <a:t>allowed me to stay with </a:t>
              </a:r>
              <a:r>
                <a:rPr lang="en-US" dirty="0" smtClean="0"/>
                <a:t>Adam</a:t>
              </a:r>
              <a:endParaRPr lang="en-US" dirty="0"/>
            </a:p>
          </p:txBody>
        </p:sp>
        <p:sp>
          <p:nvSpPr>
            <p:cNvPr id="8" name="Rounded Rectangle 7"/>
            <p:cNvSpPr/>
            <p:nvPr/>
          </p:nvSpPr>
          <p:spPr>
            <a:xfrm>
              <a:off x="8083723" y="2395173"/>
              <a:ext cx="1361144" cy="362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B41</a:t>
              </a:r>
              <a:endParaRPr lang="en-US" sz="2800" b="1" dirty="0">
                <a:effectLst>
                  <a:outerShdw blurRad="38100" dist="38100" dir="2700000" algn="tl">
                    <a:srgbClr val="000000">
                      <a:alpha val="43137"/>
                    </a:srgbClr>
                  </a:outerShdw>
                </a:effectLst>
              </a:endParaRPr>
            </a:p>
          </p:txBody>
        </p:sp>
      </p:grpSp>
      <p:sp>
        <p:nvSpPr>
          <p:cNvPr id="2" name="TextBox 1"/>
          <p:cNvSpPr txBox="1"/>
          <p:nvPr/>
        </p:nvSpPr>
        <p:spPr>
          <a:xfrm>
            <a:off x="7451595" y="6432331"/>
            <a:ext cx="2476588" cy="369332"/>
          </a:xfrm>
          <a:prstGeom prst="rect">
            <a:avLst/>
          </a:prstGeom>
          <a:noFill/>
        </p:spPr>
        <p:txBody>
          <a:bodyPr wrap="square" rtlCol="0">
            <a:spAutoFit/>
          </a:bodyPr>
          <a:lstStyle/>
          <a:p>
            <a:r>
              <a:rPr lang="en-US" dirty="0" smtClean="0"/>
              <a:t>Go to part 15 </a:t>
            </a:r>
            <a:endParaRPr lang="en-US" dirty="0"/>
          </a:p>
        </p:txBody>
      </p:sp>
      <p:sp>
        <p:nvSpPr>
          <p:cNvPr id="24" name="Rounded Rectangle 23"/>
          <p:cNvSpPr/>
          <p:nvPr/>
        </p:nvSpPr>
        <p:spPr>
          <a:xfrm>
            <a:off x="1677602" y="4399701"/>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B42</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3723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131" y="738664"/>
            <a:ext cx="10515600" cy="4351338"/>
          </a:xfrm>
          <a:solidFill>
            <a:schemeClr val="bg2"/>
          </a:solidFill>
        </p:spPr>
        <p:txBody>
          <a:bodyPr>
            <a:normAutofit fontScale="47500" lnSpcReduction="20000"/>
          </a:bodyPr>
          <a:lstStyle/>
          <a:p>
            <a:pPr marL="0" indent="0">
              <a:buNone/>
            </a:pPr>
            <a:r>
              <a:rPr lang="en-US" b="1" dirty="0" smtClean="0">
                <a:solidFill>
                  <a:srgbClr val="FF0000"/>
                </a:solidFill>
              </a:rPr>
              <a:t>God</a:t>
            </a:r>
            <a:r>
              <a:rPr lang="en-US" b="1" dirty="0">
                <a:solidFill>
                  <a:srgbClr val="FF0000"/>
                </a:solidFill>
              </a:rPr>
              <a:t>: </a:t>
            </a:r>
            <a:endParaRPr lang="en-US" b="1" dirty="0" smtClean="0">
              <a:solidFill>
                <a:srgbClr val="FF0000"/>
              </a:solidFill>
            </a:endParaRPr>
          </a:p>
          <a:p>
            <a:pPr marL="971550" lvl="1" indent="-514350">
              <a:buFont typeface="+mj-lt"/>
              <a:buAutoNum type="arabicPeriod"/>
            </a:pPr>
            <a:r>
              <a:rPr lang="en-US" dirty="0" smtClean="0"/>
              <a:t>At </a:t>
            </a:r>
            <a:r>
              <a:rPr lang="en-US" dirty="0"/>
              <a:t>least one of you committed a sin. </a:t>
            </a:r>
            <a:endParaRPr lang="en-US" dirty="0" smtClean="0"/>
          </a:p>
          <a:p>
            <a:pPr marL="971550" lvl="1" indent="-514350">
              <a:buFont typeface="+mj-lt"/>
              <a:buAutoNum type="arabicPeriod"/>
            </a:pPr>
            <a:r>
              <a:rPr lang="en-US" dirty="0" smtClean="0"/>
              <a:t>If </a:t>
            </a:r>
            <a:r>
              <a:rPr lang="en-US" dirty="0"/>
              <a:t>you know that you committed a sin, please come forward.</a:t>
            </a:r>
          </a:p>
          <a:p>
            <a:pPr marL="0" indent="0">
              <a:buNone/>
            </a:pPr>
            <a:r>
              <a:rPr lang="en-US" b="1" dirty="0">
                <a:solidFill>
                  <a:srgbClr val="FF0000"/>
                </a:solidFill>
              </a:rPr>
              <a:t>Adam:</a:t>
            </a:r>
            <a:r>
              <a:rPr lang="en-US" dirty="0">
                <a:solidFill>
                  <a:srgbClr val="FF0000"/>
                </a:solidFill>
              </a:rPr>
              <a:t> </a:t>
            </a:r>
          </a:p>
          <a:p>
            <a:pPr marL="971550" lvl="1" indent="-514350">
              <a:buFont typeface="+mj-lt"/>
              <a:buAutoNum type="arabicPeriod"/>
            </a:pPr>
            <a:r>
              <a:rPr lang="en-US" dirty="0"/>
              <a:t>Eve definitely has committed a sin, eating a fruit and giving it to me. I did commit the same sin. </a:t>
            </a:r>
          </a:p>
          <a:p>
            <a:pPr marL="971550" lvl="1" indent="-514350">
              <a:buFont typeface="+mj-lt"/>
              <a:buAutoNum type="arabicPeriod"/>
            </a:pPr>
            <a:r>
              <a:rPr lang="en-US" dirty="0"/>
              <a:t>But if I testify that she did a sin and I will be silent about me, then what she can do, not knowing my testimony.</a:t>
            </a:r>
          </a:p>
          <a:p>
            <a:pPr marL="971550" lvl="1" indent="-514350">
              <a:buFont typeface="+mj-lt"/>
              <a:buAutoNum type="arabicPeriod"/>
            </a:pPr>
            <a:r>
              <a:rPr lang="en-US" dirty="0"/>
              <a:t>If she would remain silent God will penalize me and her with only a small penalty. Like -1.</a:t>
            </a:r>
          </a:p>
          <a:p>
            <a:pPr marL="971550" lvl="1" indent="-514350">
              <a:buFont typeface="+mj-lt"/>
              <a:buAutoNum type="arabicPeriod"/>
            </a:pPr>
            <a:r>
              <a:rPr lang="en-US" dirty="0"/>
              <a:t>Buy if she would say “Adam ate the fruit and I was just afraid of him because he is stronger?” </a:t>
            </a:r>
            <a:r>
              <a:rPr lang="en-US" dirty="0" smtClean="0"/>
              <a:t> </a:t>
            </a:r>
            <a:endParaRPr lang="en-US" dirty="0"/>
          </a:p>
          <a:p>
            <a:pPr marL="971550" lvl="1" indent="-514350">
              <a:buFont typeface="+mj-lt"/>
              <a:buAutoNum type="arabicPeriod"/>
            </a:pPr>
            <a:r>
              <a:rPr lang="en-US" dirty="0"/>
              <a:t>Then God would throw me away from Paradise and leave Eve here and give her a new husband. My loss would be -10.</a:t>
            </a:r>
          </a:p>
          <a:p>
            <a:pPr marL="971550" lvl="1" indent="-514350">
              <a:buFont typeface="+mj-lt"/>
              <a:buAutoNum type="arabicPeriod"/>
            </a:pPr>
            <a:r>
              <a:rPr lang="en-US" dirty="0"/>
              <a:t>And what if testify against her? If she stays silent God would throw her away from Paradise. So her loss would be -10 and my loss would be 0 as I would get a new wife.  </a:t>
            </a:r>
          </a:p>
          <a:p>
            <a:pPr marL="971550" lvl="1" indent="-514350">
              <a:buFont typeface="+mj-lt"/>
              <a:buAutoNum type="arabicPeriod"/>
            </a:pPr>
            <a:r>
              <a:rPr lang="en-US" dirty="0"/>
              <a:t>And what if would blame her and she would blame me? God would perhaps be angry for a moment but we will both stay in Paradise. So my loss would be -3 and her loss would be -3</a:t>
            </a:r>
            <a:r>
              <a:rPr lang="en-US" dirty="0" smtClean="0"/>
              <a:t>.</a:t>
            </a:r>
          </a:p>
          <a:p>
            <a:pPr marL="971550" lvl="1" indent="-514350">
              <a:buFont typeface="+mj-lt"/>
              <a:buAutoNum type="arabicPeriod"/>
            </a:pPr>
            <a:endParaRPr lang="en-US" dirty="0"/>
          </a:p>
          <a:p>
            <a:pPr marL="0" indent="0">
              <a:buNone/>
            </a:pPr>
            <a:r>
              <a:rPr lang="en-US" b="1" dirty="0" smtClean="0">
                <a:solidFill>
                  <a:srgbClr val="FF0000"/>
                </a:solidFill>
              </a:rPr>
              <a:t>Serpent:</a:t>
            </a:r>
            <a:r>
              <a:rPr lang="en-US" dirty="0" smtClean="0">
                <a:solidFill>
                  <a:srgbClr val="FF0000"/>
                </a:solidFill>
              </a:rPr>
              <a:t> </a:t>
            </a:r>
            <a:endParaRPr lang="en-US" dirty="0"/>
          </a:p>
          <a:p>
            <a:pPr marL="971550" lvl="1" indent="-514350">
              <a:buFont typeface="+mj-lt"/>
              <a:buAutoNum type="arabicPeriod"/>
            </a:pPr>
            <a:r>
              <a:rPr lang="en-US" dirty="0" smtClean="0"/>
              <a:t>Use a rational method, use decision theory</a:t>
            </a:r>
          </a:p>
          <a:p>
            <a:pPr marL="0" indent="0">
              <a:buNone/>
            </a:pPr>
            <a:r>
              <a:rPr lang="en-US" b="1" dirty="0">
                <a:solidFill>
                  <a:srgbClr val="FF0000"/>
                </a:solidFill>
              </a:rPr>
              <a:t>Adam:</a:t>
            </a:r>
            <a:r>
              <a:rPr lang="en-US" dirty="0">
                <a:solidFill>
                  <a:srgbClr val="FF0000"/>
                </a:solidFill>
              </a:rPr>
              <a:t> </a:t>
            </a:r>
            <a:endParaRPr lang="en-US" dirty="0" smtClean="0">
              <a:solidFill>
                <a:srgbClr val="FF0000"/>
              </a:solidFill>
            </a:endParaRPr>
          </a:p>
          <a:p>
            <a:pPr marL="971550" lvl="1" indent="-514350">
              <a:buFont typeface="+mj-lt"/>
              <a:buAutoNum type="arabicPeriod"/>
            </a:pPr>
            <a:r>
              <a:rPr lang="en-US" i="1" dirty="0" smtClean="0"/>
              <a:t>Adam </a:t>
            </a:r>
            <a:r>
              <a:rPr lang="en-US" i="1" dirty="0"/>
              <a:t>creates a decision table (at the advice of the Serpent</a:t>
            </a:r>
            <a:r>
              <a:rPr lang="en-US" i="1" dirty="0" smtClean="0"/>
              <a:t>).</a:t>
            </a:r>
          </a:p>
          <a:p>
            <a:pPr marL="971550" lvl="1" indent="-514350">
              <a:buFont typeface="+mj-lt"/>
              <a:buAutoNum type="arabicPeriod"/>
            </a:pPr>
            <a:r>
              <a:rPr lang="en-US" i="1" dirty="0" smtClean="0"/>
              <a:t> </a:t>
            </a:r>
            <a:r>
              <a:rPr lang="en-US" i="1" dirty="0"/>
              <a:t>It looks like this</a:t>
            </a:r>
            <a:r>
              <a:rPr lang="en-US" i="1" dirty="0" smtClean="0"/>
              <a:t>.</a:t>
            </a:r>
          </a:p>
          <a:p>
            <a:pPr marL="0" indent="0">
              <a:buNone/>
            </a:pPr>
            <a:r>
              <a:rPr lang="en-US" b="1" dirty="0" smtClean="0">
                <a:solidFill>
                  <a:srgbClr val="FF0000"/>
                </a:solidFill>
                <a:effectLst>
                  <a:outerShdw blurRad="38100" dist="38100" dir="2700000" algn="tl">
                    <a:srgbClr val="000000">
                      <a:alpha val="43137"/>
                    </a:srgbClr>
                  </a:outerShdw>
                </a:effectLst>
              </a:rPr>
              <a:t>Eve:</a:t>
            </a:r>
          </a:p>
          <a:p>
            <a:pPr marL="0" indent="0">
              <a:buNone/>
            </a:pPr>
            <a:r>
              <a:rPr lang="en-US" i="1" dirty="0" smtClean="0"/>
              <a:t>Observes what Adam does.    </a:t>
            </a:r>
            <a:endParaRPr lang="en-US" i="1" dirty="0"/>
          </a:p>
          <a:p>
            <a:pPr marL="0" indent="0">
              <a:buNone/>
            </a:pPr>
            <a:endParaRPr lang="en-US" dirty="0"/>
          </a:p>
        </p:txBody>
      </p:sp>
      <p:sp>
        <p:nvSpPr>
          <p:cNvPr id="4" name="Rectangle 3"/>
          <p:cNvSpPr/>
          <p:nvPr/>
        </p:nvSpPr>
        <p:spPr>
          <a:xfrm>
            <a:off x="8471338" y="0"/>
            <a:ext cx="3720662" cy="1477328"/>
          </a:xfrm>
          <a:prstGeom prst="rect">
            <a:avLst/>
          </a:prstGeom>
          <a:solidFill>
            <a:srgbClr val="FFFF00"/>
          </a:solidFill>
        </p:spPr>
        <p:txBody>
          <a:bodyPr wrap="square">
            <a:spAutoFit/>
          </a:bodyPr>
          <a:lstStyle/>
          <a:p>
            <a:r>
              <a:rPr lang="en-US" b="1" u="sng" dirty="0"/>
              <a:t>2.3.3. An example of Prisoner Dilemma-like Game-Theoretical Reasoning. (the stupidest reasoning although following Nash Game Theory).</a:t>
            </a:r>
            <a:endParaRPr lang="en-US" dirty="0"/>
          </a:p>
        </p:txBody>
      </p:sp>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25</a:t>
            </a:r>
            <a:endParaRPr lang="en-US" sz="3600" dirty="0"/>
          </a:p>
        </p:txBody>
      </p:sp>
      <p:sp>
        <p:nvSpPr>
          <p:cNvPr id="6" name="Down Arrow 5"/>
          <p:cNvSpPr/>
          <p:nvPr/>
        </p:nvSpPr>
        <p:spPr>
          <a:xfrm>
            <a:off x="3909848" y="0"/>
            <a:ext cx="252249"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93476" y="5090002"/>
            <a:ext cx="252249"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710642" y="738664"/>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B44</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629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3572423"/>
              </p:ext>
            </p:extLst>
          </p:nvPr>
        </p:nvGraphicFramePr>
        <p:xfrm>
          <a:off x="1931831" y="483476"/>
          <a:ext cx="8441880" cy="6064468"/>
        </p:xfrm>
        <a:graphic>
          <a:graphicData uri="http://schemas.openxmlformats.org/drawingml/2006/table">
            <a:tbl>
              <a:tblPr firstRow="1" firstCol="1" bandRow="1">
                <a:tableStyleId>{5C22544A-7EE6-4342-B048-85BDC9FD1C3A}</a:tableStyleId>
              </a:tblPr>
              <a:tblGrid>
                <a:gridCol w="2110018"/>
                <a:gridCol w="2110018"/>
                <a:gridCol w="2110922"/>
                <a:gridCol w="2110922"/>
              </a:tblGrid>
              <a:tr h="655248">
                <a:tc>
                  <a:txBody>
                    <a:bodyPr/>
                    <a:lstStyle/>
                    <a:p>
                      <a:pPr marL="0" marR="0">
                        <a:lnSpc>
                          <a:spcPct val="107000"/>
                        </a:lnSpc>
                        <a:spcBef>
                          <a:spcPts val="0"/>
                        </a:spcBef>
                        <a:spcAft>
                          <a:spcPts val="0"/>
                        </a:spcAft>
                      </a:pPr>
                      <a:r>
                        <a:rPr lang="en-US" sz="1400">
                          <a:effectLst/>
                        </a:rPr>
                        <a:t>Adam’s Choices\Eve’s Choices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Eve stays silent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Eve blames Adam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r>
              <a:tr h="1645374">
                <a:tc>
                  <a:txBody>
                    <a:bodyPr/>
                    <a:lstStyle/>
                    <a:p>
                      <a:pPr marL="0" marR="0">
                        <a:lnSpc>
                          <a:spcPct val="107000"/>
                        </a:lnSpc>
                        <a:spcBef>
                          <a:spcPts val="0"/>
                        </a:spcBef>
                        <a:spcAft>
                          <a:spcPts val="0"/>
                        </a:spcAft>
                      </a:pPr>
                      <a:r>
                        <a:rPr lang="en-US" sz="1400">
                          <a:effectLst/>
                        </a:rPr>
                        <a:t>Adam stays silent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Adam is penalized lightly -1</a:t>
                      </a:r>
                      <a:endParaRPr lang="en-US" sz="1100">
                        <a:effectLst/>
                      </a:endParaRPr>
                    </a:p>
                    <a:p>
                      <a:pPr marL="0" marR="0">
                        <a:lnSpc>
                          <a:spcPct val="107000"/>
                        </a:lnSpc>
                        <a:spcBef>
                          <a:spcPts val="0"/>
                        </a:spcBef>
                        <a:spcAft>
                          <a:spcPts val="0"/>
                        </a:spcAft>
                      </a:pPr>
                      <a:r>
                        <a:rPr lang="en-US" sz="1400">
                          <a:effectLst/>
                        </a:rPr>
                        <a:t>Eve is penalized lightly -1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Adam is thrown out of Paradise= penalized harshly -10</a:t>
                      </a:r>
                      <a:endParaRPr lang="en-US" sz="1100">
                        <a:effectLst/>
                      </a:endParaRPr>
                    </a:p>
                    <a:p>
                      <a:pPr marL="0" marR="0">
                        <a:lnSpc>
                          <a:spcPct val="107000"/>
                        </a:lnSpc>
                        <a:spcBef>
                          <a:spcPts val="0"/>
                        </a:spcBef>
                        <a:spcAft>
                          <a:spcPts val="0"/>
                        </a:spcAft>
                      </a:pPr>
                      <a:r>
                        <a:rPr lang="en-US" sz="1400">
                          <a:effectLst/>
                        </a:rPr>
                        <a:t>Eve stays in Paradise and gets a new wife = Eve’s penalty =0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 If Adam stays silent his expectation is being penalized -11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r>
              <a:tr h="1881923">
                <a:tc>
                  <a:txBody>
                    <a:bodyPr/>
                    <a:lstStyle/>
                    <a:p>
                      <a:pPr marL="0" marR="0">
                        <a:lnSpc>
                          <a:spcPct val="107000"/>
                        </a:lnSpc>
                        <a:spcBef>
                          <a:spcPts val="0"/>
                        </a:spcBef>
                        <a:spcAft>
                          <a:spcPts val="0"/>
                        </a:spcAft>
                      </a:pPr>
                      <a:r>
                        <a:rPr lang="en-US" sz="1400">
                          <a:effectLst/>
                        </a:rPr>
                        <a:t>Adam blames Eve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Eve is thrown out of Paradise= penalized harshly -10</a:t>
                      </a:r>
                      <a:endParaRPr lang="en-US" sz="1100">
                        <a:effectLst/>
                      </a:endParaRPr>
                    </a:p>
                    <a:p>
                      <a:pPr marL="0" marR="0">
                        <a:lnSpc>
                          <a:spcPct val="107000"/>
                        </a:lnSpc>
                        <a:spcBef>
                          <a:spcPts val="0"/>
                        </a:spcBef>
                        <a:spcAft>
                          <a:spcPts val="0"/>
                        </a:spcAft>
                      </a:pPr>
                      <a:r>
                        <a:rPr lang="en-US" sz="1400">
                          <a:effectLst/>
                        </a:rPr>
                        <a:t>Adam stays in Paradise and gets a new wife = Adam’s penalty =0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Adam is penalized moderately -3</a:t>
                      </a:r>
                      <a:endParaRPr lang="en-US" sz="1100">
                        <a:effectLst/>
                      </a:endParaRPr>
                    </a:p>
                    <a:p>
                      <a:pPr marL="0" marR="0">
                        <a:lnSpc>
                          <a:spcPct val="107000"/>
                        </a:lnSpc>
                        <a:spcBef>
                          <a:spcPts val="0"/>
                        </a:spcBef>
                        <a:spcAft>
                          <a:spcPts val="0"/>
                        </a:spcAft>
                      </a:pPr>
                      <a:r>
                        <a:rPr lang="en-US" sz="1400">
                          <a:effectLst/>
                        </a:rPr>
                        <a:t>Eve is penalized moderately -3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 If Adam blames Eve he is penalized -3, so it is reasonable for him to blame Eve, although he would be penalized only -1 if he would remain silent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r>
              <a:tr h="1881923">
                <a:tc>
                  <a:txBody>
                    <a:bodyPr/>
                    <a:lstStyle/>
                    <a:p>
                      <a:pPr marL="0" marR="0">
                        <a:lnSpc>
                          <a:spcPct val="107000"/>
                        </a:lnSpc>
                        <a:spcBef>
                          <a:spcPts val="0"/>
                        </a:spcBef>
                        <a:spcAft>
                          <a:spcPts val="0"/>
                        </a:spcAft>
                      </a:pPr>
                      <a:r>
                        <a:rPr lang="en-US" sz="14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 If Eve stays silent she is penalized -11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a:effectLst/>
                        </a:rPr>
                        <a:t> If Eve blames Adam she is penalized -3, so it is reasonable for her to blame Adam, although she would be penalized only -1 if she would remain silent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400" dirty="0">
                          <a:effectLst/>
                        </a:rPr>
                        <a:t> As we see the Serpent’s advice to act rationally is the worst irrational advise at this time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92" marR="60992" marT="0" marB="0"/>
                </a:tc>
              </a:tr>
            </a:tbl>
          </a:graphicData>
        </a:graphic>
      </p:graphicFrame>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26</a:t>
            </a:r>
            <a:endParaRPr lang="en-US" sz="3600" dirty="0"/>
          </a:p>
        </p:txBody>
      </p:sp>
      <p:sp>
        <p:nvSpPr>
          <p:cNvPr id="6" name="Down Arrow 5"/>
          <p:cNvSpPr/>
          <p:nvPr/>
        </p:nvSpPr>
        <p:spPr>
          <a:xfrm>
            <a:off x="4603531" y="0"/>
            <a:ext cx="252248" cy="441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855779" y="6416566"/>
            <a:ext cx="252248" cy="441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54566" y="105103"/>
            <a:ext cx="2081048" cy="369332"/>
          </a:xfrm>
          <a:prstGeom prst="rect">
            <a:avLst/>
          </a:prstGeom>
          <a:solidFill>
            <a:srgbClr val="FFFF00"/>
          </a:solid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On Screen</a:t>
            </a:r>
            <a:endParaRPr lang="en-US" b="1" dirty="0">
              <a:solidFill>
                <a:srgbClr val="FF0000"/>
              </a:solidFill>
              <a:effectLst>
                <a:outerShdw blurRad="38100" dist="38100" dir="2700000" algn="tl">
                  <a:srgbClr val="000000">
                    <a:alpha val="43137"/>
                  </a:srgbClr>
                </a:outerShdw>
              </a:effectLst>
            </a:endParaRPr>
          </a:p>
        </p:txBody>
      </p:sp>
      <p:sp>
        <p:nvSpPr>
          <p:cNvPr id="9" name="Rounded Rectangle 8"/>
          <p:cNvSpPr/>
          <p:nvPr/>
        </p:nvSpPr>
        <p:spPr>
          <a:xfrm>
            <a:off x="9455827" y="2040413"/>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B45</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7190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131" y="738664"/>
            <a:ext cx="10515600" cy="4351338"/>
          </a:xfrm>
          <a:solidFill>
            <a:schemeClr val="bg2"/>
          </a:solidFill>
        </p:spPr>
        <p:txBody>
          <a:bodyPr>
            <a:normAutofit fontScale="62500" lnSpcReduction="20000"/>
          </a:bodyPr>
          <a:lstStyle/>
          <a:p>
            <a:pPr marL="0" indent="0">
              <a:buNone/>
            </a:pPr>
            <a:r>
              <a:rPr lang="en-US" b="1" dirty="0" smtClean="0">
                <a:solidFill>
                  <a:srgbClr val="FF0000"/>
                </a:solidFill>
              </a:rPr>
              <a:t>Eve:</a:t>
            </a:r>
            <a:r>
              <a:rPr lang="en-US" dirty="0" smtClean="0">
                <a:solidFill>
                  <a:srgbClr val="FF0000"/>
                </a:solidFill>
              </a:rPr>
              <a:t> </a:t>
            </a:r>
            <a:endParaRPr lang="en-US" dirty="0">
              <a:solidFill>
                <a:srgbClr val="FF0000"/>
              </a:solidFill>
            </a:endParaRPr>
          </a:p>
          <a:p>
            <a:pPr marL="971550" lvl="1" indent="-514350">
              <a:buFont typeface="+mj-lt"/>
              <a:buAutoNum type="arabicPeriod"/>
            </a:pPr>
            <a:r>
              <a:rPr lang="en-US" dirty="0" smtClean="0"/>
              <a:t>Adam </a:t>
            </a:r>
            <a:r>
              <a:rPr lang="en-US" dirty="0"/>
              <a:t>definitely has committed a sin, eating a fruit and giving it to me. I did commit the same sin. </a:t>
            </a:r>
          </a:p>
          <a:p>
            <a:pPr marL="971550" lvl="1" indent="-514350">
              <a:buFont typeface="+mj-lt"/>
              <a:buAutoNum type="arabicPeriod"/>
            </a:pPr>
            <a:r>
              <a:rPr lang="en-US" dirty="0"/>
              <a:t>But if I testify that </a:t>
            </a:r>
            <a:r>
              <a:rPr lang="en-US" dirty="0" smtClean="0"/>
              <a:t>he </a:t>
            </a:r>
            <a:r>
              <a:rPr lang="en-US" dirty="0"/>
              <a:t>did a sin and I will be silent about me, then what </a:t>
            </a:r>
            <a:r>
              <a:rPr lang="en-US" dirty="0" smtClean="0"/>
              <a:t>he </a:t>
            </a:r>
            <a:r>
              <a:rPr lang="en-US" dirty="0"/>
              <a:t>can do, not knowing my testimony.</a:t>
            </a:r>
          </a:p>
          <a:p>
            <a:pPr marL="971550" lvl="1" indent="-514350">
              <a:buFont typeface="+mj-lt"/>
              <a:buAutoNum type="arabicPeriod"/>
            </a:pPr>
            <a:r>
              <a:rPr lang="en-US" dirty="0"/>
              <a:t>If </a:t>
            </a:r>
            <a:r>
              <a:rPr lang="en-US" dirty="0" smtClean="0"/>
              <a:t>he </a:t>
            </a:r>
            <a:r>
              <a:rPr lang="en-US" dirty="0"/>
              <a:t>would remain silent God will penalize me and </a:t>
            </a:r>
            <a:r>
              <a:rPr lang="en-US" dirty="0" smtClean="0"/>
              <a:t>him </a:t>
            </a:r>
            <a:r>
              <a:rPr lang="en-US" dirty="0"/>
              <a:t>with only a small penalty. Like -1.</a:t>
            </a:r>
          </a:p>
          <a:p>
            <a:pPr marL="971550" lvl="1" indent="-514350">
              <a:buFont typeface="+mj-lt"/>
              <a:buAutoNum type="arabicPeriod"/>
            </a:pPr>
            <a:r>
              <a:rPr lang="en-US" dirty="0"/>
              <a:t>Buy if </a:t>
            </a:r>
            <a:r>
              <a:rPr lang="en-US" dirty="0" smtClean="0"/>
              <a:t>he </a:t>
            </a:r>
            <a:r>
              <a:rPr lang="en-US" dirty="0"/>
              <a:t>would say </a:t>
            </a:r>
            <a:r>
              <a:rPr lang="en-US" dirty="0" smtClean="0"/>
              <a:t>“Eve </a:t>
            </a:r>
            <a:r>
              <a:rPr lang="en-US" dirty="0"/>
              <a:t>ate the fruit and I was just afraid of </a:t>
            </a:r>
            <a:r>
              <a:rPr lang="en-US" dirty="0" smtClean="0"/>
              <a:t>her </a:t>
            </a:r>
            <a:r>
              <a:rPr lang="en-US" dirty="0"/>
              <a:t>because </a:t>
            </a:r>
            <a:r>
              <a:rPr lang="en-US" dirty="0" smtClean="0"/>
              <a:t>she </a:t>
            </a:r>
            <a:r>
              <a:rPr lang="en-US" dirty="0"/>
              <a:t>is </a:t>
            </a:r>
            <a:r>
              <a:rPr lang="en-US" dirty="0" smtClean="0"/>
              <a:t>psychologically stronger</a:t>
            </a:r>
            <a:r>
              <a:rPr lang="en-US" dirty="0"/>
              <a:t>?” </a:t>
            </a:r>
            <a:r>
              <a:rPr lang="en-US" dirty="0" smtClean="0"/>
              <a:t> </a:t>
            </a:r>
            <a:endParaRPr lang="en-US" dirty="0"/>
          </a:p>
          <a:p>
            <a:pPr marL="971550" lvl="1" indent="-514350">
              <a:buFont typeface="+mj-lt"/>
              <a:buAutoNum type="arabicPeriod"/>
            </a:pPr>
            <a:r>
              <a:rPr lang="en-US" dirty="0"/>
              <a:t>Then God would throw me away from Paradise and </a:t>
            </a:r>
            <a:r>
              <a:rPr lang="en-US" dirty="0" smtClean="0"/>
              <a:t>leave Adam here </a:t>
            </a:r>
            <a:r>
              <a:rPr lang="en-US" dirty="0"/>
              <a:t>and give </a:t>
            </a:r>
            <a:r>
              <a:rPr lang="en-US" dirty="0" smtClean="0"/>
              <a:t>him a </a:t>
            </a:r>
            <a:r>
              <a:rPr lang="en-US" dirty="0"/>
              <a:t>new </a:t>
            </a:r>
            <a:r>
              <a:rPr lang="en-US" dirty="0" smtClean="0"/>
              <a:t>wife. </a:t>
            </a:r>
            <a:r>
              <a:rPr lang="en-US" dirty="0"/>
              <a:t>My loss would be -10.</a:t>
            </a:r>
          </a:p>
          <a:p>
            <a:pPr marL="971550" lvl="1" indent="-514350">
              <a:buFont typeface="+mj-lt"/>
              <a:buAutoNum type="arabicPeriod"/>
            </a:pPr>
            <a:r>
              <a:rPr lang="en-US" dirty="0"/>
              <a:t>And what </a:t>
            </a:r>
            <a:r>
              <a:rPr lang="en-US" dirty="0" smtClean="0"/>
              <a:t>if I </a:t>
            </a:r>
            <a:r>
              <a:rPr lang="en-US" dirty="0"/>
              <a:t>testify against </a:t>
            </a:r>
            <a:r>
              <a:rPr lang="en-US" dirty="0" smtClean="0"/>
              <a:t>him? </a:t>
            </a:r>
            <a:r>
              <a:rPr lang="en-US" dirty="0"/>
              <a:t>If </a:t>
            </a:r>
            <a:r>
              <a:rPr lang="en-US" dirty="0" smtClean="0"/>
              <a:t>he </a:t>
            </a:r>
            <a:r>
              <a:rPr lang="en-US" dirty="0"/>
              <a:t>stays silent God would throw </a:t>
            </a:r>
            <a:r>
              <a:rPr lang="en-US" dirty="0" smtClean="0"/>
              <a:t>him </a:t>
            </a:r>
            <a:r>
              <a:rPr lang="en-US" dirty="0"/>
              <a:t>away from Paradise. So </a:t>
            </a:r>
            <a:r>
              <a:rPr lang="en-US" dirty="0" smtClean="0"/>
              <a:t>his </a:t>
            </a:r>
            <a:r>
              <a:rPr lang="en-US" dirty="0"/>
              <a:t>loss would be -10 and my loss would be 0 as I would get a new </a:t>
            </a:r>
            <a:r>
              <a:rPr lang="en-US" dirty="0" smtClean="0"/>
              <a:t>husband.  </a:t>
            </a:r>
            <a:endParaRPr lang="en-US" dirty="0"/>
          </a:p>
          <a:p>
            <a:pPr marL="971550" lvl="1" indent="-514350">
              <a:buFont typeface="+mj-lt"/>
              <a:buAutoNum type="arabicPeriod"/>
            </a:pPr>
            <a:r>
              <a:rPr lang="en-US" dirty="0"/>
              <a:t>And what </a:t>
            </a:r>
            <a:r>
              <a:rPr lang="en-US" dirty="0" smtClean="0"/>
              <a:t>if I </a:t>
            </a:r>
            <a:r>
              <a:rPr lang="en-US" dirty="0"/>
              <a:t>would blame </a:t>
            </a:r>
            <a:r>
              <a:rPr lang="en-US" dirty="0" smtClean="0"/>
              <a:t>him </a:t>
            </a:r>
            <a:r>
              <a:rPr lang="en-US" dirty="0"/>
              <a:t>and </a:t>
            </a:r>
            <a:r>
              <a:rPr lang="en-US" dirty="0" smtClean="0"/>
              <a:t>he </a:t>
            </a:r>
            <a:r>
              <a:rPr lang="en-US" dirty="0"/>
              <a:t>would blame me? God would perhaps be angry for a moment but we will both stay in Paradise. So my loss would be -3 and </a:t>
            </a:r>
            <a:r>
              <a:rPr lang="en-US" dirty="0" smtClean="0"/>
              <a:t>his </a:t>
            </a:r>
            <a:r>
              <a:rPr lang="en-US" dirty="0"/>
              <a:t>loss would be -3</a:t>
            </a:r>
            <a:r>
              <a:rPr lang="en-US" dirty="0" smtClean="0"/>
              <a:t>.</a:t>
            </a:r>
          </a:p>
          <a:p>
            <a:pPr marL="971550" lvl="1" indent="-514350">
              <a:buFont typeface="+mj-lt"/>
              <a:buAutoNum type="arabicPeriod"/>
            </a:pPr>
            <a:endParaRPr lang="en-US" dirty="0"/>
          </a:p>
          <a:p>
            <a:pPr marL="0" indent="0">
              <a:buNone/>
            </a:pPr>
            <a:r>
              <a:rPr lang="en-US" b="1" dirty="0" smtClean="0">
                <a:solidFill>
                  <a:srgbClr val="FF0000"/>
                </a:solidFill>
              </a:rPr>
              <a:t>Serpent:</a:t>
            </a:r>
            <a:r>
              <a:rPr lang="en-US" dirty="0" smtClean="0">
                <a:solidFill>
                  <a:srgbClr val="FF0000"/>
                </a:solidFill>
              </a:rPr>
              <a:t> </a:t>
            </a:r>
            <a:endParaRPr lang="en-US" dirty="0"/>
          </a:p>
          <a:p>
            <a:pPr marL="971550" lvl="1" indent="-514350">
              <a:buFont typeface="+mj-lt"/>
              <a:buAutoNum type="arabicPeriod"/>
            </a:pPr>
            <a:r>
              <a:rPr lang="en-US" dirty="0" smtClean="0"/>
              <a:t>Good girl, good girl. You think rationally using the Game Theory of Nash. </a:t>
            </a:r>
          </a:p>
          <a:p>
            <a:pPr marL="971550" lvl="1" indent="-514350">
              <a:buFont typeface="+mj-lt"/>
              <a:buAutoNum type="arabicPeriod"/>
            </a:pPr>
            <a:endParaRPr lang="en-US" b="1" dirty="0">
              <a:solidFill>
                <a:srgbClr val="FF0000"/>
              </a:solidFill>
            </a:endParaRPr>
          </a:p>
          <a:p>
            <a:pPr marL="0" indent="0">
              <a:buNone/>
            </a:pPr>
            <a:r>
              <a:rPr lang="en-US" b="1" dirty="0" smtClean="0">
                <a:solidFill>
                  <a:srgbClr val="FF0000"/>
                </a:solidFill>
              </a:rPr>
              <a:t>Voice of Bible:</a:t>
            </a:r>
            <a:r>
              <a:rPr lang="en-US" dirty="0" smtClean="0">
                <a:solidFill>
                  <a:srgbClr val="FF0000"/>
                </a:solidFill>
              </a:rPr>
              <a:t> </a:t>
            </a:r>
          </a:p>
          <a:p>
            <a:pPr marL="971550" lvl="1" indent="-514350">
              <a:buFont typeface="+mj-lt"/>
              <a:buAutoNum type="arabicPeriod"/>
            </a:pPr>
            <a:r>
              <a:rPr lang="en-US" i="1" dirty="0" smtClean="0"/>
              <a:t>And Eve created </a:t>
            </a:r>
            <a:r>
              <a:rPr lang="en-US" i="1" dirty="0"/>
              <a:t>a decision </a:t>
            </a:r>
            <a:r>
              <a:rPr lang="en-US" i="1" dirty="0" smtClean="0"/>
              <a:t>table</a:t>
            </a:r>
          </a:p>
          <a:p>
            <a:pPr marL="971550" lvl="1" indent="-514350">
              <a:buFont typeface="+mj-lt"/>
              <a:buAutoNum type="arabicPeriod"/>
            </a:pPr>
            <a:r>
              <a:rPr lang="en-US" i="1" dirty="0" smtClean="0"/>
              <a:t>And it looked exactly like the one created by Adam.</a:t>
            </a:r>
            <a:endParaRPr lang="en-US" dirty="0"/>
          </a:p>
        </p:txBody>
      </p:sp>
      <p:sp>
        <p:nvSpPr>
          <p:cNvPr id="5"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27</a:t>
            </a:r>
            <a:endParaRPr lang="en-US" sz="3600" dirty="0"/>
          </a:p>
        </p:txBody>
      </p:sp>
      <p:sp>
        <p:nvSpPr>
          <p:cNvPr id="6" name="Down Arrow 5"/>
          <p:cNvSpPr/>
          <p:nvPr/>
        </p:nvSpPr>
        <p:spPr>
          <a:xfrm>
            <a:off x="3909848" y="0"/>
            <a:ext cx="252249"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93476" y="5090002"/>
            <a:ext cx="252249" cy="73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825206" y="343828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3314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28</a:t>
            </a:r>
            <a:endParaRPr lang="en-US" sz="3600" dirty="0"/>
          </a:p>
        </p:txBody>
      </p:sp>
      <p:sp>
        <p:nvSpPr>
          <p:cNvPr id="5" name="Down Arrow 4"/>
          <p:cNvSpPr/>
          <p:nvPr/>
        </p:nvSpPr>
        <p:spPr>
          <a:xfrm>
            <a:off x="5602839" y="5495724"/>
            <a:ext cx="388882" cy="95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15480" y="382521"/>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0" name="Rectangle 9"/>
          <p:cNvSpPr/>
          <p:nvPr/>
        </p:nvSpPr>
        <p:spPr>
          <a:xfrm>
            <a:off x="1915480" y="814859"/>
            <a:ext cx="8273668" cy="20878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2069717" y="913215"/>
            <a:ext cx="3117773" cy="1754326"/>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smtClean="0"/>
              <a:t>God </a:t>
            </a:r>
            <a:r>
              <a:rPr lang="en-US" dirty="0"/>
              <a:t>is silent. </a:t>
            </a:r>
            <a:endParaRPr lang="en-US" dirty="0" smtClean="0"/>
          </a:p>
          <a:p>
            <a:pPr marL="800100" lvl="1" indent="-342900">
              <a:buFont typeface="+mj-lt"/>
              <a:buAutoNum type="arabicPeriod"/>
            </a:pPr>
            <a:r>
              <a:rPr lang="en-US" dirty="0" smtClean="0"/>
              <a:t>What </a:t>
            </a:r>
            <a:r>
              <a:rPr lang="en-US" dirty="0"/>
              <a:t>does it mean? </a:t>
            </a:r>
            <a:endParaRPr lang="en-US" dirty="0" smtClean="0"/>
          </a:p>
          <a:p>
            <a:pPr marL="800100" lvl="1" indent="-342900">
              <a:buFont typeface="+mj-lt"/>
              <a:buAutoNum type="arabicPeriod"/>
            </a:pPr>
            <a:r>
              <a:rPr lang="en-US" dirty="0" smtClean="0"/>
              <a:t>Why Eve </a:t>
            </a:r>
            <a:r>
              <a:rPr lang="en-US" dirty="0"/>
              <a:t>did not speak?</a:t>
            </a:r>
          </a:p>
          <a:p>
            <a:endParaRPr lang="en-US" dirty="0"/>
          </a:p>
        </p:txBody>
      </p:sp>
      <p:sp>
        <p:nvSpPr>
          <p:cNvPr id="12" name="TextBox 11"/>
          <p:cNvSpPr txBox="1"/>
          <p:nvPr/>
        </p:nvSpPr>
        <p:spPr>
          <a:xfrm>
            <a:off x="5626329" y="913215"/>
            <a:ext cx="3117773" cy="1477328"/>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342900" indent="-342900">
              <a:buFont typeface="+mj-lt"/>
              <a:buAutoNum type="arabicPeriod"/>
            </a:pPr>
            <a:r>
              <a:rPr lang="en-US" dirty="0" smtClean="0"/>
              <a:t>God </a:t>
            </a:r>
            <a:r>
              <a:rPr lang="en-US" dirty="0"/>
              <a:t>is silent. </a:t>
            </a:r>
            <a:endParaRPr lang="en-US" dirty="0" smtClean="0"/>
          </a:p>
          <a:p>
            <a:pPr marL="342900" indent="-342900">
              <a:buFont typeface="+mj-lt"/>
              <a:buAutoNum type="arabicPeriod"/>
            </a:pPr>
            <a:r>
              <a:rPr lang="en-US" dirty="0" smtClean="0"/>
              <a:t>What </a:t>
            </a:r>
            <a:r>
              <a:rPr lang="en-US" dirty="0"/>
              <a:t>does it mean? </a:t>
            </a:r>
            <a:endParaRPr lang="en-US" dirty="0" smtClean="0"/>
          </a:p>
          <a:p>
            <a:pPr marL="342900" indent="-342900">
              <a:buFont typeface="+mj-lt"/>
              <a:buAutoNum type="arabicPeriod"/>
            </a:pPr>
            <a:r>
              <a:rPr lang="en-US" dirty="0" smtClean="0"/>
              <a:t>Why Adam did </a:t>
            </a:r>
            <a:r>
              <a:rPr lang="en-US" dirty="0"/>
              <a:t>not speak?</a:t>
            </a:r>
          </a:p>
          <a:p>
            <a:endParaRPr lang="en-US" dirty="0"/>
          </a:p>
        </p:txBody>
      </p:sp>
      <p:sp>
        <p:nvSpPr>
          <p:cNvPr id="14" name="Rectangle 13"/>
          <p:cNvSpPr/>
          <p:nvPr/>
        </p:nvSpPr>
        <p:spPr>
          <a:xfrm>
            <a:off x="1935676" y="3145922"/>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5" name="Rectangle 14"/>
          <p:cNvSpPr/>
          <p:nvPr/>
        </p:nvSpPr>
        <p:spPr>
          <a:xfrm>
            <a:off x="1915480" y="3578260"/>
            <a:ext cx="8293864" cy="18726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2089913" y="3676616"/>
            <a:ext cx="3117773" cy="1477328"/>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a:t>Eve is uncertain. </a:t>
            </a:r>
            <a:endParaRPr lang="en-US" dirty="0" smtClean="0"/>
          </a:p>
          <a:p>
            <a:pPr marL="800100" lvl="1" indent="-342900">
              <a:buFont typeface="+mj-lt"/>
              <a:buAutoNum type="arabicPeriod"/>
            </a:pPr>
            <a:r>
              <a:rPr lang="en-US" dirty="0"/>
              <a:t>But I know it is rational to blame her.</a:t>
            </a:r>
            <a:r>
              <a:rPr lang="en-US" dirty="0" smtClean="0"/>
              <a:t>.</a:t>
            </a:r>
            <a:endParaRPr lang="en-US" dirty="0"/>
          </a:p>
          <a:p>
            <a:endParaRPr lang="en-US" dirty="0"/>
          </a:p>
        </p:txBody>
      </p:sp>
      <p:sp>
        <p:nvSpPr>
          <p:cNvPr id="17" name="TextBox 16"/>
          <p:cNvSpPr txBox="1"/>
          <p:nvPr/>
        </p:nvSpPr>
        <p:spPr>
          <a:xfrm>
            <a:off x="5538378" y="3736288"/>
            <a:ext cx="3117773" cy="1477328"/>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342900" indent="-342900">
              <a:buFont typeface="+mj-lt"/>
              <a:buAutoNum type="arabicPeriod"/>
            </a:pPr>
            <a:r>
              <a:rPr lang="en-US" dirty="0"/>
              <a:t>Adam is uncertain. </a:t>
            </a:r>
            <a:endParaRPr lang="en-US" dirty="0" smtClean="0"/>
          </a:p>
          <a:p>
            <a:pPr marL="342900" indent="-342900">
              <a:buFont typeface="+mj-lt"/>
              <a:buAutoNum type="arabicPeriod"/>
            </a:pPr>
            <a:r>
              <a:rPr lang="en-US" dirty="0">
                <a:solidFill>
                  <a:srgbClr val="FF0000"/>
                </a:solidFill>
                <a:effectLst>
                  <a:outerShdw blurRad="38100" dist="38100" dir="2700000" algn="tl">
                    <a:srgbClr val="000000">
                      <a:alpha val="43137"/>
                    </a:srgbClr>
                  </a:outerShdw>
                </a:effectLst>
              </a:rPr>
              <a:t>: </a:t>
            </a:r>
            <a:r>
              <a:rPr lang="en-US" dirty="0"/>
              <a:t>But I know it is in my interest to blame him in front of God.</a:t>
            </a:r>
            <a:r>
              <a:rPr lang="en-US" b="1" u="sng" dirty="0"/>
              <a:t> </a:t>
            </a:r>
            <a:endParaRPr lang="en-US" dirty="0"/>
          </a:p>
        </p:txBody>
      </p:sp>
      <p:sp>
        <p:nvSpPr>
          <p:cNvPr id="19" name="Down Arrow 18"/>
          <p:cNvSpPr/>
          <p:nvPr/>
        </p:nvSpPr>
        <p:spPr>
          <a:xfrm>
            <a:off x="5341726" y="-133386"/>
            <a:ext cx="284603" cy="51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451895" y="2571788"/>
            <a:ext cx="286438" cy="574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82941" y="148890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B47</a:t>
            </a:r>
            <a:endParaRPr lang="en-US" sz="2800" b="1" dirty="0">
              <a:effectLst>
                <a:outerShdw blurRad="38100" dist="38100" dir="2700000" algn="tl">
                  <a:srgbClr val="000000">
                    <a:alpha val="43137"/>
                  </a:srgbClr>
                </a:outerShdw>
              </a:effectLst>
            </a:endParaRPr>
          </a:p>
        </p:txBody>
      </p:sp>
      <p:sp>
        <p:nvSpPr>
          <p:cNvPr id="22" name="Rounded Rectangle 21"/>
          <p:cNvSpPr/>
          <p:nvPr/>
        </p:nvSpPr>
        <p:spPr>
          <a:xfrm>
            <a:off x="9182941" y="405092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B48</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5653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457" y="4348566"/>
            <a:ext cx="10515600" cy="1899991"/>
          </a:xfrm>
          <a:solidFill>
            <a:schemeClr val="bg2"/>
          </a:solidFill>
        </p:spPr>
        <p:txBody>
          <a:bodyPr>
            <a:normAutofit fontScale="92500" lnSpcReduction="10000"/>
          </a:bodyPr>
          <a:lstStyle/>
          <a:p>
            <a:pPr marL="0" indent="0">
              <a:buNone/>
            </a:pPr>
            <a:r>
              <a:rPr lang="en-US" b="1" dirty="0" smtClean="0">
                <a:solidFill>
                  <a:srgbClr val="FF0000"/>
                </a:solidFill>
                <a:effectLst>
                  <a:outerShdw blurRad="38100" dist="38100" dir="2700000" algn="tl">
                    <a:srgbClr val="000000">
                      <a:alpha val="43137"/>
                    </a:srgbClr>
                  </a:outerShdw>
                </a:effectLst>
              </a:rPr>
              <a:t>God</a:t>
            </a:r>
            <a:r>
              <a:rPr lang="en-US" b="1" dirty="0">
                <a:solidFill>
                  <a:srgbClr val="FF0000"/>
                </a:solidFill>
                <a:effectLst>
                  <a:outerShdw blurRad="38100" dist="38100" dir="2700000" algn="tl">
                    <a:srgbClr val="000000">
                      <a:alpha val="43137"/>
                    </a:srgbClr>
                  </a:outerShdw>
                </a:effectLst>
              </a:rPr>
              <a:t>:</a:t>
            </a:r>
            <a:r>
              <a:rPr lang="en-US" dirty="0">
                <a:solidFill>
                  <a:srgbClr val="FF0000"/>
                </a:solidFill>
                <a:effectLst>
                  <a:outerShdw blurRad="38100" dist="38100" dir="2700000" algn="tl">
                    <a:srgbClr val="000000">
                      <a:alpha val="43137"/>
                    </a:srgbClr>
                  </a:outerShdw>
                </a:effectLst>
              </a:rPr>
              <a:t> </a:t>
            </a:r>
            <a:endParaRPr lang="en-US" dirty="0" smtClean="0">
              <a:solidFill>
                <a:srgbClr val="FF0000"/>
              </a:solidFill>
              <a:effectLst>
                <a:outerShdw blurRad="38100" dist="38100" dir="2700000" algn="tl">
                  <a:srgbClr val="000000">
                    <a:alpha val="43137"/>
                  </a:srgbClr>
                </a:outerShdw>
              </a:effectLst>
            </a:endParaRPr>
          </a:p>
          <a:p>
            <a:pPr marL="914400" lvl="1" indent="-457200">
              <a:buFont typeface="+mj-lt"/>
              <a:buAutoNum type="arabicPeriod"/>
            </a:pPr>
            <a:r>
              <a:rPr lang="en-US" dirty="0"/>
              <a:t>If you </a:t>
            </a:r>
            <a:r>
              <a:rPr lang="en-US" dirty="0" smtClean="0"/>
              <a:t>both would </a:t>
            </a:r>
            <a:r>
              <a:rPr lang="en-US" dirty="0"/>
              <a:t>stay </a:t>
            </a:r>
            <a:r>
              <a:rPr lang="en-US" dirty="0" smtClean="0"/>
              <a:t>silent </a:t>
            </a:r>
            <a:r>
              <a:rPr lang="en-US" dirty="0"/>
              <a:t>the total loss of </a:t>
            </a:r>
            <a:r>
              <a:rPr lang="en-US" dirty="0" smtClean="0"/>
              <a:t>both of you would </a:t>
            </a:r>
            <a:r>
              <a:rPr lang="en-US" dirty="0"/>
              <a:t>be (-1) + (-1) = (-2). </a:t>
            </a:r>
          </a:p>
          <a:p>
            <a:pPr marL="914400" lvl="1" indent="-457200">
              <a:buFont typeface="+mj-lt"/>
              <a:buAutoNum type="arabicPeriod"/>
            </a:pPr>
            <a:r>
              <a:rPr lang="en-US" dirty="0" smtClean="0"/>
              <a:t>But because of your irrational choice you </a:t>
            </a:r>
            <a:r>
              <a:rPr lang="en-US" dirty="0"/>
              <a:t>will be </a:t>
            </a:r>
            <a:r>
              <a:rPr lang="en-US" dirty="0" smtClean="0"/>
              <a:t>penalized,</a:t>
            </a:r>
          </a:p>
          <a:p>
            <a:pPr marL="914400" lvl="1" indent="-457200">
              <a:buFont typeface="+mj-lt"/>
              <a:buAutoNum type="arabicPeriod"/>
            </a:pPr>
            <a:r>
              <a:rPr lang="en-US" dirty="0" smtClean="0"/>
              <a:t>You</a:t>
            </a:r>
            <a:r>
              <a:rPr lang="en-US" dirty="0"/>
              <a:t>, Adam, and you, </a:t>
            </a:r>
            <a:r>
              <a:rPr lang="en-US" dirty="0" smtClean="0"/>
              <a:t>Eve, </a:t>
            </a:r>
            <a:r>
              <a:rPr lang="en-US" dirty="0"/>
              <a:t>for a total loss of </a:t>
            </a:r>
            <a:r>
              <a:rPr lang="en-US" dirty="0" smtClean="0"/>
              <a:t>both of you equal </a:t>
            </a:r>
            <a:r>
              <a:rPr lang="en-US" dirty="0"/>
              <a:t>to  (-3) + (-3) = -6. </a:t>
            </a:r>
          </a:p>
          <a:p>
            <a:pPr marL="914400" lvl="1" indent="-457200">
              <a:buFont typeface="+mj-lt"/>
              <a:buAutoNum type="arabicPeriod"/>
            </a:pPr>
            <a:r>
              <a:rPr lang="en-US" dirty="0" smtClean="0"/>
              <a:t>Calculate </a:t>
            </a:r>
            <a:r>
              <a:rPr lang="en-US" dirty="0"/>
              <a:t>for yourself and be truly rational.</a:t>
            </a:r>
          </a:p>
          <a:p>
            <a:pPr marL="0" indent="0">
              <a:buNone/>
            </a:pPr>
            <a:endParaRPr lang="en-US"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28A</a:t>
            </a:r>
            <a:endParaRPr lang="en-US" sz="3600" dirty="0"/>
          </a:p>
        </p:txBody>
      </p:sp>
      <p:sp>
        <p:nvSpPr>
          <p:cNvPr id="5" name="Down Arrow 4"/>
          <p:cNvSpPr/>
          <p:nvPr/>
        </p:nvSpPr>
        <p:spPr>
          <a:xfrm>
            <a:off x="6990774" y="5919015"/>
            <a:ext cx="388882" cy="95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15480" y="2169761"/>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0" name="Rectangle 9"/>
          <p:cNvSpPr/>
          <p:nvPr/>
        </p:nvSpPr>
        <p:spPr>
          <a:xfrm>
            <a:off x="1915480" y="2602099"/>
            <a:ext cx="8145555" cy="126451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2069717" y="2700455"/>
            <a:ext cx="3117773" cy="923330"/>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marL="800100" lvl="1" indent="-342900">
              <a:buFont typeface="+mj-lt"/>
              <a:buAutoNum type="arabicPeriod"/>
            </a:pPr>
            <a:r>
              <a:rPr lang="en-US" dirty="0" smtClean="0"/>
              <a:t>Eve did this</a:t>
            </a:r>
          </a:p>
          <a:p>
            <a:pPr marL="800100" lvl="1" indent="-342900">
              <a:buFont typeface="+mj-lt"/>
              <a:buAutoNum type="arabicPeriod"/>
            </a:pPr>
            <a:r>
              <a:rPr lang="en-US" dirty="0" smtClean="0"/>
              <a:t>She is a sinner</a:t>
            </a:r>
          </a:p>
        </p:txBody>
      </p:sp>
      <p:sp>
        <p:nvSpPr>
          <p:cNvPr id="12" name="TextBox 11"/>
          <p:cNvSpPr txBox="1"/>
          <p:nvPr/>
        </p:nvSpPr>
        <p:spPr>
          <a:xfrm>
            <a:off x="5626329" y="2700455"/>
            <a:ext cx="3117773" cy="923330"/>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marL="800100" lvl="1" indent="-342900">
              <a:buFont typeface="+mj-lt"/>
              <a:buAutoNum type="arabicPeriod"/>
            </a:pPr>
            <a:r>
              <a:rPr lang="en-US" dirty="0" smtClean="0"/>
              <a:t>Adam </a:t>
            </a:r>
            <a:r>
              <a:rPr lang="en-US" dirty="0"/>
              <a:t>did this</a:t>
            </a:r>
          </a:p>
          <a:p>
            <a:pPr marL="800100" lvl="1" indent="-342900">
              <a:buFont typeface="+mj-lt"/>
              <a:buAutoNum type="arabicPeriod"/>
            </a:pPr>
            <a:r>
              <a:rPr lang="en-US" dirty="0" smtClean="0"/>
              <a:t>He </a:t>
            </a:r>
            <a:r>
              <a:rPr lang="en-US" dirty="0"/>
              <a:t>is a sinner</a:t>
            </a:r>
          </a:p>
        </p:txBody>
      </p:sp>
      <p:sp>
        <p:nvSpPr>
          <p:cNvPr id="19" name="Down Arrow 18"/>
          <p:cNvSpPr/>
          <p:nvPr/>
        </p:nvSpPr>
        <p:spPr>
          <a:xfrm>
            <a:off x="5341726" y="1653854"/>
            <a:ext cx="284603" cy="51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251940" y="3737574"/>
            <a:ext cx="286438" cy="574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1361302" y="229627"/>
            <a:ext cx="10525897" cy="1432918"/>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FF0000"/>
                </a:solidFill>
                <a:effectLst>
                  <a:outerShdw blurRad="38100" dist="38100" dir="2700000" algn="tl">
                    <a:srgbClr val="000000">
                      <a:alpha val="43137"/>
                    </a:srgbClr>
                  </a:outerShdw>
                </a:effectLst>
              </a:rPr>
              <a:t>God.</a:t>
            </a:r>
            <a:r>
              <a:rPr lang="en-US" sz="2000" dirty="0" smtClean="0">
                <a:solidFill>
                  <a:srgbClr val="FF0000"/>
                </a:solidFill>
                <a:effectLst>
                  <a:outerShdw blurRad="38100" dist="38100" dir="2700000" algn="tl">
                    <a:srgbClr val="000000">
                      <a:alpha val="43137"/>
                    </a:srgbClr>
                  </a:outerShdw>
                </a:effectLst>
              </a:rPr>
              <a:t> </a:t>
            </a:r>
          </a:p>
          <a:p>
            <a:pPr marL="914400" lvl="1" indent="-457200">
              <a:buFont typeface="+mj-lt"/>
              <a:buAutoNum type="arabicPeriod"/>
            </a:pPr>
            <a:r>
              <a:rPr lang="en-US" sz="1600" dirty="0" smtClean="0"/>
              <a:t>At least one of you sinned. </a:t>
            </a:r>
          </a:p>
          <a:p>
            <a:pPr marL="914400" lvl="1" indent="-457200">
              <a:buFont typeface="+mj-lt"/>
              <a:buAutoNum type="arabicPeriod"/>
            </a:pPr>
            <a:r>
              <a:rPr lang="en-US" sz="1600" dirty="0" smtClean="0"/>
              <a:t>Please come forward, </a:t>
            </a:r>
          </a:p>
          <a:p>
            <a:pPr marL="914400" lvl="1" indent="-457200">
              <a:buFont typeface="+mj-lt"/>
              <a:buAutoNum type="arabicPeriod"/>
            </a:pPr>
            <a:r>
              <a:rPr lang="en-US" sz="1600" dirty="0" smtClean="0"/>
              <a:t>if you think that you sinned.</a:t>
            </a:r>
          </a:p>
          <a:p>
            <a:pPr marL="0" indent="0">
              <a:buFont typeface="Arial" panose="020B0604020202020204" pitchFamily="34" charset="0"/>
              <a:buNone/>
            </a:pPr>
            <a:endParaRPr lang="en-US" sz="2000" dirty="0"/>
          </a:p>
        </p:txBody>
      </p:sp>
      <p:sp>
        <p:nvSpPr>
          <p:cNvPr id="7" name="Rounded Rectangle 6"/>
          <p:cNvSpPr/>
          <p:nvPr/>
        </p:nvSpPr>
        <p:spPr>
          <a:xfrm>
            <a:off x="10061035" y="60041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B49</a:t>
            </a:r>
            <a:endParaRPr lang="en-US" sz="2800" b="1" dirty="0">
              <a:effectLst>
                <a:outerShdw blurRad="38100" dist="38100" dir="2700000" algn="tl">
                  <a:srgbClr val="000000">
                    <a:alpha val="43137"/>
                  </a:srgbClr>
                </a:outerShdw>
              </a:effectLst>
            </a:endParaRPr>
          </a:p>
        </p:txBody>
      </p:sp>
      <p:sp>
        <p:nvSpPr>
          <p:cNvPr id="23" name="Down Arrow 22"/>
          <p:cNvSpPr/>
          <p:nvPr/>
        </p:nvSpPr>
        <p:spPr>
          <a:xfrm>
            <a:off x="5538378" y="-14700"/>
            <a:ext cx="301313" cy="393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318094" y="303918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B50</a:t>
            </a:r>
            <a:endParaRPr lang="en-US" sz="2800" b="1" dirty="0">
              <a:effectLst>
                <a:outerShdw blurRad="38100" dist="38100" dir="2700000" algn="tl">
                  <a:srgbClr val="000000">
                    <a:alpha val="43137"/>
                  </a:srgbClr>
                </a:outerShdw>
              </a:effectLst>
            </a:endParaRPr>
          </a:p>
        </p:txBody>
      </p:sp>
      <p:sp>
        <p:nvSpPr>
          <p:cNvPr id="25" name="Rounded Rectangle 24"/>
          <p:cNvSpPr/>
          <p:nvPr/>
        </p:nvSpPr>
        <p:spPr>
          <a:xfrm>
            <a:off x="9869319" y="4203376"/>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B51</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4559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a:xfrm>
            <a:off x="5199424" y="2376167"/>
            <a:ext cx="284603" cy="51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0457" y="635774"/>
            <a:ext cx="10515600" cy="1899991"/>
          </a:xfrm>
          <a:solidFill>
            <a:schemeClr val="bg2"/>
          </a:solidFill>
        </p:spPr>
        <p:txBody>
          <a:bodyPr>
            <a:normAutofit fontScale="92500" lnSpcReduction="20000"/>
          </a:bodyPr>
          <a:lstStyle/>
          <a:p>
            <a:pPr marL="0" indent="0">
              <a:buNone/>
            </a:pPr>
            <a:r>
              <a:rPr lang="en-US" b="1" dirty="0" smtClean="0">
                <a:solidFill>
                  <a:srgbClr val="FF0000"/>
                </a:solidFill>
                <a:effectLst>
                  <a:outerShdw blurRad="38100" dist="38100" dir="2700000" algn="tl">
                    <a:srgbClr val="000000">
                      <a:alpha val="43137"/>
                    </a:srgbClr>
                  </a:outerShdw>
                </a:effectLst>
              </a:rPr>
              <a:t>God</a:t>
            </a:r>
            <a:r>
              <a:rPr lang="en-US" b="1" dirty="0">
                <a:solidFill>
                  <a:srgbClr val="FF0000"/>
                </a:solidFill>
                <a:effectLst>
                  <a:outerShdw blurRad="38100" dist="38100" dir="2700000" algn="tl">
                    <a:srgbClr val="000000">
                      <a:alpha val="43137"/>
                    </a:srgbClr>
                  </a:outerShdw>
                </a:effectLst>
              </a:rPr>
              <a:t>:</a:t>
            </a:r>
            <a:r>
              <a:rPr lang="en-US" dirty="0">
                <a:solidFill>
                  <a:srgbClr val="FF0000"/>
                </a:solidFill>
                <a:effectLst>
                  <a:outerShdw blurRad="38100" dist="38100" dir="2700000" algn="tl">
                    <a:srgbClr val="000000">
                      <a:alpha val="43137"/>
                    </a:srgbClr>
                  </a:outerShdw>
                </a:effectLst>
              </a:rPr>
              <a:t> </a:t>
            </a:r>
            <a:endParaRPr lang="en-US" dirty="0" smtClean="0">
              <a:solidFill>
                <a:srgbClr val="FF0000"/>
              </a:solidFill>
              <a:effectLst>
                <a:outerShdw blurRad="38100" dist="38100" dir="2700000" algn="tl">
                  <a:srgbClr val="000000">
                    <a:alpha val="43137"/>
                  </a:srgbClr>
                </a:outerShdw>
              </a:effectLst>
            </a:endParaRPr>
          </a:p>
          <a:p>
            <a:pPr marL="914400" lvl="1" indent="-457200">
              <a:buFont typeface="+mj-lt"/>
              <a:buAutoNum type="arabicPeriod"/>
            </a:pPr>
            <a:r>
              <a:rPr lang="en-US" dirty="0" smtClean="0"/>
              <a:t>Because now you are the entire Human Race,</a:t>
            </a:r>
          </a:p>
          <a:p>
            <a:pPr marL="914400" lvl="1" indent="-457200">
              <a:buFont typeface="+mj-lt"/>
              <a:buAutoNum type="arabicPeriod"/>
            </a:pPr>
            <a:r>
              <a:rPr lang="en-US" dirty="0" smtClean="0"/>
              <a:t>The Human Race is penalized by this choice.</a:t>
            </a:r>
          </a:p>
          <a:p>
            <a:pPr marL="914400" lvl="1" indent="-457200">
              <a:buFont typeface="+mj-lt"/>
              <a:buAutoNum type="arabicPeriod"/>
            </a:pPr>
            <a:r>
              <a:rPr lang="en-US" dirty="0" smtClean="0"/>
              <a:t>This choice will haunt your children and children of your children</a:t>
            </a:r>
          </a:p>
          <a:p>
            <a:pPr marL="914400" lvl="1" indent="-457200">
              <a:buFont typeface="+mj-lt"/>
              <a:buAutoNum type="arabicPeriod"/>
            </a:pPr>
            <a:r>
              <a:rPr lang="en-US" dirty="0" smtClean="0"/>
              <a:t>Until you will learn how to think really rationally</a:t>
            </a:r>
          </a:p>
          <a:p>
            <a:pPr marL="914400" lvl="1" indent="-457200">
              <a:buFont typeface="+mj-lt"/>
              <a:buAutoNum type="arabicPeriod"/>
            </a:pPr>
            <a:r>
              <a:rPr lang="en-US" dirty="0" smtClean="0"/>
              <a:t>Calculate </a:t>
            </a:r>
            <a:r>
              <a:rPr lang="en-US" dirty="0"/>
              <a:t>for yourself and be truly rational.</a:t>
            </a:r>
          </a:p>
          <a:p>
            <a:pPr marL="0" indent="0">
              <a:buNone/>
            </a:pPr>
            <a:endParaRPr lang="en-US"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29</a:t>
            </a:r>
            <a:endParaRPr lang="en-US" sz="3600" dirty="0"/>
          </a:p>
        </p:txBody>
      </p:sp>
      <p:sp>
        <p:nvSpPr>
          <p:cNvPr id="6" name="TextBox 5"/>
          <p:cNvSpPr txBox="1"/>
          <p:nvPr/>
        </p:nvSpPr>
        <p:spPr>
          <a:xfrm>
            <a:off x="3593908" y="6217920"/>
            <a:ext cx="3478924" cy="369332"/>
          </a:xfrm>
          <a:prstGeom prst="rect">
            <a:avLst/>
          </a:prstGeom>
          <a:noFill/>
        </p:spPr>
        <p:txBody>
          <a:bodyPr wrap="square" rtlCol="0">
            <a:spAutoFit/>
          </a:bodyPr>
          <a:lstStyle/>
          <a:p>
            <a:r>
              <a:rPr lang="en-US" dirty="0" smtClean="0"/>
              <a:t>Go to Part 15, out of Paradise</a:t>
            </a:r>
            <a:endParaRPr lang="en-US" dirty="0"/>
          </a:p>
        </p:txBody>
      </p:sp>
      <p:sp>
        <p:nvSpPr>
          <p:cNvPr id="9" name="Rectangle 8"/>
          <p:cNvSpPr/>
          <p:nvPr/>
        </p:nvSpPr>
        <p:spPr>
          <a:xfrm>
            <a:off x="841060" y="2947001"/>
            <a:ext cx="8152482" cy="3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PARALLEL</a:t>
            </a:r>
            <a:endParaRPr lang="en-US" dirty="0"/>
          </a:p>
        </p:txBody>
      </p:sp>
      <p:sp>
        <p:nvSpPr>
          <p:cNvPr id="10" name="Rectangle 9"/>
          <p:cNvSpPr/>
          <p:nvPr/>
        </p:nvSpPr>
        <p:spPr>
          <a:xfrm>
            <a:off x="841060" y="3379338"/>
            <a:ext cx="8145555" cy="11583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995297" y="3477695"/>
            <a:ext cx="3117773" cy="923330"/>
          </a:xfrm>
          <a:prstGeom prst="rect">
            <a:avLst/>
          </a:prstGeom>
          <a:noFill/>
          <a:ln w="38100">
            <a:solidFill>
              <a:schemeClr val="accent1"/>
            </a:solidFill>
          </a:ln>
        </p:spPr>
        <p:txBody>
          <a:bodyPr wrap="square" rtlCol="0">
            <a:spAutoFit/>
          </a:bodyPr>
          <a:lstStyle/>
          <a:p>
            <a:r>
              <a:rPr lang="en-US" b="1" dirty="0" smtClean="0">
                <a:solidFill>
                  <a:srgbClr val="FF0000"/>
                </a:solidFill>
              </a:rPr>
              <a:t>Adam</a:t>
            </a:r>
            <a:r>
              <a:rPr lang="en-US" dirty="0" smtClean="0">
                <a:solidFill>
                  <a:srgbClr val="FF0000"/>
                </a:solidFill>
              </a:rPr>
              <a:t>: </a:t>
            </a:r>
          </a:p>
          <a:p>
            <a:pPr lvl="1"/>
            <a:r>
              <a:rPr lang="en-US" dirty="0" smtClean="0"/>
              <a:t>Our Children penalized for our sins?</a:t>
            </a:r>
          </a:p>
        </p:txBody>
      </p:sp>
      <p:sp>
        <p:nvSpPr>
          <p:cNvPr id="12" name="TextBox 11"/>
          <p:cNvSpPr txBox="1"/>
          <p:nvPr/>
        </p:nvSpPr>
        <p:spPr>
          <a:xfrm>
            <a:off x="4551909" y="3477695"/>
            <a:ext cx="3117773" cy="646331"/>
          </a:xfrm>
          <a:prstGeom prst="rect">
            <a:avLst/>
          </a:prstGeom>
          <a:noFill/>
          <a:ln w="38100">
            <a:solidFill>
              <a:schemeClr val="accent1"/>
            </a:solidFill>
          </a:ln>
        </p:spPr>
        <p:txBody>
          <a:bodyPr wrap="square" rtlCol="0">
            <a:spAutoFit/>
          </a:bodyPr>
          <a:lstStyle/>
          <a:p>
            <a:r>
              <a:rPr lang="en-US" b="1" dirty="0" smtClean="0">
                <a:solidFill>
                  <a:srgbClr val="FF0000"/>
                </a:solidFill>
              </a:rPr>
              <a:t>Eve</a:t>
            </a:r>
            <a:r>
              <a:rPr lang="en-US" dirty="0">
                <a:solidFill>
                  <a:srgbClr val="FF0000"/>
                </a:solidFill>
              </a:rPr>
              <a:t>: </a:t>
            </a:r>
            <a:endParaRPr lang="en-US" dirty="0" smtClean="0">
              <a:solidFill>
                <a:srgbClr val="FF0000"/>
              </a:solidFill>
            </a:endParaRPr>
          </a:p>
          <a:p>
            <a:pPr lvl="1"/>
            <a:r>
              <a:rPr lang="en-US" dirty="0" smtClean="0"/>
              <a:t>This is not fair, God.</a:t>
            </a:r>
            <a:endParaRPr lang="en-US" dirty="0"/>
          </a:p>
        </p:txBody>
      </p:sp>
      <p:sp>
        <p:nvSpPr>
          <p:cNvPr id="20" name="Down Arrow 19"/>
          <p:cNvSpPr/>
          <p:nvPr/>
        </p:nvSpPr>
        <p:spPr>
          <a:xfrm>
            <a:off x="4265471" y="4154728"/>
            <a:ext cx="286438" cy="574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1223810" y="4731901"/>
            <a:ext cx="3975614" cy="920877"/>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rgbClr val="FF0000"/>
                </a:solidFill>
                <a:effectLst>
                  <a:outerShdw blurRad="38100" dist="38100" dir="2700000" algn="tl">
                    <a:srgbClr val="000000">
                      <a:alpha val="43137"/>
                    </a:srgbClr>
                  </a:outerShdw>
                </a:effectLst>
              </a:rPr>
              <a:t>God.</a:t>
            </a:r>
            <a:r>
              <a:rPr lang="en-US" sz="2000" dirty="0" smtClean="0">
                <a:solidFill>
                  <a:srgbClr val="FF0000"/>
                </a:solidFill>
                <a:effectLst>
                  <a:outerShdw blurRad="38100" dist="38100" dir="2700000" algn="tl">
                    <a:srgbClr val="000000">
                      <a:alpha val="43137"/>
                    </a:srgbClr>
                  </a:outerShdw>
                </a:effectLst>
              </a:rPr>
              <a:t> </a:t>
            </a:r>
          </a:p>
          <a:p>
            <a:pPr marL="457200" lvl="1" indent="0">
              <a:buNone/>
            </a:pPr>
            <a:r>
              <a:rPr lang="en-US" sz="1600" dirty="0" smtClean="0"/>
              <a:t>This is a Singularity</a:t>
            </a:r>
          </a:p>
          <a:p>
            <a:pPr marL="0" indent="0">
              <a:buFont typeface="Arial" panose="020B0604020202020204" pitchFamily="34" charset="0"/>
              <a:buNone/>
            </a:pPr>
            <a:endParaRPr lang="en-US" sz="2000" dirty="0"/>
          </a:p>
        </p:txBody>
      </p:sp>
      <p:sp>
        <p:nvSpPr>
          <p:cNvPr id="7" name="Rounded Rectangle 6"/>
          <p:cNvSpPr/>
          <p:nvPr/>
        </p:nvSpPr>
        <p:spPr>
          <a:xfrm>
            <a:off x="9695275" y="783292"/>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B52</a:t>
            </a:r>
            <a:endParaRPr lang="en-US" sz="2800" b="1" dirty="0">
              <a:effectLst>
                <a:outerShdw blurRad="38100" dist="38100" dir="2700000" algn="tl">
                  <a:srgbClr val="000000">
                    <a:alpha val="43137"/>
                  </a:srgbClr>
                </a:outerShdw>
              </a:effectLst>
            </a:endParaRPr>
          </a:p>
        </p:txBody>
      </p:sp>
      <p:sp>
        <p:nvSpPr>
          <p:cNvPr id="23" name="Down Arrow 22"/>
          <p:cNvSpPr/>
          <p:nvPr/>
        </p:nvSpPr>
        <p:spPr>
          <a:xfrm>
            <a:off x="5182714" y="242642"/>
            <a:ext cx="301313" cy="393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243674" y="3816429"/>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B53</a:t>
            </a:r>
            <a:endParaRPr lang="en-US" sz="2800" b="1" dirty="0">
              <a:effectLst>
                <a:outerShdw blurRad="38100" dist="38100" dir="2700000" algn="tl">
                  <a:srgbClr val="000000">
                    <a:alpha val="43137"/>
                  </a:srgbClr>
                </a:outerShdw>
              </a:effectLst>
            </a:endParaRPr>
          </a:p>
        </p:txBody>
      </p:sp>
      <p:sp>
        <p:nvSpPr>
          <p:cNvPr id="25" name="Rounded Rectangle 24"/>
          <p:cNvSpPr/>
          <p:nvPr/>
        </p:nvSpPr>
        <p:spPr>
          <a:xfrm>
            <a:off x="3746210" y="4778125"/>
            <a:ext cx="1376738" cy="369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B54</a:t>
            </a:r>
            <a:endParaRPr lang="en-US" sz="2800" b="1" dirty="0">
              <a:effectLst>
                <a:outerShdw blurRad="38100" dist="38100" dir="2700000" algn="tl">
                  <a:srgbClr val="000000">
                    <a:alpha val="43137"/>
                  </a:srgbClr>
                </a:outerShdw>
              </a:effectLst>
            </a:endParaRPr>
          </a:p>
        </p:txBody>
      </p:sp>
      <p:sp>
        <p:nvSpPr>
          <p:cNvPr id="5" name="Down Arrow 4"/>
          <p:cNvSpPr/>
          <p:nvPr/>
        </p:nvSpPr>
        <p:spPr>
          <a:xfrm>
            <a:off x="3017176" y="5652778"/>
            <a:ext cx="388882" cy="956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79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out of Paradise, no wife, angry</a:t>
            </a:r>
            <a:endParaRPr lang="en-US" dirty="0"/>
          </a:p>
        </p:txBody>
      </p:sp>
      <p:sp>
        <p:nvSpPr>
          <p:cNvPr id="3" name="Content Placeholder 2"/>
          <p:cNvSpPr>
            <a:spLocks noGrp="1"/>
          </p:cNvSpPr>
          <p:nvPr>
            <p:ph idx="1"/>
          </p:nvPr>
        </p:nvSpPr>
        <p:spPr>
          <a:xfrm>
            <a:off x="838200" y="1825625"/>
            <a:ext cx="10515600" cy="917575"/>
          </a:xfrm>
        </p:spPr>
        <p:txBody>
          <a:bodyPr/>
          <a:lstStyle/>
          <a:p>
            <a:r>
              <a:rPr lang="en-US" dirty="0" smtClean="0"/>
              <a:t>Left for students</a:t>
            </a:r>
            <a:endParaRPr lang="en-US" dirty="0"/>
          </a:p>
        </p:txBody>
      </p:sp>
      <p:sp>
        <p:nvSpPr>
          <p:cNvPr id="4" name="Title 1"/>
          <p:cNvSpPr txBox="1">
            <a:spLocks/>
          </p:cNvSpPr>
          <p:nvPr/>
        </p:nvSpPr>
        <p:spPr>
          <a:xfrm>
            <a:off x="0" y="0"/>
            <a:ext cx="1361303" cy="6260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Part 30</a:t>
            </a:r>
            <a:endParaRPr lang="en-US" sz="3600" dirty="0"/>
          </a:p>
        </p:txBody>
      </p:sp>
    </p:spTree>
    <p:extLst>
      <p:ext uri="{BB962C8B-B14F-4D97-AF65-F5344CB8AC3E}">
        <p14:creationId xmlns:p14="http://schemas.microsoft.com/office/powerpoint/2010/main" val="3615022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31. </a:t>
            </a:r>
            <a:br>
              <a:rPr lang="en-US" dirty="0" smtClean="0"/>
            </a:br>
            <a:r>
              <a:rPr lang="en-US" dirty="0" smtClean="0"/>
              <a:t>God </a:t>
            </a:r>
            <a:r>
              <a:rPr lang="en-US" dirty="0"/>
              <a:t>finds a new wife, </a:t>
            </a:r>
            <a:r>
              <a:rPr lang="en-US" dirty="0" err="1"/>
              <a:t>Lillith</a:t>
            </a:r>
            <a:r>
              <a:rPr lang="en-US" dirty="0"/>
              <a:t>, for </a:t>
            </a:r>
            <a:r>
              <a:rPr lang="en-US" dirty="0" smtClean="0"/>
              <a:t>Adam</a:t>
            </a:r>
            <a:endParaRPr lang="en-US" dirty="0"/>
          </a:p>
        </p:txBody>
      </p:sp>
      <p:sp>
        <p:nvSpPr>
          <p:cNvPr id="3" name="Content Placeholder 2"/>
          <p:cNvSpPr>
            <a:spLocks noGrp="1"/>
          </p:cNvSpPr>
          <p:nvPr>
            <p:ph idx="1"/>
          </p:nvPr>
        </p:nvSpPr>
        <p:spPr/>
        <p:txBody>
          <a:bodyPr/>
          <a:lstStyle/>
          <a:p>
            <a:r>
              <a:rPr lang="en-US" dirty="0" smtClean="0"/>
              <a:t>For students.</a:t>
            </a:r>
            <a:endParaRPr lang="en-US" dirty="0"/>
          </a:p>
        </p:txBody>
      </p:sp>
    </p:spTree>
    <p:extLst>
      <p:ext uri="{BB962C8B-B14F-4D97-AF65-F5344CB8AC3E}">
        <p14:creationId xmlns:p14="http://schemas.microsoft.com/office/powerpoint/2010/main" val="120841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5690" y="0"/>
            <a:ext cx="2103120" cy="1267778"/>
          </a:xfrm>
          <a:solidFill>
            <a:schemeClr val="bg2">
              <a:lumMod val="50000"/>
            </a:schemeClr>
          </a:solidFill>
        </p:spPr>
        <p:txBody>
          <a:bodyPr/>
          <a:lstStyle/>
          <a:p>
            <a:r>
              <a:rPr lang="en-US" dirty="0" smtClean="0">
                <a:solidFill>
                  <a:srgbClr val="FFFF00"/>
                </a:solidFill>
              </a:rPr>
              <a:t>Serpent</a:t>
            </a:r>
            <a:endParaRPr lang="en-US" dirty="0">
              <a:solidFill>
                <a:srgbClr val="FFFF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543" t="8479" r="10861"/>
          <a:stretch/>
        </p:blipFill>
        <p:spPr>
          <a:xfrm>
            <a:off x="9528810" y="0"/>
            <a:ext cx="2663190" cy="6873333"/>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4010" t="22825" r="25989" b="25423"/>
          <a:stretch/>
        </p:blipFill>
        <p:spPr>
          <a:xfrm>
            <a:off x="28736" y="0"/>
            <a:ext cx="3785376" cy="4897464"/>
          </a:xfrm>
          <a:prstGeom prst="rect">
            <a:avLst/>
          </a:prstGeom>
        </p:spPr>
      </p:pic>
      <p:sp>
        <p:nvSpPr>
          <p:cNvPr id="8" name="Title 1"/>
          <p:cNvSpPr txBox="1">
            <a:spLocks/>
          </p:cNvSpPr>
          <p:nvPr/>
        </p:nvSpPr>
        <p:spPr>
          <a:xfrm>
            <a:off x="617059" y="4897464"/>
            <a:ext cx="2103120" cy="1267778"/>
          </a:xfrm>
          <a:prstGeom prst="rect">
            <a:avLst/>
          </a:prstGeom>
          <a:solidFill>
            <a:schemeClr val="bg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FFFF00"/>
                </a:solidFill>
              </a:rPr>
              <a:t>Adam</a:t>
            </a:r>
            <a:endParaRPr lang="en-US" dirty="0">
              <a:solidFill>
                <a:srgbClr val="FFFF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10" name="Title 1"/>
          <p:cNvSpPr txBox="1">
            <a:spLocks/>
          </p:cNvSpPr>
          <p:nvPr/>
        </p:nvSpPr>
        <p:spPr>
          <a:xfrm>
            <a:off x="5908455" y="0"/>
            <a:ext cx="2912390" cy="600370"/>
          </a:xfrm>
          <a:prstGeom prst="rect">
            <a:avLst/>
          </a:prstGeom>
          <a:solidFill>
            <a:schemeClr val="accent2"/>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New Adam naked</a:t>
            </a:r>
            <a:endParaRPr lang="en-US" dirty="0"/>
          </a:p>
        </p:txBody>
      </p:sp>
      <p:sp>
        <p:nvSpPr>
          <p:cNvPr id="3" name="TextBox 2"/>
          <p:cNvSpPr txBox="1"/>
          <p:nvPr/>
        </p:nvSpPr>
        <p:spPr>
          <a:xfrm>
            <a:off x="4402435" y="4654190"/>
            <a:ext cx="2094343" cy="1754326"/>
          </a:xfrm>
          <a:prstGeom prst="rect">
            <a:avLst/>
          </a:prstGeom>
          <a:noFill/>
        </p:spPr>
        <p:txBody>
          <a:bodyPr wrap="square" rtlCol="0">
            <a:spAutoFit/>
          </a:bodyPr>
          <a:lstStyle/>
          <a:p>
            <a:r>
              <a:rPr lang="en-US" dirty="0" smtClean="0"/>
              <a:t>It is the same robot as Newton and Al </a:t>
            </a:r>
            <a:r>
              <a:rPr lang="en-US" dirty="0" err="1" smtClean="0"/>
              <a:t>Harizmi</a:t>
            </a:r>
            <a:r>
              <a:rPr lang="en-US" dirty="0" smtClean="0"/>
              <a:t> in Quantum Consciousness and also the original Kuwaiti Dancer</a:t>
            </a:r>
            <a:endParaRPr lang="en-US" dirty="0"/>
          </a:p>
        </p:txBody>
      </p:sp>
    </p:spTree>
    <p:extLst>
      <p:ext uri="{BB962C8B-B14F-4D97-AF65-F5344CB8AC3E}">
        <p14:creationId xmlns:p14="http://schemas.microsoft.com/office/powerpoint/2010/main" val="2820125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24"/>
            <a:ext cx="9159498" cy="6869624"/>
          </a:xfrm>
          <a:prstGeom prst="rect">
            <a:avLst/>
          </a:prstGeom>
        </p:spPr>
      </p:pic>
      <p:sp>
        <p:nvSpPr>
          <p:cNvPr id="10" name="TextBox 9"/>
          <p:cNvSpPr txBox="1"/>
          <p:nvPr/>
        </p:nvSpPr>
        <p:spPr>
          <a:xfrm>
            <a:off x="9314480" y="201478"/>
            <a:ext cx="2877519" cy="3416320"/>
          </a:xfrm>
          <a:prstGeom prst="rect">
            <a:avLst/>
          </a:prstGeom>
          <a:solidFill>
            <a:schemeClr val="bg2"/>
          </a:solidFill>
        </p:spPr>
        <p:txBody>
          <a:bodyPr wrap="square" rtlCol="0">
            <a:spAutoFit/>
          </a:bodyPr>
          <a:lstStyle/>
          <a:p>
            <a:r>
              <a:rPr lang="en-US" sz="5400" dirty="0" smtClean="0"/>
              <a:t>Wheeled base of new Adam</a:t>
            </a:r>
            <a:endParaRPr lang="en-US" sz="5400" dirty="0"/>
          </a:p>
        </p:txBody>
      </p:sp>
    </p:spTree>
    <p:extLst>
      <p:ext uri="{BB962C8B-B14F-4D97-AF65-F5344CB8AC3E}">
        <p14:creationId xmlns:p14="http://schemas.microsoft.com/office/powerpoint/2010/main" val="1320327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7671662" y="0"/>
            <a:ext cx="4520338" cy="2585323"/>
          </a:xfrm>
          <a:prstGeom prst="rect">
            <a:avLst/>
          </a:prstGeom>
          <a:solidFill>
            <a:schemeClr val="bg2"/>
          </a:solidFill>
        </p:spPr>
        <p:txBody>
          <a:bodyPr wrap="square" rtlCol="0">
            <a:spAutoFit/>
          </a:bodyPr>
          <a:lstStyle/>
          <a:p>
            <a:r>
              <a:rPr lang="en-US" sz="5400" dirty="0" smtClean="0"/>
              <a:t>Robot that will “assemble” Adam</a:t>
            </a:r>
            <a:endParaRPr lang="en-US" sz="5400" dirty="0"/>
          </a:p>
        </p:txBody>
      </p:sp>
    </p:spTree>
    <p:extLst>
      <p:ext uri="{BB962C8B-B14F-4D97-AF65-F5344CB8AC3E}">
        <p14:creationId xmlns:p14="http://schemas.microsoft.com/office/powerpoint/2010/main" val="185723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90" y="3939064"/>
            <a:ext cx="3891915" cy="2918936"/>
          </a:xfrm>
          <a:prstGeom prst="rect">
            <a:avLst/>
          </a:prstGeom>
        </p:spPr>
      </p:pic>
      <p:sp>
        <p:nvSpPr>
          <p:cNvPr id="6" name="Title 1"/>
          <p:cNvSpPr txBox="1">
            <a:spLocks/>
          </p:cNvSpPr>
          <p:nvPr/>
        </p:nvSpPr>
        <p:spPr>
          <a:xfrm>
            <a:off x="4025005" y="5590222"/>
            <a:ext cx="2103120" cy="1267778"/>
          </a:xfrm>
          <a:prstGeom prst="rect">
            <a:avLst/>
          </a:prstGeom>
          <a:solidFill>
            <a:schemeClr val="bg2">
              <a:lumMod val="5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FFFF00"/>
                </a:solidFill>
              </a:rPr>
              <a:t>Previous Eve</a:t>
            </a:r>
            <a:endParaRPr lang="en-US" dirty="0">
              <a:solidFill>
                <a:srgbClr val="FFFF00"/>
              </a:solidFill>
            </a:endParaRPr>
          </a:p>
        </p:txBody>
      </p:sp>
      <p:sp>
        <p:nvSpPr>
          <p:cNvPr id="3" name="TextBox 2"/>
          <p:cNvSpPr txBox="1"/>
          <p:nvPr/>
        </p:nvSpPr>
        <p:spPr>
          <a:xfrm>
            <a:off x="142153" y="54212"/>
            <a:ext cx="6117356"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Robots, in order of appearance </a:t>
            </a:r>
            <a:endParaRPr lang="en-US" sz="3600" b="1" dirty="0">
              <a:effectLst>
                <a:outerShdw blurRad="38100" dist="38100" dir="2700000" algn="tl">
                  <a:srgbClr val="000000">
                    <a:alpha val="43137"/>
                  </a:srgbClr>
                </a:outerShdw>
              </a:effectLst>
            </a:endParaRPr>
          </a:p>
        </p:txBody>
      </p:sp>
      <p:pic>
        <p:nvPicPr>
          <p:cNvPr id="11"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0216" y="700543"/>
            <a:ext cx="5801784" cy="4351338"/>
          </a:xfrm>
        </p:spPr>
      </p:pic>
      <p:sp>
        <p:nvSpPr>
          <p:cNvPr id="12" name="Title 1"/>
          <p:cNvSpPr>
            <a:spLocks noGrp="1"/>
          </p:cNvSpPr>
          <p:nvPr>
            <p:ph type="title"/>
          </p:nvPr>
        </p:nvSpPr>
        <p:spPr>
          <a:xfrm>
            <a:off x="9279610" y="5098347"/>
            <a:ext cx="2912390" cy="600370"/>
          </a:xfrm>
          <a:solidFill>
            <a:schemeClr val="accent2"/>
          </a:solidFill>
        </p:spPr>
        <p:txBody>
          <a:bodyPr>
            <a:normAutofit fontScale="90000"/>
          </a:bodyPr>
          <a:lstStyle/>
          <a:p>
            <a:r>
              <a:rPr lang="en-US" dirty="0" smtClean="0"/>
              <a:t>New Eve</a:t>
            </a:r>
            <a:endParaRPr lang="en-US" dirty="0"/>
          </a:p>
        </p:txBody>
      </p:sp>
      <p:sp>
        <p:nvSpPr>
          <p:cNvPr id="2" name="TextBox 1"/>
          <p:cNvSpPr txBox="1"/>
          <p:nvPr/>
        </p:nvSpPr>
        <p:spPr>
          <a:xfrm>
            <a:off x="8133347" y="5934670"/>
            <a:ext cx="3433011" cy="923330"/>
          </a:xfrm>
          <a:prstGeom prst="rect">
            <a:avLst/>
          </a:prstGeom>
          <a:noFill/>
        </p:spPr>
        <p:txBody>
          <a:bodyPr wrap="square" rtlCol="0">
            <a:spAutoFit/>
          </a:bodyPr>
          <a:lstStyle/>
          <a:p>
            <a:r>
              <a:rPr lang="en-US" dirty="0" smtClean="0"/>
              <a:t>The body of Confucius robot from Quantum Consciousness will be used.</a:t>
            </a:r>
            <a:endParaRPr lang="en-US" dirty="0"/>
          </a:p>
        </p:txBody>
      </p:sp>
    </p:spTree>
    <p:extLst>
      <p:ext uri="{BB962C8B-B14F-4D97-AF65-F5344CB8AC3E}">
        <p14:creationId xmlns:p14="http://schemas.microsoft.com/office/powerpoint/2010/main" val="346713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3913"/>
            <a:ext cx="5176434" cy="6901913"/>
          </a:xfrm>
        </p:spPr>
      </p:pic>
      <p:sp>
        <p:nvSpPr>
          <p:cNvPr id="8" name="Title 1"/>
          <p:cNvSpPr txBox="1">
            <a:spLocks/>
          </p:cNvSpPr>
          <p:nvPr/>
        </p:nvSpPr>
        <p:spPr>
          <a:xfrm>
            <a:off x="5176434" y="-43913"/>
            <a:ext cx="7015566" cy="484451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Parts of </a:t>
            </a:r>
          </a:p>
          <a:p>
            <a:pPr algn="ctr"/>
            <a:r>
              <a:rPr lang="en-US" b="1" dirty="0" smtClean="0">
                <a:solidFill>
                  <a:srgbClr val="0070C0"/>
                </a:solidFill>
                <a:effectLst>
                  <a:outerShdw blurRad="38100" dist="38100" dir="2700000" algn="tl">
                    <a:srgbClr val="000000">
                      <a:alpha val="43137"/>
                    </a:srgbClr>
                  </a:outerShdw>
                </a:effectLst>
              </a:rPr>
              <a:t>Tree of Knowledge of Good and Evil </a:t>
            </a:r>
          </a:p>
          <a:p>
            <a:pPr algn="ctr"/>
            <a:r>
              <a:rPr lang="en-US" dirty="0" smtClean="0"/>
              <a:t>and </a:t>
            </a:r>
          </a:p>
          <a:p>
            <a:pPr algn="ctr"/>
            <a:r>
              <a:rPr lang="en-US" b="1" dirty="0" smtClean="0">
                <a:solidFill>
                  <a:srgbClr val="00B050"/>
                </a:solidFill>
                <a:effectLst>
                  <a:outerShdw blurRad="38100" dist="38100" dir="2700000" algn="tl">
                    <a:srgbClr val="000000">
                      <a:alpha val="43137"/>
                    </a:srgbClr>
                  </a:outerShdw>
                </a:effectLst>
              </a:rPr>
              <a:t>Tree of Life</a:t>
            </a:r>
          </a:p>
          <a:p>
            <a:pPr algn="ctr"/>
            <a:endParaRPr lang="en-US" dirty="0"/>
          </a:p>
        </p:txBody>
      </p:sp>
    </p:spTree>
    <p:extLst>
      <p:ext uri="{BB962C8B-B14F-4D97-AF65-F5344CB8AC3E}">
        <p14:creationId xmlns:p14="http://schemas.microsoft.com/office/powerpoint/2010/main" val="3849960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TotalTime>
  <Words>6451</Words>
  <Application>Microsoft Office PowerPoint</Application>
  <PresentationFormat>Widescreen</PresentationFormat>
  <Paragraphs>915</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Batang</vt:lpstr>
      <vt:lpstr>ＭＳ Ｐゴシック</vt:lpstr>
      <vt:lpstr>Arial</vt:lpstr>
      <vt:lpstr>Calibri</vt:lpstr>
      <vt:lpstr>Calibri Light</vt:lpstr>
      <vt:lpstr>Times New Roman</vt:lpstr>
      <vt:lpstr>Office Theme</vt:lpstr>
      <vt:lpstr>PowerPoint Presentation</vt:lpstr>
      <vt:lpstr>Specific Philosophical Aspects : God and Human Free Will</vt:lpstr>
      <vt:lpstr>Specific Philosophical Aspects : Is creation analogy valid? </vt:lpstr>
      <vt:lpstr>PowerPoint Presentation</vt:lpstr>
      <vt:lpstr>Serpent</vt:lpstr>
      <vt:lpstr>PowerPoint Presentation</vt:lpstr>
      <vt:lpstr>PowerPoint Presentation</vt:lpstr>
      <vt:lpstr>New Eve</vt:lpstr>
      <vt:lpstr>PowerPoint Presentation</vt:lpstr>
      <vt:lpstr>Some animals from Tree of Life</vt:lpstr>
      <vt:lpstr>Serpent</vt:lpstr>
      <vt:lpstr>Parts of Serpent and Tree of Knowledge of Good and Evil</vt:lpstr>
      <vt:lpstr>Stage design for first act</vt:lpstr>
      <vt:lpstr>PowerPoint Presentation</vt:lpstr>
      <vt:lpstr>Part 1</vt:lpstr>
      <vt:lpstr>Part 1A</vt:lpstr>
      <vt:lpstr>Part 2</vt:lpstr>
      <vt:lpstr>Part 3</vt:lpstr>
      <vt:lpstr>Part 4</vt:lpstr>
      <vt:lpstr>Part 5</vt:lpstr>
      <vt:lpstr>Part 6</vt:lpstr>
      <vt:lpstr>Part 6A</vt:lpstr>
      <vt:lpstr>Part 7</vt:lpstr>
      <vt:lpstr>Stage design in Act 2</vt:lpstr>
      <vt:lpstr>Part 8</vt:lpstr>
      <vt:lpstr>Part 9</vt:lpstr>
      <vt:lpstr>Part 10</vt:lpstr>
      <vt:lpstr>Part 11</vt:lpstr>
      <vt:lpstr>Part 12</vt:lpstr>
      <vt:lpstr>Part 13</vt:lpstr>
      <vt:lpstr>Part 14</vt:lpstr>
      <vt:lpstr>Part 15</vt:lpstr>
      <vt:lpstr>Part 16</vt:lpstr>
      <vt:lpstr>2.3.1. An example of Modal Reasoning.  (the smartest reasoning in this case)</vt:lpstr>
      <vt:lpstr>PowerPoint Presentation</vt:lpstr>
      <vt:lpstr>PowerPoint Presentation</vt:lpstr>
      <vt:lpstr>PowerPoint Presentation</vt:lpstr>
      <vt:lpstr>PowerPoint Presentation</vt:lpstr>
      <vt:lpstr>2.3.2. An example of Reasoning by Analogy. (the standard reasoning in this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Adam out of Paradise, no wife, angry</vt:lpstr>
      <vt:lpstr>Part 31.  God finds a new wife, Lillith, for Adam</vt:lpstr>
    </vt:vector>
  </TitlesOfParts>
  <Company>Portland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Marek Perkowski</dc:creator>
  <cp:lastModifiedBy>Marek Perkowski</cp:lastModifiedBy>
  <cp:revision>74</cp:revision>
  <dcterms:created xsi:type="dcterms:W3CDTF">2015-05-03T01:13:53Z</dcterms:created>
  <dcterms:modified xsi:type="dcterms:W3CDTF">2015-05-28T00:43:32Z</dcterms:modified>
</cp:coreProperties>
</file>