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tags/tag1.xml" ContentType="application/vnd.openxmlformats-officedocument.presentationml.tags+xml"/>
  <Override PartName="/ppt/slides/slide1.xml" ContentType="application/vnd.openxmlformats-officedocument.presentationml.slide+xml"/>
  <Override PartName="/ppt/handoutMasters/handoutMaster1.xml" ContentType="application/vnd.openxmlformats-officedocument.presentationml.handoutMaster+xml"/>
  <Override PartName="/docProps/app.xml" ContentType="application/vnd.openxmlformats-officedocument.extended-properties+xml"/>
  <Override PartName="/ppt/notesMasters/notesMaster1.xml" ContentType="application/vnd.openxmlformats-officedocument.presentationml.notesMaster+xml"/>
  <Override PartName="/ppt/theme/theme2.xml" ContentType="application/vnd.openxmlformats-officedocument.theme+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26"/>
  </p:notesMasterIdLst>
  <p:handoutMasterIdLst>
    <p:handoutMasterId r:id="rId27"/>
  </p:handoutMasterIdLst>
  <p:sldIdLst>
    <p:sldId id="256" r:id="rId2"/>
    <p:sldId id="355" r:id="rId3"/>
    <p:sldId id="356" r:id="rId4"/>
    <p:sldId id="359" r:id="rId5"/>
    <p:sldId id="360" r:id="rId6"/>
    <p:sldId id="365" r:id="rId7"/>
    <p:sldId id="358" r:id="rId8"/>
    <p:sldId id="361" r:id="rId9"/>
    <p:sldId id="357" r:id="rId10"/>
    <p:sldId id="366" r:id="rId11"/>
    <p:sldId id="363" r:id="rId12"/>
    <p:sldId id="362" r:id="rId13"/>
    <p:sldId id="367" r:id="rId14"/>
    <p:sldId id="364" r:id="rId15"/>
    <p:sldId id="368" r:id="rId16"/>
    <p:sldId id="369" r:id="rId17"/>
    <p:sldId id="370" r:id="rId18"/>
    <p:sldId id="371" r:id="rId19"/>
    <p:sldId id="372" r:id="rId20"/>
    <p:sldId id="373" r:id="rId21"/>
    <p:sldId id="374" r:id="rId22"/>
    <p:sldId id="375" r:id="rId23"/>
    <p:sldId id="376" r:id="rId24"/>
    <p:sldId id="377" r:id="rId25"/>
  </p:sldIdLst>
  <p:sldSz cx="9144000" cy="6858000" type="screen4x3"/>
  <p:notesSz cx="6858000" cy="9144000"/>
  <p:custDataLst>
    <p:tags r:id="rId29"/>
  </p:custDataLst>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showPr>
  <p:clrMru>
    <a:srgbClr val="FF0000"/>
    <a:srgbClr val="CCFF66"/>
    <a:srgbClr val="FFFF66"/>
    <a:srgbClr val="0000FF"/>
    <a:srgbClr val="888888"/>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22748" autoAdjust="0"/>
    <p:restoredTop sz="86398" autoAdjust="0"/>
  </p:normalViewPr>
  <p:slideViewPr>
    <p:cSldViewPr>
      <p:cViewPr>
        <p:scale>
          <a:sx n="100" d="100"/>
          <a:sy n="100" d="100"/>
        </p:scale>
        <p:origin x="-272" y="280"/>
      </p:cViewPr>
      <p:guideLst>
        <p:guide orient="horz" pos="2160"/>
        <p:guide pos="2880"/>
      </p:guideLst>
    </p:cSldViewPr>
  </p:slideViewPr>
  <p:outlineViewPr>
    <p:cViewPr>
      <p:scale>
        <a:sx n="33" d="100"/>
        <a:sy n="33" d="100"/>
      </p:scale>
      <p:origin x="0" y="1100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tags" Target="tags/tag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963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963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963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F44AF43-618D-E041-AF5F-99B3B2F1EDCA}"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880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80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80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80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880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A1E3025-70B1-114A-BA25-B4ED0602605F}"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charset="0"/>
        <a:ea typeface="+mn-ea"/>
        <a:cs typeface="+mn-cs"/>
      </a:defRPr>
    </a:lvl1pPr>
    <a:lvl2pPr marL="457200" algn="l" rtl="0" fontAlgn="base">
      <a:spcBef>
        <a:spcPct val="30000"/>
      </a:spcBef>
      <a:spcAft>
        <a:spcPct val="0"/>
      </a:spcAft>
      <a:defRPr sz="1200" kern="1200">
        <a:solidFill>
          <a:schemeClr val="tx1"/>
        </a:solidFill>
        <a:latin typeface="Times" charset="0"/>
        <a:ea typeface="ＭＳ Ｐゴシック" charset="-128"/>
        <a:cs typeface="+mn-cs"/>
      </a:defRPr>
    </a:lvl2pPr>
    <a:lvl3pPr marL="914400" algn="l" rtl="0" fontAlgn="base">
      <a:spcBef>
        <a:spcPct val="30000"/>
      </a:spcBef>
      <a:spcAft>
        <a:spcPct val="0"/>
      </a:spcAft>
      <a:defRPr sz="1200" kern="1200">
        <a:solidFill>
          <a:schemeClr val="tx1"/>
        </a:solidFill>
        <a:latin typeface="Times" charset="0"/>
        <a:ea typeface="ＭＳ Ｐゴシック" charset="-128"/>
        <a:cs typeface="+mn-cs"/>
      </a:defRPr>
    </a:lvl3pPr>
    <a:lvl4pPr marL="1371600" algn="l" rtl="0" fontAlgn="base">
      <a:spcBef>
        <a:spcPct val="30000"/>
      </a:spcBef>
      <a:spcAft>
        <a:spcPct val="0"/>
      </a:spcAft>
      <a:defRPr sz="1200" kern="1200">
        <a:solidFill>
          <a:schemeClr val="tx1"/>
        </a:solidFill>
        <a:latin typeface="Times" charset="0"/>
        <a:ea typeface="ＭＳ Ｐゴシック" charset="-128"/>
        <a:cs typeface="+mn-cs"/>
      </a:defRPr>
    </a:lvl4pPr>
    <a:lvl5pPr marL="1828800" algn="l" rtl="0" fontAlgn="base">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937FFC-EC4A-6541-AA4F-085D8B61A55E}" type="slidenum">
              <a:rPr lang="en-US"/>
              <a:pPr/>
              <a:t>1</a:t>
            </a:fld>
            <a:endParaRPr 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smtClean="0"/>
            </a:lvl1pPr>
          </a:lstStyle>
          <a:p>
            <a:fld id="{E601C83A-0C52-8B49-9DDB-D217C26C669B}" type="datetime8">
              <a:rPr lang="en-US"/>
              <a:pPr/>
              <a:t>3/1/12 11:10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081D25C5-73F6-DC46-B410-C691768E165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fld id="{E601C83A-0C52-8B49-9DDB-D217C26C669B}" type="datetime8">
              <a:rPr lang="en-US"/>
              <a:pPr/>
              <a:t>3/1/12 11:10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A48C6DB2-680F-6740-A175-75AFA36837C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fld id="{E601C83A-0C52-8B49-9DDB-D217C26C669B}" type="datetime8">
              <a:rPr lang="en-US"/>
              <a:pPr/>
              <a:t>3/1/12 11:10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AF71C788-631E-4043-8A37-C25534239E6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fld id="{E601C83A-0C52-8B49-9DDB-D217C26C669B}" type="datetime8">
              <a:rPr lang="en-US"/>
              <a:pPr/>
              <a:t>3/1/12 11:10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30A6791C-E550-5A41-9882-069CF3D2FBB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fld id="{E601C83A-0C52-8B49-9DDB-D217C26C669B}" type="datetime8">
              <a:rPr lang="en-US"/>
              <a:pPr/>
              <a:t>3/1/12 11:10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84215049-002C-6A45-80BB-9100752E64C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smtClean="0"/>
            </a:lvl1pPr>
          </a:lstStyle>
          <a:p>
            <a:fld id="{E601C83A-0C52-8B49-9DDB-D217C26C669B}" type="datetime8">
              <a:rPr lang="en-US"/>
              <a:pPr/>
              <a:t>3/1/12 11:10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9B1D0401-0C2C-3F4B-96AE-030333469D9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smtClean="0"/>
            </a:lvl1pPr>
          </a:lstStyle>
          <a:p>
            <a:fld id="{E601C83A-0C52-8B49-9DDB-D217C26C669B}" type="datetime8">
              <a:rPr lang="en-US"/>
              <a:pPr/>
              <a:t>3/1/12 11:10</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A26C1375-8D4B-1047-8DD4-FDC9AFA5BB5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smtClean="0"/>
            </a:lvl1pPr>
          </a:lstStyle>
          <a:p>
            <a:fld id="{E601C83A-0C52-8B49-9DDB-D217C26C669B}" type="datetime8">
              <a:rPr lang="en-US"/>
              <a:pPr/>
              <a:t>3/1/12 11:10</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smtClean="0"/>
            </a:lvl1pPr>
          </a:lstStyle>
          <a:p>
            <a:fld id="{5A39FE77-635D-1B4E-98B9-0E07A07E37D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fld id="{E601C83A-0C52-8B49-9DDB-D217C26C669B}" type="datetime8">
              <a:rPr lang="en-US"/>
              <a:pPr/>
              <a:t>3/1/12 11:10</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smtClean="0"/>
            </a:lvl1pPr>
          </a:lstStyle>
          <a:p>
            <a:fld id="{C746ECB6-1DAD-9945-B3E3-178FCED0D30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fld id="{E601C83A-0C52-8B49-9DDB-D217C26C669B}" type="datetime8">
              <a:rPr lang="en-US"/>
              <a:pPr/>
              <a:t>3/1/12 11:10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BA5747C9-8330-A145-922A-897076C45C5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fld id="{E601C83A-0C52-8B49-9DDB-D217C26C669B}" type="datetime8">
              <a:rPr lang="en-US"/>
              <a:pPr/>
              <a:t>3/1/12 11:10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40AE0E8D-A92C-3643-BB12-01BD1361FFE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Futura Condensed" charset="0"/>
              </a:defRPr>
            </a:lvl1pPr>
          </a:lstStyle>
          <a:p>
            <a:fld id="{E601C83A-0C52-8B49-9DDB-D217C26C669B}" type="datetime8">
              <a:rPr lang="en-US"/>
              <a:pPr/>
              <a:t>3/1/12 11:10</a:t>
            </a:fld>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E8911D7-C2D9-EA48-B521-6317514BD95E}" type="slidenum">
              <a:rPr lang="en-US"/>
              <a:pPr/>
              <a:t>‹#›</a:t>
            </a:fld>
            <a:endParaRPr lang="en-US"/>
          </a:p>
        </p:txBody>
      </p:sp>
      <p:sp>
        <p:nvSpPr>
          <p:cNvPr id="7" name="TextBox 6"/>
          <p:cNvSpPr txBox="1"/>
          <p:nvPr userDrawn="1"/>
        </p:nvSpPr>
        <p:spPr>
          <a:xfrm>
            <a:off x="6942667" y="4284133"/>
            <a:ext cx="184666" cy="461665"/>
          </a:xfrm>
          <a:prstGeom prst="rect">
            <a:avLst/>
          </a:prstGeom>
          <a:noFill/>
        </p:spPr>
        <p:txBody>
          <a:bodyPr wrap="none" rtlCol="0">
            <a:spAutoFit/>
          </a:bodyP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ahoma" charset="0"/>
        </a:defRPr>
      </a:lvl2pPr>
      <a:lvl3pPr algn="ctr" rtl="0" fontAlgn="base">
        <a:spcBef>
          <a:spcPct val="0"/>
        </a:spcBef>
        <a:spcAft>
          <a:spcPct val="0"/>
        </a:spcAft>
        <a:defRPr sz="4400">
          <a:solidFill>
            <a:schemeClr val="tx2"/>
          </a:solidFill>
          <a:latin typeface="Tahoma" charset="0"/>
        </a:defRPr>
      </a:lvl3pPr>
      <a:lvl4pPr algn="ctr" rtl="0" fontAlgn="base">
        <a:spcBef>
          <a:spcPct val="0"/>
        </a:spcBef>
        <a:spcAft>
          <a:spcPct val="0"/>
        </a:spcAft>
        <a:defRPr sz="4400">
          <a:solidFill>
            <a:schemeClr val="tx2"/>
          </a:solidFill>
          <a:latin typeface="Tahoma" charset="0"/>
        </a:defRPr>
      </a:lvl4pPr>
      <a:lvl5pPr algn="ctr" rtl="0" fontAlgn="base">
        <a:spcBef>
          <a:spcPct val="0"/>
        </a:spcBef>
        <a:spcAft>
          <a:spcPct val="0"/>
        </a:spcAft>
        <a:defRPr sz="4400">
          <a:solidFill>
            <a:schemeClr val="tx2"/>
          </a:solidFill>
          <a:latin typeface="Tahoma" charset="0"/>
        </a:defRPr>
      </a:lvl5pPr>
      <a:lvl6pPr marL="457200" algn="ctr" rtl="0" fontAlgn="base">
        <a:spcBef>
          <a:spcPct val="0"/>
        </a:spcBef>
        <a:spcAft>
          <a:spcPct val="0"/>
        </a:spcAft>
        <a:defRPr sz="4400">
          <a:solidFill>
            <a:schemeClr val="tx2"/>
          </a:solidFill>
          <a:latin typeface="Tahoma" charset="0"/>
        </a:defRPr>
      </a:lvl6pPr>
      <a:lvl7pPr marL="914400" algn="ctr" rtl="0" fontAlgn="base">
        <a:spcBef>
          <a:spcPct val="0"/>
        </a:spcBef>
        <a:spcAft>
          <a:spcPct val="0"/>
        </a:spcAft>
        <a:defRPr sz="4400">
          <a:solidFill>
            <a:schemeClr val="tx2"/>
          </a:solidFill>
          <a:latin typeface="Tahoma" charset="0"/>
        </a:defRPr>
      </a:lvl7pPr>
      <a:lvl8pPr marL="1371600" algn="ctr" rtl="0" fontAlgn="base">
        <a:spcBef>
          <a:spcPct val="0"/>
        </a:spcBef>
        <a:spcAft>
          <a:spcPct val="0"/>
        </a:spcAft>
        <a:defRPr sz="4400">
          <a:solidFill>
            <a:schemeClr val="tx2"/>
          </a:solidFill>
          <a:latin typeface="Tahoma" charset="0"/>
        </a:defRPr>
      </a:lvl8pPr>
      <a:lvl9pPr marL="1828800" algn="ctr" rtl="0" fontAlgn="base">
        <a:spcBef>
          <a:spcPct val="0"/>
        </a:spcBef>
        <a:spcAft>
          <a:spcPct val="0"/>
        </a:spcAft>
        <a:defRPr sz="4400">
          <a:solidFill>
            <a:schemeClr val="tx2"/>
          </a:solidFill>
          <a:latin typeface="Tahoma"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ＭＳ Ｐゴシック" charset="-128"/>
        </a:defRPr>
      </a:lvl2pPr>
      <a:lvl3pPr marL="1085850" indent="-228600" algn="l" rtl="0" fontAlgn="base">
        <a:spcBef>
          <a:spcPct val="20000"/>
        </a:spcBef>
        <a:spcAft>
          <a:spcPct val="0"/>
        </a:spcAft>
        <a:buChar char="•"/>
        <a:defRPr sz="2400">
          <a:solidFill>
            <a:schemeClr val="tx1"/>
          </a:solidFill>
          <a:latin typeface="+mn-lt"/>
          <a:ea typeface="ＭＳ Ｐゴシック" charset="-128"/>
        </a:defRPr>
      </a:lvl3pPr>
      <a:lvl4pPr marL="1428750" indent="-228600" algn="l" rtl="0" fontAlgn="base">
        <a:spcBef>
          <a:spcPct val="20000"/>
        </a:spcBef>
        <a:spcAft>
          <a:spcPct val="0"/>
        </a:spcAft>
        <a:buChar char="–"/>
        <a:defRPr sz="2000">
          <a:solidFill>
            <a:schemeClr val="tx1"/>
          </a:solidFill>
          <a:latin typeface="+mn-lt"/>
          <a:ea typeface="ＭＳ Ｐゴシック" charset="-128"/>
        </a:defRPr>
      </a:lvl4pPr>
      <a:lvl5pPr marL="1771650" indent="-228600" algn="l" rtl="0" fontAlgn="base">
        <a:spcBef>
          <a:spcPct val="20000"/>
        </a:spcBef>
        <a:spcAft>
          <a:spcPct val="0"/>
        </a:spcAft>
        <a:buChar char="»"/>
        <a:defRPr sz="2000">
          <a:solidFill>
            <a:schemeClr val="tx1"/>
          </a:solidFill>
          <a:latin typeface="+mn-lt"/>
          <a:ea typeface="ＭＳ Ｐゴシック" charset="-128"/>
        </a:defRPr>
      </a:lvl5pPr>
      <a:lvl6pPr marL="2228850" indent="-228600" algn="l" rtl="0" fontAlgn="base">
        <a:spcBef>
          <a:spcPct val="20000"/>
        </a:spcBef>
        <a:spcAft>
          <a:spcPct val="0"/>
        </a:spcAft>
        <a:buChar char="»"/>
        <a:defRPr sz="2000">
          <a:solidFill>
            <a:schemeClr val="tx1"/>
          </a:solidFill>
          <a:latin typeface="+mn-lt"/>
          <a:ea typeface="ＭＳ Ｐゴシック" charset="-128"/>
        </a:defRPr>
      </a:lvl6pPr>
      <a:lvl7pPr marL="2686050" indent="-228600" algn="l" rtl="0" fontAlgn="base">
        <a:spcBef>
          <a:spcPct val="20000"/>
        </a:spcBef>
        <a:spcAft>
          <a:spcPct val="0"/>
        </a:spcAft>
        <a:buChar char="»"/>
        <a:defRPr sz="2000">
          <a:solidFill>
            <a:schemeClr val="tx1"/>
          </a:solidFill>
          <a:latin typeface="+mn-lt"/>
          <a:ea typeface="ＭＳ Ｐゴシック" charset="-128"/>
        </a:defRPr>
      </a:lvl7pPr>
      <a:lvl8pPr marL="3143250" indent="-228600" algn="l" rtl="0" fontAlgn="base">
        <a:spcBef>
          <a:spcPct val="20000"/>
        </a:spcBef>
        <a:spcAft>
          <a:spcPct val="0"/>
        </a:spcAft>
        <a:buChar char="»"/>
        <a:defRPr sz="2000">
          <a:solidFill>
            <a:schemeClr val="tx1"/>
          </a:solidFill>
          <a:latin typeface="+mn-lt"/>
          <a:ea typeface="ＭＳ Ｐゴシック" charset="-128"/>
        </a:defRPr>
      </a:lvl8pPr>
      <a:lvl9pPr marL="360045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s.virginia.edu/~evans/cs551/saltzer/notes.html%238"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s.virginia.edu/~evans/cs551/saltzer/notes.html%239"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fld id="{E601C83A-0C52-8B49-9DDB-D217C26C669B}" type="datetime8">
              <a:rPr lang="en-US"/>
              <a:pPr/>
              <a:t>3/1/12 11:10</a:t>
            </a:fld>
            <a:endParaRPr lang="en-US"/>
          </a:p>
        </p:txBody>
      </p:sp>
      <p:sp>
        <p:nvSpPr>
          <p:cNvPr id="2050" name="Rectangle 2"/>
          <p:cNvSpPr>
            <a:spLocks noGrp="1" noChangeArrowheads="1"/>
          </p:cNvSpPr>
          <p:nvPr>
            <p:ph type="ctrTitle"/>
          </p:nvPr>
        </p:nvSpPr>
        <p:spPr>
          <a:xfrm>
            <a:off x="685800" y="2286000"/>
            <a:ext cx="7772400" cy="1143000"/>
          </a:xfrm>
        </p:spPr>
        <p:txBody>
          <a:bodyPr/>
          <a:lstStyle/>
          <a:p>
            <a:r>
              <a:rPr lang="en-US" dirty="0" smtClean="0"/>
              <a:t>Lecture </a:t>
            </a:r>
            <a:r>
              <a:rPr lang="en-US" dirty="0" smtClean="0"/>
              <a:t>16:</a:t>
            </a:r>
            <a:br>
              <a:rPr lang="en-US" dirty="0" smtClean="0"/>
            </a:br>
            <a:r>
              <a:rPr lang="en-US" dirty="0" smtClean="0"/>
              <a:t>Design Principles</a:t>
            </a:r>
            <a:endParaRPr lang="en-US" dirty="0"/>
          </a:p>
        </p:txBody>
      </p:sp>
      <p:sp>
        <p:nvSpPr>
          <p:cNvPr id="2051" name="Rectangle 3"/>
          <p:cNvSpPr>
            <a:spLocks noGrp="1" noChangeArrowheads="1"/>
          </p:cNvSpPr>
          <p:nvPr>
            <p:ph type="subTitle" idx="1"/>
          </p:nvPr>
        </p:nvSpPr>
        <p:spPr>
          <a:xfrm>
            <a:off x="1371600" y="4191000"/>
            <a:ext cx="6400800" cy="1752600"/>
          </a:xfrm>
        </p:spPr>
        <p:txBody>
          <a:bodyPr/>
          <a:lstStyle/>
          <a:p>
            <a:r>
              <a:rPr lang="en-US" dirty="0"/>
              <a:t>James Hook</a:t>
            </a:r>
          </a:p>
        </p:txBody>
      </p:sp>
      <p:sp>
        <p:nvSpPr>
          <p:cNvPr id="2053" name="Text Box 5"/>
          <p:cNvSpPr txBox="1">
            <a:spLocks noChangeArrowheads="1"/>
          </p:cNvSpPr>
          <p:nvPr/>
        </p:nvSpPr>
        <p:spPr bwMode="auto">
          <a:xfrm>
            <a:off x="1143000" y="0"/>
            <a:ext cx="7391400" cy="2123658"/>
          </a:xfrm>
          <a:prstGeom prst="rect">
            <a:avLst/>
          </a:prstGeom>
          <a:noFill/>
          <a:ln w="9525">
            <a:noFill/>
            <a:miter lim="800000"/>
            <a:headEnd/>
            <a:tailEnd/>
          </a:ln>
          <a:effectLst/>
        </p:spPr>
        <p:txBody>
          <a:bodyPr>
            <a:prstTxWarp prst="textNoShape">
              <a:avLst/>
            </a:prstTxWarp>
            <a:spAutoFit/>
          </a:bodyPr>
          <a:lstStyle/>
          <a:p>
            <a:pPr algn="ctr">
              <a:spcBef>
                <a:spcPct val="50000"/>
              </a:spcBef>
            </a:pPr>
            <a:r>
              <a:rPr lang="en-US" sz="4400" dirty="0">
                <a:solidFill>
                  <a:schemeClr val="tx2"/>
                </a:solidFill>
              </a:rPr>
              <a:t>CS</a:t>
            </a:r>
            <a:r>
              <a:rPr lang="en-US" sz="4400" dirty="0" smtClean="0">
                <a:solidFill>
                  <a:schemeClr val="tx2"/>
                </a:solidFill>
              </a:rPr>
              <a:t> 4/591</a:t>
            </a:r>
            <a:r>
              <a:rPr lang="en-US" sz="4400" dirty="0">
                <a:solidFill>
                  <a:schemeClr val="tx2"/>
                </a:solidFill>
              </a:rPr>
              <a:t>:  Introduction to Computer Security</a:t>
            </a:r>
            <a:br>
              <a:rPr lang="en-US" sz="4400" dirty="0">
                <a:solidFill>
                  <a:schemeClr val="tx2"/>
                </a:solidFill>
              </a:rPr>
            </a:br>
            <a:endParaRPr lang="en-US" sz="4400" dirty="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a:t>
            </a:r>
            <a:r>
              <a:rPr lang="en-US" dirty="0" smtClean="0"/>
              <a:t>) Separation of </a:t>
            </a:r>
            <a:r>
              <a:rPr lang="en-US" dirty="0" smtClean="0"/>
              <a:t>privilege (cont)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This </a:t>
            </a:r>
            <a:r>
              <a:rPr lang="en-US" dirty="0" smtClean="0"/>
              <a:t>principle is often used in bank safe-deposit boxes. It is also at work in the defense system that fires a nuclear weapon only if two different people both give the correct command. In a computer system, separated keys apply to any situation in which two or more conditions must be met before access should be permitted. For example, systems providing user-extendible protected data types usually depend on separation of privilege for their implementation.</a:t>
            </a:r>
            <a:r>
              <a:rPr lang="en-US" dirty="0" smtClean="0"/>
              <a:t> </a:t>
            </a:r>
            <a:endParaRPr lang="en-US" dirty="0" smtClean="0"/>
          </a:p>
        </p:txBody>
      </p:sp>
      <p:sp>
        <p:nvSpPr>
          <p:cNvPr id="4" name="Date Placeholder 3"/>
          <p:cNvSpPr>
            <a:spLocks noGrp="1"/>
          </p:cNvSpPr>
          <p:nvPr>
            <p:ph type="dt" sz="half" idx="10"/>
          </p:nvPr>
        </p:nvSpPr>
        <p:spPr/>
        <p:txBody>
          <a:bodyPr/>
          <a:lstStyle/>
          <a:p>
            <a:fld id="{E601C83A-0C52-8B49-9DDB-D217C26C669B}" type="datetime8">
              <a:rPr lang="en-US" smtClean="0"/>
              <a:pPr/>
              <a:t>3/1/12 11:27</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a:t>
            </a:r>
            <a:r>
              <a:rPr lang="en-US" dirty="0" smtClean="0"/>
              <a:t>) Least privilege: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Every </a:t>
            </a:r>
            <a:r>
              <a:rPr lang="en-US" dirty="0" smtClean="0"/>
              <a:t>program and every user of the system should operate using the least set of privileges necessary to complete the job. Primarily, this principle limits the damage that can result from an accident or error. It also reduces the number of potential interactions among privileged programs to the minimum for correct operation, so that unintentional, unwanted, or improper uses of privilege are less likely to occur. Thus, if a question arises related to misuse of a privilege, the number of programs that must be audited is minimized. Put another way, if a mechanism can provide "firewalls," the principle of least privilege provides a rationale for where to install the firewalls. The military security rule of "need-to-know" is an example of this principle.</a:t>
            </a:r>
            <a:r>
              <a:rPr lang="en-US" dirty="0" smtClean="0"/>
              <a:t> </a:t>
            </a:r>
            <a:endParaRPr lang="en-US" dirty="0" smtClean="0"/>
          </a:p>
        </p:txBody>
      </p:sp>
      <p:sp>
        <p:nvSpPr>
          <p:cNvPr id="4" name="Date Placeholder 3"/>
          <p:cNvSpPr>
            <a:spLocks noGrp="1"/>
          </p:cNvSpPr>
          <p:nvPr>
            <p:ph type="dt" sz="half" idx="10"/>
          </p:nvPr>
        </p:nvSpPr>
        <p:spPr/>
        <p:txBody>
          <a:bodyPr/>
          <a:lstStyle/>
          <a:p>
            <a:fld id="{E601C83A-0C52-8B49-9DDB-D217C26C669B}" type="datetime8">
              <a:rPr lang="en-US" smtClean="0"/>
              <a:pPr/>
              <a:t>3/1/12 11:20</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a:t>
            </a:r>
            <a:r>
              <a:rPr lang="en-US" dirty="0" smtClean="0"/>
              <a:t>) Least common mechanism: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Minimize </a:t>
            </a:r>
            <a:r>
              <a:rPr lang="en-US" dirty="0" smtClean="0"/>
              <a:t>the amount of mechanism common to more than one user and depended on by all users [28]. Every shared mechanism (especially one involving shared variables) represents a potential information path between users and must be designed with great care to be sure it does not unintentionally compromise security. Further, any mechanism serving all users must be certified to the satisfaction of every user, a job presumably harder than satisfying only one or a few users.</a:t>
            </a:r>
            <a:r>
              <a:rPr lang="en-US" dirty="0" smtClean="0"/>
              <a:t> </a:t>
            </a:r>
          </a:p>
        </p:txBody>
      </p:sp>
      <p:sp>
        <p:nvSpPr>
          <p:cNvPr id="4" name="Date Placeholder 3"/>
          <p:cNvSpPr>
            <a:spLocks noGrp="1"/>
          </p:cNvSpPr>
          <p:nvPr>
            <p:ph type="dt" sz="half" idx="10"/>
          </p:nvPr>
        </p:nvSpPr>
        <p:spPr/>
        <p:txBody>
          <a:bodyPr/>
          <a:lstStyle/>
          <a:p>
            <a:fld id="{E601C83A-0C52-8B49-9DDB-D217C26C669B}" type="datetime8">
              <a:rPr lang="en-US" smtClean="0"/>
              <a:pPr/>
              <a:t>3/1/12 11:20</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a:t>
            </a:r>
            <a:r>
              <a:rPr lang="en-US" dirty="0" smtClean="0"/>
              <a:t>) Least common </a:t>
            </a:r>
            <a:r>
              <a:rPr lang="en-US" dirty="0" smtClean="0"/>
              <a:t>mechanism (cont)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For </a:t>
            </a:r>
            <a:r>
              <a:rPr lang="en-US" dirty="0" smtClean="0"/>
              <a:t>example, given the choice of implementing a new function as a supervisor procedure shared by all users or as a library procedure that can be handled as though it were the user's own, choose the latter course. Then, if one or a few users are not satisfied with the level of certification of the function, they can provide a substitute or not use it at all. Either way, they can avoid being harmed by a mistake in it.</a:t>
            </a:r>
            <a:r>
              <a:rPr lang="en-US" dirty="0" smtClean="0"/>
              <a:t> </a:t>
            </a:r>
            <a:endParaRPr lang="en-US" dirty="0" smtClean="0"/>
          </a:p>
        </p:txBody>
      </p:sp>
      <p:sp>
        <p:nvSpPr>
          <p:cNvPr id="4" name="Date Placeholder 3"/>
          <p:cNvSpPr>
            <a:spLocks noGrp="1"/>
          </p:cNvSpPr>
          <p:nvPr>
            <p:ph type="dt" sz="half" idx="10"/>
          </p:nvPr>
        </p:nvSpPr>
        <p:spPr/>
        <p:txBody>
          <a:bodyPr/>
          <a:lstStyle/>
          <a:p>
            <a:fld id="{E601C83A-0C52-8B49-9DDB-D217C26C669B}" type="datetime8">
              <a:rPr lang="en-US" smtClean="0"/>
              <a:pPr/>
              <a:t>3/1/12 11:30</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a:t>
            </a:r>
            <a:r>
              <a:rPr lang="en-US" dirty="0" smtClean="0"/>
              <a:t>) Psychological acceptability: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It </a:t>
            </a:r>
            <a:r>
              <a:rPr lang="en-US" dirty="0" smtClean="0"/>
              <a:t>is essential that the human interface be designed for ease of use, so that users routinely and automatically apply the protection mechanisms correctly. Also, to the extent that the user's mental image of his protection goals matches the mechanisms he must use, mistakes will be minimized. If he must translate his image of his protection needs into a radically different specification language, he will make errors. </a:t>
            </a:r>
          </a:p>
          <a:p>
            <a:endParaRPr lang="en-US" dirty="0"/>
          </a:p>
        </p:txBody>
      </p:sp>
      <p:sp>
        <p:nvSpPr>
          <p:cNvPr id="4" name="Date Placeholder 3"/>
          <p:cNvSpPr>
            <a:spLocks noGrp="1"/>
          </p:cNvSpPr>
          <p:nvPr>
            <p:ph type="dt" sz="half" idx="10"/>
          </p:nvPr>
        </p:nvSpPr>
        <p:spPr/>
        <p:txBody>
          <a:bodyPr/>
          <a:lstStyle/>
          <a:p>
            <a:fld id="{E601C83A-0C52-8B49-9DDB-D217C26C669B}" type="datetime8">
              <a:rPr lang="en-US" smtClean="0"/>
              <a:pPr/>
              <a:t>3/1/12 11:20</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How do you build a system with security requirements?</a:t>
            </a:r>
            <a:endParaRPr lang="en-US" dirty="0"/>
          </a:p>
        </p:txBody>
      </p:sp>
      <p:sp>
        <p:nvSpPr>
          <p:cNvPr id="4" name="Date Placeholder 3"/>
          <p:cNvSpPr>
            <a:spLocks noGrp="1"/>
          </p:cNvSpPr>
          <p:nvPr>
            <p:ph type="dt" sz="half" idx="10"/>
          </p:nvPr>
        </p:nvSpPr>
        <p:spPr/>
        <p:txBody>
          <a:bodyPr/>
          <a:lstStyle/>
          <a:p>
            <a:fld id="{E601C83A-0C52-8B49-9DDB-D217C26C669B}" type="datetime8">
              <a:rPr lang="en-US" smtClean="0"/>
              <a:pPr/>
              <a:t>3/1/12 15:48</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Solving the wrong problem</a:t>
            </a:r>
            <a:endParaRPr lang="en-US" dirty="0"/>
          </a:p>
        </p:txBody>
      </p:sp>
      <p:sp>
        <p:nvSpPr>
          <p:cNvPr id="4" name="Date Placeholder 3"/>
          <p:cNvSpPr>
            <a:spLocks noGrp="1"/>
          </p:cNvSpPr>
          <p:nvPr>
            <p:ph type="dt" sz="half" idx="10"/>
          </p:nvPr>
        </p:nvSpPr>
        <p:spPr/>
        <p:txBody>
          <a:bodyPr/>
          <a:lstStyle/>
          <a:p>
            <a:fld id="{E601C83A-0C52-8B49-9DDB-D217C26C669B}" type="datetime8">
              <a:rPr lang="en-US" smtClean="0"/>
              <a:pPr/>
              <a:t>3/1/12 16:00</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Software Engineering Models</a:t>
            </a:r>
          </a:p>
          <a:p>
            <a:pPr lvl="1"/>
            <a:r>
              <a:rPr lang="en-US" dirty="0" smtClean="0"/>
              <a:t>Waterfall</a:t>
            </a:r>
          </a:p>
          <a:p>
            <a:pPr lvl="1"/>
            <a:r>
              <a:rPr lang="en-US" dirty="0" smtClean="0"/>
              <a:t>Iterative Design</a:t>
            </a:r>
          </a:p>
          <a:p>
            <a:pPr lvl="2"/>
            <a:r>
              <a:rPr lang="en-US" dirty="0" smtClean="0"/>
              <a:t>Spiral</a:t>
            </a:r>
          </a:p>
          <a:p>
            <a:pPr lvl="2"/>
            <a:r>
              <a:rPr lang="en-US" dirty="0" smtClean="0"/>
              <a:t>Evolutionary Development (nightly build)</a:t>
            </a:r>
          </a:p>
          <a:p>
            <a:pPr lvl="3"/>
            <a:r>
              <a:rPr lang="en-US" dirty="0" smtClean="0"/>
              <a:t>Can you test security properties with periodic regression testing?</a:t>
            </a:r>
          </a:p>
        </p:txBody>
      </p:sp>
      <p:sp>
        <p:nvSpPr>
          <p:cNvPr id="4" name="Date Placeholder 3"/>
          <p:cNvSpPr>
            <a:spLocks noGrp="1"/>
          </p:cNvSpPr>
          <p:nvPr>
            <p:ph type="dt" sz="half" idx="10"/>
          </p:nvPr>
        </p:nvSpPr>
        <p:spPr/>
        <p:txBody>
          <a:bodyPr/>
          <a:lstStyle/>
          <a:p>
            <a:fld id="{E601C83A-0C52-8B49-9DDB-D217C26C669B}" type="datetime8">
              <a:rPr lang="en-US" smtClean="0"/>
              <a:pPr/>
              <a:t>3/1/12 16:00</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Fault-analysis becomes threat analysis</a:t>
            </a:r>
            <a:endParaRPr lang="en-US" dirty="0"/>
          </a:p>
        </p:txBody>
      </p:sp>
      <p:sp>
        <p:nvSpPr>
          <p:cNvPr id="4" name="Date Placeholder 3"/>
          <p:cNvSpPr>
            <a:spLocks noGrp="1"/>
          </p:cNvSpPr>
          <p:nvPr>
            <p:ph type="dt" sz="half" idx="10"/>
          </p:nvPr>
        </p:nvSpPr>
        <p:spPr/>
        <p:txBody>
          <a:bodyPr/>
          <a:lstStyle/>
          <a:p>
            <a:fld id="{E601C83A-0C52-8B49-9DDB-D217C26C669B}" type="datetime8">
              <a:rPr lang="en-US" smtClean="0"/>
              <a:pPr/>
              <a:t>3/1/12 16:07</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Security Policy model</a:t>
            </a:r>
          </a:p>
          <a:p>
            <a:pPr lvl="1"/>
            <a:r>
              <a:rPr lang="en-US" dirty="0" smtClean="0"/>
              <a:t>concise protection properties expect of system</a:t>
            </a:r>
          </a:p>
          <a:p>
            <a:r>
              <a:rPr lang="en-US" dirty="0" smtClean="0"/>
              <a:t>Threat model</a:t>
            </a:r>
          </a:p>
          <a:p>
            <a:pPr lvl="1"/>
            <a:r>
              <a:rPr lang="en-US" dirty="0" smtClean="0"/>
              <a:t>attacks and failures</a:t>
            </a:r>
          </a:p>
          <a:p>
            <a:r>
              <a:rPr lang="en-US" dirty="0" smtClean="0"/>
              <a:t>Security target</a:t>
            </a:r>
          </a:p>
          <a:p>
            <a:pPr lvl="1"/>
            <a:r>
              <a:rPr lang="en-US" dirty="0" smtClean="0"/>
              <a:t>More detailed description of protection mechanisms</a:t>
            </a:r>
          </a:p>
        </p:txBody>
      </p:sp>
      <p:sp>
        <p:nvSpPr>
          <p:cNvPr id="4" name="Date Placeholder 3"/>
          <p:cNvSpPr>
            <a:spLocks noGrp="1"/>
          </p:cNvSpPr>
          <p:nvPr>
            <p:ph type="dt" sz="half" idx="10"/>
          </p:nvPr>
        </p:nvSpPr>
        <p:spPr/>
        <p:txBody>
          <a:bodyPr/>
          <a:lstStyle/>
          <a:p>
            <a:fld id="{E601C83A-0C52-8B49-9DDB-D217C26C669B}" type="datetime8">
              <a:rPr lang="en-US" smtClean="0"/>
              <a:pPr/>
              <a:t>3/1/12 16:08</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Saltzer</a:t>
            </a:r>
            <a:r>
              <a:rPr lang="en-US" dirty="0" smtClean="0"/>
              <a:t> and Schroeder, 1975</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Economy of mechanism</a:t>
            </a:r>
          </a:p>
          <a:p>
            <a:r>
              <a:rPr lang="en-US" dirty="0" err="1" smtClean="0"/>
              <a:t>b</a:t>
            </a:r>
            <a:r>
              <a:rPr lang="en-US" dirty="0" smtClean="0"/>
              <a:t>) Fail-safe defaults</a:t>
            </a:r>
          </a:p>
          <a:p>
            <a:r>
              <a:rPr lang="en-US" dirty="0" err="1" smtClean="0"/>
              <a:t>c</a:t>
            </a:r>
            <a:r>
              <a:rPr lang="en-US" dirty="0" smtClean="0"/>
              <a:t>) Complete mediation</a:t>
            </a:r>
          </a:p>
          <a:p>
            <a:r>
              <a:rPr lang="en-US" dirty="0" err="1" smtClean="0"/>
              <a:t>d</a:t>
            </a:r>
            <a:r>
              <a:rPr lang="en-US" dirty="0" smtClean="0"/>
              <a:t>) Open design</a:t>
            </a:r>
          </a:p>
          <a:p>
            <a:r>
              <a:rPr lang="en-US" dirty="0" err="1" smtClean="0"/>
              <a:t>e</a:t>
            </a:r>
            <a:r>
              <a:rPr lang="en-US" dirty="0" smtClean="0"/>
              <a:t>) Separation of privilege</a:t>
            </a:r>
          </a:p>
          <a:p>
            <a:r>
              <a:rPr lang="en-US" dirty="0" err="1" smtClean="0"/>
              <a:t>f</a:t>
            </a:r>
            <a:r>
              <a:rPr lang="en-US" dirty="0" smtClean="0"/>
              <a:t>) Least privilege</a:t>
            </a:r>
          </a:p>
          <a:p>
            <a:r>
              <a:rPr lang="en-US" dirty="0" err="1" smtClean="0"/>
              <a:t>g</a:t>
            </a:r>
            <a:r>
              <a:rPr lang="en-US" dirty="0" smtClean="0"/>
              <a:t>) Least common mechanism</a:t>
            </a:r>
          </a:p>
          <a:p>
            <a:r>
              <a:rPr lang="en-US" dirty="0" err="1" smtClean="0"/>
              <a:t>h</a:t>
            </a:r>
            <a:r>
              <a:rPr lang="en-US" dirty="0" smtClean="0"/>
              <a:t>) Psychological acceptability</a:t>
            </a:r>
          </a:p>
          <a:p>
            <a:endParaRPr lang="en-US" dirty="0"/>
          </a:p>
        </p:txBody>
      </p:sp>
      <p:sp>
        <p:nvSpPr>
          <p:cNvPr id="4" name="Date Placeholder 3"/>
          <p:cNvSpPr>
            <a:spLocks noGrp="1"/>
          </p:cNvSpPr>
          <p:nvPr>
            <p:ph type="dt" sz="half" idx="10"/>
          </p:nvPr>
        </p:nvSpPr>
        <p:spPr/>
        <p:txBody>
          <a:bodyPr/>
          <a:lstStyle/>
          <a:p>
            <a:fld id="{E601C83A-0C52-8B49-9DDB-D217C26C669B}" type="datetime8">
              <a:rPr lang="en-US" smtClean="0"/>
              <a:pPr/>
              <a:t>3/1/12 11:11</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Risk Management</a:t>
            </a:r>
            <a:endParaRPr lang="en-US" dirty="0"/>
          </a:p>
        </p:txBody>
      </p:sp>
      <p:sp>
        <p:nvSpPr>
          <p:cNvPr id="4" name="Date Placeholder 3"/>
          <p:cNvSpPr>
            <a:spLocks noGrp="1"/>
          </p:cNvSpPr>
          <p:nvPr>
            <p:ph type="dt" sz="half" idx="10"/>
          </p:nvPr>
        </p:nvSpPr>
        <p:spPr/>
        <p:txBody>
          <a:bodyPr/>
          <a:lstStyle/>
          <a:p>
            <a:fld id="{E601C83A-0C52-8B49-9DDB-D217C26C669B}" type="datetime8">
              <a:rPr lang="en-US" smtClean="0"/>
              <a:pPr/>
              <a:t>3/1/12 16:15</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Team Work</a:t>
            </a:r>
            <a:endParaRPr lang="en-US" dirty="0"/>
          </a:p>
        </p:txBody>
      </p:sp>
      <p:sp>
        <p:nvSpPr>
          <p:cNvPr id="4" name="Date Placeholder 3"/>
          <p:cNvSpPr>
            <a:spLocks noGrp="1"/>
          </p:cNvSpPr>
          <p:nvPr>
            <p:ph type="dt" sz="half" idx="10"/>
          </p:nvPr>
        </p:nvSpPr>
        <p:spPr/>
        <p:txBody>
          <a:bodyPr/>
          <a:lstStyle/>
          <a:p>
            <a:fld id="{E601C83A-0C52-8B49-9DDB-D217C26C669B}" type="datetime8">
              <a:rPr lang="en-US" smtClean="0"/>
              <a:pPr/>
              <a:t>3/1/12 16:15</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Time</a:t>
            </a:r>
            <a:endParaRPr lang="en-US" dirty="0"/>
          </a:p>
        </p:txBody>
      </p:sp>
      <p:sp>
        <p:nvSpPr>
          <p:cNvPr id="3" name="Content Placeholder 2"/>
          <p:cNvSpPr>
            <a:spLocks noGrp="1"/>
          </p:cNvSpPr>
          <p:nvPr>
            <p:ph idx="1"/>
          </p:nvPr>
        </p:nvSpPr>
        <p:spPr/>
        <p:txBody>
          <a:bodyPr/>
          <a:lstStyle/>
          <a:p>
            <a:r>
              <a:rPr lang="en-US" dirty="0" smtClean="0"/>
              <a:t>Dave Archer, recent PSU CS PhD, now at Galois Inc.</a:t>
            </a:r>
          </a:p>
          <a:p>
            <a:r>
              <a:rPr lang="en-US" dirty="0" smtClean="0"/>
              <a:t>Android Security</a:t>
            </a:r>
          </a:p>
          <a:p>
            <a:r>
              <a:rPr lang="en-US" dirty="0" smtClean="0"/>
              <a:t>Readings on web page</a:t>
            </a:r>
          </a:p>
        </p:txBody>
      </p:sp>
      <p:sp>
        <p:nvSpPr>
          <p:cNvPr id="4" name="Date Placeholder 3"/>
          <p:cNvSpPr>
            <a:spLocks noGrp="1"/>
          </p:cNvSpPr>
          <p:nvPr>
            <p:ph type="dt" sz="half" idx="10"/>
          </p:nvPr>
        </p:nvSpPr>
        <p:spPr/>
        <p:txBody>
          <a:bodyPr/>
          <a:lstStyle/>
          <a:p>
            <a:fld id="{E601C83A-0C52-8B49-9DDB-D217C26C669B}" type="datetime8">
              <a:rPr lang="en-US" smtClean="0"/>
              <a:pPr/>
              <a:t>3/1/12 16:15</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time + 1</a:t>
            </a:r>
            <a:br>
              <a:rPr lang="en-US" dirty="0" smtClean="0"/>
            </a:br>
            <a:endParaRPr lang="en-US" dirty="0"/>
          </a:p>
        </p:txBody>
      </p:sp>
      <p:sp>
        <p:nvSpPr>
          <p:cNvPr id="3" name="Content Placeholder 2"/>
          <p:cNvSpPr>
            <a:spLocks noGrp="1"/>
          </p:cNvSpPr>
          <p:nvPr>
            <p:ph idx="1"/>
          </p:nvPr>
        </p:nvSpPr>
        <p:spPr/>
        <p:txBody>
          <a:bodyPr/>
          <a:lstStyle/>
          <a:p>
            <a:r>
              <a:rPr lang="en-US" dirty="0" smtClean="0"/>
              <a:t>Assurance and Evaluation</a:t>
            </a:r>
            <a:endParaRPr lang="en-US" dirty="0"/>
          </a:p>
        </p:txBody>
      </p:sp>
      <p:sp>
        <p:nvSpPr>
          <p:cNvPr id="4" name="Date Placeholder 3"/>
          <p:cNvSpPr>
            <a:spLocks noGrp="1"/>
          </p:cNvSpPr>
          <p:nvPr>
            <p:ph type="dt" sz="half" idx="10"/>
          </p:nvPr>
        </p:nvSpPr>
        <p:spPr/>
        <p:txBody>
          <a:bodyPr/>
          <a:lstStyle/>
          <a:p>
            <a:fld id="{E601C83A-0C52-8B49-9DDB-D217C26C669B}" type="datetime8">
              <a:rPr lang="en-US" smtClean="0"/>
              <a:pPr/>
              <a:t>3/1/12 16:17</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Time + 2</a:t>
            </a:r>
            <a:endParaRPr lang="en-US" dirty="0"/>
          </a:p>
        </p:txBody>
      </p:sp>
      <p:sp>
        <p:nvSpPr>
          <p:cNvPr id="3" name="Content Placeholder 2"/>
          <p:cNvSpPr>
            <a:spLocks noGrp="1"/>
          </p:cNvSpPr>
          <p:nvPr>
            <p:ph idx="1"/>
          </p:nvPr>
        </p:nvSpPr>
        <p:spPr/>
        <p:txBody>
          <a:bodyPr/>
          <a:lstStyle/>
          <a:p>
            <a:r>
              <a:rPr lang="en-US" dirty="0" smtClean="0"/>
              <a:t>Proposal:</a:t>
            </a:r>
          </a:p>
          <a:p>
            <a:pPr lvl="1"/>
            <a:r>
              <a:rPr lang="en-US" dirty="0" smtClean="0"/>
              <a:t>Ungraded 5 - 10 minute talk on your term paper topic</a:t>
            </a:r>
            <a:endParaRPr lang="en-US" dirty="0"/>
          </a:p>
        </p:txBody>
      </p:sp>
      <p:sp>
        <p:nvSpPr>
          <p:cNvPr id="4" name="Date Placeholder 3"/>
          <p:cNvSpPr>
            <a:spLocks noGrp="1"/>
          </p:cNvSpPr>
          <p:nvPr>
            <p:ph type="dt" sz="half" idx="10"/>
          </p:nvPr>
        </p:nvSpPr>
        <p:spPr/>
        <p:txBody>
          <a:bodyPr/>
          <a:lstStyle/>
          <a:p>
            <a:fld id="{E601C83A-0C52-8B49-9DDB-D217C26C669B}" type="datetime8">
              <a:rPr lang="en-US" smtClean="0"/>
              <a:pPr/>
              <a:t>3/1/12 16:18</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Economy of mechanism: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Keep </a:t>
            </a:r>
            <a:r>
              <a:rPr lang="en-US" dirty="0" smtClean="0"/>
              <a:t>the design as simple and small as possible. This well-known principle applies to any aspect of a system, but it deserves emphasis for protection mechanisms for this reason: design and implementation errors that result in unwanted access paths will not be noticed during normal use (since normal use usually does not include attempts to exercise improper access paths). As a result, techniques such as line-by-line inspection of software and physical examination of hardware that implements protection mechanisms are necessary. For such techniques to be successful, a small and simple design is essential.</a:t>
            </a:r>
            <a:r>
              <a:rPr lang="en-US" dirty="0" smtClean="0"/>
              <a:t> </a:t>
            </a:r>
            <a:endParaRPr lang="en-US" dirty="0" smtClean="0"/>
          </a:p>
        </p:txBody>
      </p:sp>
      <p:sp>
        <p:nvSpPr>
          <p:cNvPr id="4" name="Date Placeholder 3"/>
          <p:cNvSpPr>
            <a:spLocks noGrp="1"/>
          </p:cNvSpPr>
          <p:nvPr>
            <p:ph type="dt" sz="half" idx="10"/>
          </p:nvPr>
        </p:nvSpPr>
        <p:spPr/>
        <p:txBody>
          <a:bodyPr/>
          <a:lstStyle/>
          <a:p>
            <a:fld id="{E601C83A-0C52-8B49-9DDB-D217C26C669B}" type="datetime8">
              <a:rPr lang="en-US" smtClean="0"/>
              <a:pPr/>
              <a:t>3/1/12 11:16</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a:t>
            </a:r>
            <a:r>
              <a:rPr lang="en-US" dirty="0" smtClean="0"/>
              <a:t>) Fail-safe defaults: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Base </a:t>
            </a:r>
            <a:r>
              <a:rPr lang="en-US" dirty="0" smtClean="0"/>
              <a:t>access decisions on permission rather than exclusion. This principle, suggested by E. Glaser in 1965,</a:t>
            </a:r>
            <a:r>
              <a:rPr lang="en-US" baseline="30000" dirty="0" smtClean="0">
                <a:hlinkClick r:id="rId2"/>
              </a:rPr>
              <a:t>8</a:t>
            </a:r>
            <a:r>
              <a:rPr lang="en-US" dirty="0" smtClean="0"/>
              <a:t> means that the default situation is lack of access, and the protection scheme identifies conditions under which access is permitted. The alternative, in which mechanisms attempt to identify conditions under which access should be refused, presents the wrong psychological base for secure system design.</a:t>
            </a:r>
            <a:r>
              <a:rPr lang="en-US" dirty="0" smtClean="0"/>
              <a:t> </a:t>
            </a:r>
          </a:p>
        </p:txBody>
      </p:sp>
      <p:sp>
        <p:nvSpPr>
          <p:cNvPr id="4" name="Date Placeholder 3"/>
          <p:cNvSpPr>
            <a:spLocks noGrp="1"/>
          </p:cNvSpPr>
          <p:nvPr>
            <p:ph type="dt" sz="half" idx="10"/>
          </p:nvPr>
        </p:nvSpPr>
        <p:spPr/>
        <p:txBody>
          <a:bodyPr/>
          <a:lstStyle/>
          <a:p>
            <a:fld id="{E601C83A-0C52-8B49-9DDB-D217C26C669B}" type="datetime8">
              <a:rPr lang="en-US" smtClean="0"/>
              <a:pPr/>
              <a:t>3/1/12 11:16</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a:t>
            </a:r>
            <a:r>
              <a:rPr lang="en-US" dirty="0" smtClean="0"/>
              <a:t>) Fail-safe </a:t>
            </a:r>
            <a:r>
              <a:rPr lang="en-US" dirty="0" smtClean="0"/>
              <a:t>defaults (cont)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 </a:t>
            </a:r>
            <a:r>
              <a:rPr lang="en-US" dirty="0" smtClean="0"/>
              <a:t>conservative design must be based on arguments why objects should be accessible, rather than why they should not. In a large system some objects will be inadequately considered, so a default of lack of permission is safer. A design or implementation mistake in a mechanism that gives explicit permission tends to fail by refusing permission, a safe situation, since it will be quickly detected. On the other hand, a design or implementation mistake in a mechanism that explicitly excludes access tends to fail by allowing access, a failure which may go unnoticed in normal use. This principle applies both to the outward appearance of the protection mechanism and to its underlying implementation.</a:t>
            </a:r>
            <a:r>
              <a:rPr lang="en-US" dirty="0" smtClean="0"/>
              <a:t> </a:t>
            </a:r>
            <a:endParaRPr lang="en-US" dirty="0" smtClean="0"/>
          </a:p>
        </p:txBody>
      </p:sp>
      <p:sp>
        <p:nvSpPr>
          <p:cNvPr id="4" name="Date Placeholder 3"/>
          <p:cNvSpPr>
            <a:spLocks noGrp="1"/>
          </p:cNvSpPr>
          <p:nvPr>
            <p:ph type="dt" sz="half" idx="10"/>
          </p:nvPr>
        </p:nvSpPr>
        <p:spPr/>
        <p:txBody>
          <a:bodyPr/>
          <a:lstStyle/>
          <a:p>
            <a:fld id="{E601C83A-0C52-8B49-9DDB-D217C26C669B}" type="datetime8">
              <a:rPr lang="en-US" smtClean="0"/>
              <a:pPr/>
              <a:t>3/1/12 11:17</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Do “</a:t>
            </a:r>
            <a:r>
              <a:rPr lang="en-US" dirty="0" err="1" smtClean="0"/>
              <a:t>google</a:t>
            </a:r>
            <a:r>
              <a:rPr lang="en-US" dirty="0" smtClean="0"/>
              <a:t>” and/or 9/11 change the perspective on “default deny”?</a:t>
            </a:r>
            <a:endParaRPr lang="en-US" dirty="0"/>
          </a:p>
        </p:txBody>
      </p:sp>
      <p:sp>
        <p:nvSpPr>
          <p:cNvPr id="4" name="Date Placeholder 3"/>
          <p:cNvSpPr>
            <a:spLocks noGrp="1"/>
          </p:cNvSpPr>
          <p:nvPr>
            <p:ph type="dt" sz="half" idx="10"/>
          </p:nvPr>
        </p:nvSpPr>
        <p:spPr/>
        <p:txBody>
          <a:bodyPr/>
          <a:lstStyle/>
          <a:p>
            <a:fld id="{E601C83A-0C52-8B49-9DDB-D217C26C669B}" type="datetime8">
              <a:rPr lang="en-US" smtClean="0"/>
              <a:pPr/>
              <a:t>3/1/12 11:24</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a:t>
            </a:r>
            <a:r>
              <a:rPr lang="en-US" dirty="0" smtClean="0"/>
              <a:t>) Complete mediation: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Every </a:t>
            </a:r>
            <a:r>
              <a:rPr lang="en-US" dirty="0" smtClean="0"/>
              <a:t>access to every object must be checked for authority. This principle, when systematically applied, is the primary underpinning of the protection system. It forces a system-wide view of access control, which in addition to normal operation includes initialization, recovery, shutdown, and maintenance. It implies that a foolproof method of identifying the source of every request must be devised. It also requires that proposals to gain performance by remembering the result of an authority check be examined skeptically. If a change in authority occurs, such remembered results must be systematically updated.</a:t>
            </a:r>
            <a:r>
              <a:rPr lang="en-US" dirty="0" smtClean="0"/>
              <a:t> </a:t>
            </a:r>
            <a:endParaRPr lang="en-US" dirty="0" smtClean="0"/>
          </a:p>
        </p:txBody>
      </p:sp>
      <p:sp>
        <p:nvSpPr>
          <p:cNvPr id="4" name="Date Placeholder 3"/>
          <p:cNvSpPr>
            <a:spLocks noGrp="1"/>
          </p:cNvSpPr>
          <p:nvPr>
            <p:ph type="dt" sz="half" idx="10"/>
          </p:nvPr>
        </p:nvSpPr>
        <p:spPr/>
        <p:txBody>
          <a:bodyPr/>
          <a:lstStyle/>
          <a:p>
            <a:fld id="{E601C83A-0C52-8B49-9DDB-D217C26C669B}" type="datetime8">
              <a:rPr lang="en-US" smtClean="0"/>
              <a:pPr/>
              <a:t>3/1/12 11:18</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t>
            </a:r>
            <a:r>
              <a:rPr lang="en-US" dirty="0" smtClean="0"/>
              <a:t>) Open design: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a:t>
            </a:r>
            <a:r>
              <a:rPr lang="en-US" dirty="0" smtClean="0"/>
              <a:t>design should not be secret [27]. The mechanisms should not depend on the ignorance of potential attackers, but rather on the possession of specific, more easily protected, keys or passwords. This decoupling of protection mechanisms from protection keys permits the mechanisms to be examined by many reviewers without concern that the review may itself compromise the safeguards. In addition, any skeptical user may be allowed to convince himself that the system he is about to use is adequate for his purpose.</a:t>
            </a:r>
            <a:r>
              <a:rPr lang="en-US" baseline="30000" dirty="0" smtClean="0">
                <a:hlinkClick r:id="rId2"/>
              </a:rPr>
              <a:t>9</a:t>
            </a:r>
            <a:r>
              <a:rPr lang="en-US" dirty="0" smtClean="0"/>
              <a:t> Finally, it is simply not realistic to attempt to maintain secrecy for any system which receives wide distribution.</a:t>
            </a:r>
            <a:r>
              <a:rPr lang="en-US" dirty="0" smtClean="0"/>
              <a:t> </a:t>
            </a:r>
            <a:endParaRPr lang="en-US" dirty="0" smtClean="0"/>
          </a:p>
        </p:txBody>
      </p:sp>
      <p:sp>
        <p:nvSpPr>
          <p:cNvPr id="4" name="Date Placeholder 3"/>
          <p:cNvSpPr>
            <a:spLocks noGrp="1"/>
          </p:cNvSpPr>
          <p:nvPr>
            <p:ph type="dt" sz="half" idx="10"/>
          </p:nvPr>
        </p:nvSpPr>
        <p:spPr/>
        <p:txBody>
          <a:bodyPr/>
          <a:lstStyle/>
          <a:p>
            <a:fld id="{E601C83A-0C52-8B49-9DDB-D217C26C669B}" type="datetime8">
              <a:rPr lang="en-US" smtClean="0"/>
              <a:pPr/>
              <a:t>3/1/12 11:18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a:t>
            </a:r>
            <a:r>
              <a:rPr lang="en-US" dirty="0" smtClean="0"/>
              <a:t>) Separation of privilege: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Where </a:t>
            </a:r>
            <a:r>
              <a:rPr lang="en-US" dirty="0" smtClean="0"/>
              <a:t>feasible, a protection mechanism that requires two keys to unlock it is more robust and flexible than one that allows access to the presenter of only a single key. The relevance of this observation to computer systems was pointed out by R. Needham in 1973. The reason is that, once the mechanism is locked, the two keys can be physically separated and distinct programs, organizations, or individuals made responsible for them. From then on, no single accident, deception, or breach of trust is sufficient to compromise the protected information.</a:t>
            </a:r>
            <a:r>
              <a:rPr lang="en-US" dirty="0" smtClean="0"/>
              <a:t> </a:t>
            </a:r>
          </a:p>
        </p:txBody>
      </p:sp>
      <p:sp>
        <p:nvSpPr>
          <p:cNvPr id="4" name="Date Placeholder 3"/>
          <p:cNvSpPr>
            <a:spLocks noGrp="1"/>
          </p:cNvSpPr>
          <p:nvPr>
            <p:ph type="dt" sz="half" idx="10"/>
          </p:nvPr>
        </p:nvSpPr>
        <p:spPr/>
        <p:txBody>
          <a:bodyPr/>
          <a:lstStyle/>
          <a:p>
            <a:fld id="{E601C83A-0C52-8B49-9DDB-D217C26C669B}" type="datetime8">
              <a:rPr lang="en-US" smtClean="0"/>
              <a:pPr/>
              <a:t>3/1/12 11:20</a:t>
            </a:fld>
            <a:endParaRPr lang="en-US"/>
          </a:p>
        </p:txBody>
      </p:sp>
    </p:spTree>
  </p:cSld>
  <p:clrMapOvr>
    <a:masterClrMapping/>
  </p:clrMapOvr>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USEAMSFONTS" val="1"/>
  <p:tag name="EMBEDFONTS" val="1"/>
  <p:tag name="USEBOLDAMS" val="0"/>
  <p:tag name="DEFAULTDISPLAYSOURCE" val="\documentclass{slides}\pagestyle{empty}&#10;\begin{document}&#10;&#10;\end{document}&#10;"/>
  <p:tag name="TEX2PS" val="latex $(base).tex; dvips -D $(res) -E -o $(base).ps $(base).dvi"/>
  <p:tag name="EXTERNALEDITCOMMAND" val="notepad %"/>
  <p:tag name="GHOSTSCRIPTCOMMAND" val="gswin32c"/>
  <p:tag name="DEFAULTFONTSIZE" val="10"/>
  <p:tag name="DEFAULTBITMAP" val="pngmono"/>
  <p:tag name="DEFAULTBLEND" val="0"/>
  <p:tag name="DEFAULTTRANSPARENT" val="0"/>
  <p:tag name="DEFAULTWORKAROUNDTRANSPARENCYBUG" val="0"/>
  <p:tag name="DEFAULTRESOLUTION" val="1200"/>
  <p:tag name="DEFAULTWORDWRAP" val="0"/>
  <p:tag name="DEFAULTMAGNIFICATION" val="2000"/>
  <p:tag name="DEFAULTWIDTH" val="0"/>
  <p:tag name="DEFAULTHEIGHT" val="0"/>
</p:tagLst>
</file>

<file path=ppt/theme/theme1.xml><?xml version="1.0" encoding="utf-8"?>
<a:theme xmlns:a="http://schemas.openxmlformats.org/drawingml/2006/main" name="Blank Presentation">
  <a:themeElements>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Blank Presentatio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65294</TotalTime>
  <Words>1388</Words>
  <Application>Microsoft Macintosh PowerPoint</Application>
  <PresentationFormat>On-screen Show (4:3)</PresentationFormat>
  <Paragraphs>88</Paragraphs>
  <Slides>24</Slides>
  <Notes>1</Notes>
  <HiddenSlides>0</HiddenSlides>
  <MMClips>0</MMClips>
  <ScaleCrop>false</ScaleCrop>
  <HeadingPairs>
    <vt:vector size="4" baseType="variant">
      <vt:variant>
        <vt:lpstr>Design Template</vt:lpstr>
      </vt:variant>
      <vt:variant>
        <vt:i4>1</vt:i4>
      </vt:variant>
      <vt:variant>
        <vt:lpstr>Slide Titles</vt:lpstr>
      </vt:variant>
      <vt:variant>
        <vt:i4>24</vt:i4>
      </vt:variant>
    </vt:vector>
  </HeadingPairs>
  <TitlesOfParts>
    <vt:vector size="25" baseType="lpstr">
      <vt:lpstr>Blank Presentation</vt:lpstr>
      <vt:lpstr>Lecture 16: Design Principles</vt:lpstr>
      <vt:lpstr>Saltzer and Schroeder, 1975</vt:lpstr>
      <vt:lpstr>a) Economy of mechanism: </vt:lpstr>
      <vt:lpstr>b) Fail-safe defaults: </vt:lpstr>
      <vt:lpstr>b) Fail-safe defaults (cont) </vt:lpstr>
      <vt:lpstr>Discussion</vt:lpstr>
      <vt:lpstr>c) Complete mediation: </vt:lpstr>
      <vt:lpstr>d) Open design: </vt:lpstr>
      <vt:lpstr>e) Separation of privilege: </vt:lpstr>
      <vt:lpstr>e) Separation of privilege (cont) </vt:lpstr>
      <vt:lpstr>f) Least privilege: </vt:lpstr>
      <vt:lpstr>g) Least common mechanism: </vt:lpstr>
      <vt:lpstr>g) Least common mechanism (cont) </vt:lpstr>
      <vt:lpstr>h) Psychological acceptability: </vt:lpstr>
      <vt:lpstr>Discussion</vt:lpstr>
      <vt:lpstr>Slide 16</vt:lpstr>
      <vt:lpstr>Slide 17</vt:lpstr>
      <vt:lpstr>Slide 18</vt:lpstr>
      <vt:lpstr>Slide 19</vt:lpstr>
      <vt:lpstr>Slide 20</vt:lpstr>
      <vt:lpstr>Slide 21</vt:lpstr>
      <vt:lpstr>Next Time</vt:lpstr>
      <vt:lpstr>Next time + 1 </vt:lpstr>
      <vt:lpstr>Next Time + 2</vt:lpstr>
    </vt:vector>
  </TitlesOfParts>
  <Company>Oregon Health &amp; Science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2: Access Control</dc:title>
  <dc:creator>James Hook</dc:creator>
  <cp:lastModifiedBy>James Hook</cp:lastModifiedBy>
  <cp:revision>117</cp:revision>
  <cp:lastPrinted>2005-09-28T22:21:04Z</cp:lastPrinted>
  <dcterms:created xsi:type="dcterms:W3CDTF">2012-03-01T19:10:48Z</dcterms:created>
  <dcterms:modified xsi:type="dcterms:W3CDTF">2012-03-02T00:34:06Z</dcterms:modified>
</cp:coreProperties>
</file>