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76" r:id="rId3"/>
    <p:sldId id="448" r:id="rId4"/>
    <p:sldId id="449" r:id="rId5"/>
    <p:sldId id="450" r:id="rId6"/>
    <p:sldId id="452" r:id="rId7"/>
    <p:sldId id="453" r:id="rId8"/>
    <p:sldId id="454" r:id="rId9"/>
    <p:sldId id="455" r:id="rId10"/>
    <p:sldId id="456" r:id="rId11"/>
    <p:sldId id="457" r:id="rId12"/>
    <p:sldId id="458" r:id="rId13"/>
    <p:sldId id="459" r:id="rId14"/>
    <p:sldId id="460" r:id="rId15"/>
    <p:sldId id="461" r:id="rId16"/>
    <p:sldId id="462" r:id="rId17"/>
    <p:sldId id="463" r:id="rId18"/>
    <p:sldId id="464" r:id="rId19"/>
    <p:sldId id="465" r:id="rId20"/>
    <p:sldId id="466" r:id="rId21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CCFF66"/>
    <a:srgbClr val="FFFF66"/>
    <a:srgbClr val="0000FF"/>
    <a:srgbClr val="8888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2748" autoAdjust="0"/>
    <p:restoredTop sz="86398" autoAdjust="0"/>
  </p:normalViewPr>
  <p:slideViewPr>
    <p:cSldViewPr>
      <p:cViewPr>
        <p:scale>
          <a:sx n="100" d="100"/>
          <a:sy n="100" d="100"/>
        </p:scale>
        <p:origin x="-2264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tags" Target="tags/tag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44AF43-618D-E041-AF5F-99B3B2F1ED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1E3025-70B1-114A-BA25-B4ED060260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37FFC-EC4A-6541-AA4F-085D8B61A55E}" type="slidenum">
              <a:rPr lang="en-US"/>
              <a:pPr/>
              <a:t>1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38031E-D649-A54C-81BC-A6F9E7041840}" type="slidenum">
              <a:rPr lang="en-US"/>
              <a:pPr/>
              <a:t>19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8D591-B39F-3844-9DA6-1F563941AA4C}" type="slidenum">
              <a:rPr lang="en-US"/>
              <a:pPr/>
              <a:t>20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E5685B-08AF-9A4D-A528-3A3113745672}" type="slidenum">
              <a:rPr lang="en-US"/>
              <a:pPr/>
              <a:t>7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1F9751-FF54-AE40-9A8F-620462031F3B}" type="slidenum">
              <a:rPr lang="en-US"/>
              <a:pPr/>
              <a:t>8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7CFCEC-33BB-DF4B-936B-2CFEBDAF3F75}" type="slidenum">
              <a:rPr lang="en-US"/>
              <a:pPr/>
              <a:t>9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210AED-946B-4C4B-B226-61F6B7DB6C72}" type="slidenum">
              <a:rPr lang="en-US"/>
              <a:pPr/>
              <a:t>10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2BF298-D6E2-B14B-A4D0-AF10C0F4C9DD}" type="slidenum">
              <a:rPr lang="en-US"/>
              <a:pPr/>
              <a:t>11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355441-0992-2748-B9C4-3F640949988A}" type="slidenum">
              <a:rPr lang="en-US"/>
              <a:pPr/>
              <a:t>12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D517-D338-8A4C-82DC-75D4265C6ABB}" type="slidenum">
              <a:rPr lang="en-US"/>
              <a:pPr/>
              <a:t>13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E79452-0834-E345-BAD5-85AD5666D23D}" type="slidenum">
              <a:rPr lang="en-US"/>
              <a:pPr/>
              <a:t>14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2/7/12 13:41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81D25C5-73F6-DC46-B410-C691768E1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2/7/12 13:41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8C6DB2-680F-6740-A175-75AFA3683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2/7/12 13:41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71C788-631E-4043-8A37-C25534239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2/7/12 13:41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A6791C-E550-5A41-9882-069CF3D2FB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2/7/12 13:41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215049-002C-6A45-80BB-9100752E64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2/7/12 13:41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1D0401-0C2C-3F4B-96AE-030333469D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2/7/12 13:41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26C1375-8D4B-1047-8DD4-FDC9AFA5B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2/7/12 13:41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39FE77-635D-1B4E-98B9-0E07A07E3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2/7/12 13:41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46ECB6-1DAD-9945-B3E3-178FCED0D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2/7/12 13:41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5747C9-8330-A145-922A-897076C45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2/7/12 13:41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AE0E8D-A92C-3643-BB12-01BD1361F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Futura Condensed" charset="0"/>
              </a:defRPr>
            </a:lvl1pPr>
          </a:lstStyle>
          <a:p>
            <a:fld id="{E601C83A-0C52-8B49-9DDB-D217C26C669B}" type="datetime8">
              <a:rPr lang="en-US"/>
              <a:pPr/>
              <a:t>2/7/12 13:41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8911D7-C2D9-EA48-B521-6317514BD9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942667" y="4284133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2/7/12 13:41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Lecture</a:t>
            </a:r>
            <a:r>
              <a:rPr lang="en-US" dirty="0" smtClean="0"/>
              <a:t> 9:</a:t>
            </a:r>
            <a:br>
              <a:rPr lang="en-US" dirty="0" smtClean="0"/>
            </a:br>
            <a:r>
              <a:rPr lang="en-US" dirty="0" smtClean="0"/>
              <a:t>Integrity Revisited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/>
              <a:t>James Hook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43000" y="0"/>
            <a:ext cx="7391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solidFill>
                  <a:schemeClr val="tx2"/>
                </a:solidFill>
              </a:rPr>
              <a:t>CS</a:t>
            </a:r>
            <a:r>
              <a:rPr lang="en-US" sz="4400" dirty="0" smtClean="0">
                <a:solidFill>
                  <a:schemeClr val="tx2"/>
                </a:solidFill>
              </a:rPr>
              <a:t> 4/591</a:t>
            </a:r>
            <a:r>
              <a:rPr lang="en-US" sz="4400" dirty="0">
                <a:solidFill>
                  <a:schemeClr val="tx2"/>
                </a:solidFill>
              </a:rPr>
              <a:t>:  Introduction to Computer Security</a:t>
            </a:r>
            <a:br>
              <a:rPr lang="en-US" sz="4400" dirty="0">
                <a:solidFill>
                  <a:schemeClr val="tx2"/>
                </a:solidFill>
              </a:rPr>
            </a:br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A128-2DB0-E84E-96DA-DCE64E4E42CD}" type="datetime8">
              <a:rPr lang="en-US"/>
              <a:pPr/>
              <a:t>2/7/12 13:47</a:t>
            </a:fld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Enforcement Rules 1 and 2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15988" indent="-915988">
              <a:lnSpc>
                <a:spcPct val="90000"/>
              </a:lnSpc>
              <a:buFontTx/>
              <a:buNone/>
            </a:pPr>
            <a:r>
              <a:rPr lang="en-US" sz="2400"/>
              <a:t>ER1	The system must maintain the certified relations and must ensure that only TPs certified to run on a CDI manipulate that CDI.</a:t>
            </a:r>
          </a:p>
          <a:p>
            <a:pPr marL="915988" indent="-915988">
              <a:lnSpc>
                <a:spcPct val="90000"/>
              </a:lnSpc>
              <a:buFontTx/>
              <a:buNone/>
            </a:pPr>
            <a:r>
              <a:rPr lang="en-US" sz="2400"/>
              <a:t>ER2	The system must associate a user with each TP and set of CDIs. The TP may access those CDIs on behalf of the associated user. The TP cannot access that CDI on behalf of a user not associated with that TP and CDI.</a:t>
            </a:r>
          </a:p>
          <a:p>
            <a:pPr marL="1368425" lvl="1">
              <a:lnSpc>
                <a:spcPct val="90000"/>
              </a:lnSpc>
            </a:pPr>
            <a:r>
              <a:rPr lang="en-US" sz="2000"/>
              <a:t>System must maintain, enforce certified relation</a:t>
            </a:r>
          </a:p>
          <a:p>
            <a:pPr marL="1368425" lvl="1">
              <a:lnSpc>
                <a:spcPct val="90000"/>
              </a:lnSpc>
            </a:pPr>
            <a:r>
              <a:rPr lang="en-US" sz="2000"/>
              <a:t>System must also restrict access based on user ID (</a:t>
            </a:r>
            <a:r>
              <a:rPr lang="en-US" sz="2000" i="1"/>
              <a:t>allowed</a:t>
            </a:r>
            <a:r>
              <a:rPr lang="en-US" sz="2000"/>
              <a:t> relation)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A128-2DB0-E84E-96DA-DCE64E4E42CD}" type="datetime8">
              <a:rPr lang="en-US"/>
              <a:pPr/>
              <a:t>2/7/12 13:47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Users and Rules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15988" indent="-915988">
              <a:lnSpc>
                <a:spcPct val="90000"/>
              </a:lnSpc>
              <a:buFontTx/>
              <a:buNone/>
            </a:pPr>
            <a:r>
              <a:rPr lang="en-US" sz="2800"/>
              <a:t>CR3	The allowed relations must meet the requirements imposed by the principle of separation of duty.</a:t>
            </a:r>
          </a:p>
          <a:p>
            <a:pPr marL="915988" indent="-915988">
              <a:lnSpc>
                <a:spcPct val="90000"/>
              </a:lnSpc>
              <a:buFontTx/>
              <a:buNone/>
            </a:pPr>
            <a:r>
              <a:rPr lang="en-US" sz="2800"/>
              <a:t>ER3	The system must authenticate each user attempting to execute a TP</a:t>
            </a:r>
          </a:p>
          <a:p>
            <a:pPr marL="1316038" lvl="1">
              <a:lnSpc>
                <a:spcPct val="90000"/>
              </a:lnSpc>
            </a:pPr>
            <a:r>
              <a:rPr lang="en-US" sz="2400"/>
              <a:t>Type of authentication undefined, and depends on the instantiation</a:t>
            </a:r>
          </a:p>
          <a:p>
            <a:pPr marL="1316038" lvl="1">
              <a:lnSpc>
                <a:spcPct val="90000"/>
              </a:lnSpc>
            </a:pPr>
            <a:r>
              <a:rPr lang="en-US" sz="2400"/>
              <a:t>Authentication </a:t>
            </a:r>
            <a:r>
              <a:rPr lang="en-US" sz="2400" i="1"/>
              <a:t>not</a:t>
            </a:r>
            <a:r>
              <a:rPr lang="en-US" sz="2400"/>
              <a:t> required before use of the system, but </a:t>
            </a:r>
            <a:r>
              <a:rPr lang="en-US" sz="2400" i="1"/>
              <a:t>is</a:t>
            </a:r>
            <a:r>
              <a:rPr lang="en-US" sz="2400"/>
              <a:t> required before manipulation of CDIs (requires using TPs)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A128-2DB0-E84E-96DA-DCE64E4E42CD}" type="datetime8">
              <a:rPr lang="en-US"/>
              <a:pPr/>
              <a:t>2/7/12 13:47</a:t>
            </a:fld>
            <a:endParaRPr 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Logging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15988" indent="-915988">
              <a:buFontTx/>
              <a:buNone/>
            </a:pPr>
            <a:r>
              <a:rPr lang="en-US"/>
              <a:t>CR4	All TPs must append enough information to reconstruct the operation to an append-only CDI.</a:t>
            </a:r>
          </a:p>
          <a:p>
            <a:pPr marL="1368425" lvl="1"/>
            <a:r>
              <a:rPr lang="en-US"/>
              <a:t>This CDI is the log</a:t>
            </a:r>
          </a:p>
          <a:p>
            <a:pPr marL="1368425" lvl="1"/>
            <a:r>
              <a:rPr lang="en-US"/>
              <a:t>Auditor needs to be able to determine what happened during reviews of transactions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A128-2DB0-E84E-96DA-DCE64E4E42CD}" type="datetime8">
              <a:rPr lang="en-US"/>
              <a:pPr/>
              <a:t>2/7/12 13:47</a:t>
            </a:fld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Untrusted Input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15988" indent="-915988">
              <a:buFontTx/>
              <a:buNone/>
            </a:pPr>
            <a:r>
              <a:rPr lang="en-US" sz="2400"/>
              <a:t>CR5	Any TP that takes as input a UDI may perform only valid transformations, or no transformations, for all possible values of the UDI. The transformation either rejects the UDI or transforms it into a CDI.</a:t>
            </a:r>
          </a:p>
          <a:p>
            <a:pPr marL="1316038" lvl="1"/>
            <a:r>
              <a:rPr lang="en-US" sz="2000"/>
              <a:t>In bank, numbers entered at keyboard are UDIs, so cannot be input to TPs. TPs must validate numbers (to make them a CDI) before using them; if validation fails, TP rejects UDI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A128-2DB0-E84E-96DA-DCE64E4E42CD}" type="datetime8">
              <a:rPr lang="en-US"/>
              <a:pPr/>
              <a:t>2/7/12 13:47</a:t>
            </a:fld>
            <a:endParaRPr lang="en-US"/>
          </a:p>
        </p:txBody>
      </p:sp>
      <p:sp>
        <p:nvSpPr>
          <p:cNvPr id="2590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Separation of Duty In Model</a:t>
            </a:r>
          </a:p>
        </p:txBody>
      </p:sp>
      <p:sp>
        <p:nvSpPr>
          <p:cNvPr id="2590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15988" indent="-915988">
              <a:lnSpc>
                <a:spcPct val="90000"/>
              </a:lnSpc>
              <a:buFontTx/>
              <a:buNone/>
            </a:pPr>
            <a:r>
              <a:rPr lang="en-US"/>
              <a:t>ER4	Only the certifier of a TP may change the list of entities associated with that TP. No certifier of a TP, or of an entity associated with that TP, may ever have execute permission with respect to that entity.</a:t>
            </a:r>
          </a:p>
          <a:p>
            <a:pPr marL="1316038" lvl="1">
              <a:lnSpc>
                <a:spcPct val="90000"/>
              </a:lnSpc>
            </a:pPr>
            <a:r>
              <a:rPr lang="en-US"/>
              <a:t>Enforces separation of duty with respect to certified and allowed relations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A128-2DB0-E84E-96DA-DCE64E4E42CD}" type="datetime8">
              <a:rPr lang="en-US"/>
              <a:pPr/>
              <a:t>2/7/12 13:47</a:t>
            </a:fld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can we apply CW to Voting Machine?</a:t>
            </a:r>
          </a:p>
          <a:p>
            <a:pPr lvl="1"/>
            <a:r>
              <a:rPr lang="en-US"/>
              <a:t>Constrained Data Items:</a:t>
            </a:r>
          </a:p>
          <a:p>
            <a:pPr lvl="1"/>
            <a:r>
              <a:rPr lang="en-US"/>
              <a:t>Integrity Constraints:</a:t>
            </a:r>
          </a:p>
          <a:p>
            <a:pPr lvl="1"/>
            <a:r>
              <a:rPr lang="en-US"/>
              <a:t>Unconstrained Data Items:</a:t>
            </a:r>
          </a:p>
          <a:p>
            <a:pPr lvl="1"/>
            <a:r>
              <a:rPr lang="en-US"/>
              <a:t>Transaction Procedures:</a:t>
            </a:r>
          </a:p>
          <a:p>
            <a:pPr lvl="1"/>
            <a:r>
              <a:rPr lang="en-US"/>
              <a:t>Integrity Verification Procedures: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A128-2DB0-E84E-96DA-DCE64E4E42CD}" type="datetime8">
              <a:rPr lang="en-US"/>
              <a:pPr/>
              <a:t>2/7/12 13:47</a:t>
            </a:fld>
            <a:endParaRPr lang="en-US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Constrained Data Items: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Boot loader</a:t>
            </a:r>
          </a:p>
          <a:p>
            <a:r>
              <a:rPr lang="en-US"/>
              <a:t>Operating System and Trusted Applications</a:t>
            </a:r>
          </a:p>
          <a:p>
            <a:r>
              <a:rPr lang="en-US"/>
              <a:t>Voting Application</a:t>
            </a:r>
          </a:p>
          <a:p>
            <a:r>
              <a:rPr lang="en-US"/>
              <a:t>Ballot Definition</a:t>
            </a:r>
          </a:p>
          <a:p>
            <a:r>
              <a:rPr lang="en-US"/>
              <a:t>Vote Tally</a:t>
            </a:r>
          </a:p>
          <a:p>
            <a:r>
              <a:rPr lang="en-US"/>
              <a:t>Completed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A128-2DB0-E84E-96DA-DCE64E4E42CD}" type="datetime8">
              <a:rPr lang="en-US"/>
              <a:pPr/>
              <a:t>2/7/12 13:47</a:t>
            </a:fld>
            <a:endParaRPr lang="en-US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/>
              <a:t>Integrity constraints: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New images of the boot loader, OS, Trusted Applications, and Voting Applications must include a certificate of origin signed by a trusted party.  The certificate must include a message digest of the image.</a:t>
            </a:r>
          </a:p>
          <a:p>
            <a:pPr>
              <a:lnSpc>
                <a:spcPct val="90000"/>
              </a:lnSpc>
            </a:pPr>
            <a:r>
              <a:rPr lang="en-US" sz="2400"/>
              <a:t>The OS, Trusted Applications, and Voting Applications must pass an integrity check based on their certificate of origin before being executed.</a:t>
            </a:r>
          </a:p>
          <a:p>
            <a:pPr>
              <a:lnSpc>
                <a:spcPct val="90000"/>
              </a:lnSpc>
            </a:pPr>
            <a:r>
              <a:rPr lang="en-US" sz="2400"/>
              <a:t>The Ballot Definition must be signed digitally by an election official distinct from the official operating the voting machine.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A128-2DB0-E84E-96DA-DCE64E4E42CD}" type="datetime8">
              <a:rPr lang="en-US"/>
              <a:pPr/>
              <a:t>2/7/12 13:47</a:t>
            </a:fld>
            <a:endParaRPr lang="en-US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 processes (TPs):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Update Boot Loader</a:t>
            </a:r>
          </a:p>
          <a:p>
            <a:r>
              <a:rPr lang="en-US"/>
              <a:t>Update OS and Trusted Applications</a:t>
            </a:r>
          </a:p>
          <a:p>
            <a:r>
              <a:rPr lang="en-US"/>
              <a:t>Update Voting Application</a:t>
            </a:r>
          </a:p>
          <a:p>
            <a:r>
              <a:rPr lang="en-US"/>
              <a:t>Define Ballot</a:t>
            </a:r>
          </a:p>
          <a:p>
            <a:r>
              <a:rPr lang="en-US"/>
              <a:t>Start Election</a:t>
            </a:r>
          </a:p>
          <a:p>
            <a:r>
              <a:rPr lang="en-US"/>
              <a:t>End Election</a:t>
            </a:r>
          </a:p>
          <a:p>
            <a:r>
              <a:rPr lang="en-US"/>
              <a:t>Vote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A128-2DB0-E84E-96DA-DCE64E4E42CD}" type="datetime8">
              <a:rPr lang="en-US"/>
              <a:pPr/>
              <a:t>2/7/12 13:47</a:t>
            </a:fld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to Biba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Biba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notion of certification rules; trusted subjects ensure actions obey rules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Untrusted data examined before being made trusted</a:t>
            </a:r>
          </a:p>
          <a:p>
            <a:pPr>
              <a:lnSpc>
                <a:spcPct val="90000"/>
              </a:lnSpc>
            </a:pPr>
            <a:r>
              <a:rPr lang="en-US" sz="2800"/>
              <a:t>Clark-Wilson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Explicit requirements that </a:t>
            </a:r>
            <a:r>
              <a:rPr lang="en-US" sz="2400" i="1"/>
              <a:t>actions</a:t>
            </a:r>
            <a:r>
              <a:rPr lang="en-US" sz="2400"/>
              <a:t> must meet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Trusted entity must certify </a:t>
            </a:r>
            <a:r>
              <a:rPr lang="en-US" sz="2400" i="1"/>
              <a:t>method</a:t>
            </a:r>
            <a:r>
              <a:rPr lang="en-US" sz="2400"/>
              <a:t> to upgrade untrusted data (and not certify the data itself)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Multilateral security models</a:t>
            </a:r>
          </a:p>
          <a:p>
            <a:pPr lvl="1"/>
            <a:r>
              <a:rPr lang="en-US" dirty="0" smtClean="0"/>
              <a:t>Models that partition information to enforce need-to-know between peers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2/7/12 13:41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A128-2DB0-E84E-96DA-DCE64E4E42CD}" type="datetime8">
              <a:rPr lang="en-US"/>
              <a:pPr/>
              <a:t>2/7/12 13:47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Points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Integrity policies deal with trust</a:t>
            </a:r>
          </a:p>
          <a:p>
            <a:pPr lvl="1"/>
            <a:r>
              <a:rPr lang="en-US" sz="2400"/>
              <a:t>As trust is hard to quantify, these policies are hard to evaluate completely</a:t>
            </a:r>
          </a:p>
          <a:p>
            <a:pPr lvl="1"/>
            <a:r>
              <a:rPr lang="en-US" sz="2400"/>
              <a:t>Look for assumptions and trusted users to find possible weak points in their implementation</a:t>
            </a:r>
          </a:p>
          <a:p>
            <a:r>
              <a:rPr lang="en-US" sz="2800"/>
              <a:t>Biba based on multilevel integrity</a:t>
            </a:r>
          </a:p>
          <a:p>
            <a:r>
              <a:rPr lang="en-US" sz="2800"/>
              <a:t>Clark-Wilson focuses on separation of duty and transactions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Loose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 from Chinese Wall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2/7/12 13:41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Banking, Bookkeeping, and the Clark Wilson model</a:t>
            </a:r>
          </a:p>
          <a:p>
            <a:r>
              <a:rPr lang="en-US" smtClean="0"/>
              <a:t>Midterm review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2/7/12 13:45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Banking &amp; Bookkeeping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all the history?</a:t>
            </a:r>
          </a:p>
          <a:p>
            <a:r>
              <a:rPr lang="en-US" dirty="0" smtClean="0"/>
              <a:t>What’s the author’s point?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2/7/12 13:46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Clark-Wilson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materials from Bishop, copyright 2004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A128-2DB0-E84E-96DA-DCE64E4E42CD}" type="datetime8">
              <a:rPr lang="en-US" smtClean="0"/>
              <a:pPr/>
              <a:t>2/7/12 13:47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A128-2DB0-E84E-96DA-DCE64E4E42CD}" type="datetime8">
              <a:rPr lang="en-US"/>
              <a:pPr/>
              <a:t>2/7/12 13:47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Clark-Wilson Integrity Model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Integrity defined by a set of constraints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Data in a </a:t>
            </a:r>
            <a:r>
              <a:rPr lang="en-US" sz="2000" i="1"/>
              <a:t>consistent</a:t>
            </a:r>
            <a:r>
              <a:rPr lang="en-US" sz="2000"/>
              <a:t> or valid state when it satisfies these</a:t>
            </a:r>
          </a:p>
          <a:p>
            <a:pPr>
              <a:lnSpc>
                <a:spcPct val="90000"/>
              </a:lnSpc>
            </a:pPr>
            <a:r>
              <a:rPr lang="en-US" sz="2400"/>
              <a:t>Example: Bank</a:t>
            </a:r>
          </a:p>
          <a:p>
            <a:pPr lvl="1">
              <a:lnSpc>
                <a:spcPct val="90000"/>
              </a:lnSpc>
            </a:pPr>
            <a:r>
              <a:rPr lang="en-US" sz="2000" i="1"/>
              <a:t>D</a:t>
            </a:r>
            <a:r>
              <a:rPr lang="en-US" sz="2000"/>
              <a:t> today’s deposits, </a:t>
            </a:r>
            <a:r>
              <a:rPr lang="en-US" sz="2000" i="1"/>
              <a:t>W</a:t>
            </a:r>
            <a:r>
              <a:rPr lang="en-US" sz="2000"/>
              <a:t> withdrawals, </a:t>
            </a:r>
            <a:r>
              <a:rPr lang="en-US" sz="2000" i="1"/>
              <a:t>YB</a:t>
            </a:r>
            <a:r>
              <a:rPr lang="en-US" sz="2000"/>
              <a:t> yesterday’s balance, </a:t>
            </a:r>
            <a:r>
              <a:rPr lang="en-US" sz="2000" i="1"/>
              <a:t>TB</a:t>
            </a:r>
            <a:r>
              <a:rPr lang="en-US" sz="2000"/>
              <a:t> today’s balance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Integrity constraint: </a:t>
            </a:r>
            <a:r>
              <a:rPr lang="en-US" sz="2000" i="1"/>
              <a:t>D</a:t>
            </a:r>
            <a:r>
              <a:rPr lang="en-US" sz="2000"/>
              <a:t> + </a:t>
            </a:r>
            <a:r>
              <a:rPr lang="en-US" sz="2000" i="1"/>
              <a:t>YB</a:t>
            </a:r>
            <a:r>
              <a:rPr lang="en-US" sz="2000"/>
              <a:t> –</a:t>
            </a:r>
            <a:r>
              <a:rPr lang="en-US" sz="2000" i="1"/>
              <a:t>W</a:t>
            </a:r>
          </a:p>
          <a:p>
            <a:pPr>
              <a:lnSpc>
                <a:spcPct val="90000"/>
              </a:lnSpc>
            </a:pPr>
            <a:r>
              <a:rPr lang="en-US" sz="2400" i="1"/>
              <a:t>Well-formed transaction</a:t>
            </a:r>
            <a:r>
              <a:rPr lang="en-US" sz="2400"/>
              <a:t> move system from one consistent state to another</a:t>
            </a:r>
          </a:p>
          <a:p>
            <a:pPr>
              <a:lnSpc>
                <a:spcPct val="90000"/>
              </a:lnSpc>
            </a:pPr>
            <a:r>
              <a:rPr lang="en-US" sz="2400"/>
              <a:t>Issue: who examines, certifies transactions done correctly?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A128-2DB0-E84E-96DA-DCE64E4E42CD}" type="datetime8">
              <a:rPr lang="en-US"/>
              <a:pPr/>
              <a:t>2/7/12 13:47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Entities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CDIs: constrained data items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Data subject to integrity controls</a:t>
            </a:r>
          </a:p>
          <a:p>
            <a:pPr>
              <a:lnSpc>
                <a:spcPct val="90000"/>
              </a:lnSpc>
            </a:pPr>
            <a:r>
              <a:rPr lang="en-US" sz="2400"/>
              <a:t>UDIs: unconstrained data items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Data not subject to integrity controls</a:t>
            </a:r>
          </a:p>
          <a:p>
            <a:pPr>
              <a:lnSpc>
                <a:spcPct val="90000"/>
              </a:lnSpc>
            </a:pPr>
            <a:r>
              <a:rPr lang="en-US" sz="2400"/>
              <a:t>IVPs: integrity verification procedures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Procedures that test the CDIs conform to the integrity constraints</a:t>
            </a:r>
          </a:p>
          <a:p>
            <a:pPr>
              <a:lnSpc>
                <a:spcPct val="90000"/>
              </a:lnSpc>
            </a:pPr>
            <a:r>
              <a:rPr lang="en-US" sz="2400"/>
              <a:t>TPs: transaction procedures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Procedures that take the system from one valid state to another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A128-2DB0-E84E-96DA-DCE64E4E42CD}" type="datetime8">
              <a:rPr lang="en-US"/>
              <a:pPr/>
              <a:t>2/7/12 13:47</a:t>
            </a:fld>
            <a:endParaRPr 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Certification Rules 1 and 2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15988" indent="-915988">
              <a:buFontTx/>
              <a:buNone/>
            </a:pPr>
            <a:r>
              <a:rPr lang="en-US" sz="2400"/>
              <a:t>CR1	When any IVP is run, it must ensure all CDIs are in a valid state</a:t>
            </a:r>
          </a:p>
          <a:p>
            <a:pPr marL="915988" indent="-915988">
              <a:buFontTx/>
              <a:buNone/>
            </a:pPr>
            <a:r>
              <a:rPr lang="en-US" sz="2400"/>
              <a:t>CR2	For some associated set of CDIs, a TP must transform those CDIs in a valid state into a (possibly different) valid state</a:t>
            </a:r>
          </a:p>
          <a:p>
            <a:pPr marL="1368425" lvl="1"/>
            <a:r>
              <a:rPr lang="en-US" sz="2000"/>
              <a:t>Defines relation </a:t>
            </a:r>
            <a:r>
              <a:rPr lang="en-US" sz="2000" i="1"/>
              <a:t>certified</a:t>
            </a:r>
            <a:r>
              <a:rPr lang="en-US" sz="2000"/>
              <a:t> that associates a set of CDIs with a particular TP</a:t>
            </a:r>
          </a:p>
          <a:p>
            <a:pPr marL="1368425" lvl="1"/>
            <a:r>
              <a:rPr lang="en-US" sz="2000"/>
              <a:t>Example: TP balance, CDIs accounts, in bank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USEAMSFONTS" val="1"/>
  <p:tag name="EMBEDFONTS" val="1"/>
  <p:tag name="USEBOLDAMS" val="0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0"/>
  <p:tag name="DEFAULTTRANSPARENT" val="0"/>
  <p:tag name="DEFAULTWORKAROUNDTRANSPARENCYBUG" val="0"/>
  <p:tag name="DEFAULTRESOLUTION" val="1200"/>
  <p:tag name="DEFAULTWORDWRAP" val="0"/>
  <p:tag name="DEFAULTMAGNIFICATION" val="2000"/>
  <p:tag name="DEFAULTWIDTH" val="0"/>
  <p:tag name="DEFAULTHEIGHT" val="0"/>
</p:tagLst>
</file>

<file path=ppt/theme/theme1.xml><?xml version="1.0" encoding="utf-8"?>
<a:theme xmlns:a="http://schemas.openxmlformats.org/drawingml/2006/main" name="Blank Presentation">
  <a:themeElements>
    <a:clrScheme name="Blank Presentatio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Blank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41683</TotalTime>
  <Words>906</Words>
  <Application>Microsoft Macintosh PowerPoint</Application>
  <PresentationFormat>On-screen Show (4:3)</PresentationFormat>
  <Paragraphs>128</Paragraphs>
  <Slides>20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 Presentation</vt:lpstr>
      <vt:lpstr>Lecture 9: Integrity Revisited</vt:lpstr>
      <vt:lpstr>Last Time</vt:lpstr>
      <vt:lpstr>Loose end</vt:lpstr>
      <vt:lpstr>Today</vt:lpstr>
      <vt:lpstr>Banking &amp; Bookkeeping</vt:lpstr>
      <vt:lpstr>Clark-Wilson</vt:lpstr>
      <vt:lpstr>Clark-Wilson Integrity Model</vt:lpstr>
      <vt:lpstr>Entities</vt:lpstr>
      <vt:lpstr>Certification Rules 1 and 2</vt:lpstr>
      <vt:lpstr>Enforcement Rules 1 and 2</vt:lpstr>
      <vt:lpstr>Users and Rules</vt:lpstr>
      <vt:lpstr>Logging</vt:lpstr>
      <vt:lpstr>Handling Untrusted Input</vt:lpstr>
      <vt:lpstr>Separation of Duty In Model</vt:lpstr>
      <vt:lpstr>Discussion</vt:lpstr>
      <vt:lpstr>Constrained Data Items:</vt:lpstr>
      <vt:lpstr>Integrity constraints:</vt:lpstr>
      <vt:lpstr>Transaction processes (TPs):</vt:lpstr>
      <vt:lpstr>Comparison to Biba</vt:lpstr>
      <vt:lpstr>Key Points</vt:lpstr>
    </vt:vector>
  </TitlesOfParts>
  <Company>Oregon Health &amp; Science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Access Control</dc:title>
  <dc:creator>James Hook</dc:creator>
  <cp:lastModifiedBy>James Hook</cp:lastModifiedBy>
  <cp:revision>97</cp:revision>
  <cp:lastPrinted>2005-09-28T22:21:04Z</cp:lastPrinted>
  <dcterms:created xsi:type="dcterms:W3CDTF">2012-02-07T21:41:16Z</dcterms:created>
  <dcterms:modified xsi:type="dcterms:W3CDTF">2012-02-07T21:48:10Z</dcterms:modified>
</cp:coreProperties>
</file>