
<file path=[Content_Types].xml><?xml version="1.0" encoding="utf-8"?>
<Types xmlns="http://schemas.openxmlformats.org/package/2006/content-types">
  <Override PartName="/ppt/slideLayouts/slideLayout8.xml" ContentType="application/vnd.openxmlformats-officedocument.presentationml.slideLayout+xml"/>
  <Override PartName="/ppt/slides/slide68.xml" ContentType="application/vnd.openxmlformats-officedocument.presentationml.slide+xml"/>
  <Override PartName="/ppt/notesSlides/notesSlide22.xml" ContentType="application/vnd.openxmlformats-officedocument.presentationml.notesSlide+xml"/>
  <Override PartName="/ppt/notesSlides/notesSlide31.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slides/slide66.xml" ContentType="application/vnd.openxmlformats-officedocument.presentationml.slide+xml"/>
  <Override PartName="/ppt/notesSlides/notesSlide11.xml" ContentType="application/vnd.openxmlformats-officedocument.presentationml.notesSlide+xml"/>
  <Override PartName="/docProps/app.xml" ContentType="application/vnd.openxmlformats-officedocument.extended-properties+xml"/>
  <Override PartName="/ppt/slides/slide30.xml" ContentType="application/vnd.openxmlformats-officedocument.presentationml.slide+xml"/>
  <Override PartName="/ppt/notesSlides/notesSlide9.xml" ContentType="application/vnd.openxmlformats-officedocument.presentationml.notesSlide+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47.xml" ContentType="application/vnd.openxmlformats-officedocument.presentationml.slide+xml"/>
  <Override PartName="/ppt/theme/theme3.xml" ContentType="application/vnd.openxmlformats-officedocument.theme+xml"/>
  <Override PartName="/ppt/notesSlides/notesSlide16.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52.xml" ContentType="application/vnd.openxmlformats-officedocument.presentationml.notesSlide+xml"/>
  <Override PartName="/ppt/slideLayouts/slideLayout3.xml" ContentType="application/vnd.openxmlformats-officedocument.presentationml.slideLayout+xml"/>
  <Override PartName="/ppt/slides/slide21.xml" ContentType="application/vnd.openxmlformats-officedocument.presentationml.slide+xml"/>
  <Override PartName="/ppt/notesSlides/notesSlide56.xml" ContentType="application/vnd.openxmlformats-officedocument.presentationml.notesSlide+xml"/>
  <Override PartName="/ppt/slides/slide23.xml" ContentType="application/vnd.openxmlformats-officedocument.presentationml.slide+xml"/>
  <Override PartName="/ppt/slideLayouts/slideLayout9.xml" ContentType="application/vnd.openxmlformats-officedocument.presentationml.slideLayout+xml"/>
  <Override PartName="/ppt/slides/slide52.xml" ContentType="application/vnd.openxmlformats-officedocument.presentationml.slide+xml"/>
  <Override PartName="/ppt/slides/slide1.xml" ContentType="application/vnd.openxmlformats-officedocument.presentationml.slide+xml"/>
  <Override PartName="/ppt/slides/slide51.xml" ContentType="application/vnd.openxmlformats-officedocument.presentationml.slide+xml"/>
  <Override PartName="/ppt/slides/slide7.xml" ContentType="application/vnd.openxmlformats-officedocument.presentationml.slide+xml"/>
  <Override PartName="/ppt/slides/slide62.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notesSlides/notesSlide15.xml" ContentType="application/vnd.openxmlformats-officedocument.presentationml.notesSlide+xml"/>
  <Override PartName="/ppt/notesSlides/notesSlide4.xml" ContentType="application/vnd.openxmlformats-officedocument.presentationml.notesSlide+xml"/>
  <Override PartName="/ppt/notesSlides/notesSlide41.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notesSlides/notesSlide23.xml" ContentType="application/vnd.openxmlformats-officedocument.presentationml.notesSlide+xml"/>
  <Override PartName="/ppt/notesSlides/notesSlide17.xml" ContentType="application/vnd.openxmlformats-officedocument.presentationml.notesSlide+xml"/>
  <Override PartName="/ppt/notesSlides/notesSlide42.xml" ContentType="application/vnd.openxmlformats-officedocument.presentationml.notesSlide+xml"/>
  <Override PartName="/ppt/notesSlides/notesSlide35.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notesSlides/notesSlide51.xml" ContentType="application/vnd.openxmlformats-officedocument.presentationml.notesSlide+xml"/>
  <Override PartName="/ppt/notesSlides/notesSlide57.xml" ContentType="application/vnd.openxmlformats-officedocument.presentationml.notesSlide+xml"/>
  <Override PartName="/ppt/slideLayouts/slideLayout4.xml" ContentType="application/vnd.openxmlformats-officedocument.presentationml.slideLayout+xml"/>
  <Override PartName="/ppt/notesSlides/notesSlide13.xml" ContentType="application/vnd.openxmlformats-officedocument.presentationml.notesSlide+xml"/>
  <Override PartName="/ppt/slideLayouts/slideLayout2.xml" ContentType="application/vnd.openxmlformats-officedocument.presentationml.slideLayout+xml"/>
  <Override PartName="/ppt/slides/slide78.xml" ContentType="application/vnd.openxmlformats-officedocument.presentationml.slide+xml"/>
  <Override PartName="/ppt/notesSlides/notesSlide1.xml" ContentType="application/vnd.openxmlformats-officedocument.presentationml.notesSlide+xml"/>
  <Override PartName="/ppt/slides/slide61.xml" ContentType="application/vnd.openxmlformats-officedocument.presentationml.slide+xml"/>
  <Override PartName="/ppt/slides/slide43.xml" ContentType="application/vnd.openxmlformats-officedocument.presentationml.slide+xml"/>
  <Override PartName="/ppt/slideLayouts/slideLayout6.xml" ContentType="application/vnd.openxmlformats-officedocument.presentationml.slideLayout+xml"/>
  <Override PartName="/ppt/slides/slide37.xml" ContentType="application/vnd.openxmlformats-officedocument.presentationml.slide+xml"/>
  <Override PartName="/ppt/notesSlides/notesSlide43.xml" ContentType="application/vnd.openxmlformats-officedocument.presentationml.notesSlide+xml"/>
  <Override PartName="/ppt/slides/slide10.xml" ContentType="application/vnd.openxmlformats-officedocument.presentationml.slide+xml"/>
  <Override PartName="/ppt/notesSlides/notesSlide45.xml" ContentType="application/vnd.openxmlformats-officedocument.presentationml.notesSlide+xml"/>
  <Override PartName="/ppt/slides/slide33.xml" ContentType="application/vnd.openxmlformats-officedocument.presentationml.slide+xml"/>
  <Override PartName="/ppt/notesSlides/notesSlide48.xml" ContentType="application/vnd.openxmlformats-officedocument.presentationml.notesSlide+xml"/>
  <Override PartName="/ppt/presProps.xml" ContentType="application/vnd.openxmlformats-officedocument.presentationml.presProps+xml"/>
  <Override PartName="/ppt/notesSlides/notesSlide18.xml" ContentType="application/vnd.openxmlformats-officedocument.presentationml.notesSlide+xml"/>
  <Default Extension="png" ContentType="image/png"/>
  <Override PartName="/ppt/slides/slide27.xml" ContentType="application/vnd.openxmlformats-officedocument.presentationml.slide+xml"/>
  <Override PartName="/docProps/core.xml" ContentType="application/vnd.openxmlformats-package.core-properties+xml"/>
  <Override PartName="/ppt/slides/slide56.xml" ContentType="application/vnd.openxmlformats-officedocument.presentationml.slide+xml"/>
  <Override PartName="/ppt/slides/slide31.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Override PartName="/ppt/notesSlides/notesSlide39.xml" ContentType="application/vnd.openxmlformats-officedocument.presentationml.notesSlide+xml"/>
  <Override PartName="/ppt/notesSlides/notesSlide62.xml" ContentType="application/vnd.openxmlformats-officedocument.presentationml.notesSlide+xml"/>
  <Override PartName="/ppt/slides/slide53.xml" ContentType="application/vnd.openxmlformats-officedocument.presentationml.slide+xml"/>
  <Override PartName="/ppt/slides/slide76.xml" ContentType="application/vnd.openxmlformats-officedocument.presentationml.slide+xml"/>
  <Override PartName="/ppt/notesSlides/notesSlide24.xml" ContentType="application/vnd.openxmlformats-officedocument.presentationml.notesSlide+xml"/>
  <Override PartName="/ppt/notesSlides/notesSlide47.xml" ContentType="application/vnd.openxmlformats-officedocument.presentationml.notesSlide+xml"/>
  <Override PartName="/ppt/notesSlides/notesSlide55.xml" ContentType="application/vnd.openxmlformats-officedocument.presentationml.notesSlide+xml"/>
  <Override PartName="/ppt/slides/slide55.xml" ContentType="application/vnd.openxmlformats-officedocument.presentationml.slide+xml"/>
  <Override PartName="/ppt/slides/slide67.xml" ContentType="application/vnd.openxmlformats-officedocument.presentationml.slide+xml"/>
  <Override PartName="/ppt/slides/slide12.xml" ContentType="application/vnd.openxmlformats-officedocument.presentationml.slide+xml"/>
  <Override PartName="/ppt/slides/slide19.xml" ContentType="application/vnd.openxmlformats-officedocument.presentationml.slide+xml"/>
  <Override PartName="/ppt/slides/slide41.xml" ContentType="application/vnd.openxmlformats-officedocument.presentationml.slide+xml"/>
  <Override PartName="/ppt/slides/slide46.xml" ContentType="application/vnd.openxmlformats-officedocument.presentationml.slide+xml"/>
  <Override PartName="/ppt/notesSlides/notesSlide2.xml" ContentType="application/vnd.openxmlformats-officedocument.presentationml.notesSlide+xml"/>
  <Override PartName="/ppt/notesSlides/notesSlide53.xml" ContentType="application/vnd.openxmlformats-officedocument.presentationml.notesSlide+xml"/>
  <Override PartName="/ppt/notesSlides/notesSlide14.xml" ContentType="application/vnd.openxmlformats-officedocument.presentationml.notesSlide+xml"/>
  <Override PartName="/ppt/notesSlides/notesSlide58.xml" ContentType="application/vnd.openxmlformats-officedocument.presentationml.notesSlide+xml"/>
  <Override PartName="/ppt/notesSlides/notesSlide28.xml" ContentType="application/vnd.openxmlformats-officedocument.presentationml.notesSlide+xml"/>
  <Override PartName="/ppt/theme/theme2.xml" ContentType="application/vnd.openxmlformats-officedocument.theme+xml"/>
  <Override PartName="/ppt/notesSlides/notesSlide27.xml" ContentType="application/vnd.openxmlformats-officedocument.presentationml.notesSlide+xml"/>
  <Override PartName="/ppt/slides/slide2.xml" ContentType="application/vnd.openxmlformats-officedocument.presentationml.slide+xml"/>
  <Override PartName="/ppt/slides/slide80.xml" ContentType="application/vnd.openxmlformats-officedocument.presentationml.slide+xml"/>
  <Override PartName="/ppt/slides/slide69.xml" ContentType="application/vnd.openxmlformats-officedocument.presentationml.slide+xml"/>
  <Override PartName="/ppt/notesSlides/notesSlide25.xml" ContentType="application/vnd.openxmlformats-officedocument.presentationml.notesSlide+xml"/>
  <Override PartName="/ppt/slides/slide35.xml" ContentType="application/vnd.openxmlformats-officedocument.presentationml.slide+xml"/>
  <Override PartName="/ppt/slides/slide42.xml" ContentType="application/vnd.openxmlformats-officedocument.presentationml.slide+xml"/>
  <Override PartName="/ppt/notesSlides/notesSlide40.xml" ContentType="application/vnd.openxmlformats-officedocument.presentationml.notesSlide+xml"/>
  <Override PartName="/ppt/slides/slide45.xml" ContentType="application/vnd.openxmlformats-officedocument.presentationml.slide+xml"/>
  <Override PartName="/ppt/notesSlides/notesSlide34.xml" ContentType="application/vnd.openxmlformats-officedocument.presentationml.notesSlide+xml"/>
  <Override PartName="/ppt/notesSlides/notesSlide38.xml" ContentType="application/vnd.openxmlformats-officedocument.presentationml.notesSlide+xml"/>
  <Override PartName="/ppt/notesSlides/notesSlide21.xml" ContentType="application/vnd.openxmlformats-officedocument.presentationml.notesSlide+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s/slide50.xml" ContentType="application/vnd.openxmlformats-officedocument.presentationml.slide+xml"/>
  <Override PartName="/ppt/slides/slide54.xml" ContentType="application/vnd.openxmlformats-officedocument.presentationml.slide+xml"/>
  <Override PartName="/ppt/slides/slide57.xml" ContentType="application/vnd.openxmlformats-officedocument.presentationml.slide+xml"/>
  <Override PartName="/ppt/notesSlides/notesSlide3.xml" ContentType="application/vnd.openxmlformats-officedocument.presentationml.notesSlide+xml"/>
  <Override PartName="/ppt/notesSlides/notesSlide29.xml" ContentType="application/vnd.openxmlformats-officedocument.presentationml.notesSlide+xml"/>
  <Override PartName="/ppt/notesSlides/notesSlide36.xml" ContentType="application/vnd.openxmlformats-officedocument.presentationml.notesSlide+xml"/>
  <Override PartName="/ppt/slides/slide58.xml" ContentType="application/vnd.openxmlformats-officedocument.presentationml.slide+xml"/>
  <Default Extension="xml" ContentType="application/xml"/>
  <Override PartName="/ppt/slides/slide26.xml" ContentType="application/vnd.openxmlformats-officedocument.presentationml.sl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slides/slide81.xml" ContentType="application/vnd.openxmlformats-officedocument.presentationml.slide+xml"/>
  <Override PartName="/ppt/slides/slide25.xml" ContentType="application/vnd.openxmlformats-officedocument.presentationml.slide+xml"/>
  <Override PartName="/ppt/notesSlides/notesSlide19.xml" ContentType="application/vnd.openxmlformats-officedocument.presentationml.notesSlide+xml"/>
  <Override PartName="/ppt/slides/slide63.xml" ContentType="application/vnd.openxmlformats-officedocument.presentationml.slide+xml"/>
  <Override PartName="/ppt/slides/slide14.xml" ContentType="application/vnd.openxmlformats-officedocument.presentationml.slide+xml"/>
  <Override PartName="/ppt/slides/slide40.xml" ContentType="application/vnd.openxmlformats-officedocument.presentationml.slide+xml"/>
  <Override PartName="/ppt/notesSlides/notesSlide50.xml" ContentType="application/vnd.openxmlformats-officedocument.presentationml.notesSlide+xml"/>
  <Override PartName="/ppt/slides/slide34.xml" ContentType="application/vnd.openxmlformats-officedocument.presentationml.slide+xml"/>
  <Override PartName="/ppt/notesSlides/notesSlide26.xml" ContentType="application/vnd.openxmlformats-officedocument.presentationml.notesSlide+xml"/>
  <Override PartName="/ppt/slides/slide44.xml" ContentType="application/vnd.openxmlformats-officedocument.presentationml.slide+xml"/>
  <Override PartName="/ppt/notesSlides/notesSlide12.xml" ContentType="application/vnd.openxmlformats-officedocument.presentationml.notesSlide+xml"/>
  <Override PartName="/ppt/notesSlides/notesSlide37.xml" ContentType="application/vnd.openxmlformats-officedocument.presentationml.notesSlide+xml"/>
  <Override PartName="/ppt/notesSlides/notesSlide44.xml" ContentType="application/vnd.openxmlformats-officedocument.presentationml.notesSlide+xml"/>
  <Override PartName="/ppt/notesSlides/notesSlide5.xml" ContentType="application/vnd.openxmlformats-officedocument.presentationml.notesSlide+xml"/>
  <Override PartName="/ppt/slides/slide49.xml" ContentType="application/vnd.openxmlformats-officedocument.presentationml.slide+xml"/>
  <Override PartName="/ppt/notesSlides/notesSlide60.xml" ContentType="application/vnd.openxmlformats-officedocument.presentationml.notesSlide+xml"/>
  <Override PartName="/ppt/slideLayouts/slideLayout1.xml" ContentType="application/vnd.openxmlformats-officedocument.presentationml.slideLayout+xml"/>
  <Override PartName="/ppt/slides/slide70.xml" ContentType="application/vnd.openxmlformats-officedocument.presentationml.slide+xml"/>
  <Override PartName="/ppt/slides/slide48.xml" ContentType="application/vnd.openxmlformats-officedocument.presentationml.slide+xml"/>
  <Override PartName="/ppt/theme/theme1.xml" ContentType="application/vnd.openxmlformats-officedocument.theme+xml"/>
  <Override PartName="/ppt/presentation.xml" ContentType="application/vnd.openxmlformats-officedocument.presentationml.presentation.main+xml"/>
  <Override PartName="/ppt/notesSlides/notesSlide59.xml" ContentType="application/vnd.openxmlformats-officedocument.presentationml.notesSlide+xml"/>
  <Override PartName="/ppt/slides/slide77.xml" ContentType="application/vnd.openxmlformats-officedocument.presentationml.slide+xml"/>
  <Override PartName="/ppt/slides/slide5.xml" ContentType="application/vnd.openxmlformats-officedocument.presentationml.slide+xml"/>
  <Override PartName="/ppt/slideLayouts/slideLayout7.xml" ContentType="application/vnd.openxmlformats-officedocument.presentationml.slideLayout+xml"/>
  <Override PartName="/ppt/slides/slide59.xml" ContentType="application/vnd.openxmlformats-officedocument.presentationml.slide+xml"/>
  <Override PartName="/ppt/slides/slide79.xml" ContentType="application/vnd.openxmlformats-officedocument.presentationml.slide+xml"/>
  <Default Extension="jpeg" ContentType="image/jpeg"/>
  <Override PartName="/ppt/slides/slide64.xml" ContentType="application/vnd.openxmlformats-officedocument.presentationml.slide+xml"/>
  <Override PartName="/ppt/notesSlides/notesSlide33.xml" ContentType="application/vnd.openxmlformats-officedocument.presentationml.notesSlide+xml"/>
  <Override PartName="/ppt/notesSlides/notesSlide46.xml" ContentType="application/vnd.openxmlformats-officedocument.presentationml.notesSlide+xml"/>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ppt/notesSlides/notesSlide54.xml" ContentType="application/vnd.openxmlformats-officedocument.presentationml.notesSlide+xml"/>
  <Override PartName="/ppt/slides/slide72.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8.xml" ContentType="application/vnd.openxmlformats-officedocument.presentationml.slide+xml"/>
  <Override PartName="/ppt/slides/slide15.xml" ContentType="application/vnd.openxmlformats-officedocument.presentationml.slide+xml"/>
  <Override PartName="/ppt/notesSlides/notesSlide49.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slides/slide60.xml" ContentType="application/vnd.openxmlformats-officedocument.presentationml.slide+xml"/>
  <Override PartName="/ppt/tags/tag1.xml" ContentType="application/vnd.openxmlformats-officedocument.presentationml.tags+xml"/>
  <Override PartName="/ppt/slides/slide24.xml" ContentType="application/vnd.openxmlformats-officedocument.presentationml.slide+xml"/>
  <Override PartName="/ppt/slides/slide39.xml" ContentType="application/vnd.openxmlformats-officedocument.presentationml.slide+xml"/>
  <Override PartName="/ppt/slides/slide73.xml" ContentType="application/vnd.openxmlformats-officedocument.presentationml.slide+xml"/>
  <Override PartName="/ppt/slides/slide32.xml" ContentType="application/vnd.openxmlformats-officedocument.presentationml.slide+xml"/>
  <Override PartName="/ppt/slides/slide71.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38.xml" ContentType="application/vnd.openxmlformats-officedocument.presentationml.slide+xml"/>
  <Override PartName="/ppt/notesSlides/notesSlide20.xml" ContentType="application/vnd.openxmlformats-officedocument.presentationml.notesSlide+xml"/>
  <Override PartName="/ppt/notesSlides/notesSlide30.xml" ContentType="application/vnd.openxmlformats-officedocument.presentationml.notes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83"/>
  </p:notesMasterIdLst>
  <p:handoutMasterIdLst>
    <p:handoutMasterId r:id="rId84"/>
  </p:handoutMasterIdLst>
  <p:sldIdLst>
    <p:sldId id="256" r:id="rId2"/>
    <p:sldId id="300" r:id="rId3"/>
    <p:sldId id="302" r:id="rId4"/>
    <p:sldId id="301" r:id="rId5"/>
    <p:sldId id="304" r:id="rId6"/>
    <p:sldId id="303" r:id="rId7"/>
    <p:sldId id="305" r:id="rId8"/>
    <p:sldId id="306" r:id="rId9"/>
    <p:sldId id="307" r:id="rId10"/>
    <p:sldId id="308" r:id="rId11"/>
    <p:sldId id="309" r:id="rId12"/>
    <p:sldId id="310" r:id="rId13"/>
    <p:sldId id="358" r:id="rId14"/>
    <p:sldId id="359" r:id="rId15"/>
    <p:sldId id="257" r:id="rId16"/>
    <p:sldId id="287" r:id="rId17"/>
    <p:sldId id="343" r:id="rId18"/>
    <p:sldId id="342" r:id="rId19"/>
    <p:sldId id="288" r:id="rId20"/>
    <p:sldId id="320" r:id="rId21"/>
    <p:sldId id="321" r:id="rId22"/>
    <p:sldId id="328" r:id="rId23"/>
    <p:sldId id="329" r:id="rId24"/>
    <p:sldId id="323" r:id="rId25"/>
    <p:sldId id="330" r:id="rId26"/>
    <p:sldId id="331" r:id="rId27"/>
    <p:sldId id="344" r:id="rId28"/>
    <p:sldId id="324" r:id="rId29"/>
    <p:sldId id="333" r:id="rId30"/>
    <p:sldId id="327" r:id="rId31"/>
    <p:sldId id="289" r:id="rId32"/>
    <p:sldId id="290" r:id="rId33"/>
    <p:sldId id="291" r:id="rId34"/>
    <p:sldId id="292" r:id="rId35"/>
    <p:sldId id="293" r:id="rId36"/>
    <p:sldId id="295" r:id="rId37"/>
    <p:sldId id="298" r:id="rId38"/>
    <p:sldId id="318" r:id="rId39"/>
    <p:sldId id="294" r:id="rId40"/>
    <p:sldId id="259" r:id="rId41"/>
    <p:sldId id="285" r:id="rId42"/>
    <p:sldId id="261" r:id="rId43"/>
    <p:sldId id="262" r:id="rId44"/>
    <p:sldId id="334" r:id="rId45"/>
    <p:sldId id="335" r:id="rId46"/>
    <p:sldId id="336" r:id="rId47"/>
    <p:sldId id="337" r:id="rId48"/>
    <p:sldId id="356" r:id="rId49"/>
    <p:sldId id="353" r:id="rId50"/>
    <p:sldId id="338" r:id="rId51"/>
    <p:sldId id="339" r:id="rId52"/>
    <p:sldId id="340" r:id="rId53"/>
    <p:sldId id="341" r:id="rId54"/>
    <p:sldId id="267" r:id="rId55"/>
    <p:sldId id="271" r:id="rId56"/>
    <p:sldId id="272" r:id="rId57"/>
    <p:sldId id="299" r:id="rId58"/>
    <p:sldId id="273" r:id="rId59"/>
    <p:sldId id="275" r:id="rId60"/>
    <p:sldId id="276" r:id="rId61"/>
    <p:sldId id="277" r:id="rId62"/>
    <p:sldId id="278" r:id="rId63"/>
    <p:sldId id="281" r:id="rId64"/>
    <p:sldId id="360" r:id="rId65"/>
    <p:sldId id="280" r:id="rId66"/>
    <p:sldId id="282" r:id="rId67"/>
    <p:sldId id="361" r:id="rId68"/>
    <p:sldId id="362" r:id="rId69"/>
    <p:sldId id="363" r:id="rId70"/>
    <p:sldId id="364" r:id="rId71"/>
    <p:sldId id="365" r:id="rId72"/>
    <p:sldId id="366" r:id="rId73"/>
    <p:sldId id="367" r:id="rId74"/>
    <p:sldId id="368" r:id="rId75"/>
    <p:sldId id="369" r:id="rId76"/>
    <p:sldId id="370" r:id="rId77"/>
    <p:sldId id="371" r:id="rId78"/>
    <p:sldId id="372" r:id="rId79"/>
    <p:sldId id="283" r:id="rId80"/>
    <p:sldId id="357" r:id="rId81"/>
    <p:sldId id="284" r:id="rId82"/>
  </p:sldIdLst>
  <p:sldSz cx="9144000" cy="6858000" type="screen4x3"/>
  <p:notesSz cx="6858000" cy="9144000"/>
  <p:custDataLst>
    <p:tags r:id="rId86"/>
  </p:custDataLst>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showPr>
  <p:clrMru>
    <a:srgbClr val="00FF00"/>
    <a:srgbClr val="FFFF00"/>
    <a:srgbClr val="FF0000"/>
    <a:srgbClr val="C5C3C3"/>
    <a:srgbClr val="FFFFD9"/>
    <a:srgbClr val="0000FF"/>
    <a:srgbClr val="88888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34551" autoAdjust="0"/>
    <p:restoredTop sz="86398" autoAdjust="0"/>
  </p:normalViewPr>
  <p:slideViewPr>
    <p:cSldViewPr>
      <p:cViewPr>
        <p:scale>
          <a:sx n="100" d="100"/>
          <a:sy n="100" d="100"/>
        </p:scale>
        <p:origin x="-1328" y="-912"/>
      </p:cViewPr>
      <p:guideLst>
        <p:guide orient="horz" pos="2160"/>
        <p:guide pos="2880"/>
      </p:guideLst>
    </p:cSldViewPr>
  </p:slideViewPr>
  <p:outlineViewPr>
    <p:cViewPr>
      <p:scale>
        <a:sx n="33" d="100"/>
        <a:sy n="33" d="100"/>
      </p:scale>
      <p:origin x="0" y="61824"/>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64" Type="http://schemas.openxmlformats.org/officeDocument/2006/relationships/slide" Target="slides/slide63.xml"/><Relationship Id="rId60" Type="http://schemas.openxmlformats.org/officeDocument/2006/relationships/slide" Target="slides/slide59.xml"/><Relationship Id="rId39" Type="http://schemas.openxmlformats.org/officeDocument/2006/relationships/slide" Target="slides/slide38.xml"/><Relationship Id="rId70" Type="http://schemas.openxmlformats.org/officeDocument/2006/relationships/slide" Target="slides/slide69.xml"/><Relationship Id="rId7" Type="http://schemas.openxmlformats.org/officeDocument/2006/relationships/slide" Target="slides/slide6.xml"/><Relationship Id="rId43" Type="http://schemas.openxmlformats.org/officeDocument/2006/relationships/slide" Target="slides/slide42.xml"/><Relationship Id="rId74" Type="http://schemas.openxmlformats.org/officeDocument/2006/relationships/slide" Target="slides/slide73.xml"/><Relationship Id="rId25" Type="http://schemas.openxmlformats.org/officeDocument/2006/relationships/slide" Target="slides/slide24.xml"/><Relationship Id="rId10" Type="http://schemas.openxmlformats.org/officeDocument/2006/relationships/slide" Target="slides/slide9.xml"/><Relationship Id="rId90" Type="http://schemas.openxmlformats.org/officeDocument/2006/relationships/tableStyles" Target="tableStyles.xml"/><Relationship Id="rId50" Type="http://schemas.openxmlformats.org/officeDocument/2006/relationships/slide" Target="slides/slide49.xml"/><Relationship Id="rId77" Type="http://schemas.openxmlformats.org/officeDocument/2006/relationships/slide" Target="slides/slide76.xml"/><Relationship Id="rId63" Type="http://schemas.openxmlformats.org/officeDocument/2006/relationships/slide" Target="slides/slide62.xml"/><Relationship Id="rId17" Type="http://schemas.openxmlformats.org/officeDocument/2006/relationships/slide" Target="slides/slide16.xml"/><Relationship Id="rId85" Type="http://schemas.openxmlformats.org/officeDocument/2006/relationships/printerSettings" Target="printerSettings/printerSettings1.bin"/><Relationship Id="rId9" Type="http://schemas.openxmlformats.org/officeDocument/2006/relationships/slide" Target="slides/slide8.xml"/><Relationship Id="rId18" Type="http://schemas.openxmlformats.org/officeDocument/2006/relationships/slide" Target="slides/slide17.xml"/><Relationship Id="rId27" Type="http://schemas.openxmlformats.org/officeDocument/2006/relationships/slide" Target="slides/slide26.xml"/><Relationship Id="rId71" Type="http://schemas.openxmlformats.org/officeDocument/2006/relationships/slide" Target="slides/slide70.xml"/><Relationship Id="rId14" Type="http://schemas.openxmlformats.org/officeDocument/2006/relationships/slide" Target="slides/slide13.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slide" Target="slides/slide44.xml"/><Relationship Id="rId58" Type="http://schemas.openxmlformats.org/officeDocument/2006/relationships/slide" Target="slides/slide57.xml"/><Relationship Id="rId42" Type="http://schemas.openxmlformats.org/officeDocument/2006/relationships/slide" Target="slides/slide41.xml"/><Relationship Id="rId73" Type="http://schemas.openxmlformats.org/officeDocument/2006/relationships/slide" Target="slides/slide72.xml"/><Relationship Id="rId89" Type="http://schemas.openxmlformats.org/officeDocument/2006/relationships/theme" Target="theme/theme1.xml"/><Relationship Id="rId88" Type="http://schemas.openxmlformats.org/officeDocument/2006/relationships/viewProps" Target="viewProps.xml"/><Relationship Id="rId87" Type="http://schemas.openxmlformats.org/officeDocument/2006/relationships/presProps" Target="presProps.xml"/><Relationship Id="rId6" Type="http://schemas.openxmlformats.org/officeDocument/2006/relationships/slide" Target="slides/slide5.xml"/><Relationship Id="rId49" Type="http://schemas.openxmlformats.org/officeDocument/2006/relationships/slide" Target="slides/slide48.xml"/><Relationship Id="rId44" Type="http://schemas.openxmlformats.org/officeDocument/2006/relationships/slide" Target="slides/slide43.xml"/><Relationship Id="rId82" Type="http://schemas.openxmlformats.org/officeDocument/2006/relationships/slide" Target="slides/slide81.xml"/><Relationship Id="rId69" Type="http://schemas.openxmlformats.org/officeDocument/2006/relationships/slide" Target="slides/slide68.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 Type="http://schemas.openxmlformats.org/officeDocument/2006/relationships/slide" Target="slides/slide1.xml"/><Relationship Id="rId46" Type="http://schemas.openxmlformats.org/officeDocument/2006/relationships/slide" Target="slides/slide45.xml"/><Relationship Id="rId57" Type="http://schemas.openxmlformats.org/officeDocument/2006/relationships/slide" Target="slides/slide56.xml"/><Relationship Id="rId59" Type="http://schemas.openxmlformats.org/officeDocument/2006/relationships/slide" Target="slides/slide58.xml"/><Relationship Id="rId35" Type="http://schemas.openxmlformats.org/officeDocument/2006/relationships/slide" Target="slides/slide34.xml"/><Relationship Id="rId51" Type="http://schemas.openxmlformats.org/officeDocument/2006/relationships/slide" Target="slides/slide50.xml"/><Relationship Id="rId55" Type="http://schemas.openxmlformats.org/officeDocument/2006/relationships/slide" Target="slides/slide54.xml"/><Relationship Id="rId31" Type="http://schemas.openxmlformats.org/officeDocument/2006/relationships/slide" Target="slides/slide30.xml"/><Relationship Id="rId34" Type="http://schemas.openxmlformats.org/officeDocument/2006/relationships/slide" Target="slides/slide33.xml"/><Relationship Id="rId40" Type="http://schemas.openxmlformats.org/officeDocument/2006/relationships/slide" Target="slides/slide39.xml"/><Relationship Id="rId62" Type="http://schemas.openxmlformats.org/officeDocument/2006/relationships/slide" Target="slides/slide61.xml"/><Relationship Id="rId66" Type="http://schemas.openxmlformats.org/officeDocument/2006/relationships/slide" Target="slides/slide65.xml"/><Relationship Id="rId36" Type="http://schemas.openxmlformats.org/officeDocument/2006/relationships/slide" Target="slides/slide35.xml"/><Relationship Id="rId72" Type="http://schemas.openxmlformats.org/officeDocument/2006/relationships/slide" Target="slides/slide71.xml"/><Relationship Id="rId1" Type="http://schemas.openxmlformats.org/officeDocument/2006/relationships/slideMaster" Target="slideMasters/slideMaster1.xml"/><Relationship Id="rId24" Type="http://schemas.openxmlformats.org/officeDocument/2006/relationships/slide" Target="slides/slide23.xml"/><Relationship Id="rId47" Type="http://schemas.openxmlformats.org/officeDocument/2006/relationships/slide" Target="slides/slide46.xml"/><Relationship Id="rId56" Type="http://schemas.openxmlformats.org/officeDocument/2006/relationships/slide" Target="slides/slide55.xml"/><Relationship Id="rId48" Type="http://schemas.openxmlformats.org/officeDocument/2006/relationships/slide" Target="slides/slide47.xml"/><Relationship Id="rId75" Type="http://schemas.openxmlformats.org/officeDocument/2006/relationships/slide" Target="slides/slide74.xml"/><Relationship Id="rId8" Type="http://schemas.openxmlformats.org/officeDocument/2006/relationships/slide" Target="slides/slide7.xml"/><Relationship Id="rId13" Type="http://schemas.openxmlformats.org/officeDocument/2006/relationships/slide" Target="slides/slide12.xml"/><Relationship Id="rId32" Type="http://schemas.openxmlformats.org/officeDocument/2006/relationships/slide" Target="slides/slide31.xml"/><Relationship Id="rId37" Type="http://schemas.openxmlformats.org/officeDocument/2006/relationships/slide" Target="slides/slide36.xml"/><Relationship Id="rId52" Type="http://schemas.openxmlformats.org/officeDocument/2006/relationships/slide" Target="slides/slide51.xml"/><Relationship Id="rId65" Type="http://schemas.openxmlformats.org/officeDocument/2006/relationships/slide" Target="slides/slide64.xml"/><Relationship Id="rId67" Type="http://schemas.openxmlformats.org/officeDocument/2006/relationships/slide" Target="slides/slide66.xml"/><Relationship Id="rId54" Type="http://schemas.openxmlformats.org/officeDocument/2006/relationships/slide" Target="slides/slide53.xml"/><Relationship Id="rId12" Type="http://schemas.openxmlformats.org/officeDocument/2006/relationships/slide" Target="slides/slide11.xml"/><Relationship Id="rId76" Type="http://schemas.openxmlformats.org/officeDocument/2006/relationships/slide" Target="slides/slide75.xml"/><Relationship Id="rId79" Type="http://schemas.openxmlformats.org/officeDocument/2006/relationships/slide" Target="slides/slide78.xml"/><Relationship Id="rId80" Type="http://schemas.openxmlformats.org/officeDocument/2006/relationships/slide" Target="slides/slide79.xml"/><Relationship Id="rId81" Type="http://schemas.openxmlformats.org/officeDocument/2006/relationships/slide" Target="slides/slide80.xml"/><Relationship Id="rId3" Type="http://schemas.openxmlformats.org/officeDocument/2006/relationships/slide" Target="slides/slide2.xml"/><Relationship Id="rId86" Type="http://schemas.openxmlformats.org/officeDocument/2006/relationships/tags" Target="tags/tag1.xml"/><Relationship Id="rId23" Type="http://schemas.openxmlformats.org/officeDocument/2006/relationships/slide" Target="slides/slide22.xml"/><Relationship Id="rId61" Type="http://schemas.openxmlformats.org/officeDocument/2006/relationships/slide" Target="slides/slide60.xml"/><Relationship Id="rId53" Type="http://schemas.openxmlformats.org/officeDocument/2006/relationships/slide" Target="slides/slide52.xml"/><Relationship Id="rId84" Type="http://schemas.openxmlformats.org/officeDocument/2006/relationships/handoutMaster" Target="handoutMasters/handoutMaster1.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68" Type="http://schemas.openxmlformats.org/officeDocument/2006/relationships/slide" Target="slides/slide67.xml"/><Relationship Id="rId29" Type="http://schemas.openxmlformats.org/officeDocument/2006/relationships/slide" Target="slides/slide28.xml"/><Relationship Id="rId16" Type="http://schemas.openxmlformats.org/officeDocument/2006/relationships/slide" Target="slides/slide15.xml"/><Relationship Id="rId33" Type="http://schemas.openxmlformats.org/officeDocument/2006/relationships/slide" Target="slides/slide32.xml"/><Relationship Id="rId83" Type="http://schemas.openxmlformats.org/officeDocument/2006/relationships/notesMaster" Target="notesMasters/notesMaster1.xml"/><Relationship Id="rId41" Type="http://schemas.openxmlformats.org/officeDocument/2006/relationships/slide" Target="slides/slide40.xml"/><Relationship Id="rId5" Type="http://schemas.openxmlformats.org/officeDocument/2006/relationships/slide" Target="slides/slide4.xml"/><Relationship Id="rId15" Type="http://schemas.openxmlformats.org/officeDocument/2006/relationships/slide" Target="slides/slide14.xml"/><Relationship Id="rId78" Type="http://schemas.openxmlformats.org/officeDocument/2006/relationships/slide" Target="slides/slide77.xml"/><Relationship Id="rId22" Type="http://schemas.openxmlformats.org/officeDocument/2006/relationships/slide" Target="slides/slide21.xml"/><Relationship Id="rId21" Type="http://schemas.openxmlformats.org/officeDocument/2006/relationships/slide" Target="slides/slide2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06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06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06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25687EC-CEFB-F448-B9AB-E2866709696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40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4029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029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029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4029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02B8E8A-32DD-AD41-9289-3A38374AB56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FFE6BB67-248C-E046-BAA6-75AEC9E3417A}" type="slidenum">
              <a:rPr lang="en-US"/>
              <a:pPr/>
              <a:t>1</a:t>
            </a:fld>
            <a:endParaRPr 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65977A0B-642F-7C4B-8B0B-E4E285A99400}" type="slidenum">
              <a:rPr lang="en-US"/>
              <a:pPr/>
              <a:t>10</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123B68F5-B173-8C43-8A94-0A5D23ECEA70}" type="slidenum">
              <a:rPr lang="en-US"/>
              <a:pPr/>
              <a:t>11</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FF607A91-F57E-0140-9913-1D827D37281E}" type="slidenum">
              <a:rPr lang="en-US"/>
              <a:pPr/>
              <a:t>12</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8AC77E5F-825C-4C44-9155-39920A790EAE}" type="slidenum">
              <a:rPr lang="en-US"/>
              <a:pPr/>
              <a:t>15</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F81EBD96-37A3-3946-B8A4-8C41E4B1EF4E}" type="slidenum">
              <a:rPr lang="en-US"/>
              <a:pPr/>
              <a:t>16</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C99C7DCD-65B0-264D-9AB8-BDDE747521BF}" type="slidenum">
              <a:rPr lang="en-US"/>
              <a:pPr/>
              <a:t>17</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3AB9A475-8311-9F4D-9E31-F58F16022598}" type="slidenum">
              <a:rPr lang="en-US"/>
              <a:pPr/>
              <a:t>18</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FB2BACD2-9878-2945-AF9D-D69D70A7FE4E}" type="slidenum">
              <a:rPr lang="en-US"/>
              <a:pPr/>
              <a:t>19</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BFE32395-8A28-3B49-B312-09780E4A7F3D}" type="slidenum">
              <a:rPr lang="en-US"/>
              <a:pPr/>
              <a:t>20</a:t>
            </a:fld>
            <a:endParaRPr 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61A761C5-C57D-534B-B609-D59951314E18}" type="slidenum">
              <a:rPr lang="en-US"/>
              <a:pPr/>
              <a:t>21</a:t>
            </a:fld>
            <a:endParaRPr 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D0878393-B3E0-3C4C-92EB-6BF56A9A0955}" type="slidenum">
              <a:rPr lang="en-US"/>
              <a:pPr/>
              <a:t>2</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70B18CA1-9A83-3348-AB26-89F5BC55B35C}" type="slidenum">
              <a:rPr lang="en-US"/>
              <a:pPr/>
              <a:t>22</a:t>
            </a:fld>
            <a:endParaRPr 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69438F1D-3E35-A640-ACED-409D7DE8F5B3}" type="slidenum">
              <a:rPr lang="en-US"/>
              <a:pPr/>
              <a:t>23</a:t>
            </a:fld>
            <a:endParaRPr 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75031DB7-02F8-3741-96E2-2A6A7F1D5F18}" type="slidenum">
              <a:rPr lang="en-US"/>
              <a:pPr/>
              <a:t>24</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D67FEE32-6225-774C-B5D2-7A79022DC439}" type="slidenum">
              <a:rPr lang="en-US"/>
              <a:pPr/>
              <a:t>25</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5FA586EA-DACB-414F-96D1-771A7666E06A}" type="slidenum">
              <a:rPr lang="en-US"/>
              <a:pPr/>
              <a:t>26</a:t>
            </a:fld>
            <a:endParaRPr 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0580C7C4-BA5A-0743-8765-975EB2BAA268}" type="slidenum">
              <a:rPr lang="en-US"/>
              <a:pPr/>
              <a:t>28</a:t>
            </a:fld>
            <a:endParaRPr lang="en-US"/>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35CBC576-C29E-804E-8BDF-AF47ADBDE7C6}" type="slidenum">
              <a:rPr lang="en-US"/>
              <a:pPr/>
              <a:t>29</a:t>
            </a:fld>
            <a:endParaRPr lang="en-US"/>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C91CCDF6-27FE-4748-A0BC-7B3509A23594}" type="slidenum">
              <a:rPr lang="en-US"/>
              <a:pPr/>
              <a:t>30</a:t>
            </a:fld>
            <a:endParaRPr lang="en-US"/>
          </a:p>
        </p:txBody>
      </p:sp>
      <p:sp>
        <p:nvSpPr>
          <p:cNvPr id="77827" name="Rectangle 2"/>
          <p:cNvSpPr>
            <a:spLocks noGrp="1" noRot="1" noChangeAspect="1" noChangeArrowheads="1"/>
          </p:cNvSpPr>
          <p:nvPr>
            <p:ph type="sldImg"/>
          </p:nvPr>
        </p:nvSpPr>
        <p:spPr>
          <a:solidFill>
            <a:srgbClr val="FFFFFF"/>
          </a:solidFill>
          <a:ln/>
        </p:spPr>
      </p:sp>
      <p:sp>
        <p:nvSpPr>
          <p:cNvPr id="7782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A4F60F85-51A0-DD45-8319-4CBB27AB2348}" type="slidenum">
              <a:rPr lang="en-US"/>
              <a:pPr/>
              <a:t>31</a:t>
            </a:fld>
            <a:endParaRPr lang="en-US"/>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F41F43C2-BEF5-E443-9ACE-DD3E345EBC5C}" type="slidenum">
              <a:rPr lang="en-US"/>
              <a:pPr/>
              <a:t>32</a:t>
            </a:fld>
            <a:endParaRPr lang="en-US"/>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D8CF5A12-F325-A945-BBB0-B2504EA41BE5}" type="slidenum">
              <a:rPr lang="en-US"/>
              <a:pPr/>
              <a:t>3</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CB1A7993-D74D-534D-86CA-2259A479F74E}" type="slidenum">
              <a:rPr lang="en-US"/>
              <a:pPr/>
              <a:t>33</a:t>
            </a:fld>
            <a:endParaRPr lang="en-US"/>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6EDF65E0-2411-D144-8043-8AC29CF97C02}" type="slidenum">
              <a:rPr lang="en-US"/>
              <a:pPr/>
              <a:t>34</a:t>
            </a:fld>
            <a:endParaRPr lang="en-US"/>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D0096B0E-DED6-F049-A207-837E2D26CBE0}" type="slidenum">
              <a:rPr lang="en-US"/>
              <a:pPr/>
              <a:t>35</a:t>
            </a:fld>
            <a:endParaRPr lang="en-US"/>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04366343-01FF-FB41-81A4-48F069DCFEF4}" type="slidenum">
              <a:rPr lang="en-US"/>
              <a:pPr/>
              <a:t>36</a:t>
            </a:fld>
            <a:endParaRPr lang="en-US"/>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FF105C53-ECB2-9842-96F3-A61F461B5176}" type="slidenum">
              <a:rPr lang="en-US"/>
              <a:pPr/>
              <a:t>37</a:t>
            </a:fld>
            <a:endParaRPr lang="en-US"/>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BBC201C9-FCC1-E349-9D57-D9DA7C620682}" type="slidenum">
              <a:rPr lang="en-US"/>
              <a:pPr/>
              <a:t>38</a:t>
            </a:fld>
            <a:endParaRPr lang="en-US"/>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BF154701-6073-FD44-9E55-533592AFDB3F}" type="slidenum">
              <a:rPr lang="en-US"/>
              <a:pPr/>
              <a:t>39</a:t>
            </a:fld>
            <a:endParaRPr lang="en-US"/>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236096B0-2ABD-AE4D-9A63-0A8C5B6FF094}" type="slidenum">
              <a:rPr lang="en-US"/>
              <a:pPr/>
              <a:t>40</a:t>
            </a:fld>
            <a:endParaRPr lang="en-US"/>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7B5573ED-F481-6C46-8891-7BC0591DA8B9}" type="slidenum">
              <a:rPr lang="en-US"/>
              <a:pPr/>
              <a:t>41</a:t>
            </a:fld>
            <a:endParaRPr lang="en-US"/>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ABBC0627-4C73-F549-8129-71A933F11E5C}" type="slidenum">
              <a:rPr lang="en-US"/>
              <a:pPr/>
              <a:t>42</a:t>
            </a:fld>
            <a:endParaRPr lang="en-US"/>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16738BC8-94FC-5441-A7C4-730D2FA9AC40}" type="slidenum">
              <a:rPr lang="en-US"/>
              <a:pPr/>
              <a:t>4</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F64145E3-991B-5B4B-8BD9-E3911292AA59}" type="slidenum">
              <a:rPr lang="en-US"/>
              <a:pPr/>
              <a:t>43</a:t>
            </a:fld>
            <a:endParaRPr lang="en-US"/>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55911872-D39C-ED43-ABF5-689BB3F884BE}" type="slidenum">
              <a:rPr lang="en-US"/>
              <a:pPr/>
              <a:t>44</a:t>
            </a:fld>
            <a:endParaRPr lang="en-US"/>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B5F7AAA7-28AD-0A49-95F8-1623D11207C7}" type="slidenum">
              <a:rPr lang="en-US"/>
              <a:pPr/>
              <a:t>45</a:t>
            </a:fld>
            <a:endParaRPr lang="en-US"/>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0102A20D-06C7-FB4A-B5D3-FF679A9C513B}" type="slidenum">
              <a:rPr lang="en-US"/>
              <a:pPr/>
              <a:t>46</a:t>
            </a:fld>
            <a:endParaRPr lang="en-US"/>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60D5D4FA-D3A3-BD44-B23C-37F359BE2570}" type="slidenum">
              <a:rPr lang="en-US"/>
              <a:pPr/>
              <a:t>47</a:t>
            </a:fld>
            <a:endParaRPr lang="en-US"/>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E274F055-A60B-DE47-A40D-A7B2A3D60E68}" type="slidenum">
              <a:rPr lang="en-US"/>
              <a:pPr/>
              <a:t>50</a:t>
            </a:fld>
            <a:endParaRPr lang="en-US"/>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p>
            <a:fld id="{62778E5C-DB2E-C34A-98BF-80AD506B5AC4}" type="slidenum">
              <a:rPr lang="en-US"/>
              <a:pPr/>
              <a:t>51</a:t>
            </a:fld>
            <a:endParaRPr lang="en-US"/>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E2987232-7734-DF40-8DAF-B05D12F000EB}" type="slidenum">
              <a:rPr lang="en-US"/>
              <a:pPr/>
              <a:t>52</a:t>
            </a:fld>
            <a:endParaRPr lang="en-US"/>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A5645CC0-179E-5147-A81D-8EC0A9068E5F}" type="slidenum">
              <a:rPr lang="en-US"/>
              <a:pPr/>
              <a:t>53</a:t>
            </a:fld>
            <a:endParaRPr lang="en-US"/>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D5CAC944-F2AC-BF48-B967-35B604A83701}" type="slidenum">
              <a:rPr lang="en-US"/>
              <a:pPr/>
              <a:t>54</a:t>
            </a:fld>
            <a:endParaRPr lang="en-US"/>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F68520E8-1AE3-0743-ADC4-6DDA68B82180}" type="slidenum">
              <a:rPr lang="en-US"/>
              <a:pPr/>
              <a:t>5</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p>
            <a:fld id="{138C592A-3F7F-CB4B-9179-60FCE7DBCB8C}" type="slidenum">
              <a:rPr lang="en-US"/>
              <a:pPr/>
              <a:t>55</a:t>
            </a:fld>
            <a:endParaRPr lang="en-US"/>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a:lstStyle/>
          <a:p>
            <a:fld id="{4D34BCFC-0F41-6B4E-84E0-9944FFC5212F}" type="slidenum">
              <a:rPr lang="en-US"/>
              <a:pPr/>
              <a:t>56</a:t>
            </a:fld>
            <a:endParaRPr lang="en-US"/>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1816D623-183A-ED41-8414-5EA1E723D467}" type="slidenum">
              <a:rPr lang="en-US"/>
              <a:pPr/>
              <a:t>57</a:t>
            </a:fld>
            <a:endParaRPr lang="en-US"/>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p>
            <a:fld id="{1161B747-AEE5-9448-A40B-B8197A9FA9BF}" type="slidenum">
              <a:rPr lang="en-US"/>
              <a:pPr/>
              <a:t>58</a:t>
            </a:fld>
            <a:endParaRPr lang="en-US"/>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p:spPr>
        <p:txBody>
          <a:bodyPr/>
          <a:lstStyle/>
          <a:p>
            <a:fld id="{7374D506-2FC9-8C48-83B7-E711D3C7C3E4}" type="slidenum">
              <a:rPr lang="en-US"/>
              <a:pPr/>
              <a:t>59</a:t>
            </a:fld>
            <a:endParaRPr lang="en-US"/>
          </a:p>
        </p:txBody>
      </p:sp>
      <p:sp>
        <p:nvSpPr>
          <p:cNvPr id="141315" name="Rectangle 2"/>
          <p:cNvSpPr>
            <a:spLocks noGrp="1" noRot="1" noChangeAspect="1" noChangeArrowheads="1" noTextEdit="1"/>
          </p:cNvSpPr>
          <p:nvPr>
            <p:ph type="sldImg"/>
          </p:nvPr>
        </p:nvSpPr>
        <p:spPr>
          <a:ln/>
        </p:spPr>
      </p:sp>
      <p:sp>
        <p:nvSpPr>
          <p:cNvPr id="14131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p>
            <a:fld id="{0EB04086-A637-A842-900F-E97BE806CF3A}" type="slidenum">
              <a:rPr lang="en-US"/>
              <a:pPr/>
              <a:t>60</a:t>
            </a:fld>
            <a:endParaRPr lang="en-US"/>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p:spPr>
        <p:txBody>
          <a:bodyPr/>
          <a:lstStyle/>
          <a:p>
            <a:fld id="{04C40AEF-4B47-E345-95FA-608F608A7A36}" type="slidenum">
              <a:rPr lang="en-US"/>
              <a:pPr/>
              <a:t>61</a:t>
            </a:fld>
            <a:endParaRPr lang="en-US"/>
          </a:p>
        </p:txBody>
      </p:sp>
      <p:sp>
        <p:nvSpPr>
          <p:cNvPr id="145411" name="Rectangle 2"/>
          <p:cNvSpPr>
            <a:spLocks noGrp="1" noRot="1" noChangeAspect="1" noChangeArrowheads="1" noTextEdit="1"/>
          </p:cNvSpPr>
          <p:nvPr>
            <p:ph type="sldImg"/>
          </p:nvPr>
        </p:nvSpPr>
        <p:spPr>
          <a:ln/>
        </p:spPr>
      </p:sp>
      <p:sp>
        <p:nvSpPr>
          <p:cNvPr id="14541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p>
            <a:fld id="{D0838C2E-A6A1-7D40-880B-6FB255957A25}" type="slidenum">
              <a:rPr lang="en-US"/>
              <a:pPr/>
              <a:t>62</a:t>
            </a:fld>
            <a:endParaRPr lang="en-US"/>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p:spPr>
        <p:txBody>
          <a:bodyPr/>
          <a:lstStyle/>
          <a:p>
            <a:fld id="{33C8E120-02F0-5F45-9817-29B3B2BAD83D}" type="slidenum">
              <a:rPr lang="en-US"/>
              <a:pPr/>
              <a:t>63</a:t>
            </a:fld>
            <a:endParaRPr lang="en-US"/>
          </a:p>
        </p:txBody>
      </p:sp>
      <p:sp>
        <p:nvSpPr>
          <p:cNvPr id="149507" name="Rectangle 2"/>
          <p:cNvSpPr>
            <a:spLocks noGrp="1" noRot="1" noChangeAspect="1" noChangeArrowheads="1" noTextEdit="1"/>
          </p:cNvSpPr>
          <p:nvPr>
            <p:ph type="sldImg"/>
          </p:nvPr>
        </p:nvSpPr>
        <p:spPr>
          <a:ln/>
        </p:spPr>
      </p:sp>
      <p:sp>
        <p:nvSpPr>
          <p:cNvPr id="1495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p:spPr>
        <p:txBody>
          <a:bodyPr/>
          <a:lstStyle/>
          <a:p>
            <a:fld id="{28E6E43A-7C97-7848-8487-4EFED182DD05}" type="slidenum">
              <a:rPr lang="en-US"/>
              <a:pPr/>
              <a:t>65</a:t>
            </a:fld>
            <a:endParaRPr lang="en-US"/>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908A0B52-97E6-9948-98AA-0A04109E62B2}" type="slidenum">
              <a:rPr lang="en-US"/>
              <a:pPr/>
              <a:t>6</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p:spPr>
        <p:txBody>
          <a:bodyPr/>
          <a:lstStyle/>
          <a:p>
            <a:fld id="{BF5B55FC-D721-784F-8292-F61FE1DBBE9F}" type="slidenum">
              <a:rPr lang="en-US"/>
              <a:pPr/>
              <a:t>66</a:t>
            </a:fld>
            <a:endParaRPr lang="en-US"/>
          </a:p>
        </p:txBody>
      </p:sp>
      <p:sp>
        <p:nvSpPr>
          <p:cNvPr id="153603" name="Rectangle 2"/>
          <p:cNvSpPr>
            <a:spLocks noGrp="1" noRot="1" noChangeAspect="1" noChangeArrowheads="1" noTextEdit="1"/>
          </p:cNvSpPr>
          <p:nvPr>
            <p:ph type="sldImg"/>
          </p:nvPr>
        </p:nvSpPr>
        <p:spPr>
          <a:ln/>
        </p:spPr>
      </p:sp>
      <p:sp>
        <p:nvSpPr>
          <p:cNvPr id="15360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p:spPr>
        <p:txBody>
          <a:bodyPr/>
          <a:lstStyle/>
          <a:p>
            <a:fld id="{BD16E207-6182-8E4A-840E-A0BAB8DCA1BF}" type="slidenum">
              <a:rPr lang="en-US"/>
              <a:pPr/>
              <a:t>79</a:t>
            </a:fld>
            <a:endParaRPr lang="en-US"/>
          </a:p>
        </p:txBody>
      </p:sp>
      <p:sp>
        <p:nvSpPr>
          <p:cNvPr id="155651" name="Rectangle 2"/>
          <p:cNvSpPr>
            <a:spLocks noGrp="1" noRot="1" noChangeAspect="1" noChangeArrowheads="1" noTextEdit="1"/>
          </p:cNvSpPr>
          <p:nvPr>
            <p:ph type="sldImg"/>
          </p:nvPr>
        </p:nvSpPr>
        <p:spPr>
          <a:ln/>
        </p:spPr>
      </p:sp>
      <p:sp>
        <p:nvSpPr>
          <p:cNvPr id="15565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p:spPr>
        <p:txBody>
          <a:bodyPr/>
          <a:lstStyle/>
          <a:p>
            <a:fld id="{1ADB6E3D-4679-B449-9308-A2A6306FBD6F}" type="slidenum">
              <a:rPr lang="en-US"/>
              <a:pPr/>
              <a:t>81</a:t>
            </a:fld>
            <a:endParaRPr lang="en-US"/>
          </a:p>
        </p:txBody>
      </p:sp>
      <p:sp>
        <p:nvSpPr>
          <p:cNvPr id="158723" name="Rectangle 2"/>
          <p:cNvSpPr>
            <a:spLocks noGrp="1" noRot="1" noChangeAspect="1" noChangeArrowheads="1" noTextEdit="1"/>
          </p:cNvSpPr>
          <p:nvPr>
            <p:ph type="sldImg"/>
          </p:nvPr>
        </p:nvSpPr>
        <p:spPr>
          <a:ln/>
        </p:spPr>
      </p:sp>
      <p:sp>
        <p:nvSpPr>
          <p:cNvPr id="15872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ABB9055C-DC17-6244-88AF-FFFC6A5F45D0}" type="slidenum">
              <a:rPr lang="en-US"/>
              <a:pPr/>
              <a:t>7</a:t>
            </a:fld>
            <a:endParaRPr 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A1A27063-11BB-804B-BD65-4A0442387DC3}" type="slidenum">
              <a:rPr lang="en-US"/>
              <a:pPr/>
              <a:t>8</a:t>
            </a:fld>
            <a:endParaRPr 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41F429BA-E205-D14D-A959-8698C3D3FFAD}" type="slidenum">
              <a:rPr lang="en-US"/>
              <a:pPr/>
              <a:t>9</a:t>
            </a:fld>
            <a:endParaRPr 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D5FC976-DF23-DD4C-995A-C1AB6E937A50}" type="datetime1">
              <a:rPr lang="en-US"/>
              <a:pPr>
                <a:defRPr/>
              </a:pPr>
              <a:t>9/28/09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A93B7D9-F973-FF44-B4D0-B9A2C1574BC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C8DD261A-BE75-A641-9CEE-D404AB48EBC4}" type="datetime1">
              <a:rPr lang="en-US"/>
              <a:pPr>
                <a:defRPr/>
              </a:pPr>
              <a:t>9/28/09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457F0A2-7476-FA45-A08D-067E1C1D16F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9955A7FC-A74F-464A-8AEE-F775C2324545}" type="datetime1">
              <a:rPr lang="en-US"/>
              <a:pPr>
                <a:defRPr/>
              </a:pPr>
              <a:t>9/28/09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AF0DF39-138A-F745-81F7-076523F0571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B54DE641-B978-B24A-86D3-C55B308CC21D}" type="datetime1">
              <a:rPr lang="en-US"/>
              <a:pPr>
                <a:defRPr/>
              </a:pPr>
              <a:t>9/28/09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A46E4E4-63FB-A44E-B673-A163354189E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F8D8B305-66ED-C241-98D2-8B0785080409}" type="datetime1">
              <a:rPr lang="en-US"/>
              <a:pPr>
                <a:defRPr/>
              </a:pPr>
              <a:t>9/28/09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7DADCDF-9CA8-4E48-B250-6A45391AE0A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92A37ADF-D71B-494D-8177-BBFD69467BD3}" type="datetime1">
              <a:rPr lang="en-US"/>
              <a:pPr>
                <a:defRPr/>
              </a:pPr>
              <a:t>9/28/09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65C0A3B-5B36-0849-8491-455985A7A22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907660EA-586C-CF46-B1FB-75BDCBB46B91}" type="datetime1">
              <a:rPr lang="en-US"/>
              <a:pPr>
                <a:defRPr/>
              </a:pPr>
              <a:t>9/28/09</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E38AB96-814C-D24F-B443-55168345CE7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E0423EF8-5F8C-A74F-A745-D8B245CCE1FF}" type="datetime1">
              <a:rPr lang="en-US"/>
              <a:pPr>
                <a:defRPr/>
              </a:pPr>
              <a:t>9/28/09</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0CFCC17-52B5-884A-995D-AD1D3BD38CE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1EAEA9B-7419-C649-A7BF-7A6FAEDDFE24}" type="datetime1">
              <a:rPr lang="en-US"/>
              <a:pPr>
                <a:defRPr/>
              </a:pPr>
              <a:t>9/28/09</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41FA6FC-4595-E44A-924B-563367B29BD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D3043C6-64EE-D748-891F-1975BEBBD8E7}" type="datetime1">
              <a:rPr lang="en-US"/>
              <a:pPr>
                <a:defRPr/>
              </a:pPr>
              <a:t>9/28/09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517EC1-FB47-6440-8A05-05069F0D341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F89F489-A3A0-CE42-8AF7-39FA687C0A9F}" type="datetime1">
              <a:rPr lang="en-US"/>
              <a:pPr>
                <a:defRPr/>
              </a:pPr>
              <a:t>9/28/09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3F6930D-8A10-1943-9DB9-DB81C83D157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Futura Condensed" charset="0"/>
              </a:defRPr>
            </a:lvl1pPr>
          </a:lstStyle>
          <a:p>
            <a:pPr>
              <a:defRPr/>
            </a:pPr>
            <a:fld id="{335DA095-9997-3D40-AA0C-81591CBD15B2}" type="datetime1">
              <a:rPr lang="en-US"/>
              <a:pPr>
                <a:defRPr/>
              </a:pPr>
              <a:t>9/28/09</a:t>
            </a:fld>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1369F61-C4ED-CB45-91A2-DD9024EE901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ahoma"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ahoma"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ahoma"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ahoma"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ahoma" charset="0"/>
        </a:defRPr>
      </a:lvl6pPr>
      <a:lvl7pPr marL="914400" algn="ctr" rtl="0" fontAlgn="base">
        <a:spcBef>
          <a:spcPct val="0"/>
        </a:spcBef>
        <a:spcAft>
          <a:spcPct val="0"/>
        </a:spcAft>
        <a:defRPr sz="4400">
          <a:solidFill>
            <a:schemeClr val="tx2"/>
          </a:solidFill>
          <a:latin typeface="Tahoma" charset="0"/>
        </a:defRPr>
      </a:lvl7pPr>
      <a:lvl8pPr marL="1371600" algn="ctr" rtl="0" fontAlgn="base">
        <a:spcBef>
          <a:spcPct val="0"/>
        </a:spcBef>
        <a:spcAft>
          <a:spcPct val="0"/>
        </a:spcAft>
        <a:defRPr sz="4400">
          <a:solidFill>
            <a:schemeClr val="tx2"/>
          </a:solidFill>
          <a:latin typeface="Tahoma" charset="0"/>
        </a:defRPr>
      </a:lvl8pPr>
      <a:lvl9pPr marL="1828800" algn="ctr" rtl="0" fontAlgn="base">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fontAlgn="base">
        <a:spcBef>
          <a:spcPct val="20000"/>
        </a:spcBef>
        <a:spcAft>
          <a:spcPct val="0"/>
        </a:spcAft>
        <a:buChar char="»"/>
        <a:defRPr sz="2000">
          <a:solidFill>
            <a:schemeClr val="tx1"/>
          </a:solidFill>
          <a:latin typeface="+mn-lt"/>
          <a:ea typeface="ＭＳ Ｐゴシック" charset="-128"/>
        </a:defRPr>
      </a:lvl6pPr>
      <a:lvl7pPr marL="2686050" indent="-228600" algn="l" rtl="0" fontAlgn="base">
        <a:spcBef>
          <a:spcPct val="20000"/>
        </a:spcBef>
        <a:spcAft>
          <a:spcPct val="0"/>
        </a:spcAft>
        <a:buChar char="»"/>
        <a:defRPr sz="2000">
          <a:solidFill>
            <a:schemeClr val="tx1"/>
          </a:solidFill>
          <a:latin typeface="+mn-lt"/>
          <a:ea typeface="ＭＳ Ｐゴシック" charset="-128"/>
        </a:defRPr>
      </a:lvl7pPr>
      <a:lvl8pPr marL="3143250" indent="-228600" algn="l" rtl="0" fontAlgn="base">
        <a:spcBef>
          <a:spcPct val="20000"/>
        </a:spcBef>
        <a:spcAft>
          <a:spcPct val="0"/>
        </a:spcAft>
        <a:buChar char="»"/>
        <a:defRPr sz="2000">
          <a:solidFill>
            <a:schemeClr val="tx1"/>
          </a:solidFill>
          <a:latin typeface="+mn-lt"/>
          <a:ea typeface="ＭＳ Ｐゴシック" charset="-128"/>
        </a:defRPr>
      </a:lvl8pPr>
      <a:lvl9pPr marL="360045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3" Type="http://schemas.openxmlformats.org/officeDocument/2006/relationships/hyperlink" Target="http://en.wikipedia.org/wiki/Engineerin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3" Type="http://schemas.openxmlformats.org/officeDocument/2006/relationships/hyperlink" Target="http://web.cecs.pdx.edu/~hook/cs491sp09"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3" Type="http://schemas.openxmlformats.org/officeDocument/2006/relationships/hyperlink" Target="http://news.google.com/news?hl=en&amp;ned=us&amp;q=voting+machines&amp;btnG=Search"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3"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3" Type="http://schemas.openxmlformats.org/officeDocument/2006/relationships/hyperlink" Target="http://citp.princeton.edu/njvotingdocuments/"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citp.princeton.edu/voting/advantage/"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4" Type="http://schemas.openxmlformats.org/officeDocument/2006/relationships/hyperlink" Target="http://evote.cs.ucdavis.edu/" TargetMode="External"/><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hyperlink" Target="http://www.verifiedvotingfoundation.org/" TargetMode="External"/><Relationship Id="rId5" Type="http://schemas.openxmlformats.org/officeDocument/2006/relationships/hyperlink" Target="http://itpolicy.princeton.edu/voting/"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3" Type="http://schemas.openxmlformats.org/officeDocument/2006/relationships/hyperlink" Target="http://itpolicy.princeton.edu/voting/videos.html"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8" Type="http://schemas.openxmlformats.org/officeDocument/2006/relationships/image" Target="../media/image6.jpeg"/><Relationship Id="rId4" Type="http://schemas.openxmlformats.org/officeDocument/2006/relationships/image" Target="../media/image3.jpeg"/><Relationship Id="rId5" Type="http://schemas.openxmlformats.org/officeDocument/2006/relationships/image" Target="../media/image4.jpeg"/><Relationship Id="rId7" Type="http://schemas.openxmlformats.org/officeDocument/2006/relationships/image" Target="../media/image5.jpeg"/><Relationship Id="rId1" Type="http://schemas.openxmlformats.org/officeDocument/2006/relationships/slideLayout" Target="../slideLayouts/slideLayout2.xml"/><Relationship Id="rId2" Type="http://schemas.openxmlformats.org/officeDocument/2006/relationships/notesSlide" Target="../notesSlides/notesSlide55.xml"/><Relationship Id="rId3" Type="http://schemas.openxmlformats.org/officeDocument/2006/relationships/image" Target="../media/image2.jpeg"/><Relationship Id="rId6" Type="http://schemas.openxmlformats.org/officeDocument/2006/relationships/hyperlink" Target="http://www.dfrc.nasa.gov/Gallery/Photo/" TargetMode="Externa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p:spPr>
        <p:txBody>
          <a:bodyPr/>
          <a:lstStyle/>
          <a:p>
            <a:fld id="{6AE2C993-B8ED-D44B-BFC5-137F9DC28BFF}" type="datetime8">
              <a:rPr lang="en-US" smtClean="0"/>
              <a:pPr/>
              <a:t>9/28/09 09:42</a:t>
            </a:fld>
            <a:endParaRPr lang="en-US" smtClean="0"/>
          </a:p>
        </p:txBody>
      </p:sp>
      <p:sp>
        <p:nvSpPr>
          <p:cNvPr id="15363" name="Rectangle 2"/>
          <p:cNvSpPr>
            <a:spLocks noGrp="1" noChangeArrowheads="1"/>
          </p:cNvSpPr>
          <p:nvPr>
            <p:ph type="ctrTitle"/>
          </p:nvPr>
        </p:nvSpPr>
        <p:spPr>
          <a:xfrm>
            <a:off x="685800" y="2286000"/>
            <a:ext cx="7772400" cy="1143000"/>
          </a:xfrm>
        </p:spPr>
        <p:txBody>
          <a:bodyPr/>
          <a:lstStyle/>
          <a:p>
            <a:pPr eaLnBrk="1" hangingPunct="1"/>
            <a:r>
              <a:rPr lang="en-US" dirty="0"/>
              <a:t>Lecture 1:</a:t>
            </a:r>
            <a:br>
              <a:rPr lang="en-US" dirty="0"/>
            </a:br>
            <a:r>
              <a:rPr lang="en-US" dirty="0"/>
              <a:t>Overview</a:t>
            </a:r>
          </a:p>
        </p:txBody>
      </p:sp>
      <p:sp>
        <p:nvSpPr>
          <p:cNvPr id="15364" name="Rectangle 3"/>
          <p:cNvSpPr>
            <a:spLocks noGrp="1" noChangeArrowheads="1"/>
          </p:cNvSpPr>
          <p:nvPr>
            <p:ph type="subTitle" idx="1"/>
          </p:nvPr>
        </p:nvSpPr>
        <p:spPr>
          <a:xfrm>
            <a:off x="1371600" y="4191000"/>
            <a:ext cx="6400800" cy="1752600"/>
          </a:xfrm>
        </p:spPr>
        <p:txBody>
          <a:bodyPr/>
          <a:lstStyle/>
          <a:p>
            <a:pPr eaLnBrk="1" hangingPunct="1"/>
            <a:r>
              <a:rPr lang="en-US"/>
              <a:t>James Hook</a:t>
            </a:r>
          </a:p>
        </p:txBody>
      </p:sp>
      <p:sp>
        <p:nvSpPr>
          <p:cNvPr id="15365" name="Text Box 5"/>
          <p:cNvSpPr txBox="1">
            <a:spLocks noChangeArrowheads="1"/>
          </p:cNvSpPr>
          <p:nvPr/>
        </p:nvSpPr>
        <p:spPr bwMode="auto">
          <a:xfrm>
            <a:off x="1143000" y="0"/>
            <a:ext cx="7391400" cy="2101850"/>
          </a:xfrm>
          <a:prstGeom prst="rect">
            <a:avLst/>
          </a:prstGeom>
          <a:noFill/>
          <a:ln w="9525">
            <a:noFill/>
            <a:miter lim="800000"/>
            <a:headEnd/>
            <a:tailEnd/>
          </a:ln>
        </p:spPr>
        <p:txBody>
          <a:bodyPr>
            <a:prstTxWarp prst="textNoShape">
              <a:avLst/>
            </a:prstTxWarp>
            <a:spAutoFit/>
          </a:bodyPr>
          <a:lstStyle/>
          <a:p>
            <a:pPr algn="ctr">
              <a:spcBef>
                <a:spcPct val="50000"/>
              </a:spcBef>
            </a:pPr>
            <a:r>
              <a:rPr lang="en-US" sz="4400">
                <a:solidFill>
                  <a:schemeClr val="tx2"/>
                </a:solidFill>
              </a:rPr>
              <a:t>CS 591:  Introduction to Computer Security</a:t>
            </a:r>
            <a:br>
              <a:rPr lang="en-US" sz="4400">
                <a:solidFill>
                  <a:schemeClr val="tx2"/>
                </a:solidFill>
              </a:rPr>
            </a:br>
            <a:endParaRPr lang="en-US" sz="440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Date Placeholder 3"/>
          <p:cNvSpPr>
            <a:spLocks noGrp="1"/>
          </p:cNvSpPr>
          <p:nvPr>
            <p:ph type="dt" sz="quarter" idx="10"/>
          </p:nvPr>
        </p:nvSpPr>
        <p:spPr>
          <a:noFill/>
        </p:spPr>
        <p:txBody>
          <a:bodyPr/>
          <a:lstStyle/>
          <a:p>
            <a:fld id="{1044068D-1755-C14F-95B2-8A9801E993FF}" type="datetime8">
              <a:rPr lang="en-US" smtClean="0"/>
              <a:pPr/>
              <a:t>9/28/09 09:42</a:t>
            </a:fld>
            <a:endParaRPr lang="en-US" smtClean="0"/>
          </a:p>
        </p:txBody>
      </p:sp>
      <p:sp>
        <p:nvSpPr>
          <p:cNvPr id="33795" name="Rectangle 2"/>
          <p:cNvSpPr>
            <a:spLocks noGrp="1" noChangeArrowheads="1"/>
          </p:cNvSpPr>
          <p:nvPr>
            <p:ph type="title"/>
          </p:nvPr>
        </p:nvSpPr>
        <p:spPr/>
        <p:txBody>
          <a:bodyPr/>
          <a:lstStyle/>
          <a:p>
            <a:pPr eaLnBrk="1" hangingPunct="1"/>
            <a:r>
              <a:rPr lang="en-US"/>
              <a:t>Exams</a:t>
            </a:r>
          </a:p>
        </p:txBody>
      </p:sp>
      <p:sp>
        <p:nvSpPr>
          <p:cNvPr id="33796" name="Rectangle 3"/>
          <p:cNvSpPr>
            <a:spLocks noGrp="1" noChangeArrowheads="1"/>
          </p:cNvSpPr>
          <p:nvPr>
            <p:ph type="body" idx="1"/>
          </p:nvPr>
        </p:nvSpPr>
        <p:spPr>
          <a:xfrm>
            <a:off x="685800" y="1981200"/>
            <a:ext cx="8077200" cy="4114800"/>
          </a:xfrm>
        </p:spPr>
        <p:txBody>
          <a:bodyPr/>
          <a:lstStyle/>
          <a:p>
            <a:pPr eaLnBrk="1" hangingPunct="1"/>
            <a:r>
              <a:rPr lang="en-US" sz="2800"/>
              <a:t>Midterm will cover first half of the class</a:t>
            </a:r>
          </a:p>
          <a:p>
            <a:pPr lvl="1" eaLnBrk="1" hangingPunct="1"/>
            <a:r>
              <a:rPr lang="en-US" sz="2400"/>
              <a:t>Probably similar to past mid-terms (I will prepare it)</a:t>
            </a:r>
          </a:p>
          <a:p>
            <a:pPr lvl="1" eaLnBrk="1" hangingPunct="1"/>
            <a:r>
              <a:rPr lang="en-US" sz="2400"/>
              <a:t>Blue book exam</a:t>
            </a:r>
          </a:p>
          <a:p>
            <a:pPr lvl="1" eaLnBrk="1" hangingPunct="1"/>
            <a:r>
              <a:rPr lang="en-US" sz="2400"/>
              <a:t>Study questions in advance</a:t>
            </a:r>
          </a:p>
          <a:p>
            <a:pPr lvl="1" eaLnBrk="1" hangingPunct="1"/>
            <a:r>
              <a:rPr lang="en-US" sz="2400"/>
              <a:t>Real questions partially overlap study questions</a:t>
            </a:r>
          </a:p>
          <a:p>
            <a:pPr eaLnBrk="1" hangingPunct="1"/>
            <a:r>
              <a:rPr lang="en-US" sz="2800"/>
              <a:t>Final will cover second half of the class </a:t>
            </a:r>
          </a:p>
          <a:p>
            <a:pPr lvl="1" eaLnBrk="1" hangingPunct="1"/>
            <a:r>
              <a:rPr lang="en-US" sz="2400"/>
              <a:t>The final will be prepared by Professor Binkley</a:t>
            </a:r>
          </a:p>
          <a:p>
            <a:pPr lvl="1" eaLnBrk="1" hangingPunct="1"/>
            <a:r>
              <a:rPr lang="en-US" sz="2400"/>
              <a:t>It will not be a blue book exam</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Date Placeholder 3"/>
          <p:cNvSpPr>
            <a:spLocks noGrp="1"/>
          </p:cNvSpPr>
          <p:nvPr>
            <p:ph type="dt" sz="quarter" idx="10"/>
          </p:nvPr>
        </p:nvSpPr>
        <p:spPr>
          <a:noFill/>
        </p:spPr>
        <p:txBody>
          <a:bodyPr/>
          <a:lstStyle/>
          <a:p>
            <a:fld id="{FCB32705-CFD8-8543-98F6-4B2193997AA6}" type="datetime8">
              <a:rPr lang="en-US" smtClean="0"/>
              <a:pPr/>
              <a:t>9/28/09 09:42</a:t>
            </a:fld>
            <a:endParaRPr lang="en-US" smtClean="0"/>
          </a:p>
        </p:txBody>
      </p:sp>
      <p:sp>
        <p:nvSpPr>
          <p:cNvPr id="35843" name="Rectangle 2"/>
          <p:cNvSpPr>
            <a:spLocks noGrp="1" noChangeArrowheads="1"/>
          </p:cNvSpPr>
          <p:nvPr>
            <p:ph type="title"/>
          </p:nvPr>
        </p:nvSpPr>
        <p:spPr/>
        <p:txBody>
          <a:bodyPr/>
          <a:lstStyle/>
          <a:p>
            <a:pPr eaLnBrk="1" hangingPunct="1"/>
            <a:r>
              <a:rPr lang="en-US"/>
              <a:t>Readings</a:t>
            </a:r>
          </a:p>
        </p:txBody>
      </p:sp>
      <p:sp>
        <p:nvSpPr>
          <p:cNvPr id="35844" name="Rectangle 3"/>
          <p:cNvSpPr>
            <a:spLocks noGrp="1" noChangeArrowheads="1"/>
          </p:cNvSpPr>
          <p:nvPr>
            <p:ph type="body" idx="1"/>
          </p:nvPr>
        </p:nvSpPr>
        <p:spPr/>
        <p:txBody>
          <a:bodyPr/>
          <a:lstStyle/>
          <a:p>
            <a:pPr eaLnBrk="1" hangingPunct="1"/>
            <a:r>
              <a:rPr lang="en-US" sz="2800" dirty="0"/>
              <a:t>Reading assignments are on the web page</a:t>
            </a:r>
          </a:p>
          <a:p>
            <a:pPr eaLnBrk="1" hangingPunct="1"/>
            <a:r>
              <a:rPr lang="en-US" sz="2800" dirty="0"/>
              <a:t>Please come to class prepared to discuss the readings</a:t>
            </a:r>
          </a:p>
          <a:p>
            <a:pPr lvl="1" eaLnBrk="1" hangingPunct="1"/>
            <a:r>
              <a:rPr lang="en-US" sz="2400" dirty="0"/>
              <a:t>You will learn more</a:t>
            </a:r>
          </a:p>
          <a:p>
            <a:pPr lvl="1" eaLnBrk="1" hangingPunct="1"/>
            <a:r>
              <a:rPr lang="en-US" sz="2400" dirty="0"/>
              <a:t>The person sitting next to you will learn more</a:t>
            </a:r>
          </a:p>
          <a:p>
            <a:pPr eaLnBrk="1" hangingPunct="1"/>
            <a:r>
              <a:rPr lang="en-US" sz="2800" dirty="0"/>
              <a:t>I may institute pop quizzes at any time to evaluate your preparation for </a:t>
            </a:r>
            <a:r>
              <a:rPr lang="en-US" sz="2800" dirty="0" smtClean="0"/>
              <a:t>class</a:t>
            </a:r>
          </a:p>
          <a:p>
            <a:pPr eaLnBrk="1" hangingPunct="1"/>
            <a:r>
              <a:rPr lang="en-US" sz="2800" dirty="0" smtClean="0"/>
              <a:t>I may call on students by name to discuss readings in class</a:t>
            </a:r>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Date Placeholder 3"/>
          <p:cNvSpPr>
            <a:spLocks noGrp="1"/>
          </p:cNvSpPr>
          <p:nvPr>
            <p:ph type="dt" sz="quarter" idx="10"/>
          </p:nvPr>
        </p:nvSpPr>
        <p:spPr>
          <a:noFill/>
        </p:spPr>
        <p:txBody>
          <a:bodyPr/>
          <a:lstStyle/>
          <a:p>
            <a:fld id="{858CF28A-09B2-364C-96E2-591D97F75385}" type="datetime8">
              <a:rPr lang="en-US" smtClean="0"/>
              <a:pPr/>
              <a:t>9/28/09 09:42</a:t>
            </a:fld>
            <a:endParaRPr lang="en-US" smtClean="0"/>
          </a:p>
        </p:txBody>
      </p:sp>
      <p:sp>
        <p:nvSpPr>
          <p:cNvPr id="37891" name="Rectangle 2"/>
          <p:cNvSpPr>
            <a:spLocks noGrp="1" noChangeArrowheads="1"/>
          </p:cNvSpPr>
          <p:nvPr>
            <p:ph type="title"/>
          </p:nvPr>
        </p:nvSpPr>
        <p:spPr/>
        <p:txBody>
          <a:bodyPr/>
          <a:lstStyle/>
          <a:p>
            <a:pPr eaLnBrk="1" hangingPunct="1"/>
            <a:r>
              <a:rPr lang="en-US"/>
              <a:t>Class Mailing List</a:t>
            </a:r>
          </a:p>
        </p:txBody>
      </p:sp>
      <p:sp>
        <p:nvSpPr>
          <p:cNvPr id="37892" name="Rectangle 3"/>
          <p:cNvSpPr>
            <a:spLocks noGrp="1" noChangeArrowheads="1"/>
          </p:cNvSpPr>
          <p:nvPr>
            <p:ph type="body" idx="1"/>
          </p:nvPr>
        </p:nvSpPr>
        <p:spPr/>
        <p:txBody>
          <a:bodyPr/>
          <a:lstStyle/>
          <a:p>
            <a:pPr eaLnBrk="1" hangingPunct="1"/>
            <a:r>
              <a:rPr lang="en-US"/>
              <a:t>Please sign up for the class mailing list</a:t>
            </a:r>
          </a:p>
          <a:p>
            <a:pPr eaLnBrk="1" hangingPunct="1"/>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H1N1	Flu</a:t>
            </a:r>
            <a:endParaRPr lang="en-US" dirty="0"/>
          </a:p>
        </p:txBody>
      </p:sp>
      <p:sp>
        <p:nvSpPr>
          <p:cNvPr id="3" name="Content Placeholder 2"/>
          <p:cNvSpPr>
            <a:spLocks noGrp="1"/>
          </p:cNvSpPr>
          <p:nvPr>
            <p:ph idx="1"/>
          </p:nvPr>
        </p:nvSpPr>
        <p:spPr/>
        <p:txBody>
          <a:bodyPr/>
          <a:lstStyle/>
          <a:p>
            <a:r>
              <a:rPr lang="en-US" dirty="0" smtClean="0"/>
              <a:t>There is a high probability of a flu outbreak on campus</a:t>
            </a:r>
          </a:p>
          <a:p>
            <a:r>
              <a:rPr lang="en-US" dirty="0" smtClean="0"/>
              <a:t>Please follow guidelines for minimizing spread of the flu</a:t>
            </a:r>
          </a:p>
          <a:p>
            <a:pPr lvl="1"/>
            <a:r>
              <a:rPr lang="en-US" dirty="0" smtClean="0"/>
              <a:t>Wash your hands</a:t>
            </a:r>
          </a:p>
          <a:p>
            <a:pPr lvl="1"/>
            <a:r>
              <a:rPr lang="en-US" dirty="0" smtClean="0"/>
              <a:t>Cover your cough</a:t>
            </a:r>
          </a:p>
          <a:p>
            <a:r>
              <a:rPr lang="en-US" dirty="0" smtClean="0"/>
              <a:t>If you are sick, please stay home</a:t>
            </a:r>
            <a:endParaRPr lang="en-US" dirty="0"/>
          </a:p>
        </p:txBody>
      </p:sp>
      <p:sp>
        <p:nvSpPr>
          <p:cNvPr id="4" name="Date Placeholder 3"/>
          <p:cNvSpPr>
            <a:spLocks noGrp="1"/>
          </p:cNvSpPr>
          <p:nvPr>
            <p:ph type="dt" sz="half" idx="10"/>
          </p:nvPr>
        </p:nvSpPr>
        <p:spPr/>
        <p:txBody>
          <a:bodyPr/>
          <a:lstStyle/>
          <a:p>
            <a:pPr>
              <a:defRPr/>
            </a:pPr>
            <a:fld id="{B54DE641-B978-B24A-86D3-C55B308CC21D}" type="datetime1">
              <a:rPr lang="en-US" smtClean="0"/>
              <a:pPr>
                <a:defRPr/>
              </a:pPr>
              <a:t>9/28/09</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Flu</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800" dirty="0" smtClean="0"/>
              <a:t>University has published policies on flu (see links from web page)</a:t>
            </a:r>
          </a:p>
          <a:p>
            <a:r>
              <a:rPr lang="en-US" sz="2800" dirty="0" smtClean="0"/>
              <a:t>Doctors notes are not required </a:t>
            </a:r>
          </a:p>
          <a:p>
            <a:r>
              <a:rPr lang="en-US" sz="2800" dirty="0" smtClean="0"/>
              <a:t>All reasonable requests for accommodation will be considered</a:t>
            </a:r>
          </a:p>
          <a:p>
            <a:r>
              <a:rPr lang="en-US" sz="2800" dirty="0" smtClean="0"/>
              <a:t>Instructors may ask students to leave if they show signs of flu</a:t>
            </a:r>
          </a:p>
          <a:p>
            <a:r>
              <a:rPr lang="en-US" sz="2800" dirty="0" smtClean="0"/>
              <a:t>If you are sick, please stay home!  </a:t>
            </a:r>
          </a:p>
          <a:p>
            <a:pPr lvl="1"/>
            <a:r>
              <a:rPr lang="en-US" sz="2400" dirty="0" smtClean="0"/>
              <a:t>I will!</a:t>
            </a:r>
            <a:endParaRPr lang="en-US" sz="2400" dirty="0"/>
          </a:p>
        </p:txBody>
      </p:sp>
      <p:sp>
        <p:nvSpPr>
          <p:cNvPr id="4" name="Date Placeholder 3"/>
          <p:cNvSpPr>
            <a:spLocks noGrp="1"/>
          </p:cNvSpPr>
          <p:nvPr>
            <p:ph type="dt" sz="half" idx="10"/>
          </p:nvPr>
        </p:nvSpPr>
        <p:spPr/>
        <p:txBody>
          <a:bodyPr/>
          <a:lstStyle/>
          <a:p>
            <a:pPr>
              <a:defRPr/>
            </a:pPr>
            <a:fld id="{B54DE641-B978-B24A-86D3-C55B308CC21D}" type="datetime1">
              <a:rPr lang="en-US" smtClean="0"/>
              <a:pPr>
                <a:defRPr/>
              </a:pPr>
              <a:t>9/28/09</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Date Placeholder 3"/>
          <p:cNvSpPr>
            <a:spLocks noGrp="1"/>
          </p:cNvSpPr>
          <p:nvPr>
            <p:ph type="dt" sz="quarter" idx="10"/>
          </p:nvPr>
        </p:nvSpPr>
        <p:spPr>
          <a:noFill/>
        </p:spPr>
        <p:txBody>
          <a:bodyPr/>
          <a:lstStyle/>
          <a:p>
            <a:fld id="{75DCF9E2-4495-7542-A046-E1903750BFAD}" type="datetime8">
              <a:rPr lang="en-US" smtClean="0"/>
              <a:pPr/>
              <a:t>9/28/09 09:43</a:t>
            </a:fld>
            <a:endParaRPr lang="en-US" smtClean="0"/>
          </a:p>
        </p:txBody>
      </p:sp>
      <p:sp>
        <p:nvSpPr>
          <p:cNvPr id="47107" name="Rectangle 2"/>
          <p:cNvSpPr>
            <a:spLocks noGrp="1" noChangeArrowheads="1"/>
          </p:cNvSpPr>
          <p:nvPr>
            <p:ph type="title"/>
          </p:nvPr>
        </p:nvSpPr>
        <p:spPr/>
        <p:txBody>
          <a:bodyPr/>
          <a:lstStyle/>
          <a:p>
            <a:pPr eaLnBrk="1" hangingPunct="1"/>
            <a:r>
              <a:rPr lang="en-US"/>
              <a:t>Objectives</a:t>
            </a:r>
          </a:p>
        </p:txBody>
      </p:sp>
      <p:sp>
        <p:nvSpPr>
          <p:cNvPr id="47108" name="Rectangle 3"/>
          <p:cNvSpPr>
            <a:spLocks noGrp="1" noChangeArrowheads="1"/>
          </p:cNvSpPr>
          <p:nvPr>
            <p:ph type="body" idx="1"/>
          </p:nvPr>
        </p:nvSpPr>
        <p:spPr/>
        <p:txBody>
          <a:bodyPr/>
          <a:lstStyle/>
          <a:p>
            <a:pPr eaLnBrk="1" hangingPunct="1"/>
            <a:r>
              <a:rPr lang="en-US"/>
              <a:t>Discuss the scope of Computer Security</a:t>
            </a:r>
          </a:p>
          <a:p>
            <a:pPr eaLnBrk="1" hangingPunct="1"/>
            <a:r>
              <a:rPr lang="en-US"/>
              <a:t>Introduce a vocabulary to discuss security</a:t>
            </a:r>
          </a:p>
          <a:p>
            <a:pPr eaLnBrk="1" hangingPunct="1"/>
            <a:r>
              <a:rPr lang="en-US"/>
              <a:t>Sketch the course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Date Placeholder 3"/>
          <p:cNvSpPr>
            <a:spLocks noGrp="1"/>
          </p:cNvSpPr>
          <p:nvPr>
            <p:ph type="dt" sz="quarter" idx="10"/>
          </p:nvPr>
        </p:nvSpPr>
        <p:spPr>
          <a:noFill/>
        </p:spPr>
        <p:txBody>
          <a:bodyPr/>
          <a:lstStyle/>
          <a:p>
            <a:fld id="{0B873683-7AD8-AC48-9B0B-1E4512D360ED}" type="datetime8">
              <a:rPr lang="en-US" smtClean="0"/>
              <a:pPr/>
              <a:t>9/28/09 09:43</a:t>
            </a:fld>
            <a:endParaRPr lang="en-US" smtClean="0"/>
          </a:p>
        </p:txBody>
      </p:sp>
      <p:sp>
        <p:nvSpPr>
          <p:cNvPr id="49155" name="Rectangle 2"/>
          <p:cNvSpPr>
            <a:spLocks noGrp="1" noChangeArrowheads="1"/>
          </p:cNvSpPr>
          <p:nvPr>
            <p:ph type="title"/>
          </p:nvPr>
        </p:nvSpPr>
        <p:spPr/>
        <p:txBody>
          <a:bodyPr/>
          <a:lstStyle/>
          <a:p>
            <a:pPr eaLnBrk="1" hangingPunct="1"/>
            <a:r>
              <a:rPr lang="en-US"/>
              <a:t>CS as Engineering</a:t>
            </a:r>
          </a:p>
        </p:txBody>
      </p:sp>
      <p:sp>
        <p:nvSpPr>
          <p:cNvPr id="49156" name="Rectangle 3"/>
          <p:cNvSpPr>
            <a:spLocks noGrp="1" noChangeArrowheads="1"/>
          </p:cNvSpPr>
          <p:nvPr>
            <p:ph type="body" idx="1"/>
          </p:nvPr>
        </p:nvSpPr>
        <p:spPr/>
        <p:txBody>
          <a:bodyPr/>
          <a:lstStyle/>
          <a:p>
            <a:pPr eaLnBrk="1" hangingPunct="1">
              <a:lnSpc>
                <a:spcPct val="90000"/>
              </a:lnSpc>
            </a:pPr>
            <a:r>
              <a:rPr lang="en-US"/>
              <a:t>Is Computer Science, or Computer Security, an engineering discipline?</a:t>
            </a:r>
          </a:p>
          <a:p>
            <a:pPr eaLnBrk="1" hangingPunct="1">
              <a:lnSpc>
                <a:spcPct val="90000"/>
              </a:lnSpc>
            </a:pPr>
            <a:r>
              <a:rPr lang="en-US"/>
              <a:t>What is Engineering?</a:t>
            </a:r>
          </a:p>
          <a:p>
            <a:pPr lvl="1" eaLnBrk="1" hangingPunct="1">
              <a:lnSpc>
                <a:spcPct val="90000"/>
              </a:lnSpc>
            </a:pPr>
            <a:r>
              <a:rPr lang="en-US">
                <a:hlinkClick r:id="rId3"/>
              </a:rPr>
              <a:t>http://en.wikipedia.org/wiki/Engineering</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Date Placeholder 3"/>
          <p:cNvSpPr>
            <a:spLocks noGrp="1"/>
          </p:cNvSpPr>
          <p:nvPr>
            <p:ph type="dt" sz="quarter" idx="10"/>
          </p:nvPr>
        </p:nvSpPr>
        <p:spPr>
          <a:noFill/>
        </p:spPr>
        <p:txBody>
          <a:bodyPr/>
          <a:lstStyle/>
          <a:p>
            <a:fld id="{2FFDDEA4-0AAF-9E44-87DD-CD4E7F508727}" type="datetime8">
              <a:rPr lang="en-US" smtClean="0"/>
              <a:pPr/>
              <a:t>9/28/09 09:43</a:t>
            </a:fld>
            <a:endParaRPr lang="en-US" smtClean="0"/>
          </a:p>
        </p:txBody>
      </p:sp>
      <p:sp>
        <p:nvSpPr>
          <p:cNvPr id="51203" name="Rectangle 2"/>
          <p:cNvSpPr>
            <a:spLocks noGrp="1" noChangeArrowheads="1"/>
          </p:cNvSpPr>
          <p:nvPr>
            <p:ph type="title"/>
          </p:nvPr>
        </p:nvSpPr>
        <p:spPr/>
        <p:txBody>
          <a:bodyPr/>
          <a:lstStyle/>
          <a:p>
            <a:pPr eaLnBrk="1" hangingPunct="1">
              <a:lnSpc>
                <a:spcPct val="90000"/>
              </a:lnSpc>
            </a:pPr>
            <a:r>
              <a:rPr lang="en-US"/>
              <a:t>Engineering (Wikipedia)</a:t>
            </a:r>
          </a:p>
        </p:txBody>
      </p:sp>
      <p:sp>
        <p:nvSpPr>
          <p:cNvPr id="51204" name="Rectangle 4"/>
          <p:cNvSpPr>
            <a:spLocks noGrp="1" noChangeArrowheads="1"/>
          </p:cNvSpPr>
          <p:nvPr>
            <p:ph type="body" idx="1"/>
          </p:nvPr>
        </p:nvSpPr>
        <p:spPr>
          <a:xfrm>
            <a:off x="228600" y="1828800"/>
            <a:ext cx="8915400" cy="4114800"/>
          </a:xfrm>
          <a:noFill/>
        </p:spPr>
        <p:txBody>
          <a:bodyPr/>
          <a:lstStyle/>
          <a:p>
            <a:pPr>
              <a:spcBef>
                <a:spcPct val="0"/>
              </a:spcBef>
              <a:buFontTx/>
              <a:buNone/>
            </a:pPr>
            <a:r>
              <a:rPr lang="en-US" sz="2000">
                <a:latin typeface="Times" charset="0"/>
              </a:rPr>
              <a:t>Engineering is the discipline and profession of applying technical and scientific knowledge and utilizing natural laws and physical resources in order to design and implement materials, structures, machines, devices, systems, and processes that realize a desired objective and meet specified criteria. The American Engineers' Council for Professional Development (ECPD, the predecessor of ABET[1]) has defined engineering as follows:</a:t>
            </a:r>
          </a:p>
          <a:p>
            <a:pPr>
              <a:spcBef>
                <a:spcPct val="0"/>
              </a:spcBef>
              <a:buFontTx/>
              <a:buNone/>
            </a:pPr>
            <a:endParaRPr lang="en-US" sz="2000">
              <a:latin typeface="Times" charset="0"/>
            </a:endParaRPr>
          </a:p>
          <a:p>
            <a:pPr>
              <a:spcBef>
                <a:spcPct val="0"/>
              </a:spcBef>
              <a:buFontTx/>
              <a:buNone/>
            </a:pPr>
            <a:r>
              <a:rPr lang="en-US" sz="2000">
                <a:latin typeface="Times" charset="0"/>
              </a:rPr>
              <a:t>    “[T]he creative application of scientific principles to design or develop structures, machines, apparatus, or manufacturing processes, or works utilizing them singly or in combination; or to construct or operate the same with full cognizance of their design; or to forecast their behavior under specific operating conditions; all as respects an intended function, economics of operation and safety to life and property.”[2][3][4]</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Date Placeholder 3"/>
          <p:cNvSpPr>
            <a:spLocks noGrp="1"/>
          </p:cNvSpPr>
          <p:nvPr>
            <p:ph type="dt" sz="quarter" idx="10"/>
          </p:nvPr>
        </p:nvSpPr>
        <p:spPr>
          <a:noFill/>
        </p:spPr>
        <p:txBody>
          <a:bodyPr/>
          <a:lstStyle/>
          <a:p>
            <a:fld id="{0CB5F98E-FEFE-A144-B408-BAF550BB2AE0}" type="datetime8">
              <a:rPr lang="en-US" smtClean="0"/>
              <a:pPr/>
              <a:t>9/28/09 09:43</a:t>
            </a:fld>
            <a:endParaRPr lang="en-US" smtClean="0"/>
          </a:p>
        </p:txBody>
      </p:sp>
      <p:sp>
        <p:nvSpPr>
          <p:cNvPr id="53251" name="Rectangle 4"/>
          <p:cNvSpPr>
            <a:spLocks noGrp="1" noChangeArrowheads="1"/>
          </p:cNvSpPr>
          <p:nvPr>
            <p:ph type="title"/>
          </p:nvPr>
        </p:nvSpPr>
        <p:spPr/>
        <p:txBody>
          <a:bodyPr/>
          <a:lstStyle/>
          <a:p>
            <a:pPr eaLnBrk="1" hangingPunct="1"/>
            <a:r>
              <a:rPr lang="en-US"/>
              <a:t>CS as Engineering</a:t>
            </a:r>
          </a:p>
        </p:txBody>
      </p:sp>
      <p:sp>
        <p:nvSpPr>
          <p:cNvPr id="53252" name="Rectangle 5"/>
          <p:cNvSpPr>
            <a:spLocks noGrp="1" noChangeArrowheads="1"/>
          </p:cNvSpPr>
          <p:nvPr>
            <p:ph type="body" idx="1"/>
          </p:nvPr>
        </p:nvSpPr>
        <p:spPr/>
        <p:txBody>
          <a:bodyPr/>
          <a:lstStyle/>
          <a:p>
            <a:pPr eaLnBrk="1" hangingPunct="1"/>
            <a:r>
              <a:rPr lang="en-US"/>
              <a:t>Are we meeting the reasonable expectations of society to</a:t>
            </a:r>
          </a:p>
          <a:p>
            <a:pPr lvl="1" eaLnBrk="1" hangingPunct="1"/>
            <a:r>
              <a:rPr lang="en-US"/>
              <a:t>Appropriately apply relevant science to the construction of artifacts </a:t>
            </a:r>
          </a:p>
          <a:p>
            <a:pPr lvl="1" eaLnBrk="1" hangingPunct="1"/>
            <a:r>
              <a:rPr lang="en-US"/>
              <a:t>forecast their behavior under specific operating conditions</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Date Placeholder 3"/>
          <p:cNvSpPr>
            <a:spLocks noGrp="1"/>
          </p:cNvSpPr>
          <p:nvPr>
            <p:ph type="dt" sz="quarter" idx="10"/>
          </p:nvPr>
        </p:nvSpPr>
        <p:spPr>
          <a:noFill/>
        </p:spPr>
        <p:txBody>
          <a:bodyPr/>
          <a:lstStyle/>
          <a:p>
            <a:fld id="{BE4D1DD4-16A8-7F45-87C2-FC524A12D489}" type="datetime8">
              <a:rPr lang="en-US" smtClean="0"/>
              <a:pPr/>
              <a:t>9/28/09 09:43</a:t>
            </a:fld>
            <a:endParaRPr lang="en-US" smtClean="0"/>
          </a:p>
        </p:txBody>
      </p:sp>
      <p:sp>
        <p:nvSpPr>
          <p:cNvPr id="55299" name="Rectangle 2"/>
          <p:cNvSpPr>
            <a:spLocks noGrp="1" noChangeArrowheads="1"/>
          </p:cNvSpPr>
          <p:nvPr>
            <p:ph type="title"/>
          </p:nvPr>
        </p:nvSpPr>
        <p:spPr/>
        <p:txBody>
          <a:bodyPr/>
          <a:lstStyle/>
          <a:p>
            <a:pPr eaLnBrk="1" hangingPunct="1"/>
            <a:r>
              <a:rPr lang="en-US"/>
              <a:t>Case Study</a:t>
            </a:r>
          </a:p>
        </p:txBody>
      </p:sp>
      <p:sp>
        <p:nvSpPr>
          <p:cNvPr id="55300" name="Rectangle 3"/>
          <p:cNvSpPr>
            <a:spLocks noGrp="1" noChangeArrowheads="1"/>
          </p:cNvSpPr>
          <p:nvPr>
            <p:ph type="body" idx="1"/>
          </p:nvPr>
        </p:nvSpPr>
        <p:spPr/>
        <p:txBody>
          <a:bodyPr/>
          <a:lstStyle/>
          <a:p>
            <a:pPr eaLnBrk="1" hangingPunct="1"/>
            <a:r>
              <a:rPr lang="en-US"/>
              <a:t>Voting</a:t>
            </a:r>
          </a:p>
          <a:p>
            <a:pPr eaLnBrk="1" hangingPunct="1"/>
            <a:r>
              <a:rPr lang="en-US"/>
              <a:t>Do electronic voting machines meet the reasonable expectations of society to provide a technology that is trustworthy and cost effective?</a:t>
            </a:r>
          </a:p>
        </p:txBody>
      </p:sp>
      <p:sp>
        <p:nvSpPr>
          <p:cNvPr id="92164" name="Text Box 4"/>
          <p:cNvSpPr txBox="1">
            <a:spLocks noChangeArrowheads="1"/>
          </p:cNvSpPr>
          <p:nvPr/>
        </p:nvSpPr>
        <p:spPr bwMode="auto">
          <a:xfrm>
            <a:off x="1981200" y="4800600"/>
            <a:ext cx="6629400" cy="1066800"/>
          </a:xfrm>
          <a:prstGeom prst="rect">
            <a:avLst/>
          </a:prstGeom>
          <a:noFill/>
          <a:ln w="9525">
            <a:noFill/>
            <a:miter lim="800000"/>
            <a:headEnd/>
            <a:tailEnd/>
          </a:ln>
        </p:spPr>
        <p:txBody>
          <a:bodyPr>
            <a:prstTxWarp prst="textNoShape">
              <a:avLst/>
            </a:prstTxWarp>
            <a:spAutoFit/>
          </a:bodyPr>
          <a:lstStyle/>
          <a:p>
            <a:pPr>
              <a:spcBef>
                <a:spcPct val="50000"/>
              </a:spcBef>
            </a:pPr>
            <a:r>
              <a:rPr lang="en-US" sz="3200" b="1"/>
              <a:t>Trustworthy</a:t>
            </a:r>
            <a:r>
              <a:rPr lang="en-US" sz="3200"/>
              <a:t>:  Worthy of confidence; dependable [Webster’s on-line]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1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4" grpId="0" autoUpdateAnimBg="0"/>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fld id="{8491A3CD-6BCE-1241-B817-F4D2353CB9B6}" type="datetime8">
              <a:rPr lang="en-US" smtClean="0"/>
              <a:pPr/>
              <a:t>9/28/09 09:42</a:t>
            </a:fld>
            <a:endParaRPr lang="en-US" smtClean="0"/>
          </a:p>
        </p:txBody>
      </p:sp>
      <p:sp>
        <p:nvSpPr>
          <p:cNvPr id="17411" name="Rectangle 2"/>
          <p:cNvSpPr>
            <a:spLocks noGrp="1" noChangeArrowheads="1"/>
          </p:cNvSpPr>
          <p:nvPr>
            <p:ph type="title"/>
          </p:nvPr>
        </p:nvSpPr>
        <p:spPr/>
        <p:txBody>
          <a:bodyPr/>
          <a:lstStyle/>
          <a:p>
            <a:pPr eaLnBrk="1" hangingPunct="1"/>
            <a:r>
              <a:rPr lang="en-US"/>
              <a:t>Course Mechanics</a:t>
            </a:r>
          </a:p>
        </p:txBody>
      </p:sp>
      <p:sp>
        <p:nvSpPr>
          <p:cNvPr id="17412" name="Rectangle 3"/>
          <p:cNvSpPr>
            <a:spLocks noGrp="1" noChangeArrowheads="1"/>
          </p:cNvSpPr>
          <p:nvPr>
            <p:ph type="body" idx="1"/>
          </p:nvPr>
        </p:nvSpPr>
        <p:spPr/>
        <p:txBody>
          <a:bodyPr/>
          <a:lstStyle/>
          <a:p>
            <a:pPr eaLnBrk="1" hangingPunct="1"/>
            <a:r>
              <a:rPr lang="en-US" sz="2800" dirty="0"/>
              <a:t>Course web page:</a:t>
            </a:r>
          </a:p>
          <a:p>
            <a:pPr lvl="1" eaLnBrk="1" hangingPunct="1"/>
            <a:r>
              <a:rPr lang="en-US" sz="2000" dirty="0">
                <a:hlinkClick r:id="rId3"/>
              </a:rPr>
              <a:t>http://web.cecs.pdx.edu/~hook/</a:t>
            </a:r>
            <a:r>
              <a:rPr lang="en-US" sz="2000" dirty="0" smtClean="0">
                <a:hlinkClick r:id="rId3"/>
              </a:rPr>
              <a:t>cs491f09</a:t>
            </a:r>
            <a:r>
              <a:rPr lang="en-US" sz="2000" dirty="0" smtClean="0"/>
              <a:t> </a:t>
            </a:r>
            <a:endParaRPr lang="en-US" sz="2400" dirty="0"/>
          </a:p>
          <a:p>
            <a:pPr eaLnBrk="1" hangingPunct="1"/>
            <a:r>
              <a:rPr lang="en-US" sz="2800" dirty="0"/>
              <a:t>Contains:</a:t>
            </a:r>
          </a:p>
          <a:p>
            <a:pPr lvl="1" eaLnBrk="1" hangingPunct="1"/>
            <a:r>
              <a:rPr lang="en-US" sz="2400" dirty="0"/>
              <a:t>Instructor contact information</a:t>
            </a:r>
          </a:p>
          <a:p>
            <a:pPr lvl="1" eaLnBrk="1" hangingPunct="1"/>
            <a:r>
              <a:rPr lang="en-US" sz="2400" dirty="0"/>
              <a:t>Term paper handout</a:t>
            </a:r>
          </a:p>
          <a:p>
            <a:pPr lvl="1" eaLnBrk="1" hangingPunct="1"/>
            <a:r>
              <a:rPr lang="en-US" sz="2400" dirty="0"/>
              <a:t>Grading guidelines</a:t>
            </a:r>
          </a:p>
          <a:p>
            <a:pPr lvl="1" eaLnBrk="1" hangingPunct="1"/>
            <a:r>
              <a:rPr lang="en-US" sz="2400" dirty="0"/>
              <a:t>Topics and Reading Assignments for each lecture</a:t>
            </a:r>
          </a:p>
          <a:p>
            <a:pPr lvl="1" eaLnBrk="1" hangingPunct="1"/>
            <a:r>
              <a:rPr lang="en-US" sz="2400" dirty="0"/>
              <a:t>Links to lecture </a:t>
            </a:r>
            <a:r>
              <a:rPr lang="en-US" sz="2400" dirty="0" smtClean="0"/>
              <a:t>notes</a:t>
            </a:r>
          </a:p>
          <a:p>
            <a:pPr lvl="1" eaLnBrk="1" hangingPunct="1"/>
            <a:r>
              <a:rPr lang="en-US" sz="2400" dirty="0" smtClean="0"/>
              <a:t>H1N1 links</a:t>
            </a:r>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Date Placeholder 3"/>
          <p:cNvSpPr>
            <a:spLocks noGrp="1"/>
          </p:cNvSpPr>
          <p:nvPr>
            <p:ph type="dt" sz="quarter" idx="10"/>
          </p:nvPr>
        </p:nvSpPr>
        <p:spPr>
          <a:noFill/>
        </p:spPr>
        <p:txBody>
          <a:bodyPr/>
          <a:lstStyle/>
          <a:p>
            <a:fld id="{2BFF8139-1DA6-B146-AE2F-C0EDD54738FB}" type="datetime8">
              <a:rPr lang="en-US" smtClean="0"/>
              <a:pPr/>
              <a:t>9/28/09 09:43</a:t>
            </a:fld>
            <a:endParaRPr lang="en-US" smtClean="0"/>
          </a:p>
        </p:txBody>
      </p:sp>
      <p:sp>
        <p:nvSpPr>
          <p:cNvPr id="57347" name="Rectangle 2"/>
          <p:cNvSpPr>
            <a:spLocks noGrp="1" noChangeArrowheads="1"/>
          </p:cNvSpPr>
          <p:nvPr>
            <p:ph type="title"/>
          </p:nvPr>
        </p:nvSpPr>
        <p:spPr/>
        <p:txBody>
          <a:bodyPr/>
          <a:lstStyle/>
          <a:p>
            <a:pPr eaLnBrk="1" hangingPunct="1"/>
            <a:r>
              <a:rPr lang="en-US"/>
              <a:t>NY Times, January 2008:</a:t>
            </a:r>
          </a:p>
        </p:txBody>
      </p:sp>
      <p:sp>
        <p:nvSpPr>
          <p:cNvPr id="57348" name="Rectangle 3"/>
          <p:cNvSpPr>
            <a:spLocks noGrp="1" noChangeArrowheads="1"/>
          </p:cNvSpPr>
          <p:nvPr>
            <p:ph type="body" idx="1"/>
          </p:nvPr>
        </p:nvSpPr>
        <p:spPr/>
        <p:txBody>
          <a:bodyPr/>
          <a:lstStyle/>
          <a:p>
            <a:pPr eaLnBrk="1" hangingPunct="1">
              <a:lnSpc>
                <a:spcPct val="90000"/>
              </a:lnSpc>
              <a:buFontTx/>
              <a:buNone/>
            </a:pPr>
            <a:r>
              <a:rPr lang="en-US" sz="2800"/>
              <a:t>“The 2000 election illustrated the cardinal rule of voting systems: if they produce ambiguous results, they are doomed to suspicion. The election is never settled in the mind of the public. To this date, many Gore supporters refuse to accept the legitimacy of George W. Bush’s presidency; and by ultimately deciding the 2000 presidential election, the Supreme Court was pilloried for appearing overly partisan.”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Date Placeholder 3"/>
          <p:cNvSpPr>
            <a:spLocks noGrp="1"/>
          </p:cNvSpPr>
          <p:nvPr>
            <p:ph type="dt" sz="quarter" idx="10"/>
          </p:nvPr>
        </p:nvSpPr>
        <p:spPr>
          <a:noFill/>
        </p:spPr>
        <p:txBody>
          <a:bodyPr/>
          <a:lstStyle/>
          <a:p>
            <a:fld id="{EFADE5B7-1BF9-274E-8B32-F8466F976645}" type="datetime8">
              <a:rPr lang="en-US" smtClean="0"/>
              <a:pPr/>
              <a:t>9/28/09 09:43</a:t>
            </a:fld>
            <a:endParaRPr lang="en-US" smtClean="0"/>
          </a:p>
        </p:txBody>
      </p:sp>
      <p:sp>
        <p:nvSpPr>
          <p:cNvPr id="59395" name="Rectangle 2"/>
          <p:cNvSpPr>
            <a:spLocks noGrp="1" noChangeArrowheads="1"/>
          </p:cNvSpPr>
          <p:nvPr>
            <p:ph type="title"/>
          </p:nvPr>
        </p:nvSpPr>
        <p:spPr/>
        <p:txBody>
          <a:bodyPr/>
          <a:lstStyle/>
          <a:p>
            <a:pPr eaLnBrk="1" hangingPunct="1"/>
            <a:r>
              <a:rPr lang="en-US"/>
              <a:t>Reaction to 2000 election</a:t>
            </a:r>
          </a:p>
        </p:txBody>
      </p:sp>
      <p:sp>
        <p:nvSpPr>
          <p:cNvPr id="59396" name="Rectangle 3"/>
          <p:cNvSpPr>
            <a:spLocks noGrp="1" noChangeArrowheads="1"/>
          </p:cNvSpPr>
          <p:nvPr>
            <p:ph type="body" idx="1"/>
          </p:nvPr>
        </p:nvSpPr>
        <p:spPr/>
        <p:txBody>
          <a:bodyPr/>
          <a:lstStyle/>
          <a:p>
            <a:pPr eaLnBrk="1" hangingPunct="1">
              <a:lnSpc>
                <a:spcPct val="90000"/>
              </a:lnSpc>
            </a:pPr>
            <a:r>
              <a:rPr lang="en-US" sz="2800"/>
              <a:t>Help America Vote Act (HAVA) of 2002</a:t>
            </a:r>
          </a:p>
          <a:p>
            <a:pPr lvl="1" eaLnBrk="1" hangingPunct="1">
              <a:lnSpc>
                <a:spcPct val="90000"/>
              </a:lnSpc>
            </a:pPr>
            <a:r>
              <a:rPr lang="en-US" sz="2400"/>
              <a:t>$3.9 billion for new technology</a:t>
            </a:r>
          </a:p>
          <a:p>
            <a:pPr lvl="1" eaLnBrk="1" hangingPunct="1">
              <a:lnSpc>
                <a:spcPct val="90000"/>
              </a:lnSpc>
            </a:pPr>
            <a:r>
              <a:rPr lang="en-US" sz="2400"/>
              <a:t>“Computers seemed like the perfect answer to the hanging chad. </a:t>
            </a:r>
          </a:p>
          <a:p>
            <a:pPr lvl="2" eaLnBrk="1" hangingPunct="1">
              <a:lnSpc>
                <a:spcPct val="90000"/>
              </a:lnSpc>
            </a:pPr>
            <a:r>
              <a:rPr lang="en-US" sz="2000"/>
              <a:t>Touch-screen machines would be clear and legible, …</a:t>
            </a:r>
          </a:p>
          <a:p>
            <a:pPr lvl="2" eaLnBrk="1" hangingPunct="1">
              <a:lnSpc>
                <a:spcPct val="90000"/>
              </a:lnSpc>
            </a:pPr>
            <a:r>
              <a:rPr lang="en-US" sz="2000"/>
              <a:t>The results could be tabulated very quickly …</a:t>
            </a:r>
          </a:p>
          <a:p>
            <a:pPr lvl="2" eaLnBrk="1" hangingPunct="1">
              <a:lnSpc>
                <a:spcPct val="90000"/>
              </a:lnSpc>
            </a:pPr>
            <a:r>
              <a:rPr lang="en-US" sz="2000"/>
              <a:t>And best of all, the vote totals would be conclusive…</a:t>
            </a:r>
          </a:p>
          <a:p>
            <a:pPr lvl="2" eaLnBrk="1" hangingPunct="1">
              <a:lnSpc>
                <a:spcPct val="90000"/>
              </a:lnSpc>
            </a:pPr>
            <a:r>
              <a:rPr lang="en-US" sz="2000"/>
              <a:t>(Touch-screen machines were also promoted as a way to allow the blind or paralyzed to vote … HAVA required each poll station to have at least one “accessible” machine.)”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Date Placeholder 3"/>
          <p:cNvSpPr>
            <a:spLocks noGrp="1"/>
          </p:cNvSpPr>
          <p:nvPr>
            <p:ph type="dt" sz="quarter" idx="10"/>
          </p:nvPr>
        </p:nvSpPr>
        <p:spPr>
          <a:noFill/>
        </p:spPr>
        <p:txBody>
          <a:bodyPr/>
          <a:lstStyle/>
          <a:p>
            <a:fld id="{3B1F7125-5B5E-614F-8D9B-6EA96C59E2AB}" type="datetime8">
              <a:rPr lang="en-US" smtClean="0"/>
              <a:pPr/>
              <a:t>9/28/09 09:43</a:t>
            </a:fld>
            <a:endParaRPr lang="en-US" smtClean="0"/>
          </a:p>
        </p:txBody>
      </p:sp>
      <p:sp>
        <p:nvSpPr>
          <p:cNvPr id="61443" name="Rectangle 2"/>
          <p:cNvSpPr>
            <a:spLocks noGrp="1" noChangeArrowheads="1"/>
          </p:cNvSpPr>
          <p:nvPr>
            <p:ph type="title"/>
          </p:nvPr>
        </p:nvSpPr>
        <p:spPr/>
        <p:txBody>
          <a:bodyPr/>
          <a:lstStyle/>
          <a:p>
            <a:pPr eaLnBrk="1" hangingPunct="1"/>
            <a:r>
              <a:rPr lang="en-US"/>
              <a:t>Touch Screen Voting Today</a:t>
            </a:r>
          </a:p>
        </p:txBody>
      </p:sp>
      <p:sp>
        <p:nvSpPr>
          <p:cNvPr id="61444" name="Rectangle 3"/>
          <p:cNvSpPr>
            <a:spLocks noGrp="1" noChangeArrowheads="1"/>
          </p:cNvSpPr>
          <p:nvPr>
            <p:ph type="body" idx="1"/>
          </p:nvPr>
        </p:nvSpPr>
        <p:spPr/>
        <p:txBody>
          <a:bodyPr/>
          <a:lstStyle/>
          <a:p>
            <a:pPr eaLnBrk="1" hangingPunct="1"/>
            <a:r>
              <a:rPr lang="en-US" dirty="0"/>
              <a:t>Computers have not solved the problem</a:t>
            </a:r>
          </a:p>
          <a:p>
            <a:pPr eaLnBrk="1" hangingPunct="1"/>
            <a:r>
              <a:rPr lang="en-US" dirty="0"/>
              <a:t>There is still a crisis of confidence in voting</a:t>
            </a:r>
          </a:p>
          <a:p>
            <a:pPr lvl="1" eaLnBrk="1" hangingPunct="1"/>
            <a:r>
              <a:rPr lang="en-US" dirty="0">
                <a:hlinkClick r:id="rId3"/>
              </a:rPr>
              <a:t>http://news.google.com/news?hl=en&amp;ned=us&amp;q=voting+machines&amp;btnG=Search</a:t>
            </a:r>
            <a:endParaRPr lang="en-US" dirty="0"/>
          </a:p>
          <a:p>
            <a:pPr lvl="1" eaLnBrk="1" hangingPunct="1"/>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Date Placeholder 3"/>
          <p:cNvSpPr>
            <a:spLocks noGrp="1"/>
          </p:cNvSpPr>
          <p:nvPr>
            <p:ph type="dt" sz="quarter" idx="10"/>
          </p:nvPr>
        </p:nvSpPr>
        <p:spPr>
          <a:noFill/>
        </p:spPr>
        <p:txBody>
          <a:bodyPr/>
          <a:lstStyle/>
          <a:p>
            <a:fld id="{6C35E6B3-A89E-FE45-B4F5-AF5BBE70A810}" type="datetime8">
              <a:rPr lang="en-US" smtClean="0"/>
              <a:pPr/>
              <a:t>9/28/09 09:43</a:t>
            </a:fld>
            <a:endParaRPr lang="en-US" smtClean="0"/>
          </a:p>
        </p:txBody>
      </p:sp>
      <p:sp>
        <p:nvSpPr>
          <p:cNvPr id="63491" name="Rectangle 2"/>
          <p:cNvSpPr>
            <a:spLocks noGrp="1" noChangeArrowheads="1"/>
          </p:cNvSpPr>
          <p:nvPr>
            <p:ph type="title"/>
          </p:nvPr>
        </p:nvSpPr>
        <p:spPr/>
        <p:txBody>
          <a:bodyPr/>
          <a:lstStyle/>
          <a:p>
            <a:pPr eaLnBrk="1" hangingPunct="1"/>
            <a:r>
              <a:rPr lang="en-US"/>
              <a:t>New Jersey</a:t>
            </a:r>
          </a:p>
        </p:txBody>
      </p:sp>
      <p:sp>
        <p:nvSpPr>
          <p:cNvPr id="63492" name="Rectangle 3"/>
          <p:cNvSpPr>
            <a:spLocks noGrp="1" noChangeArrowheads="1"/>
          </p:cNvSpPr>
          <p:nvPr>
            <p:ph type="body" idx="1"/>
          </p:nvPr>
        </p:nvSpPr>
        <p:spPr/>
        <p:txBody>
          <a:bodyPr/>
          <a:lstStyle/>
          <a:p>
            <a:pPr eaLnBrk="1" hangingPunct="1"/>
            <a:r>
              <a:rPr lang="en-US"/>
              <a:t>In February 2008, New Jersey used Sequoia voting machines in their primary election</a:t>
            </a:r>
          </a:p>
          <a:p>
            <a:pPr eaLnBrk="1" hangingPunct="1"/>
            <a:r>
              <a:rPr lang="en-US"/>
              <a:t>Election officials noted anomalies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Date Placeholder 3"/>
          <p:cNvSpPr>
            <a:spLocks noGrp="1"/>
          </p:cNvSpPr>
          <p:nvPr>
            <p:ph type="dt" sz="quarter" idx="10"/>
          </p:nvPr>
        </p:nvSpPr>
        <p:spPr>
          <a:noFill/>
        </p:spPr>
        <p:txBody>
          <a:bodyPr/>
          <a:lstStyle/>
          <a:p>
            <a:fld id="{6485C6A1-C608-864E-B00A-C4AF42D3731D}" type="datetime8">
              <a:rPr lang="en-US" smtClean="0"/>
              <a:pPr/>
              <a:t>9/28/09 09:43</a:t>
            </a:fld>
            <a:endParaRPr lang="en-US" smtClean="0"/>
          </a:p>
        </p:txBody>
      </p:sp>
      <p:pic>
        <p:nvPicPr>
          <p:cNvPr id="65539" name="Picture 4" descr="tape2"/>
          <p:cNvPicPr>
            <a:picLocks noChangeAspect="1" noChangeArrowheads="1"/>
          </p:cNvPicPr>
          <p:nvPr/>
        </p:nvPicPr>
        <p:blipFill>
          <a:blip r:embed="rId3"/>
          <a:srcRect/>
          <a:stretch>
            <a:fillRect/>
          </a:stretch>
        </p:blipFill>
        <p:spPr bwMode="auto">
          <a:xfrm>
            <a:off x="0" y="-3581400"/>
            <a:ext cx="11296650" cy="13716000"/>
          </a:xfrm>
          <a:prstGeom prst="rect">
            <a:avLst/>
          </a:prstGeom>
          <a:noFill/>
          <a:ln w="9525">
            <a:noFill/>
            <a:miter lim="800000"/>
            <a:headEnd/>
            <a:tailEnd/>
          </a:ln>
        </p:spPr>
      </p:pic>
      <p:sp>
        <p:nvSpPr>
          <p:cNvPr id="65540" name="Rectangle 3"/>
          <p:cNvSpPr>
            <a:spLocks noGrp="1" noChangeArrowheads="1"/>
          </p:cNvSpPr>
          <p:nvPr>
            <p:ph type="body" idx="1"/>
          </p:nvPr>
        </p:nvSpPr>
        <p:spPr>
          <a:xfrm>
            <a:off x="4419600" y="1981200"/>
            <a:ext cx="4038600" cy="4114800"/>
          </a:xfrm>
        </p:spPr>
        <p:txBody>
          <a:bodyPr/>
          <a:lstStyle/>
          <a:p>
            <a:pPr eaLnBrk="1" hangingPunct="1">
              <a:buFontTx/>
              <a:buNone/>
            </a:pPr>
            <a:r>
              <a:rPr lang="en-US" sz="2800"/>
              <a:t>57+3+1+1+204 = 266</a:t>
            </a:r>
          </a:p>
          <a:p>
            <a:pPr eaLnBrk="1" hangingPunct="1">
              <a:buFontTx/>
              <a:buNone/>
            </a:pPr>
            <a:endParaRPr lang="en-US" sz="2800"/>
          </a:p>
          <a:p>
            <a:pPr eaLnBrk="1" hangingPunct="1">
              <a:buFontTx/>
              <a:buNone/>
            </a:pPr>
            <a:r>
              <a:rPr lang="en-US" sz="2800"/>
              <a:t>1 + 11 + 9 + 1 = 22</a:t>
            </a:r>
          </a:p>
        </p:txBody>
      </p:sp>
      <p:sp>
        <p:nvSpPr>
          <p:cNvPr id="65541" name="Text Box 6"/>
          <p:cNvSpPr txBox="1">
            <a:spLocks noChangeArrowheads="1"/>
          </p:cNvSpPr>
          <p:nvPr/>
        </p:nvSpPr>
        <p:spPr bwMode="auto">
          <a:xfrm>
            <a:off x="4419600" y="228600"/>
            <a:ext cx="5105400" cy="822325"/>
          </a:xfrm>
          <a:prstGeom prst="rect">
            <a:avLst/>
          </a:prstGeom>
          <a:noFill/>
          <a:ln w="9525">
            <a:noFill/>
            <a:miter lim="800000"/>
            <a:headEnd/>
            <a:tailEnd/>
          </a:ln>
        </p:spPr>
        <p:txBody>
          <a:bodyPr>
            <a:prstTxWarp prst="textNoShape">
              <a:avLst/>
            </a:prstTxWarp>
            <a:spAutoFit/>
          </a:bodyPr>
          <a:lstStyle/>
          <a:p>
            <a:pPr>
              <a:spcBef>
                <a:spcPct val="50000"/>
              </a:spcBef>
            </a:pPr>
            <a:r>
              <a:rPr lang="en-US"/>
              <a:t>New Jersey election tape, February 2008, source: Freedom to Tinker blog:</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Date Placeholder 3"/>
          <p:cNvSpPr>
            <a:spLocks noGrp="1"/>
          </p:cNvSpPr>
          <p:nvPr>
            <p:ph type="dt" sz="quarter" idx="10"/>
          </p:nvPr>
        </p:nvSpPr>
        <p:spPr>
          <a:noFill/>
        </p:spPr>
        <p:txBody>
          <a:bodyPr/>
          <a:lstStyle/>
          <a:p>
            <a:fld id="{55A8307A-66AD-714A-A3AF-39EEC70AA47E}" type="datetime8">
              <a:rPr lang="en-US" smtClean="0"/>
              <a:pPr/>
              <a:t>9/28/09 09:43</a:t>
            </a:fld>
            <a:endParaRPr lang="en-US" smtClean="0"/>
          </a:p>
        </p:txBody>
      </p:sp>
      <p:sp>
        <p:nvSpPr>
          <p:cNvPr id="67587" name="Rectangle 2"/>
          <p:cNvSpPr>
            <a:spLocks noGrp="1" noChangeArrowheads="1"/>
          </p:cNvSpPr>
          <p:nvPr>
            <p:ph type="title"/>
          </p:nvPr>
        </p:nvSpPr>
        <p:spPr/>
        <p:txBody>
          <a:bodyPr/>
          <a:lstStyle/>
          <a:p>
            <a:pPr eaLnBrk="1" hangingPunct="1"/>
            <a:r>
              <a:rPr lang="en-US" smtClean="0"/>
              <a:t>Several incidents</a:t>
            </a:r>
          </a:p>
        </p:txBody>
      </p:sp>
      <p:sp>
        <p:nvSpPr>
          <p:cNvPr id="67588" name="Rectangle 3"/>
          <p:cNvSpPr>
            <a:spLocks noGrp="1" noChangeArrowheads="1"/>
          </p:cNvSpPr>
          <p:nvPr>
            <p:ph type="body" idx="1"/>
          </p:nvPr>
        </p:nvSpPr>
        <p:spPr/>
        <p:txBody>
          <a:bodyPr/>
          <a:lstStyle/>
          <a:p>
            <a:pPr eaLnBrk="1" hangingPunct="1"/>
            <a:r>
              <a:rPr lang="en-US"/>
              <a:t>The web site  </a:t>
            </a:r>
            <a:r>
              <a:rPr lang="en-US">
                <a:hlinkClick r:id="rId3"/>
              </a:rPr>
              <a:t>http://citp.princeton.edu/njvotingdocuments/</a:t>
            </a:r>
            <a:r>
              <a:rPr lang="en-US"/>
              <a:t> includes nine tapes from Union County New Jersey (and now several other counties)</a:t>
            </a:r>
          </a:p>
          <a:p>
            <a:pPr eaLnBrk="1" hangingPunct="1"/>
            <a:r>
              <a:rPr lang="en-US"/>
              <a:t>Union County election officials solicited the help of Ed Felten’s lab at Princeton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Date Placeholder 3"/>
          <p:cNvSpPr>
            <a:spLocks noGrp="1"/>
          </p:cNvSpPr>
          <p:nvPr>
            <p:ph type="dt" sz="quarter" idx="10"/>
          </p:nvPr>
        </p:nvSpPr>
        <p:spPr>
          <a:noFill/>
        </p:spPr>
        <p:txBody>
          <a:bodyPr/>
          <a:lstStyle/>
          <a:p>
            <a:fld id="{27DAEA00-CD25-7B44-9057-F33696A9B511}" type="datetime8">
              <a:rPr lang="en-US" smtClean="0"/>
              <a:pPr/>
              <a:t>9/28/09 09:43</a:t>
            </a:fld>
            <a:endParaRPr lang="en-US" smtClean="0"/>
          </a:p>
        </p:txBody>
      </p:sp>
      <p:sp>
        <p:nvSpPr>
          <p:cNvPr id="69635" name="Rectangle 2"/>
          <p:cNvSpPr>
            <a:spLocks noGrp="1" noChangeArrowheads="1"/>
          </p:cNvSpPr>
          <p:nvPr>
            <p:ph type="title"/>
          </p:nvPr>
        </p:nvSpPr>
        <p:spPr>
          <a:xfrm>
            <a:off x="762000" y="0"/>
            <a:ext cx="7772400" cy="1143000"/>
          </a:xfrm>
        </p:spPr>
        <p:txBody>
          <a:bodyPr/>
          <a:lstStyle/>
          <a:p>
            <a:pPr eaLnBrk="1" hangingPunct="1"/>
            <a:r>
              <a:rPr lang="en-US"/>
              <a:t>Sequoia’s Response</a:t>
            </a:r>
          </a:p>
        </p:txBody>
      </p:sp>
      <p:sp>
        <p:nvSpPr>
          <p:cNvPr id="69636" name="Rectangle 3"/>
          <p:cNvSpPr>
            <a:spLocks noGrp="1" noChangeArrowheads="1"/>
          </p:cNvSpPr>
          <p:nvPr>
            <p:ph type="body" idx="1"/>
          </p:nvPr>
        </p:nvSpPr>
        <p:spPr>
          <a:xfrm>
            <a:off x="838200" y="1143000"/>
            <a:ext cx="7772400" cy="4114800"/>
          </a:xfrm>
        </p:spPr>
        <p:txBody>
          <a:bodyPr/>
          <a:lstStyle/>
          <a:p>
            <a:pPr eaLnBrk="1" hangingPunct="1">
              <a:lnSpc>
                <a:spcPct val="90000"/>
              </a:lnSpc>
              <a:buFontTx/>
              <a:buNone/>
            </a:pPr>
            <a:r>
              <a:rPr lang="en-US" sz="1400"/>
              <a:t>Sender: Smith, Ed [address redacted]@sequoiavote.com</a:t>
            </a:r>
          </a:p>
          <a:p>
            <a:pPr eaLnBrk="1" hangingPunct="1">
              <a:lnSpc>
                <a:spcPct val="90000"/>
              </a:lnSpc>
              <a:buFontTx/>
              <a:buNone/>
            </a:pPr>
            <a:r>
              <a:rPr lang="en-US" sz="1400"/>
              <a:t>To: felten@cs.princeton.edu, appel@princeton.edu</a:t>
            </a:r>
          </a:p>
          <a:p>
            <a:pPr eaLnBrk="1" hangingPunct="1">
              <a:lnSpc>
                <a:spcPct val="90000"/>
              </a:lnSpc>
              <a:buFontTx/>
              <a:buNone/>
            </a:pPr>
            <a:r>
              <a:rPr lang="en-US" sz="1400"/>
              <a:t>Subject: Sequoia Advantage voting machines from New Jersey</a:t>
            </a:r>
          </a:p>
          <a:p>
            <a:pPr eaLnBrk="1" hangingPunct="1">
              <a:lnSpc>
                <a:spcPct val="90000"/>
              </a:lnSpc>
              <a:buFontTx/>
              <a:buNone/>
            </a:pPr>
            <a:r>
              <a:rPr lang="en-US" sz="1400"/>
              <a:t>Date: Fri, Mar 14, 2008 at 6:16 PM</a:t>
            </a:r>
          </a:p>
          <a:p>
            <a:pPr eaLnBrk="1" hangingPunct="1">
              <a:lnSpc>
                <a:spcPct val="90000"/>
              </a:lnSpc>
              <a:buFontTx/>
              <a:buNone/>
            </a:pPr>
            <a:endParaRPr lang="en-US" sz="1400"/>
          </a:p>
          <a:p>
            <a:pPr eaLnBrk="1" hangingPunct="1">
              <a:lnSpc>
                <a:spcPct val="90000"/>
              </a:lnSpc>
              <a:buFontTx/>
              <a:buNone/>
            </a:pPr>
            <a:r>
              <a:rPr lang="en-US" sz="1400"/>
              <a:t>Dear Professors Felten and Appel:</a:t>
            </a:r>
          </a:p>
          <a:p>
            <a:pPr eaLnBrk="1" hangingPunct="1">
              <a:lnSpc>
                <a:spcPct val="90000"/>
              </a:lnSpc>
              <a:buFontTx/>
              <a:buNone/>
            </a:pPr>
            <a:endParaRPr lang="en-US" sz="1400"/>
          </a:p>
          <a:p>
            <a:pPr eaLnBrk="1" hangingPunct="1">
              <a:lnSpc>
                <a:spcPct val="90000"/>
              </a:lnSpc>
              <a:buFontTx/>
              <a:buNone/>
            </a:pPr>
            <a:r>
              <a:rPr lang="en-US" sz="1400"/>
              <a:t>As you have likely read in the news media, certain New Jersey election officials have stated that they plan to send to you one or more Sequoia Advantage voting machines for analysis. I want to make you aware that if the County does so, it violates their established Sequoia licensing Agreement for use of the voting system. Sequoia has also retained counsel to stop any infringement of our intellectual properties, including any non-compliant analysis. We will also take appropriate steps to protect against any publication of Sequoia software, its behavior, reports regarding same or any other infringement of our intellectual property.</a:t>
            </a:r>
          </a:p>
          <a:p>
            <a:pPr eaLnBrk="1" hangingPunct="1">
              <a:lnSpc>
                <a:spcPct val="90000"/>
              </a:lnSpc>
              <a:buFontTx/>
              <a:buNone/>
            </a:pPr>
            <a:endParaRPr lang="en-US" sz="1400"/>
          </a:p>
          <a:p>
            <a:pPr eaLnBrk="1" hangingPunct="1">
              <a:lnSpc>
                <a:spcPct val="90000"/>
              </a:lnSpc>
              <a:buFontTx/>
              <a:buNone/>
            </a:pPr>
            <a:r>
              <a:rPr lang="en-US" sz="1400"/>
              <a:t>Very truly yours,</a:t>
            </a:r>
          </a:p>
          <a:p>
            <a:pPr eaLnBrk="1" hangingPunct="1">
              <a:lnSpc>
                <a:spcPct val="90000"/>
              </a:lnSpc>
              <a:buFontTx/>
              <a:buNone/>
            </a:pPr>
            <a:r>
              <a:rPr lang="en-US" sz="1400"/>
              <a:t>Edwin Smith</a:t>
            </a:r>
          </a:p>
          <a:p>
            <a:pPr eaLnBrk="1" hangingPunct="1">
              <a:lnSpc>
                <a:spcPct val="90000"/>
              </a:lnSpc>
              <a:buFontTx/>
              <a:buNone/>
            </a:pPr>
            <a:r>
              <a:rPr lang="en-US" sz="1400"/>
              <a:t>VP, Compliance/Quality/Certification</a:t>
            </a:r>
          </a:p>
          <a:p>
            <a:pPr eaLnBrk="1" hangingPunct="1">
              <a:lnSpc>
                <a:spcPct val="90000"/>
              </a:lnSpc>
              <a:buFontTx/>
              <a:buNone/>
            </a:pPr>
            <a:r>
              <a:rPr lang="en-US" sz="1400"/>
              <a:t>Sequoia Voting Systems</a:t>
            </a:r>
          </a:p>
          <a:p>
            <a:pPr eaLnBrk="1" hangingPunct="1">
              <a:lnSpc>
                <a:spcPct val="90000"/>
              </a:lnSpc>
              <a:buFontTx/>
              <a:buNone/>
            </a:pPr>
            <a:endParaRPr lang="en-US" sz="1400"/>
          </a:p>
          <a:p>
            <a:pPr eaLnBrk="1" hangingPunct="1">
              <a:lnSpc>
                <a:spcPct val="90000"/>
              </a:lnSpc>
              <a:buFontTx/>
              <a:buNone/>
            </a:pPr>
            <a:r>
              <a:rPr lang="en-US" sz="1400"/>
              <a:t>[contact information and boilerplate redacted]</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pPr eaLnBrk="1" hangingPunct="1"/>
            <a:r>
              <a:rPr lang="en-US" smtClean="0"/>
              <a:t>Princeton gains access</a:t>
            </a:r>
          </a:p>
        </p:txBody>
      </p:sp>
      <p:sp>
        <p:nvSpPr>
          <p:cNvPr id="71683" name="Content Placeholder 2"/>
          <p:cNvSpPr>
            <a:spLocks noGrp="1"/>
          </p:cNvSpPr>
          <p:nvPr>
            <p:ph idx="1"/>
          </p:nvPr>
        </p:nvSpPr>
        <p:spPr/>
        <p:txBody>
          <a:bodyPr/>
          <a:lstStyle/>
          <a:p>
            <a:pPr eaLnBrk="1" hangingPunct="1"/>
            <a:r>
              <a:rPr lang="en-US" sz="2800" smtClean="0"/>
              <a:t>Law suit originally filed in 2004 was brought to trial in 2008</a:t>
            </a:r>
          </a:p>
          <a:p>
            <a:pPr eaLnBrk="1" hangingPunct="1"/>
            <a:r>
              <a:rPr lang="en-US" sz="2800" smtClean="0"/>
              <a:t>Trial judge ordered machines be made available to Princeton affiliated expert witnesses (Appel et al.)</a:t>
            </a:r>
          </a:p>
          <a:p>
            <a:pPr eaLnBrk="1" hangingPunct="1"/>
            <a:r>
              <a:rPr lang="en-US" sz="2800" smtClean="0"/>
              <a:t>Machines were studied in July and August 2008</a:t>
            </a:r>
          </a:p>
          <a:p>
            <a:pPr eaLnBrk="1" hangingPunct="1"/>
            <a:r>
              <a:rPr lang="en-US" sz="2800" smtClean="0"/>
              <a:t>Findings released October 17, 2008 </a:t>
            </a:r>
            <a:br>
              <a:rPr lang="en-US" sz="2800" smtClean="0"/>
            </a:br>
            <a:r>
              <a:rPr lang="en-US" sz="2800" smtClean="0">
                <a:hlinkClick r:id="rId2"/>
              </a:rPr>
              <a:t>http://citp.princeton.edu/voting/advantage/</a:t>
            </a:r>
            <a:r>
              <a:rPr lang="en-US" sz="2800" smtClean="0"/>
              <a:t> </a:t>
            </a:r>
          </a:p>
          <a:p>
            <a:pPr eaLnBrk="1" hangingPunct="1">
              <a:buFontTx/>
              <a:buNone/>
            </a:pPr>
            <a:endParaRPr lang="en-US" sz="2800" smtClean="0"/>
          </a:p>
        </p:txBody>
      </p:sp>
      <p:sp>
        <p:nvSpPr>
          <p:cNvPr id="71684" name="Date Placeholder 3"/>
          <p:cNvSpPr>
            <a:spLocks noGrp="1"/>
          </p:cNvSpPr>
          <p:nvPr>
            <p:ph type="dt" sz="quarter" idx="10"/>
          </p:nvPr>
        </p:nvSpPr>
        <p:spPr>
          <a:noFill/>
        </p:spPr>
        <p:txBody>
          <a:bodyPr/>
          <a:lstStyle/>
          <a:p>
            <a:fld id="{10F40EA5-3FF9-624F-A240-9069E90B0E3D}" type="datetime8">
              <a:rPr lang="en-US" smtClean="0"/>
              <a:pPr/>
              <a:t>9/28/09 09:43</a:t>
            </a:fld>
            <a:endParaRPr lang="en-US" smtClean="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6" name="Date Placeholder 3"/>
          <p:cNvSpPr>
            <a:spLocks noGrp="1"/>
          </p:cNvSpPr>
          <p:nvPr>
            <p:ph type="dt" sz="quarter" idx="10"/>
          </p:nvPr>
        </p:nvSpPr>
        <p:spPr>
          <a:noFill/>
        </p:spPr>
        <p:txBody>
          <a:bodyPr/>
          <a:lstStyle/>
          <a:p>
            <a:fld id="{D366515C-BC27-294F-9B5D-9BBC0C2B136B}" type="datetime8">
              <a:rPr lang="en-US" smtClean="0"/>
              <a:pPr/>
              <a:t>9/28/09 09:43</a:t>
            </a:fld>
            <a:endParaRPr lang="en-US" smtClean="0"/>
          </a:p>
        </p:txBody>
      </p:sp>
      <p:sp>
        <p:nvSpPr>
          <p:cNvPr id="72707" name="Rectangle 2"/>
          <p:cNvSpPr>
            <a:spLocks noGrp="1" noChangeArrowheads="1"/>
          </p:cNvSpPr>
          <p:nvPr>
            <p:ph type="title"/>
          </p:nvPr>
        </p:nvSpPr>
        <p:spPr/>
        <p:txBody>
          <a:bodyPr/>
          <a:lstStyle/>
          <a:p>
            <a:pPr eaLnBrk="1" hangingPunct="1"/>
            <a:r>
              <a:rPr lang="en-US"/>
              <a:t>Why?</a:t>
            </a:r>
          </a:p>
        </p:txBody>
      </p:sp>
      <p:sp>
        <p:nvSpPr>
          <p:cNvPr id="72708" name="Rectangle 3"/>
          <p:cNvSpPr>
            <a:spLocks noGrp="1" noChangeArrowheads="1"/>
          </p:cNvSpPr>
          <p:nvPr>
            <p:ph type="body" idx="1"/>
          </p:nvPr>
        </p:nvSpPr>
        <p:spPr/>
        <p:txBody>
          <a:bodyPr/>
          <a:lstStyle/>
          <a:p>
            <a:pPr eaLnBrk="1" hangingPunct="1">
              <a:lnSpc>
                <a:spcPct val="90000"/>
              </a:lnSpc>
              <a:buFontTx/>
              <a:buNone/>
            </a:pPr>
            <a:r>
              <a:rPr lang="en-US" sz="2800"/>
              <a:t>“THE QUESTION, OF COURSE, is whether the machines should be trusted to record votes accurately. Ed Felten doesn’t think so. </a:t>
            </a:r>
          </a:p>
          <a:p>
            <a:pPr eaLnBrk="1" hangingPunct="1">
              <a:lnSpc>
                <a:spcPct val="90000"/>
              </a:lnSpc>
              <a:buFontTx/>
              <a:buNone/>
            </a:pPr>
            <a:r>
              <a:rPr lang="en-US" sz="2800"/>
              <a:t>Felten is a computer scientist at Princeton University, and he has become famous for analyzing — and criticizing — touch-screen machines. </a:t>
            </a:r>
          </a:p>
          <a:p>
            <a:pPr eaLnBrk="1" hangingPunct="1">
              <a:lnSpc>
                <a:spcPct val="90000"/>
              </a:lnSpc>
              <a:buFontTx/>
              <a:buNone/>
            </a:pPr>
            <a:r>
              <a:rPr lang="en-US" sz="2800"/>
              <a:t>In fact, the first serious critics of the machines — beginning 10 years ago — were computer scientists.”  [NY Times; January 2008]</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Date Placeholder 3"/>
          <p:cNvSpPr>
            <a:spLocks noGrp="1"/>
          </p:cNvSpPr>
          <p:nvPr>
            <p:ph type="dt" sz="quarter" idx="10"/>
          </p:nvPr>
        </p:nvSpPr>
        <p:spPr>
          <a:noFill/>
        </p:spPr>
        <p:txBody>
          <a:bodyPr/>
          <a:lstStyle/>
          <a:p>
            <a:fld id="{472CBAFC-2DA3-FE4C-B653-77189A306897}" type="datetime8">
              <a:rPr lang="en-US" smtClean="0"/>
              <a:pPr/>
              <a:t>9/28/09 09:43</a:t>
            </a:fld>
            <a:endParaRPr lang="en-US" smtClean="0"/>
          </a:p>
        </p:txBody>
      </p:sp>
      <p:sp>
        <p:nvSpPr>
          <p:cNvPr id="74755" name="Rectangle 2"/>
          <p:cNvSpPr>
            <a:spLocks noGrp="1" noChangeArrowheads="1"/>
          </p:cNvSpPr>
          <p:nvPr>
            <p:ph type="title"/>
          </p:nvPr>
        </p:nvSpPr>
        <p:spPr/>
        <p:txBody>
          <a:bodyPr/>
          <a:lstStyle/>
          <a:p>
            <a:pPr eaLnBrk="1" hangingPunct="1"/>
            <a:r>
              <a:rPr lang="en-US" sz="4000"/>
              <a:t>Why? (cont)</a:t>
            </a:r>
          </a:p>
        </p:txBody>
      </p:sp>
      <p:sp>
        <p:nvSpPr>
          <p:cNvPr id="74756" name="Rectangle 3"/>
          <p:cNvSpPr>
            <a:spLocks noGrp="1" noChangeArrowheads="1"/>
          </p:cNvSpPr>
          <p:nvPr>
            <p:ph type="body" idx="1"/>
          </p:nvPr>
        </p:nvSpPr>
        <p:spPr/>
        <p:txBody>
          <a:bodyPr/>
          <a:lstStyle/>
          <a:p>
            <a:pPr eaLnBrk="1" hangingPunct="1">
              <a:buFontTx/>
              <a:buNone/>
            </a:pPr>
            <a:r>
              <a:rPr lang="en-US" sz="2800"/>
              <a:t>“One might expect computer scientists to be fans of computer-based vote-counting devices, but it turns out that the more you know about computers, the more likely you are to be terrified that they’re running elections.”</a:t>
            </a:r>
          </a:p>
          <a:p>
            <a:pPr eaLnBrk="1" hangingPunct="1">
              <a:buFontTx/>
              <a:buNone/>
            </a:pPr>
            <a:r>
              <a:rPr lang="en-US" sz="2800"/>
              <a:t>[NY Times; January 2008]</a:t>
            </a:r>
          </a:p>
          <a:p>
            <a:pPr eaLnBrk="1" hangingPunct="1"/>
            <a:endParaRPr lang="en-US" sz="28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p:spPr>
        <p:txBody>
          <a:bodyPr/>
          <a:lstStyle/>
          <a:p>
            <a:fld id="{1071715F-4920-064C-9B16-008D1E6E1229}" type="datetime8">
              <a:rPr lang="en-US" smtClean="0"/>
              <a:pPr/>
              <a:t>9/28/09 09:42</a:t>
            </a:fld>
            <a:endParaRPr lang="en-US" smtClean="0"/>
          </a:p>
        </p:txBody>
      </p:sp>
      <p:sp>
        <p:nvSpPr>
          <p:cNvPr id="19459" name="Rectangle 2"/>
          <p:cNvSpPr>
            <a:spLocks noGrp="1" noChangeArrowheads="1"/>
          </p:cNvSpPr>
          <p:nvPr>
            <p:ph type="title"/>
          </p:nvPr>
        </p:nvSpPr>
        <p:spPr/>
        <p:txBody>
          <a:bodyPr/>
          <a:lstStyle/>
          <a:p>
            <a:pPr eaLnBrk="1" hangingPunct="1"/>
            <a:r>
              <a:rPr lang="en-US"/>
              <a:t>Texts</a:t>
            </a:r>
          </a:p>
        </p:txBody>
      </p:sp>
      <p:sp>
        <p:nvSpPr>
          <p:cNvPr id="19460" name="Rectangle 3"/>
          <p:cNvSpPr>
            <a:spLocks noGrp="1" noChangeArrowheads="1"/>
          </p:cNvSpPr>
          <p:nvPr>
            <p:ph type="body" idx="1"/>
          </p:nvPr>
        </p:nvSpPr>
        <p:spPr>
          <a:xfrm>
            <a:off x="762000" y="1600200"/>
            <a:ext cx="7772400" cy="4114800"/>
          </a:xfrm>
        </p:spPr>
        <p:txBody>
          <a:bodyPr/>
          <a:lstStyle/>
          <a:p>
            <a:pPr eaLnBrk="1" hangingPunct="1">
              <a:lnSpc>
                <a:spcPct val="90000"/>
              </a:lnSpc>
            </a:pPr>
            <a:r>
              <a:rPr lang="en-US" sz="2800" dirty="0" smtClean="0"/>
              <a:t>Anderson</a:t>
            </a:r>
          </a:p>
          <a:p>
            <a:pPr lvl="1" eaLnBrk="1" hangingPunct="1">
              <a:lnSpc>
                <a:spcPct val="90000"/>
              </a:lnSpc>
            </a:pPr>
            <a:r>
              <a:rPr lang="en-US" sz="2400" dirty="0" smtClean="0"/>
              <a:t>Sometimes anecdotal; a good read</a:t>
            </a:r>
          </a:p>
          <a:p>
            <a:pPr lvl="1" eaLnBrk="1" hangingPunct="1">
              <a:lnSpc>
                <a:spcPct val="90000"/>
              </a:lnSpc>
            </a:pPr>
            <a:r>
              <a:rPr lang="en-US" sz="2400" dirty="0" smtClean="0"/>
              <a:t>Second edition (1/2008) is significant revision (9/11 happened)</a:t>
            </a:r>
          </a:p>
          <a:p>
            <a:pPr lvl="1" eaLnBrk="1" hangingPunct="1">
              <a:lnSpc>
                <a:spcPct val="90000"/>
              </a:lnSpc>
            </a:pPr>
            <a:r>
              <a:rPr lang="en-US" sz="2400" dirty="0" smtClean="0"/>
              <a:t>Parts are available on-line for free (all of first </a:t>
            </a:r>
            <a:r>
              <a:rPr lang="en-US" sz="2400" dirty="0" err="1" smtClean="0"/>
              <a:t>ed</a:t>
            </a:r>
            <a:r>
              <a:rPr lang="en-US" sz="2400" dirty="0" smtClean="0"/>
              <a:t>)</a:t>
            </a:r>
          </a:p>
          <a:p>
            <a:pPr eaLnBrk="1" hangingPunct="1">
              <a:lnSpc>
                <a:spcPct val="90000"/>
              </a:lnSpc>
            </a:pPr>
            <a:r>
              <a:rPr lang="en-US" sz="2800" dirty="0" smtClean="0"/>
              <a:t>Original materials linked on web page</a:t>
            </a:r>
          </a:p>
          <a:p>
            <a:pPr lvl="1" eaLnBrk="1" hangingPunct="1">
              <a:lnSpc>
                <a:spcPct val="90000"/>
              </a:lnSpc>
            </a:pPr>
            <a:r>
              <a:rPr lang="en-US" sz="2400" dirty="0" smtClean="0"/>
              <a:t>Some materials in the ACM library are only accessible when using a PSU IP address (license is based on internet address)</a:t>
            </a:r>
          </a:p>
          <a:p>
            <a:pPr eaLnBrk="1" hangingPunct="1">
              <a:lnSpc>
                <a:spcPct val="90000"/>
              </a:lnSpc>
            </a:pPr>
            <a:r>
              <a:rPr lang="en-US" sz="2800" dirty="0" smtClean="0"/>
              <a:t>Supplemental:  Bishop (formerly required)</a:t>
            </a:r>
          </a:p>
          <a:p>
            <a:pPr lvl="1" eaLnBrk="1" hangingPunct="1">
              <a:lnSpc>
                <a:spcPct val="90000"/>
              </a:lnSpc>
            </a:pPr>
            <a:r>
              <a:rPr lang="en-US" sz="2400" dirty="0" smtClean="0"/>
              <a:t>Encyclopedic; sometimes dry</a:t>
            </a:r>
          </a:p>
          <a:p>
            <a:pPr eaLnBrk="1" hangingPunct="1">
              <a:lnSpc>
                <a:spcPct val="90000"/>
              </a:lnSpc>
            </a:pPr>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2" name="Date Placeholder 3"/>
          <p:cNvSpPr>
            <a:spLocks noGrp="1"/>
          </p:cNvSpPr>
          <p:nvPr>
            <p:ph type="dt" sz="quarter" idx="10"/>
          </p:nvPr>
        </p:nvSpPr>
        <p:spPr>
          <a:noFill/>
        </p:spPr>
        <p:txBody>
          <a:bodyPr/>
          <a:lstStyle/>
          <a:p>
            <a:fld id="{E89DAFD2-7D95-C54A-A3FF-0043E3ED6CF6}" type="datetime8">
              <a:rPr lang="en-US" smtClean="0"/>
              <a:pPr/>
              <a:t>9/28/09 09:43</a:t>
            </a:fld>
            <a:endParaRPr lang="en-US" smtClean="0"/>
          </a:p>
        </p:txBody>
      </p:sp>
      <p:sp>
        <p:nvSpPr>
          <p:cNvPr id="76803" name="Rectangle 2"/>
          <p:cNvSpPr>
            <a:spLocks noGrp="1" noChangeArrowheads="1"/>
          </p:cNvSpPr>
          <p:nvPr>
            <p:ph type="title"/>
          </p:nvPr>
        </p:nvSpPr>
        <p:spPr/>
        <p:txBody>
          <a:bodyPr/>
          <a:lstStyle/>
          <a:p>
            <a:pPr eaLnBrk="1" hangingPunct="1"/>
            <a:r>
              <a:rPr lang="en-US"/>
              <a:t>Leading Critics </a:t>
            </a:r>
          </a:p>
        </p:txBody>
      </p:sp>
      <p:sp>
        <p:nvSpPr>
          <p:cNvPr id="76804" name="Rectangle 3"/>
          <p:cNvSpPr>
            <a:spLocks noGrp="1" noChangeArrowheads="1"/>
          </p:cNvSpPr>
          <p:nvPr>
            <p:ph type="body" idx="1"/>
          </p:nvPr>
        </p:nvSpPr>
        <p:spPr>
          <a:xfrm>
            <a:off x="685800" y="1981200"/>
            <a:ext cx="8229600" cy="4114800"/>
          </a:xfrm>
        </p:spPr>
        <p:txBody>
          <a:bodyPr/>
          <a:lstStyle/>
          <a:p>
            <a:pPr eaLnBrk="1" hangingPunct="1">
              <a:lnSpc>
                <a:spcPct val="90000"/>
              </a:lnSpc>
            </a:pPr>
            <a:r>
              <a:rPr lang="en-US" sz="2800"/>
              <a:t>David Dill, Stanford:  </a:t>
            </a:r>
            <a:r>
              <a:rPr lang="en-US" sz="2800">
                <a:hlinkClick r:id="rId3"/>
              </a:rPr>
              <a:t>http://www.verifiedvotingfoundation.org/</a:t>
            </a:r>
            <a:endParaRPr lang="en-US" sz="2800"/>
          </a:p>
          <a:p>
            <a:pPr eaLnBrk="1" hangingPunct="1">
              <a:lnSpc>
                <a:spcPct val="90000"/>
              </a:lnSpc>
            </a:pPr>
            <a:r>
              <a:rPr lang="en-US" sz="2800"/>
              <a:t>Matt Bishop, UC Davis </a:t>
            </a:r>
            <a:r>
              <a:rPr lang="en-US">
                <a:hlinkClick r:id="rId4"/>
              </a:rPr>
              <a:t>http://evote.cs.ucdavis.edu/</a:t>
            </a:r>
            <a:r>
              <a:rPr lang="en-US"/>
              <a:t> </a:t>
            </a:r>
            <a:endParaRPr lang="en-US" sz="2800"/>
          </a:p>
          <a:p>
            <a:pPr eaLnBrk="1" hangingPunct="1">
              <a:lnSpc>
                <a:spcPct val="90000"/>
              </a:lnSpc>
            </a:pPr>
            <a:r>
              <a:rPr lang="en-US" sz="2800"/>
              <a:t>Ed Felten</a:t>
            </a:r>
            <a:r>
              <a:rPr lang="en-US" sz="2800">
                <a:hlinkClick r:id="rId5"/>
              </a:rPr>
              <a:t> </a:t>
            </a:r>
            <a:r>
              <a:rPr lang="en-US" sz="2800"/>
              <a:t/>
            </a:r>
            <a:br>
              <a:rPr lang="en-US" sz="2800"/>
            </a:br>
            <a:r>
              <a:rPr lang="en-US" sz="2800">
                <a:hlinkClick r:id="rId5"/>
              </a:rPr>
              <a:t>http://itpolicy.princeton.edu/voting/</a:t>
            </a:r>
            <a:endParaRPr lang="en-US" sz="280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50" name="Date Placeholder 3"/>
          <p:cNvSpPr>
            <a:spLocks noGrp="1"/>
          </p:cNvSpPr>
          <p:nvPr>
            <p:ph type="dt" sz="quarter" idx="10"/>
          </p:nvPr>
        </p:nvSpPr>
        <p:spPr>
          <a:noFill/>
        </p:spPr>
        <p:txBody>
          <a:bodyPr/>
          <a:lstStyle/>
          <a:p>
            <a:fld id="{A9A4C287-48D5-8347-AA56-AD7FA450967F}" type="datetime8">
              <a:rPr lang="en-US" smtClean="0"/>
              <a:pPr/>
              <a:t>9/28/09 09:43</a:t>
            </a:fld>
            <a:endParaRPr lang="en-US" smtClean="0"/>
          </a:p>
        </p:txBody>
      </p:sp>
      <p:sp>
        <p:nvSpPr>
          <p:cNvPr id="78851" name="Rectangle 2"/>
          <p:cNvSpPr>
            <a:spLocks noGrp="1" noChangeArrowheads="1"/>
          </p:cNvSpPr>
          <p:nvPr>
            <p:ph type="title"/>
          </p:nvPr>
        </p:nvSpPr>
        <p:spPr/>
        <p:txBody>
          <a:bodyPr/>
          <a:lstStyle/>
          <a:p>
            <a:pPr eaLnBrk="1" hangingPunct="1"/>
            <a:r>
              <a:rPr lang="en-US"/>
              <a:t>Expectations of Voting</a:t>
            </a:r>
          </a:p>
        </p:txBody>
      </p:sp>
      <p:sp>
        <p:nvSpPr>
          <p:cNvPr id="78852" name="Rectangle 3"/>
          <p:cNvSpPr>
            <a:spLocks noGrp="1" noChangeArrowheads="1"/>
          </p:cNvSpPr>
          <p:nvPr>
            <p:ph type="body" idx="1"/>
          </p:nvPr>
        </p:nvSpPr>
        <p:spPr/>
        <p:txBody>
          <a:bodyPr/>
          <a:lstStyle/>
          <a:p>
            <a:pPr eaLnBrk="1" hangingPunct="1"/>
            <a:r>
              <a:rPr lang="en-US"/>
              <a:t>Vote is by secret ballot</a:t>
            </a:r>
          </a:p>
          <a:p>
            <a:pPr eaLnBrk="1" hangingPunct="1"/>
            <a:r>
              <a:rPr lang="en-US"/>
              <a:t>The vote should be correctly tallied; all votes cast should be counted in the election</a:t>
            </a:r>
          </a:p>
          <a:p>
            <a:pPr eaLnBrk="1" hangingPunct="1"/>
            <a:r>
              <a:rPr lang="en-US"/>
              <a:t>Every eligible voter who presents themselves at the polling place should be able to vote</a:t>
            </a:r>
          </a:p>
        </p:txBody>
      </p:sp>
      <p:sp>
        <p:nvSpPr>
          <p:cNvPr id="78853" name="Text Box 4"/>
          <p:cNvSpPr txBox="1">
            <a:spLocks noChangeArrowheads="1"/>
          </p:cNvSpPr>
          <p:nvPr/>
        </p:nvSpPr>
        <p:spPr bwMode="auto">
          <a:xfrm>
            <a:off x="6096000" y="1219200"/>
            <a:ext cx="1676400" cy="457200"/>
          </a:xfrm>
          <a:prstGeom prst="rect">
            <a:avLst/>
          </a:prstGeom>
          <a:noFill/>
          <a:ln w="9525">
            <a:noFill/>
            <a:miter lim="800000"/>
            <a:headEnd/>
            <a:tailEnd/>
          </a:ln>
        </p:spPr>
        <p:txBody>
          <a:bodyPr>
            <a:prstTxWarp prst="textNoShape">
              <a:avLst/>
            </a:prstTxWarp>
            <a:spAutoFit/>
          </a:bodyPr>
          <a:lstStyle/>
          <a:p>
            <a:pPr>
              <a:spcBef>
                <a:spcPct val="50000"/>
              </a:spcBef>
            </a:pPr>
            <a:endParaRPr lang="en-US"/>
          </a:p>
        </p:txBody>
      </p:sp>
      <p:sp>
        <p:nvSpPr>
          <p:cNvPr id="94213" name="AutoShape 5"/>
          <p:cNvSpPr>
            <a:spLocks/>
          </p:cNvSpPr>
          <p:nvPr/>
        </p:nvSpPr>
        <p:spPr bwMode="auto">
          <a:xfrm>
            <a:off x="6172200" y="1865313"/>
            <a:ext cx="2635250" cy="528637"/>
          </a:xfrm>
          <a:prstGeom prst="borderCallout1">
            <a:avLst>
              <a:gd name="adj1" fmla="val 21620"/>
              <a:gd name="adj2" fmla="val -2894"/>
              <a:gd name="adj3" fmla="val 80481"/>
              <a:gd name="adj4" fmla="val -34037"/>
            </a:avLst>
          </a:prstGeom>
          <a:solidFill>
            <a:schemeClr val="accent1"/>
          </a:solidFill>
          <a:ln w="9525">
            <a:solidFill>
              <a:schemeClr val="tx1"/>
            </a:solidFill>
            <a:miter lim="800000"/>
            <a:headEnd/>
            <a:tailEnd/>
          </a:ln>
        </p:spPr>
        <p:txBody>
          <a:bodyPr>
            <a:prstTxWarp prst="textNoShape">
              <a:avLst/>
            </a:prstTxWarp>
            <a:spAutoFit/>
          </a:bodyPr>
          <a:lstStyle/>
          <a:p>
            <a:r>
              <a:rPr lang="en-US" sz="2800">
                <a:solidFill>
                  <a:srgbClr val="0000FF"/>
                </a:solidFill>
              </a:rPr>
              <a:t>Confidentiality</a:t>
            </a:r>
          </a:p>
        </p:txBody>
      </p:sp>
      <p:sp>
        <p:nvSpPr>
          <p:cNvPr id="94214" name="AutoShape 6"/>
          <p:cNvSpPr>
            <a:spLocks/>
          </p:cNvSpPr>
          <p:nvPr/>
        </p:nvSpPr>
        <p:spPr bwMode="auto">
          <a:xfrm>
            <a:off x="5410200" y="3754438"/>
            <a:ext cx="2635250" cy="528637"/>
          </a:xfrm>
          <a:prstGeom prst="borderCallout1">
            <a:avLst>
              <a:gd name="adj1" fmla="val 21620"/>
              <a:gd name="adj2" fmla="val -2894"/>
              <a:gd name="adj3" fmla="val 33935"/>
              <a:gd name="adj4" fmla="val -98315"/>
            </a:avLst>
          </a:prstGeom>
          <a:solidFill>
            <a:schemeClr val="accent1"/>
          </a:solidFill>
          <a:ln w="9525">
            <a:solidFill>
              <a:schemeClr val="tx1"/>
            </a:solidFill>
            <a:miter lim="800000"/>
            <a:headEnd/>
            <a:tailEnd/>
          </a:ln>
        </p:spPr>
        <p:txBody>
          <a:bodyPr>
            <a:prstTxWarp prst="textNoShape">
              <a:avLst/>
            </a:prstTxWarp>
            <a:spAutoFit/>
          </a:bodyPr>
          <a:lstStyle/>
          <a:p>
            <a:r>
              <a:rPr lang="en-US" sz="2800">
                <a:solidFill>
                  <a:srgbClr val="0000FF"/>
                </a:solidFill>
              </a:rPr>
              <a:t>Integrity</a:t>
            </a:r>
          </a:p>
        </p:txBody>
      </p:sp>
      <p:sp>
        <p:nvSpPr>
          <p:cNvPr id="94215" name="AutoShape 7"/>
          <p:cNvSpPr>
            <a:spLocks/>
          </p:cNvSpPr>
          <p:nvPr/>
        </p:nvSpPr>
        <p:spPr bwMode="auto">
          <a:xfrm>
            <a:off x="5105400" y="5562600"/>
            <a:ext cx="2635250" cy="528638"/>
          </a:xfrm>
          <a:prstGeom prst="borderCallout1">
            <a:avLst>
              <a:gd name="adj1" fmla="val 21620"/>
              <a:gd name="adj2" fmla="val -2894"/>
              <a:gd name="adj3" fmla="val -25528"/>
              <a:gd name="adj4" fmla="val -44037"/>
            </a:avLst>
          </a:prstGeom>
          <a:solidFill>
            <a:schemeClr val="accent1"/>
          </a:solidFill>
          <a:ln w="9525">
            <a:solidFill>
              <a:schemeClr val="tx1"/>
            </a:solidFill>
            <a:miter lim="800000"/>
            <a:headEnd/>
            <a:tailEnd/>
          </a:ln>
        </p:spPr>
        <p:txBody>
          <a:bodyPr>
            <a:prstTxWarp prst="textNoShape">
              <a:avLst/>
            </a:prstTxWarp>
            <a:spAutoFit/>
          </a:bodyPr>
          <a:lstStyle/>
          <a:p>
            <a:r>
              <a:rPr lang="en-US" sz="2800">
                <a:solidFill>
                  <a:srgbClr val="0000FF"/>
                </a:solidFill>
              </a:rPr>
              <a:t>Availability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42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42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42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3" grpId="0" animBg="1" autoUpdateAnimBg="0"/>
      <p:bldP spid="94214" grpId="0" animBg="1" autoUpdateAnimBg="0"/>
      <p:bldP spid="94215" grpId="0" animBg="1" autoUpdateAnimBg="0"/>
    </p:bld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8" name="Date Placeholder 3"/>
          <p:cNvSpPr>
            <a:spLocks noGrp="1"/>
          </p:cNvSpPr>
          <p:nvPr>
            <p:ph type="dt" sz="quarter" idx="10"/>
          </p:nvPr>
        </p:nvSpPr>
        <p:spPr>
          <a:noFill/>
        </p:spPr>
        <p:txBody>
          <a:bodyPr/>
          <a:lstStyle/>
          <a:p>
            <a:fld id="{BD62698F-AAD0-A64E-9AFE-18F19D89280F}" type="datetime8">
              <a:rPr lang="en-US" smtClean="0"/>
              <a:pPr/>
              <a:t>9/28/09 09:43</a:t>
            </a:fld>
            <a:endParaRPr lang="en-US" smtClean="0"/>
          </a:p>
        </p:txBody>
      </p:sp>
      <p:sp>
        <p:nvSpPr>
          <p:cNvPr id="80899" name="Rectangle 2"/>
          <p:cNvSpPr>
            <a:spLocks noGrp="1" noChangeArrowheads="1"/>
          </p:cNvSpPr>
          <p:nvPr>
            <p:ph type="title"/>
          </p:nvPr>
        </p:nvSpPr>
        <p:spPr/>
        <p:txBody>
          <a:bodyPr/>
          <a:lstStyle/>
          <a:p>
            <a:pPr eaLnBrk="1" hangingPunct="1"/>
            <a:r>
              <a:rPr lang="en-US"/>
              <a:t>Security or </a:t>
            </a:r>
            <a:br>
              <a:rPr lang="en-US"/>
            </a:br>
            <a:r>
              <a:rPr lang="en-US"/>
              <a:t>Computer Security?</a:t>
            </a:r>
          </a:p>
        </p:txBody>
      </p:sp>
      <p:sp>
        <p:nvSpPr>
          <p:cNvPr id="80900" name="Rectangle 3"/>
          <p:cNvSpPr>
            <a:spLocks noGrp="1" noChangeArrowheads="1"/>
          </p:cNvSpPr>
          <p:nvPr>
            <p:ph type="body" idx="1"/>
          </p:nvPr>
        </p:nvSpPr>
        <p:spPr/>
        <p:txBody>
          <a:bodyPr/>
          <a:lstStyle/>
          <a:p>
            <a:pPr eaLnBrk="1" hangingPunct="1"/>
            <a:r>
              <a:rPr lang="en-US" sz="2800"/>
              <a:t>Are the expectations of integrity, confidentiality, and availability specific to computers?</a:t>
            </a:r>
          </a:p>
          <a:p>
            <a:pPr eaLnBrk="1" hangingPunct="1"/>
            <a:r>
              <a:rPr lang="en-US" sz="2800"/>
              <a:t>Can the properties of the computer system be considered independently of its use?</a:t>
            </a:r>
          </a:p>
          <a:p>
            <a:pPr eaLnBrk="1" hangingPunct="1"/>
            <a:r>
              <a:rPr lang="en-US" sz="2800"/>
              <a:t>Can a voting machine be secure if the voting process is corrupt?</a:t>
            </a:r>
          </a:p>
          <a:p>
            <a:pPr eaLnBrk="1" hangingPunct="1"/>
            <a:r>
              <a:rPr lang="en-US" sz="2800"/>
              <a:t>Ultimately, security is an end-to-end concern</a:t>
            </a:r>
          </a:p>
          <a:p>
            <a:pPr eaLnBrk="1" hangingPunct="1">
              <a:buFontTx/>
              <a:buNone/>
            </a:pPr>
            <a:r>
              <a:rPr lang="en-US" sz="2800"/>
              <a:t>[Note Anderson section 1.7]</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946" name="Date Placeholder 3"/>
          <p:cNvSpPr>
            <a:spLocks noGrp="1"/>
          </p:cNvSpPr>
          <p:nvPr>
            <p:ph type="dt" sz="quarter" idx="10"/>
          </p:nvPr>
        </p:nvSpPr>
        <p:spPr>
          <a:noFill/>
        </p:spPr>
        <p:txBody>
          <a:bodyPr/>
          <a:lstStyle/>
          <a:p>
            <a:fld id="{3C9FB9FA-4960-0042-9286-73BBB355C551}" type="datetime8">
              <a:rPr lang="en-US" smtClean="0"/>
              <a:pPr/>
              <a:t>9/28/09 09:43</a:t>
            </a:fld>
            <a:endParaRPr lang="en-US" smtClean="0"/>
          </a:p>
        </p:txBody>
      </p:sp>
      <p:sp>
        <p:nvSpPr>
          <p:cNvPr id="82947" name="Rectangle 2"/>
          <p:cNvSpPr>
            <a:spLocks noGrp="1" noChangeArrowheads="1"/>
          </p:cNvSpPr>
          <p:nvPr>
            <p:ph type="title"/>
          </p:nvPr>
        </p:nvSpPr>
        <p:spPr/>
        <p:txBody>
          <a:bodyPr/>
          <a:lstStyle/>
          <a:p>
            <a:pPr eaLnBrk="1" hangingPunct="1"/>
            <a:r>
              <a:rPr lang="en-US"/>
              <a:t>Voting:  Policies and Mechanisms</a:t>
            </a:r>
          </a:p>
        </p:txBody>
      </p:sp>
      <p:sp>
        <p:nvSpPr>
          <p:cNvPr id="82948" name="Rectangle 3"/>
          <p:cNvSpPr>
            <a:spLocks noGrp="1" noChangeArrowheads="1"/>
          </p:cNvSpPr>
          <p:nvPr>
            <p:ph type="body" idx="1"/>
          </p:nvPr>
        </p:nvSpPr>
        <p:spPr/>
        <p:txBody>
          <a:bodyPr/>
          <a:lstStyle/>
          <a:p>
            <a:pPr eaLnBrk="1" hangingPunct="1">
              <a:lnSpc>
                <a:spcPct val="90000"/>
              </a:lnSpc>
            </a:pPr>
            <a:r>
              <a:rPr lang="en-US"/>
              <a:t>Who can vote?</a:t>
            </a:r>
          </a:p>
          <a:p>
            <a:pPr lvl="1" eaLnBrk="1" hangingPunct="1">
              <a:lnSpc>
                <a:spcPct val="90000"/>
              </a:lnSpc>
            </a:pPr>
            <a:r>
              <a:rPr lang="en-US"/>
              <a:t>Legal requirements for eligibility</a:t>
            </a:r>
          </a:p>
          <a:p>
            <a:pPr lvl="2" eaLnBrk="1" hangingPunct="1">
              <a:lnSpc>
                <a:spcPct val="90000"/>
              </a:lnSpc>
            </a:pPr>
            <a:r>
              <a:rPr lang="en-US"/>
              <a:t>Must be a citizen residing in the precinct</a:t>
            </a:r>
          </a:p>
          <a:p>
            <a:pPr lvl="2" eaLnBrk="1" hangingPunct="1">
              <a:lnSpc>
                <a:spcPct val="90000"/>
              </a:lnSpc>
            </a:pPr>
            <a:r>
              <a:rPr lang="en-US"/>
              <a:t>Must be of voting age</a:t>
            </a:r>
          </a:p>
          <a:p>
            <a:pPr lvl="1" eaLnBrk="1" hangingPunct="1">
              <a:lnSpc>
                <a:spcPct val="90000"/>
              </a:lnSpc>
            </a:pPr>
            <a:r>
              <a:rPr lang="en-US"/>
              <a:t>Administrative requirements to register to vote</a:t>
            </a:r>
          </a:p>
          <a:p>
            <a:pPr lvl="2" eaLnBrk="1" hangingPunct="1">
              <a:lnSpc>
                <a:spcPct val="90000"/>
              </a:lnSpc>
            </a:pPr>
            <a:r>
              <a:rPr lang="en-US"/>
              <a:t>Fill out an application</a:t>
            </a:r>
          </a:p>
          <a:p>
            <a:pPr lvl="2" eaLnBrk="1" hangingPunct="1">
              <a:lnSpc>
                <a:spcPct val="90000"/>
              </a:lnSpc>
            </a:pPr>
            <a:r>
              <a:rPr lang="en-US"/>
              <a:t>Present evidence of residence (can be by mail or fax)</a:t>
            </a:r>
          </a:p>
        </p:txBody>
      </p:sp>
      <p:sp>
        <p:nvSpPr>
          <p:cNvPr id="82949" name="AutoShape 4"/>
          <p:cNvSpPr>
            <a:spLocks/>
          </p:cNvSpPr>
          <p:nvPr/>
        </p:nvSpPr>
        <p:spPr bwMode="auto">
          <a:xfrm>
            <a:off x="6934200" y="1828800"/>
            <a:ext cx="1879600" cy="466725"/>
          </a:xfrm>
          <a:prstGeom prst="borderCallout1">
            <a:avLst>
              <a:gd name="adj1" fmla="val 24491"/>
              <a:gd name="adj2" fmla="val -4056"/>
              <a:gd name="adj3" fmla="val 152042"/>
              <a:gd name="adj4" fmla="val -67315"/>
            </a:avLst>
          </a:prstGeom>
          <a:solidFill>
            <a:schemeClr val="accent1"/>
          </a:solidFill>
          <a:ln w="9525">
            <a:solidFill>
              <a:schemeClr val="tx1"/>
            </a:solidFill>
            <a:miter lim="800000"/>
            <a:headEnd/>
            <a:tailEnd/>
          </a:ln>
        </p:spPr>
        <p:txBody>
          <a:bodyPr>
            <a:prstTxWarp prst="textNoShape">
              <a:avLst/>
            </a:prstTxWarp>
            <a:spAutoFit/>
          </a:bodyPr>
          <a:lstStyle/>
          <a:p>
            <a:r>
              <a:rPr lang="en-US"/>
              <a:t>Policy  </a:t>
            </a:r>
          </a:p>
        </p:txBody>
      </p:sp>
      <p:sp>
        <p:nvSpPr>
          <p:cNvPr id="82950" name="AutoShape 5"/>
          <p:cNvSpPr>
            <a:spLocks/>
          </p:cNvSpPr>
          <p:nvPr/>
        </p:nvSpPr>
        <p:spPr bwMode="auto">
          <a:xfrm>
            <a:off x="6553200" y="6019800"/>
            <a:ext cx="1879600" cy="466725"/>
          </a:xfrm>
          <a:prstGeom prst="borderCallout1">
            <a:avLst>
              <a:gd name="adj1" fmla="val 24491"/>
              <a:gd name="adj2" fmla="val -4056"/>
              <a:gd name="adj3" fmla="val -115648"/>
              <a:gd name="adj4" fmla="val -189106"/>
            </a:avLst>
          </a:prstGeom>
          <a:solidFill>
            <a:schemeClr val="accent1"/>
          </a:solidFill>
          <a:ln w="9525">
            <a:solidFill>
              <a:schemeClr val="tx1"/>
            </a:solidFill>
            <a:miter lim="800000"/>
            <a:headEnd/>
            <a:tailEnd/>
          </a:ln>
        </p:spPr>
        <p:txBody>
          <a:bodyPr>
            <a:prstTxWarp prst="textNoShape">
              <a:avLst/>
            </a:prstTxWarp>
            <a:spAutoFit/>
          </a:bodyPr>
          <a:lstStyle/>
          <a:p>
            <a:r>
              <a:rPr lang="en-US"/>
              <a:t>Mechanism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4994" name="Date Placeholder 3"/>
          <p:cNvSpPr>
            <a:spLocks noGrp="1"/>
          </p:cNvSpPr>
          <p:nvPr>
            <p:ph type="dt" sz="quarter" idx="10"/>
          </p:nvPr>
        </p:nvSpPr>
        <p:spPr>
          <a:noFill/>
        </p:spPr>
        <p:txBody>
          <a:bodyPr/>
          <a:lstStyle/>
          <a:p>
            <a:fld id="{184B4EAE-56A9-E940-B4BF-97001177B1A7}" type="datetime8">
              <a:rPr lang="en-US" smtClean="0"/>
              <a:pPr/>
              <a:t>9/28/09 09:43</a:t>
            </a:fld>
            <a:endParaRPr lang="en-US" smtClean="0"/>
          </a:p>
        </p:txBody>
      </p:sp>
      <p:sp>
        <p:nvSpPr>
          <p:cNvPr id="84995" name="Rectangle 2"/>
          <p:cNvSpPr>
            <a:spLocks noGrp="1" noChangeArrowheads="1"/>
          </p:cNvSpPr>
          <p:nvPr>
            <p:ph type="title"/>
          </p:nvPr>
        </p:nvSpPr>
        <p:spPr/>
        <p:txBody>
          <a:bodyPr/>
          <a:lstStyle/>
          <a:p>
            <a:pPr eaLnBrk="1" hangingPunct="1"/>
            <a:r>
              <a:rPr lang="en-US"/>
              <a:t>Voting Mechanisms</a:t>
            </a:r>
          </a:p>
        </p:txBody>
      </p:sp>
      <p:sp>
        <p:nvSpPr>
          <p:cNvPr id="84996" name="Rectangle 3"/>
          <p:cNvSpPr>
            <a:spLocks noGrp="1" noChangeArrowheads="1"/>
          </p:cNvSpPr>
          <p:nvPr>
            <p:ph type="body" idx="1"/>
          </p:nvPr>
        </p:nvSpPr>
        <p:spPr/>
        <p:txBody>
          <a:bodyPr/>
          <a:lstStyle/>
          <a:p>
            <a:pPr eaLnBrk="1" hangingPunct="1"/>
            <a:r>
              <a:rPr lang="en-US"/>
              <a:t>Paper ballot in a ballot box (or mail)</a:t>
            </a:r>
          </a:p>
          <a:p>
            <a:pPr lvl="1" eaLnBrk="1" hangingPunct="1"/>
            <a:r>
              <a:rPr lang="en-US"/>
              <a:t>May be implemented as a scan form</a:t>
            </a:r>
          </a:p>
          <a:p>
            <a:pPr eaLnBrk="1" hangingPunct="1"/>
            <a:r>
              <a:rPr lang="en-US"/>
              <a:t>Punch cards</a:t>
            </a:r>
          </a:p>
          <a:p>
            <a:pPr eaLnBrk="1" hangingPunct="1"/>
            <a:r>
              <a:rPr lang="en-US"/>
              <a:t>Mechanical voting machines</a:t>
            </a:r>
          </a:p>
          <a:p>
            <a:pPr eaLnBrk="1" hangingPunct="1"/>
            <a:r>
              <a:rPr lang="en-US"/>
              <a:t>Direct Recording Electronic</a:t>
            </a:r>
          </a:p>
          <a:p>
            <a:pPr eaLnBrk="1" hangingPunct="1"/>
            <a:r>
              <a:rPr lang="en-US"/>
              <a:t>Voter-verifiable paper audit trail</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7042" name="Date Placeholder 3"/>
          <p:cNvSpPr>
            <a:spLocks noGrp="1"/>
          </p:cNvSpPr>
          <p:nvPr>
            <p:ph type="dt" sz="quarter" idx="10"/>
          </p:nvPr>
        </p:nvSpPr>
        <p:spPr>
          <a:noFill/>
        </p:spPr>
        <p:txBody>
          <a:bodyPr/>
          <a:lstStyle/>
          <a:p>
            <a:fld id="{4179A859-3972-CD44-81C0-974A44A72612}" type="datetime8">
              <a:rPr lang="en-US" smtClean="0"/>
              <a:pPr/>
              <a:t>9/28/09 09:43</a:t>
            </a:fld>
            <a:endParaRPr lang="en-US" smtClean="0"/>
          </a:p>
        </p:txBody>
      </p:sp>
      <p:sp>
        <p:nvSpPr>
          <p:cNvPr id="87043" name="Rectangle 2"/>
          <p:cNvSpPr>
            <a:spLocks noGrp="1" noChangeArrowheads="1"/>
          </p:cNvSpPr>
          <p:nvPr>
            <p:ph type="title"/>
          </p:nvPr>
        </p:nvSpPr>
        <p:spPr/>
        <p:txBody>
          <a:bodyPr/>
          <a:lstStyle/>
          <a:p>
            <a:pPr eaLnBrk="1" hangingPunct="1"/>
            <a:r>
              <a:rPr lang="en-US" dirty="0"/>
              <a:t>Evaluating mechanisms</a:t>
            </a:r>
          </a:p>
        </p:txBody>
      </p:sp>
      <p:sp>
        <p:nvSpPr>
          <p:cNvPr id="87044" name="Rectangle 3"/>
          <p:cNvSpPr>
            <a:spLocks noGrp="1" noChangeArrowheads="1"/>
          </p:cNvSpPr>
          <p:nvPr>
            <p:ph type="body" idx="1"/>
          </p:nvPr>
        </p:nvSpPr>
        <p:spPr/>
        <p:txBody>
          <a:bodyPr/>
          <a:lstStyle/>
          <a:p>
            <a:pPr eaLnBrk="1" hangingPunct="1"/>
            <a:r>
              <a:rPr lang="en-US" dirty="0"/>
              <a:t>How do we evaluate these options?</a:t>
            </a:r>
          </a:p>
          <a:p>
            <a:pPr eaLnBrk="1" hangingPunct="1"/>
            <a:r>
              <a:rPr lang="en-US" dirty="0"/>
              <a:t>Evaluation must be relevant to a threat model</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9090" name="Date Placeholder 3"/>
          <p:cNvSpPr>
            <a:spLocks noGrp="1"/>
          </p:cNvSpPr>
          <p:nvPr>
            <p:ph type="dt" sz="quarter" idx="10"/>
          </p:nvPr>
        </p:nvSpPr>
        <p:spPr>
          <a:noFill/>
        </p:spPr>
        <p:txBody>
          <a:bodyPr/>
          <a:lstStyle/>
          <a:p>
            <a:fld id="{1C2E47D0-DB48-6E47-A6BF-9BA026D31AE3}" type="datetime8">
              <a:rPr lang="en-US" smtClean="0"/>
              <a:pPr/>
              <a:t>9/28/09 09:43</a:t>
            </a:fld>
            <a:endParaRPr lang="en-US" smtClean="0"/>
          </a:p>
        </p:txBody>
      </p:sp>
      <p:sp>
        <p:nvSpPr>
          <p:cNvPr id="89091" name="Rectangle 2"/>
          <p:cNvSpPr>
            <a:spLocks noGrp="1" noChangeArrowheads="1"/>
          </p:cNvSpPr>
          <p:nvPr>
            <p:ph type="title"/>
          </p:nvPr>
        </p:nvSpPr>
        <p:spPr/>
        <p:txBody>
          <a:bodyPr/>
          <a:lstStyle/>
          <a:p>
            <a:pPr eaLnBrk="1" hangingPunct="1"/>
            <a:r>
              <a:rPr lang="en-US"/>
              <a:t>Voting threat models</a:t>
            </a:r>
          </a:p>
        </p:txBody>
      </p:sp>
      <p:sp>
        <p:nvSpPr>
          <p:cNvPr id="105475" name="Rectangle 3"/>
          <p:cNvSpPr>
            <a:spLocks noGrp="1" noChangeArrowheads="1"/>
          </p:cNvSpPr>
          <p:nvPr>
            <p:ph type="body" idx="1"/>
          </p:nvPr>
        </p:nvSpPr>
        <p:spPr/>
        <p:txBody>
          <a:bodyPr/>
          <a:lstStyle/>
          <a:p>
            <a:pPr eaLnBrk="1" hangingPunct="1">
              <a:lnSpc>
                <a:spcPct val="90000"/>
              </a:lnSpc>
            </a:pPr>
            <a:r>
              <a:rPr lang="en-US" sz="2800"/>
              <a:t>Correlating ballot with voter</a:t>
            </a:r>
          </a:p>
          <a:p>
            <a:pPr eaLnBrk="1" hangingPunct="1">
              <a:lnSpc>
                <a:spcPct val="90000"/>
              </a:lnSpc>
            </a:pPr>
            <a:r>
              <a:rPr lang="en-US" sz="2800"/>
              <a:t>Ballot stuffing</a:t>
            </a:r>
          </a:p>
          <a:p>
            <a:pPr eaLnBrk="1" hangingPunct="1">
              <a:lnSpc>
                <a:spcPct val="90000"/>
              </a:lnSpc>
            </a:pPr>
            <a:r>
              <a:rPr lang="en-US" sz="2800"/>
              <a:t>Casting multiple votes</a:t>
            </a:r>
          </a:p>
          <a:p>
            <a:pPr eaLnBrk="1" hangingPunct="1">
              <a:lnSpc>
                <a:spcPct val="90000"/>
              </a:lnSpc>
            </a:pPr>
            <a:r>
              <a:rPr lang="en-US" sz="2800"/>
              <a:t>Losing ballot boxes</a:t>
            </a:r>
          </a:p>
          <a:p>
            <a:pPr eaLnBrk="1" hangingPunct="1">
              <a:lnSpc>
                <a:spcPct val="90000"/>
              </a:lnSpc>
            </a:pPr>
            <a:r>
              <a:rPr lang="en-US" sz="2800"/>
              <a:t>Ballot modification</a:t>
            </a:r>
          </a:p>
          <a:p>
            <a:pPr eaLnBrk="1" hangingPunct="1">
              <a:lnSpc>
                <a:spcPct val="90000"/>
              </a:lnSpc>
            </a:pPr>
            <a:r>
              <a:rPr lang="en-US" sz="2800"/>
              <a:t>Incorrect reporting of results</a:t>
            </a:r>
          </a:p>
          <a:p>
            <a:pPr eaLnBrk="1" hangingPunct="1">
              <a:lnSpc>
                <a:spcPct val="90000"/>
              </a:lnSpc>
            </a:pPr>
            <a:r>
              <a:rPr lang="en-US" sz="2800"/>
              <a:t>Denial of access to polls</a:t>
            </a:r>
          </a:p>
          <a:p>
            <a:pPr eaLnBrk="1" hangingPunct="1">
              <a:lnSpc>
                <a:spcPct val="90000"/>
              </a:lnSpc>
            </a:pPr>
            <a:r>
              <a:rPr lang="en-US" sz="2800"/>
              <a:t>Vandalism </a:t>
            </a:r>
          </a:p>
          <a:p>
            <a:pPr eaLnBrk="1" hangingPunct="1">
              <a:lnSpc>
                <a:spcPct val="90000"/>
              </a:lnSpc>
            </a:pPr>
            <a:r>
              <a:rPr lang="en-US" sz="2800"/>
              <a:t>Physical intimidation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54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54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54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54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054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054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0547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0547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0547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autoUpdateAnimBg="0"/>
    </p:bld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1138" name="Date Placeholder 3"/>
          <p:cNvSpPr>
            <a:spLocks noGrp="1"/>
          </p:cNvSpPr>
          <p:nvPr>
            <p:ph type="dt" sz="quarter" idx="10"/>
          </p:nvPr>
        </p:nvSpPr>
        <p:spPr>
          <a:noFill/>
        </p:spPr>
        <p:txBody>
          <a:bodyPr/>
          <a:lstStyle/>
          <a:p>
            <a:fld id="{31BE567C-9C7A-5E4B-AA80-6BD6C660C5A8}" type="datetime8">
              <a:rPr lang="en-US" smtClean="0"/>
              <a:pPr/>
              <a:t>9/28/09 09:43</a:t>
            </a:fld>
            <a:endParaRPr lang="en-US" smtClean="0"/>
          </a:p>
        </p:txBody>
      </p:sp>
      <p:sp>
        <p:nvSpPr>
          <p:cNvPr id="91139" name="Rectangle 2"/>
          <p:cNvSpPr>
            <a:spLocks noGrp="1" noChangeArrowheads="1"/>
          </p:cNvSpPr>
          <p:nvPr>
            <p:ph type="title"/>
          </p:nvPr>
        </p:nvSpPr>
        <p:spPr/>
        <p:txBody>
          <a:bodyPr/>
          <a:lstStyle/>
          <a:p>
            <a:pPr eaLnBrk="1" hangingPunct="1"/>
            <a:r>
              <a:rPr lang="en-US"/>
              <a:t>Felten’s paper</a:t>
            </a:r>
          </a:p>
        </p:txBody>
      </p:sp>
      <p:sp>
        <p:nvSpPr>
          <p:cNvPr id="91140" name="Rectangle 3"/>
          <p:cNvSpPr>
            <a:spLocks noGrp="1" noChangeArrowheads="1"/>
          </p:cNvSpPr>
          <p:nvPr>
            <p:ph type="body" idx="1"/>
          </p:nvPr>
        </p:nvSpPr>
        <p:spPr/>
        <p:txBody>
          <a:bodyPr/>
          <a:lstStyle/>
          <a:p>
            <a:pPr eaLnBrk="1" hangingPunct="1"/>
            <a:r>
              <a:rPr lang="en-US"/>
              <a:t>Security Analysis of the Diebold AccuVote-TS Voting Machine</a:t>
            </a:r>
          </a:p>
          <a:p>
            <a:pPr lvl="1" eaLnBrk="1" hangingPunct="1"/>
            <a:r>
              <a:rPr lang="en-US"/>
              <a:t>Felton’s team injected malware in a voting machine that could alter the outcome of an election or disable a voting machine during an election</a:t>
            </a:r>
          </a:p>
          <a:p>
            <a:pPr lvl="1" eaLnBrk="1" hangingPunct="1"/>
            <a:r>
              <a:rPr lang="en-US"/>
              <a:t>Malware was spread by sharing memory cards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3186" name="Date Placeholder 3"/>
          <p:cNvSpPr>
            <a:spLocks noGrp="1"/>
          </p:cNvSpPr>
          <p:nvPr>
            <p:ph type="dt" sz="quarter" idx="10"/>
          </p:nvPr>
        </p:nvSpPr>
        <p:spPr>
          <a:noFill/>
        </p:spPr>
        <p:txBody>
          <a:bodyPr/>
          <a:lstStyle/>
          <a:p>
            <a:fld id="{4E330C91-7FDE-8542-AEA0-319E7DF91634}" type="datetime8">
              <a:rPr lang="en-US" smtClean="0"/>
              <a:pPr/>
              <a:t>9/28/09 09:43</a:t>
            </a:fld>
            <a:endParaRPr lang="en-US" smtClean="0"/>
          </a:p>
        </p:txBody>
      </p:sp>
      <p:sp>
        <p:nvSpPr>
          <p:cNvPr id="93187" name="Rectangle 2"/>
          <p:cNvSpPr>
            <a:spLocks noGrp="1" noChangeArrowheads="1"/>
          </p:cNvSpPr>
          <p:nvPr>
            <p:ph type="title"/>
          </p:nvPr>
        </p:nvSpPr>
        <p:spPr/>
        <p:txBody>
          <a:bodyPr/>
          <a:lstStyle/>
          <a:p>
            <a:pPr eaLnBrk="1" hangingPunct="1"/>
            <a:r>
              <a:rPr lang="en-US"/>
              <a:t>Video</a:t>
            </a:r>
          </a:p>
        </p:txBody>
      </p:sp>
      <p:sp>
        <p:nvSpPr>
          <p:cNvPr id="93188" name="Rectangle 3"/>
          <p:cNvSpPr>
            <a:spLocks noGrp="1" noChangeArrowheads="1"/>
          </p:cNvSpPr>
          <p:nvPr>
            <p:ph type="body" idx="1"/>
          </p:nvPr>
        </p:nvSpPr>
        <p:spPr>
          <a:xfrm>
            <a:off x="685800" y="1981200"/>
            <a:ext cx="8229600" cy="4114800"/>
          </a:xfrm>
        </p:spPr>
        <p:txBody>
          <a:bodyPr/>
          <a:lstStyle/>
          <a:p>
            <a:pPr eaLnBrk="1" hangingPunct="1"/>
            <a:r>
              <a:rPr lang="en-US" sz="2800">
                <a:hlinkClick r:id="rId3"/>
              </a:rPr>
              <a:t>http://itpolicy.princeton.edu/voting/videos.html</a:t>
            </a:r>
            <a:r>
              <a:rPr lang="en-US" sz="2800"/>
              <a:t>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5234" name="Date Placeholder 3"/>
          <p:cNvSpPr>
            <a:spLocks noGrp="1"/>
          </p:cNvSpPr>
          <p:nvPr>
            <p:ph type="dt" sz="quarter" idx="10"/>
          </p:nvPr>
        </p:nvSpPr>
        <p:spPr>
          <a:noFill/>
        </p:spPr>
        <p:txBody>
          <a:bodyPr/>
          <a:lstStyle/>
          <a:p>
            <a:fld id="{E3F9E1F6-7A61-6B48-A78C-E0C6EA69C286}" type="datetime8">
              <a:rPr lang="en-US" smtClean="0"/>
              <a:pPr/>
              <a:t>9/28/09 09:43</a:t>
            </a:fld>
            <a:endParaRPr lang="en-US" smtClean="0"/>
          </a:p>
        </p:txBody>
      </p:sp>
      <p:sp>
        <p:nvSpPr>
          <p:cNvPr id="95235" name="Rectangle 2"/>
          <p:cNvSpPr>
            <a:spLocks noGrp="1" noChangeArrowheads="1"/>
          </p:cNvSpPr>
          <p:nvPr>
            <p:ph type="title"/>
          </p:nvPr>
        </p:nvSpPr>
        <p:spPr/>
        <p:txBody>
          <a:bodyPr/>
          <a:lstStyle/>
          <a:p>
            <a:pPr eaLnBrk="1" hangingPunct="1"/>
            <a:r>
              <a:rPr lang="en-US"/>
              <a:t>Goals of the class:</a:t>
            </a:r>
          </a:p>
        </p:txBody>
      </p:sp>
      <p:sp>
        <p:nvSpPr>
          <p:cNvPr id="95236" name="Rectangle 3"/>
          <p:cNvSpPr>
            <a:spLocks noGrp="1" noChangeArrowheads="1"/>
          </p:cNvSpPr>
          <p:nvPr>
            <p:ph type="body" idx="1"/>
          </p:nvPr>
        </p:nvSpPr>
        <p:spPr>
          <a:xfrm>
            <a:off x="685800" y="1600200"/>
            <a:ext cx="7772400" cy="4114800"/>
          </a:xfrm>
        </p:spPr>
        <p:txBody>
          <a:bodyPr/>
          <a:lstStyle/>
          <a:p>
            <a:pPr eaLnBrk="1" hangingPunct="1">
              <a:lnSpc>
                <a:spcPct val="90000"/>
              </a:lnSpc>
            </a:pPr>
            <a:r>
              <a:rPr lang="en-US" sz="2800"/>
              <a:t>Provide a vocabulary to discuss issues relevant to the trustworthiness of systems that include computers</a:t>
            </a:r>
          </a:p>
          <a:p>
            <a:pPr eaLnBrk="1" hangingPunct="1">
              <a:lnSpc>
                <a:spcPct val="90000"/>
              </a:lnSpc>
            </a:pPr>
            <a:r>
              <a:rPr lang="en-US" sz="2800"/>
              <a:t>Provide a set of models and design rules to assist in building and assessing trustworthy systems</a:t>
            </a:r>
          </a:p>
          <a:p>
            <a:pPr eaLnBrk="1" hangingPunct="1">
              <a:lnSpc>
                <a:spcPct val="90000"/>
              </a:lnSpc>
            </a:pPr>
            <a:r>
              <a:rPr lang="en-US" sz="2800"/>
              <a:t>Introduce mechanisms that, when used correctly, can increase trust (e.g. crypto, access control)</a:t>
            </a:r>
          </a:p>
          <a:p>
            <a:pPr eaLnBrk="1" hangingPunct="1">
              <a:lnSpc>
                <a:spcPct val="90000"/>
              </a:lnSpc>
            </a:pPr>
            <a:r>
              <a:rPr lang="en-US" sz="2800"/>
              <a:t>Survey common exploitable vulnerabilities (stack attacks, malware, bots)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p:spPr>
        <p:txBody>
          <a:bodyPr/>
          <a:lstStyle/>
          <a:p>
            <a:fld id="{B52A9BF5-0265-394A-AFDA-375DC2E6A8DC}" type="datetime8">
              <a:rPr lang="en-US" smtClean="0"/>
              <a:pPr/>
              <a:t>9/28/09 09:42</a:t>
            </a:fld>
            <a:endParaRPr lang="en-US" smtClean="0"/>
          </a:p>
        </p:txBody>
      </p:sp>
      <p:sp>
        <p:nvSpPr>
          <p:cNvPr id="21507" name="Rectangle 2"/>
          <p:cNvSpPr>
            <a:spLocks noGrp="1" noChangeArrowheads="1"/>
          </p:cNvSpPr>
          <p:nvPr>
            <p:ph type="title"/>
          </p:nvPr>
        </p:nvSpPr>
        <p:spPr>
          <a:xfrm>
            <a:off x="762000" y="381000"/>
            <a:ext cx="7772400" cy="1143000"/>
          </a:xfrm>
        </p:spPr>
        <p:txBody>
          <a:bodyPr/>
          <a:lstStyle/>
          <a:p>
            <a:pPr eaLnBrk="1" hangingPunct="1"/>
            <a:r>
              <a:rPr lang="en-US"/>
              <a:t>Grading</a:t>
            </a:r>
          </a:p>
        </p:txBody>
      </p:sp>
      <p:sp>
        <p:nvSpPr>
          <p:cNvPr id="21508" name="Rectangle 3"/>
          <p:cNvSpPr>
            <a:spLocks noGrp="1" noChangeArrowheads="1"/>
          </p:cNvSpPr>
          <p:nvPr>
            <p:ph type="body" idx="1"/>
          </p:nvPr>
        </p:nvSpPr>
        <p:spPr>
          <a:xfrm>
            <a:off x="685800" y="1752600"/>
            <a:ext cx="8077200" cy="4114800"/>
          </a:xfrm>
        </p:spPr>
        <p:txBody>
          <a:bodyPr/>
          <a:lstStyle/>
          <a:p>
            <a:pPr eaLnBrk="1" hangingPunct="1">
              <a:lnSpc>
                <a:spcPct val="90000"/>
              </a:lnSpc>
            </a:pPr>
            <a:r>
              <a:rPr lang="en-US" sz="2400"/>
              <a:t>Midterm: 100 points</a:t>
            </a:r>
          </a:p>
          <a:p>
            <a:pPr eaLnBrk="1" hangingPunct="1">
              <a:lnSpc>
                <a:spcPct val="90000"/>
              </a:lnSpc>
            </a:pPr>
            <a:r>
              <a:rPr lang="en-US" sz="2400"/>
              <a:t>Final: 100  points</a:t>
            </a:r>
          </a:p>
          <a:p>
            <a:pPr eaLnBrk="1" hangingPunct="1">
              <a:lnSpc>
                <a:spcPct val="90000"/>
              </a:lnSpc>
            </a:pPr>
            <a:r>
              <a:rPr lang="en-US" sz="2400"/>
              <a:t>Term paper title, abstract, outline and annotated bibliography:  50 points</a:t>
            </a:r>
          </a:p>
          <a:p>
            <a:pPr eaLnBrk="1" hangingPunct="1">
              <a:lnSpc>
                <a:spcPct val="90000"/>
              </a:lnSpc>
            </a:pPr>
            <a:r>
              <a:rPr lang="en-US" sz="2400"/>
              <a:t>Term paper: 100 points</a:t>
            </a:r>
          </a:p>
          <a:p>
            <a:pPr eaLnBrk="1" hangingPunct="1">
              <a:lnSpc>
                <a:spcPct val="90000"/>
              </a:lnSpc>
            </a:pPr>
            <a:r>
              <a:rPr lang="en-US" sz="2400"/>
              <a:t>Quizzes, Discussion and Class participation:  50 points</a:t>
            </a:r>
          </a:p>
          <a:p>
            <a:pPr lvl="1" eaLnBrk="1" hangingPunct="1">
              <a:lnSpc>
                <a:spcPct val="90000"/>
              </a:lnSpc>
            </a:pPr>
            <a:r>
              <a:rPr lang="en-US" sz="2000"/>
              <a:t>There will be at least one summarize, outline, and evaluate impact assignment</a:t>
            </a:r>
          </a:p>
          <a:p>
            <a:pPr lvl="1" eaLnBrk="1" hangingPunct="1">
              <a:lnSpc>
                <a:spcPct val="90000"/>
              </a:lnSpc>
            </a:pPr>
            <a:r>
              <a:rPr lang="en-US" sz="2000"/>
              <a:t>These mechanisms will be used primarily to evaluate mastery of the reading assignments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7282" name="Date Placeholder 3"/>
          <p:cNvSpPr>
            <a:spLocks noGrp="1"/>
          </p:cNvSpPr>
          <p:nvPr>
            <p:ph type="dt" sz="quarter" idx="10"/>
          </p:nvPr>
        </p:nvSpPr>
        <p:spPr>
          <a:noFill/>
        </p:spPr>
        <p:txBody>
          <a:bodyPr/>
          <a:lstStyle/>
          <a:p>
            <a:fld id="{EF55EDE1-2F02-6943-9A5A-44BAD2AAB785}" type="datetime8">
              <a:rPr lang="en-US" smtClean="0"/>
              <a:pPr/>
              <a:t>9/28/09 09:43</a:t>
            </a:fld>
            <a:endParaRPr lang="en-US" smtClean="0"/>
          </a:p>
        </p:txBody>
      </p:sp>
      <p:sp>
        <p:nvSpPr>
          <p:cNvPr id="97283" name="Rectangle 2"/>
          <p:cNvSpPr>
            <a:spLocks noGrp="1" noChangeArrowheads="1"/>
          </p:cNvSpPr>
          <p:nvPr>
            <p:ph type="title"/>
          </p:nvPr>
        </p:nvSpPr>
        <p:spPr/>
        <p:txBody>
          <a:bodyPr/>
          <a:lstStyle/>
          <a:p>
            <a:pPr eaLnBrk="1" hangingPunct="1"/>
            <a:r>
              <a:rPr lang="en-US"/>
              <a:t>Facets of Security</a:t>
            </a:r>
          </a:p>
        </p:txBody>
      </p:sp>
      <p:sp>
        <p:nvSpPr>
          <p:cNvPr id="97284" name="Rectangle 3"/>
          <p:cNvSpPr>
            <a:spLocks noGrp="1" noChangeArrowheads="1"/>
          </p:cNvSpPr>
          <p:nvPr>
            <p:ph type="body" idx="1"/>
          </p:nvPr>
        </p:nvSpPr>
        <p:spPr/>
        <p:txBody>
          <a:bodyPr/>
          <a:lstStyle/>
          <a:p>
            <a:pPr eaLnBrk="1" hangingPunct="1"/>
            <a:r>
              <a:rPr lang="en-US"/>
              <a:t>Confidentiality</a:t>
            </a:r>
          </a:p>
          <a:p>
            <a:pPr lvl="1" eaLnBrk="1" hangingPunct="1"/>
            <a:r>
              <a:rPr lang="en-US"/>
              <a:t>Keeping secrets</a:t>
            </a:r>
          </a:p>
          <a:p>
            <a:pPr eaLnBrk="1" hangingPunct="1"/>
            <a:r>
              <a:rPr lang="en-US"/>
              <a:t>Integrity</a:t>
            </a:r>
          </a:p>
          <a:p>
            <a:pPr lvl="1" eaLnBrk="1" hangingPunct="1"/>
            <a:r>
              <a:rPr lang="en-US"/>
              <a:t>Users trust the system </a:t>
            </a:r>
          </a:p>
          <a:p>
            <a:pPr eaLnBrk="1" hangingPunct="1"/>
            <a:r>
              <a:rPr lang="en-US"/>
              <a:t>Availability</a:t>
            </a:r>
          </a:p>
          <a:p>
            <a:pPr lvl="1" eaLnBrk="1" hangingPunct="1"/>
            <a:r>
              <a:rPr lang="en-US"/>
              <a:t>The system must be ready when needed</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9330" name="Date Placeholder 3"/>
          <p:cNvSpPr>
            <a:spLocks noGrp="1"/>
          </p:cNvSpPr>
          <p:nvPr>
            <p:ph type="dt" sz="quarter" idx="10"/>
          </p:nvPr>
        </p:nvSpPr>
        <p:spPr>
          <a:noFill/>
        </p:spPr>
        <p:txBody>
          <a:bodyPr/>
          <a:lstStyle/>
          <a:p>
            <a:fld id="{51695F71-BC98-6E42-8460-CA13AAD402E3}" type="datetime8">
              <a:rPr lang="en-US" smtClean="0"/>
              <a:pPr/>
              <a:t>9/28/09 09:43</a:t>
            </a:fld>
            <a:endParaRPr lang="en-US" smtClean="0"/>
          </a:p>
        </p:txBody>
      </p:sp>
      <p:sp>
        <p:nvSpPr>
          <p:cNvPr id="99331" name="Rectangle 2"/>
          <p:cNvSpPr>
            <a:spLocks noGrp="1" noChangeArrowheads="1"/>
          </p:cNvSpPr>
          <p:nvPr>
            <p:ph type="title"/>
          </p:nvPr>
        </p:nvSpPr>
        <p:spPr/>
        <p:txBody>
          <a:bodyPr/>
          <a:lstStyle/>
          <a:p>
            <a:pPr eaLnBrk="1" hangingPunct="1"/>
            <a:r>
              <a:rPr lang="en-US"/>
              <a:t>Confidentiality</a:t>
            </a:r>
          </a:p>
        </p:txBody>
      </p:sp>
      <p:sp>
        <p:nvSpPr>
          <p:cNvPr id="99332" name="Rectangle 3"/>
          <p:cNvSpPr>
            <a:spLocks noGrp="1" noChangeArrowheads="1"/>
          </p:cNvSpPr>
          <p:nvPr>
            <p:ph type="body" idx="1"/>
          </p:nvPr>
        </p:nvSpPr>
        <p:spPr/>
        <p:txBody>
          <a:bodyPr/>
          <a:lstStyle/>
          <a:p>
            <a:pPr eaLnBrk="1" hangingPunct="1"/>
            <a:r>
              <a:rPr lang="en-US"/>
              <a:t>Concealment of information or resources</a:t>
            </a:r>
          </a:p>
          <a:p>
            <a:pPr eaLnBrk="1" hangingPunct="1"/>
            <a:r>
              <a:rPr lang="en-US"/>
              <a:t>Government/Military:  “Need to Know”</a:t>
            </a:r>
          </a:p>
          <a:p>
            <a:pPr eaLnBrk="1" hangingPunct="1"/>
            <a:r>
              <a:rPr lang="en-US"/>
              <a:t>Mechanisms:   </a:t>
            </a:r>
          </a:p>
          <a:p>
            <a:pPr lvl="1" eaLnBrk="1" hangingPunct="1"/>
            <a:r>
              <a:rPr lang="en-US"/>
              <a:t>Access Control</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1378" name="Date Placeholder 3"/>
          <p:cNvSpPr>
            <a:spLocks noGrp="1"/>
          </p:cNvSpPr>
          <p:nvPr>
            <p:ph type="dt" sz="quarter" idx="10"/>
          </p:nvPr>
        </p:nvSpPr>
        <p:spPr>
          <a:noFill/>
        </p:spPr>
        <p:txBody>
          <a:bodyPr/>
          <a:lstStyle/>
          <a:p>
            <a:fld id="{A1AA408C-AB19-2F4B-BFAF-993632E3A2F0}" type="datetime8">
              <a:rPr lang="en-US" smtClean="0"/>
              <a:pPr/>
              <a:t>9/28/09 09:43</a:t>
            </a:fld>
            <a:endParaRPr lang="en-US" smtClean="0"/>
          </a:p>
        </p:txBody>
      </p:sp>
      <p:sp>
        <p:nvSpPr>
          <p:cNvPr id="101379" name="Rectangle 2"/>
          <p:cNvSpPr>
            <a:spLocks noGrp="1" noChangeArrowheads="1"/>
          </p:cNvSpPr>
          <p:nvPr>
            <p:ph type="title"/>
          </p:nvPr>
        </p:nvSpPr>
        <p:spPr/>
        <p:txBody>
          <a:bodyPr/>
          <a:lstStyle/>
          <a:p>
            <a:pPr eaLnBrk="1" hangingPunct="1"/>
            <a:r>
              <a:rPr lang="en-US"/>
              <a:t>Integrity</a:t>
            </a:r>
          </a:p>
        </p:txBody>
      </p:sp>
      <p:sp>
        <p:nvSpPr>
          <p:cNvPr id="101380" name="Rectangle 3"/>
          <p:cNvSpPr>
            <a:spLocks noGrp="1" noChangeArrowheads="1"/>
          </p:cNvSpPr>
          <p:nvPr>
            <p:ph type="body" idx="1"/>
          </p:nvPr>
        </p:nvSpPr>
        <p:spPr/>
        <p:txBody>
          <a:bodyPr/>
          <a:lstStyle/>
          <a:p>
            <a:pPr eaLnBrk="1" hangingPunct="1">
              <a:lnSpc>
                <a:spcPct val="90000"/>
              </a:lnSpc>
            </a:pPr>
            <a:r>
              <a:rPr lang="en-US" sz="2800"/>
              <a:t>Trustworthiness of data or resources</a:t>
            </a:r>
          </a:p>
          <a:p>
            <a:pPr eaLnBrk="1" hangingPunct="1">
              <a:lnSpc>
                <a:spcPct val="90000"/>
              </a:lnSpc>
            </a:pPr>
            <a:r>
              <a:rPr lang="en-US" sz="2800"/>
              <a:t>Data Integrity</a:t>
            </a:r>
          </a:p>
          <a:p>
            <a:pPr lvl="1" eaLnBrk="1" hangingPunct="1">
              <a:lnSpc>
                <a:spcPct val="90000"/>
              </a:lnSpc>
            </a:pPr>
            <a:r>
              <a:rPr lang="en-US" sz="2400"/>
              <a:t>Integrity of content (the vote talleys add up)</a:t>
            </a:r>
          </a:p>
          <a:p>
            <a:pPr eaLnBrk="1" hangingPunct="1">
              <a:lnSpc>
                <a:spcPct val="90000"/>
              </a:lnSpc>
            </a:pPr>
            <a:r>
              <a:rPr lang="en-US" sz="2800"/>
              <a:t>Origin Integrity</a:t>
            </a:r>
          </a:p>
          <a:p>
            <a:pPr lvl="1" eaLnBrk="1" hangingPunct="1">
              <a:lnSpc>
                <a:spcPct val="90000"/>
              </a:lnSpc>
            </a:pPr>
            <a:r>
              <a:rPr lang="en-US" sz="2400"/>
              <a:t>Source of data is known (each vote was cast by a voter)</a:t>
            </a:r>
          </a:p>
          <a:p>
            <a:pPr eaLnBrk="1" hangingPunct="1">
              <a:lnSpc>
                <a:spcPct val="90000"/>
              </a:lnSpc>
            </a:pPr>
            <a:r>
              <a:rPr lang="en-US" sz="2800"/>
              <a:t>Mechanisms</a:t>
            </a:r>
          </a:p>
          <a:p>
            <a:pPr lvl="1" eaLnBrk="1" hangingPunct="1">
              <a:lnSpc>
                <a:spcPct val="90000"/>
              </a:lnSpc>
            </a:pPr>
            <a:r>
              <a:rPr lang="en-US" sz="2400"/>
              <a:t>Prevention:  block unauthorized changes</a:t>
            </a:r>
          </a:p>
          <a:p>
            <a:pPr lvl="1" eaLnBrk="1" hangingPunct="1">
              <a:lnSpc>
                <a:spcPct val="90000"/>
              </a:lnSpc>
            </a:pPr>
            <a:r>
              <a:rPr lang="en-US" sz="2400"/>
              <a:t>Detection:  analyze data to verify expected properties (e.g. file system consistency check)</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3426" name="Date Placeholder 3"/>
          <p:cNvSpPr>
            <a:spLocks noGrp="1"/>
          </p:cNvSpPr>
          <p:nvPr>
            <p:ph type="dt" sz="quarter" idx="10"/>
          </p:nvPr>
        </p:nvSpPr>
        <p:spPr>
          <a:noFill/>
        </p:spPr>
        <p:txBody>
          <a:bodyPr/>
          <a:lstStyle/>
          <a:p>
            <a:fld id="{6E38A1DF-58F2-EB43-A583-DCEDB0AF2E13}" type="datetime8">
              <a:rPr lang="en-US" smtClean="0"/>
              <a:pPr/>
              <a:t>9/28/09 09:43</a:t>
            </a:fld>
            <a:endParaRPr lang="en-US" smtClean="0"/>
          </a:p>
        </p:txBody>
      </p:sp>
      <p:sp>
        <p:nvSpPr>
          <p:cNvPr id="103427" name="Rectangle 2"/>
          <p:cNvSpPr>
            <a:spLocks noGrp="1" noChangeArrowheads="1"/>
          </p:cNvSpPr>
          <p:nvPr>
            <p:ph type="title"/>
          </p:nvPr>
        </p:nvSpPr>
        <p:spPr/>
        <p:txBody>
          <a:bodyPr/>
          <a:lstStyle/>
          <a:p>
            <a:pPr eaLnBrk="1" hangingPunct="1"/>
            <a:r>
              <a:rPr lang="en-US"/>
              <a:t>Availability</a:t>
            </a:r>
          </a:p>
        </p:txBody>
      </p:sp>
      <p:sp>
        <p:nvSpPr>
          <p:cNvPr id="103428" name="Rectangle 3"/>
          <p:cNvSpPr>
            <a:spLocks noGrp="1" noChangeArrowheads="1"/>
          </p:cNvSpPr>
          <p:nvPr>
            <p:ph type="body" idx="1"/>
          </p:nvPr>
        </p:nvSpPr>
        <p:spPr/>
        <p:txBody>
          <a:bodyPr/>
          <a:lstStyle/>
          <a:p>
            <a:pPr eaLnBrk="1" hangingPunct="1"/>
            <a:r>
              <a:rPr lang="en-US"/>
              <a:t>If an adversary can cause information or resources to become unavailable they have compromised system security</a:t>
            </a:r>
          </a:p>
          <a:p>
            <a:pPr eaLnBrk="1" hangingPunct="1"/>
            <a:r>
              <a:rPr lang="en-US"/>
              <a:t>Denial of Service attacks compromise Availability</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5474" name="Date Placeholder 3"/>
          <p:cNvSpPr>
            <a:spLocks noGrp="1"/>
          </p:cNvSpPr>
          <p:nvPr>
            <p:ph type="dt" sz="quarter" idx="10"/>
          </p:nvPr>
        </p:nvSpPr>
        <p:spPr>
          <a:noFill/>
        </p:spPr>
        <p:txBody>
          <a:bodyPr/>
          <a:lstStyle/>
          <a:p>
            <a:fld id="{9C2B7C9A-7550-1E4D-89DE-FCAE6125CF97}" type="datetime8">
              <a:rPr lang="en-US" smtClean="0"/>
              <a:pPr/>
              <a:t>9/28/09 09:43</a:t>
            </a:fld>
            <a:endParaRPr lang="en-US" smtClean="0"/>
          </a:p>
        </p:txBody>
      </p:sp>
      <p:sp>
        <p:nvSpPr>
          <p:cNvPr id="105475" name="Rectangle 2"/>
          <p:cNvSpPr>
            <a:spLocks noGrp="1" noChangeArrowheads="1"/>
          </p:cNvSpPr>
          <p:nvPr>
            <p:ph type="title"/>
          </p:nvPr>
        </p:nvSpPr>
        <p:spPr/>
        <p:txBody>
          <a:bodyPr/>
          <a:lstStyle/>
          <a:p>
            <a:pPr eaLnBrk="1" hangingPunct="1"/>
            <a:r>
              <a:rPr lang="en-US"/>
              <a:t>Trust</a:t>
            </a:r>
          </a:p>
        </p:txBody>
      </p:sp>
      <p:sp>
        <p:nvSpPr>
          <p:cNvPr id="105476" name="Rectangle 3"/>
          <p:cNvSpPr>
            <a:spLocks noGrp="1" noChangeArrowheads="1"/>
          </p:cNvSpPr>
          <p:nvPr>
            <p:ph type="body" idx="1"/>
          </p:nvPr>
        </p:nvSpPr>
        <p:spPr/>
        <p:txBody>
          <a:bodyPr/>
          <a:lstStyle/>
          <a:p>
            <a:pPr eaLnBrk="1" hangingPunct="1">
              <a:lnSpc>
                <a:spcPct val="90000"/>
              </a:lnSpc>
            </a:pPr>
            <a:r>
              <a:rPr lang="en-US" sz="2800"/>
              <a:t>Every time I drive I trust the brake system on my car</a:t>
            </a:r>
          </a:p>
          <a:p>
            <a:pPr eaLnBrk="1" hangingPunct="1">
              <a:lnSpc>
                <a:spcPct val="90000"/>
              </a:lnSpc>
            </a:pPr>
            <a:r>
              <a:rPr lang="en-US" sz="2800"/>
              <a:t>Before I drive, I do not systematically check the brake system in any way</a:t>
            </a:r>
          </a:p>
          <a:p>
            <a:pPr lvl="1" eaLnBrk="1" hangingPunct="1">
              <a:lnSpc>
                <a:spcPct val="90000"/>
              </a:lnSpc>
            </a:pPr>
            <a:r>
              <a:rPr lang="en-US" sz="2400"/>
              <a:t>The brake system is a “trusted component” of my car</a:t>
            </a:r>
          </a:p>
          <a:p>
            <a:pPr lvl="2" eaLnBrk="1" hangingPunct="1">
              <a:lnSpc>
                <a:spcPct val="90000"/>
              </a:lnSpc>
            </a:pPr>
            <a:r>
              <a:rPr lang="en-US" sz="2000"/>
              <a:t>The safety of my operation of the car assumes the brake system is functioning correctly</a:t>
            </a:r>
          </a:p>
          <a:p>
            <a:pPr lvl="1" eaLnBrk="1" hangingPunct="1">
              <a:lnSpc>
                <a:spcPct val="90000"/>
              </a:lnSpc>
            </a:pPr>
            <a:r>
              <a:rPr lang="en-US" sz="2400"/>
              <a:t>In contrast, I inspect the brakes on my bicycle before I ride and typically test them before I go down a hill</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7522" name="Date Placeholder 3"/>
          <p:cNvSpPr>
            <a:spLocks noGrp="1"/>
          </p:cNvSpPr>
          <p:nvPr>
            <p:ph type="dt" sz="quarter" idx="10"/>
          </p:nvPr>
        </p:nvSpPr>
        <p:spPr>
          <a:noFill/>
        </p:spPr>
        <p:txBody>
          <a:bodyPr/>
          <a:lstStyle/>
          <a:p>
            <a:fld id="{C1BE1C8B-463F-FA43-A08B-A2529061D9ED}" type="datetime8">
              <a:rPr lang="en-US" smtClean="0"/>
              <a:pPr/>
              <a:t>9/28/09 09:43</a:t>
            </a:fld>
            <a:endParaRPr lang="en-US" smtClean="0"/>
          </a:p>
        </p:txBody>
      </p:sp>
      <p:sp>
        <p:nvSpPr>
          <p:cNvPr id="107523" name="Rectangle 2"/>
          <p:cNvSpPr>
            <a:spLocks noGrp="1" noChangeArrowheads="1"/>
          </p:cNvSpPr>
          <p:nvPr>
            <p:ph type="title"/>
          </p:nvPr>
        </p:nvSpPr>
        <p:spPr/>
        <p:txBody>
          <a:bodyPr/>
          <a:lstStyle/>
          <a:p>
            <a:pPr eaLnBrk="1" hangingPunct="1"/>
            <a:r>
              <a:rPr lang="en-US"/>
              <a:t>Trustworthy</a:t>
            </a:r>
          </a:p>
        </p:txBody>
      </p:sp>
      <p:sp>
        <p:nvSpPr>
          <p:cNvPr id="107524" name="Rectangle 3"/>
          <p:cNvSpPr>
            <a:spLocks noGrp="1" noChangeArrowheads="1"/>
          </p:cNvSpPr>
          <p:nvPr>
            <p:ph type="body" idx="1"/>
          </p:nvPr>
        </p:nvSpPr>
        <p:spPr/>
        <p:txBody>
          <a:bodyPr/>
          <a:lstStyle/>
          <a:p>
            <a:pPr eaLnBrk="1" hangingPunct="1">
              <a:lnSpc>
                <a:spcPct val="90000"/>
              </a:lnSpc>
            </a:pPr>
            <a:r>
              <a:rPr lang="en-US"/>
              <a:t>Are the brakes on my car “trustworthy”?  I.e. is that trust justified?  </a:t>
            </a:r>
          </a:p>
          <a:p>
            <a:pPr lvl="1" eaLnBrk="1" hangingPunct="1">
              <a:lnSpc>
                <a:spcPct val="90000"/>
              </a:lnSpc>
            </a:pPr>
            <a:r>
              <a:rPr lang="en-US"/>
              <a:t>Car is well maintained</a:t>
            </a:r>
          </a:p>
          <a:p>
            <a:pPr lvl="1" eaLnBrk="1" hangingPunct="1">
              <a:lnSpc>
                <a:spcPct val="90000"/>
              </a:lnSpc>
            </a:pPr>
            <a:r>
              <a:rPr lang="en-US"/>
              <a:t>Brake system “idiot light” is off</a:t>
            </a:r>
          </a:p>
          <a:p>
            <a:pPr lvl="1" eaLnBrk="1" hangingPunct="1">
              <a:lnSpc>
                <a:spcPct val="90000"/>
              </a:lnSpc>
            </a:pPr>
            <a:r>
              <a:rPr lang="en-US"/>
              <a:t>Brake system hydraulics meet modern standards for redundancy and independence</a:t>
            </a:r>
          </a:p>
          <a:p>
            <a:pPr lvl="1" eaLnBrk="1" hangingPunct="1">
              <a:lnSpc>
                <a:spcPct val="90000"/>
              </a:lnSpc>
            </a:pPr>
            <a:r>
              <a:rPr lang="en-US"/>
              <a:t>Independent “emergency brake” system is available if primary braking system fails</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9570" name="Date Placeholder 3"/>
          <p:cNvSpPr>
            <a:spLocks noGrp="1"/>
          </p:cNvSpPr>
          <p:nvPr>
            <p:ph type="dt" sz="quarter" idx="10"/>
          </p:nvPr>
        </p:nvSpPr>
        <p:spPr>
          <a:noFill/>
        </p:spPr>
        <p:txBody>
          <a:bodyPr/>
          <a:lstStyle/>
          <a:p>
            <a:fld id="{E6561708-0133-244E-9F65-8EE0422D60BE}" type="datetime8">
              <a:rPr lang="en-US" smtClean="0"/>
              <a:pPr/>
              <a:t>9/28/09 09:43</a:t>
            </a:fld>
            <a:endParaRPr lang="en-US" smtClean="0"/>
          </a:p>
        </p:txBody>
      </p:sp>
      <p:sp>
        <p:nvSpPr>
          <p:cNvPr id="109571" name="Rectangle 2"/>
          <p:cNvSpPr>
            <a:spLocks noGrp="1" noChangeArrowheads="1"/>
          </p:cNvSpPr>
          <p:nvPr>
            <p:ph type="title"/>
          </p:nvPr>
        </p:nvSpPr>
        <p:spPr/>
        <p:txBody>
          <a:bodyPr/>
          <a:lstStyle/>
          <a:p>
            <a:pPr eaLnBrk="1" hangingPunct="1"/>
            <a:r>
              <a:rPr lang="en-US"/>
              <a:t>Trustworthy</a:t>
            </a:r>
          </a:p>
        </p:txBody>
      </p:sp>
      <p:sp>
        <p:nvSpPr>
          <p:cNvPr id="109572" name="Rectangle 3"/>
          <p:cNvSpPr>
            <a:spLocks noGrp="1" noChangeArrowheads="1"/>
          </p:cNvSpPr>
          <p:nvPr>
            <p:ph type="body" idx="1"/>
          </p:nvPr>
        </p:nvSpPr>
        <p:spPr/>
        <p:txBody>
          <a:bodyPr/>
          <a:lstStyle/>
          <a:p>
            <a:pPr eaLnBrk="1" hangingPunct="1">
              <a:lnSpc>
                <a:spcPct val="90000"/>
              </a:lnSpc>
            </a:pPr>
            <a:r>
              <a:rPr lang="en-US"/>
              <a:t>What about my bike brakes?</a:t>
            </a:r>
          </a:p>
          <a:p>
            <a:pPr lvl="1" eaLnBrk="1" hangingPunct="1">
              <a:lnSpc>
                <a:spcPct val="90000"/>
              </a:lnSpc>
            </a:pPr>
            <a:r>
              <a:rPr lang="en-US"/>
              <a:t>Bike is also well maintained</a:t>
            </a:r>
          </a:p>
          <a:p>
            <a:pPr lvl="1" eaLnBrk="1" hangingPunct="1">
              <a:lnSpc>
                <a:spcPct val="90000"/>
              </a:lnSpc>
            </a:pPr>
            <a:r>
              <a:rPr lang="en-US"/>
              <a:t>Front and Rear brake systems are independent</a:t>
            </a:r>
          </a:p>
          <a:p>
            <a:pPr lvl="1" eaLnBrk="1" hangingPunct="1">
              <a:lnSpc>
                <a:spcPct val="90000"/>
              </a:lnSpc>
            </a:pPr>
            <a:r>
              <a:rPr lang="en-US"/>
              <a:t>Simplicity of system affords reduction of “trust base” (the set of “trusted components” that I assume to work) to cables, rims, brake calipers, and pads (and structural integrity of bike, tires)</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1618" name="Date Placeholder 3"/>
          <p:cNvSpPr>
            <a:spLocks noGrp="1"/>
          </p:cNvSpPr>
          <p:nvPr>
            <p:ph type="dt" sz="quarter" idx="10"/>
          </p:nvPr>
        </p:nvSpPr>
        <p:spPr>
          <a:noFill/>
        </p:spPr>
        <p:txBody>
          <a:bodyPr/>
          <a:lstStyle/>
          <a:p>
            <a:fld id="{4904A5E2-1FCF-5042-9821-D92BF0C86676}" type="datetime8">
              <a:rPr lang="en-US" smtClean="0"/>
              <a:pPr/>
              <a:t>9/28/09 09:43</a:t>
            </a:fld>
            <a:endParaRPr lang="en-US" smtClean="0"/>
          </a:p>
        </p:txBody>
      </p:sp>
      <p:sp>
        <p:nvSpPr>
          <p:cNvPr id="111619" name="Rectangle 2"/>
          <p:cNvSpPr>
            <a:spLocks noGrp="1" noChangeArrowheads="1"/>
          </p:cNvSpPr>
          <p:nvPr>
            <p:ph type="title"/>
          </p:nvPr>
        </p:nvSpPr>
        <p:spPr/>
        <p:txBody>
          <a:bodyPr/>
          <a:lstStyle/>
          <a:p>
            <a:pPr eaLnBrk="1" hangingPunct="1"/>
            <a:r>
              <a:rPr lang="en-US"/>
              <a:t>Threat environment</a:t>
            </a:r>
          </a:p>
        </p:txBody>
      </p:sp>
      <p:sp>
        <p:nvSpPr>
          <p:cNvPr id="281603" name="Rectangle 3"/>
          <p:cNvSpPr>
            <a:spLocks noGrp="1" noChangeArrowheads="1"/>
          </p:cNvSpPr>
          <p:nvPr>
            <p:ph type="body" idx="1"/>
          </p:nvPr>
        </p:nvSpPr>
        <p:spPr/>
        <p:txBody>
          <a:bodyPr/>
          <a:lstStyle/>
          <a:p>
            <a:pPr eaLnBrk="1" hangingPunct="1">
              <a:lnSpc>
                <a:spcPct val="90000"/>
              </a:lnSpc>
              <a:defRPr/>
            </a:pPr>
            <a:r>
              <a:rPr lang="en-US" sz="2800" dirty="0" smtClean="0">
                <a:ea typeface="+mn-ea"/>
                <a:cs typeface="+mn-cs"/>
              </a:rPr>
              <a:t>Threats to my brakes:</a:t>
            </a:r>
          </a:p>
          <a:p>
            <a:pPr lvl="1" eaLnBrk="1" hangingPunct="1">
              <a:lnSpc>
                <a:spcPct val="90000"/>
              </a:lnSpc>
              <a:defRPr/>
            </a:pPr>
            <a:r>
              <a:rPr lang="en-US" sz="2400" dirty="0" smtClean="0"/>
              <a:t>Normal wear</a:t>
            </a:r>
          </a:p>
          <a:p>
            <a:pPr lvl="1" eaLnBrk="1" hangingPunct="1">
              <a:lnSpc>
                <a:spcPct val="90000"/>
              </a:lnSpc>
              <a:defRPr/>
            </a:pPr>
            <a:r>
              <a:rPr lang="en-US" sz="2400" dirty="0" smtClean="0"/>
              <a:t>Extraordinary wear due to maladjustment</a:t>
            </a:r>
          </a:p>
          <a:p>
            <a:pPr lvl="1" eaLnBrk="1" hangingPunct="1">
              <a:lnSpc>
                <a:spcPct val="90000"/>
              </a:lnSpc>
              <a:defRPr/>
            </a:pPr>
            <a:r>
              <a:rPr lang="en-US" sz="2400" dirty="0" smtClean="0"/>
              <a:t>Manufacturing defect</a:t>
            </a:r>
          </a:p>
          <a:p>
            <a:pPr lvl="1" eaLnBrk="1" hangingPunct="1">
              <a:lnSpc>
                <a:spcPct val="90000"/>
              </a:lnSpc>
              <a:defRPr/>
            </a:pPr>
            <a:r>
              <a:rPr lang="en-US" sz="2400" dirty="0" smtClean="0"/>
              <a:t>Corrosion and rust</a:t>
            </a:r>
          </a:p>
          <a:p>
            <a:pPr lvl="1" eaLnBrk="1" hangingPunct="1">
              <a:lnSpc>
                <a:spcPct val="90000"/>
              </a:lnSpc>
              <a:defRPr/>
            </a:pPr>
            <a:r>
              <a:rPr lang="en-US" sz="2400" dirty="0" smtClean="0"/>
              <a:t>Loss of integrity of other components</a:t>
            </a:r>
          </a:p>
          <a:p>
            <a:pPr indent="-285750" eaLnBrk="1" hangingPunct="1">
              <a:lnSpc>
                <a:spcPct val="90000"/>
              </a:lnSpc>
              <a:defRPr/>
            </a:pPr>
            <a:r>
              <a:rPr lang="en-US" dirty="0" smtClean="0">
                <a:ea typeface="+mn-ea"/>
                <a:cs typeface="+mn-cs"/>
              </a:rPr>
              <a:t>How are these threats mitigated?</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3666" name="Title 1"/>
          <p:cNvSpPr>
            <a:spLocks noGrp="1"/>
          </p:cNvSpPr>
          <p:nvPr>
            <p:ph type="title"/>
          </p:nvPr>
        </p:nvSpPr>
        <p:spPr/>
        <p:txBody>
          <a:bodyPr/>
          <a:lstStyle/>
          <a:p>
            <a:pPr eaLnBrk="1" hangingPunct="1"/>
            <a:r>
              <a:rPr lang="en-US" smtClean="0"/>
              <a:t>Malicious threats</a:t>
            </a:r>
          </a:p>
        </p:txBody>
      </p:sp>
      <p:sp>
        <p:nvSpPr>
          <p:cNvPr id="113667" name="Content Placeholder 2"/>
          <p:cNvSpPr>
            <a:spLocks noGrp="1"/>
          </p:cNvSpPr>
          <p:nvPr>
            <p:ph idx="1"/>
          </p:nvPr>
        </p:nvSpPr>
        <p:spPr/>
        <p:txBody>
          <a:bodyPr/>
          <a:lstStyle/>
          <a:p>
            <a:pPr eaLnBrk="1" hangingPunct="1"/>
            <a:r>
              <a:rPr lang="en-US" smtClean="0"/>
              <a:t>What if I’m worried about sabotage?</a:t>
            </a:r>
          </a:p>
          <a:p>
            <a:pPr eaLnBrk="1" hangingPunct="1">
              <a:buFontTx/>
              <a:buNone/>
            </a:pPr>
            <a:endParaRPr lang="en-US" smtClean="0"/>
          </a:p>
        </p:txBody>
      </p:sp>
      <p:sp>
        <p:nvSpPr>
          <p:cNvPr id="113668" name="Date Placeholder 3"/>
          <p:cNvSpPr>
            <a:spLocks noGrp="1"/>
          </p:cNvSpPr>
          <p:nvPr>
            <p:ph type="dt" sz="quarter" idx="10"/>
          </p:nvPr>
        </p:nvSpPr>
        <p:spPr>
          <a:noFill/>
        </p:spPr>
        <p:txBody>
          <a:bodyPr/>
          <a:lstStyle/>
          <a:p>
            <a:fld id="{4E06CD7E-01B4-E445-ADB2-032E0265810F}" type="datetime8">
              <a:rPr lang="en-US" smtClean="0"/>
              <a:pPr/>
              <a:t>9/28/09 09:43</a:t>
            </a:fld>
            <a:endParaRPr lang="en-US" smtClean="0"/>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4690" name="Title 1"/>
          <p:cNvSpPr>
            <a:spLocks noGrp="1"/>
          </p:cNvSpPr>
          <p:nvPr>
            <p:ph type="title"/>
          </p:nvPr>
        </p:nvSpPr>
        <p:spPr/>
        <p:txBody>
          <a:bodyPr/>
          <a:lstStyle/>
          <a:p>
            <a:pPr eaLnBrk="1" hangingPunct="1"/>
            <a:r>
              <a:rPr lang="en-US" smtClean="0"/>
              <a:t>Prioritizing Threats</a:t>
            </a:r>
          </a:p>
        </p:txBody>
      </p:sp>
      <p:sp>
        <p:nvSpPr>
          <p:cNvPr id="114691" name="Content Placeholder 2"/>
          <p:cNvSpPr>
            <a:spLocks noGrp="1"/>
          </p:cNvSpPr>
          <p:nvPr>
            <p:ph idx="1"/>
          </p:nvPr>
        </p:nvSpPr>
        <p:spPr/>
        <p:txBody>
          <a:bodyPr/>
          <a:lstStyle/>
          <a:p>
            <a:pPr eaLnBrk="1" hangingPunct="1"/>
            <a:r>
              <a:rPr lang="en-US" sz="2800" smtClean="0"/>
              <a:t>“Security engineers … need to be able to put risks and threats in context, make realistic assessments of what might go wrong, and give our clients good advice.  That depends on a wide understanding of what worked, what their consequences were, and how they were stopped (if it was worthwhile to do so).”</a:t>
            </a:r>
          </a:p>
          <a:p>
            <a:pPr algn="r" eaLnBrk="1" hangingPunct="1">
              <a:buFontTx/>
              <a:buNone/>
            </a:pPr>
            <a:r>
              <a:rPr lang="en-US" sz="2800" smtClean="0"/>
              <a:t>Ross Anderson, Section 1.2</a:t>
            </a:r>
          </a:p>
        </p:txBody>
      </p:sp>
      <p:sp>
        <p:nvSpPr>
          <p:cNvPr id="114692" name="Date Placeholder 3"/>
          <p:cNvSpPr>
            <a:spLocks noGrp="1"/>
          </p:cNvSpPr>
          <p:nvPr>
            <p:ph type="dt" sz="quarter" idx="10"/>
          </p:nvPr>
        </p:nvSpPr>
        <p:spPr>
          <a:noFill/>
        </p:spPr>
        <p:txBody>
          <a:bodyPr/>
          <a:lstStyle/>
          <a:p>
            <a:fld id="{3B108456-894A-924E-8CD4-C6846B3232EA}" type="datetime8">
              <a:rPr lang="en-US" smtClean="0"/>
              <a:pPr/>
              <a:t>9/28/09 09:43</a:t>
            </a:fld>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noFill/>
        </p:spPr>
        <p:txBody>
          <a:bodyPr/>
          <a:lstStyle/>
          <a:p>
            <a:fld id="{321D8D25-D174-A64F-9E63-F3E8C582585B}" type="datetime8">
              <a:rPr lang="en-US" smtClean="0"/>
              <a:pPr/>
              <a:t>9/28/09 09:42</a:t>
            </a:fld>
            <a:endParaRPr lang="en-US" smtClean="0"/>
          </a:p>
        </p:txBody>
      </p:sp>
      <p:sp>
        <p:nvSpPr>
          <p:cNvPr id="23555" name="Rectangle 2"/>
          <p:cNvSpPr>
            <a:spLocks noGrp="1" noChangeArrowheads="1"/>
          </p:cNvSpPr>
          <p:nvPr>
            <p:ph type="title"/>
          </p:nvPr>
        </p:nvSpPr>
        <p:spPr/>
        <p:txBody>
          <a:bodyPr/>
          <a:lstStyle/>
          <a:p>
            <a:pPr eaLnBrk="1" hangingPunct="1"/>
            <a:r>
              <a:rPr lang="en-US"/>
              <a:t>Academic Integrity</a:t>
            </a:r>
          </a:p>
        </p:txBody>
      </p:sp>
      <p:sp>
        <p:nvSpPr>
          <p:cNvPr id="23556" name="Rectangle 3"/>
          <p:cNvSpPr>
            <a:spLocks noGrp="1" noChangeArrowheads="1"/>
          </p:cNvSpPr>
          <p:nvPr>
            <p:ph type="body" idx="1"/>
          </p:nvPr>
        </p:nvSpPr>
        <p:spPr/>
        <p:txBody>
          <a:bodyPr/>
          <a:lstStyle/>
          <a:p>
            <a:pPr eaLnBrk="1" hangingPunct="1">
              <a:lnSpc>
                <a:spcPct val="90000"/>
              </a:lnSpc>
            </a:pPr>
            <a:r>
              <a:rPr lang="en-US" sz="2800"/>
              <a:t>Be truthful</a:t>
            </a:r>
          </a:p>
          <a:p>
            <a:pPr eaLnBrk="1" hangingPunct="1">
              <a:lnSpc>
                <a:spcPct val="90000"/>
              </a:lnSpc>
            </a:pPr>
            <a:r>
              <a:rPr lang="en-US" sz="2800"/>
              <a:t>Always hand in your own work</a:t>
            </a:r>
          </a:p>
          <a:p>
            <a:pPr eaLnBrk="1" hangingPunct="1">
              <a:lnSpc>
                <a:spcPct val="90000"/>
              </a:lnSpc>
            </a:pPr>
            <a:r>
              <a:rPr lang="en-US" sz="2800"/>
              <a:t>Never present the work of others as your own</a:t>
            </a:r>
          </a:p>
          <a:p>
            <a:pPr eaLnBrk="1" hangingPunct="1">
              <a:lnSpc>
                <a:spcPct val="90000"/>
              </a:lnSpc>
            </a:pPr>
            <a:r>
              <a:rPr lang="en-US" sz="2800"/>
              <a:t>Give proper credit to sources</a:t>
            </a:r>
          </a:p>
          <a:p>
            <a:pPr eaLnBrk="1" hangingPunct="1">
              <a:lnSpc>
                <a:spcPct val="90000"/>
              </a:lnSpc>
            </a:pPr>
            <a:r>
              <a:rPr lang="en-US" sz="2800"/>
              <a:t>Present your data accurately</a:t>
            </a:r>
          </a:p>
          <a:p>
            <a:pPr eaLnBrk="1" hangingPunct="1">
              <a:lnSpc>
                <a:spcPct val="90000"/>
              </a:lnSpc>
            </a:pPr>
            <a:r>
              <a:rPr lang="en-US" sz="2800"/>
              <a:t>Violations of academic integrity will be taken very seriously.  Grade of 0 on the assignment.  Reported to the university in a manner consistent with university policy.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5714" name="Date Placeholder 3"/>
          <p:cNvSpPr>
            <a:spLocks noGrp="1"/>
          </p:cNvSpPr>
          <p:nvPr>
            <p:ph type="dt" sz="quarter" idx="10"/>
          </p:nvPr>
        </p:nvSpPr>
        <p:spPr>
          <a:noFill/>
        </p:spPr>
        <p:txBody>
          <a:bodyPr/>
          <a:lstStyle/>
          <a:p>
            <a:fld id="{FF2F1D8C-A9A8-644A-9925-18807018FDD9}" type="datetime8">
              <a:rPr lang="en-US" smtClean="0"/>
              <a:pPr/>
              <a:t>9/28/09 09:43</a:t>
            </a:fld>
            <a:endParaRPr lang="en-US" smtClean="0"/>
          </a:p>
        </p:txBody>
      </p:sp>
      <p:sp>
        <p:nvSpPr>
          <p:cNvPr id="115715" name="Rectangle 2"/>
          <p:cNvSpPr>
            <a:spLocks noGrp="1" noChangeArrowheads="1"/>
          </p:cNvSpPr>
          <p:nvPr>
            <p:ph type="title"/>
          </p:nvPr>
        </p:nvSpPr>
        <p:spPr/>
        <p:txBody>
          <a:bodyPr/>
          <a:lstStyle/>
          <a:p>
            <a:pPr eaLnBrk="1" hangingPunct="1"/>
            <a:r>
              <a:rPr lang="en-US" smtClean="0"/>
              <a:t>Definitions</a:t>
            </a:r>
          </a:p>
        </p:txBody>
      </p:sp>
      <p:sp>
        <p:nvSpPr>
          <p:cNvPr id="115716" name="Rectangle 3"/>
          <p:cNvSpPr>
            <a:spLocks noGrp="1" noChangeArrowheads="1"/>
          </p:cNvSpPr>
          <p:nvPr>
            <p:ph type="body" idx="1"/>
          </p:nvPr>
        </p:nvSpPr>
        <p:spPr>
          <a:xfrm>
            <a:off x="685800" y="1752600"/>
            <a:ext cx="7772400" cy="4114800"/>
          </a:xfrm>
        </p:spPr>
        <p:txBody>
          <a:bodyPr/>
          <a:lstStyle/>
          <a:p>
            <a:pPr eaLnBrk="1" hangingPunct="1">
              <a:lnSpc>
                <a:spcPct val="90000"/>
              </a:lnSpc>
            </a:pPr>
            <a:r>
              <a:rPr lang="en-US" sz="2800" smtClean="0"/>
              <a:t>Trust:  a relationship, typically with respect to a property</a:t>
            </a:r>
          </a:p>
          <a:p>
            <a:pPr lvl="1" eaLnBrk="1" hangingPunct="1">
              <a:lnSpc>
                <a:spcPct val="90000"/>
              </a:lnSpc>
            </a:pPr>
            <a:r>
              <a:rPr lang="en-US" sz="2400" smtClean="0"/>
              <a:t>I trust the brake cables on my bike</a:t>
            </a:r>
          </a:p>
          <a:p>
            <a:pPr lvl="1" eaLnBrk="1" hangingPunct="1">
              <a:lnSpc>
                <a:spcPct val="90000"/>
              </a:lnSpc>
            </a:pPr>
            <a:r>
              <a:rPr lang="en-US" sz="2400" smtClean="0"/>
              <a:t>My integrity depends upon the integrity of my bike brakes</a:t>
            </a:r>
          </a:p>
          <a:p>
            <a:pPr lvl="1" eaLnBrk="1" hangingPunct="1">
              <a:lnSpc>
                <a:spcPct val="90000"/>
              </a:lnSpc>
            </a:pPr>
            <a:endParaRPr lang="en-US" sz="2400" smtClean="0"/>
          </a:p>
          <a:p>
            <a:pPr lvl="1" eaLnBrk="1" hangingPunct="1">
              <a:lnSpc>
                <a:spcPct val="90000"/>
              </a:lnSpc>
            </a:pPr>
            <a:r>
              <a:rPr lang="en-US" sz="2400" smtClean="0"/>
              <a:t>The fact that I trust something does not make it trustworthy!</a:t>
            </a:r>
          </a:p>
          <a:p>
            <a:pPr eaLnBrk="1" hangingPunct="1">
              <a:lnSpc>
                <a:spcPct val="90000"/>
              </a:lnSpc>
            </a:pPr>
            <a:r>
              <a:rPr lang="en-US" sz="2800" smtClean="0"/>
              <a:t>Trusted component:  one whose failure can break the property (security policy)</a:t>
            </a:r>
          </a:p>
          <a:p>
            <a:pPr lvl="1" eaLnBrk="1" hangingPunct="1">
              <a:lnSpc>
                <a:spcPct val="90000"/>
              </a:lnSpc>
            </a:pPr>
            <a:r>
              <a:rPr lang="en-US" sz="2400" smtClean="0"/>
              <a:t>Frame, wheelset, cables, tires, brake mechanism</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7762" name="Date Placeholder 3"/>
          <p:cNvSpPr>
            <a:spLocks noGrp="1"/>
          </p:cNvSpPr>
          <p:nvPr>
            <p:ph type="dt" sz="quarter" idx="10"/>
          </p:nvPr>
        </p:nvSpPr>
        <p:spPr>
          <a:noFill/>
        </p:spPr>
        <p:txBody>
          <a:bodyPr/>
          <a:lstStyle/>
          <a:p>
            <a:fld id="{80FF536F-899B-B346-BFDB-2EA57122A0BC}" type="datetime8">
              <a:rPr lang="en-US" smtClean="0"/>
              <a:pPr/>
              <a:t>9/28/09 09:43</a:t>
            </a:fld>
            <a:endParaRPr lang="en-US" smtClean="0"/>
          </a:p>
        </p:txBody>
      </p:sp>
      <p:sp>
        <p:nvSpPr>
          <p:cNvPr id="117763" name="Rectangle 2"/>
          <p:cNvSpPr>
            <a:spLocks noGrp="1" noChangeArrowheads="1"/>
          </p:cNvSpPr>
          <p:nvPr>
            <p:ph type="title"/>
          </p:nvPr>
        </p:nvSpPr>
        <p:spPr/>
        <p:txBody>
          <a:bodyPr/>
          <a:lstStyle/>
          <a:p>
            <a:pPr eaLnBrk="1" hangingPunct="1"/>
            <a:r>
              <a:rPr lang="en-US"/>
              <a:t>Definitions</a:t>
            </a:r>
          </a:p>
        </p:txBody>
      </p:sp>
      <p:sp>
        <p:nvSpPr>
          <p:cNvPr id="117764" name="Rectangle 3"/>
          <p:cNvSpPr>
            <a:spLocks noGrp="1" noChangeArrowheads="1"/>
          </p:cNvSpPr>
          <p:nvPr>
            <p:ph type="body" idx="1"/>
          </p:nvPr>
        </p:nvSpPr>
        <p:spPr/>
        <p:txBody>
          <a:bodyPr/>
          <a:lstStyle/>
          <a:p>
            <a:pPr eaLnBrk="1" hangingPunct="1"/>
            <a:r>
              <a:rPr lang="en-US"/>
              <a:t>Trustworthy:  an attribute of an object </a:t>
            </a:r>
          </a:p>
          <a:p>
            <a:pPr lvl="1" eaLnBrk="1" hangingPunct="1"/>
            <a:r>
              <a:rPr lang="en-US"/>
              <a:t>Is the object worthy of trust?</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9810" name="Date Placeholder 3"/>
          <p:cNvSpPr>
            <a:spLocks noGrp="1"/>
          </p:cNvSpPr>
          <p:nvPr>
            <p:ph type="dt" sz="quarter" idx="10"/>
          </p:nvPr>
        </p:nvSpPr>
        <p:spPr>
          <a:noFill/>
        </p:spPr>
        <p:txBody>
          <a:bodyPr/>
          <a:lstStyle/>
          <a:p>
            <a:fld id="{AA76DE1C-675C-A04E-825E-6CBF7F349272}" type="datetime8">
              <a:rPr lang="en-US" smtClean="0"/>
              <a:pPr/>
              <a:t>9/28/09 09:43</a:t>
            </a:fld>
            <a:endParaRPr lang="en-US" smtClean="0"/>
          </a:p>
        </p:txBody>
      </p:sp>
      <p:sp>
        <p:nvSpPr>
          <p:cNvPr id="119811" name="Rectangle 2"/>
          <p:cNvSpPr>
            <a:spLocks noGrp="1" noChangeArrowheads="1"/>
          </p:cNvSpPr>
          <p:nvPr>
            <p:ph type="title"/>
          </p:nvPr>
        </p:nvSpPr>
        <p:spPr/>
        <p:txBody>
          <a:bodyPr/>
          <a:lstStyle/>
          <a:p>
            <a:pPr eaLnBrk="1" hangingPunct="1"/>
            <a:r>
              <a:rPr lang="en-US"/>
              <a:t>Definitions</a:t>
            </a:r>
          </a:p>
        </p:txBody>
      </p:sp>
      <p:sp>
        <p:nvSpPr>
          <p:cNvPr id="119812" name="Rectangle 3"/>
          <p:cNvSpPr>
            <a:spLocks noGrp="1" noChangeArrowheads="1"/>
          </p:cNvSpPr>
          <p:nvPr>
            <p:ph type="body" idx="1"/>
          </p:nvPr>
        </p:nvSpPr>
        <p:spPr/>
        <p:txBody>
          <a:bodyPr/>
          <a:lstStyle/>
          <a:p>
            <a:pPr eaLnBrk="1" hangingPunct="1"/>
            <a:r>
              <a:rPr lang="en-US"/>
              <a:t>Trusted Base:  A set of components that are trusted as an assumption</a:t>
            </a:r>
          </a:p>
          <a:p>
            <a:pPr eaLnBrk="1" hangingPunct="1"/>
            <a:r>
              <a:rPr lang="en-US"/>
              <a:t>Trusted Computing Base (TCB):  the set of components in a computer system (including hardware and software) that are assumed to work as part of a security analysis</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1858" name="Date Placeholder 3"/>
          <p:cNvSpPr>
            <a:spLocks noGrp="1"/>
          </p:cNvSpPr>
          <p:nvPr>
            <p:ph type="dt" sz="quarter" idx="10"/>
          </p:nvPr>
        </p:nvSpPr>
        <p:spPr>
          <a:noFill/>
        </p:spPr>
        <p:txBody>
          <a:bodyPr/>
          <a:lstStyle/>
          <a:p>
            <a:fld id="{7DECCA82-C6B1-154F-8CFB-4020A86E7BD1}" type="datetime8">
              <a:rPr lang="en-US" smtClean="0"/>
              <a:pPr/>
              <a:t>9/28/09 09:43</a:t>
            </a:fld>
            <a:endParaRPr lang="en-US" smtClean="0"/>
          </a:p>
        </p:txBody>
      </p:sp>
      <p:sp>
        <p:nvSpPr>
          <p:cNvPr id="121859" name="Rectangle 2"/>
          <p:cNvSpPr>
            <a:spLocks noGrp="1" noChangeArrowheads="1"/>
          </p:cNvSpPr>
          <p:nvPr>
            <p:ph type="title"/>
          </p:nvPr>
        </p:nvSpPr>
        <p:spPr/>
        <p:txBody>
          <a:bodyPr/>
          <a:lstStyle/>
          <a:p>
            <a:pPr eaLnBrk="1" hangingPunct="1"/>
            <a:r>
              <a:rPr lang="en-US"/>
              <a:t>Example</a:t>
            </a:r>
          </a:p>
        </p:txBody>
      </p:sp>
      <p:sp>
        <p:nvSpPr>
          <p:cNvPr id="121860" name="Rectangle 3"/>
          <p:cNvSpPr>
            <a:spLocks noGrp="1" noChangeArrowheads="1"/>
          </p:cNvSpPr>
          <p:nvPr>
            <p:ph type="body" idx="1"/>
          </p:nvPr>
        </p:nvSpPr>
        <p:spPr/>
        <p:txBody>
          <a:bodyPr/>
          <a:lstStyle/>
          <a:p>
            <a:pPr eaLnBrk="1" hangingPunct="1">
              <a:lnSpc>
                <a:spcPct val="90000"/>
              </a:lnSpc>
            </a:pPr>
            <a:r>
              <a:rPr lang="en-US" sz="2800"/>
              <a:t>The TCB often includes</a:t>
            </a:r>
          </a:p>
          <a:p>
            <a:pPr lvl="1" eaLnBrk="1" hangingPunct="1">
              <a:lnSpc>
                <a:spcPct val="90000"/>
              </a:lnSpc>
            </a:pPr>
            <a:r>
              <a:rPr lang="en-US" sz="2400"/>
              <a:t>Correct function of the hardware (CPU and memory)</a:t>
            </a:r>
          </a:p>
          <a:p>
            <a:pPr lvl="1" eaLnBrk="1" hangingPunct="1">
              <a:lnSpc>
                <a:spcPct val="90000"/>
              </a:lnSpc>
            </a:pPr>
            <a:r>
              <a:rPr lang="en-US" sz="2400"/>
              <a:t>The low level boot code</a:t>
            </a:r>
          </a:p>
          <a:p>
            <a:pPr lvl="1" eaLnBrk="1" hangingPunct="1">
              <a:lnSpc>
                <a:spcPct val="90000"/>
              </a:lnSpc>
            </a:pPr>
            <a:r>
              <a:rPr lang="en-US" sz="2400"/>
              <a:t>The operating system (or at least parts of the operating system)</a:t>
            </a:r>
          </a:p>
          <a:p>
            <a:pPr eaLnBrk="1" hangingPunct="1">
              <a:lnSpc>
                <a:spcPct val="90000"/>
              </a:lnSpc>
            </a:pPr>
            <a:r>
              <a:rPr lang="en-US" sz="2800"/>
              <a:t>Exercise</a:t>
            </a:r>
          </a:p>
          <a:p>
            <a:pPr lvl="1" eaLnBrk="1" hangingPunct="1">
              <a:lnSpc>
                <a:spcPct val="90000"/>
              </a:lnSpc>
            </a:pPr>
            <a:r>
              <a:rPr lang="en-US" sz="2400"/>
              <a:t>As you read the Princeton paper, consider what the TCB of the Diebold machine actually is</a:t>
            </a:r>
          </a:p>
          <a:p>
            <a:pPr lvl="1" eaLnBrk="1" hangingPunct="1">
              <a:lnSpc>
                <a:spcPct val="90000"/>
              </a:lnSpc>
            </a:pPr>
            <a:r>
              <a:rPr lang="en-US" sz="2400"/>
              <a:t>Could you make it smaller?</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3906" name="Date Placeholder 3"/>
          <p:cNvSpPr>
            <a:spLocks noGrp="1"/>
          </p:cNvSpPr>
          <p:nvPr>
            <p:ph type="dt" sz="quarter" idx="10"/>
          </p:nvPr>
        </p:nvSpPr>
        <p:spPr>
          <a:noFill/>
        </p:spPr>
        <p:txBody>
          <a:bodyPr/>
          <a:lstStyle/>
          <a:p>
            <a:fld id="{179A4E96-ADE8-0F49-8820-23C5449AEB89}" type="datetime8">
              <a:rPr lang="en-US" smtClean="0"/>
              <a:pPr/>
              <a:t>9/28/09 09:43</a:t>
            </a:fld>
            <a:endParaRPr lang="en-US" smtClean="0"/>
          </a:p>
        </p:txBody>
      </p:sp>
      <p:sp>
        <p:nvSpPr>
          <p:cNvPr id="123907" name="Rectangle 2"/>
          <p:cNvSpPr>
            <a:spLocks noGrp="1" noChangeArrowheads="1"/>
          </p:cNvSpPr>
          <p:nvPr>
            <p:ph type="title"/>
          </p:nvPr>
        </p:nvSpPr>
        <p:spPr/>
        <p:txBody>
          <a:bodyPr/>
          <a:lstStyle/>
          <a:p>
            <a:pPr eaLnBrk="1" hangingPunct="1"/>
            <a:r>
              <a:rPr lang="en-US"/>
              <a:t>Policy and Mechanism</a:t>
            </a:r>
          </a:p>
        </p:txBody>
      </p:sp>
      <p:sp>
        <p:nvSpPr>
          <p:cNvPr id="123908" name="Rectangle 3"/>
          <p:cNvSpPr>
            <a:spLocks noGrp="1" noChangeArrowheads="1"/>
          </p:cNvSpPr>
          <p:nvPr>
            <p:ph type="body" idx="1"/>
          </p:nvPr>
        </p:nvSpPr>
        <p:spPr/>
        <p:txBody>
          <a:bodyPr/>
          <a:lstStyle/>
          <a:p>
            <a:pPr eaLnBrk="1" hangingPunct="1"/>
            <a:r>
              <a:rPr lang="en-US"/>
              <a:t>Security Policy:  A statement of what is, and what is not, allowed</a:t>
            </a:r>
          </a:p>
          <a:p>
            <a:pPr eaLnBrk="1" hangingPunct="1"/>
            <a:r>
              <a:rPr lang="en-US"/>
              <a:t>Security Mechanism:  A method, tool, or procedure for enforcing a security policy</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2098" name="Date Placeholder 3"/>
          <p:cNvSpPr>
            <a:spLocks noGrp="1"/>
          </p:cNvSpPr>
          <p:nvPr>
            <p:ph type="dt" sz="quarter" idx="10"/>
          </p:nvPr>
        </p:nvSpPr>
        <p:spPr>
          <a:noFill/>
        </p:spPr>
        <p:txBody>
          <a:bodyPr/>
          <a:lstStyle/>
          <a:p>
            <a:fld id="{3394C7A2-470A-D44B-ADE8-371B02F31459}" type="datetime8">
              <a:rPr lang="en-US" smtClean="0"/>
              <a:pPr/>
              <a:t>9/28/09 09:43</a:t>
            </a:fld>
            <a:endParaRPr lang="en-US" smtClean="0"/>
          </a:p>
        </p:txBody>
      </p:sp>
      <p:sp>
        <p:nvSpPr>
          <p:cNvPr id="132099" name="Rectangle 4"/>
          <p:cNvSpPr>
            <a:spLocks noGrp="1" noChangeArrowheads="1"/>
          </p:cNvSpPr>
          <p:nvPr>
            <p:ph type="title"/>
          </p:nvPr>
        </p:nvSpPr>
        <p:spPr/>
        <p:txBody>
          <a:bodyPr/>
          <a:lstStyle/>
          <a:p>
            <a:pPr eaLnBrk="1" hangingPunct="1"/>
            <a:r>
              <a:rPr lang="en-US"/>
              <a:t>Goals of Security</a:t>
            </a:r>
          </a:p>
        </p:txBody>
      </p:sp>
      <p:sp>
        <p:nvSpPr>
          <p:cNvPr id="132100" name="Rectangle 5"/>
          <p:cNvSpPr>
            <a:spLocks noGrp="1" noChangeArrowheads="1"/>
          </p:cNvSpPr>
          <p:nvPr>
            <p:ph type="body" idx="1"/>
          </p:nvPr>
        </p:nvSpPr>
        <p:spPr/>
        <p:txBody>
          <a:bodyPr/>
          <a:lstStyle/>
          <a:p>
            <a:pPr eaLnBrk="1" hangingPunct="1"/>
            <a:r>
              <a:rPr lang="en-US" sz="2800"/>
              <a:t>Prevention:  Guarantee that an attack will fail</a:t>
            </a:r>
          </a:p>
          <a:p>
            <a:pPr eaLnBrk="1" hangingPunct="1"/>
            <a:r>
              <a:rPr lang="en-US" sz="2800"/>
              <a:t>Detection:  Determine that a system is under attack, or has been attacked, and report it</a:t>
            </a:r>
          </a:p>
          <a:p>
            <a:pPr eaLnBrk="1" hangingPunct="1"/>
            <a:r>
              <a:rPr lang="en-US" sz="2800"/>
              <a:t>Recovery:  </a:t>
            </a:r>
          </a:p>
          <a:p>
            <a:pPr lvl="1" eaLnBrk="1" hangingPunct="1"/>
            <a:r>
              <a:rPr lang="en-US" sz="2400"/>
              <a:t>Off-line recovery:  stop an attack, assess and repair damage</a:t>
            </a:r>
          </a:p>
          <a:p>
            <a:pPr lvl="1" eaLnBrk="1" hangingPunct="1"/>
            <a:r>
              <a:rPr lang="en-US" sz="2400"/>
              <a:t>On-line recovery:  respond to an attack reactively to maintain essential services</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4146" name="Date Placeholder 3"/>
          <p:cNvSpPr>
            <a:spLocks noGrp="1"/>
          </p:cNvSpPr>
          <p:nvPr>
            <p:ph type="dt" sz="quarter" idx="10"/>
          </p:nvPr>
        </p:nvSpPr>
        <p:spPr>
          <a:noFill/>
        </p:spPr>
        <p:txBody>
          <a:bodyPr/>
          <a:lstStyle/>
          <a:p>
            <a:fld id="{4187BCBA-9EAB-9B4E-97DD-C8AB6A683A84}" type="datetime8">
              <a:rPr lang="en-US" smtClean="0"/>
              <a:pPr/>
              <a:t>9/28/09 09:43</a:t>
            </a:fld>
            <a:endParaRPr lang="en-US" smtClean="0"/>
          </a:p>
        </p:txBody>
      </p:sp>
      <p:sp>
        <p:nvSpPr>
          <p:cNvPr id="134147" name="Rectangle 2"/>
          <p:cNvSpPr>
            <a:spLocks noGrp="1" noChangeArrowheads="1"/>
          </p:cNvSpPr>
          <p:nvPr>
            <p:ph type="title"/>
          </p:nvPr>
        </p:nvSpPr>
        <p:spPr/>
        <p:txBody>
          <a:bodyPr/>
          <a:lstStyle/>
          <a:p>
            <a:pPr eaLnBrk="1" hangingPunct="1"/>
            <a:r>
              <a:rPr lang="en-US"/>
              <a:t>Assumptions</a:t>
            </a:r>
          </a:p>
        </p:txBody>
      </p:sp>
      <p:sp>
        <p:nvSpPr>
          <p:cNvPr id="134148" name="Rectangle 3"/>
          <p:cNvSpPr>
            <a:spLocks noGrp="1" noChangeArrowheads="1"/>
          </p:cNvSpPr>
          <p:nvPr>
            <p:ph type="body" idx="1"/>
          </p:nvPr>
        </p:nvSpPr>
        <p:spPr/>
        <p:txBody>
          <a:bodyPr/>
          <a:lstStyle/>
          <a:p>
            <a:pPr eaLnBrk="1" hangingPunct="1"/>
            <a:r>
              <a:rPr lang="en-US"/>
              <a:t>Since the adversary or attacker is unconstrained, the security problem is always “open”</a:t>
            </a:r>
          </a:p>
          <a:p>
            <a:pPr eaLnBrk="1" hangingPunct="1"/>
            <a:r>
              <a:rPr lang="en-US"/>
              <a:t>Assumptions, either explicit or implicit, are the only constraints on the adversary</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6194" name="Date Placeholder 3"/>
          <p:cNvSpPr>
            <a:spLocks noGrp="1"/>
          </p:cNvSpPr>
          <p:nvPr>
            <p:ph type="dt" sz="quarter" idx="10"/>
          </p:nvPr>
        </p:nvSpPr>
        <p:spPr>
          <a:noFill/>
        </p:spPr>
        <p:txBody>
          <a:bodyPr/>
          <a:lstStyle/>
          <a:p>
            <a:fld id="{57049501-C4FF-D146-AAB1-F49E81B17B67}" type="datetime8">
              <a:rPr lang="en-US" smtClean="0"/>
              <a:pPr/>
              <a:t>9/28/09 09:43</a:t>
            </a:fld>
            <a:endParaRPr lang="en-US" smtClean="0"/>
          </a:p>
        </p:txBody>
      </p:sp>
      <p:sp>
        <p:nvSpPr>
          <p:cNvPr id="136195" name="Rectangle 2"/>
          <p:cNvSpPr>
            <a:spLocks noGrp="1" noChangeArrowheads="1"/>
          </p:cNvSpPr>
          <p:nvPr>
            <p:ph type="title"/>
          </p:nvPr>
        </p:nvSpPr>
        <p:spPr/>
        <p:txBody>
          <a:bodyPr/>
          <a:lstStyle/>
          <a:p>
            <a:pPr eaLnBrk="1" hangingPunct="1"/>
            <a:r>
              <a:rPr lang="en-US"/>
              <a:t>Trust</a:t>
            </a:r>
          </a:p>
        </p:txBody>
      </p:sp>
      <p:sp>
        <p:nvSpPr>
          <p:cNvPr id="136196" name="Rectangle 3"/>
          <p:cNvSpPr>
            <a:spLocks noGrp="1" noChangeArrowheads="1"/>
          </p:cNvSpPr>
          <p:nvPr>
            <p:ph type="body" idx="1"/>
          </p:nvPr>
        </p:nvSpPr>
        <p:spPr/>
        <p:txBody>
          <a:bodyPr/>
          <a:lstStyle/>
          <a:p>
            <a:pPr eaLnBrk="1" hangingPunct="1"/>
            <a:r>
              <a:rPr lang="en-US" sz="2800"/>
              <a:t>Every system must trust something</a:t>
            </a:r>
          </a:p>
          <a:p>
            <a:pPr eaLnBrk="1" hangingPunct="1"/>
            <a:r>
              <a:rPr lang="en-US" sz="2800"/>
              <a:t>Trust is an underlying assumption</a:t>
            </a:r>
          </a:p>
          <a:p>
            <a:pPr eaLnBrk="1" hangingPunct="1"/>
            <a:r>
              <a:rPr lang="en-US" sz="2800"/>
              <a:t>To understand a system we must know what it trusts</a:t>
            </a:r>
          </a:p>
          <a:p>
            <a:pPr eaLnBrk="1" hangingPunct="1"/>
            <a:r>
              <a:rPr lang="en-US" sz="2800"/>
              <a:t>Typical examples of trusted entities:</a:t>
            </a:r>
          </a:p>
          <a:p>
            <a:pPr lvl="1" eaLnBrk="1" hangingPunct="1"/>
            <a:r>
              <a:rPr lang="en-US" sz="2400"/>
              <a:t>We trust the system administrator to not abuse the ability to bypass mechanisms that enforce policy (e.g. access control)</a:t>
            </a:r>
          </a:p>
          <a:p>
            <a:pPr lvl="1" eaLnBrk="1" hangingPunct="1"/>
            <a:r>
              <a:rPr lang="en-US" sz="2400"/>
              <a:t>We trust the hardware to behave as expected</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8242" name="Date Placeholder 3"/>
          <p:cNvSpPr>
            <a:spLocks noGrp="1"/>
          </p:cNvSpPr>
          <p:nvPr>
            <p:ph type="dt" sz="quarter" idx="10"/>
          </p:nvPr>
        </p:nvSpPr>
        <p:spPr>
          <a:noFill/>
        </p:spPr>
        <p:txBody>
          <a:bodyPr/>
          <a:lstStyle/>
          <a:p>
            <a:fld id="{7116DE8A-C6E3-A945-A12D-14DC9CA1113B}" type="datetime8">
              <a:rPr lang="en-US" smtClean="0"/>
              <a:pPr/>
              <a:t>9/28/09 09:43</a:t>
            </a:fld>
            <a:endParaRPr lang="en-US" smtClean="0"/>
          </a:p>
        </p:txBody>
      </p:sp>
      <p:sp>
        <p:nvSpPr>
          <p:cNvPr id="138243" name="Rectangle 2"/>
          <p:cNvSpPr>
            <a:spLocks noGrp="1" noChangeArrowheads="1"/>
          </p:cNvSpPr>
          <p:nvPr>
            <p:ph type="title"/>
          </p:nvPr>
        </p:nvSpPr>
        <p:spPr/>
        <p:txBody>
          <a:bodyPr/>
          <a:lstStyle/>
          <a:p>
            <a:pPr eaLnBrk="1" hangingPunct="1"/>
            <a:r>
              <a:rPr lang="en-US"/>
              <a:t>Minimizing what we trust</a:t>
            </a:r>
          </a:p>
        </p:txBody>
      </p:sp>
      <p:sp>
        <p:nvSpPr>
          <p:cNvPr id="138244" name="Rectangle 3"/>
          <p:cNvSpPr>
            <a:spLocks noGrp="1" noChangeArrowheads="1"/>
          </p:cNvSpPr>
          <p:nvPr>
            <p:ph type="body" idx="1"/>
          </p:nvPr>
        </p:nvSpPr>
        <p:spPr>
          <a:xfrm>
            <a:off x="685800" y="1752600"/>
            <a:ext cx="7772400" cy="4114800"/>
          </a:xfrm>
        </p:spPr>
        <p:txBody>
          <a:bodyPr/>
          <a:lstStyle/>
          <a:p>
            <a:pPr eaLnBrk="1" hangingPunct="1"/>
            <a:r>
              <a:rPr lang="en-US"/>
              <a:t>How little can we trust?</a:t>
            </a:r>
          </a:p>
          <a:p>
            <a:pPr eaLnBrk="1" hangingPunct="1"/>
            <a:r>
              <a:rPr lang="en-US"/>
              <a:t>If we trust the processor do we have to trust the boot loader?</a:t>
            </a:r>
          </a:p>
          <a:p>
            <a:pPr eaLnBrk="1" hangingPunct="1"/>
            <a:r>
              <a:rPr lang="en-US"/>
              <a:t>Can we verify that we have the expected operating system before executing it?</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0290" name="Date Placeholder 3"/>
          <p:cNvSpPr>
            <a:spLocks noGrp="1"/>
          </p:cNvSpPr>
          <p:nvPr>
            <p:ph type="dt" sz="quarter" idx="10"/>
          </p:nvPr>
        </p:nvSpPr>
        <p:spPr>
          <a:noFill/>
        </p:spPr>
        <p:txBody>
          <a:bodyPr/>
          <a:lstStyle/>
          <a:p>
            <a:fld id="{17E9E7D5-4928-FB4A-A8E3-5137321769DB}" type="datetime8">
              <a:rPr lang="en-US" smtClean="0"/>
              <a:pPr/>
              <a:t>9/28/09 09:43</a:t>
            </a:fld>
            <a:endParaRPr lang="en-US" smtClean="0"/>
          </a:p>
        </p:txBody>
      </p:sp>
      <p:sp>
        <p:nvSpPr>
          <p:cNvPr id="140291" name="Rectangle 2"/>
          <p:cNvSpPr>
            <a:spLocks noGrp="1" noChangeArrowheads="1"/>
          </p:cNvSpPr>
          <p:nvPr>
            <p:ph type="title"/>
          </p:nvPr>
        </p:nvSpPr>
        <p:spPr/>
        <p:txBody>
          <a:bodyPr/>
          <a:lstStyle/>
          <a:p>
            <a:pPr eaLnBrk="1" hangingPunct="1"/>
            <a:r>
              <a:rPr lang="en-US" sz="3600"/>
              <a:t>Assurance</a:t>
            </a:r>
          </a:p>
        </p:txBody>
      </p:sp>
      <p:sp>
        <p:nvSpPr>
          <p:cNvPr id="140292" name="Rectangle 3"/>
          <p:cNvSpPr>
            <a:spLocks noGrp="1" noChangeArrowheads="1"/>
          </p:cNvSpPr>
          <p:nvPr>
            <p:ph type="body" idx="1"/>
          </p:nvPr>
        </p:nvSpPr>
        <p:spPr/>
        <p:txBody>
          <a:bodyPr/>
          <a:lstStyle/>
          <a:p>
            <a:pPr eaLnBrk="1" hangingPunct="1"/>
            <a:r>
              <a:rPr lang="en-US" sz="2400"/>
              <a:t>An attempt to quantify “how much” to trust a system</a:t>
            </a:r>
          </a:p>
          <a:p>
            <a:pPr eaLnBrk="1" hangingPunct="1"/>
            <a:r>
              <a:rPr lang="en-US" sz="2400"/>
              <a:t>Baseline:</a:t>
            </a:r>
          </a:p>
          <a:p>
            <a:pPr lvl="1" eaLnBrk="1" hangingPunct="1"/>
            <a:r>
              <a:rPr lang="en-US" sz="2000"/>
              <a:t>What you expect it to do</a:t>
            </a:r>
          </a:p>
          <a:p>
            <a:pPr lvl="1" eaLnBrk="1" hangingPunct="1"/>
            <a:r>
              <a:rPr lang="en-US" sz="2000"/>
              <a:t>Why you expect it to do that</a:t>
            </a:r>
          </a:p>
          <a:p>
            <a:pPr lvl="2" eaLnBrk="1" hangingPunct="1"/>
            <a:r>
              <a:rPr lang="en-US" sz="1800"/>
              <a:t>Trust the process</a:t>
            </a:r>
          </a:p>
          <a:p>
            <a:pPr lvl="2" eaLnBrk="1" hangingPunct="1"/>
            <a:r>
              <a:rPr lang="en-US" sz="1800"/>
              <a:t>Studied the artifact</a:t>
            </a:r>
          </a:p>
          <a:p>
            <a:pPr lvl="2" eaLnBrk="1" hangingPunct="1"/>
            <a:r>
              <a:rPr lang="en-US" sz="1800"/>
              <a:t>Experience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p:spPr>
        <p:txBody>
          <a:bodyPr/>
          <a:lstStyle/>
          <a:p>
            <a:fld id="{CA04F560-5FC7-D94C-93E3-1631081A56B8}" type="datetime8">
              <a:rPr lang="en-US" smtClean="0"/>
              <a:pPr/>
              <a:t>9/28/09 09:42</a:t>
            </a:fld>
            <a:endParaRPr lang="en-US" smtClean="0"/>
          </a:p>
        </p:txBody>
      </p:sp>
      <p:sp>
        <p:nvSpPr>
          <p:cNvPr id="25603" name="Rectangle 2"/>
          <p:cNvSpPr>
            <a:spLocks noGrp="1" noChangeArrowheads="1"/>
          </p:cNvSpPr>
          <p:nvPr>
            <p:ph type="title"/>
          </p:nvPr>
        </p:nvSpPr>
        <p:spPr/>
        <p:txBody>
          <a:bodyPr/>
          <a:lstStyle/>
          <a:p>
            <a:pPr eaLnBrk="1" hangingPunct="1"/>
            <a:r>
              <a:rPr lang="en-US"/>
              <a:t>Term Paper</a:t>
            </a:r>
          </a:p>
        </p:txBody>
      </p:sp>
      <p:sp>
        <p:nvSpPr>
          <p:cNvPr id="25604" name="Rectangle 3"/>
          <p:cNvSpPr>
            <a:spLocks noGrp="1" noChangeArrowheads="1"/>
          </p:cNvSpPr>
          <p:nvPr>
            <p:ph type="body" idx="1"/>
          </p:nvPr>
        </p:nvSpPr>
        <p:spPr/>
        <p:txBody>
          <a:bodyPr/>
          <a:lstStyle/>
          <a:p>
            <a:pPr eaLnBrk="1" hangingPunct="1"/>
            <a:r>
              <a:rPr lang="en-US"/>
              <a:t>Select a topic of your choice on computer security</a:t>
            </a:r>
          </a:p>
          <a:p>
            <a:pPr eaLnBrk="1" hangingPunct="1"/>
            <a:r>
              <a:rPr lang="en-US"/>
              <a:t>Explore:</a:t>
            </a:r>
          </a:p>
          <a:p>
            <a:pPr lvl="1" eaLnBrk="1" hangingPunct="1"/>
            <a:r>
              <a:rPr lang="en-US"/>
              <a:t>Problem space</a:t>
            </a:r>
          </a:p>
          <a:p>
            <a:pPr lvl="1" eaLnBrk="1" hangingPunct="1"/>
            <a:r>
              <a:rPr lang="en-US"/>
              <a:t>Solution space</a:t>
            </a:r>
          </a:p>
          <a:p>
            <a:pPr eaLnBrk="1" hangingPunct="1"/>
            <a:r>
              <a:rPr lang="en-US"/>
              <a:t>Identify original sources</a:t>
            </a:r>
          </a:p>
          <a:p>
            <a:pPr eaLnBrk="1" hangingPunct="1"/>
            <a:r>
              <a:rPr lang="en-US"/>
              <a:t>Integrate knowledge; organize; critique</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2338" name="Date Placeholder 3"/>
          <p:cNvSpPr>
            <a:spLocks noGrp="1"/>
          </p:cNvSpPr>
          <p:nvPr>
            <p:ph type="dt" sz="quarter" idx="10"/>
          </p:nvPr>
        </p:nvSpPr>
        <p:spPr>
          <a:noFill/>
        </p:spPr>
        <p:txBody>
          <a:bodyPr/>
          <a:lstStyle/>
          <a:p>
            <a:fld id="{0E8B8357-36A7-EA4A-A351-3BC9D3E5BC80}" type="datetime8">
              <a:rPr lang="en-US" smtClean="0"/>
              <a:pPr/>
              <a:t>9/28/09 09:43</a:t>
            </a:fld>
            <a:endParaRPr lang="en-US" smtClean="0"/>
          </a:p>
        </p:txBody>
      </p:sp>
      <p:sp>
        <p:nvSpPr>
          <p:cNvPr id="142339" name="Rectangle 2"/>
          <p:cNvSpPr>
            <a:spLocks noGrp="1" noChangeArrowheads="1"/>
          </p:cNvSpPr>
          <p:nvPr>
            <p:ph type="title"/>
          </p:nvPr>
        </p:nvSpPr>
        <p:spPr/>
        <p:txBody>
          <a:bodyPr/>
          <a:lstStyle/>
          <a:p>
            <a:pPr eaLnBrk="1" hangingPunct="1"/>
            <a:r>
              <a:rPr lang="en-US" sz="3600"/>
              <a:t>Why do you trust an Airplane?</a:t>
            </a:r>
          </a:p>
        </p:txBody>
      </p:sp>
      <p:sp>
        <p:nvSpPr>
          <p:cNvPr id="142340" name="Rectangle 3"/>
          <p:cNvSpPr>
            <a:spLocks noGrp="1" noChangeArrowheads="1"/>
          </p:cNvSpPr>
          <p:nvPr>
            <p:ph type="body" idx="1"/>
          </p:nvPr>
        </p:nvSpPr>
        <p:spPr>
          <a:xfrm>
            <a:off x="685800" y="1676400"/>
            <a:ext cx="7772400" cy="4114800"/>
          </a:xfrm>
        </p:spPr>
        <p:txBody>
          <a:bodyPr/>
          <a:lstStyle/>
          <a:p>
            <a:pPr eaLnBrk="1" hangingPunct="1"/>
            <a:r>
              <a:rPr lang="en-US" sz="2400"/>
              <a:t>Which of these do you trust more?  Why?</a:t>
            </a:r>
          </a:p>
        </p:txBody>
      </p:sp>
      <p:pic>
        <p:nvPicPr>
          <p:cNvPr id="142341" name="Picture 4"/>
          <p:cNvPicPr>
            <a:picLocks noChangeAspect="1" noChangeArrowheads="1"/>
          </p:cNvPicPr>
          <p:nvPr/>
        </p:nvPicPr>
        <p:blipFill>
          <a:blip r:embed="rId3"/>
          <a:srcRect/>
          <a:stretch>
            <a:fillRect/>
          </a:stretch>
        </p:blipFill>
        <p:spPr bwMode="auto">
          <a:xfrm>
            <a:off x="0" y="2286000"/>
            <a:ext cx="5334000" cy="1747838"/>
          </a:xfrm>
          <a:prstGeom prst="rect">
            <a:avLst/>
          </a:prstGeom>
          <a:noFill/>
          <a:ln w="9525">
            <a:noFill/>
            <a:miter lim="800000"/>
            <a:headEnd/>
            <a:tailEnd/>
          </a:ln>
        </p:spPr>
      </p:pic>
      <p:pic>
        <p:nvPicPr>
          <p:cNvPr id="142342" name="Picture 5"/>
          <p:cNvPicPr>
            <a:picLocks noChangeAspect="1" noChangeArrowheads="1"/>
          </p:cNvPicPr>
          <p:nvPr/>
        </p:nvPicPr>
        <p:blipFill>
          <a:blip r:embed="rId4"/>
          <a:srcRect/>
          <a:stretch>
            <a:fillRect/>
          </a:stretch>
        </p:blipFill>
        <p:spPr bwMode="auto">
          <a:xfrm>
            <a:off x="5562600" y="2438400"/>
            <a:ext cx="3048000" cy="1371600"/>
          </a:xfrm>
          <a:prstGeom prst="rect">
            <a:avLst/>
          </a:prstGeom>
          <a:noFill/>
          <a:ln w="9525">
            <a:noFill/>
            <a:miter lim="800000"/>
            <a:headEnd/>
            <a:tailEnd/>
          </a:ln>
        </p:spPr>
      </p:pic>
      <p:pic>
        <p:nvPicPr>
          <p:cNvPr id="142343" name="Picture 6"/>
          <p:cNvPicPr>
            <a:picLocks noChangeAspect="1" noChangeArrowheads="1"/>
          </p:cNvPicPr>
          <p:nvPr/>
        </p:nvPicPr>
        <p:blipFill>
          <a:blip r:embed="rId5"/>
          <a:srcRect/>
          <a:stretch>
            <a:fillRect/>
          </a:stretch>
        </p:blipFill>
        <p:spPr bwMode="auto">
          <a:xfrm>
            <a:off x="7391400" y="1447800"/>
            <a:ext cx="1133475" cy="846138"/>
          </a:xfrm>
          <a:prstGeom prst="rect">
            <a:avLst/>
          </a:prstGeom>
          <a:noFill/>
          <a:ln w="9525">
            <a:noFill/>
            <a:miter lim="800000"/>
            <a:headEnd/>
            <a:tailEnd/>
          </a:ln>
        </p:spPr>
      </p:pic>
      <p:sp>
        <p:nvSpPr>
          <p:cNvPr id="142344" name="Text Box 8"/>
          <p:cNvSpPr txBox="1">
            <a:spLocks noChangeArrowheads="1"/>
          </p:cNvSpPr>
          <p:nvPr/>
        </p:nvSpPr>
        <p:spPr bwMode="auto">
          <a:xfrm>
            <a:off x="0" y="6248400"/>
            <a:ext cx="5181600" cy="473075"/>
          </a:xfrm>
          <a:prstGeom prst="rect">
            <a:avLst/>
          </a:prstGeom>
          <a:solidFill>
            <a:srgbClr val="FFFFD9"/>
          </a:solidFill>
          <a:ln w="9525">
            <a:noFill/>
            <a:miter lim="800000"/>
            <a:headEnd/>
            <a:tailEnd/>
          </a:ln>
        </p:spPr>
        <p:txBody>
          <a:bodyPr>
            <a:prstTxWarp prst="textNoShape">
              <a:avLst/>
            </a:prstTxWarp>
            <a:spAutoFit/>
          </a:bodyPr>
          <a:lstStyle/>
          <a:p>
            <a:pPr>
              <a:spcBef>
                <a:spcPct val="50000"/>
              </a:spcBef>
            </a:pPr>
            <a:r>
              <a:rPr lang="en-US" sz="1000"/>
              <a:t>NASA images from web site:  </a:t>
            </a:r>
            <a:r>
              <a:rPr lang="en-US" sz="1000">
                <a:hlinkClick r:id="rId6"/>
              </a:rPr>
              <a:t>http://www.dfrc.nasa.gov/Gallery/Photo/</a:t>
            </a:r>
            <a:endParaRPr lang="en-US" sz="1000"/>
          </a:p>
          <a:p>
            <a:pPr>
              <a:spcBef>
                <a:spcPct val="50000"/>
              </a:spcBef>
            </a:pPr>
            <a:r>
              <a:rPr lang="en-US" sz="1000"/>
              <a:t>Boeing images from web site:  http://www.boeing.com/companyoffices/gallery/flash.html</a:t>
            </a:r>
          </a:p>
        </p:txBody>
      </p:sp>
      <p:pic>
        <p:nvPicPr>
          <p:cNvPr id="142345" name="Picture 9"/>
          <p:cNvPicPr>
            <a:picLocks noChangeAspect="1" noChangeArrowheads="1"/>
          </p:cNvPicPr>
          <p:nvPr/>
        </p:nvPicPr>
        <p:blipFill>
          <a:blip r:embed="rId7"/>
          <a:srcRect/>
          <a:stretch>
            <a:fillRect/>
          </a:stretch>
        </p:blipFill>
        <p:spPr bwMode="auto">
          <a:xfrm>
            <a:off x="1828800" y="4191000"/>
            <a:ext cx="2590800" cy="2046288"/>
          </a:xfrm>
          <a:prstGeom prst="rect">
            <a:avLst/>
          </a:prstGeom>
          <a:noFill/>
          <a:ln w="9525">
            <a:noFill/>
            <a:miter lim="800000"/>
            <a:headEnd/>
            <a:tailEnd/>
          </a:ln>
        </p:spPr>
      </p:pic>
      <p:pic>
        <p:nvPicPr>
          <p:cNvPr id="142346" name="Picture 10"/>
          <p:cNvPicPr>
            <a:picLocks noChangeAspect="1" noChangeArrowheads="1"/>
          </p:cNvPicPr>
          <p:nvPr/>
        </p:nvPicPr>
        <p:blipFill>
          <a:blip r:embed="rId8"/>
          <a:srcRect/>
          <a:stretch>
            <a:fillRect/>
          </a:stretch>
        </p:blipFill>
        <p:spPr bwMode="auto">
          <a:xfrm>
            <a:off x="5257800" y="4332288"/>
            <a:ext cx="3886200" cy="25257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4386" name="Date Placeholder 3"/>
          <p:cNvSpPr>
            <a:spLocks noGrp="1"/>
          </p:cNvSpPr>
          <p:nvPr>
            <p:ph type="dt" sz="quarter" idx="10"/>
          </p:nvPr>
        </p:nvSpPr>
        <p:spPr>
          <a:noFill/>
        </p:spPr>
        <p:txBody>
          <a:bodyPr/>
          <a:lstStyle/>
          <a:p>
            <a:fld id="{C4DA15F9-2718-4C4C-AB60-5392898AB515}" type="datetime8">
              <a:rPr lang="en-US" smtClean="0"/>
              <a:pPr/>
              <a:t>9/28/09 09:43</a:t>
            </a:fld>
            <a:endParaRPr lang="en-US" smtClean="0"/>
          </a:p>
        </p:txBody>
      </p:sp>
      <p:sp>
        <p:nvSpPr>
          <p:cNvPr id="144387" name="Rectangle 4"/>
          <p:cNvSpPr>
            <a:spLocks noGrp="1" noChangeArrowheads="1"/>
          </p:cNvSpPr>
          <p:nvPr>
            <p:ph type="title"/>
          </p:nvPr>
        </p:nvSpPr>
        <p:spPr/>
        <p:txBody>
          <a:bodyPr/>
          <a:lstStyle/>
          <a:p>
            <a:pPr eaLnBrk="1" hangingPunct="1"/>
            <a:r>
              <a:rPr lang="en-US"/>
              <a:t>Framework for Assurance</a:t>
            </a:r>
          </a:p>
        </p:txBody>
      </p:sp>
      <p:sp>
        <p:nvSpPr>
          <p:cNvPr id="144388" name="Rectangle 5"/>
          <p:cNvSpPr>
            <a:spLocks noGrp="1" noChangeArrowheads="1"/>
          </p:cNvSpPr>
          <p:nvPr>
            <p:ph type="body" idx="1"/>
          </p:nvPr>
        </p:nvSpPr>
        <p:spPr/>
        <p:txBody>
          <a:bodyPr/>
          <a:lstStyle/>
          <a:p>
            <a:pPr eaLnBrk="1" hangingPunct="1">
              <a:lnSpc>
                <a:spcPct val="90000"/>
              </a:lnSpc>
            </a:pPr>
            <a:r>
              <a:rPr lang="en-US" sz="2400"/>
              <a:t>Specification:  What the system does</a:t>
            </a:r>
          </a:p>
          <a:p>
            <a:pPr lvl="1" eaLnBrk="1" hangingPunct="1">
              <a:lnSpc>
                <a:spcPct val="90000"/>
              </a:lnSpc>
            </a:pPr>
            <a:r>
              <a:rPr lang="en-US" sz="2000"/>
              <a:t>May be formal or informal</a:t>
            </a:r>
          </a:p>
          <a:p>
            <a:pPr lvl="1" eaLnBrk="1" hangingPunct="1">
              <a:lnSpc>
                <a:spcPct val="90000"/>
              </a:lnSpc>
            </a:pPr>
            <a:r>
              <a:rPr lang="en-US" sz="2000"/>
              <a:t>Says what, but not how</a:t>
            </a:r>
          </a:p>
          <a:p>
            <a:pPr eaLnBrk="1" hangingPunct="1">
              <a:lnSpc>
                <a:spcPct val="90000"/>
              </a:lnSpc>
            </a:pPr>
            <a:r>
              <a:rPr lang="en-US" sz="2400"/>
              <a:t>Design:  An approach to solving the problem; typically identifies components of the solution</a:t>
            </a:r>
          </a:p>
          <a:p>
            <a:pPr lvl="1" eaLnBrk="1" hangingPunct="1">
              <a:lnSpc>
                <a:spcPct val="90000"/>
              </a:lnSpc>
            </a:pPr>
            <a:r>
              <a:rPr lang="en-US" sz="2000"/>
              <a:t>Design satisfies specification if it does not permit implementations that violate the spec</a:t>
            </a:r>
          </a:p>
          <a:p>
            <a:pPr lvl="1" eaLnBrk="1" hangingPunct="1">
              <a:lnSpc>
                <a:spcPct val="90000"/>
              </a:lnSpc>
            </a:pPr>
            <a:r>
              <a:rPr lang="en-US" sz="2000"/>
              <a:t>Software design might include component communication and component specifications</a:t>
            </a:r>
          </a:p>
          <a:p>
            <a:pPr eaLnBrk="1" hangingPunct="1">
              <a:lnSpc>
                <a:spcPct val="90000"/>
              </a:lnSpc>
            </a:pPr>
            <a:r>
              <a:rPr lang="en-US" sz="2400"/>
              <a:t>Implementation:  A system satisfying the design (transitively the specification)</a:t>
            </a:r>
          </a:p>
          <a:p>
            <a:pPr lvl="2" eaLnBrk="1" hangingPunct="1">
              <a:lnSpc>
                <a:spcPct val="90000"/>
              </a:lnSpc>
            </a:pPr>
            <a:r>
              <a:rPr lang="en-US" sz="1800"/>
              <a:t>Software:  Might be implementations of components described in design in a programming language</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6434" name="Date Placeholder 3"/>
          <p:cNvSpPr>
            <a:spLocks noGrp="1"/>
          </p:cNvSpPr>
          <p:nvPr>
            <p:ph type="dt" sz="quarter" idx="10"/>
          </p:nvPr>
        </p:nvSpPr>
        <p:spPr>
          <a:noFill/>
        </p:spPr>
        <p:txBody>
          <a:bodyPr/>
          <a:lstStyle/>
          <a:p>
            <a:fld id="{67E8DC65-6D47-FB45-9D22-1BDBB4BF9574}" type="datetime8">
              <a:rPr lang="en-US" smtClean="0"/>
              <a:pPr/>
              <a:t>9/28/09 09:43</a:t>
            </a:fld>
            <a:endParaRPr lang="en-US" smtClean="0"/>
          </a:p>
        </p:txBody>
      </p:sp>
      <p:sp>
        <p:nvSpPr>
          <p:cNvPr id="146435" name="Rectangle 2"/>
          <p:cNvSpPr>
            <a:spLocks noGrp="1" noChangeArrowheads="1"/>
          </p:cNvSpPr>
          <p:nvPr>
            <p:ph type="title"/>
          </p:nvPr>
        </p:nvSpPr>
        <p:spPr/>
        <p:txBody>
          <a:bodyPr/>
          <a:lstStyle/>
          <a:p>
            <a:pPr eaLnBrk="1" hangingPunct="1"/>
            <a:r>
              <a:rPr lang="en-US" sz="4000"/>
              <a:t>Operational Issues</a:t>
            </a:r>
          </a:p>
        </p:txBody>
      </p:sp>
      <p:sp>
        <p:nvSpPr>
          <p:cNvPr id="146436" name="Rectangle 3"/>
          <p:cNvSpPr>
            <a:spLocks noGrp="1" noChangeArrowheads="1"/>
          </p:cNvSpPr>
          <p:nvPr>
            <p:ph type="body" idx="1"/>
          </p:nvPr>
        </p:nvSpPr>
        <p:spPr/>
        <p:txBody>
          <a:bodyPr/>
          <a:lstStyle/>
          <a:p>
            <a:pPr eaLnBrk="1" hangingPunct="1">
              <a:lnSpc>
                <a:spcPct val="90000"/>
              </a:lnSpc>
            </a:pPr>
            <a:r>
              <a:rPr lang="en-US" sz="2800"/>
              <a:t>Policy and Mechanism must be appropriate for context</a:t>
            </a:r>
          </a:p>
          <a:p>
            <a:pPr eaLnBrk="1" hangingPunct="1">
              <a:lnSpc>
                <a:spcPct val="90000"/>
              </a:lnSpc>
            </a:pPr>
            <a:r>
              <a:rPr lang="en-US" sz="2800"/>
              <a:t>Consider policy on vehicle keys in urban and rural settings</a:t>
            </a:r>
          </a:p>
          <a:p>
            <a:pPr lvl="1" eaLnBrk="1" hangingPunct="1">
              <a:lnSpc>
                <a:spcPct val="90000"/>
              </a:lnSpc>
            </a:pPr>
            <a:r>
              <a:rPr lang="en-US" sz="2400"/>
              <a:t>In urban settings you always take your keys; discourage joy riding/theft</a:t>
            </a:r>
          </a:p>
          <a:p>
            <a:pPr lvl="1" eaLnBrk="1" hangingPunct="1">
              <a:lnSpc>
                <a:spcPct val="90000"/>
              </a:lnSpc>
            </a:pPr>
            <a:r>
              <a:rPr lang="en-US" sz="2400"/>
              <a:t>In some rural settings people leave keys in vehicles so they are available to someone if they need to move (or use) the vehicle</a:t>
            </a:r>
          </a:p>
          <a:p>
            <a:pPr eaLnBrk="1" hangingPunct="1">
              <a:lnSpc>
                <a:spcPct val="90000"/>
              </a:lnSpc>
            </a:pPr>
            <a:r>
              <a:rPr lang="en-US" sz="2800"/>
              <a:t>How do you make these decisions rationally?</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8482" name="Date Placeholder 3"/>
          <p:cNvSpPr>
            <a:spLocks noGrp="1"/>
          </p:cNvSpPr>
          <p:nvPr>
            <p:ph type="dt" sz="quarter" idx="10"/>
          </p:nvPr>
        </p:nvSpPr>
        <p:spPr>
          <a:noFill/>
        </p:spPr>
        <p:txBody>
          <a:bodyPr/>
          <a:lstStyle/>
          <a:p>
            <a:fld id="{617BB445-F919-FD4F-A03D-28FA0945E6E2}" type="datetime8">
              <a:rPr lang="en-US" smtClean="0"/>
              <a:pPr/>
              <a:t>9/28/09 09:43</a:t>
            </a:fld>
            <a:endParaRPr lang="en-US" smtClean="0"/>
          </a:p>
        </p:txBody>
      </p:sp>
      <p:sp>
        <p:nvSpPr>
          <p:cNvPr id="148483" name="Rectangle 2"/>
          <p:cNvSpPr>
            <a:spLocks noGrp="1" noChangeArrowheads="1"/>
          </p:cNvSpPr>
          <p:nvPr>
            <p:ph type="title"/>
          </p:nvPr>
        </p:nvSpPr>
        <p:spPr/>
        <p:txBody>
          <a:bodyPr/>
          <a:lstStyle/>
          <a:p>
            <a:pPr eaLnBrk="1" hangingPunct="1"/>
            <a:r>
              <a:rPr lang="en-US" sz="4000"/>
              <a:t>Risk Analysis</a:t>
            </a:r>
          </a:p>
        </p:txBody>
      </p:sp>
      <p:sp>
        <p:nvSpPr>
          <p:cNvPr id="148484" name="Rectangle 3"/>
          <p:cNvSpPr>
            <a:spLocks noGrp="1" noChangeArrowheads="1"/>
          </p:cNvSpPr>
          <p:nvPr>
            <p:ph type="body" idx="1"/>
          </p:nvPr>
        </p:nvSpPr>
        <p:spPr/>
        <p:txBody>
          <a:bodyPr/>
          <a:lstStyle/>
          <a:p>
            <a:pPr eaLnBrk="1" hangingPunct="1"/>
            <a:r>
              <a:rPr lang="en-US" sz="2800"/>
              <a:t>What is the likelihood of an attack?</a:t>
            </a:r>
          </a:p>
          <a:p>
            <a:pPr lvl="1" eaLnBrk="1" hangingPunct="1"/>
            <a:r>
              <a:rPr lang="en-US" sz="2400"/>
              <a:t>Risk is a function of the environment</a:t>
            </a:r>
          </a:p>
          <a:p>
            <a:pPr lvl="1" eaLnBrk="1" hangingPunct="1"/>
            <a:r>
              <a:rPr lang="en-US" sz="2400"/>
              <a:t>Risks change with time</a:t>
            </a:r>
          </a:p>
          <a:p>
            <a:pPr lvl="1" eaLnBrk="1" hangingPunct="1"/>
            <a:r>
              <a:rPr lang="en-US" sz="2400"/>
              <a:t>Some risks are sufficiently remote to be “acceptable”</a:t>
            </a:r>
          </a:p>
          <a:p>
            <a:pPr lvl="1" eaLnBrk="1" hangingPunct="1"/>
            <a:r>
              <a:rPr lang="en-US" sz="2400"/>
              <a:t>Avoid “analysis paralysis”</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“Only amateurs attack machines; professionals target people”</a:t>
            </a:r>
          </a:p>
          <a:p>
            <a:pPr lvl="1"/>
            <a:r>
              <a:rPr lang="en-US" dirty="0" smtClean="0"/>
              <a:t>Bruce </a:t>
            </a:r>
            <a:r>
              <a:rPr lang="en-US" dirty="0" err="1" smtClean="0"/>
              <a:t>Schneier</a:t>
            </a:r>
            <a:r>
              <a:rPr lang="en-US" dirty="0" smtClean="0"/>
              <a:t> (Quoted by Anderson)</a:t>
            </a:r>
            <a:endParaRPr lang="en-US" dirty="0"/>
          </a:p>
        </p:txBody>
      </p:sp>
      <p:sp>
        <p:nvSpPr>
          <p:cNvPr id="4" name="Date Placeholder 3"/>
          <p:cNvSpPr>
            <a:spLocks noGrp="1"/>
          </p:cNvSpPr>
          <p:nvPr>
            <p:ph type="dt" sz="half" idx="10"/>
          </p:nvPr>
        </p:nvSpPr>
        <p:spPr/>
        <p:txBody>
          <a:bodyPr/>
          <a:lstStyle/>
          <a:p>
            <a:pPr>
              <a:defRPr/>
            </a:pPr>
            <a:fld id="{B54DE641-B978-B24A-86D3-C55B308CC21D}" type="datetime1">
              <a:rPr lang="en-US" smtClean="0"/>
              <a:pPr>
                <a:defRPr/>
              </a:pPr>
              <a:t>9/28/09</a:t>
            </a:fld>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0530" name="Date Placeholder 3"/>
          <p:cNvSpPr>
            <a:spLocks noGrp="1"/>
          </p:cNvSpPr>
          <p:nvPr>
            <p:ph type="dt" sz="quarter" idx="10"/>
          </p:nvPr>
        </p:nvSpPr>
        <p:spPr>
          <a:noFill/>
        </p:spPr>
        <p:txBody>
          <a:bodyPr/>
          <a:lstStyle/>
          <a:p>
            <a:fld id="{0632FAF6-8E2B-B040-93CD-FA6003ED3DCD}" type="datetime8">
              <a:rPr lang="en-US" smtClean="0"/>
              <a:pPr/>
              <a:t>9/28/09 09:43</a:t>
            </a:fld>
            <a:endParaRPr lang="en-US" smtClean="0"/>
          </a:p>
        </p:txBody>
      </p:sp>
      <p:sp>
        <p:nvSpPr>
          <p:cNvPr id="150531" name="Rectangle 2"/>
          <p:cNvSpPr>
            <a:spLocks noGrp="1" noChangeArrowheads="1"/>
          </p:cNvSpPr>
          <p:nvPr>
            <p:ph type="title"/>
          </p:nvPr>
        </p:nvSpPr>
        <p:spPr/>
        <p:txBody>
          <a:bodyPr/>
          <a:lstStyle/>
          <a:p>
            <a:pPr eaLnBrk="1" hangingPunct="1"/>
            <a:r>
              <a:rPr lang="en-US" sz="4000"/>
              <a:t>People</a:t>
            </a:r>
          </a:p>
        </p:txBody>
      </p:sp>
      <p:sp>
        <p:nvSpPr>
          <p:cNvPr id="150532" name="Rectangle 3"/>
          <p:cNvSpPr>
            <a:spLocks noGrp="1" noChangeArrowheads="1"/>
          </p:cNvSpPr>
          <p:nvPr>
            <p:ph type="body" idx="1"/>
          </p:nvPr>
        </p:nvSpPr>
        <p:spPr/>
        <p:txBody>
          <a:bodyPr/>
          <a:lstStyle/>
          <a:p>
            <a:pPr eaLnBrk="1" hangingPunct="1">
              <a:lnSpc>
                <a:spcPct val="90000"/>
              </a:lnSpc>
            </a:pPr>
            <a:r>
              <a:rPr lang="en-US" sz="2800"/>
              <a:t>Ultimately it is the system in use by people that must be secure</a:t>
            </a:r>
          </a:p>
          <a:p>
            <a:pPr eaLnBrk="1" hangingPunct="1">
              <a:lnSpc>
                <a:spcPct val="90000"/>
              </a:lnSpc>
            </a:pPr>
            <a:r>
              <a:rPr lang="en-US" sz="2800"/>
              <a:t>If security mechanisms “are more trouble than they are worth” then users will circumvent them</a:t>
            </a:r>
          </a:p>
          <a:p>
            <a:pPr eaLnBrk="1" hangingPunct="1">
              <a:lnSpc>
                <a:spcPct val="90000"/>
              </a:lnSpc>
            </a:pPr>
            <a:r>
              <a:rPr lang="en-US" sz="2800"/>
              <a:t>Security must be a value of the organization</a:t>
            </a:r>
          </a:p>
          <a:p>
            <a:pPr eaLnBrk="1" hangingPunct="1">
              <a:lnSpc>
                <a:spcPct val="90000"/>
              </a:lnSpc>
            </a:pPr>
            <a:r>
              <a:rPr lang="en-US" sz="2800"/>
              <a:t>Policy and mechanism must be appropriate to the context as perceived by members of the organization</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2578" name="Date Placeholder 3"/>
          <p:cNvSpPr>
            <a:spLocks noGrp="1"/>
          </p:cNvSpPr>
          <p:nvPr>
            <p:ph type="dt" sz="quarter" idx="10"/>
          </p:nvPr>
        </p:nvSpPr>
        <p:spPr>
          <a:noFill/>
        </p:spPr>
        <p:txBody>
          <a:bodyPr/>
          <a:lstStyle/>
          <a:p>
            <a:fld id="{644A99F2-44A8-F841-9F6C-723F23452D89}" type="datetime8">
              <a:rPr lang="en-US" smtClean="0"/>
              <a:pPr/>
              <a:t>9/28/09 09:43</a:t>
            </a:fld>
            <a:endParaRPr lang="en-US" smtClean="0"/>
          </a:p>
        </p:txBody>
      </p:sp>
      <p:sp>
        <p:nvSpPr>
          <p:cNvPr id="152579" name="Rectangle 2"/>
          <p:cNvSpPr>
            <a:spLocks noGrp="1" noChangeArrowheads="1"/>
          </p:cNvSpPr>
          <p:nvPr>
            <p:ph type="title"/>
          </p:nvPr>
        </p:nvSpPr>
        <p:spPr/>
        <p:txBody>
          <a:bodyPr/>
          <a:lstStyle/>
          <a:p>
            <a:pPr eaLnBrk="1" hangingPunct="1"/>
            <a:r>
              <a:rPr lang="en-US" sz="4000" dirty="0"/>
              <a:t>People as threat/weak link</a:t>
            </a:r>
          </a:p>
        </p:txBody>
      </p:sp>
      <p:sp>
        <p:nvSpPr>
          <p:cNvPr id="152580" name="Rectangle 3"/>
          <p:cNvSpPr>
            <a:spLocks noGrp="1" noChangeArrowheads="1"/>
          </p:cNvSpPr>
          <p:nvPr>
            <p:ph type="body" idx="1"/>
          </p:nvPr>
        </p:nvSpPr>
        <p:spPr/>
        <p:txBody>
          <a:bodyPr/>
          <a:lstStyle/>
          <a:p>
            <a:pPr eaLnBrk="1" hangingPunct="1">
              <a:lnSpc>
                <a:spcPct val="90000"/>
              </a:lnSpc>
            </a:pPr>
            <a:r>
              <a:rPr lang="en-US" sz="2400" dirty="0"/>
              <a:t>Insider threat</a:t>
            </a:r>
          </a:p>
          <a:p>
            <a:pPr lvl="1" eaLnBrk="1" hangingPunct="1">
              <a:lnSpc>
                <a:spcPct val="90000"/>
              </a:lnSpc>
            </a:pPr>
            <a:r>
              <a:rPr lang="en-US" sz="2000" dirty="0"/>
              <a:t>Release passwords</a:t>
            </a:r>
          </a:p>
          <a:p>
            <a:pPr lvl="1" eaLnBrk="1" hangingPunct="1">
              <a:lnSpc>
                <a:spcPct val="90000"/>
              </a:lnSpc>
            </a:pPr>
            <a:r>
              <a:rPr lang="en-US" sz="2000" dirty="0"/>
              <a:t>Release information</a:t>
            </a:r>
          </a:p>
          <a:p>
            <a:pPr eaLnBrk="1" hangingPunct="1">
              <a:lnSpc>
                <a:spcPct val="90000"/>
              </a:lnSpc>
            </a:pPr>
            <a:r>
              <a:rPr lang="en-US" sz="2400" dirty="0"/>
              <a:t>Untrained personnel</a:t>
            </a:r>
          </a:p>
          <a:p>
            <a:pPr lvl="1" eaLnBrk="1" hangingPunct="1">
              <a:lnSpc>
                <a:spcPct val="90000"/>
              </a:lnSpc>
            </a:pPr>
            <a:r>
              <a:rPr lang="en-US" sz="2000" dirty="0"/>
              <a:t>Accidental insider threat</a:t>
            </a:r>
          </a:p>
          <a:p>
            <a:pPr eaLnBrk="1" hangingPunct="1">
              <a:lnSpc>
                <a:spcPct val="90000"/>
              </a:lnSpc>
            </a:pPr>
            <a:r>
              <a:rPr lang="en-US" sz="2400" dirty="0"/>
              <a:t>Unheeded warnings</a:t>
            </a:r>
          </a:p>
          <a:p>
            <a:pPr lvl="1" eaLnBrk="1" hangingPunct="1">
              <a:lnSpc>
                <a:spcPct val="90000"/>
              </a:lnSpc>
            </a:pPr>
            <a:r>
              <a:rPr lang="en-US" sz="2000" dirty="0"/>
              <a:t>System administrators can fail to notice attacks, even if mechanisms report them</a:t>
            </a:r>
          </a:p>
          <a:p>
            <a:pPr eaLnBrk="1" hangingPunct="1">
              <a:lnSpc>
                <a:spcPct val="90000"/>
              </a:lnSpc>
            </a:pPr>
            <a:r>
              <a:rPr lang="en-US" sz="2400" dirty="0"/>
              <a:t>User error</a:t>
            </a:r>
          </a:p>
          <a:p>
            <a:pPr lvl="1" eaLnBrk="1" hangingPunct="1">
              <a:lnSpc>
                <a:spcPct val="90000"/>
              </a:lnSpc>
            </a:pPr>
            <a:r>
              <a:rPr lang="en-US" sz="2000" dirty="0"/>
              <a:t>Even experts commit user error!  </a:t>
            </a:r>
          </a:p>
          <a:p>
            <a:pPr lvl="1" eaLnBrk="1" hangingPunct="1">
              <a:lnSpc>
                <a:spcPct val="90000"/>
              </a:lnSpc>
            </a:pPr>
            <a:r>
              <a:rPr lang="en-US" sz="2000" dirty="0" err="1"/>
              <a:t>Misconfiguration</a:t>
            </a:r>
            <a:r>
              <a:rPr lang="en-US" sz="2000" dirty="0"/>
              <a:t> is a significant </a:t>
            </a:r>
            <a:r>
              <a:rPr lang="en-US" sz="2000" dirty="0" smtClean="0"/>
              <a:t>risk</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Pretexting</a:t>
            </a:r>
            <a:endParaRPr lang="en-US" dirty="0"/>
          </a:p>
        </p:txBody>
      </p:sp>
      <p:sp>
        <p:nvSpPr>
          <p:cNvPr id="3" name="Content Placeholder 2"/>
          <p:cNvSpPr>
            <a:spLocks noGrp="1"/>
          </p:cNvSpPr>
          <p:nvPr>
            <p:ph idx="1"/>
          </p:nvPr>
        </p:nvSpPr>
        <p:spPr/>
        <p:txBody>
          <a:bodyPr/>
          <a:lstStyle/>
          <a:p>
            <a:r>
              <a:rPr lang="en-US" sz="2800" dirty="0" smtClean="0"/>
              <a:t>This summer I</a:t>
            </a:r>
            <a:r>
              <a:rPr lang="en-US" sz="2800" baseline="0" dirty="0" smtClean="0"/>
              <a:t> got a request for a telephone recommendation from someone claiming to want to employ a student</a:t>
            </a:r>
          </a:p>
          <a:p>
            <a:r>
              <a:rPr lang="en-US" sz="2800" baseline="0" dirty="0" smtClean="0"/>
              <a:t>I sent the student a note requesting a FERPA waiver so I could grant the request</a:t>
            </a:r>
          </a:p>
          <a:p>
            <a:r>
              <a:rPr lang="en-US" sz="2800" baseline="0" dirty="0" smtClean="0"/>
              <a:t>The student was not applying for any jobs</a:t>
            </a:r>
          </a:p>
          <a:p>
            <a:r>
              <a:rPr lang="en-US" sz="2800" dirty="0" smtClean="0"/>
              <a:t>A decade ago I would have responded without hesitation</a:t>
            </a:r>
          </a:p>
        </p:txBody>
      </p:sp>
      <p:sp>
        <p:nvSpPr>
          <p:cNvPr id="4" name="Date Placeholder 3"/>
          <p:cNvSpPr>
            <a:spLocks noGrp="1"/>
          </p:cNvSpPr>
          <p:nvPr>
            <p:ph type="dt" sz="half" idx="10"/>
          </p:nvPr>
        </p:nvSpPr>
        <p:spPr/>
        <p:txBody>
          <a:bodyPr/>
          <a:lstStyle/>
          <a:p>
            <a:pPr>
              <a:defRPr/>
            </a:pPr>
            <a:fld id="{B54DE641-B978-B24A-86D3-C55B308CC21D}" type="datetime1">
              <a:rPr lang="en-US" smtClean="0"/>
              <a:pPr>
                <a:defRPr/>
              </a:pPr>
              <a:t>9/28/09</a:t>
            </a:fld>
            <a:endParaRPr lang="en-US"/>
          </a:p>
        </p:txBody>
      </p:sp>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Pretexting</a:t>
            </a:r>
            <a:endParaRPr lang="en-US" dirty="0"/>
          </a:p>
        </p:txBody>
      </p:sp>
      <p:sp>
        <p:nvSpPr>
          <p:cNvPr id="3" name="Content Placeholder 2"/>
          <p:cNvSpPr>
            <a:spLocks noGrp="1"/>
          </p:cNvSpPr>
          <p:nvPr>
            <p:ph idx="1"/>
          </p:nvPr>
        </p:nvSpPr>
        <p:spPr/>
        <p:txBody>
          <a:bodyPr/>
          <a:lstStyle/>
          <a:p>
            <a:r>
              <a:rPr lang="en-US" dirty="0" smtClean="0"/>
              <a:t>Examples?</a:t>
            </a:r>
          </a:p>
          <a:p>
            <a:r>
              <a:rPr lang="en-US" dirty="0" smtClean="0"/>
              <a:t>Countermeasures?</a:t>
            </a:r>
          </a:p>
          <a:p>
            <a:r>
              <a:rPr lang="en-US" dirty="0" smtClean="0"/>
              <a:t>Is it a technology problem?</a:t>
            </a:r>
          </a:p>
        </p:txBody>
      </p:sp>
      <p:sp>
        <p:nvSpPr>
          <p:cNvPr id="4" name="Date Placeholder 3"/>
          <p:cNvSpPr>
            <a:spLocks noGrp="1"/>
          </p:cNvSpPr>
          <p:nvPr>
            <p:ph type="dt" sz="half" idx="10"/>
          </p:nvPr>
        </p:nvSpPr>
        <p:spPr/>
        <p:txBody>
          <a:bodyPr/>
          <a:lstStyle/>
          <a:p>
            <a:pPr>
              <a:defRPr/>
            </a:pPr>
            <a:fld id="{B54DE641-B978-B24A-86D3-C55B308CC21D}" type="datetime1">
              <a:rPr lang="en-US" smtClean="0"/>
              <a:pPr>
                <a:defRPr/>
              </a:pPr>
              <a:t>9/28/09</a:t>
            </a:fld>
            <a:endParaRPr lang="en-US"/>
          </a:p>
        </p:txBody>
      </p:sp>
    </p:spTree>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Phishing</a:t>
            </a:r>
            <a:endParaRPr lang="en-US" dirty="0"/>
          </a:p>
        </p:txBody>
      </p:sp>
      <p:sp>
        <p:nvSpPr>
          <p:cNvPr id="3" name="Content Placeholder 2"/>
          <p:cNvSpPr>
            <a:spLocks noGrp="1"/>
          </p:cNvSpPr>
          <p:nvPr>
            <p:ph idx="1"/>
          </p:nvPr>
        </p:nvSpPr>
        <p:spPr/>
        <p:txBody>
          <a:bodyPr/>
          <a:lstStyle/>
          <a:p>
            <a:r>
              <a:rPr lang="en-US" dirty="0" smtClean="0"/>
              <a:t>Started in 2003, targeting banks</a:t>
            </a:r>
          </a:p>
          <a:p>
            <a:r>
              <a:rPr lang="en-US" dirty="0" smtClean="0"/>
              <a:t>Has increased in sophistication</a:t>
            </a:r>
          </a:p>
          <a:p>
            <a:r>
              <a:rPr lang="en-US" dirty="0" smtClean="0"/>
              <a:t>Share anecdotes</a:t>
            </a:r>
          </a:p>
          <a:p>
            <a:pPr lvl="1"/>
            <a:r>
              <a:rPr lang="en-US" dirty="0" smtClean="0"/>
              <a:t>“Spear phishing”</a:t>
            </a:r>
          </a:p>
          <a:p>
            <a:pPr lvl="1"/>
            <a:r>
              <a:rPr lang="en-US" dirty="0" smtClean="0"/>
              <a:t>Phishing in information warfare</a:t>
            </a:r>
          </a:p>
        </p:txBody>
      </p:sp>
      <p:sp>
        <p:nvSpPr>
          <p:cNvPr id="4" name="Date Placeholder 3"/>
          <p:cNvSpPr>
            <a:spLocks noGrp="1"/>
          </p:cNvSpPr>
          <p:nvPr>
            <p:ph type="dt" sz="half" idx="10"/>
          </p:nvPr>
        </p:nvSpPr>
        <p:spPr/>
        <p:txBody>
          <a:bodyPr/>
          <a:lstStyle/>
          <a:p>
            <a:pPr>
              <a:defRPr/>
            </a:pPr>
            <a:fld id="{B54DE641-B978-B24A-86D3-C55B308CC21D}" type="datetime1">
              <a:rPr lang="en-US" smtClean="0"/>
              <a:pPr>
                <a:defRPr/>
              </a:pPr>
              <a:t>9/28/09</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noFill/>
        </p:spPr>
        <p:txBody>
          <a:bodyPr/>
          <a:lstStyle/>
          <a:p>
            <a:fld id="{7357AFF8-E31C-BD4A-916D-8214C602840F}" type="datetime8">
              <a:rPr lang="en-US" smtClean="0"/>
              <a:pPr/>
              <a:t>9/28/09 09:42</a:t>
            </a:fld>
            <a:endParaRPr lang="en-US" smtClean="0"/>
          </a:p>
        </p:txBody>
      </p:sp>
      <p:sp>
        <p:nvSpPr>
          <p:cNvPr id="27651" name="Rectangle 2"/>
          <p:cNvSpPr>
            <a:spLocks noGrp="1" noChangeArrowheads="1"/>
          </p:cNvSpPr>
          <p:nvPr>
            <p:ph type="title"/>
          </p:nvPr>
        </p:nvSpPr>
        <p:spPr/>
        <p:txBody>
          <a:bodyPr/>
          <a:lstStyle/>
          <a:p>
            <a:pPr eaLnBrk="1" hangingPunct="1"/>
            <a:r>
              <a:rPr lang="en-US"/>
              <a:t>Term Paper</a:t>
            </a:r>
          </a:p>
        </p:txBody>
      </p:sp>
      <p:sp>
        <p:nvSpPr>
          <p:cNvPr id="27652" name="Rectangle 3"/>
          <p:cNvSpPr>
            <a:spLocks noGrp="1" noChangeArrowheads="1"/>
          </p:cNvSpPr>
          <p:nvPr>
            <p:ph type="body" idx="1"/>
          </p:nvPr>
        </p:nvSpPr>
        <p:spPr/>
        <p:txBody>
          <a:bodyPr/>
          <a:lstStyle/>
          <a:p>
            <a:pPr eaLnBrk="1" hangingPunct="1"/>
            <a:r>
              <a:rPr lang="en-US" sz="2800"/>
              <a:t>Midterm:</a:t>
            </a:r>
          </a:p>
          <a:p>
            <a:pPr lvl="1" eaLnBrk="1" hangingPunct="1"/>
            <a:r>
              <a:rPr lang="en-US" sz="2400"/>
              <a:t>Title</a:t>
            </a:r>
          </a:p>
          <a:p>
            <a:pPr lvl="1" eaLnBrk="1" hangingPunct="1"/>
            <a:r>
              <a:rPr lang="en-US" sz="2400"/>
              <a:t>Abstract (short description of paper)</a:t>
            </a:r>
          </a:p>
          <a:p>
            <a:pPr lvl="1" eaLnBrk="1" hangingPunct="1"/>
            <a:r>
              <a:rPr lang="en-US" sz="2400"/>
              <a:t>Outline (identifies structure of paper)</a:t>
            </a:r>
          </a:p>
          <a:p>
            <a:pPr lvl="1" eaLnBrk="1" hangingPunct="1"/>
            <a:r>
              <a:rPr lang="en-US" sz="2400"/>
              <a:t>Annotated bibliography</a:t>
            </a:r>
          </a:p>
          <a:p>
            <a:pPr lvl="2" eaLnBrk="1" hangingPunct="1"/>
            <a:r>
              <a:rPr lang="en-US" sz="2000"/>
              <a:t>Author</a:t>
            </a:r>
          </a:p>
          <a:p>
            <a:pPr lvl="2" eaLnBrk="1" hangingPunct="1"/>
            <a:r>
              <a:rPr lang="en-US" sz="2000"/>
              <a:t>Title</a:t>
            </a:r>
          </a:p>
          <a:p>
            <a:pPr lvl="2" eaLnBrk="1" hangingPunct="1"/>
            <a:r>
              <a:rPr lang="en-US" sz="2000"/>
              <a:t>Complete bibliographic reference</a:t>
            </a:r>
          </a:p>
          <a:p>
            <a:pPr lvl="2" eaLnBrk="1" hangingPunct="1"/>
            <a:r>
              <a:rPr lang="en-US" sz="2000"/>
              <a:t>Short description of contribution of paper in your own words</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Psychology Research</a:t>
            </a:r>
            <a:endParaRPr lang="en-US" dirty="0"/>
          </a:p>
        </p:txBody>
      </p:sp>
      <p:sp>
        <p:nvSpPr>
          <p:cNvPr id="3" name="Content Placeholder 2"/>
          <p:cNvSpPr>
            <a:spLocks noGrp="1"/>
          </p:cNvSpPr>
          <p:nvPr>
            <p:ph idx="1"/>
          </p:nvPr>
        </p:nvSpPr>
        <p:spPr/>
        <p:txBody>
          <a:bodyPr/>
          <a:lstStyle/>
          <a:p>
            <a:r>
              <a:rPr lang="en-US" sz="2400" dirty="0" smtClean="0"/>
              <a:t>Cognitive psychology and the Human-Computer Interaction (HCI) research community know a lot about how well people perform tasks</a:t>
            </a:r>
          </a:p>
          <a:p>
            <a:r>
              <a:rPr lang="en-US" sz="2400" dirty="0" smtClean="0"/>
              <a:t>These</a:t>
            </a:r>
            <a:r>
              <a:rPr lang="en-US" sz="2400" baseline="0" dirty="0" smtClean="0"/>
              <a:t> principles are used to design and evaluate airplane cockpits</a:t>
            </a:r>
          </a:p>
          <a:p>
            <a:r>
              <a:rPr lang="en-US" sz="2400" baseline="0" dirty="0" smtClean="0"/>
              <a:t>They are routinely applied in mature engineering disciplines</a:t>
            </a:r>
          </a:p>
          <a:p>
            <a:r>
              <a:rPr lang="en-US" sz="2400" baseline="0" dirty="0" smtClean="0"/>
              <a:t>In practice are these principles applied in the design of computer systems?</a:t>
            </a:r>
          </a:p>
        </p:txBody>
      </p:sp>
      <p:sp>
        <p:nvSpPr>
          <p:cNvPr id="4" name="Date Placeholder 3"/>
          <p:cNvSpPr>
            <a:spLocks noGrp="1"/>
          </p:cNvSpPr>
          <p:nvPr>
            <p:ph type="dt" sz="half" idx="10"/>
          </p:nvPr>
        </p:nvSpPr>
        <p:spPr/>
        <p:txBody>
          <a:bodyPr/>
          <a:lstStyle/>
          <a:p>
            <a:pPr>
              <a:defRPr/>
            </a:pPr>
            <a:fld id="{B54DE641-B978-B24A-86D3-C55B308CC21D}" type="datetime1">
              <a:rPr lang="en-US" smtClean="0"/>
              <a:pPr>
                <a:defRPr/>
              </a:pPr>
              <a:t>9/28/09</a:t>
            </a:fld>
            <a:endParaRPr lang="en-US"/>
          </a:p>
        </p:txBody>
      </p:sp>
    </p:spTree>
  </p:cSld>
  <p:clrMapOvr>
    <a:masterClrMapping/>
  </p:clrMapOvr>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errors</a:t>
            </a:r>
            <a:endParaRPr lang="en-US" dirty="0"/>
          </a:p>
        </p:txBody>
      </p:sp>
      <p:sp>
        <p:nvSpPr>
          <p:cNvPr id="3" name="Content Placeholder 2"/>
          <p:cNvSpPr>
            <a:spLocks noGrp="1"/>
          </p:cNvSpPr>
          <p:nvPr>
            <p:ph idx="1"/>
          </p:nvPr>
        </p:nvSpPr>
        <p:spPr/>
        <p:txBody>
          <a:bodyPr/>
          <a:lstStyle/>
          <a:p>
            <a:r>
              <a:rPr lang="en-US" sz="2400" dirty="0" smtClean="0"/>
              <a:t>A practiced actions is performed instead of an intended one</a:t>
            </a:r>
          </a:p>
          <a:p>
            <a:pPr lvl="1"/>
            <a:r>
              <a:rPr lang="en-US" sz="2000" dirty="0" smtClean="0"/>
              <a:t>Drive home, skipping store</a:t>
            </a:r>
          </a:p>
          <a:p>
            <a:pPr lvl="1"/>
            <a:r>
              <a:rPr lang="en-US" sz="2000" dirty="0" smtClean="0"/>
              <a:t>Click “ok” too many times</a:t>
            </a:r>
          </a:p>
          <a:p>
            <a:pPr lvl="1"/>
            <a:r>
              <a:rPr lang="en-US" sz="2000" dirty="0" smtClean="0"/>
              <a:t>Post-completion error</a:t>
            </a:r>
          </a:p>
          <a:p>
            <a:r>
              <a:rPr lang="en-US" sz="2400" dirty="0" smtClean="0"/>
              <a:t>When following rules, may follow the wrong rule</a:t>
            </a:r>
          </a:p>
          <a:p>
            <a:pPr lvl="1"/>
            <a:r>
              <a:rPr lang="en-US" sz="2000" dirty="0" smtClean="0"/>
              <a:t>URL starts https: means things are secure</a:t>
            </a:r>
          </a:p>
          <a:p>
            <a:r>
              <a:rPr lang="en-US" sz="2400" dirty="0" smtClean="0"/>
              <a:t>Cognitive failure to understand the problem</a:t>
            </a:r>
          </a:p>
          <a:p>
            <a:pPr lvl="1"/>
            <a:r>
              <a:rPr lang="en-US" sz="2000" dirty="0" smtClean="0"/>
              <a:t>Victim of a “picture in picture” attack</a:t>
            </a:r>
          </a:p>
        </p:txBody>
      </p:sp>
      <p:sp>
        <p:nvSpPr>
          <p:cNvPr id="4" name="Date Placeholder 3"/>
          <p:cNvSpPr>
            <a:spLocks noGrp="1"/>
          </p:cNvSpPr>
          <p:nvPr>
            <p:ph type="dt" sz="half" idx="10"/>
          </p:nvPr>
        </p:nvSpPr>
        <p:spPr/>
        <p:txBody>
          <a:bodyPr/>
          <a:lstStyle/>
          <a:p>
            <a:pPr>
              <a:defRPr/>
            </a:pPr>
            <a:fld id="{B54DE641-B978-B24A-86D3-C55B308CC21D}" type="datetime1">
              <a:rPr lang="en-US" smtClean="0"/>
              <a:pPr>
                <a:defRPr/>
              </a:pPr>
              <a:t>9/28/09</a:t>
            </a:fld>
            <a:endParaRPr lang="en-US"/>
          </a:p>
        </p:txBody>
      </p:sp>
    </p:spTree>
  </p:cSld>
  <p:clrMapOvr>
    <a:masterClrMapping/>
  </p:clrMapOvr>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bias</a:t>
            </a:r>
            <a:endParaRPr lang="en-US" dirty="0"/>
          </a:p>
        </p:txBody>
      </p:sp>
      <p:sp>
        <p:nvSpPr>
          <p:cNvPr id="3" name="Content Placeholder 2"/>
          <p:cNvSpPr>
            <a:spLocks noGrp="1"/>
          </p:cNvSpPr>
          <p:nvPr>
            <p:ph idx="1"/>
          </p:nvPr>
        </p:nvSpPr>
        <p:spPr/>
        <p:txBody>
          <a:bodyPr/>
          <a:lstStyle/>
          <a:p>
            <a:r>
              <a:rPr lang="en-US" sz="2800" dirty="0" smtClean="0"/>
              <a:t>Gender HCI</a:t>
            </a:r>
          </a:p>
          <a:p>
            <a:r>
              <a:rPr lang="en-US" sz="2800" dirty="0" smtClean="0"/>
              <a:t>Burnett</a:t>
            </a:r>
            <a:r>
              <a:rPr lang="en-US" sz="2800" baseline="0" dirty="0" smtClean="0"/>
              <a:t> and colleagues at OSU</a:t>
            </a:r>
          </a:p>
          <a:p>
            <a:pPr lvl="1"/>
            <a:r>
              <a:rPr lang="en-US" sz="2400" dirty="0" smtClean="0"/>
              <a:t>Women tinker less, but more effectively</a:t>
            </a:r>
          </a:p>
          <a:p>
            <a:pPr lvl="1"/>
            <a:r>
              <a:rPr lang="en-US" sz="2400" dirty="0" smtClean="0"/>
              <a:t>Issues:</a:t>
            </a:r>
          </a:p>
          <a:p>
            <a:pPr lvl="2"/>
            <a:r>
              <a:rPr lang="en-US" sz="2000" dirty="0" smtClean="0"/>
              <a:t>Low self-esteem</a:t>
            </a:r>
          </a:p>
          <a:p>
            <a:pPr lvl="2"/>
            <a:r>
              <a:rPr lang="en-US" sz="2000" dirty="0" smtClean="0"/>
              <a:t>Risk aversion</a:t>
            </a:r>
          </a:p>
          <a:p>
            <a:pPr lvl="0"/>
            <a:r>
              <a:rPr lang="en-US" sz="2800" dirty="0" smtClean="0"/>
              <a:t>“Is it unlawful sex discrimination for a bank to expect its</a:t>
            </a:r>
            <a:r>
              <a:rPr lang="en-US" sz="2800" baseline="0" dirty="0" smtClean="0"/>
              <a:t> customers to detect phishing attacks by parsing URLs?” -- Anderson</a:t>
            </a:r>
            <a:endParaRPr lang="en-US" sz="2800" dirty="0"/>
          </a:p>
        </p:txBody>
      </p:sp>
      <p:sp>
        <p:nvSpPr>
          <p:cNvPr id="4" name="Date Placeholder 3"/>
          <p:cNvSpPr>
            <a:spLocks noGrp="1"/>
          </p:cNvSpPr>
          <p:nvPr>
            <p:ph type="dt" sz="half" idx="10"/>
          </p:nvPr>
        </p:nvSpPr>
        <p:spPr/>
        <p:txBody>
          <a:bodyPr/>
          <a:lstStyle/>
          <a:p>
            <a:pPr>
              <a:defRPr/>
            </a:pPr>
            <a:fld id="{B54DE641-B978-B24A-86D3-C55B308CC21D}" type="datetime1">
              <a:rPr lang="en-US" smtClean="0"/>
              <a:pPr>
                <a:defRPr/>
              </a:pPr>
              <a:t>9/28/09</a:t>
            </a:fld>
            <a:endParaRPr lang="en-US"/>
          </a:p>
        </p:txBody>
      </p:sp>
    </p:spTree>
  </p:cSld>
  <p:clrMapOvr>
    <a:masterClrMapping/>
  </p:clrMapOvr>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Passwords</a:t>
            </a:r>
            <a:endParaRPr lang="en-US" dirty="0"/>
          </a:p>
        </p:txBody>
      </p:sp>
      <p:sp>
        <p:nvSpPr>
          <p:cNvPr id="3" name="Content Placeholder 2"/>
          <p:cNvSpPr>
            <a:spLocks noGrp="1"/>
          </p:cNvSpPr>
          <p:nvPr>
            <p:ph idx="1"/>
          </p:nvPr>
        </p:nvSpPr>
        <p:spPr/>
        <p:txBody>
          <a:bodyPr/>
          <a:lstStyle/>
          <a:p>
            <a:r>
              <a:rPr lang="en-US" dirty="0" smtClean="0"/>
              <a:t>“One of the </a:t>
            </a:r>
            <a:r>
              <a:rPr lang="en-US" dirty="0" smtClean="0"/>
              <a:t>b</a:t>
            </a:r>
            <a:r>
              <a:rPr lang="en-US" sz="3200" dirty="0" smtClean="0">
                <a:solidFill>
                  <a:schemeClr val="tx1"/>
                </a:solidFill>
                <a:latin typeface="+mn-lt"/>
                <a:ea typeface="ＭＳ Ｐゴシック" charset="-128"/>
                <a:cs typeface="ＭＳ Ｐゴシック" charset="-128"/>
              </a:rPr>
              <a:t>iggest practical problems facing security engineers today”</a:t>
            </a:r>
            <a:r>
              <a:rPr lang="en-US" dirty="0" smtClean="0"/>
              <a:t> </a:t>
            </a:r>
          </a:p>
          <a:p>
            <a:r>
              <a:rPr lang="en-US" dirty="0" smtClean="0"/>
              <a:t>The problem:</a:t>
            </a:r>
          </a:p>
          <a:p>
            <a:pPr lvl="1"/>
            <a:r>
              <a:rPr lang="en-US" dirty="0" smtClean="0"/>
              <a:t>Authentication</a:t>
            </a:r>
          </a:p>
          <a:p>
            <a:r>
              <a:rPr lang="en-US" dirty="0" smtClean="0"/>
              <a:t>Solutions:</a:t>
            </a:r>
          </a:p>
          <a:p>
            <a:pPr lvl="1"/>
            <a:r>
              <a:rPr lang="en-US" dirty="0" smtClean="0"/>
              <a:t>Something you have</a:t>
            </a:r>
          </a:p>
          <a:p>
            <a:pPr lvl="1"/>
            <a:r>
              <a:rPr lang="en-US" dirty="0" smtClean="0"/>
              <a:t>Something you know</a:t>
            </a:r>
          </a:p>
          <a:p>
            <a:pPr lvl="1"/>
            <a:r>
              <a:rPr lang="en-US" dirty="0" smtClean="0"/>
              <a:t>Something you are</a:t>
            </a:r>
          </a:p>
        </p:txBody>
      </p:sp>
      <p:sp>
        <p:nvSpPr>
          <p:cNvPr id="4" name="Date Placeholder 3"/>
          <p:cNvSpPr>
            <a:spLocks noGrp="1"/>
          </p:cNvSpPr>
          <p:nvPr>
            <p:ph type="dt" sz="half" idx="10"/>
          </p:nvPr>
        </p:nvSpPr>
        <p:spPr/>
        <p:txBody>
          <a:bodyPr/>
          <a:lstStyle/>
          <a:p>
            <a:pPr>
              <a:defRPr/>
            </a:pPr>
            <a:fld id="{B54DE641-B978-B24A-86D3-C55B308CC21D}" type="datetime1">
              <a:rPr lang="en-US" smtClean="0"/>
              <a:pPr>
                <a:defRPr/>
              </a:pPr>
              <a:t>9/28/09</a:t>
            </a:fld>
            <a:endParaRPr lang="en-US"/>
          </a:p>
        </p:txBody>
      </p:sp>
    </p:spTree>
  </p:cSld>
  <p:clrMapOvr>
    <a:masterClrMapping/>
  </p:clrMapOvr>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Password Issues</a:t>
            </a:r>
            <a:endParaRPr lang="en-US" dirty="0"/>
          </a:p>
        </p:txBody>
      </p:sp>
      <p:sp>
        <p:nvSpPr>
          <p:cNvPr id="3" name="Content Placeholder 2"/>
          <p:cNvSpPr>
            <a:spLocks noGrp="1"/>
          </p:cNvSpPr>
          <p:nvPr>
            <p:ph idx="1"/>
          </p:nvPr>
        </p:nvSpPr>
        <p:spPr/>
        <p:txBody>
          <a:bodyPr/>
          <a:lstStyle/>
          <a:p>
            <a:r>
              <a:rPr lang="en-US" dirty="0" smtClean="0"/>
              <a:t>Reliable password entry</a:t>
            </a:r>
          </a:p>
          <a:p>
            <a:r>
              <a:rPr lang="en-US" dirty="0" smtClean="0"/>
              <a:t>Difficulty remembering </a:t>
            </a:r>
          </a:p>
          <a:p>
            <a:r>
              <a:rPr lang="en-US" dirty="0" smtClean="0"/>
              <a:t>Naïve Choice</a:t>
            </a:r>
          </a:p>
        </p:txBody>
      </p:sp>
      <p:sp>
        <p:nvSpPr>
          <p:cNvPr id="4" name="Date Placeholder 3"/>
          <p:cNvSpPr>
            <a:spLocks noGrp="1"/>
          </p:cNvSpPr>
          <p:nvPr>
            <p:ph type="dt" sz="half" idx="10"/>
          </p:nvPr>
        </p:nvSpPr>
        <p:spPr/>
        <p:txBody>
          <a:bodyPr/>
          <a:lstStyle/>
          <a:p>
            <a:pPr>
              <a:defRPr/>
            </a:pPr>
            <a:fld id="{B54DE641-B978-B24A-86D3-C55B308CC21D}" type="datetime1">
              <a:rPr lang="en-US" smtClean="0"/>
              <a:pPr>
                <a:defRPr/>
              </a:pPr>
              <a:t>9/28/09</a:t>
            </a:fld>
            <a:endParaRPr lang="en-US"/>
          </a:p>
        </p:txBody>
      </p:sp>
    </p:spTree>
  </p:cSld>
  <p:clrMapOvr>
    <a:masterClrMapping/>
  </p:clrMapOvr>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Passwords</a:t>
            </a:r>
            <a:endParaRPr lang="en-US" dirty="0"/>
          </a:p>
        </p:txBody>
      </p:sp>
      <p:sp>
        <p:nvSpPr>
          <p:cNvPr id="3" name="Content Placeholder 2"/>
          <p:cNvSpPr>
            <a:spLocks noGrp="1"/>
          </p:cNvSpPr>
          <p:nvPr>
            <p:ph idx="1"/>
          </p:nvPr>
        </p:nvSpPr>
        <p:spPr/>
        <p:txBody>
          <a:bodyPr/>
          <a:lstStyle/>
          <a:p>
            <a:r>
              <a:rPr lang="en-US" sz="2800" dirty="0" smtClean="0"/>
              <a:t>Train users to choose good passwords</a:t>
            </a:r>
          </a:p>
          <a:p>
            <a:r>
              <a:rPr lang="en-US" sz="2800" dirty="0" smtClean="0"/>
              <a:t>Anderson study:</a:t>
            </a:r>
          </a:p>
          <a:p>
            <a:pPr lvl="1"/>
            <a:r>
              <a:rPr lang="en-US" sz="2400" dirty="0" smtClean="0"/>
              <a:t>Red:  usual (six</a:t>
            </a:r>
            <a:r>
              <a:rPr lang="en-US" sz="2400" baseline="0" dirty="0" smtClean="0"/>
              <a:t> characters, one number)</a:t>
            </a:r>
          </a:p>
          <a:p>
            <a:pPr lvl="1"/>
            <a:r>
              <a:rPr lang="en-US" sz="2400" baseline="0" dirty="0" smtClean="0"/>
              <a:t>Green:  passphrase to give string</a:t>
            </a:r>
          </a:p>
          <a:p>
            <a:pPr lvl="1"/>
            <a:r>
              <a:rPr lang="en-US" sz="2400" baseline="0" dirty="0" smtClean="0"/>
              <a:t>Yellow:  Random from table</a:t>
            </a:r>
          </a:p>
          <a:p>
            <a:pPr lvl="0"/>
            <a:r>
              <a:rPr lang="en-US" sz="2800" dirty="0" smtClean="0"/>
              <a:t>Results</a:t>
            </a:r>
          </a:p>
          <a:p>
            <a:pPr lvl="1"/>
            <a:r>
              <a:rPr lang="en-US" sz="2400" dirty="0" smtClean="0"/>
              <a:t>Red and Green remembered</a:t>
            </a:r>
          </a:p>
          <a:p>
            <a:pPr lvl="1"/>
            <a:r>
              <a:rPr lang="en-US" sz="2400" dirty="0" smtClean="0"/>
              <a:t>Green and Yellow were hard to crack</a:t>
            </a:r>
          </a:p>
          <a:p>
            <a:pPr lvl="0">
              <a:buNone/>
            </a:pPr>
            <a:r>
              <a:rPr lang="en-US" sz="2800" dirty="0" smtClean="0"/>
              <a:t>Recommendation:  Green</a:t>
            </a:r>
          </a:p>
        </p:txBody>
      </p:sp>
      <p:sp>
        <p:nvSpPr>
          <p:cNvPr id="4" name="Date Placeholder 3"/>
          <p:cNvSpPr>
            <a:spLocks noGrp="1"/>
          </p:cNvSpPr>
          <p:nvPr>
            <p:ph type="dt" sz="half" idx="10"/>
          </p:nvPr>
        </p:nvSpPr>
        <p:spPr/>
        <p:txBody>
          <a:bodyPr/>
          <a:lstStyle/>
          <a:p>
            <a:pPr>
              <a:defRPr/>
            </a:pPr>
            <a:fld id="{B54DE641-B978-B24A-86D3-C55B308CC21D}" type="datetime1">
              <a:rPr lang="en-US" smtClean="0"/>
              <a:pPr>
                <a:defRPr/>
              </a:pPr>
              <a:t>9/28/09</a:t>
            </a:fld>
            <a:endParaRPr lang="en-US"/>
          </a:p>
        </p:txBody>
      </p:sp>
    </p:spTree>
  </p:cSld>
  <p:clrMapOvr>
    <a:masterClrMapping/>
  </p:clrMapOvr>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Passwords</a:t>
            </a:r>
            <a:endParaRPr lang="en-US" dirty="0"/>
          </a:p>
        </p:txBody>
      </p:sp>
      <p:sp>
        <p:nvSpPr>
          <p:cNvPr id="3" name="Content Placeholder 2"/>
          <p:cNvSpPr>
            <a:spLocks noGrp="1"/>
          </p:cNvSpPr>
          <p:nvPr>
            <p:ph idx="1"/>
          </p:nvPr>
        </p:nvSpPr>
        <p:spPr/>
        <p:txBody>
          <a:bodyPr/>
          <a:lstStyle/>
          <a:p>
            <a:r>
              <a:rPr lang="en-US" dirty="0" smtClean="0"/>
              <a:t>Social engineering</a:t>
            </a:r>
          </a:p>
          <a:p>
            <a:pPr lvl="1"/>
            <a:r>
              <a:rPr lang="en-US" dirty="0" smtClean="0"/>
              <a:t>Very senior manager’s administrative assistant</a:t>
            </a:r>
          </a:p>
        </p:txBody>
      </p:sp>
      <p:sp>
        <p:nvSpPr>
          <p:cNvPr id="4" name="Date Placeholder 3"/>
          <p:cNvSpPr>
            <a:spLocks noGrp="1"/>
          </p:cNvSpPr>
          <p:nvPr>
            <p:ph type="dt" sz="half" idx="10"/>
          </p:nvPr>
        </p:nvSpPr>
        <p:spPr/>
        <p:txBody>
          <a:bodyPr/>
          <a:lstStyle/>
          <a:p>
            <a:pPr>
              <a:defRPr/>
            </a:pPr>
            <a:fld id="{B54DE641-B978-B24A-86D3-C55B308CC21D}" type="datetime1">
              <a:rPr lang="en-US" smtClean="0"/>
              <a:pPr>
                <a:defRPr/>
              </a:pPr>
              <a:t>9/28/09</a:t>
            </a:fld>
            <a:endParaRPr lang="en-US"/>
          </a:p>
        </p:txBody>
      </p:sp>
    </p:spTree>
  </p:cSld>
  <p:clrMapOvr>
    <a:masterClrMapping/>
  </p:clrMapOvr>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good behavior</a:t>
            </a:r>
            <a:endParaRPr lang="en-US" dirty="0"/>
          </a:p>
        </p:txBody>
      </p:sp>
      <p:sp>
        <p:nvSpPr>
          <p:cNvPr id="3" name="Content Placeholder 2"/>
          <p:cNvSpPr>
            <a:spLocks noGrp="1"/>
          </p:cNvSpPr>
          <p:nvPr>
            <p:ph idx="1"/>
          </p:nvPr>
        </p:nvSpPr>
        <p:spPr/>
        <p:txBody>
          <a:bodyPr/>
          <a:lstStyle/>
          <a:p>
            <a:r>
              <a:rPr lang="en-US" sz="2800" dirty="0" smtClean="0"/>
              <a:t>PSU emergency email vendor sends mail that looks like phish</a:t>
            </a:r>
          </a:p>
          <a:p>
            <a:pPr lvl="1"/>
            <a:r>
              <a:rPr lang="en-US" sz="2400" dirty="0" smtClean="0"/>
              <a:t>Return address in mailto doesn’t match displayed address</a:t>
            </a:r>
          </a:p>
          <a:p>
            <a:pPr lvl="1"/>
            <a:r>
              <a:rPr lang="en-US" sz="2400" dirty="0" smtClean="0"/>
              <a:t>Comes from an unknown domain</a:t>
            </a:r>
          </a:p>
          <a:p>
            <a:pPr lvl="0"/>
            <a:r>
              <a:rPr lang="en-US" sz="2800" dirty="0" smtClean="0"/>
              <a:t>This trains users to engage in dangerous behavior</a:t>
            </a:r>
          </a:p>
          <a:p>
            <a:pPr lvl="0"/>
            <a:r>
              <a:rPr lang="en-US" sz="2800" dirty="0" smtClean="0"/>
              <a:t>Makes it easier to harvest passwords from “webmail” spear phishing attack later in year</a:t>
            </a:r>
          </a:p>
        </p:txBody>
      </p:sp>
      <p:sp>
        <p:nvSpPr>
          <p:cNvPr id="4" name="Date Placeholder 3"/>
          <p:cNvSpPr>
            <a:spLocks noGrp="1"/>
          </p:cNvSpPr>
          <p:nvPr>
            <p:ph type="dt" sz="half" idx="10"/>
          </p:nvPr>
        </p:nvSpPr>
        <p:spPr/>
        <p:txBody>
          <a:bodyPr/>
          <a:lstStyle/>
          <a:p>
            <a:pPr>
              <a:defRPr/>
            </a:pPr>
            <a:fld id="{B54DE641-B978-B24A-86D3-C55B308CC21D}" type="datetime1">
              <a:rPr lang="en-US" smtClean="0"/>
              <a:pPr>
                <a:defRPr/>
              </a:pPr>
              <a:t>9/28/09</a:t>
            </a:fld>
            <a:endParaRPr lang="en-US"/>
          </a:p>
        </p:txBody>
      </p:sp>
    </p:spTree>
  </p:cSld>
  <p:clrMapOvr>
    <a:masterClrMapping/>
  </p:clrMapOvr>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Two factor authentication</a:t>
            </a:r>
            <a:endParaRPr lang="en-US" dirty="0"/>
          </a:p>
        </p:txBody>
      </p:sp>
      <p:sp>
        <p:nvSpPr>
          <p:cNvPr id="3" name="Content Placeholder 2"/>
          <p:cNvSpPr>
            <a:spLocks noGrp="1"/>
          </p:cNvSpPr>
          <p:nvPr>
            <p:ph idx="1"/>
          </p:nvPr>
        </p:nvSpPr>
        <p:spPr/>
        <p:txBody>
          <a:bodyPr/>
          <a:lstStyle/>
          <a:p>
            <a:r>
              <a:rPr lang="en-US" dirty="0" smtClean="0"/>
              <a:t>Challenge response boxes</a:t>
            </a:r>
          </a:p>
          <a:p>
            <a:r>
              <a:rPr lang="en-US" dirty="0" smtClean="0"/>
              <a:t>Something you have</a:t>
            </a:r>
          </a:p>
          <a:p>
            <a:r>
              <a:rPr lang="en-US" dirty="0" smtClean="0"/>
              <a:t>Can we use cell phones?</a:t>
            </a:r>
          </a:p>
          <a:p>
            <a:pPr lvl="1"/>
            <a:r>
              <a:rPr lang="en-US" dirty="0" smtClean="0"/>
              <a:t>Two –channel authentication</a:t>
            </a:r>
          </a:p>
          <a:p>
            <a:pPr lvl="1"/>
            <a:r>
              <a:rPr lang="en-US" dirty="0" smtClean="0"/>
              <a:t>Some vulnerability to man-in-the-middle</a:t>
            </a:r>
          </a:p>
          <a:p>
            <a:pPr lvl="1"/>
            <a:r>
              <a:rPr lang="en-US" dirty="0" smtClean="0"/>
              <a:t>Can be eliminated with redundant entry of key data (such as transaction amount)</a:t>
            </a:r>
          </a:p>
          <a:p>
            <a:pPr lvl="1"/>
            <a:r>
              <a:rPr lang="en-US" dirty="0" smtClean="0"/>
              <a:t>Problematic as a UI issue</a:t>
            </a:r>
            <a:endParaRPr lang="en-US" dirty="0"/>
          </a:p>
        </p:txBody>
      </p:sp>
      <p:sp>
        <p:nvSpPr>
          <p:cNvPr id="4" name="Date Placeholder 3"/>
          <p:cNvSpPr>
            <a:spLocks noGrp="1"/>
          </p:cNvSpPr>
          <p:nvPr>
            <p:ph type="dt" sz="half" idx="10"/>
          </p:nvPr>
        </p:nvSpPr>
        <p:spPr/>
        <p:txBody>
          <a:bodyPr/>
          <a:lstStyle/>
          <a:p>
            <a:pPr>
              <a:defRPr/>
            </a:pPr>
            <a:fld id="{B54DE641-B978-B24A-86D3-C55B308CC21D}" type="datetime1">
              <a:rPr lang="en-US" smtClean="0"/>
              <a:pPr>
                <a:defRPr/>
              </a:pPr>
              <a:t>9/28/09</a:t>
            </a:fld>
            <a:endParaRPr lang="en-US"/>
          </a:p>
        </p:txBody>
      </p:sp>
    </p:spTree>
  </p:cSld>
  <p:clrMapOvr>
    <a:masterClrMapping/>
  </p:clrMapOvr>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4626" name="Date Placeholder 3"/>
          <p:cNvSpPr>
            <a:spLocks noGrp="1"/>
          </p:cNvSpPr>
          <p:nvPr>
            <p:ph type="dt" sz="quarter" idx="10"/>
          </p:nvPr>
        </p:nvSpPr>
        <p:spPr>
          <a:noFill/>
        </p:spPr>
        <p:txBody>
          <a:bodyPr/>
          <a:lstStyle/>
          <a:p>
            <a:fld id="{49C200ED-A82A-7841-A8EB-0D5DB7D6BAFF}" type="datetime8">
              <a:rPr lang="en-US" smtClean="0"/>
              <a:pPr/>
              <a:t>9/28/09 09:43</a:t>
            </a:fld>
            <a:endParaRPr lang="en-US" smtClean="0"/>
          </a:p>
        </p:txBody>
      </p:sp>
      <p:sp>
        <p:nvSpPr>
          <p:cNvPr id="154627" name="Rectangle 2"/>
          <p:cNvSpPr>
            <a:spLocks noGrp="1" noChangeArrowheads="1"/>
          </p:cNvSpPr>
          <p:nvPr>
            <p:ph type="title"/>
          </p:nvPr>
        </p:nvSpPr>
        <p:spPr/>
        <p:txBody>
          <a:bodyPr/>
          <a:lstStyle/>
          <a:p>
            <a:pPr eaLnBrk="1" hangingPunct="1"/>
            <a:r>
              <a:rPr lang="en-US" sz="4000" dirty="0"/>
              <a:t>Conclusions</a:t>
            </a:r>
          </a:p>
        </p:txBody>
      </p:sp>
      <p:sp>
        <p:nvSpPr>
          <p:cNvPr id="154628" name="Rectangle 3"/>
          <p:cNvSpPr>
            <a:spLocks noGrp="1" noChangeArrowheads="1"/>
          </p:cNvSpPr>
          <p:nvPr>
            <p:ph type="body" idx="1"/>
          </p:nvPr>
        </p:nvSpPr>
        <p:spPr/>
        <p:txBody>
          <a:bodyPr/>
          <a:lstStyle/>
          <a:p>
            <a:pPr eaLnBrk="1" hangingPunct="1">
              <a:lnSpc>
                <a:spcPct val="90000"/>
              </a:lnSpc>
            </a:pPr>
            <a:r>
              <a:rPr lang="en-US" sz="2400" dirty="0"/>
              <a:t>Vocabulary for Security:</a:t>
            </a:r>
          </a:p>
          <a:p>
            <a:pPr lvl="1" eaLnBrk="1" hangingPunct="1">
              <a:lnSpc>
                <a:spcPct val="90000"/>
              </a:lnSpc>
            </a:pPr>
            <a:r>
              <a:rPr lang="en-US" sz="2000" dirty="0"/>
              <a:t>Confidentiality, Integrity, Availability</a:t>
            </a:r>
          </a:p>
          <a:p>
            <a:pPr lvl="1" eaLnBrk="1" hangingPunct="1">
              <a:lnSpc>
                <a:spcPct val="90000"/>
              </a:lnSpc>
            </a:pPr>
            <a:r>
              <a:rPr lang="en-US" sz="2000" dirty="0"/>
              <a:t>Threats and Attacks</a:t>
            </a:r>
          </a:p>
          <a:p>
            <a:pPr lvl="1" eaLnBrk="1" hangingPunct="1">
              <a:lnSpc>
                <a:spcPct val="90000"/>
              </a:lnSpc>
            </a:pPr>
            <a:r>
              <a:rPr lang="en-US" sz="2000" dirty="0"/>
              <a:t>Policy and Mechanism</a:t>
            </a:r>
          </a:p>
          <a:p>
            <a:pPr lvl="1" eaLnBrk="1" hangingPunct="1">
              <a:lnSpc>
                <a:spcPct val="90000"/>
              </a:lnSpc>
            </a:pPr>
            <a:r>
              <a:rPr lang="en-US" sz="2000" dirty="0"/>
              <a:t>Assumptions and Trust</a:t>
            </a:r>
          </a:p>
          <a:p>
            <a:pPr lvl="1" eaLnBrk="1" hangingPunct="1">
              <a:lnSpc>
                <a:spcPct val="90000"/>
              </a:lnSpc>
            </a:pPr>
            <a:r>
              <a:rPr lang="en-US" sz="2000" dirty="0"/>
              <a:t>Prevention, Detection, Recovery</a:t>
            </a:r>
          </a:p>
          <a:p>
            <a:pPr lvl="1" eaLnBrk="1" hangingPunct="1">
              <a:lnSpc>
                <a:spcPct val="90000"/>
              </a:lnSpc>
            </a:pPr>
            <a:r>
              <a:rPr lang="en-US" sz="2000" dirty="0"/>
              <a:t>Assurance</a:t>
            </a:r>
            <a:endParaRPr lang="en-US" sz="2000" dirty="0" smtClean="0"/>
          </a:p>
          <a:p>
            <a:pPr lvl="1" eaLnBrk="1" hangingPunct="1">
              <a:lnSpc>
                <a:spcPct val="90000"/>
              </a:lnSpc>
            </a:pPr>
            <a:r>
              <a:rPr lang="en-US" sz="2000" dirty="0" smtClean="0"/>
              <a:t>Usability</a:t>
            </a:r>
          </a:p>
          <a:p>
            <a:pPr eaLnBrk="1" hangingPunct="1">
              <a:lnSpc>
                <a:spcPct val="90000"/>
              </a:lnSpc>
            </a:pPr>
            <a:r>
              <a:rPr lang="en-US" sz="2400" dirty="0"/>
              <a:t>Ultimate goal:  A system used by people in an organization to achieve security goals appropriate to their situation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Date Placeholder 3"/>
          <p:cNvSpPr>
            <a:spLocks noGrp="1"/>
          </p:cNvSpPr>
          <p:nvPr>
            <p:ph type="dt" sz="quarter" idx="10"/>
          </p:nvPr>
        </p:nvSpPr>
        <p:spPr>
          <a:noFill/>
        </p:spPr>
        <p:txBody>
          <a:bodyPr/>
          <a:lstStyle/>
          <a:p>
            <a:fld id="{C323AB56-1863-B446-9AE0-8033AA3325FE}" type="datetime8">
              <a:rPr lang="en-US" smtClean="0"/>
              <a:pPr/>
              <a:t>9/28/09 09:42</a:t>
            </a:fld>
            <a:endParaRPr lang="en-US" smtClean="0"/>
          </a:p>
        </p:txBody>
      </p:sp>
      <p:sp>
        <p:nvSpPr>
          <p:cNvPr id="29699" name="Rectangle 2"/>
          <p:cNvSpPr>
            <a:spLocks noGrp="1" noChangeArrowheads="1"/>
          </p:cNvSpPr>
          <p:nvPr>
            <p:ph type="title"/>
          </p:nvPr>
        </p:nvSpPr>
        <p:spPr/>
        <p:txBody>
          <a:bodyPr/>
          <a:lstStyle/>
          <a:p>
            <a:pPr eaLnBrk="1" hangingPunct="1"/>
            <a:r>
              <a:rPr lang="en-US"/>
              <a:t>Term Paper</a:t>
            </a:r>
          </a:p>
        </p:txBody>
      </p:sp>
      <p:sp>
        <p:nvSpPr>
          <p:cNvPr id="29700" name="Rectangle 3"/>
          <p:cNvSpPr>
            <a:spLocks noGrp="1" noChangeArrowheads="1"/>
          </p:cNvSpPr>
          <p:nvPr>
            <p:ph type="body" idx="1"/>
          </p:nvPr>
        </p:nvSpPr>
        <p:spPr/>
        <p:txBody>
          <a:bodyPr/>
          <a:lstStyle/>
          <a:p>
            <a:pPr eaLnBrk="1" hangingPunct="1">
              <a:lnSpc>
                <a:spcPct val="90000"/>
              </a:lnSpc>
            </a:pPr>
            <a:r>
              <a:rPr lang="en-US" sz="2800"/>
              <a:t>Due at beginning of last class</a:t>
            </a:r>
          </a:p>
          <a:p>
            <a:pPr lvl="1" eaLnBrk="1" hangingPunct="1">
              <a:lnSpc>
                <a:spcPct val="90000"/>
              </a:lnSpc>
            </a:pPr>
            <a:r>
              <a:rPr lang="en-US" sz="2400"/>
              <a:t>Final paper</a:t>
            </a:r>
          </a:p>
          <a:p>
            <a:pPr lvl="1" eaLnBrk="1" hangingPunct="1">
              <a:lnSpc>
                <a:spcPct val="90000"/>
              </a:lnSpc>
            </a:pPr>
            <a:r>
              <a:rPr lang="en-US" sz="2400"/>
              <a:t>10 - 15 pages (no more than 20!)</a:t>
            </a:r>
          </a:p>
          <a:p>
            <a:pPr lvl="1" eaLnBrk="1" hangingPunct="1">
              <a:lnSpc>
                <a:spcPct val="90000"/>
              </a:lnSpc>
            </a:pPr>
            <a:r>
              <a:rPr lang="en-US" sz="2400"/>
              <a:t>Paper should have a proper bibliography, references, and should be presented in a manner similar to papers appearing in conferences</a:t>
            </a:r>
          </a:p>
          <a:p>
            <a:pPr lvl="1" eaLnBrk="1" hangingPunct="1">
              <a:lnSpc>
                <a:spcPct val="90000"/>
              </a:lnSpc>
            </a:pPr>
            <a:r>
              <a:rPr lang="en-US" sz="2400"/>
              <a:t>Paper is not expected to present original research results, but is to be written in your own words and represent what you believe based on your study of the literature</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6674" name="Title 1"/>
          <p:cNvSpPr>
            <a:spLocks noGrp="1"/>
          </p:cNvSpPr>
          <p:nvPr>
            <p:ph type="title"/>
          </p:nvPr>
        </p:nvSpPr>
        <p:spPr/>
        <p:txBody>
          <a:bodyPr/>
          <a:lstStyle/>
          <a:p>
            <a:pPr eaLnBrk="1" hangingPunct="1"/>
            <a:r>
              <a:rPr lang="en-US" smtClean="0"/>
              <a:t>Next Lecture</a:t>
            </a:r>
          </a:p>
        </p:txBody>
      </p:sp>
      <p:sp>
        <p:nvSpPr>
          <p:cNvPr id="156675" name="Content Placeholder 2"/>
          <p:cNvSpPr>
            <a:spLocks noGrp="1"/>
          </p:cNvSpPr>
          <p:nvPr>
            <p:ph idx="1"/>
          </p:nvPr>
        </p:nvSpPr>
        <p:spPr/>
        <p:txBody>
          <a:bodyPr/>
          <a:lstStyle/>
          <a:p>
            <a:pPr eaLnBrk="1" hangingPunct="1"/>
            <a:r>
              <a:rPr lang="en-US" dirty="0" smtClean="0"/>
              <a:t>Format:</a:t>
            </a:r>
          </a:p>
          <a:p>
            <a:pPr lvl="1" eaLnBrk="1" hangingPunct="1"/>
            <a:r>
              <a:rPr lang="en-US" dirty="0" smtClean="0"/>
              <a:t>Next lecture will begin with a discussion section on the reading</a:t>
            </a:r>
          </a:p>
          <a:p>
            <a:pPr lvl="1" eaLnBrk="1" hangingPunct="1"/>
            <a:r>
              <a:rPr lang="en-US" dirty="0" smtClean="0"/>
              <a:t>Please be prepared to participate in the discussion</a:t>
            </a:r>
          </a:p>
          <a:p>
            <a:pPr lvl="1" eaLnBrk="1" hangingPunct="1"/>
            <a:r>
              <a:rPr lang="en-US" dirty="0" smtClean="0"/>
              <a:t>I will supply name tags</a:t>
            </a:r>
          </a:p>
          <a:p>
            <a:pPr lvl="1" eaLnBrk="1" hangingPunct="1"/>
            <a:r>
              <a:rPr lang="en-US" dirty="0" smtClean="0"/>
              <a:t>I will call on individuals</a:t>
            </a:r>
          </a:p>
        </p:txBody>
      </p:sp>
      <p:sp>
        <p:nvSpPr>
          <p:cNvPr id="156676" name="Date Placeholder 3"/>
          <p:cNvSpPr>
            <a:spLocks noGrp="1"/>
          </p:cNvSpPr>
          <p:nvPr>
            <p:ph type="dt" sz="quarter" idx="10"/>
          </p:nvPr>
        </p:nvSpPr>
        <p:spPr>
          <a:noFill/>
        </p:spPr>
        <p:txBody>
          <a:bodyPr/>
          <a:lstStyle/>
          <a:p>
            <a:fld id="{3FDE381C-B5EB-0149-B59A-99ED374E5817}" type="datetime8">
              <a:rPr lang="en-US" smtClean="0"/>
              <a:pPr/>
              <a:t>9/28/09 09:43</a:t>
            </a:fld>
            <a:endParaRPr lang="en-US" smtClean="0"/>
          </a:p>
        </p:txBody>
      </p:sp>
    </p:spTree>
  </p:cSld>
  <p:clrMapOvr>
    <a:masterClrMapping/>
  </p:clrMapOvr>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7698" name="Date Placeholder 3"/>
          <p:cNvSpPr>
            <a:spLocks noGrp="1"/>
          </p:cNvSpPr>
          <p:nvPr>
            <p:ph type="dt" sz="quarter" idx="10"/>
          </p:nvPr>
        </p:nvSpPr>
        <p:spPr>
          <a:noFill/>
        </p:spPr>
        <p:txBody>
          <a:bodyPr/>
          <a:lstStyle/>
          <a:p>
            <a:fld id="{53E01448-CFD6-434F-B0E6-B3D4E351DB2F}" type="datetime8">
              <a:rPr lang="en-US" smtClean="0"/>
              <a:pPr/>
              <a:t>9/28/09 09:43</a:t>
            </a:fld>
            <a:endParaRPr lang="en-US" smtClean="0"/>
          </a:p>
        </p:txBody>
      </p:sp>
      <p:sp>
        <p:nvSpPr>
          <p:cNvPr id="157699" name="Rectangle 2"/>
          <p:cNvSpPr>
            <a:spLocks noGrp="1" noChangeArrowheads="1"/>
          </p:cNvSpPr>
          <p:nvPr>
            <p:ph type="title"/>
          </p:nvPr>
        </p:nvSpPr>
        <p:spPr/>
        <p:txBody>
          <a:bodyPr/>
          <a:lstStyle/>
          <a:p>
            <a:pPr eaLnBrk="1" hangingPunct="1"/>
            <a:r>
              <a:rPr lang="en-US" sz="4000" dirty="0"/>
              <a:t>Next Lecture</a:t>
            </a:r>
          </a:p>
        </p:txBody>
      </p:sp>
      <p:sp>
        <p:nvSpPr>
          <p:cNvPr id="157700" name="Rectangle 3"/>
          <p:cNvSpPr>
            <a:spLocks noGrp="1" noChangeArrowheads="1"/>
          </p:cNvSpPr>
          <p:nvPr>
            <p:ph type="body" idx="1"/>
          </p:nvPr>
        </p:nvSpPr>
        <p:spPr/>
        <p:txBody>
          <a:bodyPr/>
          <a:lstStyle/>
          <a:p>
            <a:pPr eaLnBrk="1" hangingPunct="1"/>
            <a:r>
              <a:rPr lang="en-US" sz="2800" dirty="0" smtClean="0"/>
              <a:t>Voting Case </a:t>
            </a:r>
            <a:r>
              <a:rPr lang="en-US" sz="2800" dirty="0" smtClean="0"/>
              <a:t>Study</a:t>
            </a:r>
          </a:p>
          <a:p>
            <a:pPr eaLnBrk="1" hangingPunct="1"/>
            <a:r>
              <a:rPr lang="en-US" sz="2800" dirty="0" smtClean="0"/>
              <a:t>Reading:  </a:t>
            </a:r>
          </a:p>
          <a:p>
            <a:pPr lvl="1" eaLnBrk="1" hangingPunct="1"/>
            <a:r>
              <a:rPr lang="en-US" sz="2400" dirty="0" smtClean="0"/>
              <a:t>Voting Discussion:</a:t>
            </a:r>
          </a:p>
          <a:p>
            <a:pPr lvl="2" eaLnBrk="1" hangingPunct="1"/>
            <a:r>
              <a:rPr lang="en-US" sz="2000" dirty="0" smtClean="0"/>
              <a:t>NY Times article on voting</a:t>
            </a:r>
          </a:p>
          <a:p>
            <a:pPr lvl="2" eaLnBrk="1" hangingPunct="1"/>
            <a:r>
              <a:rPr lang="en-US" sz="2000" dirty="0" err="1" smtClean="0"/>
              <a:t>Felten</a:t>
            </a:r>
            <a:r>
              <a:rPr lang="en-US" sz="2000" dirty="0" smtClean="0"/>
              <a:t> paper on Diebold voting machines</a:t>
            </a:r>
          </a:p>
          <a:p>
            <a:pPr lvl="2" eaLnBrk="1" hangingPunct="1"/>
            <a:r>
              <a:rPr lang="en-US" sz="2000" dirty="0" smtClean="0"/>
              <a:t>Anderson, Section 23.5 [Bleeding edge: Elections]</a:t>
            </a:r>
          </a:p>
          <a:p>
            <a:pPr lvl="2" eaLnBrk="1" hangingPunct="1"/>
            <a:r>
              <a:rPr lang="en-US" sz="2000" dirty="0" smtClean="0"/>
              <a:t>Freedom to Tinker blog on </a:t>
            </a:r>
            <a:r>
              <a:rPr lang="en-US" sz="2000" smtClean="0"/>
              <a:t>voting</a:t>
            </a:r>
            <a:endParaRPr lang="en-US" sz="2000" smtClean="0"/>
          </a:p>
          <a:p>
            <a:pPr lvl="2" eaLnBrk="1" hangingPunct="1"/>
            <a:endParaRPr lang="en-US" sz="2000" smtClean="0"/>
          </a:p>
          <a:p>
            <a:pPr lvl="1" eaLnBrk="1" hangingPunct="1">
              <a:buFontTx/>
              <a:buNone/>
            </a:pPr>
            <a:endParaRPr lang="en-US" sz="2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noFill/>
        </p:spPr>
        <p:txBody>
          <a:bodyPr/>
          <a:lstStyle/>
          <a:p>
            <a:fld id="{3B378430-DBD6-DA47-B53A-C78B90A04BCC}" type="datetime8">
              <a:rPr lang="en-US" smtClean="0"/>
              <a:pPr/>
              <a:t>9/28/09 09:42</a:t>
            </a:fld>
            <a:endParaRPr lang="en-US" smtClean="0"/>
          </a:p>
        </p:txBody>
      </p:sp>
      <p:sp>
        <p:nvSpPr>
          <p:cNvPr id="31747" name="Rectangle 2"/>
          <p:cNvSpPr>
            <a:spLocks noGrp="1" noChangeArrowheads="1"/>
          </p:cNvSpPr>
          <p:nvPr>
            <p:ph type="title"/>
          </p:nvPr>
        </p:nvSpPr>
        <p:spPr/>
        <p:txBody>
          <a:bodyPr/>
          <a:lstStyle/>
          <a:p>
            <a:pPr eaLnBrk="1" hangingPunct="1"/>
            <a:r>
              <a:rPr lang="en-US"/>
              <a:t>Plagiarism</a:t>
            </a:r>
          </a:p>
        </p:txBody>
      </p:sp>
      <p:sp>
        <p:nvSpPr>
          <p:cNvPr id="31748" name="Rectangle 3"/>
          <p:cNvSpPr>
            <a:spLocks noGrp="1" noChangeArrowheads="1"/>
          </p:cNvSpPr>
          <p:nvPr>
            <p:ph type="body" idx="1"/>
          </p:nvPr>
        </p:nvSpPr>
        <p:spPr/>
        <p:txBody>
          <a:bodyPr/>
          <a:lstStyle/>
          <a:p>
            <a:pPr eaLnBrk="1" hangingPunct="1"/>
            <a:r>
              <a:rPr lang="en-US" sz="2800"/>
              <a:t>Copying text or presenting ideas without attribution is plagiarism</a:t>
            </a:r>
          </a:p>
          <a:p>
            <a:pPr eaLnBrk="1" hangingPunct="1"/>
            <a:r>
              <a:rPr lang="en-US" sz="2800"/>
              <a:t>Plagiarism is a violation of academic integrity</a:t>
            </a:r>
          </a:p>
          <a:p>
            <a:pPr eaLnBrk="1" hangingPunct="1"/>
            <a:r>
              <a:rPr lang="en-US" sz="2800"/>
              <a:t>If you commit plagiarism you will get a grade of 0 and be reported to the university</a:t>
            </a:r>
          </a:p>
          <a:p>
            <a:pPr eaLnBrk="1" hangingPunct="1"/>
            <a:r>
              <a:rPr lang="en-US" sz="2800"/>
              <a:t>I know how to use google</a:t>
            </a:r>
          </a:p>
          <a:p>
            <a:pPr eaLnBrk="1" hangingPunct="1"/>
            <a:r>
              <a:rPr lang="en-US" sz="2800"/>
              <a:t>I will accept no excuses</a:t>
            </a:r>
          </a:p>
          <a:p>
            <a:pPr eaLnBrk="1" hangingPunct="1"/>
            <a:r>
              <a:rPr lang="en-US" sz="2800"/>
              <a:t>There will be no second chances</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USEAMSFONTS" val="0"/>
  <p:tag name="EMBEDFONTS" val="0"/>
  <p:tag name="USEBOLDAMS" val="0"/>
  <p:tag name="DEFAULTDISPLAYSOURCE" val="\documentclass{slides}\pagestyle{empty}&#10;\begin{document}&#10;&#10;\end{document}&#10;"/>
  <p:tag name="TEX2PS" val="latex $(base).tex; dvips -D $(res) -E -o $(base).ps $(base).dvi"/>
  <p:tag name="EXTERNALEDITCOMMAND" val="notepad %"/>
  <p:tag name="GHOSTSCRIPTCOMMAND" val="gswin32c"/>
  <p:tag name="DEFAULTFONTSIZE" val="10"/>
  <p:tag name="DEFAULTBITMAP" val="pngmono"/>
  <p:tag name="DEFAULTBLEND" val="0"/>
  <p:tag name="DEFAULTTRANSPARENT" val="0"/>
  <p:tag name="DEFAULTWORKAROUNDTRANSPARENCYBUG" val="0"/>
  <p:tag name="DEFAULTRESOLUTION" val="1200"/>
  <p:tag name="DEFAULTWORDWRAP" val="0"/>
  <p:tag name="DEFAULTMAGNIFICATION" val="2000"/>
  <p:tag name="DEFAULTWIDTH" val="0"/>
  <p:tag name="DEFAULTHEIGHT" val="0"/>
</p:tagLst>
</file>

<file path=ppt/theme/theme1.xml><?xml version="1.0" encoding="utf-8"?>
<a:theme xmlns:a="http://schemas.openxmlformats.org/drawingml/2006/main" name="Lecture2">
  <a:themeElements>
    <a:clrScheme name="Lecture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Lecture2">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Lecture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ecture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ecture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ecture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ecture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ecture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ecture2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ecture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ecture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ecture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ecture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ecture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HD:Users:hook:Instruction:Security:Lecture2.ppt</Template>
  <TotalTime>22490</TotalTime>
  <Words>3989</Words>
  <Application>Microsoft Macintosh PowerPoint</Application>
  <PresentationFormat>On-screen Show (4:3)</PresentationFormat>
  <Paragraphs>621</Paragraphs>
  <Slides>81</Slides>
  <Notes>62</Notes>
  <HiddenSlides>0</HiddenSlides>
  <MMClips>0</MMClips>
  <ScaleCrop>false</ScaleCrop>
  <HeadingPairs>
    <vt:vector size="4" baseType="variant">
      <vt:variant>
        <vt:lpstr>Design Template</vt:lpstr>
      </vt:variant>
      <vt:variant>
        <vt:i4>1</vt:i4>
      </vt:variant>
      <vt:variant>
        <vt:lpstr>Slide Titles</vt:lpstr>
      </vt:variant>
      <vt:variant>
        <vt:i4>81</vt:i4>
      </vt:variant>
    </vt:vector>
  </HeadingPairs>
  <TitlesOfParts>
    <vt:vector size="82" baseType="lpstr">
      <vt:lpstr>Lecture2</vt:lpstr>
      <vt:lpstr>Lecture 1: Overview</vt:lpstr>
      <vt:lpstr>Course Mechanics</vt:lpstr>
      <vt:lpstr>Texts</vt:lpstr>
      <vt:lpstr>Grading</vt:lpstr>
      <vt:lpstr>Academic Integrity</vt:lpstr>
      <vt:lpstr>Term Paper</vt:lpstr>
      <vt:lpstr>Term Paper</vt:lpstr>
      <vt:lpstr>Term Paper</vt:lpstr>
      <vt:lpstr>Plagiarism</vt:lpstr>
      <vt:lpstr>Exams</vt:lpstr>
      <vt:lpstr>Readings</vt:lpstr>
      <vt:lpstr>Class Mailing List</vt:lpstr>
      <vt:lpstr>H1N1 Flu</vt:lpstr>
      <vt:lpstr>Flu</vt:lpstr>
      <vt:lpstr>Objectives</vt:lpstr>
      <vt:lpstr>CS as Engineering</vt:lpstr>
      <vt:lpstr>Engineering (Wikipedia)</vt:lpstr>
      <vt:lpstr>CS as Engineering</vt:lpstr>
      <vt:lpstr>Case Study</vt:lpstr>
      <vt:lpstr>NY Times, January 2008:</vt:lpstr>
      <vt:lpstr>Reaction to 2000 election</vt:lpstr>
      <vt:lpstr>Touch Screen Voting Today</vt:lpstr>
      <vt:lpstr>New Jersey</vt:lpstr>
      <vt:lpstr>Slide 24</vt:lpstr>
      <vt:lpstr>Several incidents</vt:lpstr>
      <vt:lpstr>Sequoia’s Response</vt:lpstr>
      <vt:lpstr>Princeton gains access</vt:lpstr>
      <vt:lpstr>Why?</vt:lpstr>
      <vt:lpstr>Why? (cont)</vt:lpstr>
      <vt:lpstr>Leading Critics </vt:lpstr>
      <vt:lpstr>Expectations of Voting</vt:lpstr>
      <vt:lpstr>Security or  Computer Security?</vt:lpstr>
      <vt:lpstr>Voting:  Policies and Mechanisms</vt:lpstr>
      <vt:lpstr>Voting Mechanisms</vt:lpstr>
      <vt:lpstr>Evaluating mechanisms</vt:lpstr>
      <vt:lpstr>Voting threat models</vt:lpstr>
      <vt:lpstr>Felten’s paper</vt:lpstr>
      <vt:lpstr>Video</vt:lpstr>
      <vt:lpstr>Goals of the class:</vt:lpstr>
      <vt:lpstr>Facets of Security</vt:lpstr>
      <vt:lpstr>Confidentiality</vt:lpstr>
      <vt:lpstr>Integrity</vt:lpstr>
      <vt:lpstr>Availability</vt:lpstr>
      <vt:lpstr>Trust</vt:lpstr>
      <vt:lpstr>Trustworthy</vt:lpstr>
      <vt:lpstr>Trustworthy</vt:lpstr>
      <vt:lpstr>Threat environment</vt:lpstr>
      <vt:lpstr>Malicious threats</vt:lpstr>
      <vt:lpstr>Prioritizing Threats</vt:lpstr>
      <vt:lpstr>Definitions</vt:lpstr>
      <vt:lpstr>Definitions</vt:lpstr>
      <vt:lpstr>Definitions</vt:lpstr>
      <vt:lpstr>Example</vt:lpstr>
      <vt:lpstr>Policy and Mechanism</vt:lpstr>
      <vt:lpstr>Goals of Security</vt:lpstr>
      <vt:lpstr>Assumptions</vt:lpstr>
      <vt:lpstr>Trust</vt:lpstr>
      <vt:lpstr>Minimizing what we trust</vt:lpstr>
      <vt:lpstr>Assurance</vt:lpstr>
      <vt:lpstr>Why do you trust an Airplane?</vt:lpstr>
      <vt:lpstr>Framework for Assurance</vt:lpstr>
      <vt:lpstr>Operational Issues</vt:lpstr>
      <vt:lpstr>Risk Analysis</vt:lpstr>
      <vt:lpstr>Slide 64</vt:lpstr>
      <vt:lpstr>People</vt:lpstr>
      <vt:lpstr>People as threat/weak link</vt:lpstr>
      <vt:lpstr>Pretexting</vt:lpstr>
      <vt:lpstr>Pretexting</vt:lpstr>
      <vt:lpstr>Phishing</vt:lpstr>
      <vt:lpstr>Psychology Research</vt:lpstr>
      <vt:lpstr>Human errors</vt:lpstr>
      <vt:lpstr>Gender bias</vt:lpstr>
      <vt:lpstr>Passwords</vt:lpstr>
      <vt:lpstr>Password Issues</vt:lpstr>
      <vt:lpstr>Passwords</vt:lpstr>
      <vt:lpstr>Passwords</vt:lpstr>
      <vt:lpstr>Model good behavior</vt:lpstr>
      <vt:lpstr>Two factor authentication</vt:lpstr>
      <vt:lpstr>Conclusions</vt:lpstr>
      <vt:lpstr>Next Lecture</vt:lpstr>
      <vt:lpstr>Next Lecture</vt:lpstr>
    </vt:vector>
  </TitlesOfParts>
  <Company>ſ倀ի_</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2: Access Control</dc:title>
  <dc:creator>James Hook</dc:creator>
  <cp:lastModifiedBy>James Hook</cp:lastModifiedBy>
  <cp:revision>51</cp:revision>
  <cp:lastPrinted>2007-09-27T18:13:38Z</cp:lastPrinted>
  <dcterms:created xsi:type="dcterms:W3CDTF">2009-09-28T16:42:22Z</dcterms:created>
  <dcterms:modified xsi:type="dcterms:W3CDTF">2009-09-28T20:17:45Z</dcterms:modified>
</cp:coreProperties>
</file>