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33273-3A6E-4768-8332-865EAB057B2B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DAE63-1663-4C23-84F6-CAE729585C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DAE63-1663-4C23-84F6-CAE729585C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371600"/>
            <a:ext cx="6400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10000"/>
            <a:ext cx="6248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10400" y="6172200"/>
            <a:ext cx="1524000" cy="457200"/>
          </a:xfrm>
        </p:spPr>
        <p:txBody>
          <a:bodyPr/>
          <a:lstStyle>
            <a:lvl1pPr>
              <a:spcBef>
                <a:spcPct val="20000"/>
              </a:spcBef>
              <a:defRPr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spcBef>
                <a:spcPct val="20000"/>
              </a:spcBef>
              <a:defRPr/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33400" y="6172200"/>
            <a:ext cx="1219200" cy="457200"/>
          </a:xfrm>
        </p:spPr>
        <p:txBody>
          <a:bodyPr/>
          <a:lstStyle>
            <a:lvl1pPr>
              <a:spcBef>
                <a:spcPct val="20000"/>
              </a:spcBef>
              <a:defRPr/>
            </a:lvl1pPr>
          </a:lstStyle>
          <a:p>
            <a:fld id="{4ACD034F-E642-4F29-BAF2-491857116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B2BE7-D2EE-491B-A3D3-B17A90CC4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5550" y="1143000"/>
            <a:ext cx="169545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143000"/>
            <a:ext cx="493395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0AA47-E53A-42FD-BC5F-37F55A841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B349B-8296-45B2-B243-8C37CDCDE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11530-759F-4D30-8275-9F5F54A67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895600"/>
            <a:ext cx="33147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895600"/>
            <a:ext cx="33147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168DB-0616-4474-B14C-F7B4CDC6E2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71737-AAA0-4C28-A8E8-143F27F22B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33BD-13AB-411A-9130-B0B51EDD78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35321-6876-4A6E-8CB9-1B021855EC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469C0-6E1A-4B55-A25D-81902C4BF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097C5-CE62-4E6B-9150-49391BF01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43000"/>
            <a:ext cx="67818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895600"/>
            <a:ext cx="6781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9900"/>
                </a:solidFill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9900"/>
                </a:solidFill>
              </a:defRPr>
            </a:lvl1pPr>
          </a:lstStyle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172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9900"/>
                </a:solidFill>
              </a:defRPr>
            </a:lvl1pPr>
          </a:lstStyle>
          <a:p>
            <a:fld id="{1B0F4EBE-22B5-4B9A-B002-CC563E67F5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9900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FF99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FF99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F99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FF99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99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99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99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99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99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Lakeside Public Pool Lifeguard Orientation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of Red Cross Guidelines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r>
              <a:rPr lang="en-US" b="1"/>
              <a:t>Post-Emergency Procedures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72400" cy="3733800"/>
          </a:xfrm>
        </p:spPr>
        <p:txBody>
          <a:bodyPr/>
          <a:lstStyle/>
          <a:p>
            <a:r>
              <a:rPr lang="en-US"/>
              <a:t>All team members involved complete reports—promptly and accurately</a:t>
            </a:r>
          </a:p>
          <a:p>
            <a:r>
              <a:rPr lang="en-US"/>
              <a:t>Rescue equipment and supplies must be replaced before re-opening</a:t>
            </a:r>
          </a:p>
          <a:p>
            <a:r>
              <a:rPr lang="en-US"/>
              <a:t>Facility may have to temporarily close until staff and equipment  is ready</a:t>
            </a:r>
            <a:endParaRPr lang="en-US"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r>
              <a:rPr lang="en-US" b="1"/>
              <a:t>Basic Precautions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/>
              <a:t>Treat all materials that come into contact with blood or body fluids as if they are infectious</a:t>
            </a:r>
          </a:p>
          <a:p>
            <a:pPr>
              <a:lnSpc>
                <a:spcPct val="90000"/>
              </a:lnSpc>
            </a:pPr>
            <a:r>
              <a:rPr lang="en-US" sz="3000"/>
              <a:t>Wear personal protective equipment when providing care</a:t>
            </a:r>
          </a:p>
          <a:p>
            <a:pPr>
              <a:lnSpc>
                <a:spcPct val="90000"/>
              </a:lnSpc>
            </a:pPr>
            <a:r>
              <a:rPr lang="en-US" sz="3000"/>
              <a:t>Wash hands thoroughly with soap and water before and after providing care</a:t>
            </a:r>
          </a:p>
          <a:p>
            <a:pPr>
              <a:lnSpc>
                <a:spcPct val="90000"/>
              </a:lnSpc>
            </a:pPr>
            <a:r>
              <a:rPr lang="en-US" sz="3000"/>
              <a:t>Dispose of potentially infectious materials in appropriate containers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077200" cy="838200"/>
          </a:xfrm>
        </p:spPr>
        <p:txBody>
          <a:bodyPr/>
          <a:lstStyle/>
          <a:p>
            <a:r>
              <a:rPr lang="en-US" b="1"/>
              <a:t>Recommended Immunizations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2700" y="3408363"/>
            <a:ext cx="6592888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Recommended to prevent infectious diseases: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DPT (Diphtheria, Pertussis, Tetanus)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Polio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Hepatitis B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MMR (Measles, Mumps, Rubella)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Influenza</a:t>
            </a:r>
          </a:p>
          <a:p>
            <a:pPr>
              <a:lnSpc>
                <a:spcPct val="90000"/>
              </a:lnSpc>
            </a:pPr>
            <a:r>
              <a:rPr lang="en-US" sz="2100"/>
              <a:t>Hepatitis B vaccination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077200" cy="914400"/>
          </a:xfrm>
        </p:spPr>
        <p:txBody>
          <a:bodyPr/>
          <a:lstStyle/>
          <a:p>
            <a:r>
              <a:rPr lang="en-US" b="1"/>
              <a:t>How To Interact With The Public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77724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Effective communication with the public is a cornerstone of lifeguarding</a:t>
            </a:r>
          </a:p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Lifeguards sometimes cannot interrupt what they are doing to talk with patrons or resolve conflicts</a:t>
            </a:r>
          </a:p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Lifeguards need to know when and how to call for help</a:t>
            </a:r>
            <a:endParaRPr lang="en-US"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848600" cy="838200"/>
          </a:xfrm>
        </p:spPr>
        <p:txBody>
          <a:bodyPr/>
          <a:lstStyle/>
          <a:p>
            <a:r>
              <a:rPr lang="en-US" b="1"/>
              <a:t>Kinds of Problem Behavior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8113" y="3408363"/>
            <a:ext cx="6403975" cy="2463800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A generally cooperative patron who breaks a rule and needs to be corrected for his or her safety or that of others </a:t>
            </a:r>
          </a:p>
          <a:p>
            <a:r>
              <a:rPr lang="en-US">
                <a:cs typeface="Times New Roman" pitchFamily="18" charset="0"/>
              </a:rPr>
              <a:t>An uncooperative patron who intentionally breaks rules and does not cooperate with attempts to correct the problem 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143000"/>
            <a:ext cx="6781800" cy="1119188"/>
          </a:xfrm>
        </p:spPr>
        <p:txBody>
          <a:bodyPr/>
          <a:lstStyle/>
          <a:p>
            <a:r>
              <a:rPr lang="en-US" b="1"/>
              <a:t>Managing Problem Behavior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100">
                <a:cs typeface="Times New Roman" pitchFamily="18" charset="0"/>
              </a:rPr>
              <a:t>Anticipate problems</a:t>
            </a:r>
          </a:p>
          <a:p>
            <a:r>
              <a:rPr lang="en-US" sz="3100">
                <a:cs typeface="Times New Roman" pitchFamily="18" charset="0"/>
              </a:rPr>
              <a:t>Do not overreact</a:t>
            </a:r>
          </a:p>
          <a:p>
            <a:r>
              <a:rPr lang="en-US" sz="3100">
                <a:cs typeface="Times New Roman" pitchFamily="18" charset="0"/>
              </a:rPr>
              <a:t>Focus on the behavior, not the individual</a:t>
            </a:r>
          </a:p>
          <a:p>
            <a:r>
              <a:rPr lang="en-US" sz="3100">
                <a:cs typeface="Times New Roman" pitchFamily="18" charset="0"/>
              </a:rPr>
              <a:t>Respect patrons’ feelings</a:t>
            </a:r>
          </a:p>
          <a:p>
            <a:r>
              <a:rPr lang="en-US" sz="3100">
                <a:cs typeface="Times New Roman" pitchFamily="18" charset="0"/>
              </a:rPr>
              <a:t>Be firm, fair, and friendly</a:t>
            </a:r>
          </a:p>
          <a:p>
            <a:r>
              <a:rPr lang="en-US" sz="3100">
                <a:cs typeface="Times New Roman" pitchFamily="18" charset="0"/>
              </a:rPr>
              <a:t>Do not pretend to know it all</a:t>
            </a:r>
          </a:p>
          <a:p>
            <a:r>
              <a:rPr lang="en-US" sz="3100">
                <a:cs typeface="Times New Roman" pitchFamily="18" charset="0"/>
              </a:rPr>
              <a:t>Use suspension as a last resort</a:t>
            </a:r>
            <a:r>
              <a:rPr lang="en-US" sz="2700">
                <a:cs typeface="Times New Roman" pitchFamily="18" charset="0"/>
              </a:rPr>
              <a:t> </a:t>
            </a:r>
            <a:endParaRPr lang="en-US" sz="31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772400" cy="990600"/>
          </a:xfrm>
        </p:spPr>
        <p:txBody>
          <a:bodyPr/>
          <a:lstStyle/>
          <a:p>
            <a:r>
              <a:rPr lang="en-US" b="1"/>
              <a:t>Patrons With Disabilities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cs typeface="Times New Roman" pitchFamily="18" charset="0"/>
              </a:rPr>
              <a:t>Disability—loss, absence, or impairment of sensory, mental, or motor function</a:t>
            </a:r>
            <a:r>
              <a:rPr lang="en-US" sz="2800"/>
              <a:t> </a:t>
            </a:r>
          </a:p>
          <a:p>
            <a:r>
              <a:rPr lang="en-US" sz="2800">
                <a:cs typeface="Times New Roman" pitchFamily="18" charset="0"/>
              </a:rPr>
              <a:t>Mainstreaming—process of including people with disabilities in same programs and activities as non-disabled</a:t>
            </a:r>
            <a:r>
              <a:rPr lang="en-US" sz="2800"/>
              <a:t> </a:t>
            </a:r>
          </a:p>
          <a:p>
            <a:r>
              <a:rPr lang="en-US" sz="2800">
                <a:cs typeface="Times New Roman" pitchFamily="18" charset="0"/>
              </a:rPr>
              <a:t>Americans With Disabilities Act (ADA) ensures that people with disabilities have access to wide range of opportunities and services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8001000" cy="914400"/>
          </a:xfrm>
        </p:spPr>
        <p:txBody>
          <a:bodyPr/>
          <a:lstStyle/>
          <a:p>
            <a:r>
              <a:rPr lang="en-US" b="1"/>
              <a:t>How To Minimize Risks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4613" y="3357563"/>
            <a:ext cx="6592887" cy="2514600"/>
          </a:xfrm>
        </p:spPr>
        <p:txBody>
          <a:bodyPr/>
          <a:lstStyle/>
          <a:p>
            <a:r>
              <a:rPr lang="en-US" sz="3000">
                <a:cs typeface="Times New Roman" pitchFamily="18" charset="0"/>
              </a:rPr>
              <a:t>The risks within an aquatic facility are—</a:t>
            </a:r>
          </a:p>
          <a:p>
            <a:pPr lvl="1"/>
            <a:r>
              <a:rPr lang="en-US" sz="2200">
                <a:cs typeface="Times New Roman" pitchFamily="18" charset="0"/>
              </a:rPr>
              <a:t>Injuries to patrons and members of the lifeguard team</a:t>
            </a:r>
          </a:p>
          <a:p>
            <a:pPr lvl="1"/>
            <a:r>
              <a:rPr lang="en-US" sz="2200">
                <a:cs typeface="Times New Roman" pitchFamily="18" charset="0"/>
              </a:rPr>
              <a:t>Loss of facility assets</a:t>
            </a:r>
          </a:p>
          <a:p>
            <a:pPr lvl="1"/>
            <a:r>
              <a:rPr lang="en-US" sz="2200">
                <a:cs typeface="Times New Roman" pitchFamily="18" charset="0"/>
              </a:rPr>
              <a:t>Legal action against the facility and its employees</a:t>
            </a:r>
            <a:r>
              <a:rPr lang="en-US" sz="2200"/>
              <a:t> </a:t>
            </a:r>
          </a:p>
          <a:p>
            <a:r>
              <a:rPr lang="en-US" sz="3000">
                <a:cs typeface="Times New Roman" pitchFamily="18" charset="0"/>
              </a:rPr>
              <a:t>Minimizing risk begins with injury prevention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143000"/>
            <a:ext cx="6781800" cy="1323975"/>
          </a:xfrm>
        </p:spPr>
        <p:txBody>
          <a:bodyPr/>
          <a:lstStyle/>
          <a:p>
            <a:r>
              <a:rPr lang="en-US" b="1"/>
              <a:t>Duty To Act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Lifeguards have a duty to act if an emergency occurs at the facility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143000"/>
            <a:ext cx="6781800" cy="1222375"/>
          </a:xfrm>
        </p:spPr>
        <p:txBody>
          <a:bodyPr/>
          <a:lstStyle/>
          <a:p>
            <a:r>
              <a:rPr lang="en-US" b="1"/>
              <a:t>Consent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957513"/>
            <a:ext cx="6781800" cy="2986087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Lifeguards must obtain consent before providing care for an ill or injured patron </a:t>
            </a:r>
          </a:p>
          <a:p>
            <a:r>
              <a:rPr lang="en-US">
                <a:cs typeface="Times New Roman" pitchFamily="18" charset="0"/>
              </a:rPr>
              <a:t>To obtain consent, the lifeguard should tell the patron—</a:t>
            </a:r>
          </a:p>
          <a:p>
            <a:pPr lvl="1"/>
            <a:r>
              <a:rPr lang="en-US" sz="2600">
                <a:cs typeface="Times New Roman" pitchFamily="18" charset="0"/>
              </a:rPr>
              <a:t>His or her level of training</a:t>
            </a:r>
          </a:p>
          <a:p>
            <a:pPr lvl="1"/>
            <a:r>
              <a:rPr lang="en-US" sz="2600">
                <a:cs typeface="Times New Roman" pitchFamily="18" charset="0"/>
              </a:rPr>
              <a:t>What he or she thinks may be wrong</a:t>
            </a:r>
          </a:p>
          <a:p>
            <a:pPr lvl="1"/>
            <a:r>
              <a:rPr lang="en-US" sz="2600">
                <a:cs typeface="Times New Roman" pitchFamily="18" charset="0"/>
              </a:rPr>
              <a:t>What he or she plans to 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8001000" cy="990600"/>
          </a:xfrm>
        </p:spPr>
        <p:txBody>
          <a:bodyPr/>
          <a:lstStyle/>
          <a:p>
            <a:r>
              <a:rPr lang="en-US" b="1"/>
              <a:t>Certification Requirements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467600" cy="3733800"/>
          </a:xfrm>
        </p:spPr>
        <p:txBody>
          <a:bodyPr/>
          <a:lstStyle/>
          <a:p>
            <a:r>
              <a:rPr lang="en-US" sz="3000"/>
              <a:t>Attend all class sessions</a:t>
            </a:r>
          </a:p>
          <a:p>
            <a:r>
              <a:rPr lang="en-US" sz="3000"/>
              <a:t>Participate in all activities</a:t>
            </a:r>
          </a:p>
          <a:p>
            <a:r>
              <a:rPr lang="en-US" sz="3000"/>
              <a:t>Correctly answer at least 80 percent of the questions in the final written examination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143000"/>
            <a:ext cx="6781800" cy="1222375"/>
          </a:xfrm>
        </p:spPr>
        <p:txBody>
          <a:bodyPr/>
          <a:lstStyle/>
          <a:p>
            <a:r>
              <a:rPr lang="en-US" b="1"/>
              <a:t>Refusal Of Care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3810000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Some ill or injured adults may refuse the care offered</a:t>
            </a:r>
          </a:p>
          <a:p>
            <a:r>
              <a:rPr lang="en-US">
                <a:cs typeface="Times New Roman" pitchFamily="18" charset="0"/>
              </a:rPr>
              <a:t>Parents may refuse care for children</a:t>
            </a:r>
          </a:p>
          <a:p>
            <a:r>
              <a:rPr lang="en-US">
                <a:cs typeface="Times New Roman" pitchFamily="18" charset="0"/>
              </a:rPr>
              <a:t>Even if the victim seems seriously injured, refusal of care must be honored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0"/>
            <a:ext cx="8610600" cy="1143000"/>
          </a:xfrm>
        </p:spPr>
        <p:txBody>
          <a:bodyPr/>
          <a:lstStyle/>
          <a:p>
            <a:r>
              <a:rPr lang="en-US" b="1"/>
              <a:t>Primary Responsibility of a Lifeguard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7874000" cy="3081338"/>
          </a:xfrm>
        </p:spPr>
        <p:txBody>
          <a:bodyPr/>
          <a:lstStyle/>
          <a:p>
            <a:r>
              <a:rPr lang="en-US"/>
              <a:t>Ensure patron safety and protect lives</a:t>
            </a:r>
          </a:p>
          <a:p>
            <a:r>
              <a:rPr lang="en-US"/>
              <a:t>Done through patron surveillance—keeping a close watch over the people in the facility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r>
              <a:rPr lang="en-US" b="1"/>
              <a:t>Surveillance Breaks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924800" cy="3962400"/>
          </a:xfrm>
        </p:spPr>
        <p:txBody>
          <a:bodyPr/>
          <a:lstStyle/>
          <a:p>
            <a:r>
              <a:rPr lang="en-US"/>
              <a:t>Lifeguards should take periodic breaks</a:t>
            </a:r>
          </a:p>
          <a:p>
            <a:r>
              <a:rPr lang="en-US"/>
              <a:t>If only one lifeguard on duty, he or she must clear the water during a break</a:t>
            </a:r>
          </a:p>
          <a:p>
            <a:r>
              <a:rPr lang="en-US"/>
              <a:t>No schedule changes without permission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7924800" cy="1143000"/>
          </a:xfrm>
        </p:spPr>
        <p:txBody>
          <a:bodyPr/>
          <a:lstStyle/>
          <a:p>
            <a:r>
              <a:rPr lang="en-US" b="1"/>
              <a:t>Safety Checks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3733800"/>
          </a:xfrm>
        </p:spPr>
        <p:txBody>
          <a:bodyPr/>
          <a:lstStyle/>
          <a:p>
            <a:r>
              <a:rPr lang="en-US" sz="3000"/>
              <a:t>Key components to creating and maintaining a safer facility:</a:t>
            </a:r>
          </a:p>
          <a:p>
            <a:pPr lvl="1"/>
            <a:r>
              <a:rPr lang="en-US" sz="2600"/>
              <a:t>Recognize potential hazards</a:t>
            </a:r>
          </a:p>
          <a:p>
            <a:pPr lvl="1"/>
            <a:r>
              <a:rPr lang="en-US" sz="2600"/>
              <a:t>Evaluate potential hazards</a:t>
            </a:r>
          </a:p>
          <a:p>
            <a:pPr lvl="1"/>
            <a:r>
              <a:rPr lang="en-US" sz="2600"/>
              <a:t>Address potential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7772400" cy="1143000"/>
          </a:xfrm>
        </p:spPr>
        <p:txBody>
          <a:bodyPr/>
          <a:lstStyle/>
          <a:p>
            <a:r>
              <a:rPr lang="en-US" b="1"/>
              <a:t>Hazards—Pool Water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408363"/>
            <a:ext cx="6405563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Clarity and quality of the pool water must be checked periodically</a:t>
            </a:r>
          </a:p>
          <a:p>
            <a:pPr>
              <a:lnSpc>
                <a:spcPct val="90000"/>
              </a:lnSpc>
            </a:pPr>
            <a:r>
              <a:rPr lang="en-US"/>
              <a:t>Bottom and racing lanes and drain covers must be visible</a:t>
            </a:r>
          </a:p>
          <a:p>
            <a:pPr>
              <a:lnSpc>
                <a:spcPct val="90000"/>
              </a:lnSpc>
            </a:pPr>
            <a:r>
              <a:rPr lang="en-US"/>
              <a:t>If not, corrective actions must be taken; the facility must be closed until corrected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7772400" cy="1143000"/>
          </a:xfrm>
        </p:spPr>
        <p:txBody>
          <a:bodyPr/>
          <a:lstStyle/>
          <a:p>
            <a:r>
              <a:rPr lang="en-US" b="1"/>
              <a:t>Facility Maintenance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3733800"/>
          </a:xfrm>
        </p:spPr>
        <p:txBody>
          <a:bodyPr/>
          <a:lstStyle/>
          <a:p>
            <a:r>
              <a:rPr lang="en-US"/>
              <a:t>Patrons expect facility to be clean and safe</a:t>
            </a:r>
          </a:p>
          <a:p>
            <a:r>
              <a:rPr lang="en-US"/>
              <a:t>Maintenance routine should include inspections:</a:t>
            </a:r>
          </a:p>
          <a:p>
            <a:pPr lvl="1">
              <a:buFont typeface="Courier New" pitchFamily="49" charset="0"/>
              <a:buChar char="-"/>
            </a:pPr>
            <a:r>
              <a:rPr lang="en-US" sz="2200"/>
              <a:t>Before opening the facility</a:t>
            </a:r>
          </a:p>
          <a:p>
            <a:pPr lvl="1">
              <a:buFont typeface="Courier New" pitchFamily="49" charset="0"/>
              <a:buChar char="-"/>
            </a:pPr>
            <a:r>
              <a:rPr lang="en-US" sz="2200"/>
              <a:t>During hours of operation</a:t>
            </a:r>
          </a:p>
          <a:p>
            <a:pPr lvl="1">
              <a:buFont typeface="Courier New" pitchFamily="49" charset="0"/>
              <a:buChar char="-"/>
            </a:pPr>
            <a:r>
              <a:rPr lang="en-US" sz="2200"/>
              <a:t>At closing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7772400" cy="1143000"/>
          </a:xfrm>
        </p:spPr>
        <p:txBody>
          <a:bodyPr/>
          <a:lstStyle/>
          <a:p>
            <a:r>
              <a:rPr lang="en-US" b="1"/>
              <a:t>Equipment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77724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Identify equipment needed for different emergencies</a:t>
            </a:r>
          </a:p>
          <a:p>
            <a:pPr>
              <a:lnSpc>
                <a:spcPct val="90000"/>
              </a:lnSpc>
            </a:pPr>
            <a:r>
              <a:rPr lang="en-US"/>
              <a:t>Lifeguard team must know the location and be trained to use properly</a:t>
            </a:r>
          </a:p>
          <a:p>
            <a:pPr>
              <a:lnSpc>
                <a:spcPct val="90000"/>
              </a:lnSpc>
            </a:pPr>
            <a:r>
              <a:rPr lang="en-US"/>
              <a:t>Recommend to management any additional equipment needed and why it is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7772400" cy="1143000"/>
          </a:xfrm>
        </p:spPr>
        <p:txBody>
          <a:bodyPr/>
          <a:lstStyle/>
          <a:p>
            <a:r>
              <a:rPr lang="en-US" sz="3600" b="1"/>
              <a:t>Lifeguard Team Responsibilities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460750"/>
            <a:ext cx="6405563" cy="2411413"/>
          </a:xfrm>
        </p:spPr>
        <p:txBody>
          <a:bodyPr/>
          <a:lstStyle/>
          <a:p>
            <a:r>
              <a:rPr lang="en-US" sz="2600"/>
              <a:t>Recognizing when someone needs help</a:t>
            </a:r>
          </a:p>
          <a:p>
            <a:r>
              <a:rPr lang="en-US" sz="2600"/>
              <a:t>Following the general rescue procedures </a:t>
            </a:r>
          </a:p>
          <a:p>
            <a:r>
              <a:rPr lang="en-US" sz="2600"/>
              <a:t>Notifying the chain of command</a:t>
            </a:r>
          </a:p>
          <a:p>
            <a:r>
              <a:rPr lang="en-US" sz="2600"/>
              <a:t>Interviewing witnesses</a:t>
            </a:r>
          </a:p>
          <a:p>
            <a:r>
              <a:rPr lang="en-US" sz="2600"/>
              <a:t>Completing all records and reports</a:t>
            </a:r>
          </a:p>
          <a:p>
            <a:r>
              <a:rPr lang="en-US" sz="2600"/>
              <a:t>Replacing equipment and supplies before re-opening</a:t>
            </a:r>
          </a:p>
          <a:p>
            <a:r>
              <a:rPr lang="en-US" sz="2600"/>
              <a:t>Taking corrective action to prevent additional injury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Pixels Design Template">
  <a:themeElements>
    <a:clrScheme name="Blue Pixel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ue Pixel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 Pixel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ixels Design Templat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ixels Design Template 3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ixels Design Template 4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ixels Design Template 5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FF9900"/>
        </a:accent1>
        <a:accent2>
          <a:srgbClr val="FF505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4848"/>
        </a:accent6>
        <a:hlink>
          <a:srgbClr val="FFFF99"/>
        </a:hlink>
        <a:folHlink>
          <a:srgbClr val="9933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ixels Design Template 6">
        <a:dk1>
          <a:srgbClr val="25252F"/>
        </a:dk1>
        <a:lt1>
          <a:srgbClr val="CCECFF"/>
        </a:lt1>
        <a:dk2>
          <a:srgbClr val="000000"/>
        </a:dk2>
        <a:lt2>
          <a:srgbClr val="FFFFFF"/>
        </a:lt2>
        <a:accent1>
          <a:srgbClr val="009999"/>
        </a:accent1>
        <a:accent2>
          <a:srgbClr val="67972D"/>
        </a:accent2>
        <a:accent3>
          <a:srgbClr val="AAAAAA"/>
        </a:accent3>
        <a:accent4>
          <a:srgbClr val="AEC9DA"/>
        </a:accent4>
        <a:accent5>
          <a:srgbClr val="AACACA"/>
        </a:accent5>
        <a:accent6>
          <a:srgbClr val="5D8828"/>
        </a:accent6>
        <a:hlink>
          <a:srgbClr val="FFFFCC"/>
        </a:hlink>
        <a:folHlink>
          <a:srgbClr val="9933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ixels Design Template 7">
        <a:dk1>
          <a:srgbClr val="AAC8C7"/>
        </a:dk1>
        <a:lt1>
          <a:srgbClr val="FFFFFF"/>
        </a:lt1>
        <a:dk2>
          <a:srgbClr val="000000"/>
        </a:dk2>
        <a:lt2>
          <a:srgbClr val="808080"/>
        </a:lt2>
        <a:accent1>
          <a:srgbClr val="336666"/>
        </a:accent1>
        <a:accent2>
          <a:srgbClr val="660099"/>
        </a:accent2>
        <a:accent3>
          <a:srgbClr val="FFFFFF"/>
        </a:accent3>
        <a:accent4>
          <a:srgbClr val="91AAAA"/>
        </a:accent4>
        <a:accent5>
          <a:srgbClr val="ADB8B8"/>
        </a:accent5>
        <a:accent6>
          <a:srgbClr val="5C008A"/>
        </a:accent6>
        <a:hlink>
          <a:srgbClr val="66CCCC"/>
        </a:hlink>
        <a:folHlink>
          <a:srgbClr val="82AC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ixels Design Template 8">
        <a:dk1>
          <a:srgbClr val="2D2015"/>
        </a:dk1>
        <a:lt1>
          <a:srgbClr val="E6E6CD"/>
        </a:lt1>
        <a:dk2>
          <a:srgbClr val="523E26"/>
        </a:dk2>
        <a:lt2>
          <a:srgbClr val="DFC08D"/>
        </a:lt2>
        <a:accent1>
          <a:srgbClr val="999966"/>
        </a:accent1>
        <a:accent2>
          <a:srgbClr val="8F5F2F"/>
        </a:accent2>
        <a:accent3>
          <a:srgbClr val="B3AFAC"/>
        </a:accent3>
        <a:accent4>
          <a:srgbClr val="C4C4AF"/>
        </a:accent4>
        <a:accent5>
          <a:srgbClr val="CACAB8"/>
        </a:accent5>
        <a:accent6>
          <a:srgbClr val="81552A"/>
        </a:accent6>
        <a:hlink>
          <a:srgbClr val="99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ixels Design Template 9">
        <a:dk1>
          <a:srgbClr val="25252F"/>
        </a:dk1>
        <a:lt1>
          <a:srgbClr val="E5F2FD"/>
        </a:lt1>
        <a:dk2>
          <a:srgbClr val="000000"/>
        </a:dk2>
        <a:lt2>
          <a:srgbClr val="FFFFFF"/>
        </a:lt2>
        <a:accent1>
          <a:srgbClr val="336699"/>
        </a:accent1>
        <a:accent2>
          <a:srgbClr val="003399"/>
        </a:accent2>
        <a:accent3>
          <a:srgbClr val="AAAAAA"/>
        </a:accent3>
        <a:accent4>
          <a:srgbClr val="C3CFD8"/>
        </a:accent4>
        <a:accent5>
          <a:srgbClr val="ADB8CA"/>
        </a:accent5>
        <a:accent6>
          <a:srgbClr val="002D8A"/>
        </a:accent6>
        <a:hlink>
          <a:srgbClr val="99CCFF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ixels Design Template 10">
        <a:dk1>
          <a:srgbClr val="003366"/>
        </a:dk1>
        <a:lt1>
          <a:srgbClr val="EBEBFF"/>
        </a:lt1>
        <a:dk2>
          <a:srgbClr val="000099"/>
        </a:dk2>
        <a:lt2>
          <a:srgbClr val="CCFFFF"/>
        </a:lt2>
        <a:accent1>
          <a:srgbClr val="9999CC"/>
        </a:accent1>
        <a:accent2>
          <a:srgbClr val="669999"/>
        </a:accent2>
        <a:accent3>
          <a:srgbClr val="AAAACA"/>
        </a:accent3>
        <a:accent4>
          <a:srgbClr val="C9C9DA"/>
        </a:accent4>
        <a:accent5>
          <a:srgbClr val="CACAE2"/>
        </a:accent5>
        <a:accent6>
          <a:srgbClr val="5C8A8A"/>
        </a:accent6>
        <a:hlink>
          <a:srgbClr val="666699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Pixels Design Template</Template>
  <TotalTime>0</TotalTime>
  <Words>680</Words>
  <Application>Microsoft Office PowerPoint</Application>
  <PresentationFormat>On-screen Show (4:3)</PresentationFormat>
  <Paragraphs>114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Blue Pixels Design Template</vt:lpstr>
      <vt:lpstr>Lakeside Public Pool Lifeguard Orientation</vt:lpstr>
      <vt:lpstr>Certification Requirements</vt:lpstr>
      <vt:lpstr>Primary Responsibility of a Lifeguard</vt:lpstr>
      <vt:lpstr>Surveillance Breaks</vt:lpstr>
      <vt:lpstr>Safety Checks</vt:lpstr>
      <vt:lpstr>Hazards—Pool Water</vt:lpstr>
      <vt:lpstr>Facility Maintenance</vt:lpstr>
      <vt:lpstr>Equipment</vt:lpstr>
      <vt:lpstr>Lifeguard Team Responsibilities</vt:lpstr>
      <vt:lpstr>Post-Emergency Procedures</vt:lpstr>
      <vt:lpstr>Basic Precautions</vt:lpstr>
      <vt:lpstr>Recommended Immunizations</vt:lpstr>
      <vt:lpstr>How To Interact With The Public</vt:lpstr>
      <vt:lpstr>Kinds of Problem Behavior</vt:lpstr>
      <vt:lpstr>Managing Problem Behavior</vt:lpstr>
      <vt:lpstr>Patrons With Disabilities</vt:lpstr>
      <vt:lpstr>How To Minimize Risks</vt:lpstr>
      <vt:lpstr>Duty To Act</vt:lpstr>
      <vt:lpstr>Consent</vt:lpstr>
      <vt:lpstr>Refusal Of Care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Lakeside Public Pool Lifeguard Orientation</dc:title>
  <dc:creator/>
  <cp:lastModifiedBy>Student Name</cp:lastModifiedBy>
  <cp:revision>1</cp:revision>
  <dcterms:created xsi:type="dcterms:W3CDTF">2008-10-13T23:03:02Z</dcterms:created>
  <dcterms:modified xsi:type="dcterms:W3CDTF">2007-10-01T19:14:08Z</dcterms:modified>
</cp:coreProperties>
</file>