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5102"/>
    <a:srgbClr val="FF9D00"/>
    <a:srgbClr val="FF6702"/>
    <a:srgbClr val="FF3305"/>
    <a:srgbClr val="CF3E00"/>
    <a:srgbClr val="236F7A"/>
    <a:srgbClr val="EEB42D"/>
    <a:srgbClr val="FFEE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7" autoAdjust="0"/>
    <p:restoredTop sz="94649" autoAdjust="0"/>
  </p:normalViewPr>
  <p:slideViewPr>
    <p:cSldViewPr>
      <p:cViewPr>
        <p:scale>
          <a:sx n="66" d="100"/>
          <a:sy n="66" d="100"/>
        </p:scale>
        <p:origin x="-63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536A0DCE-E65B-40F8-8F6E-9D4723E8542C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EC6247F3-C7E2-4F18-A678-6E67FAB91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247F3-C7E2-4F18-A678-6E67FAB914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247F3-C7E2-4F18-A678-6E67FAB9148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247F3-C7E2-4F18-A678-6E67FAB914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247F3-C7E2-4F18-A678-6E67FAB9148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247F3-C7E2-4F18-A678-6E67FAB9148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247F3-C7E2-4F18-A678-6E67FAB9148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247F3-C7E2-4F18-A678-6E67FAB9148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247F3-C7E2-4F18-A678-6E67FAB9148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247F3-C7E2-4F18-A678-6E67FAB9148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247F3-C7E2-4F18-A678-6E67FAB9148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 rot="5400000">
            <a:off x="7764621" y="1174097"/>
            <a:ext cx="2286000" cy="381000"/>
          </a:xfrm>
        </p:spPr>
        <p:txBody>
          <a:bodyPr/>
          <a:lstStyle/>
          <a:p>
            <a:fld id="{A8B8E7D2-F905-46E3-BDD3-0258335A3216}" type="datetime1">
              <a:rPr lang="en-US" smtClean="0"/>
              <a:pPr/>
              <a:t>10/1/2007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25544" y="4928702"/>
            <a:ext cx="609600" cy="517524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8848531" y="2457062"/>
            <a:ext cx="91440" cy="91440"/>
          </a:xfrm>
          <a:prstGeom prst="ellipse">
            <a:avLst/>
          </a:prstGeom>
          <a:noFill/>
          <a:ln w="19050" cap="flat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0252-6060-408C-A30A-AC04BB0AEB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B10B-4BAD-4FC1-9E4F-CD9C65179F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3886200" cy="4419600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661D-3D57-426A-BE45-B889A0625A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3886200" cy="44196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D305-0696-4798-B560-4A78868F9B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BCBB-1871-4BC5-B006-3303AB079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/>
            <a:fld id="{33938BEC-55E3-4F9D-B5C5-76D23951C04A}" type="datetime1">
              <a:rPr lang="en-US" smtClean="0"/>
              <a:pPr algn="r"/>
              <a:t>10/1/2007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763256" y="1170432"/>
            <a:ext cx="2286000" cy="38100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40616" y="4928702"/>
            <a:ext cx="609600" cy="517524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848531" y="2457062"/>
            <a:ext cx="91440" cy="91440"/>
          </a:xfrm>
          <a:prstGeom prst="ellipse">
            <a:avLst/>
          </a:prstGeom>
          <a:noFill/>
          <a:ln w="19050" cap="flat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57200" y="1524000"/>
            <a:ext cx="3657600" cy="762000"/>
          </a:xfrm>
          <a:solidFill>
            <a:schemeClr val="accent1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343400" y="1524000"/>
            <a:ext cx="3657600" cy="762000"/>
          </a:xfrm>
          <a:solidFill>
            <a:schemeClr val="accent1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33938BEC-55E3-4F9D-B5C5-76D23951C04A}" type="datetime1">
              <a:rPr lang="en-US" smtClean="0"/>
              <a:pPr algn="r"/>
              <a:t>10/1/2007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155305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8540877" y="2238375"/>
            <a:ext cx="91440" cy="91440"/>
          </a:xfrm>
          <a:prstGeom prst="ellipse">
            <a:avLst/>
          </a:prstGeom>
          <a:solidFill>
            <a:schemeClr val="bg1"/>
          </a:solidFill>
          <a:ln w="19050" cap="sq" cmpd="sng" algn="ctr">
            <a:solidFill>
              <a:schemeClr val="accent1"/>
            </a:solidFill>
            <a:prstDash val="solid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/>
            <a:fld id="{33938BEC-55E3-4F9D-B5C5-76D23951C04A}" type="datetime1">
              <a:rPr lang="en-US" smtClean="0"/>
              <a:pPr algn="r"/>
              <a:t>10/1/2007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pPr algn="ctr">
              <a:buFontTx/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540877" y="2238375"/>
            <a:ext cx="91440" cy="91440"/>
          </a:xfrm>
          <a:prstGeom prst="ellipse">
            <a:avLst/>
          </a:prstGeom>
          <a:solidFill>
            <a:schemeClr val="bg1"/>
          </a:solidFill>
          <a:ln w="19050" cap="sq" cmpd="sng" algn="ctr">
            <a:solidFill>
              <a:schemeClr val="accent1"/>
            </a:solidFill>
            <a:prstDash val="solid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33938BEC-55E3-4F9D-B5C5-76D23951C04A}" type="datetime1">
              <a:rPr lang="en-US" smtClean="0"/>
              <a:pPr algn="r"/>
              <a:t>10/1/2007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fld id="{33938BEC-55E3-4F9D-B5C5-76D23951C04A}" type="datetime1">
              <a:rPr lang="en-US" smtClean="0"/>
              <a:pPr algn="r"/>
              <a:t>10/1/2007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542871" y="2252372"/>
            <a:ext cx="91440" cy="91440"/>
          </a:xfrm>
          <a:prstGeom prst="ellipse">
            <a:avLst/>
          </a:prstGeom>
          <a:noFill/>
          <a:ln w="190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latinLnBrk="0">
        <a:spcBef>
          <a:spcPct val="0"/>
        </a:spcBef>
        <a:buNone/>
        <a:defRPr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latinLnBrk="0">
        <a:spcBef>
          <a:spcPts val="600"/>
        </a:spcBef>
        <a:buClr>
          <a:schemeClr val="accent1"/>
        </a:buClr>
        <a:buSzPct val="70000"/>
        <a:buFont typeface="Wingdings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latinLnBrk="0">
        <a:spcBef>
          <a:spcPct val="20000"/>
        </a:spcBef>
        <a:buClr>
          <a:schemeClr val="accent1"/>
        </a:buClr>
        <a:buSzPct val="80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latinLnBrk="0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latinLnBrk="0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latinLnBrk="0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latinLnBrk="0">
        <a:spcBef>
          <a:spcPct val="20000"/>
        </a:spcBef>
        <a:buClr>
          <a:schemeClr val="accent1"/>
        </a:buClr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latinLnBrk="0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latinLnBrk="0">
        <a:spcBef>
          <a:spcPct val="20000"/>
        </a:spcBef>
        <a:buClr>
          <a:schemeClr val="accent2"/>
        </a:buClr>
        <a:buChar char="•"/>
        <a:defRPr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latinLnBrk="0">
        <a:spcBef>
          <a:spcPct val="20000"/>
        </a:spcBef>
        <a:buClr>
          <a:schemeClr val="accent1">
            <a:shade val="75000"/>
          </a:schemeClr>
        </a:buClr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r>
              <a:rPr lang="en-US"/>
              <a:t>Traveling with Your Dog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en-US"/>
              <a:t>Student Name</a:t>
            </a:r>
          </a:p>
        </p:txBody>
      </p:sp>
      <p:pic>
        <p:nvPicPr>
          <p:cNvPr id="819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990600"/>
            <a:ext cx="3124200" cy="3124200"/>
          </a:xfrm>
          <a:prstGeom prst="rect">
            <a:avLst/>
          </a:prstGeom>
          <a:noFill/>
          <a:ln w="76200">
            <a:solidFill>
              <a:schemeClr val="bg1"/>
            </a:solidFill>
          </a:ln>
          <a:effectLst>
            <a:outerShdw blurRad="50800" dist="50800" dir="10800000" algn="tl" rotWithShape="0">
              <a:srgbClr val="000000">
                <a:alpha val="43137"/>
              </a:srgbClr>
            </a:outerShdw>
          </a:effec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 Checklist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SzPct val="125000"/>
              <a:buChar char="ü"/>
            </a:pPr>
            <a:r>
              <a:rPr lang="en-US" sz="2800"/>
              <a:t>Travel identification and rabies tags? </a:t>
            </a:r>
            <a:endParaRPr lang="en-US"/>
          </a:p>
          <a:p>
            <a:pPr>
              <a:buSzPct val="125000"/>
              <a:buChar char="ü"/>
            </a:pPr>
            <a:r>
              <a:rPr lang="en-US" sz="2800"/>
              <a:t>Health documents and pet's veterinary record? </a:t>
            </a:r>
          </a:p>
          <a:p>
            <a:pPr>
              <a:buSzPct val="125000"/>
              <a:buChar char="ü"/>
            </a:pPr>
            <a:r>
              <a:rPr lang="en-US" sz="2800"/>
              <a:t>Pet's travel kit packed? </a:t>
            </a:r>
          </a:p>
          <a:p>
            <a:pPr>
              <a:buSzPct val="125000"/>
              <a:buChar char="ü"/>
            </a:pPr>
            <a:r>
              <a:rPr lang="en-US" sz="2800"/>
              <a:t>Water container filled? </a:t>
            </a:r>
          </a:p>
          <a:p>
            <a:pPr>
              <a:buSzPct val="125000"/>
              <a:buChar char="ü"/>
            </a:pPr>
            <a:r>
              <a:rPr lang="en-US" sz="2800"/>
              <a:t>Stake and long leash in the car? Scooper? </a:t>
            </a:r>
          </a:p>
          <a:p>
            <a:pPr>
              <a:buSzPct val="125000"/>
              <a:buChar char="ü"/>
            </a:pPr>
            <a:r>
              <a:rPr lang="en-US" sz="2800"/>
              <a:t>Cage or carrier fixed in place so it won't tip or slide around? 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Dogs Travel?</a:t>
            </a:r>
          </a:p>
        </p:txBody>
      </p:sp>
      <p:graphicFrame>
        <p:nvGraphicFramePr>
          <p:cNvPr id="82968" name="Group 24"/>
          <p:cNvGraphicFramePr>
            <a:graphicFrameLocks noGrp="1"/>
          </p:cNvGraphicFramePr>
          <p:nvPr/>
        </p:nvGraphicFramePr>
        <p:xfrm>
          <a:off x="609600" y="1600200"/>
          <a:ext cx="7924800" cy="2943227"/>
        </p:xfrm>
        <a:graphic>
          <a:graphicData uri="http://schemas.openxmlformats.org/drawingml/2006/table">
            <a:tbl>
              <a:tblPr/>
              <a:tblGrid>
                <a:gridCol w="3962400"/>
                <a:gridCol w="3962400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>
                            <a:alpha val="100000"/>
                          </a:schemeClr>
                        </a:buClr>
                        <a:buSzPct val="80000"/>
                        <a:buFont typeface="Wingdings"/>
                        <a:buNone/>
                        <a:tabLst/>
                      </a:pPr>
                      <a:r>
                        <a:rPr kumimoji="0" lang="en-US" sz="28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Mode of Travel</a:t>
                      </a:r>
                      <a:endParaRPr lang="en-US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>
                            <a:alpha val="100000"/>
                          </a:schemeClr>
                        </a:buClr>
                        <a:buSzPct val="80000"/>
                        <a:buFont typeface="Wingdings"/>
                        <a:buNone/>
                        <a:tabLst/>
                      </a:pPr>
                      <a:r>
                        <a:rPr kumimoji="0" lang="en-US" sz="28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Percent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>
                            <a:alpha val="100000"/>
                          </a:schemeClr>
                        </a:buClr>
                        <a:buSzPct val="80000"/>
                        <a:buFont typeface="Wingdings"/>
                        <a:buNone/>
                        <a:tabLst/>
                      </a:pPr>
                      <a:r>
                        <a:rPr kumimoji="0" lang="en-US" sz="28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Auto</a:t>
                      </a:r>
                      <a:endParaRPr lang="en-US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>
                            <a:alpha val="100000"/>
                          </a:schemeClr>
                        </a:buClr>
                        <a:buSzPct val="80000"/>
                        <a:buFont typeface="Wingdings"/>
                        <a:buNone/>
                        <a:tabLst/>
                      </a:pPr>
                      <a:r>
                        <a:rPr kumimoji="0" lang="en-US" sz="28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76%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>
                            <a:alpha val="100000"/>
                          </a:schemeClr>
                        </a:buClr>
                        <a:buSzPct val="80000"/>
                        <a:buFont typeface="Wingdings"/>
                        <a:buNone/>
                        <a:tabLst/>
                      </a:pPr>
                      <a:r>
                        <a:rPr kumimoji="0" lang="en-US" sz="28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RV</a:t>
                      </a:r>
                      <a:endParaRPr lang="en-US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>
                            <a:alpha val="100000"/>
                          </a:schemeClr>
                        </a:buClr>
                        <a:buSzPct val="80000"/>
                        <a:buFont typeface="Wingdings"/>
                        <a:buNone/>
                        <a:tabLst/>
                      </a:pPr>
                      <a:r>
                        <a:rPr kumimoji="0" lang="en-US" sz="28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10%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>
                            <a:alpha val="100000"/>
                          </a:schemeClr>
                        </a:buClr>
                        <a:buSzPct val="80000"/>
                        <a:buFont typeface="Wingdings"/>
                        <a:buNone/>
                        <a:tabLst/>
                      </a:pPr>
                      <a:r>
                        <a:rPr kumimoji="0" lang="en-US" sz="28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Airline</a:t>
                      </a:r>
                      <a:endParaRPr lang="en-US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>
                            <a:alpha val="100000"/>
                          </a:schemeClr>
                        </a:buClr>
                        <a:buSzPct val="80000"/>
                        <a:buFont typeface="Wingdings"/>
                        <a:buNone/>
                        <a:tabLst/>
                      </a:pPr>
                      <a:r>
                        <a:rPr kumimoji="0" lang="en-US" sz="28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6%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>
                            <a:alpha val="100000"/>
                          </a:schemeClr>
                        </a:buClr>
                        <a:buSzPct val="80000"/>
                        <a:buFont typeface="Wingdings"/>
                        <a:buNone/>
                        <a:tabLst/>
                      </a:pPr>
                      <a:r>
                        <a:rPr kumimoji="0" lang="en-US" sz="28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US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>
                            <a:alpha val="100000"/>
                          </a:schemeClr>
                        </a:buClr>
                        <a:buSzPct val="80000"/>
                        <a:buFont typeface="Wingdings"/>
                        <a:buNone/>
                        <a:tabLst/>
                      </a:pPr>
                      <a:r>
                        <a:rPr kumimoji="0" lang="en-US" sz="28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8%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Etiquette in Public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Always keep your dog on a leash (no longer than 6') when in public and around other people.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sz="2400"/>
              <a:t>Be careful when letting your dog make contact with other dogs on a leash. </a:t>
            </a:r>
          </a:p>
          <a:p>
            <a:pPr>
              <a:lnSpc>
                <a:spcPct val="90000"/>
              </a:lnSpc>
            </a:pPr>
            <a:r>
              <a:rPr lang="en-US" sz="2400"/>
              <a:t>Pick up after your dog whenever you are out in public.</a:t>
            </a:r>
          </a:p>
        </p:txBody>
      </p:sp>
      <p:pic>
        <p:nvPicPr>
          <p:cNvPr id="8397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981200"/>
            <a:ext cx="2743200" cy="2743200"/>
          </a:xfrm>
          <a:prstGeom prst="rect">
            <a:avLst/>
          </a:prstGeom>
          <a:noFill/>
          <a:ln w="76200">
            <a:solidFill>
              <a:schemeClr val="bg1"/>
            </a:solidFill>
          </a:ln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</p:spPr>
      </p:pic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Staying in a Hotel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Take a crate. 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sz="2400"/>
              <a:t>Never leave your dog alone in the room. </a:t>
            </a:r>
          </a:p>
          <a:p>
            <a:pPr>
              <a:lnSpc>
                <a:spcPct val="90000"/>
              </a:lnSpc>
            </a:pPr>
            <a:r>
              <a:rPr lang="en-US" sz="2400"/>
              <a:t>Do not allow your dog on the furniture or beds. </a:t>
            </a:r>
          </a:p>
          <a:p>
            <a:pPr>
              <a:lnSpc>
                <a:spcPct val="90000"/>
              </a:lnSpc>
            </a:pPr>
            <a:r>
              <a:rPr lang="en-US" sz="2400"/>
              <a:t>Feed and water in the bathroom or on a tiled or hardwood floor. </a:t>
            </a:r>
          </a:p>
          <a:p>
            <a:pPr>
              <a:lnSpc>
                <a:spcPct val="90000"/>
              </a:lnSpc>
            </a:pPr>
            <a:r>
              <a:rPr lang="en-US" sz="2400"/>
              <a:t>Before checking out, spray the room with air freshener to eliminate any odors.</a:t>
            </a:r>
          </a:p>
        </p:txBody>
      </p:sp>
      <p:pic>
        <p:nvPicPr>
          <p:cNvPr id="849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209800"/>
            <a:ext cx="3352800" cy="2236946"/>
          </a:xfrm>
          <a:prstGeom prst="rect">
            <a:avLst/>
          </a:prstGeom>
          <a:noFill/>
          <a:ln w="76200">
            <a:solidFill>
              <a:schemeClr val="bg1"/>
            </a:solidFill>
          </a:ln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</p:spPr>
      </p:pic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Traveling by Car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Get your dog used to the car by going for short rides. </a:t>
            </a:r>
            <a:endParaRPr lang="en-US"/>
          </a:p>
          <a:p>
            <a:pPr>
              <a:lnSpc>
                <a:spcPct val="80000"/>
              </a:lnSpc>
            </a:pPr>
            <a:r>
              <a:rPr lang="en-US" sz="2000"/>
              <a:t>Avoid car sickness by letting your dog travel on an empty stomach. </a:t>
            </a:r>
          </a:p>
          <a:p>
            <a:pPr>
              <a:lnSpc>
                <a:spcPct val="80000"/>
              </a:lnSpc>
            </a:pPr>
            <a:r>
              <a:rPr lang="en-US" sz="2000"/>
              <a:t>Keep the car well-ventilated. </a:t>
            </a:r>
          </a:p>
          <a:p>
            <a:pPr>
              <a:lnSpc>
                <a:spcPct val="80000"/>
              </a:lnSpc>
            </a:pPr>
            <a:r>
              <a:rPr lang="en-US" sz="2000"/>
              <a:t>Do not let your dog ride with his head sticking out of an open window.</a:t>
            </a:r>
          </a:p>
          <a:p>
            <a:pPr>
              <a:lnSpc>
                <a:spcPct val="80000"/>
              </a:lnSpc>
            </a:pPr>
            <a:r>
              <a:rPr lang="en-US" sz="2000"/>
              <a:t>Stop frequently for exercise and potty breaks.</a:t>
            </a:r>
          </a:p>
          <a:p>
            <a:pPr>
              <a:lnSpc>
                <a:spcPct val="80000"/>
              </a:lnSpc>
            </a:pPr>
            <a:r>
              <a:rPr lang="en-US" sz="2000"/>
              <a:t>Never, ever leave your dog unattended in a closed vehicle, particularly in the summer.</a:t>
            </a:r>
          </a:p>
        </p:txBody>
      </p:sp>
      <p:pic>
        <p:nvPicPr>
          <p:cNvPr id="86022" name="Picture 6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 b="4167"/>
          <a:stretch>
            <a:fillRect/>
          </a:stretch>
        </p:blipFill>
        <p:spPr bwMode="auto">
          <a:xfrm>
            <a:off x="5181601" y="1752600"/>
            <a:ext cx="2468563" cy="3505200"/>
          </a:xfrm>
          <a:prstGeom prst="rect">
            <a:avLst/>
          </a:prstGeom>
          <a:noFill/>
          <a:ln w="76200">
            <a:solidFill>
              <a:schemeClr val="bg1"/>
            </a:solidFill>
          </a:ln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</p:spPr>
      </p:pic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 Travel Kit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>
            <a:noAutofit/>
          </a:bodyPr>
          <a:lstStyle/>
          <a:p>
            <a:r>
              <a:rPr lang="en-US" sz="2400" dirty="0"/>
              <a:t>Supply of pet's regular food </a:t>
            </a:r>
          </a:p>
          <a:p>
            <a:r>
              <a:rPr lang="en-US" sz="2400" dirty="0"/>
              <a:t>Pet's food and water dishes </a:t>
            </a:r>
          </a:p>
          <a:p>
            <a:r>
              <a:rPr lang="en-US" sz="2400" dirty="0"/>
              <a:t>Blanket </a:t>
            </a:r>
          </a:p>
          <a:p>
            <a:r>
              <a:rPr lang="en-US" sz="2400" dirty="0"/>
              <a:t>Favorite toy or two </a:t>
            </a:r>
          </a:p>
          <a:p>
            <a:r>
              <a:rPr lang="en-US" sz="2400" dirty="0"/>
              <a:t>A few treats </a:t>
            </a:r>
          </a:p>
          <a:p>
            <a:r>
              <a:rPr lang="en-US" sz="2400" dirty="0"/>
              <a:t>Comb and/or brush </a:t>
            </a:r>
          </a:p>
          <a:p>
            <a:r>
              <a:rPr lang="en-US" sz="2400" dirty="0"/>
              <a:t>A mop-up towel, paper towels or a few newspapers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r>
              <a:rPr lang="en-US" sz="2400" dirty="0"/>
              <a:t>Flea or tick repellent if you will be in rural areas </a:t>
            </a:r>
            <a:endParaRPr lang="en-US" dirty="0"/>
          </a:p>
          <a:p>
            <a:r>
              <a:rPr lang="en-US" sz="2400" dirty="0"/>
              <a:t>A sedative prescribed by your veterinarian </a:t>
            </a:r>
          </a:p>
          <a:p>
            <a:r>
              <a:rPr lang="en-US" sz="2400" dirty="0"/>
              <a:t>Scooper and plastic bags to clean up after your pet</a:t>
            </a:r>
          </a:p>
          <a:p>
            <a:r>
              <a:rPr lang="en-US" sz="2400" dirty="0"/>
              <a:t>Spray-type room deodorant or air freshener</a:t>
            </a:r>
          </a:p>
          <a:p>
            <a:endParaRPr lang="en-US" sz="2400" dirty="0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Trip Tips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z="2800"/>
              <a:t>Administer a sedative or tranquilizer if prescribed.</a:t>
            </a:r>
            <a:endParaRPr lang="en-US"/>
          </a:p>
          <a:p>
            <a:r>
              <a:rPr lang="en-US" sz="2800"/>
              <a:t>Do not feed or water the just before starting.</a:t>
            </a:r>
          </a:p>
          <a:p>
            <a:r>
              <a:rPr lang="en-US" sz="2800"/>
              <a:t>Feed only once a day, preferably by evening.</a:t>
            </a:r>
          </a:p>
          <a:p>
            <a:r>
              <a:rPr lang="en-US" sz="2800"/>
              <a:t>Try to keep to established walking and feeding routines.</a:t>
            </a:r>
          </a:p>
          <a:p>
            <a:r>
              <a:rPr lang="en-US" sz="2800"/>
              <a:t>Plan stops at regular intervals to give your pet a drink and a short run.</a:t>
            </a: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Trip Tips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/>
              <a:t>Do not feed or water the just before starting.</a:t>
            </a:r>
          </a:p>
          <a:p>
            <a:r>
              <a:rPr lang="en-US"/>
              <a:t>Feed only once a day, preferably by evening.</a:t>
            </a:r>
          </a:p>
          <a:p>
            <a:r>
              <a:rPr lang="en-US"/>
              <a:t>Try to keep to established walking and feeding routines.</a:t>
            </a:r>
          </a:p>
          <a:p>
            <a:r>
              <a:rPr lang="en-US"/>
              <a:t>Plan stops at regular intervals to give your pet a drink and a short run.</a:t>
            </a: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Trip Tips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/>
              <a:t>Take a container of fresh water along.</a:t>
            </a:r>
          </a:p>
          <a:p>
            <a:r>
              <a:rPr lang="en-US"/>
              <a:t>Always attach the leash before opening the car door, and detach it after the pet is back inside and the door closed. </a:t>
            </a:r>
          </a:p>
          <a:p>
            <a:r>
              <a:rPr lang="en-US"/>
              <a:t>Walk away from manicured lawns and from garden and swimming pool areas. 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EF591E"/>
      </a:hlink>
      <a:folHlink>
        <a:srgbClr val="A7AFC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仿宋_GB2312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9000"/>
                <a:satMod val="260000"/>
              </a:schemeClr>
            </a:gs>
            <a:gs pos="30000">
              <a:schemeClr val="phClr">
                <a:tint val="39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30000" t="155000" r="150000" b="75000"/>
          </a:path>
        </a:gradFill>
        <a:gradFill rotWithShape="1">
          <a:gsLst>
            <a:gs pos="0">
              <a:schemeClr val="phClr">
                <a:shade val="66000"/>
                <a:satMod val="220000"/>
              </a:schemeClr>
            </a:gs>
            <a:gs pos="30000">
              <a:schemeClr val="phClr">
                <a:shade val="57000"/>
                <a:satMod val="220000"/>
              </a:schemeClr>
            </a:gs>
            <a:gs pos="75000">
              <a:schemeClr val="phClr">
                <a:shade val="33000"/>
                <a:satMod val="220000"/>
              </a:schemeClr>
            </a:gs>
            <a:gs pos="100000">
              <a:schemeClr val="phClr">
                <a:shade val="33000"/>
                <a:satMod val="220000"/>
              </a:schemeClr>
            </a:gs>
          </a:gsLst>
          <a:path path="circle">
            <a:fillToRect l="30000" t="155000" r="150000" b="75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189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189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12700" dir="18900000" rotWithShape="0">
              <a:srgbClr val="000000">
                <a:alpha val="40000"/>
              </a:srgbClr>
            </a:outerShdw>
          </a:effectLst>
          <a:scene3d>
            <a:camera prst="perspectiveFront" fov="0">
              <a:rot lat="0" lon="0" rev="0"/>
            </a:camera>
            <a:lightRig rig="balanced" dir="t">
              <a:rot lat="0" lon="0" rev="1880000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0000"/>
                <a:satMod val="125000"/>
              </a:schemeClr>
            </a:gs>
            <a:gs pos="60000">
              <a:schemeClr val="phClr">
                <a:tint val="80000"/>
                <a:shade val="93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25000" sy="25000" flip="y" algn="ctr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486</Words>
  <Application>Microsoft PowerPoint</Application>
  <PresentationFormat>On-screen Show (4:3)</PresentationFormat>
  <Paragraphs>74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Traveling with Your Dog</vt:lpstr>
      <vt:lpstr>How Do Dogs Travel?</vt:lpstr>
      <vt:lpstr>Etiquette in Public </vt:lpstr>
      <vt:lpstr>Staying in a Hotel</vt:lpstr>
      <vt:lpstr>Traveling by Car </vt:lpstr>
      <vt:lpstr>Pet Travel Kit</vt:lpstr>
      <vt:lpstr>Trip Tips</vt:lpstr>
      <vt:lpstr>Trip Tips</vt:lpstr>
      <vt:lpstr>Trip Tips</vt:lpstr>
      <vt:lpstr>Car Checklist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Traveling with Your Dog</dc:title>
  <dc:subject/>
  <dc:creator/>
  <cp:keywords/>
  <dc:description/>
  <cp:lastModifiedBy>Student Name</cp:lastModifiedBy>
  <cp:revision>1</cp:revision>
  <dcterms:created xsi:type="dcterms:W3CDTF">2008-10-13T22:57:30Z</dcterms:created>
  <dcterms:modified xsi:type="dcterms:W3CDTF">2007-10-01T19:11:18Z</dcterms:modified>
  <cp:category/>
</cp:coreProperties>
</file>