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2" r:id="rId3"/>
    <p:sldId id="256" r:id="rId4"/>
    <p:sldId id="257" r:id="rId5"/>
    <p:sldId id="258" r:id="rId6"/>
    <p:sldId id="259" r:id="rId7"/>
    <p:sldId id="260" r:id="rId8"/>
    <p:sldId id="268" r:id="rId9"/>
    <p:sldId id="263" r:id="rId10"/>
    <p:sldId id="264" r:id="rId11"/>
    <p:sldId id="269" r:id="rId12"/>
    <p:sldId id="266" r:id="rId13"/>
    <p:sldId id="265" r:id="rId14"/>
  </p:sldIdLst>
  <p:sldSz cx="9144000" cy="6858000" type="screen4x3"/>
  <p:notesSz cx="9283700" cy="6946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5050"/>
    <a:srgbClr val="79689E"/>
    <a:srgbClr val="60C3E5"/>
    <a:srgbClr val="F9D729"/>
    <a:srgbClr val="B72730"/>
    <a:srgbClr val="EB973C"/>
    <a:srgbClr val="33A6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646" autoAdjust="0"/>
  </p:normalViewPr>
  <p:slideViewPr>
    <p:cSldViewPr>
      <p:cViewPr>
        <p:scale>
          <a:sx n="75" d="100"/>
          <a:sy n="75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7663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7663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E035E62-1607-4A27-9F46-C77213941517}" type="datetimeFigureOut">
              <a:rPr lang="en-US" smtClean="0"/>
              <a:pPr/>
              <a:t>1/13/2008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20700"/>
            <a:ext cx="3473450" cy="260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00413"/>
            <a:ext cx="7426325" cy="31257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7650"/>
            <a:ext cx="4022725" cy="347663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6597650"/>
            <a:ext cx="4022725" cy="347663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62CD8D5-6036-4C89-997D-CF2C337B5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8D5-6036-4C89-997D-CF2C337B55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gm" idx="1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fontAlgn="base">
        <a:spcBef>
          <a:spcPct val="0"/>
        </a:spcBef>
        <a:spcAft>
          <a:spcPct val="0"/>
        </a:spcAft>
        <a:defRPr sz="3200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1pPr>
      <a:lvl2pPr algn="ctr" fontAlgn="base">
        <a:spcBef>
          <a:spcPct val="0"/>
        </a:spcBef>
        <a:spcAft>
          <a:spcPct val="0"/>
        </a:spcAft>
        <a:defRPr sz="3200">
          <a:solidFill>
            <a:schemeClr val="tx2">
              <a:alpha val="100000"/>
            </a:schemeClr>
          </a:solidFill>
          <a:latin typeface="Century Gothic"/>
        </a:defRPr>
      </a:lvl2pPr>
      <a:lvl3pPr algn="ctr" fontAlgn="base">
        <a:spcBef>
          <a:spcPct val="0"/>
        </a:spcBef>
        <a:spcAft>
          <a:spcPct val="0"/>
        </a:spcAft>
        <a:defRPr sz="3200">
          <a:solidFill>
            <a:schemeClr val="tx2">
              <a:alpha val="100000"/>
            </a:schemeClr>
          </a:solidFill>
          <a:latin typeface="Century Gothic"/>
        </a:defRPr>
      </a:lvl3pPr>
      <a:lvl4pPr algn="ctr" fontAlgn="base">
        <a:spcBef>
          <a:spcPct val="0"/>
        </a:spcBef>
        <a:spcAft>
          <a:spcPct val="0"/>
        </a:spcAft>
        <a:defRPr sz="3200">
          <a:solidFill>
            <a:schemeClr val="tx2">
              <a:alpha val="100000"/>
            </a:schemeClr>
          </a:solidFill>
          <a:latin typeface="Century Gothic"/>
        </a:defRPr>
      </a:lvl4pPr>
      <a:lvl5pPr algn="ctr" fontAlgn="base">
        <a:spcBef>
          <a:spcPct val="0"/>
        </a:spcBef>
        <a:spcAft>
          <a:spcPct val="0"/>
        </a:spcAft>
        <a:defRPr sz="3200">
          <a:solidFill>
            <a:schemeClr val="tx2">
              <a:alpha val="100000"/>
            </a:schemeClr>
          </a:solidFill>
          <a:latin typeface="Century Gothic"/>
        </a:defRPr>
      </a:lvl5pPr>
      <a:lvl6pPr marL="457200" algn="ctr" fontAlgn="base">
        <a:spcBef>
          <a:spcPct val="0"/>
        </a:spcBef>
        <a:spcAft>
          <a:spcPct val="0"/>
        </a:spcAft>
        <a:defRPr sz="3200">
          <a:solidFill>
            <a:schemeClr val="tx2">
              <a:alpha val="100000"/>
            </a:schemeClr>
          </a:solidFill>
          <a:latin typeface="Century Gothic"/>
        </a:defRPr>
      </a:lvl6pPr>
      <a:lvl7pPr marL="914400" algn="ctr" fontAlgn="base">
        <a:spcBef>
          <a:spcPct val="0"/>
        </a:spcBef>
        <a:spcAft>
          <a:spcPct val="0"/>
        </a:spcAft>
        <a:defRPr sz="3200">
          <a:solidFill>
            <a:schemeClr val="tx2">
              <a:alpha val="100000"/>
            </a:schemeClr>
          </a:solidFill>
          <a:latin typeface="Century Gothic"/>
        </a:defRPr>
      </a:lvl7pPr>
      <a:lvl8pPr marL="1371600" algn="ctr" fontAlgn="base">
        <a:spcBef>
          <a:spcPct val="0"/>
        </a:spcBef>
        <a:spcAft>
          <a:spcPct val="0"/>
        </a:spcAft>
        <a:defRPr sz="3200">
          <a:solidFill>
            <a:schemeClr val="tx2">
              <a:alpha val="100000"/>
            </a:schemeClr>
          </a:solidFill>
          <a:latin typeface="Century Gothic"/>
        </a:defRPr>
      </a:lvl8pPr>
      <a:lvl9pPr marL="1828800" algn="ctr" fontAlgn="base">
        <a:spcBef>
          <a:spcPct val="0"/>
        </a:spcBef>
        <a:spcAft>
          <a:spcPct val="0"/>
        </a:spcAft>
        <a:defRPr sz="3200">
          <a:solidFill>
            <a:schemeClr val="tx2">
              <a:alpha val="100000"/>
            </a:schemeClr>
          </a:solidFill>
          <a:latin typeface="Century Gothic"/>
        </a:defRPr>
      </a:lvl9pPr>
    </p:titleStyle>
    <p:bodyStyle>
      <a:lvl1pPr marL="342900" indent="-342900" algn="l" fontAlgn="base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Font typeface="Wingdings"/>
        <a:buChar char="Ø"/>
        <a:defRPr sz="16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742950" indent="-285750" algn="l" fontAlgn="base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Char char="•"/>
        <a:defRPr sz="1600">
          <a:solidFill>
            <a:schemeClr val="tx1">
              <a:alpha val="100000"/>
            </a:schemeClr>
          </a:solidFill>
          <a:latin typeface="+mn-lt"/>
        </a:defRPr>
      </a:lvl2pPr>
      <a:lvl3pPr marL="1143000" indent="-228600" algn="l" fontAlgn="base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Char char="•"/>
        <a:defRPr sz="1600">
          <a:solidFill>
            <a:schemeClr val="tx1">
              <a:alpha val="100000"/>
            </a:schemeClr>
          </a:solidFill>
          <a:latin typeface="+mn-lt"/>
        </a:defRPr>
      </a:lvl3pPr>
      <a:lvl4pPr marL="1600200" indent="-228600" algn="l" fontAlgn="base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Char char="•"/>
        <a:defRPr sz="1400">
          <a:solidFill>
            <a:schemeClr val="tx1">
              <a:alpha val="100000"/>
            </a:schemeClr>
          </a:solidFill>
          <a:latin typeface="+mn-lt"/>
        </a:defRPr>
      </a:lvl4pPr>
      <a:lvl5pPr marL="2057400" indent="-228600" algn="l" fontAlgn="base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Char char="•"/>
        <a:defRPr sz="1400">
          <a:solidFill>
            <a:schemeClr val="tx1">
              <a:alpha val="100000"/>
            </a:schemeClr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Char char="•"/>
        <a:defRPr sz="14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Char char="•"/>
        <a:defRPr sz="14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Char char="•"/>
        <a:defRPr sz="14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Char char="•"/>
        <a:defRPr sz="14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00400" y="762000"/>
            <a:ext cx="2743200" cy="1676400"/>
          </a:xfrm>
        </p:spPr>
        <p:txBody>
          <a:bodyPr/>
          <a:lstStyle/>
          <a:p>
            <a:r>
              <a:rPr lang="en-US" sz="8200"/>
              <a:t>the 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514600" y="1905000"/>
            <a:ext cx="41148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00" b="1">
                <a:solidFill>
                  <a:schemeClr val="tx2">
                    <a:alpha val="100000"/>
                  </a:schemeClr>
                </a:solidFill>
                <a:latin typeface="Century Gothic"/>
              </a:rPr>
              <a:t>FOOD</a:t>
            </a:r>
            <a:r>
              <a:rPr lang="en-US" sz="8200">
                <a:solidFill>
                  <a:schemeClr val="tx2">
                    <a:alpha val="100000"/>
                  </a:schemeClr>
                </a:solidFill>
                <a:latin typeface="Century Gothic"/>
              </a:rPr>
              <a:t> 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057400" y="2514600"/>
            <a:ext cx="5029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00">
                <a:solidFill>
                  <a:schemeClr val="tx2">
                    <a:alpha val="100000"/>
                  </a:schemeClr>
                </a:solidFill>
                <a:latin typeface="Century Gothic"/>
              </a:rPr>
              <a:t>Pyramid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962400"/>
            <a:ext cx="2819400" cy="317500"/>
          </a:xfrm>
        </p:spPr>
        <p:txBody>
          <a:bodyPr/>
          <a:lstStyle/>
          <a:p>
            <a:r>
              <a:rPr lang="en-US" sz="1400" dirty="0"/>
              <a:t>Steps to a healthier you</a:t>
            </a: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Discretionary Calories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Extras for luxury foods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discretionary calories?</a:t>
            </a:r>
          </a:p>
          <a:p>
            <a:r>
              <a:rPr lang="en-US"/>
              <a:t>Discuss how many discretionary calories children should eat every day.</a:t>
            </a:r>
          </a:p>
          <a:p>
            <a:r>
              <a:rPr lang="en-US"/>
              <a:t>Solicit class feedback for examples of ways to use discretionary calories.</a:t>
            </a:r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Physical Activity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Strive for 60 minutes or more per day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physical activity?</a:t>
            </a:r>
          </a:p>
          <a:p>
            <a:r>
              <a:rPr lang="en-US" dirty="0"/>
              <a:t>Discuss moderate vs. vigorous activity.</a:t>
            </a:r>
          </a:p>
          <a:p>
            <a:r>
              <a:rPr lang="en-US" dirty="0"/>
              <a:t>Solicit class </a:t>
            </a:r>
            <a:r>
              <a:rPr lang="en-US" dirty="0" err="1" smtClean="0"/>
              <a:t>feebdack</a:t>
            </a:r>
            <a:r>
              <a:rPr lang="en-US" dirty="0" smtClean="0"/>
              <a:t> </a:t>
            </a:r>
            <a:r>
              <a:rPr lang="en-US" dirty="0"/>
              <a:t>for examples of moderate and vigorous activities.</a:t>
            </a:r>
          </a:p>
          <a:p>
            <a:endParaRPr lang="en-US" dirty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Eat Well and Stay Healthy!</a:t>
            </a:r>
          </a:p>
        </p:txBody>
      </p:sp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Conclusion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Summarize the health benefits of each food group.</a:t>
            </a:r>
          </a:p>
          <a:p>
            <a:r>
              <a:rPr lang="en-US" dirty="0"/>
              <a:t>Encourage children to do research on any new </a:t>
            </a:r>
            <a:r>
              <a:rPr lang="en-US" dirty="0" smtClean="0"/>
              <a:t>findings </a:t>
            </a:r>
            <a:r>
              <a:rPr lang="en-US" dirty="0"/>
              <a:t>about food and health.</a:t>
            </a:r>
          </a:p>
          <a:p>
            <a:r>
              <a:rPr lang="en-US" dirty="0"/>
              <a:t>Encourage children to continue keeping a food diary. </a:t>
            </a:r>
          </a:p>
          <a:p>
            <a:r>
              <a:rPr lang="en-US" dirty="0"/>
              <a:t>Encourage children to strive for 60 minutes or more of physical activity every day.</a:t>
            </a:r>
          </a:p>
          <a:p>
            <a:r>
              <a:rPr lang="en-US" dirty="0"/>
              <a:t>Ask your school nurse or doctor to visit the class to share facts about food and health on an ongoing basis. </a:t>
            </a:r>
          </a:p>
          <a:p>
            <a:endParaRPr lang="en-US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Eating Right Every Day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describe the point of this lesson, which is that the class will be learning about the relationship between good nutrition and health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391025"/>
            <a:ext cx="3429000" cy="13192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Picture 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76400"/>
            <a:ext cx="4605338" cy="36274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143" name="Rectangle 95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3733800" cy="1143000"/>
          </a:xfrm>
        </p:spPr>
        <p:txBody>
          <a:bodyPr/>
          <a:lstStyle/>
          <a:p>
            <a:pPr algn="l"/>
            <a:r>
              <a:rPr lang="en-US"/>
              <a:t>The Food Pyramid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Steps to a healthier you</a:t>
            </a:r>
          </a:p>
        </p:txBody>
      </p:sp>
      <p:sp>
        <p:nvSpPr>
          <p:cNvPr id="2148" name="Text Box 100"/>
          <p:cNvSpPr txBox="1">
            <a:spLocks noChangeArrowheads="1"/>
          </p:cNvSpPr>
          <p:nvPr/>
        </p:nvSpPr>
        <p:spPr bwMode="auto">
          <a:xfrm>
            <a:off x="2286000" y="5410200"/>
            <a:ext cx="914400" cy="228600"/>
          </a:xfrm>
          <a:prstGeom prst="rect">
            <a:avLst/>
          </a:prstGeom>
          <a:solidFill>
            <a:srgbClr val="EB973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" tIns="45720" rIns="18288" bIns="45720" anchor="ctr" compatLnSpc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chemeClr val="bg1">
                    <a:alpha val="100000"/>
                  </a:schemeClr>
                </a:solidFill>
                <a:latin typeface="Trebuchet MS"/>
              </a:rPr>
              <a:t>GRAINS</a:t>
            </a:r>
          </a:p>
        </p:txBody>
      </p:sp>
      <p:sp>
        <p:nvSpPr>
          <p:cNvPr id="2149" name="Text Box 101"/>
          <p:cNvSpPr txBox="1">
            <a:spLocks noChangeArrowheads="1"/>
          </p:cNvSpPr>
          <p:nvPr/>
        </p:nvSpPr>
        <p:spPr bwMode="auto">
          <a:xfrm>
            <a:off x="3276600" y="5410200"/>
            <a:ext cx="914400" cy="228600"/>
          </a:xfrm>
          <a:prstGeom prst="rect">
            <a:avLst/>
          </a:prstGeom>
          <a:solidFill>
            <a:srgbClr val="33A65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" tIns="45720" rIns="18288" bIns="45720" anchor="ctr" compatLnSpc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chemeClr val="bg1">
                    <a:alpha val="100000"/>
                  </a:schemeClr>
                </a:solidFill>
                <a:latin typeface="Trebuchet MS"/>
              </a:rPr>
              <a:t>VEGETABLES</a:t>
            </a:r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4267200" y="5410200"/>
            <a:ext cx="914400" cy="228600"/>
          </a:xfrm>
          <a:prstGeom prst="rect">
            <a:avLst/>
          </a:prstGeom>
          <a:solidFill>
            <a:srgbClr val="B7273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" tIns="45720" rIns="18288" bIns="45720" anchor="ctr" compatLnSpc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chemeClr val="bg1">
                    <a:alpha val="100000"/>
                  </a:schemeClr>
                </a:solidFill>
                <a:latin typeface="Trebuchet MS"/>
              </a:rPr>
              <a:t>FRUITS</a:t>
            </a:r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5257800" y="5410200"/>
            <a:ext cx="914400" cy="228600"/>
          </a:xfrm>
          <a:prstGeom prst="rect">
            <a:avLst/>
          </a:prstGeom>
          <a:solidFill>
            <a:srgbClr val="F9D72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" tIns="45720" rIns="18288" bIns="45720" anchor="ctr" compatLnSpc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chemeClr val="bg1">
                    <a:alpha val="100000"/>
                  </a:schemeClr>
                </a:solidFill>
                <a:latin typeface="Trebuchet MS"/>
              </a:rPr>
              <a:t>OILS</a:t>
            </a:r>
          </a:p>
        </p:txBody>
      </p:sp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6248400" y="5410200"/>
            <a:ext cx="914400" cy="228600"/>
          </a:xfrm>
          <a:prstGeom prst="rect">
            <a:avLst/>
          </a:prstGeom>
          <a:solidFill>
            <a:srgbClr val="60C3E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" tIns="45720" rIns="18288" bIns="45720" anchor="ctr" compatLnSpc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chemeClr val="bg1">
                    <a:alpha val="100000"/>
                  </a:schemeClr>
                </a:solidFill>
                <a:latin typeface="Trebuchet MS"/>
              </a:rPr>
              <a:t>MILK</a:t>
            </a:r>
          </a:p>
        </p:txBody>
      </p:sp>
      <p:sp>
        <p:nvSpPr>
          <p:cNvPr id="2153" name="Text Box 105"/>
          <p:cNvSpPr txBox="1">
            <a:spLocks noChangeArrowheads="1"/>
          </p:cNvSpPr>
          <p:nvPr/>
        </p:nvSpPr>
        <p:spPr bwMode="auto">
          <a:xfrm>
            <a:off x="7239000" y="5410200"/>
            <a:ext cx="914400" cy="228600"/>
          </a:xfrm>
          <a:prstGeom prst="rect">
            <a:avLst/>
          </a:prstGeom>
          <a:solidFill>
            <a:srgbClr val="79689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" tIns="45720" rIns="18288" bIns="45720" anchor="ctr" compatLnSpc="1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chemeClr val="bg1">
                    <a:alpha val="100000"/>
                  </a:schemeClr>
                </a:solidFill>
                <a:latin typeface="Trebuchet MS"/>
              </a:rPr>
              <a:t>MEAT &amp; BEANS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Grains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Make half of your grains whole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 few examples of grains that are plentiful in your area.</a:t>
            </a:r>
          </a:p>
          <a:p>
            <a:r>
              <a:rPr lang="en-US" dirty="0" err="1" smtClean="0"/>
              <a:t>Disscuss</a:t>
            </a:r>
            <a:r>
              <a:rPr lang="en-US" dirty="0" smtClean="0"/>
              <a:t> </a:t>
            </a:r>
            <a:r>
              <a:rPr lang="en-US" dirty="0"/>
              <a:t>how much </a:t>
            </a:r>
            <a:r>
              <a:rPr lang="en-US" dirty="0" smtClean="0"/>
              <a:t>children </a:t>
            </a:r>
            <a:r>
              <a:rPr lang="en-US" dirty="0"/>
              <a:t>should eat every day and when they might have them.</a:t>
            </a:r>
          </a:p>
          <a:p>
            <a:r>
              <a:rPr lang="en-US" dirty="0"/>
              <a:t>Together, research and discuss the health benefits of grains.</a:t>
            </a:r>
          </a:p>
          <a:p>
            <a:r>
              <a:rPr lang="en-US" dirty="0"/>
              <a:t>Encourage children to list foods that they like from this food group.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Vegetables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Vary your veggies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 few examples of vegetables that are plentiful in your area.</a:t>
            </a:r>
          </a:p>
          <a:p>
            <a:r>
              <a:rPr lang="en-US" dirty="0"/>
              <a:t>Discuss how much </a:t>
            </a:r>
            <a:r>
              <a:rPr lang="en-US" dirty="0" smtClean="0"/>
              <a:t>children </a:t>
            </a:r>
            <a:r>
              <a:rPr lang="en-US" dirty="0"/>
              <a:t>should </a:t>
            </a:r>
            <a:r>
              <a:rPr lang="en-US" dirty="0" err="1" smtClean="0"/>
              <a:t>eeat</a:t>
            </a:r>
            <a:r>
              <a:rPr lang="en-US" dirty="0" smtClean="0"/>
              <a:t> </a:t>
            </a:r>
            <a:r>
              <a:rPr lang="en-US" dirty="0"/>
              <a:t>every day and when they might have them.</a:t>
            </a:r>
          </a:p>
          <a:p>
            <a:r>
              <a:rPr lang="en-US" dirty="0"/>
              <a:t>Together, research and discuss the health benefits of vegetables.</a:t>
            </a:r>
          </a:p>
          <a:p>
            <a:r>
              <a:rPr lang="en-US" dirty="0"/>
              <a:t>Encourage </a:t>
            </a:r>
            <a:r>
              <a:rPr lang="en-US" dirty="0" smtClean="0"/>
              <a:t>children </a:t>
            </a:r>
            <a:r>
              <a:rPr lang="en-US" dirty="0"/>
              <a:t>to list foods that they like from this food group.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Fruits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Focus on fruits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 few examples of fruits that are plentiful in your area.</a:t>
            </a:r>
          </a:p>
          <a:p>
            <a:r>
              <a:rPr lang="en-US" dirty="0"/>
              <a:t>Discuss how much </a:t>
            </a:r>
            <a:r>
              <a:rPr lang="en-US" dirty="0" smtClean="0"/>
              <a:t>children </a:t>
            </a:r>
            <a:r>
              <a:rPr lang="en-US" dirty="0"/>
              <a:t>should eat every day and when they might have them.</a:t>
            </a:r>
          </a:p>
          <a:p>
            <a:r>
              <a:rPr lang="en-US" dirty="0"/>
              <a:t>Together, research and discuss the health benefits of fruits.</a:t>
            </a:r>
          </a:p>
          <a:p>
            <a:r>
              <a:rPr lang="en-US" dirty="0"/>
              <a:t>Encourage </a:t>
            </a:r>
            <a:r>
              <a:rPr lang="en-US" dirty="0" smtClean="0"/>
              <a:t>children </a:t>
            </a:r>
            <a:r>
              <a:rPr lang="en-US" dirty="0"/>
              <a:t>to list foods that they like from this food group.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Oils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Know your fats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 few examples of oils and fats.</a:t>
            </a:r>
          </a:p>
          <a:p>
            <a:r>
              <a:rPr lang="en-US" dirty="0"/>
              <a:t>Discuss how much </a:t>
            </a:r>
            <a:r>
              <a:rPr lang="en-US" dirty="0" smtClean="0"/>
              <a:t>children </a:t>
            </a:r>
            <a:r>
              <a:rPr lang="en-US" dirty="0"/>
              <a:t>should eat daily and what foods contain oils and fats.</a:t>
            </a:r>
          </a:p>
          <a:p>
            <a:r>
              <a:rPr lang="en-US" dirty="0"/>
              <a:t>Together, research and discuss the health benefits associated with the different kinds of oils and fats.</a:t>
            </a:r>
          </a:p>
          <a:p>
            <a:r>
              <a:rPr lang="en-US" dirty="0"/>
              <a:t>Encourage </a:t>
            </a:r>
            <a:r>
              <a:rPr lang="en-US" dirty="0" smtClean="0"/>
              <a:t>children </a:t>
            </a:r>
            <a:r>
              <a:rPr lang="en-US" dirty="0"/>
              <a:t>to list foods that they like from this food group.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Milk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Get your calcium rich foods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 few examples of milk products.</a:t>
            </a:r>
          </a:p>
          <a:p>
            <a:r>
              <a:rPr lang="en-US" dirty="0"/>
              <a:t>Discuss how much </a:t>
            </a:r>
            <a:r>
              <a:rPr lang="en-US" dirty="0" smtClean="0"/>
              <a:t>children </a:t>
            </a:r>
            <a:r>
              <a:rPr lang="en-US" dirty="0"/>
              <a:t>should eat daily and when they might have them.</a:t>
            </a:r>
          </a:p>
          <a:p>
            <a:r>
              <a:rPr lang="en-US" dirty="0"/>
              <a:t>Together, research and discuss the health benefits of milk products.</a:t>
            </a:r>
          </a:p>
          <a:p>
            <a:r>
              <a:rPr lang="en-US" dirty="0"/>
              <a:t>Encourage </a:t>
            </a:r>
            <a:r>
              <a:rPr lang="en-US" dirty="0" smtClean="0"/>
              <a:t>children </a:t>
            </a:r>
            <a:r>
              <a:rPr lang="en-US" dirty="0"/>
              <a:t>to list foods that they like from this food group.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Meat and Beans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Go lean on protein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 few examples of meat and bean products that are plentiful in your area.</a:t>
            </a:r>
          </a:p>
          <a:p>
            <a:r>
              <a:rPr lang="en-US" dirty="0"/>
              <a:t>Discuss how much </a:t>
            </a:r>
            <a:r>
              <a:rPr lang="en-US" dirty="0" smtClean="0"/>
              <a:t>children </a:t>
            </a:r>
            <a:r>
              <a:rPr lang="en-US" dirty="0"/>
              <a:t>should eat daily and when they might have them.</a:t>
            </a:r>
          </a:p>
          <a:p>
            <a:r>
              <a:rPr lang="en-US" dirty="0"/>
              <a:t>Together, research and discuss the health benefits of meat and beans.</a:t>
            </a:r>
          </a:p>
          <a:p>
            <a:r>
              <a:rPr lang="en-US" dirty="0"/>
              <a:t>Encourage children to </a:t>
            </a:r>
            <a:r>
              <a:rPr lang="en-US" dirty="0" err="1" smtClean="0"/>
              <a:t>lisst</a:t>
            </a:r>
            <a:r>
              <a:rPr lang="en-US" dirty="0" smtClean="0"/>
              <a:t> </a:t>
            </a:r>
            <a:r>
              <a:rPr lang="en-US" dirty="0"/>
              <a:t>foods that they like from this food group.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d pyramid presentation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pyramid presentation</Template>
  <TotalTime>0</TotalTime>
  <Words>514</Words>
  <Application>Microsoft PowerPoint</Application>
  <PresentationFormat>On-screen Show (4:3)</PresentationFormat>
  <Paragraphs>71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Food pyramid presentation</vt:lpstr>
      <vt:lpstr>the </vt:lpstr>
      <vt:lpstr>Eating Right Every Day</vt:lpstr>
      <vt:lpstr>The Food Pyramid Steps to a healthier you</vt:lpstr>
      <vt:lpstr>Grains Make half of your grains whole</vt:lpstr>
      <vt:lpstr>Vegetables Vary your veggies</vt:lpstr>
      <vt:lpstr>Fruits Focus on fruits</vt:lpstr>
      <vt:lpstr>Oils Know your fats</vt:lpstr>
      <vt:lpstr>Milk Get your calcium rich foods</vt:lpstr>
      <vt:lpstr>Meat and Beans Go lean on protein</vt:lpstr>
      <vt:lpstr>Discretionary Calories Extras for luxury foods</vt:lpstr>
      <vt:lpstr>Physical Activity Strive for 60 minutes or more per day</vt:lpstr>
      <vt:lpstr>Eat Well and Stay Healthy!</vt:lpstr>
      <vt:lpstr>Conclusion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</dc:title>
  <dc:subject/>
  <dc:creator/>
  <cp:keywords/>
  <dc:description/>
  <cp:lastModifiedBy> </cp:lastModifiedBy>
  <cp:revision>2</cp:revision>
  <dcterms:created xsi:type="dcterms:W3CDTF">2008-10-12T00:01:11Z</dcterms:created>
  <dcterms:modified xsi:type="dcterms:W3CDTF">2008-01-14T05:30:08Z</dcterms:modified>
  <cp:category/>
</cp:coreProperties>
</file>