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59" r:id="rId10"/>
  </p:sldIdLst>
  <p:sldSz cx="9144000" cy="6858000" type="overhead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66"/>
    <a:srgbClr val="FFCC00"/>
    <a:srgbClr val="00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7" autoAdjust="0"/>
    <p:restoredTop sz="94670" autoAdjust="0"/>
  </p:normalViewPr>
  <p:slideViewPr>
    <p:cSldViewPr>
      <p:cViewPr varScale="1">
        <p:scale>
          <a:sx n="72" d="100"/>
          <a:sy n="72" d="100"/>
        </p:scale>
        <p:origin x="-45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C043B372-05E4-440D-B1CF-C5914E6E0BD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7CFC9249-1447-470B-BD2D-3334D1CE3E1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FC9249-1447-470B-BD2D-3334D1CE3E1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FC9249-1447-470B-BD2D-3334D1CE3E1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FC9249-1447-470B-BD2D-3334D1CE3E1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FC9249-1447-470B-BD2D-3334D1CE3E1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FC9249-1447-470B-BD2D-3334D1CE3E1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FC9249-1447-470B-BD2D-3334D1CE3E1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FC9249-1447-470B-BD2D-3334D1CE3E1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FC9249-1447-470B-BD2D-3334D1CE3E1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FC9249-1447-470B-BD2D-3334D1CE3E1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1026"/>
          <p:cNvGrpSpPr>
            <a:grpSpLocks/>
          </p:cNvGrpSpPr>
          <p:nvPr/>
        </p:nvGrpSpPr>
        <p:grpSpPr bwMode="auto">
          <a:xfrm>
            <a:off x="-7758113" y="1463675"/>
            <a:ext cx="16902113" cy="10795000"/>
            <a:chOff x="-4887" y="922"/>
            <a:chExt cx="10647" cy="6800"/>
          </a:xfrm>
        </p:grpSpPr>
        <p:sp>
          <p:nvSpPr>
            <p:cNvPr id="20483" name="Freeform 1027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484" name="Arc 1028"/>
            <p:cNvSpPr>
              <a:spLocks/>
            </p:cNvSpPr>
            <p:nvPr/>
          </p:nvSpPr>
          <p:spPr bwMode="auto">
            <a:xfrm>
              <a:off x="-4887" y="922"/>
              <a:ext cx="8474" cy="680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4979 w 43200"/>
                <a:gd name="T3" fmla="*/ 266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-1"/>
                    <a:pt x="23861" y="88"/>
                    <a:pt x="24979" y="265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-1"/>
                    <a:pt x="23861" y="88"/>
                    <a:pt x="24979" y="265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sq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485" name="Rectangle 1029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486" name="Rectangle 103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429000" y="2085975"/>
            <a:ext cx="5638800" cy="1038225"/>
          </a:xfrm>
        </p:spPr>
        <p:txBody>
          <a:bodyPr lIns="92075" rIns="92075"/>
          <a:lstStyle>
            <a:lvl1pPr marL="0" indent="0">
              <a:lnSpc>
                <a:spcPct val="70000"/>
              </a:lnSpc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487" name="Rectangle 103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A0C97FDB-79D0-405A-AF2E-905AEC55524A}" type="datetime1">
              <a:rPr lang="en-US"/>
              <a:pPr/>
              <a:t>10/1/2007</a:t>
            </a:fld>
            <a:endParaRPr lang="en-US"/>
          </a:p>
        </p:txBody>
      </p:sp>
      <p:sp>
        <p:nvSpPr>
          <p:cNvPr id="20488" name="Rectangle 1032"/>
          <p:cNvSpPr>
            <a:spLocks noGrp="1" noChangeArrowheads="1"/>
          </p:cNvSpPr>
          <p:nvPr>
            <p:ph type="ftr" sz="quarter" idx="3"/>
          </p:nvPr>
        </p:nvSpPr>
        <p:spPr>
          <a:xfrm>
            <a:off x="1295400" y="6365875"/>
            <a:ext cx="4267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Student Name</a:t>
            </a:r>
          </a:p>
        </p:txBody>
      </p:sp>
      <p:sp>
        <p:nvSpPr>
          <p:cNvPr id="20489" name="Rectangle 103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2pPr lvl="1">
              <a:defRPr>
                <a:latin typeface="+mn-lt"/>
              </a:defRPr>
            </a:lvl2pPr>
          </a:lstStyle>
          <a:p>
            <a:pPr lvl="1"/>
            <a:fld id="{AED5528D-960A-4D7A-8D9E-9C996C6EE938}" type="slidenum">
              <a:rPr lang="en-US"/>
              <a:pPr lvl="1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B04417-39DD-4C93-9E09-6E89268B25D6}" type="datetime1">
              <a:rPr lang="en-US"/>
              <a:pPr/>
              <a:t>10/1/2007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Student Name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A0ACDE1D-3C46-473B-BC97-D0C168FF17D3}" type="slidenum">
              <a:rPr lang="en-US"/>
              <a:pPr lvl="1"/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609600"/>
            <a:ext cx="20193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2625" y="609600"/>
            <a:ext cx="5908675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8161A1-8AE6-4D97-962F-28E9C80F8757}" type="datetime1">
              <a:rPr lang="en-US"/>
              <a:pPr/>
              <a:t>10/1/2007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Student Name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A5BBF0DD-78E2-4B8B-BA74-7AD3580F3DA7}" type="slidenum">
              <a:rPr lang="en-US"/>
              <a:pPr lvl="1"/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B45728-DEBA-4A83-A33B-2CAFBCDA4A74}" type="datetime1">
              <a:rPr lang="en-US"/>
              <a:pPr/>
              <a:t>10/1/2007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Student Name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B6E71491-1EC5-4FCE-B903-0B0DBC653609}" type="slidenum">
              <a:rPr lang="en-US"/>
              <a:pPr lvl="1"/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A28927-6410-43E8-8B67-D6DEB92FE064}" type="datetime1">
              <a:rPr lang="en-US"/>
              <a:pPr/>
              <a:t>10/1/2007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Student Name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19B82269-C73C-4171-A54C-900B6ACE4950}" type="slidenum">
              <a:rPr lang="en-US"/>
              <a:pPr lvl="1"/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26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E46935-1083-418A-9F8A-D5E6DE340695}" type="datetime1">
              <a:rPr lang="en-US"/>
              <a:pPr/>
              <a:t>10/1/2007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Student Name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851D0E8B-15DB-4B63-B38D-3D1C9A662FAE}" type="slidenum">
              <a:rPr lang="en-US"/>
              <a:pPr lvl="1"/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31C9D3-D266-444B-B70D-CA0B5541FA9E}" type="datetime1">
              <a:rPr lang="en-US"/>
              <a:pPr/>
              <a:t>10/1/2007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Student Name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B871C29E-528C-4ED1-BC7C-45EF5F4C7DD5}" type="slidenum">
              <a:rPr lang="en-US"/>
              <a:pPr lvl="1"/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3DEA08-A7AA-4CE8-A165-1E5F22BB4F79}" type="datetime1">
              <a:rPr lang="en-US"/>
              <a:pPr/>
              <a:t>10/1/2007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Student Name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490C574D-8192-47F5-83BE-75C77A8CB91F}" type="slidenum">
              <a:rPr lang="en-US"/>
              <a:pPr lvl="1"/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7F1CBA-AF3E-49B6-9045-AD3CD44608FE}" type="datetime1">
              <a:rPr lang="en-US"/>
              <a:pPr/>
              <a:t>10/1/2007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Student Name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E6443565-2259-436C-90EC-368991053066}" type="slidenum">
              <a:rPr lang="en-US"/>
              <a:pPr lvl="1"/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4CFCF2-31B9-4FF7-8F6B-4417DF1CBA38}" type="datetime1">
              <a:rPr lang="en-US"/>
              <a:pPr/>
              <a:t>10/1/2007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Student Name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B8006506-7AB0-4065-B85C-FDCF4FDB19E7}" type="slidenum">
              <a:rPr lang="en-US"/>
              <a:pPr lvl="1"/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A74B6C-6380-46B5-80E3-8FAB791796D3}" type="datetime1">
              <a:rPr lang="en-US"/>
              <a:pPr/>
              <a:t>10/1/2007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Student Name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1D682AE8-8C52-491F-9389-EDB346109DD0}" type="slidenum">
              <a:rPr lang="en-US"/>
              <a:pPr lvl="1"/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050"/>
          <p:cNvGrpSpPr>
            <a:grpSpLocks/>
          </p:cNvGrpSpPr>
          <p:nvPr/>
        </p:nvGrpSpPr>
        <p:grpSpPr bwMode="auto">
          <a:xfrm>
            <a:off x="-8405813" y="4763"/>
            <a:ext cx="17538701" cy="13690600"/>
            <a:chOff x="-5295" y="3"/>
            <a:chExt cx="11048" cy="8624"/>
          </a:xfrm>
        </p:grpSpPr>
        <p:sp>
          <p:nvSpPr>
            <p:cNvPr id="19459" name="Freeform 2051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460" name="Arc 2052"/>
            <p:cNvSpPr>
              <a:spLocks/>
            </p:cNvSpPr>
            <p:nvPr/>
          </p:nvSpPr>
          <p:spPr bwMode="auto">
            <a:xfrm>
              <a:off x="-5295" y="3"/>
              <a:ext cx="10596" cy="862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1600 w 43200"/>
                <a:gd name="T3" fmla="*/ 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sq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461" name="Rectangle 2053"/>
          <p:cNvSpPr>
            <a:spLocks noGrp="1" noChangeArrowheads="1"/>
          </p:cNvSpPr>
          <p:nvPr>
            <p:ph type="title"/>
          </p:nvPr>
        </p:nvSpPr>
        <p:spPr bwMode="auto">
          <a:xfrm>
            <a:off x="682625" y="609600"/>
            <a:ext cx="8080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9462" name="Rectangle 205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625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463" name="Rectangle 205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215188" y="6442075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048D71B-37F5-48F1-8CAA-970B5052B2B4}" type="datetime1">
              <a:rPr lang="en-US"/>
              <a:pPr/>
              <a:t>10/1/2007</a:t>
            </a:fld>
            <a:endParaRPr lang="en-US"/>
          </a:p>
        </p:txBody>
      </p:sp>
      <p:sp>
        <p:nvSpPr>
          <p:cNvPr id="19464" name="Rectangle 205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625" y="6365875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Student Name</a:t>
            </a:r>
          </a:p>
        </p:txBody>
      </p:sp>
      <p:sp>
        <p:nvSpPr>
          <p:cNvPr id="19465" name="Rectangle 205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99313" y="6148388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0" rIns="92075" bIns="0" numCol="1" anchor="b" anchorCtr="0" compatLnSpc="1">
            <a:prstTxWarp prst="textNoShape">
              <a:avLst/>
            </a:prstTxWarp>
          </a:bodyPr>
          <a:lstStyle>
            <a:lvl2pPr lvl="1" algn="r">
              <a:defRPr sz="1400">
                <a:latin typeface="+mj-lt"/>
              </a:defRPr>
            </a:lvl2pPr>
          </a:lstStyle>
          <a:p>
            <a:pPr lvl="1"/>
            <a:fld id="{A29476B4-CA5E-41EB-BDF9-8BEDD2B1C1EF}" type="slidenum">
              <a:rPr lang="en-US"/>
              <a:pPr lvl="1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CCFF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3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/>
          <a:p>
            <a:fld id="{C97D884C-9E98-408B-9715-C367B9816D3C}" type="datetime1">
              <a:rPr lang="en-US"/>
              <a:pPr/>
              <a:t>10/1/2007</a:t>
            </a:fld>
            <a:endParaRPr lang="en-US"/>
          </a:p>
        </p:txBody>
      </p:sp>
      <p:sp>
        <p:nvSpPr>
          <p:cNvPr id="6" name="Rectangle 103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Student Name</a:t>
            </a:r>
          </a:p>
        </p:txBody>
      </p:sp>
      <p:sp>
        <p:nvSpPr>
          <p:cNvPr id="7" name="Rectangle 103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pPr lvl="1"/>
            <a:fld id="{2A773312-BAAB-455B-8CFA-E4CF13177C71}" type="slidenum">
              <a:rPr lang="en-US"/>
              <a:pPr lvl="1"/>
              <a:t>1</a:t>
            </a:fld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563938" y="657225"/>
            <a:ext cx="7772400" cy="1143000"/>
          </a:xfrm>
        </p:spPr>
        <p:txBody>
          <a:bodyPr/>
          <a:lstStyle/>
          <a:p>
            <a:r>
              <a:rPr lang="en-US" sz="8000">
                <a:latin typeface="Mistral" pitchFamily="66" charset="0"/>
              </a:rPr>
              <a:t>Coffee Talk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709988" y="1847850"/>
            <a:ext cx="5638800" cy="1038225"/>
          </a:xfrm>
        </p:spPr>
        <p:txBody>
          <a:bodyPr/>
          <a:lstStyle/>
          <a:p>
            <a:r>
              <a:rPr lang="en-US"/>
              <a:t>Downtown Internet Café </a:t>
            </a:r>
          </a:p>
        </p:txBody>
      </p:sp>
      <p:pic>
        <p:nvPicPr>
          <p:cNvPr id="4102" name="Picture 6" descr="pp01_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42988" y="2384425"/>
            <a:ext cx="3859212" cy="4175125"/>
          </a:xfrm>
          <a:prstGeom prst="rect">
            <a:avLst/>
          </a:prstGeom>
          <a:noFill/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>
                <p:childTnLst>
                  <p:par>
                    <p:cTn id="3" fill="hold">
                      <p:stCondLst>
                        <p:cond evt="onBegin" delay="0">
                          <p:tn val="2"/>
                        </p:cond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build="allAtOnce"/>
      <p:bldP spid="4101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33F23-1F86-497B-95F6-B6A39AFEAA69}" type="datetime1">
              <a:rPr lang="en-US"/>
              <a:pPr/>
              <a:t>10/1/2007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Student Name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16DE6FF6-7C02-431E-B52D-71F9F8DF7792}" type="slidenum">
              <a:rPr lang="en-US"/>
              <a:pPr lvl="1"/>
              <a:t>2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What’s in a name?</a:t>
            </a:r>
          </a:p>
          <a:p>
            <a:r>
              <a:rPr lang="en-US"/>
              <a:t>Coffee terms</a:t>
            </a:r>
          </a:p>
        </p:txBody>
      </p:sp>
      <p:pic>
        <p:nvPicPr>
          <p:cNvPr id="5127" name="Picture 7" descr="pp01_Cupp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48150" y="2997200"/>
            <a:ext cx="4608513" cy="3317875"/>
          </a:xfrm>
          <a:prstGeom prst="rect">
            <a:avLst/>
          </a:prstGeom>
          <a:noFill/>
        </p:spPr>
      </p:pic>
    </p:spTree>
  </p:cSld>
  <p:clrMapOvr>
    <a:masterClrMapping/>
  </p:clrMapOvr>
  <p:transition>
    <p:check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9A9FA-6097-41E2-9784-969BF6160E8D}" type="datetime1">
              <a:rPr lang="en-US"/>
              <a:pPr/>
              <a:t>10/1/2007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Student Name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04172598-445B-4E10-8C4F-F978CA2518A2}" type="slidenum">
              <a:rPr lang="en-US"/>
              <a:pPr lvl="1"/>
              <a:t>3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Agenda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Regular Roasts </a:t>
            </a:r>
          </a:p>
          <a:p>
            <a:r>
              <a:rPr lang="en-US"/>
              <a:t>Other Offerings</a:t>
            </a:r>
          </a:p>
        </p:txBody>
      </p:sp>
      <p:pic>
        <p:nvPicPr>
          <p:cNvPr id="6150" name="Picture 6" descr="pp01_Bean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4300" y="2060575"/>
            <a:ext cx="4606925" cy="4011613"/>
          </a:xfrm>
          <a:prstGeom prst="rect">
            <a:avLst/>
          </a:prstGeom>
          <a:noFill/>
        </p:spPr>
      </p:pic>
    </p:spTree>
  </p:cSld>
  <p:clrMapOvr>
    <a:masterClrMapping/>
  </p:clrMapOvr>
  <p:transition>
    <p:check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3EDBC-208B-4D01-AF6C-0B511162D490}" type="datetime1">
              <a:rPr lang="en-US"/>
              <a:pPr/>
              <a:t>10/1/2007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Student Name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DAE61182-9B0D-4583-9C9E-D07DA5219A80}" type="slidenum">
              <a:rPr lang="en-US"/>
              <a:pPr lvl="1"/>
              <a:t>4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Regular Roasts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Central and South American</a:t>
            </a:r>
          </a:p>
          <a:p>
            <a:r>
              <a:rPr lang="en-US"/>
              <a:t>East African</a:t>
            </a:r>
          </a:p>
          <a:p>
            <a:r>
              <a:rPr lang="en-US"/>
              <a:t>Indonesian</a:t>
            </a:r>
          </a:p>
        </p:txBody>
      </p:sp>
    </p:spTree>
  </p:cSld>
  <p:clrMapOvr>
    <a:masterClrMapping/>
  </p:clrMapOvr>
  <p:transition>
    <p:check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E32CB-4597-442B-9C83-D9633FA8F8FA}" type="datetime1">
              <a:rPr lang="en-US"/>
              <a:pPr/>
              <a:t>10/1/2007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Student Name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5857716F-81AF-4E23-B091-F5009560A3B3}" type="slidenum">
              <a:rPr lang="en-US"/>
              <a:pPr lvl="1"/>
              <a:t>5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Central and South American Coffees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Colombian</a:t>
            </a:r>
          </a:p>
          <a:p>
            <a:pPr lvl="1"/>
            <a:r>
              <a:rPr lang="en-US"/>
              <a:t>Distinctive, heady aroma</a:t>
            </a:r>
          </a:p>
          <a:p>
            <a:pPr lvl="1"/>
            <a:r>
              <a:rPr lang="en-US"/>
              <a:t>Clean, mellow, balanced flavor</a:t>
            </a:r>
          </a:p>
          <a:p>
            <a:r>
              <a:rPr lang="en-US"/>
              <a:t>Guatemala Antigua</a:t>
            </a:r>
          </a:p>
          <a:p>
            <a:pPr lvl="1"/>
            <a:r>
              <a:rPr lang="en-US"/>
              <a:t>Complex and slightly sweet</a:t>
            </a:r>
          </a:p>
          <a:p>
            <a:pPr lvl="1"/>
            <a:r>
              <a:rPr lang="en-US"/>
              <a:t>Gentle spice flavors</a:t>
            </a:r>
          </a:p>
          <a:p>
            <a:r>
              <a:rPr lang="en-US"/>
              <a:t>Kona</a:t>
            </a:r>
          </a:p>
          <a:p>
            <a:pPr lvl="1"/>
            <a:r>
              <a:rPr lang="en-US"/>
              <a:t>Delicately sweet aroma</a:t>
            </a:r>
          </a:p>
          <a:p>
            <a:pPr lvl="1"/>
            <a:r>
              <a:rPr lang="en-US"/>
              <a:t>Smooth, light-bodied flavor</a:t>
            </a:r>
          </a:p>
        </p:txBody>
      </p:sp>
    </p:spTree>
  </p:cSld>
  <p:clrMapOvr>
    <a:masterClrMapping/>
  </p:clrMapOvr>
  <p:transition>
    <p:check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D85F5-ECF4-4964-A75C-D78FC5A3AFCC}" type="datetime1">
              <a:rPr lang="en-US"/>
              <a:pPr/>
              <a:t>10/1/2007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Student Name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F74E9C46-70F6-4EA8-8247-89155D6299C3}" type="slidenum">
              <a:rPr lang="en-US"/>
              <a:pPr lvl="1"/>
              <a:t>6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East African Coffees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Arabian</a:t>
            </a:r>
          </a:p>
          <a:p>
            <a:pPr lvl="1"/>
            <a:r>
              <a:rPr lang="en-US"/>
              <a:t>Strong and sparkling</a:t>
            </a:r>
          </a:p>
          <a:p>
            <a:pPr lvl="1"/>
            <a:r>
              <a:rPr lang="en-US"/>
              <a:t>Pungent, wine flavor</a:t>
            </a:r>
          </a:p>
          <a:p>
            <a:r>
              <a:rPr lang="en-US"/>
              <a:t>Ethiopian</a:t>
            </a:r>
          </a:p>
          <a:p>
            <a:pPr lvl="1"/>
            <a:r>
              <a:rPr lang="en-US"/>
              <a:t>Floral aroma and flavor</a:t>
            </a:r>
          </a:p>
          <a:p>
            <a:pPr lvl="1"/>
            <a:r>
              <a:rPr lang="en-US"/>
              <a:t>Moderate body and acidity</a:t>
            </a:r>
          </a:p>
          <a:p>
            <a:r>
              <a:rPr lang="en-US"/>
              <a:t>Kenyan</a:t>
            </a:r>
          </a:p>
          <a:p>
            <a:pPr lvl="1"/>
            <a:r>
              <a:rPr lang="en-US"/>
              <a:t>Complex and fruity</a:t>
            </a:r>
          </a:p>
          <a:p>
            <a:pPr lvl="1"/>
            <a:r>
              <a:rPr lang="en-US"/>
              <a:t>Medium-bodied brew</a:t>
            </a:r>
          </a:p>
        </p:txBody>
      </p:sp>
    </p:spTree>
  </p:cSld>
  <p:clrMapOvr>
    <a:masterClrMapping/>
  </p:clrMapOvr>
  <p:transition>
    <p:check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34817-FE5E-4045-8149-1E30DA1D56F8}" type="datetime1">
              <a:rPr lang="en-US"/>
              <a:pPr/>
              <a:t>10/1/2007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Student Name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7AF2E162-A805-4EAF-A88A-E1DCB4B9B786}" type="slidenum">
              <a:rPr lang="en-US"/>
              <a:pPr lvl="1"/>
              <a:t>7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Indonesian Coffees 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Java</a:t>
            </a:r>
          </a:p>
          <a:p>
            <a:pPr lvl="1"/>
            <a:r>
              <a:rPr lang="en-US"/>
              <a:t>Unique, smoky flavor</a:t>
            </a:r>
          </a:p>
          <a:p>
            <a:pPr lvl="1"/>
            <a:r>
              <a:rPr lang="en-US"/>
              <a:t>Rich-bodied</a:t>
            </a:r>
          </a:p>
          <a:p>
            <a:r>
              <a:rPr lang="en-US"/>
              <a:t>Sumatra</a:t>
            </a:r>
          </a:p>
          <a:p>
            <a:pPr lvl="1"/>
            <a:r>
              <a:rPr lang="en-US"/>
              <a:t>Dark roasted</a:t>
            </a:r>
          </a:p>
          <a:p>
            <a:pPr lvl="1"/>
            <a:r>
              <a:rPr lang="en-US"/>
              <a:t>Heavy mellow flavor</a:t>
            </a:r>
          </a:p>
        </p:txBody>
      </p:sp>
    </p:spTree>
  </p:cSld>
  <p:clrMapOvr>
    <a:masterClrMapping/>
  </p:clrMapOvr>
  <p:transition>
    <p:check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51AC-0FFB-41DB-93D4-B0D4894BF830}" type="datetime1">
              <a:rPr lang="en-US"/>
              <a:pPr/>
              <a:t>10/1/2007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Student Name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5A5B8EE5-7244-486C-889D-40816545C9C4}" type="slidenum">
              <a:rPr lang="en-US"/>
              <a:pPr lvl="1"/>
              <a:t>8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Offerings</a:t>
            </a:r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Blends</a:t>
            </a:r>
          </a:p>
          <a:p>
            <a:r>
              <a:rPr lang="en-US"/>
              <a:t>Dark roasts</a:t>
            </a:r>
          </a:p>
          <a:p>
            <a:pPr lvl="1"/>
            <a:r>
              <a:rPr lang="en-US"/>
              <a:t>French (dark)</a:t>
            </a:r>
          </a:p>
          <a:p>
            <a:pPr lvl="1"/>
            <a:r>
              <a:rPr lang="en-US"/>
              <a:t>Italian (darker)</a:t>
            </a:r>
          </a:p>
          <a:p>
            <a:pPr lvl="1"/>
            <a:r>
              <a:rPr lang="en-US"/>
              <a:t>Espresso (darkest)</a:t>
            </a:r>
          </a:p>
          <a:p>
            <a:r>
              <a:rPr lang="en-US"/>
              <a:t>Decaffeinated</a:t>
            </a:r>
          </a:p>
          <a:p>
            <a:pPr lvl="1"/>
            <a:r>
              <a:rPr lang="en-US"/>
              <a:t>Traditionally (solvent) processed</a:t>
            </a:r>
          </a:p>
          <a:p>
            <a:pPr lvl="1"/>
            <a:r>
              <a:rPr lang="en-US"/>
              <a:t>Water processed</a:t>
            </a:r>
          </a:p>
          <a:p>
            <a:pPr lvl="1"/>
            <a:r>
              <a:rPr lang="en-US"/>
              <a:t>Regular and dark roasts</a:t>
            </a:r>
          </a:p>
        </p:txBody>
      </p:sp>
    </p:spTree>
  </p:cSld>
  <p:clrMapOvr>
    <a:masterClrMapping/>
  </p:clrMapOvr>
  <p:transition>
    <p:check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0A4B-5049-4A58-8887-5E9F5CBFF792}" type="datetime1">
              <a:rPr lang="en-US"/>
              <a:pPr/>
              <a:t>10/1/2007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Student Name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6D269BE9-8273-4853-BAE4-BF1F5843B8A4}" type="slidenum">
              <a:rPr lang="en-US"/>
              <a:pPr lvl="1"/>
              <a:t>9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Coffee Terms </a:t>
            </a:r>
          </a:p>
        </p:txBody>
      </p:sp>
      <p:sp>
        <p:nvSpPr>
          <p:cNvPr id="7182" name="Rectangle 1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Flavor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Aroma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Acidity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Body</a:t>
            </a:r>
          </a:p>
        </p:txBody>
      </p:sp>
      <p:sp>
        <p:nvSpPr>
          <p:cNvPr id="7183" name="Rectangle 15"/>
          <p:cNvSpPr>
            <a:spLocks noGrp="1" noChangeArrowheads="1"/>
          </p:cNvSpPr>
          <p:nvPr>
            <p:ph type="body" sz="half" idx="2"/>
          </p:nvPr>
        </p:nvSpPr>
        <p:spPr>
          <a:xfrm>
            <a:off x="2592388" y="1981200"/>
            <a:ext cx="5862637" cy="4114800"/>
          </a:xfrm>
        </p:spPr>
        <p:txBody>
          <a:bodyPr/>
          <a:lstStyle/>
          <a:p>
            <a:r>
              <a:rPr lang="en-US" dirty="0"/>
              <a:t>Aroma, acidity, and body</a:t>
            </a:r>
          </a:p>
          <a:p>
            <a:r>
              <a:rPr lang="en-US" dirty="0"/>
              <a:t>Fragrance of brewed coffee</a:t>
            </a:r>
          </a:p>
          <a:p>
            <a:r>
              <a:rPr lang="en-US" dirty="0"/>
              <a:t>Sharp lively characteristic of coffee</a:t>
            </a:r>
          </a:p>
          <a:p>
            <a:r>
              <a:rPr lang="en-US" dirty="0"/>
              <a:t>Feel of coffee’s weight on your tongue</a:t>
            </a:r>
          </a:p>
        </p:txBody>
      </p:sp>
    </p:spTree>
  </p:cSld>
  <p:clrMapOvr>
    <a:masterClrMapping/>
  </p:clrMapOvr>
  <p:transition>
    <p:checker/>
  </p:transition>
</p:sld>
</file>

<file path=ppt/theme/theme1.xml><?xml version="1.0" encoding="utf-8"?>
<a:theme xmlns:a="http://schemas.openxmlformats.org/drawingml/2006/main" name="Training">
  <a:themeElements>
    <a:clrScheme name="Training 2">
      <a:dk1>
        <a:srgbClr val="000000"/>
      </a:dk1>
      <a:lt1>
        <a:srgbClr val="FFFFFF"/>
      </a:lt1>
      <a:dk2>
        <a:srgbClr val="000000"/>
      </a:dk2>
      <a:lt2>
        <a:srgbClr val="CCECFF"/>
      </a:lt2>
      <a:accent1>
        <a:srgbClr val="6699FF"/>
      </a:accent1>
      <a:accent2>
        <a:srgbClr val="00CCCC"/>
      </a:accent2>
      <a:accent3>
        <a:srgbClr val="FFFFFF"/>
      </a:accent3>
      <a:accent4>
        <a:srgbClr val="000000"/>
      </a:accent4>
      <a:accent5>
        <a:srgbClr val="B8CAFF"/>
      </a:accent5>
      <a:accent6>
        <a:srgbClr val="00B9B9"/>
      </a:accent6>
      <a:hlink>
        <a:srgbClr val="CC99FF"/>
      </a:hlink>
      <a:folHlink>
        <a:srgbClr val="66CCFF"/>
      </a:folHlink>
    </a:clrScheme>
    <a:fontScheme name="Train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rain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CCFF"/>
        </a:accent1>
        <a:accent2>
          <a:srgbClr val="FFFF00"/>
        </a:accent2>
        <a:accent3>
          <a:srgbClr val="AAAAFF"/>
        </a:accent3>
        <a:accent4>
          <a:srgbClr val="DADADA"/>
        </a:accent4>
        <a:accent5>
          <a:srgbClr val="AAE2FF"/>
        </a:accent5>
        <a:accent6>
          <a:srgbClr val="E7E700"/>
        </a:accent6>
        <a:hlink>
          <a:srgbClr val="FF0033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00CCCC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00B9B9"/>
        </a:accent6>
        <a:hlink>
          <a:srgbClr val="CC99FF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FFFF0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E7E700"/>
        </a:accent6>
        <a:hlink>
          <a:srgbClr val="6600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FFFF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E7E700"/>
        </a:accent6>
        <a:hlink>
          <a:srgbClr val="CC0000"/>
        </a:hlink>
        <a:folHlink>
          <a:srgbClr val="CC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202</Words>
  <Application>Microsoft PowerPoint 7.0</Application>
  <PresentationFormat>Overhead</PresentationFormat>
  <Paragraphs>94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Training</vt:lpstr>
      <vt:lpstr>Coffee Talk</vt:lpstr>
      <vt:lpstr>Introduction</vt:lpstr>
      <vt:lpstr>Agenda</vt:lpstr>
      <vt:lpstr>Regular Roasts</vt:lpstr>
      <vt:lpstr>Central and South American Coffees</vt:lpstr>
      <vt:lpstr>East African Coffees</vt:lpstr>
      <vt:lpstr>Indonesian Coffees </vt:lpstr>
      <vt:lpstr>Other Offerings</vt:lpstr>
      <vt:lpstr>Coffee Terms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Coffee Talk</dc:title>
  <dc:creator/>
  <cp:lastModifiedBy>Student Name</cp:lastModifiedBy>
  <cp:revision>1</cp:revision>
  <dcterms:created xsi:type="dcterms:W3CDTF">2008-10-12T00:04:11Z</dcterms:created>
  <dcterms:modified xsi:type="dcterms:W3CDTF">2007-10-01T19:09:12Z</dcterms:modified>
</cp:coreProperties>
</file>