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2672" autoAdjust="0"/>
    <p:restoredTop sz="94709" autoAdjust="0"/>
  </p:normalViewPr>
  <p:slideViewPr>
    <p:cSldViewPr>
      <p:cViewPr varScale="1">
        <p:scale>
          <a:sx n="74" d="100"/>
          <a:sy n="74" d="100"/>
        </p:scale>
        <p:origin x="-48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EBAEB791-0160-40E3-BE22-D339802732AE}" type="datetimeFigureOut">
              <a:rPr lang="en-US" smtClean="0"/>
              <a:pPr/>
              <a:t>10/1/2007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6C37F252-5882-41C7-A6FF-E06127EA44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7F252-5882-41C7-A6FF-E06127EA445B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7F252-5882-41C7-A6FF-E06127EA445B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7F252-5882-41C7-A6FF-E06127EA445B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7F252-5882-41C7-A6FF-E06127EA445B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7F252-5882-41C7-A6FF-E06127EA445B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5407339" y="3961546"/>
            <a:ext cx="3063240" cy="27432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7373646" y="4060129"/>
            <a:ext cx="1600200" cy="36576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6476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583680" y="4206240"/>
            <a:ext cx="960120" cy="457200"/>
          </a:xfrm>
        </p:spPr>
        <p:txBody>
          <a:bodyPr/>
          <a:lstStyle/>
          <a:p>
            <a:fld id="{8A99DE35-1251-472E-8ECA-761D19E5D7AB}" type="datetime4">
              <a:rPr lang="en-US" smtClean="0"/>
              <a:pPr/>
              <a:t>October 1, 2007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257800" y="4205288"/>
            <a:ext cx="1321592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 algn="r"/>
            <a:fld id="{A8CE10D6-5CB1-41CD-B815-79BC778FC61A}" type="slidenum">
              <a:rPr lang="en-US" sz="1800" smtClean="0">
                <a:solidFill>
                  <a:schemeClr val="bg1"/>
                </a:solidFill>
              </a:rPr>
              <a:pPr algn="r"/>
              <a:t>‹#›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8CA02-DFFD-4316-8A42-6A1844E9CDC6}" type="datetime4">
              <a:rPr lang="en-US" smtClean="0"/>
              <a:pPr/>
              <a:t>October 1, 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95648"/>
            <a:ext cx="7772400" cy="1509712"/>
          </a:xfrm>
        </p:spPr>
        <p:txBody>
          <a:bodyPr anchor="t"/>
          <a:lstStyle>
            <a:lvl1pPr marL="32004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36BB2-78A9-4DD4-AD22-7BA0D5D1C995}" type="datetime4">
              <a:rPr lang="en-US" smtClean="0"/>
              <a:pPr/>
              <a:t>October 1, 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07889-6B99-459D-BBB0-3D1C26BA8FF4}" type="datetime4">
              <a:rPr lang="en-US" smtClean="0"/>
              <a:pPr/>
              <a:t>October 1, 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0980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1225" y="220980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81000" y="267334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67334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l"/>
            <a:fld id="{8A48973C-8E17-4C1E-9ACB-41481CA779D2}" type="datetime4">
              <a:rPr lang="en-US" smtClean="0"/>
              <a:pPr algn="l"/>
              <a:t>October 1, 2007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r"/>
            <a:fld id="{A8CE10D6-5CB1-41CD-B815-79BC778FC61A}" type="slidenum">
              <a:rPr lang="en-US" sz="1800" smtClean="0">
                <a:solidFill>
                  <a:schemeClr val="bg1"/>
                </a:solidFill>
              </a:rPr>
              <a:pPr algn="r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102404D-1906-4D90-89D2-619172A47E03}" type="datetime4">
              <a:rPr lang="en-US" smtClean="0"/>
              <a:pPr/>
              <a:t>October 1, 2007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1C44E05-631C-4892-B577-17C57620EC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EF8A1-4BB8-4644-9539-21E648FCEC6B}" type="datetime4">
              <a:rPr lang="en-US" smtClean="0"/>
              <a:pPr/>
              <a:t>October 1, 2007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06680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496" y="1938337"/>
            <a:ext cx="3383280" cy="4690872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" y="776287"/>
            <a:ext cx="5111750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717FE-4A70-4092-B057-A6106AAD8C22}" type="datetime4">
              <a:rPr lang="en-US" smtClean="0"/>
              <a:pPr/>
              <a:t>October 1, 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52" y="769088"/>
            <a:ext cx="594360" cy="4628704"/>
          </a:xfrm>
        </p:spPr>
        <p:txBody>
          <a:bodyPr vert="vert270" anchor="b"/>
          <a:lstStyle>
            <a:lvl1pPr algn="l">
              <a:buNone/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74160" y="769088"/>
            <a:ext cx="4572000" cy="4572000"/>
          </a:xfrm>
        </p:spPr>
        <p:txBody>
          <a:bodyPr/>
          <a:lstStyle>
            <a:lvl1pPr>
              <a:buNone/>
              <a:defRPr sz="3200"/>
            </a:lvl1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7120" y="1254640"/>
            <a:ext cx="3200400" cy="408736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CF9C0-7F8F-4E44-9EDA-3FAB98C32DC6}" type="datetime4">
              <a:rPr lang="en-US" smtClean="0"/>
              <a:pPr/>
              <a:t>October 1, 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>
              <a:defRPr sz="800">
                <a:solidFill>
                  <a:schemeClr val="accent2"/>
                </a:solidFill>
              </a:defRPr>
            </a:lvl1pPr>
          </a:lstStyle>
          <a:p>
            <a:pPr algn="l"/>
            <a:fld id="{8A48973C-8E17-4C1E-9ACB-41481CA779D2}" type="datetime4">
              <a:rPr lang="en-US" smtClean="0"/>
              <a:pPr algn="l"/>
              <a:t>October 1, 2007</a:t>
            </a:fld>
            <a:endParaRPr lang="en-US" sz="800" dirty="0">
              <a:solidFill>
                <a:schemeClr val="accent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>
              <a:defRPr sz="800">
                <a:solidFill>
                  <a:schemeClr val="accent2"/>
                </a:solidFill>
              </a:defRPr>
            </a:lvl1pPr>
          </a:lstStyle>
          <a:p>
            <a:pPr algn="r"/>
            <a:endParaRPr lang="en-US" sz="800" dirty="0">
              <a:solidFill>
                <a:schemeClr val="accent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>
              <a:defRPr sz="1800">
                <a:solidFill>
                  <a:srgbClr val="FFFFFF"/>
                </a:solidFill>
              </a:defRPr>
            </a:lvl1pPr>
          </a:lstStyle>
          <a:p>
            <a:pPr algn="r"/>
            <a:fld id="{A8CE10D6-5CB1-41CD-B815-79BC778FC61A}" type="slidenum">
              <a:rPr lang="en-US" sz="1800" smtClean="0">
                <a:solidFill>
                  <a:schemeClr val="bg1"/>
                </a:solidFill>
              </a:rPr>
              <a:pPr algn="r"/>
              <a:t>‹#›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latinLnBrk="0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latinLnBrk="0">
        <a:spcBef>
          <a:spcPts val="300"/>
        </a:spcBef>
        <a:buClr>
          <a:schemeClr val="accent3"/>
        </a:buClr>
        <a:buFont typeface="Georgia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latinLnBrk="0">
        <a:spcBef>
          <a:spcPts val="300"/>
        </a:spcBef>
        <a:buClr>
          <a:schemeClr val="accent2"/>
        </a:buClr>
        <a:buFont typeface="Georgia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latinLnBrk="0">
        <a:spcBef>
          <a:spcPts val="300"/>
        </a:spcBef>
        <a:buClr>
          <a:schemeClr val="accent1"/>
        </a:buClr>
        <a:buFont typeface="Wingdings 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latinLnBrk="0">
        <a:spcBef>
          <a:spcPts val="300"/>
        </a:spcBef>
        <a:buClr>
          <a:schemeClr val="accent1"/>
        </a:buClr>
        <a:buFont typeface="Wingdings 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latinLnBrk="0">
        <a:spcBef>
          <a:spcPts val="300"/>
        </a:spcBef>
        <a:buClr>
          <a:schemeClr val="accent3"/>
        </a:buClr>
        <a:buFont typeface="Georgia"/>
        <a:buChar char="▫"/>
        <a:defRPr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latinLnBrk="0">
        <a:spcBef>
          <a:spcPts val="300"/>
        </a:spcBef>
        <a:buClr>
          <a:schemeClr val="accent3"/>
        </a:buClr>
        <a:buFont typeface="Georgia"/>
        <a:buChar char="▫"/>
        <a:defRPr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latinLnBrk="0">
        <a:spcBef>
          <a:spcPts val="300"/>
        </a:spcBef>
        <a:buClr>
          <a:schemeClr val="accent3"/>
        </a:buClr>
        <a:buFont typeface="Georgia"/>
        <a:buChar char="▫"/>
        <a:defRPr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latinLnBrk="0">
        <a:spcBef>
          <a:spcPts val="300"/>
        </a:spcBef>
        <a:buClr>
          <a:schemeClr val="accent3"/>
        </a:buClr>
        <a:buFont typeface="Georgia"/>
        <a:buChar char="◦"/>
        <a:defRPr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latinLnBrk="0">
        <a:spcBef>
          <a:spcPts val="300"/>
        </a:spcBef>
        <a:buClr>
          <a:schemeClr val="accent3"/>
        </a:buClr>
        <a:buFont typeface="Georgia"/>
        <a:buChar char="◦"/>
        <a:defRPr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/>
          <a:lstStyle/>
          <a:p>
            <a:r>
              <a:rPr lang="en-US"/>
              <a:t>Distracted Driving</a:t>
            </a: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457200" y="3863975"/>
            <a:ext cx="4953000" cy="1752600"/>
          </a:xfrm>
        </p:spPr>
        <p:txBody>
          <a:bodyPr/>
          <a:lstStyle/>
          <a:p>
            <a:r>
              <a:rPr lang="en-US"/>
              <a:t>Student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Dangers of Distractd Driving</a:t>
            </a:r>
          </a:p>
        </p:txBody>
      </p:sp>
      <p:sp>
        <p:nvSpPr>
          <p:cNvPr id="4" name="Rectangle 3"/>
          <p:cNvSpPr>
            <a:spLocks noGrp="1"/>
          </p:cNvSpPr>
          <p:nvPr>
            <p:ph idx="1"/>
          </p:nvPr>
        </p:nvSpPr>
        <p:spPr>
          <a:xfrm>
            <a:off x="457200" y="2249488"/>
            <a:ext cx="8229600" cy="4324350"/>
          </a:xfrm>
        </p:spPr>
        <p:txBody>
          <a:bodyPr/>
          <a:lstStyle/>
          <a:p>
            <a:r>
              <a:rPr lang="en-US" dirty="0"/>
              <a:t>Car </a:t>
            </a:r>
            <a:r>
              <a:rPr lang="en-US" dirty="0" err="1" smtClean="0"/>
              <a:t>crashees</a:t>
            </a:r>
            <a:r>
              <a:rPr lang="en-US" dirty="0" smtClean="0"/>
              <a:t> </a:t>
            </a:r>
            <a:r>
              <a:rPr lang="en-US" dirty="0"/>
              <a:t>leading cause of death for ages 4-34.</a:t>
            </a:r>
          </a:p>
          <a:p>
            <a:r>
              <a:rPr lang="en-US" dirty="0"/>
              <a:t>80% of crashes involve driver inattention. </a:t>
            </a:r>
          </a:p>
          <a:p>
            <a:r>
              <a:rPr lang="en-US" dirty="0"/>
              <a:t>The most common </a:t>
            </a:r>
            <a:r>
              <a:rPr lang="en-US" dirty="0" err="1"/>
              <a:t>distractoin</a:t>
            </a:r>
            <a:r>
              <a:rPr lang="en-US" dirty="0"/>
              <a:t>:  the use of cell phones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/>
          <p:nvPr/>
        </p:nvSpPr>
        <p:spPr>
          <a:xfrm>
            <a:off x="609600" y="1828800"/>
            <a:ext cx="6858000" cy="1324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buFont typeface="Wingdings"/>
              <a:buChar char="v"/>
            </a:pPr>
            <a:endParaRPr lang="en-US" dirty="0" smtClean="0">
              <a:latin typeface="Arial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</a:pPr>
            <a:endParaRPr lang="en-US" dirty="0" smtClean="0">
              <a:latin typeface="Arial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 smtClean="0">
                <a:latin typeface="Arial"/>
                <a:ea typeface="Times New Roman"/>
                <a:cs typeface="Times New Roman"/>
              </a:rPr>
              <a:t>  </a:t>
            </a:r>
            <a:endParaRPr lang="en-US" dirty="0" smtClean="0">
              <a:latin typeface="Calibri"/>
              <a:ea typeface="Times New Roman"/>
              <a:cs typeface="Times New Roman"/>
            </a:endParaRPr>
          </a:p>
          <a:p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are Cell Phones Dangerous?</a:t>
            </a:r>
          </a:p>
        </p:txBody>
      </p:sp>
      <p:sp>
        <p:nvSpPr>
          <p:cNvPr id="6" name="Rectangle 5"/>
          <p:cNvSpPr>
            <a:spLocks noGrp="1"/>
          </p:cNvSpPr>
          <p:nvPr>
            <p:ph idx="1"/>
          </p:nvPr>
        </p:nvSpPr>
        <p:spPr>
          <a:xfrm>
            <a:off x="457200" y="2249488"/>
            <a:ext cx="8229600" cy="4324350"/>
          </a:xfrm>
        </p:spPr>
        <p:txBody>
          <a:bodyPr/>
          <a:lstStyle/>
          <a:p>
            <a:r>
              <a:rPr lang="en-US" dirty="0"/>
              <a:t>Over 290,000 crashes were caused by cell phone use.</a:t>
            </a:r>
          </a:p>
          <a:p>
            <a:r>
              <a:rPr lang="en-US" dirty="0"/>
              <a:t>Dialing triples the </a:t>
            </a:r>
            <a:r>
              <a:rPr lang="en-US" dirty="0" err="1" smtClean="0"/>
              <a:t>rissk</a:t>
            </a:r>
            <a:r>
              <a:rPr lang="en-US" dirty="0" smtClean="0"/>
              <a:t> </a:t>
            </a:r>
            <a:r>
              <a:rPr lang="en-US" dirty="0"/>
              <a:t>of a crash.</a:t>
            </a:r>
          </a:p>
          <a:p>
            <a:r>
              <a:rPr lang="en-US" dirty="0"/>
              <a:t>Talking or listening </a:t>
            </a:r>
            <a:r>
              <a:rPr lang="en-US" dirty="0" err="1"/>
              <a:t>neerly</a:t>
            </a:r>
            <a:r>
              <a:rPr lang="en-US" dirty="0"/>
              <a:t> doubles the risk.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Types of Distractions</a:t>
            </a:r>
          </a:p>
        </p:txBody>
      </p:sp>
      <p:sp>
        <p:nvSpPr>
          <p:cNvPr id="5" name="Rectangle 4"/>
          <p:cNvSpPr txBox="1"/>
          <p:nvPr/>
        </p:nvSpPr>
        <p:spPr>
          <a:xfrm>
            <a:off x="685800" y="1752600"/>
            <a:ext cx="7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</p:txBody>
      </p:sp>
      <p:sp>
        <p:nvSpPr>
          <p:cNvPr id="6" name="Rectangle 5"/>
          <p:cNvSpPr>
            <a:spLocks noGrp="1"/>
          </p:cNvSpPr>
          <p:nvPr>
            <p:ph idx="1"/>
          </p:nvPr>
        </p:nvSpPr>
        <p:spPr>
          <a:xfrm>
            <a:off x="457200" y="2249488"/>
            <a:ext cx="8229600" cy="4324350"/>
          </a:xfrm>
        </p:spPr>
        <p:txBody>
          <a:bodyPr>
            <a:normAutofit lnSpcReduction="10000"/>
          </a:bodyPr>
          <a:lstStyle/>
          <a:p>
            <a:pPr lvl="1"/>
            <a:r>
              <a:rPr lang="en-US" dirty="0"/>
              <a:t>Talking to passengers</a:t>
            </a:r>
          </a:p>
          <a:p>
            <a:pPr lvl="1"/>
            <a:r>
              <a:rPr lang="en-US" dirty="0"/>
              <a:t>81% of drivers do this</a:t>
            </a:r>
          </a:p>
          <a:p>
            <a:r>
              <a:rPr lang="en-US" dirty="0"/>
              <a:t>Changing </a:t>
            </a:r>
            <a:r>
              <a:rPr lang="en-US" dirty="0" err="1" smtClean="0"/>
              <a:t>radiio</a:t>
            </a:r>
            <a:r>
              <a:rPr lang="en-US" dirty="0" smtClean="0"/>
              <a:t> </a:t>
            </a:r>
            <a:r>
              <a:rPr lang="en-US" dirty="0"/>
              <a:t>stations or CDs</a:t>
            </a:r>
          </a:p>
          <a:p>
            <a:pPr lvl="1"/>
            <a:r>
              <a:rPr lang="en-US" dirty="0"/>
              <a:t>66% of drivers do this</a:t>
            </a:r>
          </a:p>
          <a:p>
            <a:r>
              <a:rPr lang="en-US" dirty="0"/>
              <a:t>Eating or drinking </a:t>
            </a:r>
          </a:p>
          <a:p>
            <a:pPr lvl="1"/>
            <a:r>
              <a:rPr lang="en-US" dirty="0"/>
              <a:t>49% of drivers do this</a:t>
            </a:r>
          </a:p>
          <a:p>
            <a:r>
              <a:rPr lang="en-US" dirty="0"/>
              <a:t>Dealing with children in </a:t>
            </a:r>
            <a:r>
              <a:rPr lang="en-US" dirty="0" err="1" smtClean="0"/>
              <a:t>backcseat</a:t>
            </a:r>
            <a:endParaRPr lang="en-US" dirty="0"/>
          </a:p>
          <a:p>
            <a:pPr lvl="1"/>
            <a:r>
              <a:rPr lang="en-US" dirty="0"/>
              <a:t>1 in 4 drivers do this</a:t>
            </a:r>
          </a:p>
          <a:p>
            <a:r>
              <a:rPr lang="en-US" dirty="0"/>
              <a:t>Other(grooming or reading)</a:t>
            </a:r>
          </a:p>
          <a:p>
            <a:r>
              <a:rPr lang="en-US" dirty="0"/>
              <a:t>12% of drivers do this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/>
          <a:lstStyle/>
          <a:p>
            <a:r>
              <a:rPr lang="en-US"/>
              <a:t>Information: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ubTitle" idx="1"/>
          </p:nvPr>
        </p:nvSpPr>
        <p:spPr>
          <a:xfrm>
            <a:off x="457200" y="3863975"/>
            <a:ext cx="4953000" cy="1752600"/>
          </a:xfrm>
        </p:spPr>
        <p:txBody>
          <a:bodyPr/>
          <a:lstStyle/>
          <a:p>
            <a:r>
              <a:rPr lang="en-US"/>
              <a:t>The National Highway Transportation Safety Administration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B547B8"/>
      </a:hlink>
      <a:folHlink>
        <a:srgbClr val="438255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100000" r="280000" b="28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r="280000" b="280000"/>
          </a:path>
        </a:gradFill>
      </a:fillStyleLst>
      <a:lnStyleLst>
        <a:ln w="4444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  <a:satMod val="200000"/>
              </a:schemeClr>
            </a:gs>
            <a:gs pos="80000">
              <a:schemeClr val="phClr">
                <a:shade val="55000"/>
                <a:satMod val="175000"/>
              </a:schemeClr>
            </a:gs>
            <a:gs pos="100000">
              <a:schemeClr val="phClr">
                <a:shade val="37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0000"/>
              </a:schemeClr>
              <a:schemeClr val="phClr">
                <a:tint val="80000"/>
                <a:satMod val="120000"/>
              </a:schemeClr>
            </a:duotone>
          </a:blip>
          <a:tile tx="0" ty="0" sx="85000" sy="85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0</TotalTime>
  <Words>136</Words>
  <Application>Microsoft Office PowerPoint</Application>
  <PresentationFormat>On-screen Show (4:3)</PresentationFormat>
  <Paragraphs>31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Urban</vt:lpstr>
      <vt:lpstr>Distracted Driving</vt:lpstr>
      <vt:lpstr>Dangers of Distractd Driving</vt:lpstr>
      <vt:lpstr>Why are Cell Phones Dangerous?</vt:lpstr>
      <vt:lpstr>Other Types of Distractions</vt:lpstr>
      <vt:lpstr>Information: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Distracted Driving</dc:title>
  <dc:creator/>
  <cp:lastModifiedBy>Student Name</cp:lastModifiedBy>
  <cp:revision>1</cp:revision>
  <dcterms:created xsi:type="dcterms:W3CDTF">2008-09-30T19:45:45Z</dcterms:created>
  <dcterms:modified xsi:type="dcterms:W3CDTF">2007-10-01T19:06:37Z</dcterms:modified>
</cp:coreProperties>
</file>