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</p:sldMasterIdLst>
  <p:notesMasterIdLst>
    <p:notesMasterId r:id="rId11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6600FF"/>
    <a:srgbClr val="009999"/>
    <a:srgbClr val="FF3300"/>
    <a:srgbClr val="FF6633"/>
    <a:srgbClr val="F8F8F8"/>
    <a:srgbClr val="FFFF99"/>
    <a:srgbClr val="FFFF00"/>
    <a:srgbClr val="B2B2B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 autoAdjust="0"/>
    <p:restoredTop sz="94645" autoAdjust="0"/>
  </p:normalViewPr>
  <p:slideViewPr>
    <p:cSldViewPr>
      <p:cViewPr varScale="1">
        <p:scale>
          <a:sx n="74" d="100"/>
          <a:sy n="7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microsoft.com/office/2006/relationships/legacyDocTextInfo" Target="legacyDocTextInfo.bin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BA50761-BCCB-4AED-8D87-7490E2DDAA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050"/>
          <p:cNvSpPr>
            <a:spLocks noGrp="1" noChangeArrowheads="1"/>
          </p:cNvSpPr>
          <p:nvPr>
            <p:ph type="ctrTitle"/>
          </p:nvPr>
        </p:nvSpPr>
        <p:spPr>
          <a:xfrm>
            <a:off x="685800" y="2819400"/>
            <a:ext cx="7772400" cy="2057400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7891" name="Rectangle 2051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5029200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7904" name="Rectangle 2064"/>
          <p:cNvSpPr>
            <a:spLocks noGrp="1" noChangeArrowheads="1"/>
          </p:cNvSpPr>
          <p:nvPr>
            <p:ph type="dt" sz="half" idx="2"/>
          </p:nvPr>
        </p:nvSpPr>
        <p:spPr>
          <a:xfrm>
            <a:off x="381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05" name="Rectangle 206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37906" name="Rectangle 206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381000"/>
          </a:xfrm>
        </p:spPr>
        <p:txBody>
          <a:bodyPr anchor="b"/>
          <a:lstStyle>
            <a:lvl1pPr>
              <a:defRPr kumimoji="0">
                <a:solidFill>
                  <a:srgbClr val="000000"/>
                </a:solidFill>
                <a:latin typeface="+mn-lt"/>
              </a:defRPr>
            </a:lvl1pPr>
          </a:lstStyle>
          <a:p>
            <a:fld id="{74682687-38D4-4B6D-9E60-56DA593CED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 advAuto="0">
        <p:tmplLst>
          <p:tmpl lvl="1">
            <p:tnLst>
              <p:par>
                <p:cTn presetID="9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789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789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1061B-A9F9-49E6-9284-F3D78C5AA0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350" y="76200"/>
            <a:ext cx="16954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"/>
            <a:ext cx="49339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670C97-230A-4FDC-BB2B-A3D2E6F448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76200"/>
            <a:ext cx="67818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192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36576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BFAD6A23-DFA2-480E-AFA8-C037BAC0E62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2F5835-9A5A-489A-B2A7-5A9544C07B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60F3C-5302-4B45-B0AD-B043C37DFE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3147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07C4AD-1FCC-476F-8602-ABA74FD0A1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0F8BC0-914D-4927-AC4F-BE41A371CE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381FFD-4B75-4F81-8C38-BD32289A2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2AB42-3EB8-4986-B07F-E328586AC9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689CD-C13C-4C5D-A81B-B182C07886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7359BF-611D-4AFF-899F-3287F24407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76200"/>
            <a:ext cx="6781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19200"/>
            <a:ext cx="67818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86" name="Rectangle 104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/>
          </a:p>
        </p:txBody>
      </p:sp>
      <p:sp>
        <p:nvSpPr>
          <p:cNvPr id="36887" name="Rectangle 104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/>
          </a:p>
        </p:txBody>
      </p:sp>
      <p:sp>
        <p:nvSpPr>
          <p:cNvPr id="36888" name="Rectangle 10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4924E6E1-DD25-4D32-B27D-F7D087E7A23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0000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6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Selling a Product or Service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1066800" y="76200"/>
            <a:ext cx="7848600" cy="1066800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Briefly introduce yourself and your colleagues.</a:t>
            </a:r>
          </a:p>
          <a:p>
            <a:r>
              <a:rPr lang="en-US"/>
              <a:t>Describe the products or services your company provides at a high level. </a:t>
            </a:r>
          </a:p>
          <a:p>
            <a:r>
              <a:rPr lang="en-US"/>
              <a:t>Example:</a:t>
            </a:r>
            <a:br>
              <a:rPr lang="en-US"/>
            </a:br>
            <a:r>
              <a:rPr lang="en-US"/>
              <a:t>Trey Research offers complete solutions for strategic market planning, from global business intelligence reports to targeted market analysis.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Business opportunities</a:t>
            </a: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1066800" y="1219200"/>
            <a:ext cx="6781800" cy="4724400"/>
          </a:xfrm>
        </p:spPr>
        <p:txBody>
          <a:bodyPr/>
          <a:lstStyle/>
          <a:p>
            <a:r>
              <a:rPr lang="en-US" sz="2400"/>
              <a:t>State the customer’s needs and requirements as you understand them.</a:t>
            </a:r>
          </a:p>
          <a:p>
            <a:r>
              <a:rPr lang="en-US" sz="2400"/>
              <a:t>Example:</a:t>
            </a:r>
          </a:p>
          <a:p>
            <a:pPr lvl="1"/>
            <a:r>
              <a:rPr lang="en-US" sz="2200"/>
              <a:t>Contoso, Ltd. has several new products in research and development that are scheduled to go to market in FY ’06.</a:t>
            </a:r>
          </a:p>
          <a:p>
            <a:pPr lvl="1"/>
            <a:r>
              <a:rPr lang="en-US" sz="2200"/>
              <a:t>Now is the time:</a:t>
            </a:r>
          </a:p>
          <a:p>
            <a:pPr lvl="2"/>
            <a:r>
              <a:rPr lang="en-US" sz="2000"/>
              <a:t>to identify the target market for these products.</a:t>
            </a:r>
          </a:p>
          <a:p>
            <a:pPr lvl="2"/>
            <a:r>
              <a:rPr lang="en-US" sz="2000"/>
              <a:t>to understand how to best brand and position them.</a:t>
            </a:r>
          </a:p>
          <a:p>
            <a:pPr lvl="2"/>
            <a:r>
              <a:rPr lang="en-US" sz="2000"/>
              <a:t>to identify competitors and benchmark their success.</a:t>
            </a:r>
          </a:p>
          <a:p>
            <a:pPr lvl="1"/>
            <a:r>
              <a:rPr lang="en-US" sz="2200"/>
              <a:t>Also consider ongoing support to help you respond to changes in your market.</a:t>
            </a:r>
          </a:p>
          <a:p>
            <a:endParaRPr 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Rectangle 2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products and services</a:t>
            </a:r>
          </a:p>
        </p:txBody>
      </p:sp>
      <p:sp>
        <p:nvSpPr>
          <p:cNvPr id="7197" name="Rectangle 2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400"/>
              <a:t>List the products or services your company provides that will help the customer achieve their objectives.</a:t>
            </a:r>
          </a:p>
          <a:p>
            <a:r>
              <a:rPr lang="en-US" sz="2400"/>
              <a:t>Example: Using a variety of research methodologies, Trey Research can provide support in the following areas:</a:t>
            </a:r>
          </a:p>
          <a:p>
            <a:pPr lvl="1"/>
            <a:endParaRPr lang="en-US" sz="2200"/>
          </a:p>
          <a:p>
            <a:pPr lvl="3"/>
            <a:endParaRPr lang="en-US" sz="1800"/>
          </a:p>
        </p:txBody>
      </p:sp>
      <p:graphicFrame>
        <p:nvGraphicFramePr>
          <p:cNvPr id="58368" name="Diagram 1024"/>
          <p:cNvGraphicFramePr>
            <a:graphicFrameLocks/>
          </p:cNvGraphicFramePr>
          <p:nvPr>
            <p:ph sz="half" idx="2"/>
          </p:nvPr>
        </p:nvGraphicFramePr>
        <p:xfrm>
          <a:off x="838200" y="3352800"/>
          <a:ext cx="7696200" cy="2593975"/>
        </p:xfrm>
        <a:graphic>
          <a:graphicData uri="http://schemas.openxmlformats.org/drawingml/2006/compatibility">
            <com:legacyDrawing xmlns:com="http://schemas.openxmlformats.org/drawingml/2006/compatibility" spid="_x0000_s58368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4648200" y="1981200"/>
            <a:ext cx="381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821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comparison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219200"/>
            <a:ext cx="6781800" cy="1295400"/>
          </a:xfrm>
        </p:spPr>
        <p:txBody>
          <a:bodyPr/>
          <a:lstStyle/>
          <a:p>
            <a:r>
              <a:rPr lang="en-US" sz="2400"/>
              <a:t>Point out financial benefits to the customer.</a:t>
            </a:r>
          </a:p>
          <a:p>
            <a:r>
              <a:rPr lang="en-US" sz="2400"/>
              <a:t>Compare costs of your product or service with one or more competitors.</a:t>
            </a:r>
          </a:p>
        </p:txBody>
      </p:sp>
      <p:graphicFrame>
        <p:nvGraphicFramePr>
          <p:cNvPr id="8515" name="Group 323"/>
          <p:cNvGraphicFramePr>
            <a:graphicFrameLocks noGrp="1"/>
          </p:cNvGraphicFramePr>
          <p:nvPr>
            <p:ph sz="half" idx="2"/>
          </p:nvPr>
        </p:nvGraphicFramePr>
        <p:xfrm>
          <a:off x="1295400" y="2590800"/>
          <a:ext cx="6781800" cy="3489962"/>
        </p:xfrm>
        <a:graphic>
          <a:graphicData uri="http://schemas.openxmlformats.org/drawingml/2006/table">
            <a:tbl>
              <a:tblPr/>
              <a:tblGrid>
                <a:gridCol w="2971800"/>
                <a:gridCol w="1905000"/>
                <a:gridCol w="1905000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Custom Research Service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Trey Research Cost*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Company A Cost*</a:t>
                      </a:r>
                    </a:p>
                  </a:txBody>
                  <a:tcPr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Market entry analysis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Industry benchmarking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7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Pricing and brand analysis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Forecasting and planning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Subscription Research Service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Consumer industry market reports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Online global business intelligence database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42" name="Text Box 250"/>
          <p:cNvSpPr txBox="1">
            <a:spLocks noChangeArrowheads="1"/>
          </p:cNvSpPr>
          <p:nvPr/>
        </p:nvSpPr>
        <p:spPr bwMode="auto">
          <a:xfrm>
            <a:off x="1143000" y="6324600"/>
            <a:ext cx="6781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* Cost of custom research service depends on project scope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94" name="Rectangle 7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Our strengths</a:t>
            </a:r>
          </a:p>
        </p:txBody>
      </p:sp>
      <p:sp>
        <p:nvSpPr>
          <p:cNvPr id="9256" name="AutoShape 40"/>
          <p:cNvSpPr>
            <a:spLocks noChangeArrowheads="1"/>
          </p:cNvSpPr>
          <p:nvPr/>
        </p:nvSpPr>
        <p:spPr bwMode="auto">
          <a:xfrm flipH="1">
            <a:off x="3505200" y="2528888"/>
            <a:ext cx="2336800" cy="2336800"/>
          </a:xfrm>
          <a:custGeom>
            <a:avLst/>
            <a:gdLst>
              <a:gd name="G0" fmla="+- -5898240 0 0"/>
              <a:gd name="G1" fmla="+- -9437184 0 0"/>
              <a:gd name="G2" fmla="+- -5898240 0 -9437184"/>
              <a:gd name="G3" fmla="+- 10800 0 0"/>
              <a:gd name="G4" fmla="+- 0 0 -58982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-9437184"/>
              <a:gd name="G10" fmla="+- 8100 0 2700"/>
              <a:gd name="G11" fmla="cos G10 -5898240"/>
              <a:gd name="G12" fmla="sin G10 -5898240"/>
              <a:gd name="G13" fmla="cos 13500 -5898240"/>
              <a:gd name="G14" fmla="sin 13500 -5898240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-5898240"/>
              <a:gd name="G22" fmla="sin G20 -5898240"/>
              <a:gd name="G23" fmla="+- G21 10800 0"/>
              <a:gd name="G24" fmla="+- G12 G23 G22"/>
              <a:gd name="G25" fmla="+- G22 G23 G11"/>
              <a:gd name="G26" fmla="cos 10800 -5898240"/>
              <a:gd name="G27" fmla="sin 10800 -5898240"/>
              <a:gd name="G28" fmla="cos 8100 -5898240"/>
              <a:gd name="G29" fmla="sin 8100 -58982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9437184"/>
              <a:gd name="G36" fmla="sin G34 -9437184"/>
              <a:gd name="G37" fmla="+/ -9437184 -58982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5896 w 21600"/>
              <a:gd name="T5" fmla="*/ 1177 h 21600"/>
              <a:gd name="T6" fmla="*/ 3154 w 21600"/>
              <a:gd name="T7" fmla="*/ 5245 h 21600"/>
              <a:gd name="T8" fmla="*/ 7122 w 21600"/>
              <a:gd name="T9" fmla="*/ 3582 h 21600"/>
              <a:gd name="T10" fmla="*/ 10799 w 21600"/>
              <a:gd name="T11" fmla="*/ -2700 h 21600"/>
              <a:gd name="T12" fmla="*/ 14849 w 21600"/>
              <a:gd name="T13" fmla="*/ 1350 h 21600"/>
              <a:gd name="T14" fmla="*/ 10799 w 21600"/>
              <a:gd name="T15" fmla="*/ 54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99" y="2700"/>
                </a:moveTo>
                <a:cubicBezTo>
                  <a:pt x="8207" y="2700"/>
                  <a:pt x="5771" y="3941"/>
                  <a:pt x="4246" y="6038"/>
                </a:cubicBezTo>
                <a:lnTo>
                  <a:pt x="2062" y="4451"/>
                </a:lnTo>
                <a:cubicBezTo>
                  <a:pt x="4094" y="1655"/>
                  <a:pt x="7342" y="0"/>
                  <a:pt x="10799" y="0"/>
                </a:cubicBezTo>
                <a:lnTo>
                  <a:pt x="10799" y="-2700"/>
                </a:lnTo>
                <a:lnTo>
                  <a:pt x="14849" y="1350"/>
                </a:lnTo>
                <a:lnTo>
                  <a:pt x="10799" y="5400"/>
                </a:lnTo>
                <a:lnTo>
                  <a:pt x="10799" y="2700"/>
                </a:lnTo>
                <a:close/>
              </a:path>
            </a:pathLst>
          </a:custGeom>
          <a:solidFill>
            <a:schemeClr val="accent1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r>
              <a:rPr kumimoji="1" lang="en-US" sz="1200" b="1">
                <a:latin typeface="Garamond" pitchFamily="18" charset="0"/>
              </a:rPr>
              <a:t>Research</a:t>
            </a:r>
          </a:p>
          <a:p>
            <a:pPr eaLnBrk="0" hangingPunct="0"/>
            <a:r>
              <a:rPr kumimoji="1" lang="en-US" sz="1200" b="1">
                <a:latin typeface="Garamond" pitchFamily="18" charset="0"/>
              </a:rPr>
              <a:t>Network</a:t>
            </a:r>
            <a:endParaRPr kumimoji="1" lang="en-US" sz="1200">
              <a:latin typeface="Garamond" pitchFamily="18" charset="0"/>
            </a:endParaRPr>
          </a:p>
        </p:txBody>
      </p:sp>
      <p:sp>
        <p:nvSpPr>
          <p:cNvPr id="9257" name="AutoShape 41"/>
          <p:cNvSpPr>
            <a:spLocks noChangeArrowheads="1"/>
          </p:cNvSpPr>
          <p:nvPr/>
        </p:nvSpPr>
        <p:spPr bwMode="auto">
          <a:xfrm flipH="1">
            <a:off x="3505200" y="2528888"/>
            <a:ext cx="2336800" cy="2336800"/>
          </a:xfrm>
          <a:custGeom>
            <a:avLst/>
            <a:gdLst>
              <a:gd name="G0" fmla="+- 11796480 0 0"/>
              <a:gd name="G1" fmla="+- 8257536 0 0"/>
              <a:gd name="G2" fmla="+- 11796480 0 8257536"/>
              <a:gd name="G3" fmla="+- 10800 0 0"/>
              <a:gd name="G4" fmla="+- 0 0 1179648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8257536"/>
              <a:gd name="G10" fmla="+- 8100 0 2700"/>
              <a:gd name="G11" fmla="cos G10 11796480"/>
              <a:gd name="G12" fmla="sin G10 11796480"/>
              <a:gd name="G13" fmla="cos 13500 11796480"/>
              <a:gd name="G14" fmla="sin 13500 11796480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11796480"/>
              <a:gd name="G22" fmla="sin G20 11796480"/>
              <a:gd name="G23" fmla="+- G21 10800 0"/>
              <a:gd name="G24" fmla="+- G12 G23 G22"/>
              <a:gd name="G25" fmla="+- G22 G23 G11"/>
              <a:gd name="G26" fmla="cos 10800 11796480"/>
              <a:gd name="G27" fmla="sin 10800 11796480"/>
              <a:gd name="G28" fmla="cos 8100 11796480"/>
              <a:gd name="G29" fmla="sin 8100 1179648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8257536"/>
              <a:gd name="G36" fmla="sin G34 8257536"/>
              <a:gd name="G37" fmla="+/ 8257536 1179648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177 w 21600"/>
              <a:gd name="T5" fmla="*/ 15703 h 21600"/>
              <a:gd name="T6" fmla="*/ 5245 w 21600"/>
              <a:gd name="T7" fmla="*/ 18445 h 21600"/>
              <a:gd name="T8" fmla="*/ 3582 w 21600"/>
              <a:gd name="T9" fmla="*/ 14477 h 21600"/>
              <a:gd name="T10" fmla="*/ -2700 w 21600"/>
              <a:gd name="T11" fmla="*/ 10800 h 21600"/>
              <a:gd name="T12" fmla="*/ 1350 w 21600"/>
              <a:gd name="T13" fmla="*/ 6750 h 21600"/>
              <a:gd name="T14" fmla="*/ 54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2700" y="10800"/>
                </a:moveTo>
                <a:cubicBezTo>
                  <a:pt x="2700" y="13392"/>
                  <a:pt x="3941" y="15828"/>
                  <a:pt x="6038" y="17353"/>
                </a:cubicBezTo>
                <a:lnTo>
                  <a:pt x="4451" y="19537"/>
                </a:lnTo>
                <a:cubicBezTo>
                  <a:pt x="1655" y="17505"/>
                  <a:pt x="0" y="14257"/>
                  <a:pt x="0" y="10800"/>
                </a:cubicBezTo>
                <a:lnTo>
                  <a:pt x="-2700" y="10800"/>
                </a:lnTo>
                <a:lnTo>
                  <a:pt x="1350" y="6750"/>
                </a:lnTo>
                <a:lnTo>
                  <a:pt x="5400" y="10800"/>
                </a:lnTo>
                <a:lnTo>
                  <a:pt x="2700" y="10800"/>
                </a:lnTo>
                <a:close/>
              </a:path>
            </a:pathLst>
          </a:custGeom>
          <a:solidFill>
            <a:schemeClr val="bg2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58" name="AutoShape 42"/>
          <p:cNvSpPr>
            <a:spLocks noChangeArrowheads="1"/>
          </p:cNvSpPr>
          <p:nvPr/>
        </p:nvSpPr>
        <p:spPr bwMode="auto">
          <a:xfrm flipH="1">
            <a:off x="3505200" y="2528888"/>
            <a:ext cx="2336800" cy="2336800"/>
          </a:xfrm>
          <a:custGeom>
            <a:avLst/>
            <a:gdLst>
              <a:gd name="G0" fmla="+- 5898240 0 0"/>
              <a:gd name="G1" fmla="+- 2359296 0 0"/>
              <a:gd name="G2" fmla="+- 5898240 0 2359296"/>
              <a:gd name="G3" fmla="+- 10800 0 0"/>
              <a:gd name="G4" fmla="+- 0 0 58982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2359296"/>
              <a:gd name="G10" fmla="+- 8100 0 2700"/>
              <a:gd name="G11" fmla="cos G10 5898240"/>
              <a:gd name="G12" fmla="sin G10 5898240"/>
              <a:gd name="G13" fmla="cos 13500 5898240"/>
              <a:gd name="G14" fmla="sin 13500 5898240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5898240"/>
              <a:gd name="G22" fmla="sin G20 5898240"/>
              <a:gd name="G23" fmla="+- G21 10800 0"/>
              <a:gd name="G24" fmla="+- G12 G23 G22"/>
              <a:gd name="G25" fmla="+- G22 G23 G11"/>
              <a:gd name="G26" fmla="cos 10800 5898240"/>
              <a:gd name="G27" fmla="sin 10800 5898240"/>
              <a:gd name="G28" fmla="cos 8100 5898240"/>
              <a:gd name="G29" fmla="sin 8100 58982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2359296"/>
              <a:gd name="G36" fmla="sin G34 2359296"/>
              <a:gd name="G37" fmla="+/ 2359296 58982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5703 w 21600"/>
              <a:gd name="T5" fmla="*/ 20422 h 21600"/>
              <a:gd name="T6" fmla="*/ 18445 w 21600"/>
              <a:gd name="T7" fmla="*/ 16354 h 21600"/>
              <a:gd name="T8" fmla="*/ 14477 w 21600"/>
              <a:gd name="T9" fmla="*/ 18017 h 21600"/>
              <a:gd name="T10" fmla="*/ 10800 w 21600"/>
              <a:gd name="T11" fmla="*/ 24300 h 21600"/>
              <a:gd name="T12" fmla="*/ 6750 w 21600"/>
              <a:gd name="T13" fmla="*/ 20250 h 21600"/>
              <a:gd name="T14" fmla="*/ 10800 w 21600"/>
              <a:gd name="T15" fmla="*/ 162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800" y="18900"/>
                </a:moveTo>
                <a:cubicBezTo>
                  <a:pt x="13392" y="18899"/>
                  <a:pt x="15828" y="17658"/>
                  <a:pt x="17353" y="15561"/>
                </a:cubicBezTo>
                <a:lnTo>
                  <a:pt x="19537" y="17148"/>
                </a:lnTo>
                <a:cubicBezTo>
                  <a:pt x="17505" y="19944"/>
                  <a:pt x="14257" y="21599"/>
                  <a:pt x="10800" y="21600"/>
                </a:cubicBezTo>
                <a:lnTo>
                  <a:pt x="10800" y="24300"/>
                </a:lnTo>
                <a:lnTo>
                  <a:pt x="6750" y="20250"/>
                </a:lnTo>
                <a:lnTo>
                  <a:pt x="10800" y="16200"/>
                </a:lnTo>
                <a:lnTo>
                  <a:pt x="10800" y="18900"/>
                </a:lnTo>
                <a:close/>
              </a:path>
            </a:pathLst>
          </a:custGeom>
          <a:solidFill>
            <a:schemeClr val="accent2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59" name="AutoShape 43"/>
          <p:cNvSpPr>
            <a:spLocks noChangeArrowheads="1"/>
          </p:cNvSpPr>
          <p:nvPr/>
        </p:nvSpPr>
        <p:spPr bwMode="auto">
          <a:xfrm flipH="1">
            <a:off x="3505200" y="2514600"/>
            <a:ext cx="2336800" cy="2336800"/>
          </a:xfrm>
          <a:custGeom>
            <a:avLst/>
            <a:gdLst>
              <a:gd name="G0" fmla="+- 0 0 0"/>
              <a:gd name="G1" fmla="+- -3538944 0 0"/>
              <a:gd name="G2" fmla="+- 0 0 -3538944"/>
              <a:gd name="G3" fmla="+- 10800 0 0"/>
              <a:gd name="G4" fmla="+- 0 0 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-3538944"/>
              <a:gd name="G10" fmla="+- 8100 0 2700"/>
              <a:gd name="G11" fmla="cos G10 0"/>
              <a:gd name="G12" fmla="sin G10 0"/>
              <a:gd name="G13" fmla="cos 13500 0"/>
              <a:gd name="G14" fmla="sin 13500 0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0"/>
              <a:gd name="G22" fmla="sin G20 0"/>
              <a:gd name="G23" fmla="+- G21 10800 0"/>
              <a:gd name="G24" fmla="+- G12 G23 G22"/>
              <a:gd name="G25" fmla="+- G22 G23 G11"/>
              <a:gd name="G26" fmla="cos 10800 0"/>
              <a:gd name="G27" fmla="sin 10800 0"/>
              <a:gd name="G28" fmla="cos 8100 0"/>
              <a:gd name="G29" fmla="sin 8100 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3538944"/>
              <a:gd name="G36" fmla="sin G34 -3538944"/>
              <a:gd name="G37" fmla="+/ -3538944 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0422 w 21600"/>
              <a:gd name="T5" fmla="*/ 5896 h 21600"/>
              <a:gd name="T6" fmla="*/ 16354 w 21600"/>
              <a:gd name="T7" fmla="*/ 3154 h 21600"/>
              <a:gd name="T8" fmla="*/ 18017 w 21600"/>
              <a:gd name="T9" fmla="*/ 7122 h 21600"/>
              <a:gd name="T10" fmla="*/ 24300 w 21600"/>
              <a:gd name="T11" fmla="*/ 10800 h 21600"/>
              <a:gd name="T12" fmla="*/ 20250 w 21600"/>
              <a:gd name="T13" fmla="*/ 14850 h 21600"/>
              <a:gd name="T14" fmla="*/ 16200 w 21600"/>
              <a:gd name="T15" fmla="*/ 108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00" y="10800"/>
                </a:moveTo>
                <a:cubicBezTo>
                  <a:pt x="18900" y="8207"/>
                  <a:pt x="17658" y="5771"/>
                  <a:pt x="15561" y="4246"/>
                </a:cubicBezTo>
                <a:lnTo>
                  <a:pt x="17148" y="2062"/>
                </a:lnTo>
                <a:cubicBezTo>
                  <a:pt x="19944" y="4094"/>
                  <a:pt x="21599" y="7342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20250" y="14850"/>
                </a:lnTo>
                <a:lnTo>
                  <a:pt x="16200" y="10800"/>
                </a:lnTo>
                <a:lnTo>
                  <a:pt x="18900" y="10800"/>
                </a:lnTo>
                <a:close/>
              </a:path>
            </a:pathLst>
          </a:custGeom>
          <a:solidFill>
            <a:schemeClr val="bg2"/>
          </a:solidFill>
          <a:ln w="12700">
            <a:noFill/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 rot="1343648">
            <a:off x="4597400" y="2528888"/>
            <a:ext cx="9271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Global data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 rot="-4005805">
            <a:off x="3116263" y="3132137"/>
            <a:ext cx="1143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Benchmarking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 rot="1095110">
            <a:off x="3733800" y="4343400"/>
            <a:ext cx="1368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Brand intelligence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 rot="17839167">
            <a:off x="5213350" y="3967163"/>
            <a:ext cx="6445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Trends</a:t>
            </a:r>
          </a:p>
        </p:txBody>
      </p:sp>
      <p:sp>
        <p:nvSpPr>
          <p:cNvPr id="9265" name="AutoShape 49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G0" fmla="+- -5898240 0 0"/>
              <a:gd name="G1" fmla="+- -8729395 0 0"/>
              <a:gd name="G2" fmla="+- -5898240 0 -8729395"/>
              <a:gd name="G3" fmla="+- 10800 0 0"/>
              <a:gd name="G4" fmla="+- 0 0 -5898240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-8729395"/>
              <a:gd name="G10" fmla="+- 8100 0 2700"/>
              <a:gd name="G11" fmla="cos G10 -5898240"/>
              <a:gd name="G12" fmla="sin G10 -5898240"/>
              <a:gd name="G13" fmla="cos 13500 -5898240"/>
              <a:gd name="G14" fmla="sin 13500 -5898240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-5898240"/>
              <a:gd name="G22" fmla="sin G20 -5898240"/>
              <a:gd name="G23" fmla="+- G21 10800 0"/>
              <a:gd name="G24" fmla="+- G12 G23 G22"/>
              <a:gd name="G25" fmla="+- G22 G23 G11"/>
              <a:gd name="G26" fmla="cos 10800 -5898240"/>
              <a:gd name="G27" fmla="sin 10800 -5898240"/>
              <a:gd name="G28" fmla="cos 8100 -5898240"/>
              <a:gd name="G29" fmla="sin 8100 -5898240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8729395"/>
              <a:gd name="G36" fmla="sin G34 -8729395"/>
              <a:gd name="G37" fmla="+/ -8729395 -5898240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6824 w 21600"/>
              <a:gd name="T5" fmla="*/ 758 h 21600"/>
              <a:gd name="T6" fmla="*/ 4331 w 21600"/>
              <a:gd name="T7" fmla="*/ 3911 h 21600"/>
              <a:gd name="T8" fmla="*/ 7818 w 21600"/>
              <a:gd name="T9" fmla="*/ 3268 h 21600"/>
              <a:gd name="T10" fmla="*/ 10799 w 21600"/>
              <a:gd name="T11" fmla="*/ -2700 h 21600"/>
              <a:gd name="T12" fmla="*/ 14849 w 21600"/>
              <a:gd name="T13" fmla="*/ 1350 h 21600"/>
              <a:gd name="T14" fmla="*/ 10799 w 21600"/>
              <a:gd name="T15" fmla="*/ 5400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99" y="2700"/>
                </a:moveTo>
                <a:cubicBezTo>
                  <a:pt x="8739" y="2700"/>
                  <a:pt x="6756" y="3485"/>
                  <a:pt x="5255" y="4895"/>
                </a:cubicBezTo>
                <a:lnTo>
                  <a:pt x="3406" y="2927"/>
                </a:lnTo>
                <a:cubicBezTo>
                  <a:pt x="5409" y="1046"/>
                  <a:pt x="8053" y="0"/>
                  <a:pt x="10799" y="0"/>
                </a:cubicBezTo>
                <a:lnTo>
                  <a:pt x="10799" y="-2700"/>
                </a:lnTo>
                <a:lnTo>
                  <a:pt x="14849" y="1350"/>
                </a:lnTo>
                <a:lnTo>
                  <a:pt x="10799" y="5400"/>
                </a:lnTo>
                <a:lnTo>
                  <a:pt x="10799" y="2700"/>
                </a:lnTo>
                <a:close/>
              </a:path>
            </a:pathLst>
          </a:custGeom>
          <a:solidFill>
            <a:schemeClr val="bg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r>
              <a:rPr kumimoji="1" lang="en-US" sz="1200" b="1">
                <a:latin typeface="Garamond" pitchFamily="18" charset="0"/>
              </a:rPr>
              <a:t>Industry and</a:t>
            </a:r>
          </a:p>
          <a:p>
            <a:pPr eaLnBrk="0" hangingPunct="0"/>
            <a:r>
              <a:rPr kumimoji="1" lang="en-US" sz="1200" b="1">
                <a:latin typeface="Garamond" pitchFamily="18" charset="0"/>
              </a:rPr>
              <a:t>Technology</a:t>
            </a:r>
          </a:p>
          <a:p>
            <a:pPr eaLnBrk="0" hangingPunct="0"/>
            <a:r>
              <a:rPr kumimoji="1" lang="en-US" sz="1200" b="1">
                <a:latin typeface="Garamond" pitchFamily="18" charset="0"/>
              </a:rPr>
              <a:t>Markets</a:t>
            </a:r>
          </a:p>
        </p:txBody>
      </p:sp>
      <p:sp>
        <p:nvSpPr>
          <p:cNvPr id="9266" name="AutoShape 50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G0" fmla="+- -10616832 0 0"/>
              <a:gd name="G1" fmla="+- 10144973 0 0"/>
              <a:gd name="G2" fmla="+- -10616832 0 10144973"/>
              <a:gd name="G3" fmla="+- 10800 0 0"/>
              <a:gd name="G4" fmla="+- 0 0 -1061683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10144973"/>
              <a:gd name="G10" fmla="+- 8100 0 2700"/>
              <a:gd name="G11" fmla="cos G10 -10616832"/>
              <a:gd name="G12" fmla="sin G10 -10616832"/>
              <a:gd name="G13" fmla="cos 13500 -10616832"/>
              <a:gd name="G14" fmla="sin 13500 -10616832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-10616832"/>
              <a:gd name="G22" fmla="sin G20 -10616832"/>
              <a:gd name="G23" fmla="+- G21 10800 0"/>
              <a:gd name="G24" fmla="+- G12 G23 G22"/>
              <a:gd name="G25" fmla="+- G22 G23 G11"/>
              <a:gd name="G26" fmla="cos 10800 -10616832"/>
              <a:gd name="G27" fmla="sin 10800 -10616832"/>
              <a:gd name="G28" fmla="cos 8100 -10616832"/>
              <a:gd name="G29" fmla="sin 8100 -1061683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10144973"/>
              <a:gd name="G36" fmla="sin G34 10144973"/>
              <a:gd name="G37" fmla="+/ 10144973 -1061683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21 w 21600"/>
              <a:gd name="T5" fmla="*/ 11478 h 21600"/>
              <a:gd name="T6" fmla="*/ 2249 w 21600"/>
              <a:gd name="T7" fmla="*/ 14823 h 21600"/>
              <a:gd name="T8" fmla="*/ 2715 w 21600"/>
              <a:gd name="T9" fmla="*/ 11308 h 21600"/>
              <a:gd name="T10" fmla="*/ -2040 w 21600"/>
              <a:gd name="T11" fmla="*/ 6628 h 21600"/>
              <a:gd name="T12" fmla="*/ 3064 w 21600"/>
              <a:gd name="T13" fmla="*/ 4027 h 21600"/>
              <a:gd name="T14" fmla="*/ 5664 w 21600"/>
              <a:gd name="T15" fmla="*/ 913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096" y="8296"/>
                </a:moveTo>
                <a:cubicBezTo>
                  <a:pt x="2833" y="9105"/>
                  <a:pt x="2700" y="9950"/>
                  <a:pt x="2700" y="10799"/>
                </a:cubicBezTo>
                <a:cubicBezTo>
                  <a:pt x="2699" y="11992"/>
                  <a:pt x="2963" y="13169"/>
                  <a:pt x="3470" y="14248"/>
                </a:cubicBezTo>
                <a:lnTo>
                  <a:pt x="1027" y="15398"/>
                </a:lnTo>
                <a:cubicBezTo>
                  <a:pt x="350" y="13959"/>
                  <a:pt x="0" y="12389"/>
                  <a:pt x="0" y="10800"/>
                </a:cubicBezTo>
                <a:cubicBezTo>
                  <a:pt x="-1" y="9666"/>
                  <a:pt x="178" y="8540"/>
                  <a:pt x="528" y="7462"/>
                </a:cubicBezTo>
                <a:lnTo>
                  <a:pt x="-2040" y="6628"/>
                </a:lnTo>
                <a:lnTo>
                  <a:pt x="3064" y="4027"/>
                </a:lnTo>
                <a:lnTo>
                  <a:pt x="5664" y="9131"/>
                </a:lnTo>
                <a:lnTo>
                  <a:pt x="3096" y="8296"/>
                </a:lnTo>
                <a:close/>
              </a:path>
            </a:pathLst>
          </a:custGeom>
          <a:solidFill>
            <a:schemeClr val="accent1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67" name="AutoShape 51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G0" fmla="+- 8257536 0 0"/>
              <a:gd name="G1" fmla="+- 5426380 0 0"/>
              <a:gd name="G2" fmla="+- 8257536 0 5426380"/>
              <a:gd name="G3" fmla="+- 10800 0 0"/>
              <a:gd name="G4" fmla="+- 0 0 8257536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5426380"/>
              <a:gd name="G10" fmla="+- 8100 0 2700"/>
              <a:gd name="G11" fmla="cos G10 8257536"/>
              <a:gd name="G12" fmla="sin G10 8257536"/>
              <a:gd name="G13" fmla="cos 13500 8257536"/>
              <a:gd name="G14" fmla="sin 13500 8257536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8257536"/>
              <a:gd name="G22" fmla="sin G20 8257536"/>
              <a:gd name="G23" fmla="+- G21 10800 0"/>
              <a:gd name="G24" fmla="+- G12 G23 G22"/>
              <a:gd name="G25" fmla="+- G22 G23 G11"/>
              <a:gd name="G26" fmla="cos 10800 8257536"/>
              <a:gd name="G27" fmla="sin 10800 8257536"/>
              <a:gd name="G28" fmla="cos 8100 8257536"/>
              <a:gd name="G29" fmla="sin 8100 8257536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5426380"/>
              <a:gd name="G36" fmla="sin G34 5426380"/>
              <a:gd name="G37" fmla="+/ 5426380 8257536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8114 w 21600"/>
              <a:gd name="T5" fmla="*/ 21260 h 21600"/>
              <a:gd name="T6" fmla="*/ 11984 w 21600"/>
              <a:gd name="T7" fmla="*/ 20175 h 21600"/>
              <a:gd name="T8" fmla="*/ 8785 w 21600"/>
              <a:gd name="T9" fmla="*/ 18645 h 21600"/>
              <a:gd name="T10" fmla="*/ 2864 w 21600"/>
              <a:gd name="T11" fmla="*/ 21721 h 21600"/>
              <a:gd name="T12" fmla="*/ 1968 w 21600"/>
              <a:gd name="T13" fmla="*/ 16065 h 21600"/>
              <a:gd name="T14" fmla="*/ 7625 w 21600"/>
              <a:gd name="T15" fmla="*/ 151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6038" y="17353"/>
                </a:moveTo>
                <a:cubicBezTo>
                  <a:pt x="7422" y="18358"/>
                  <a:pt x="9089" y="18900"/>
                  <a:pt x="10800" y="18900"/>
                </a:cubicBezTo>
                <a:cubicBezTo>
                  <a:pt x="11139" y="18899"/>
                  <a:pt x="11478" y="18878"/>
                  <a:pt x="11815" y="18836"/>
                </a:cubicBezTo>
                <a:lnTo>
                  <a:pt x="12153" y="21514"/>
                </a:lnTo>
                <a:cubicBezTo>
                  <a:pt x="11704" y="21571"/>
                  <a:pt x="11252" y="21599"/>
                  <a:pt x="10800" y="21600"/>
                </a:cubicBezTo>
                <a:cubicBezTo>
                  <a:pt x="8519" y="21600"/>
                  <a:pt x="6297" y="20877"/>
                  <a:pt x="4451" y="19537"/>
                </a:cubicBezTo>
                <a:lnTo>
                  <a:pt x="2864" y="21721"/>
                </a:lnTo>
                <a:lnTo>
                  <a:pt x="1968" y="16065"/>
                </a:lnTo>
                <a:lnTo>
                  <a:pt x="7625" y="15168"/>
                </a:lnTo>
                <a:lnTo>
                  <a:pt x="6038" y="17353"/>
                </a:lnTo>
                <a:close/>
              </a:path>
            </a:pathLst>
          </a:custGeom>
          <a:solidFill>
            <a:schemeClr val="bg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bg2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68" name="AutoShape 52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G0" fmla="+- 3538944 0 0"/>
              <a:gd name="G1" fmla="+- 707788 0 0"/>
              <a:gd name="G2" fmla="+- 3538944 0 707788"/>
              <a:gd name="G3" fmla="+- 10800 0 0"/>
              <a:gd name="G4" fmla="+- 0 0 3538944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707788"/>
              <a:gd name="G10" fmla="+- 8100 0 2700"/>
              <a:gd name="G11" fmla="cos G10 3538944"/>
              <a:gd name="G12" fmla="sin G10 3538944"/>
              <a:gd name="G13" fmla="cos 13500 3538944"/>
              <a:gd name="G14" fmla="sin 13500 3538944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3538944"/>
              <a:gd name="G22" fmla="sin G20 3538944"/>
              <a:gd name="G23" fmla="+- G21 10800 0"/>
              <a:gd name="G24" fmla="+- G12 G23 G22"/>
              <a:gd name="G25" fmla="+- G22 G23 G11"/>
              <a:gd name="G26" fmla="cos 10800 3538944"/>
              <a:gd name="G27" fmla="sin 10800 3538944"/>
              <a:gd name="G28" fmla="cos 8100 3538944"/>
              <a:gd name="G29" fmla="sin 8100 3538944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707788"/>
              <a:gd name="G36" fmla="sin G34 707788"/>
              <a:gd name="G37" fmla="+/ 707788 3538944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918 w 21600"/>
              <a:gd name="T5" fmla="*/ 16586 h 21600"/>
              <a:gd name="T6" fmla="*/ 20082 w 21600"/>
              <a:gd name="T7" fmla="*/ 12570 h 21600"/>
              <a:gd name="T8" fmla="*/ 17639 w 21600"/>
              <a:gd name="T9" fmla="*/ 15140 h 21600"/>
              <a:gd name="T10" fmla="*/ 18735 w 21600"/>
              <a:gd name="T11" fmla="*/ 21721 h 21600"/>
              <a:gd name="T12" fmla="*/ 13077 w 21600"/>
              <a:gd name="T13" fmla="*/ 20825 h 21600"/>
              <a:gd name="T14" fmla="*/ 13974 w 21600"/>
              <a:gd name="T15" fmla="*/ 15168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5561" y="17353"/>
                </a:moveTo>
                <a:cubicBezTo>
                  <a:pt x="17227" y="16142"/>
                  <a:pt x="18370" y="14341"/>
                  <a:pt x="18756" y="12317"/>
                </a:cubicBezTo>
                <a:lnTo>
                  <a:pt x="21408" y="12823"/>
                </a:lnTo>
                <a:cubicBezTo>
                  <a:pt x="20893" y="15522"/>
                  <a:pt x="19370" y="17922"/>
                  <a:pt x="17148" y="19537"/>
                </a:cubicBezTo>
                <a:lnTo>
                  <a:pt x="18735" y="21721"/>
                </a:lnTo>
                <a:lnTo>
                  <a:pt x="13077" y="20825"/>
                </a:lnTo>
                <a:lnTo>
                  <a:pt x="13974" y="15168"/>
                </a:lnTo>
                <a:lnTo>
                  <a:pt x="15561" y="17353"/>
                </a:lnTo>
                <a:close/>
              </a:path>
            </a:pathLst>
          </a:custGeom>
          <a:solidFill>
            <a:schemeClr val="accent2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2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69" name="AutoShape 53"/>
          <p:cNvSpPr>
            <a:spLocks noChangeArrowheads="1"/>
          </p:cNvSpPr>
          <p:nvPr/>
        </p:nvSpPr>
        <p:spPr bwMode="auto">
          <a:xfrm flipH="1">
            <a:off x="6400800" y="2514600"/>
            <a:ext cx="2362200" cy="2362200"/>
          </a:xfrm>
          <a:custGeom>
            <a:avLst/>
            <a:gdLst>
              <a:gd name="G0" fmla="+- -1179648 0 0"/>
              <a:gd name="G1" fmla="+- -4010804 0 0"/>
              <a:gd name="G2" fmla="+- -1179648 0 -4010804"/>
              <a:gd name="G3" fmla="+- 10800 0 0"/>
              <a:gd name="G4" fmla="+- 0 0 -1179648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100 0 0"/>
              <a:gd name="G9" fmla="+- 0 0 -4010804"/>
              <a:gd name="G10" fmla="+- 8100 0 2700"/>
              <a:gd name="G11" fmla="cos G10 -1179648"/>
              <a:gd name="G12" fmla="sin G10 -1179648"/>
              <a:gd name="G13" fmla="cos 13500 -1179648"/>
              <a:gd name="G14" fmla="sin 13500 -1179648"/>
              <a:gd name="G15" fmla="+- G11 10800 0"/>
              <a:gd name="G16" fmla="+- G12 10800 0"/>
              <a:gd name="G17" fmla="+- G13 10800 0"/>
              <a:gd name="G18" fmla="+- G14 10800 0"/>
              <a:gd name="G19" fmla="*/ 8100 1 2"/>
              <a:gd name="G20" fmla="+- G19 5400 0"/>
              <a:gd name="G21" fmla="cos G20 -1179648"/>
              <a:gd name="G22" fmla="sin G20 -1179648"/>
              <a:gd name="G23" fmla="+- G21 10800 0"/>
              <a:gd name="G24" fmla="+- G12 G23 G22"/>
              <a:gd name="G25" fmla="+- G22 G23 G11"/>
              <a:gd name="G26" fmla="cos 10800 -1179648"/>
              <a:gd name="G27" fmla="sin 10800 -1179648"/>
              <a:gd name="G28" fmla="cos 8100 -1179648"/>
              <a:gd name="G29" fmla="sin 8100 -1179648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-4010804"/>
              <a:gd name="G36" fmla="sin G34 -4010804"/>
              <a:gd name="G37" fmla="+/ -4010804 -1179648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100 G39"/>
              <a:gd name="G43" fmla="sin 8100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19121 w 21600"/>
              <a:gd name="T5" fmla="*/ 3915 h 21600"/>
              <a:gd name="T6" fmla="*/ 15352 w 21600"/>
              <a:gd name="T7" fmla="*/ 2518 h 21600"/>
              <a:gd name="T8" fmla="*/ 17041 w 21600"/>
              <a:gd name="T9" fmla="*/ 5636 h 21600"/>
              <a:gd name="T10" fmla="*/ 23639 w 21600"/>
              <a:gd name="T11" fmla="*/ 6628 h 21600"/>
              <a:gd name="T12" fmla="*/ 21039 w 21600"/>
              <a:gd name="T13" fmla="*/ 11731 h 21600"/>
              <a:gd name="T14" fmla="*/ 15935 w 21600"/>
              <a:gd name="T15" fmla="*/ 9131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503" y="8296"/>
                </a:moveTo>
                <a:cubicBezTo>
                  <a:pt x="17866" y="6337"/>
                  <a:pt x="16507" y="4694"/>
                  <a:pt x="14702" y="3701"/>
                </a:cubicBezTo>
                <a:lnTo>
                  <a:pt x="16002" y="1335"/>
                </a:lnTo>
                <a:cubicBezTo>
                  <a:pt x="18410" y="2659"/>
                  <a:pt x="20222" y="4850"/>
                  <a:pt x="21071" y="7462"/>
                </a:cubicBezTo>
                <a:lnTo>
                  <a:pt x="23639" y="6628"/>
                </a:lnTo>
                <a:lnTo>
                  <a:pt x="21039" y="11731"/>
                </a:lnTo>
                <a:lnTo>
                  <a:pt x="15935" y="9131"/>
                </a:lnTo>
                <a:lnTo>
                  <a:pt x="18503" y="8296"/>
                </a:lnTo>
                <a:close/>
              </a:path>
            </a:pathLst>
          </a:custGeom>
          <a:solidFill>
            <a:schemeClr val="accent1"/>
          </a:solidFill>
          <a:ln w="12700">
            <a:miter lim="800000"/>
            <a:headEnd type="none" w="sm" len="sm"/>
            <a:tailEnd type="none" w="sm" len="sm"/>
          </a:ln>
          <a:effectLst/>
          <a:scene3d>
            <a:camera prst="legacyObliqueTopRight"/>
            <a:lightRig rig="legacyFlat3" dir="b"/>
          </a:scene3d>
          <a:sp3d extrusionH="100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 anchorCtr="1">
            <a:flatTx/>
          </a:bodyPr>
          <a:lstStyle/>
          <a:p>
            <a:pPr eaLnBrk="0" hangingPunct="0"/>
            <a:endParaRPr kumimoji="1" lang="en-US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 rot="18243549">
            <a:off x="6092031" y="2975769"/>
            <a:ext cx="1165225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400" b="1">
                <a:solidFill>
                  <a:schemeClr val="bg1"/>
                </a:solidFill>
                <a:latin typeface="Garamond" pitchFamily="18" charset="0"/>
              </a:rPr>
              <a:t>B2B Services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 rot="660694">
            <a:off x="7527925" y="2452688"/>
            <a:ext cx="7048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Finance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 rot="-5453935">
            <a:off x="8268494" y="3436144"/>
            <a:ext cx="5953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Media</a:t>
            </a: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 rot="-1165951">
            <a:off x="7527925" y="4357688"/>
            <a:ext cx="8747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Machinery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 rot="3355293">
            <a:off x="6527006" y="4064794"/>
            <a:ext cx="569913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tIns="137160" anchor="ctr">
            <a:spAutoFit/>
          </a:bodyPr>
          <a:lstStyle/>
          <a:p>
            <a:pPr algn="ctr" eaLnBrk="0" hangingPunct="0"/>
            <a:r>
              <a:rPr kumimoji="1" lang="en-US" sz="1200" b="1">
                <a:solidFill>
                  <a:schemeClr val="bg1"/>
                </a:solidFill>
                <a:latin typeface="Garamond" pitchFamily="18" charset="0"/>
              </a:rPr>
              <a:t>Trade</a:t>
            </a:r>
          </a:p>
        </p:txBody>
      </p:sp>
      <p:grpSp>
        <p:nvGrpSpPr>
          <p:cNvPr id="9295" name="Group 79"/>
          <p:cNvGrpSpPr>
            <a:grpSpLocks/>
          </p:cNvGrpSpPr>
          <p:nvPr/>
        </p:nvGrpSpPr>
        <p:grpSpPr bwMode="auto">
          <a:xfrm>
            <a:off x="457200" y="2590800"/>
            <a:ext cx="2336800" cy="2351088"/>
            <a:chOff x="2064" y="2151"/>
            <a:chExt cx="1472" cy="1481"/>
          </a:xfrm>
        </p:grpSpPr>
        <p:sp>
          <p:nvSpPr>
            <p:cNvPr id="9296" name="AutoShape 80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G0" fmla="+- -5898240 0 0"/>
                <a:gd name="G1" fmla="+- -9437184 0 0"/>
                <a:gd name="G2" fmla="+- -5898240 0 -9437184"/>
                <a:gd name="G3" fmla="+- 10800 0 0"/>
                <a:gd name="G4" fmla="+- 0 0 -589824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100 0 0"/>
                <a:gd name="G9" fmla="+- 0 0 -9437184"/>
                <a:gd name="G10" fmla="+- 8100 0 2700"/>
                <a:gd name="G11" fmla="cos G10 -5898240"/>
                <a:gd name="G12" fmla="sin G10 -5898240"/>
                <a:gd name="G13" fmla="cos 13500 -5898240"/>
                <a:gd name="G14" fmla="sin 13500 -5898240"/>
                <a:gd name="G15" fmla="+- G11 10800 0"/>
                <a:gd name="G16" fmla="+- G12 10800 0"/>
                <a:gd name="G17" fmla="+- G13 10800 0"/>
                <a:gd name="G18" fmla="+- G14 10800 0"/>
                <a:gd name="G19" fmla="*/ 8100 1 2"/>
                <a:gd name="G20" fmla="+- G19 5400 0"/>
                <a:gd name="G21" fmla="cos G20 -5898240"/>
                <a:gd name="G22" fmla="sin G20 -5898240"/>
                <a:gd name="G23" fmla="+- G21 10800 0"/>
                <a:gd name="G24" fmla="+- G12 G23 G22"/>
                <a:gd name="G25" fmla="+- G22 G23 G11"/>
                <a:gd name="G26" fmla="cos 10800 -5898240"/>
                <a:gd name="G27" fmla="sin 10800 -5898240"/>
                <a:gd name="G28" fmla="cos 8100 -5898240"/>
                <a:gd name="G29" fmla="sin 8100 -589824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9437184"/>
                <a:gd name="G36" fmla="sin G34 -9437184"/>
                <a:gd name="G37" fmla="+/ -9437184 -589824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100 G39"/>
                <a:gd name="G43" fmla="sin 81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5896 w 21600"/>
                <a:gd name="T5" fmla="*/ 1177 h 21600"/>
                <a:gd name="T6" fmla="*/ 3154 w 21600"/>
                <a:gd name="T7" fmla="*/ 5245 h 21600"/>
                <a:gd name="T8" fmla="*/ 7122 w 21600"/>
                <a:gd name="T9" fmla="*/ 3582 h 21600"/>
                <a:gd name="T10" fmla="*/ 10799 w 21600"/>
                <a:gd name="T11" fmla="*/ -2700 h 21600"/>
                <a:gd name="T12" fmla="*/ 14849 w 21600"/>
                <a:gd name="T13" fmla="*/ 1350 h 21600"/>
                <a:gd name="T14" fmla="*/ 10799 w 21600"/>
                <a:gd name="T15" fmla="*/ 54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799" y="2700"/>
                  </a:moveTo>
                  <a:cubicBezTo>
                    <a:pt x="8207" y="2700"/>
                    <a:pt x="5771" y="3941"/>
                    <a:pt x="4246" y="6038"/>
                  </a:cubicBezTo>
                  <a:lnTo>
                    <a:pt x="2062" y="4451"/>
                  </a:lnTo>
                  <a:cubicBezTo>
                    <a:pt x="4094" y="1655"/>
                    <a:pt x="7342" y="0"/>
                    <a:pt x="10799" y="0"/>
                  </a:cubicBezTo>
                  <a:lnTo>
                    <a:pt x="10799" y="-2700"/>
                  </a:lnTo>
                  <a:lnTo>
                    <a:pt x="14849" y="1350"/>
                  </a:lnTo>
                  <a:lnTo>
                    <a:pt x="10799" y="5400"/>
                  </a:lnTo>
                  <a:lnTo>
                    <a:pt x="10799" y="2700"/>
                  </a:lnTo>
                  <a:close/>
                </a:path>
              </a:pathLst>
            </a:custGeom>
            <a:solidFill>
              <a:schemeClr val="accent1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</p:spPr>
          <p:txBody>
            <a:bodyPr wrap="none" anchor="ctr" anchorCtr="1">
              <a:flatTx/>
            </a:bodyPr>
            <a:lstStyle/>
            <a:p>
              <a:pPr eaLnBrk="0" hangingPunct="0"/>
              <a:r>
                <a:rPr kumimoji="1" lang="en-US" sz="1200" b="1">
                  <a:latin typeface="Garamond" pitchFamily="18" charset="0"/>
                </a:rPr>
                <a:t>Consumer Goods</a:t>
              </a:r>
            </a:p>
            <a:p>
              <a:pPr eaLnBrk="0" hangingPunct="0"/>
              <a:r>
                <a:rPr kumimoji="1" lang="en-US" sz="1200" b="1">
                  <a:latin typeface="Garamond" pitchFamily="18" charset="0"/>
                </a:rPr>
                <a:t>and Services</a:t>
              </a:r>
              <a:endParaRPr kumimoji="1" lang="en-US" sz="1200">
                <a:latin typeface="Garamond" pitchFamily="18" charset="0"/>
              </a:endParaRPr>
            </a:p>
          </p:txBody>
        </p:sp>
        <p:sp>
          <p:nvSpPr>
            <p:cNvPr id="9297" name="AutoShape 81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G0" fmla="+- 11796480 0 0"/>
                <a:gd name="G1" fmla="+- 8257536 0 0"/>
                <a:gd name="G2" fmla="+- 11796480 0 8257536"/>
                <a:gd name="G3" fmla="+- 10800 0 0"/>
                <a:gd name="G4" fmla="+- 0 0 1179648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100 0 0"/>
                <a:gd name="G9" fmla="+- 0 0 8257536"/>
                <a:gd name="G10" fmla="+- 8100 0 2700"/>
                <a:gd name="G11" fmla="cos G10 11796480"/>
                <a:gd name="G12" fmla="sin G10 11796480"/>
                <a:gd name="G13" fmla="cos 13500 11796480"/>
                <a:gd name="G14" fmla="sin 13500 11796480"/>
                <a:gd name="G15" fmla="+- G11 10800 0"/>
                <a:gd name="G16" fmla="+- G12 10800 0"/>
                <a:gd name="G17" fmla="+- G13 10800 0"/>
                <a:gd name="G18" fmla="+- G14 10800 0"/>
                <a:gd name="G19" fmla="*/ 8100 1 2"/>
                <a:gd name="G20" fmla="+- G19 5400 0"/>
                <a:gd name="G21" fmla="cos G20 11796480"/>
                <a:gd name="G22" fmla="sin G20 11796480"/>
                <a:gd name="G23" fmla="+- G21 10800 0"/>
                <a:gd name="G24" fmla="+- G12 G23 G22"/>
                <a:gd name="G25" fmla="+- G22 G23 G11"/>
                <a:gd name="G26" fmla="cos 10800 11796480"/>
                <a:gd name="G27" fmla="sin 10800 11796480"/>
                <a:gd name="G28" fmla="cos 8100 11796480"/>
                <a:gd name="G29" fmla="sin 8100 1179648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8257536"/>
                <a:gd name="G36" fmla="sin G34 8257536"/>
                <a:gd name="G37" fmla="+/ 8257536 1179648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100 G39"/>
                <a:gd name="G43" fmla="sin 81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177 w 21600"/>
                <a:gd name="T5" fmla="*/ 15703 h 21600"/>
                <a:gd name="T6" fmla="*/ 5245 w 21600"/>
                <a:gd name="T7" fmla="*/ 18445 h 21600"/>
                <a:gd name="T8" fmla="*/ 3582 w 21600"/>
                <a:gd name="T9" fmla="*/ 14477 h 21600"/>
                <a:gd name="T10" fmla="*/ -2700 w 21600"/>
                <a:gd name="T11" fmla="*/ 10800 h 21600"/>
                <a:gd name="T12" fmla="*/ 1350 w 21600"/>
                <a:gd name="T13" fmla="*/ 6750 h 21600"/>
                <a:gd name="T14" fmla="*/ 54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2700" y="10800"/>
                  </a:moveTo>
                  <a:cubicBezTo>
                    <a:pt x="2700" y="13392"/>
                    <a:pt x="3941" y="15828"/>
                    <a:pt x="6038" y="17353"/>
                  </a:cubicBezTo>
                  <a:lnTo>
                    <a:pt x="4451" y="19537"/>
                  </a:lnTo>
                  <a:cubicBezTo>
                    <a:pt x="1655" y="17505"/>
                    <a:pt x="0" y="14257"/>
                    <a:pt x="0" y="10800"/>
                  </a:cubicBezTo>
                  <a:lnTo>
                    <a:pt x="-2700" y="10800"/>
                  </a:lnTo>
                  <a:lnTo>
                    <a:pt x="1350" y="6750"/>
                  </a:lnTo>
                  <a:lnTo>
                    <a:pt x="5400" y="10800"/>
                  </a:lnTo>
                  <a:lnTo>
                    <a:pt x="2700" y="10800"/>
                  </a:lnTo>
                  <a:close/>
                </a:path>
              </a:pathLst>
            </a:custGeom>
            <a:solidFill>
              <a:schemeClr val="bg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 anchorCtr="1">
              <a:flatTx/>
            </a:bodyPr>
            <a:lstStyle/>
            <a:p>
              <a:pPr eaLnBrk="0" hangingPunct="0"/>
              <a:endParaRPr kumimoji="1" lang="en-US">
                <a:solidFill>
                  <a:schemeClr val="bg1"/>
                </a:solidFill>
                <a:latin typeface="Garamond" pitchFamily="18" charset="0"/>
              </a:endParaRPr>
            </a:p>
          </p:txBody>
        </p:sp>
        <p:sp>
          <p:nvSpPr>
            <p:cNvPr id="9298" name="AutoShape 82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G0" fmla="+- 5898240 0 0"/>
                <a:gd name="G1" fmla="+- 2359296 0 0"/>
                <a:gd name="G2" fmla="+- 5898240 0 2359296"/>
                <a:gd name="G3" fmla="+- 10800 0 0"/>
                <a:gd name="G4" fmla="+- 0 0 589824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100 0 0"/>
                <a:gd name="G9" fmla="+- 0 0 2359296"/>
                <a:gd name="G10" fmla="+- 8100 0 2700"/>
                <a:gd name="G11" fmla="cos G10 5898240"/>
                <a:gd name="G12" fmla="sin G10 5898240"/>
                <a:gd name="G13" fmla="cos 13500 5898240"/>
                <a:gd name="G14" fmla="sin 13500 5898240"/>
                <a:gd name="G15" fmla="+- G11 10800 0"/>
                <a:gd name="G16" fmla="+- G12 10800 0"/>
                <a:gd name="G17" fmla="+- G13 10800 0"/>
                <a:gd name="G18" fmla="+- G14 10800 0"/>
                <a:gd name="G19" fmla="*/ 8100 1 2"/>
                <a:gd name="G20" fmla="+- G19 5400 0"/>
                <a:gd name="G21" fmla="cos G20 5898240"/>
                <a:gd name="G22" fmla="sin G20 5898240"/>
                <a:gd name="G23" fmla="+- G21 10800 0"/>
                <a:gd name="G24" fmla="+- G12 G23 G22"/>
                <a:gd name="G25" fmla="+- G22 G23 G11"/>
                <a:gd name="G26" fmla="cos 10800 5898240"/>
                <a:gd name="G27" fmla="sin 10800 5898240"/>
                <a:gd name="G28" fmla="cos 8100 5898240"/>
                <a:gd name="G29" fmla="sin 8100 589824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2359296"/>
                <a:gd name="G36" fmla="sin G34 2359296"/>
                <a:gd name="G37" fmla="+/ 2359296 589824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100 G39"/>
                <a:gd name="G43" fmla="sin 81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15703 w 21600"/>
                <a:gd name="T5" fmla="*/ 20422 h 21600"/>
                <a:gd name="T6" fmla="*/ 18445 w 21600"/>
                <a:gd name="T7" fmla="*/ 16354 h 21600"/>
                <a:gd name="T8" fmla="*/ 14477 w 21600"/>
                <a:gd name="T9" fmla="*/ 18017 h 21600"/>
                <a:gd name="T10" fmla="*/ 10800 w 21600"/>
                <a:gd name="T11" fmla="*/ 24300 h 21600"/>
                <a:gd name="T12" fmla="*/ 6750 w 21600"/>
                <a:gd name="T13" fmla="*/ 20250 h 21600"/>
                <a:gd name="T14" fmla="*/ 10800 w 21600"/>
                <a:gd name="T15" fmla="*/ 162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0800" y="18900"/>
                  </a:moveTo>
                  <a:cubicBezTo>
                    <a:pt x="13392" y="18899"/>
                    <a:pt x="15828" y="17658"/>
                    <a:pt x="17353" y="15561"/>
                  </a:cubicBezTo>
                  <a:lnTo>
                    <a:pt x="19537" y="17148"/>
                  </a:lnTo>
                  <a:cubicBezTo>
                    <a:pt x="17505" y="19944"/>
                    <a:pt x="14257" y="21599"/>
                    <a:pt x="10800" y="21600"/>
                  </a:cubicBezTo>
                  <a:lnTo>
                    <a:pt x="10800" y="24300"/>
                  </a:lnTo>
                  <a:lnTo>
                    <a:pt x="6750" y="20250"/>
                  </a:lnTo>
                  <a:lnTo>
                    <a:pt x="10800" y="16200"/>
                  </a:lnTo>
                  <a:lnTo>
                    <a:pt x="10800" y="18900"/>
                  </a:lnTo>
                  <a:close/>
                </a:path>
              </a:pathLst>
            </a:custGeom>
            <a:solidFill>
              <a:schemeClr val="accent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</p:spPr>
          <p:txBody>
            <a:bodyPr wrap="none" anchor="ctr" anchorCtr="1">
              <a:flatTx/>
            </a:bodyPr>
            <a:lstStyle/>
            <a:p>
              <a:pPr eaLnBrk="0" hangingPunct="0"/>
              <a:endParaRPr kumimoji="1" lang="en-US">
                <a:solidFill>
                  <a:schemeClr val="bg1"/>
                </a:solidFill>
                <a:latin typeface="Garamond" pitchFamily="18" charset="0"/>
              </a:endParaRPr>
            </a:p>
          </p:txBody>
        </p:sp>
        <p:sp>
          <p:nvSpPr>
            <p:cNvPr id="9299" name="AutoShape 83"/>
            <p:cNvSpPr>
              <a:spLocks noChangeArrowheads="1"/>
            </p:cNvSpPr>
            <p:nvPr/>
          </p:nvSpPr>
          <p:spPr bwMode="auto">
            <a:xfrm flipH="1">
              <a:off x="2064" y="2160"/>
              <a:ext cx="1472" cy="1472"/>
            </a:xfrm>
            <a:custGeom>
              <a:avLst/>
              <a:gdLst>
                <a:gd name="G0" fmla="+- 0 0 0"/>
                <a:gd name="G1" fmla="+- -3538944 0 0"/>
                <a:gd name="G2" fmla="+- 0 0 -3538944"/>
                <a:gd name="G3" fmla="+- 10800 0 0"/>
                <a:gd name="G4" fmla="+- 0 0 0"/>
                <a:gd name="T0" fmla="*/ 360 256 1"/>
                <a:gd name="T1" fmla="*/ 0 256 1"/>
                <a:gd name="G5" fmla="+- G2 T0 T1"/>
                <a:gd name="G6" fmla="?: G2 G2 G5"/>
                <a:gd name="G7" fmla="+- 0 0 G6"/>
                <a:gd name="G8" fmla="+- 8100 0 0"/>
                <a:gd name="G9" fmla="+- 0 0 -3538944"/>
                <a:gd name="G10" fmla="+- 8100 0 2700"/>
                <a:gd name="G11" fmla="cos G10 0"/>
                <a:gd name="G12" fmla="sin G10 0"/>
                <a:gd name="G13" fmla="cos 13500 0"/>
                <a:gd name="G14" fmla="sin 13500 0"/>
                <a:gd name="G15" fmla="+- G11 10800 0"/>
                <a:gd name="G16" fmla="+- G12 10800 0"/>
                <a:gd name="G17" fmla="+- G13 10800 0"/>
                <a:gd name="G18" fmla="+- G14 10800 0"/>
                <a:gd name="G19" fmla="*/ 8100 1 2"/>
                <a:gd name="G20" fmla="+- G19 5400 0"/>
                <a:gd name="G21" fmla="cos G20 0"/>
                <a:gd name="G22" fmla="sin G20 0"/>
                <a:gd name="G23" fmla="+- G21 10800 0"/>
                <a:gd name="G24" fmla="+- G12 G23 G22"/>
                <a:gd name="G25" fmla="+- G22 G23 G11"/>
                <a:gd name="G26" fmla="cos 10800 0"/>
                <a:gd name="G27" fmla="sin 10800 0"/>
                <a:gd name="G28" fmla="cos 8100 0"/>
                <a:gd name="G29" fmla="sin 8100 0"/>
                <a:gd name="G30" fmla="+- G26 10800 0"/>
                <a:gd name="G31" fmla="+- G27 10800 0"/>
                <a:gd name="G32" fmla="+- G28 10800 0"/>
                <a:gd name="G33" fmla="+- G29 10800 0"/>
                <a:gd name="G34" fmla="+- G19 5400 0"/>
                <a:gd name="G35" fmla="cos G34 -3538944"/>
                <a:gd name="G36" fmla="sin G34 -3538944"/>
                <a:gd name="G37" fmla="+/ -3538944 0 2"/>
                <a:gd name="T2" fmla="*/ 180 256 1"/>
                <a:gd name="T3" fmla="*/ 0 256 1"/>
                <a:gd name="G38" fmla="+- G37 T2 T3"/>
                <a:gd name="G39" fmla="?: G2 G37 G38"/>
                <a:gd name="G40" fmla="cos 10800 G39"/>
                <a:gd name="G41" fmla="sin 10800 G39"/>
                <a:gd name="G42" fmla="cos 8100 G39"/>
                <a:gd name="G43" fmla="sin 8100 G39"/>
                <a:gd name="G44" fmla="+- G40 10800 0"/>
                <a:gd name="G45" fmla="+- G41 10800 0"/>
                <a:gd name="G46" fmla="+- G42 10800 0"/>
                <a:gd name="G47" fmla="+- G43 10800 0"/>
                <a:gd name="G48" fmla="+- G35 10800 0"/>
                <a:gd name="G49" fmla="+- G36 10800 0"/>
                <a:gd name="T4" fmla="*/ 20422 w 21600"/>
                <a:gd name="T5" fmla="*/ 5896 h 21600"/>
                <a:gd name="T6" fmla="*/ 16354 w 21600"/>
                <a:gd name="T7" fmla="*/ 3154 h 21600"/>
                <a:gd name="T8" fmla="*/ 18017 w 21600"/>
                <a:gd name="T9" fmla="*/ 7122 h 21600"/>
                <a:gd name="T10" fmla="*/ 24300 w 21600"/>
                <a:gd name="T11" fmla="*/ 10800 h 21600"/>
                <a:gd name="T12" fmla="*/ 20250 w 21600"/>
                <a:gd name="T13" fmla="*/ 14850 h 21600"/>
                <a:gd name="T14" fmla="*/ 16200 w 21600"/>
                <a:gd name="T15" fmla="*/ 10800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18900" y="10800"/>
                  </a:moveTo>
                  <a:cubicBezTo>
                    <a:pt x="18900" y="8207"/>
                    <a:pt x="17658" y="5771"/>
                    <a:pt x="15561" y="4246"/>
                  </a:cubicBezTo>
                  <a:lnTo>
                    <a:pt x="17148" y="2062"/>
                  </a:lnTo>
                  <a:cubicBezTo>
                    <a:pt x="19944" y="4094"/>
                    <a:pt x="21599" y="7342"/>
                    <a:pt x="21600" y="10799"/>
                  </a:cubicBezTo>
                  <a:lnTo>
                    <a:pt x="21600" y="10800"/>
                  </a:lnTo>
                  <a:lnTo>
                    <a:pt x="24300" y="10800"/>
                  </a:lnTo>
                  <a:lnTo>
                    <a:pt x="20250" y="14850"/>
                  </a:lnTo>
                  <a:lnTo>
                    <a:pt x="16200" y="10800"/>
                  </a:lnTo>
                  <a:lnTo>
                    <a:pt x="18900" y="10800"/>
                  </a:lnTo>
                  <a:close/>
                </a:path>
              </a:pathLst>
            </a:custGeom>
            <a:solidFill>
              <a:schemeClr val="bg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  <a:scene3d>
              <a:camera prst="legacyObliqueTopRight"/>
              <a:lightRig rig="legacyFlat3" dir="b"/>
            </a:scene3d>
            <a:sp3d extrusionH="100000" prstMaterial="legacyMatte">
              <a:bevelT w="13500" h="13500" prst="angle"/>
              <a:bevelB w="13500" h="13500" prst="angle"/>
              <a:extrusionClr>
                <a:schemeClr val="bg2"/>
              </a:extrusionClr>
            </a:sp3d>
          </p:spPr>
          <p:txBody>
            <a:bodyPr wrap="none" anchor="ctr" anchorCtr="1">
              <a:flatTx/>
            </a:bodyPr>
            <a:lstStyle/>
            <a:p>
              <a:pPr eaLnBrk="0" hangingPunct="0"/>
              <a:endParaRPr kumimoji="1" lang="en-US">
                <a:solidFill>
                  <a:schemeClr val="bg1"/>
                </a:solidFill>
                <a:latin typeface="Garamond" pitchFamily="18" charset="0"/>
              </a:endParaRPr>
            </a:p>
          </p:txBody>
        </p:sp>
        <p:sp>
          <p:nvSpPr>
            <p:cNvPr id="9300" name="Text Box 84"/>
            <p:cNvSpPr txBox="1">
              <a:spLocks noChangeArrowheads="1"/>
            </p:cNvSpPr>
            <p:nvPr/>
          </p:nvSpPr>
          <p:spPr bwMode="auto">
            <a:xfrm rot="1343648">
              <a:off x="2665" y="2151"/>
              <a:ext cx="760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137160" anchor="ctr">
              <a:spAutoFit/>
            </a:bodyPr>
            <a:lstStyle/>
            <a:p>
              <a:pPr algn="ctr" eaLnBrk="0" hangingPunct="0"/>
              <a:r>
                <a:rPr kumimoji="1" lang="en-US" sz="1200" b="1">
                  <a:solidFill>
                    <a:schemeClr val="bg1"/>
                  </a:solidFill>
                  <a:latin typeface="Garamond" pitchFamily="18" charset="0"/>
                </a:rPr>
                <a:t>Durable</a:t>
              </a:r>
              <a:r>
                <a:rPr kumimoji="1" lang="en-US" sz="1400" b="1">
                  <a:solidFill>
                    <a:schemeClr val="bg1"/>
                  </a:solidFill>
                  <a:latin typeface="Garamond" pitchFamily="18" charset="0"/>
                </a:rPr>
                <a:t> goods</a:t>
              </a:r>
            </a:p>
          </p:txBody>
        </p:sp>
        <p:sp>
          <p:nvSpPr>
            <p:cNvPr id="9301" name="Text Box 85"/>
            <p:cNvSpPr txBox="1">
              <a:spLocks noChangeArrowheads="1"/>
            </p:cNvSpPr>
            <p:nvPr/>
          </p:nvSpPr>
          <p:spPr bwMode="auto">
            <a:xfrm rot="-3796808">
              <a:off x="1901" y="2502"/>
              <a:ext cx="57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137160" anchor="ctr">
              <a:spAutoFit/>
            </a:bodyPr>
            <a:lstStyle/>
            <a:p>
              <a:pPr algn="ctr" eaLnBrk="0" hangingPunct="0"/>
              <a:r>
                <a:rPr kumimoji="1" lang="en-US" sz="1200" b="1">
                  <a:solidFill>
                    <a:schemeClr val="bg1"/>
                  </a:solidFill>
                  <a:latin typeface="Garamond" pitchFamily="18" charset="0"/>
                </a:rPr>
                <a:t>Electronics</a:t>
              </a:r>
            </a:p>
          </p:txBody>
        </p:sp>
        <p:sp>
          <p:nvSpPr>
            <p:cNvPr id="9302" name="Text Box 86"/>
            <p:cNvSpPr txBox="1">
              <a:spLocks noChangeArrowheads="1"/>
            </p:cNvSpPr>
            <p:nvPr/>
          </p:nvSpPr>
          <p:spPr bwMode="auto">
            <a:xfrm rot="1756136">
              <a:off x="2243" y="3312"/>
              <a:ext cx="567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137160" anchor="ctr">
              <a:spAutoFit/>
            </a:bodyPr>
            <a:lstStyle/>
            <a:p>
              <a:pPr algn="ctr" eaLnBrk="0" hangingPunct="0"/>
              <a:r>
                <a:rPr kumimoji="1" lang="en-US" sz="1200" b="1">
                  <a:solidFill>
                    <a:schemeClr val="bg1"/>
                  </a:solidFill>
                  <a:latin typeface="Garamond" pitchFamily="18" charset="0"/>
                </a:rPr>
                <a:t>Healthcare</a:t>
              </a:r>
            </a:p>
          </p:txBody>
        </p:sp>
        <p:sp>
          <p:nvSpPr>
            <p:cNvPr id="9303" name="Text Box 87"/>
            <p:cNvSpPr txBox="1">
              <a:spLocks noChangeArrowheads="1"/>
            </p:cNvSpPr>
            <p:nvPr/>
          </p:nvSpPr>
          <p:spPr bwMode="auto">
            <a:xfrm rot="17839167">
              <a:off x="3158" y="3069"/>
              <a:ext cx="368" cy="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tIns="137160" anchor="ctr">
              <a:spAutoFit/>
            </a:bodyPr>
            <a:lstStyle/>
            <a:p>
              <a:pPr algn="ctr" eaLnBrk="0" hangingPunct="0"/>
              <a:r>
                <a:rPr kumimoji="1" lang="en-US" sz="1200" b="1">
                  <a:solidFill>
                    <a:schemeClr val="bg1"/>
                  </a:solidFill>
                  <a:latin typeface="Garamond" pitchFamily="18" charset="0"/>
                </a:rPr>
                <a:t>Foods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4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Key benefits of product or service</a:t>
            </a:r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Summarize the key benefits provided by the product or service you are promoting.</a:t>
            </a:r>
          </a:p>
          <a:p>
            <a:r>
              <a:rPr lang="en-US"/>
              <a:t>Example:</a:t>
            </a:r>
          </a:p>
          <a:p>
            <a:pPr lvl="1"/>
            <a:r>
              <a:rPr lang="en-US" sz="2400"/>
              <a:t>Investment in market research is an investment in your product’s success!</a:t>
            </a:r>
          </a:p>
          <a:p>
            <a:pPr lvl="2"/>
            <a:r>
              <a:rPr lang="en-US"/>
              <a:t>Know your customer</a:t>
            </a:r>
          </a:p>
          <a:p>
            <a:pPr lvl="2"/>
            <a:r>
              <a:rPr lang="en-US"/>
              <a:t>Know your competition</a:t>
            </a:r>
          </a:p>
          <a:p>
            <a:pPr lvl="2"/>
            <a:r>
              <a:rPr lang="en-US"/>
              <a:t>Timing is everything</a:t>
            </a:r>
          </a:p>
          <a:p>
            <a:pPr lvl="2"/>
            <a:r>
              <a:rPr lang="en-US"/>
              <a:t>Track and adjust</a:t>
            </a:r>
          </a:p>
          <a:p>
            <a:pPr lvl="2"/>
            <a:endParaRPr lang="en-US"/>
          </a:p>
          <a:p>
            <a:endParaRPr lang="en-US"/>
          </a:p>
        </p:txBody>
      </p:sp>
      <p:sp>
        <p:nvSpPr>
          <p:cNvPr id="10244" name="PyramidChart 1;Master;1;0.15;3"/>
          <p:cNvSpPr>
            <a:spLocks noChangeArrowheads="1"/>
          </p:cNvSpPr>
          <p:nvPr/>
        </p:nvSpPr>
        <p:spPr bwMode="auto">
          <a:xfrm>
            <a:off x="1216025" y="1981200"/>
            <a:ext cx="6723063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AutoShape 7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PyramidChart 2;Master;1;0.15;3"/>
          <p:cNvSpPr>
            <a:spLocks noChangeArrowheads="1"/>
          </p:cNvSpPr>
          <p:nvPr/>
        </p:nvSpPr>
        <p:spPr bwMode="auto">
          <a:xfrm>
            <a:off x="1219200" y="2057400"/>
            <a:ext cx="6723063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AutoShape 11"/>
          <p:cNvSpPr>
            <a:spLocks noChangeArrowheads="1"/>
          </p:cNvSpPr>
          <p:nvPr/>
        </p:nvSpPr>
        <p:spPr bwMode="auto">
          <a:xfrm flipH="1">
            <a:off x="4578350" y="2143125"/>
            <a:ext cx="0" cy="0"/>
          </a:xfrm>
          <a:prstGeom prst="rtTriangle">
            <a:avLst/>
          </a:prstGeom>
          <a:gradFill rotWithShape="0">
            <a:gsLst>
              <a:gs pos="0">
                <a:schemeClr val="accent1"/>
              </a:gs>
              <a:gs pos="100000">
                <a:schemeClr val="accent1">
                  <a:gamma/>
                  <a:shade val="60000"/>
                  <a:invGamma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</a:t>
            </a:r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Outline the next steps for ordering or purchasing your products or services.</a:t>
            </a:r>
          </a:p>
          <a:p>
            <a:pPr>
              <a:lnSpc>
                <a:spcPct val="90000"/>
              </a:lnSpc>
            </a:pPr>
            <a:r>
              <a:rPr lang="en-US" sz="240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sz="2200"/>
              <a:t>To commission research from Trey Research: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Define the project</a:t>
            </a:r>
            <a:br>
              <a:rPr lang="en-US" sz="2000" b="1"/>
            </a:br>
            <a:r>
              <a:rPr lang="en-US" sz="1600"/>
              <a:t>First, we’ll meet with you to define your project.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Submit a research proposal</a:t>
            </a:r>
            <a:r>
              <a:rPr lang="en-US" sz="2000"/>
              <a:t/>
            </a:r>
            <a:br>
              <a:rPr lang="en-US" sz="2000"/>
            </a:br>
            <a:r>
              <a:rPr lang="en-US" sz="1600"/>
              <a:t>Then, we’ll submit a proposal for your evaluation.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Begin the research</a:t>
            </a:r>
            <a:r>
              <a:rPr lang="en-US" sz="2000"/>
              <a:t/>
            </a:r>
            <a:br>
              <a:rPr lang="en-US" sz="2000"/>
            </a:br>
            <a:r>
              <a:rPr lang="en-US" sz="1600"/>
              <a:t>When the proposal is approved, we will assemble an experienced team to conduct your research and analyze the findings.</a:t>
            </a:r>
          </a:p>
          <a:p>
            <a:pPr lvl="2">
              <a:lnSpc>
                <a:spcPct val="90000"/>
              </a:lnSpc>
            </a:pPr>
            <a:r>
              <a:rPr lang="en-US" sz="2000" b="1"/>
              <a:t>Provide ongoing support</a:t>
            </a:r>
            <a:br>
              <a:rPr lang="en-US" sz="2000" b="1"/>
            </a:br>
            <a:r>
              <a:rPr lang="en-US" sz="1600"/>
              <a:t>We will continue to work with you after we deliver your report so you get the most value out of the research findings.</a:t>
            </a:r>
          </a:p>
          <a:p>
            <a:pPr lvl="3">
              <a:lnSpc>
                <a:spcPct val="90000"/>
              </a:lnSpc>
            </a:pPr>
            <a:endParaRPr lang="en-US" sz="1600"/>
          </a:p>
          <a:p>
            <a:pPr lvl="4">
              <a:lnSpc>
                <a:spcPct val="90000"/>
              </a:lnSpc>
              <a:buFontTx/>
              <a:buNone/>
            </a:pPr>
            <a:endParaRPr lang="en-US" sz="1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Contact information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Provide contact information for key personnel from your company.</a:t>
            </a:r>
          </a:p>
          <a:p>
            <a:r>
              <a:rPr lang="en-US"/>
              <a:t>Provide e-mail and Web site information, if appropriate.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BRANCHTO" val="0"/>
</p:tagLst>
</file>

<file path=ppt/theme/theme1.xml><?xml version="1.0" encoding="utf-8"?>
<a:theme xmlns:a="http://schemas.openxmlformats.org/drawingml/2006/main" name="Presentation on product or service(2)">
  <a:themeElements>
    <a:clrScheme name="tp939[1] 6">
      <a:dk1>
        <a:srgbClr val="000000"/>
      </a:dk1>
      <a:lt1>
        <a:srgbClr val="FFFFFF"/>
      </a:lt1>
      <a:dk2>
        <a:srgbClr val="000000"/>
      </a:dk2>
      <a:lt2>
        <a:srgbClr val="996633"/>
      </a:lt2>
      <a:accent1>
        <a:srgbClr val="CC9900"/>
      </a:accent1>
      <a:accent2>
        <a:srgbClr val="FFE28F"/>
      </a:accent2>
      <a:accent3>
        <a:srgbClr val="FFFFFF"/>
      </a:accent3>
      <a:accent4>
        <a:srgbClr val="000000"/>
      </a:accent4>
      <a:accent5>
        <a:srgbClr val="E2CAAA"/>
      </a:accent5>
      <a:accent6>
        <a:srgbClr val="E7CD81"/>
      </a:accent6>
      <a:hlink>
        <a:srgbClr val="996633"/>
      </a:hlink>
      <a:folHlink>
        <a:srgbClr val="FF9900"/>
      </a:folHlink>
    </a:clrScheme>
    <a:fontScheme name="tp939[1]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p939[1]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p939[1] 5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CB7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D6A6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p939[1] 6">
        <a:dk1>
          <a:srgbClr val="000000"/>
        </a:dk1>
        <a:lt1>
          <a:srgbClr val="FFFFFF"/>
        </a:lt1>
        <a:dk2>
          <a:srgbClr val="000000"/>
        </a:dk2>
        <a:lt2>
          <a:srgbClr val="996633"/>
        </a:lt2>
        <a:accent1>
          <a:srgbClr val="CC9900"/>
        </a:accent1>
        <a:accent2>
          <a:srgbClr val="FFE28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E7CD81"/>
        </a:accent6>
        <a:hlink>
          <a:srgbClr val="996633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product or service(2)</Template>
  <TotalTime>1</TotalTime>
  <Words>375</Words>
  <Application>Microsoft PowerPoint 7.0</Application>
  <PresentationFormat>On-screen Show (4:3)</PresentationFormat>
  <Paragraphs>90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Times New Roman</vt:lpstr>
      <vt:lpstr>Garamond</vt:lpstr>
      <vt:lpstr>Arial</vt:lpstr>
      <vt:lpstr>Presentation on product or service(2)</vt:lpstr>
      <vt:lpstr>Selling a Product or Service</vt:lpstr>
      <vt:lpstr>Introduction</vt:lpstr>
      <vt:lpstr>Business opportunities</vt:lpstr>
      <vt:lpstr>Our products and services</vt:lpstr>
      <vt:lpstr>Cost comparison</vt:lpstr>
      <vt:lpstr>Our strengths</vt:lpstr>
      <vt:lpstr>Key benefits of product or service</vt:lpstr>
      <vt:lpstr>Next steps</vt:lpstr>
      <vt:lpstr>Contact information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Selling a Product or Service</dc:title>
  <dc:subject/>
  <dc:creator>Student Name</dc:creator>
  <cp:keywords/>
  <dc:description/>
  <cp:lastModifiedBy>Student Name</cp:lastModifiedBy>
  <cp:revision>1</cp:revision>
  <cp:lastPrinted>1601-01-01T00:00:00Z</cp:lastPrinted>
  <dcterms:created xsi:type="dcterms:W3CDTF">2006-12-28T02:59:42Z</dcterms:created>
  <dcterms:modified xsi:type="dcterms:W3CDTF">2007-10-01T19:07:58Z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TC010178481033</vt:lpwstr>
  </property>
</Properties>
</file>