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3958828" y="214312"/>
            <a:ext cx="16466344" cy="2857501"/>
          </a:xfrm>
          <a:prstGeom prst="rect">
            <a:avLst/>
          </a:prstGeom>
        </p:spPr>
        <p:txBody>
          <a:bodyPr lIns="71437" tIns="71437" rIns="71437" bIns="71437"/>
          <a:lstStyle>
            <a:lvl1pPr algn="l" defTabSz="821531">
              <a:defRPr sz="9800"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11952882" y="13162359"/>
            <a:ext cx="460376" cy="5492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/>
          <p:nvPr>
            <p:ph type="title"/>
          </p:nvPr>
        </p:nvSpPr>
        <p:spPr>
          <a:xfrm>
            <a:off x="8088303" y="6502002"/>
            <a:ext cx="41532173" cy="13104812"/>
          </a:xfrm>
          <a:prstGeom prst="rect">
            <a:avLst/>
          </a:prstGeom>
        </p:spPr>
        <p:txBody>
          <a:bodyPr lIns="201612" tIns="201612" rIns="201612" bIns="201612" anchor="b">
            <a:noAutofit/>
          </a:bodyPr>
          <a:lstStyle>
            <a:lvl1pPr defTabSz="2318543">
              <a:defRPr sz="3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idx="1"/>
          </p:nvPr>
        </p:nvSpPr>
        <p:spPr>
          <a:xfrm>
            <a:off x="8088303" y="19959635"/>
            <a:ext cx="41532173" cy="4485879"/>
          </a:xfrm>
          <a:prstGeom prst="rect">
            <a:avLst/>
          </a:prstGeom>
        </p:spPr>
        <p:txBody>
          <a:bodyPr lIns="201612" tIns="201612" rIns="201612" bIns="201612" anchor="t">
            <a:noAutofit/>
          </a:bodyPr>
          <a:lstStyle>
            <a:lvl1pPr marL="0" indent="0" algn="ctr" defTabSz="2318543">
              <a:spcBef>
                <a:spcPts val="0"/>
              </a:spcBef>
              <a:buSzTx/>
              <a:buNone/>
              <a:defRPr sz="142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2318543">
              <a:spcBef>
                <a:spcPts val="0"/>
              </a:spcBef>
              <a:buSzTx/>
              <a:buNone/>
              <a:defRPr sz="142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2318543">
              <a:spcBef>
                <a:spcPts val="0"/>
              </a:spcBef>
              <a:buSzTx/>
              <a:buNone/>
              <a:defRPr sz="142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2318543">
              <a:spcBef>
                <a:spcPts val="0"/>
              </a:spcBef>
              <a:buSzTx/>
              <a:buNone/>
              <a:defRPr sz="142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2318543">
              <a:spcBef>
                <a:spcPts val="0"/>
              </a:spcBef>
              <a:buSzTx/>
              <a:buNone/>
              <a:defRPr sz="1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28176726" y="36786340"/>
            <a:ext cx="1304926" cy="1419226"/>
          </a:xfrm>
          <a:prstGeom prst="rect">
            <a:avLst/>
          </a:prstGeom>
        </p:spPr>
        <p:txBody>
          <a:bodyPr lIns="201612" tIns="201612" rIns="201612" bIns="201612" anchor="b"/>
          <a:lstStyle>
            <a:lvl1pPr defTabSz="2318543"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117600" indent="-558800">
              <a:spcBef>
                <a:spcPts val="4500"/>
              </a:spcBef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676400" indent="-558800">
              <a:spcBef>
                <a:spcPts val="4500"/>
              </a:spcBef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35200" indent="-558800">
              <a:spcBef>
                <a:spcPts val="4500"/>
              </a:spcBef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94000" indent="-558800">
              <a:spcBef>
                <a:spcPts val="4500"/>
              </a:spcBef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elf-organization of Wireless SensorSelf-organization of Wireless Sensor Networks for Wildfire Detection Using Shapley Values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Self-organization of Wireless SensorSelf-organization of Wireless Sensor Networks for Wildfire Detection Using Shapley Values </a:t>
            </a:r>
            <a:endParaRPr sz="1200"/>
          </a:p>
          <a:p>
            <a:pPr algn="l" defTabSz="457200">
              <a:spcBef>
                <a:spcPts val="1200"/>
              </a:spcBef>
              <a:defRPr sz="6500">
                <a:solidFill>
                  <a:schemeClr val="accent1">
                    <a:lumOff val="-13575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Self-organization of Wireless Sensor Networks for Wildfire Detection Using Shapley Values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Networks for Wildfire Detection Using Shapley Values </a:t>
            </a:r>
            <a:endParaRPr sz="1200"/>
          </a:p>
        </p:txBody>
      </p:sp>
      <p:sp>
        <p:nvSpPr>
          <p:cNvPr id="137" name="Garrison Greenwood…"/>
          <p:cNvSpPr txBox="1"/>
          <p:nvPr>
            <p:ph type="subTitle" sz="quarter" idx="1"/>
          </p:nvPr>
        </p:nvSpPr>
        <p:spPr>
          <a:xfrm>
            <a:off x="1573414" y="7930600"/>
            <a:ext cx="20828001" cy="2580430"/>
          </a:xfrm>
          <a:prstGeom prst="rect">
            <a:avLst/>
          </a:prstGeom>
        </p:spPr>
        <p:txBody>
          <a:bodyPr/>
          <a:lstStyle/>
          <a:p>
            <a:pPr defTabSz="478790">
              <a:defRPr sz="4118"/>
            </a:pPr>
            <a:r>
              <a:t>Garrison Greenwood</a:t>
            </a:r>
          </a:p>
          <a:p>
            <a:pPr defTabSz="478790">
              <a:defRPr sz="4118"/>
            </a:pPr>
            <a:r>
              <a:t>Dept. of Electrical &amp; Computer Engineering</a:t>
            </a:r>
          </a:p>
          <a:p>
            <a:pPr defTabSz="478790">
              <a:defRPr sz="4118"/>
            </a:pPr>
            <a:r>
              <a:t>Portland State University</a:t>
            </a:r>
          </a:p>
          <a:p>
            <a:pPr defTabSz="478790">
              <a:defRPr sz="4118"/>
            </a:pPr>
            <a:r>
              <a:t>Portland, OR 97201 USA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"/>
          <p:cNvSpPr/>
          <p:nvPr/>
        </p:nvSpPr>
        <p:spPr>
          <a:xfrm>
            <a:off x="3047991" y="0"/>
            <a:ext cx="18288018" cy="1493697"/>
          </a:xfrm>
          <a:prstGeom prst="rect">
            <a:avLst/>
          </a:prstGeom>
          <a:solidFill>
            <a:srgbClr val="E9F1ED"/>
          </a:solidFill>
          <a:ln w="12700">
            <a:miter lim="400000"/>
          </a:ln>
        </p:spPr>
        <p:txBody>
          <a:bodyPr lIns="201612" tIns="201612" rIns="201612" bIns="201612" anchor="ctr"/>
          <a:lstStyle/>
          <a:p>
            <a:pPr algn="l" defTabSz="1814512">
              <a:defRPr b="0" sz="4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3" name="Shapley Values…"/>
          <p:cNvSpPr/>
          <p:nvPr/>
        </p:nvSpPr>
        <p:spPr>
          <a:xfrm>
            <a:off x="3585641" y="486085"/>
            <a:ext cx="17348403" cy="13506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2318543">
              <a:lnSpc>
                <a:spcPts val="4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600">
                <a:solidFill>
                  <a:srgbClr val="004B2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600">
                <a:solidFill>
                  <a:srgbClr val="004B2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Shapley Values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1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Shapley believed a fair distribution must consider the </a:t>
            </a:r>
            <a:r>
              <a:rPr sz="4200">
                <a:solidFill>
                  <a:srgbClr val="FF9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marginal contribution</a:t>
            </a:r>
          </a:p>
          <a:p>
            <a:pPr algn="l" defTabSz="2318543">
              <a:lnSpc>
                <a:spcPts val="1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an individual—i.e., the value that individual adds to a coalition by joining it.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2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marginal contribution of an individual joining a coalition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</a:t>
            </a:r>
          </a:p>
          <a:p>
            <a:pPr algn="l" defTabSz="2318543">
              <a:lnSpc>
                <a:spcPts val="1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positive, negative, or zero depending on whether the larger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more,</a:t>
            </a:r>
          </a:p>
          <a:p>
            <a:pPr algn="l" defTabSz="2318543">
              <a:lnSpc>
                <a:spcPts val="1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less, or the same value.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2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weighted sum of marginal contributions for an individual over all possible</a:t>
            </a:r>
          </a:p>
          <a:p>
            <a:pPr algn="l" defTabSz="2318543">
              <a:lnSpc>
                <a:spcPts val="1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coalitions is called the </a:t>
            </a:r>
            <a:r>
              <a:rPr sz="4200">
                <a:solidFill>
                  <a:srgbClr val="043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Shapley value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that individual.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10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1814512">
              <a:lnSpc>
                <a:spcPts val="3100"/>
              </a:lnSpc>
              <a:tabLst>
                <a:tab pos="16916400" algn="l"/>
              </a:tabLst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0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"/>
          <p:cNvSpPr/>
          <p:nvPr/>
        </p:nvSpPr>
        <p:spPr>
          <a:xfrm>
            <a:off x="3047991" y="0"/>
            <a:ext cx="18288018" cy="1493697"/>
          </a:xfrm>
          <a:prstGeom prst="rect">
            <a:avLst/>
          </a:prstGeom>
          <a:solidFill>
            <a:srgbClr val="E9F1ED"/>
          </a:solidFill>
          <a:ln w="12700">
            <a:miter lim="400000"/>
          </a:ln>
        </p:spPr>
        <p:txBody>
          <a:bodyPr lIns="201612" tIns="201612" rIns="201612" bIns="201612" anchor="ctr"/>
          <a:lstStyle/>
          <a:p>
            <a:pPr algn="l" defTabSz="1814512">
              <a:defRPr b="0" sz="4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6" name="Shape"/>
          <p:cNvSpPr/>
          <p:nvPr/>
        </p:nvSpPr>
        <p:spPr>
          <a:xfrm>
            <a:off x="3325209" y="5468738"/>
            <a:ext cx="17615891" cy="730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6144"/>
                </a:moveTo>
                <a:cubicBezTo>
                  <a:pt x="0" y="2765"/>
                  <a:pt x="111" y="0"/>
                  <a:pt x="248" y="0"/>
                </a:cubicBezTo>
                <a:lnTo>
                  <a:pt x="21352" y="0"/>
                </a:lnTo>
                <a:cubicBezTo>
                  <a:pt x="21489" y="0"/>
                  <a:pt x="21600" y="2765"/>
                  <a:pt x="21600" y="6144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144"/>
                </a:lnTo>
              </a:path>
            </a:pathLst>
          </a:custGeom>
          <a:solidFill>
            <a:srgbClr val="D6DADB"/>
          </a:solidFill>
          <a:ln w="12700">
            <a:miter lim="400000"/>
          </a:ln>
        </p:spPr>
        <p:txBody>
          <a:bodyPr lIns="201612" tIns="201612" rIns="201612" bIns="201612" anchor="ctr"/>
          <a:lstStyle/>
          <a:p>
            <a:pPr algn="l" defTabSz="1814512">
              <a:defRPr b="0" sz="4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77" name="picture-10.jpeg" descr="picture-10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0168" y="5655230"/>
            <a:ext cx="17933434" cy="444555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ley Value (cont.)…"/>
          <p:cNvSpPr/>
          <p:nvPr/>
        </p:nvSpPr>
        <p:spPr>
          <a:xfrm>
            <a:off x="3585641" y="486085"/>
            <a:ext cx="15146885" cy="687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2318543">
              <a:lnSpc>
                <a:spcPts val="4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600">
                <a:solidFill>
                  <a:srgbClr val="004B2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600">
                <a:solidFill>
                  <a:srgbClr val="004B2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Shapley Value (cont.)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2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Shapley value for an individual is a weighted sum of the marginal</a:t>
            </a:r>
          </a:p>
          <a:p>
            <a:pPr algn="l" defTabSz="2318543">
              <a:lnSpc>
                <a:spcPts val="1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contributions over all possible coalitions.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50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⊆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a coalition with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|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.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4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</a:t>
            </a:r>
          </a:p>
          <a:p>
            <a:pPr algn="l" defTabSz="2318543">
              <a:lnSpc>
                <a:spcPts val="17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50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sz="4200">
                <a:solidFill>
                  <a:srgbClr val="043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Shapley value </a:t>
            </a:r>
            <a14:m>
              <m:oMath>
                <m:sSub>
                  <m:e>
                    <m:r>
                      <a:rPr xmlns:a="http://schemas.openxmlformats.org/drawingml/2006/main" sz="1100" i="1">
                        <a:solidFill>
                          <a:srgbClr val="0432FE"/>
                        </a:solidFill>
                        <a:latin typeface="Cambria Math" panose="02040503050406030204" pitchFamily="18" charset="0"/>
                      </a:rPr>
                      <m:t>φ</m:t>
                    </m:r>
                  </m:e>
                  <m:sub>
                    <m:r>
                      <a:rPr xmlns:a="http://schemas.openxmlformats.org/drawingml/2006/main" sz="1100" i="1">
                        <a:solidFill>
                          <a:srgbClr val="0432FE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rPr sz="4200">
                <a:solidFill>
                  <a:srgbClr val="0432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individual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∈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</a:t>
            </a:r>
            <a:endParaRPr sz="1100">
              <a:solidFill>
                <a:srgbClr val="0432FF"/>
              </a:solidFill>
            </a:endParaRPr>
          </a:p>
        </p:txBody>
      </p:sp>
      <p:sp>
        <p:nvSpPr>
          <p:cNvPr id="179" name="is a characteristic function which gives the value of the coalition C…"/>
          <p:cNvSpPr/>
          <p:nvPr/>
        </p:nvSpPr>
        <p:spPr>
          <a:xfrm>
            <a:off x="3597844" y="10822608"/>
            <a:ext cx="16771236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14:m>
              <m:oMath>
                <m:r>
                  <a:rPr xmlns:a="http://schemas.openxmlformats.org/drawingml/2006/main" sz="4350" i="1">
                    <a:solidFill>
                      <a:srgbClr val="2B4549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350" i="1">
                    <a:solidFill>
                      <a:srgbClr val="2B4549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350" i="1">
                    <a:solidFill>
                      <a:srgbClr val="2B4549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350" i="1">
                    <a:solidFill>
                      <a:srgbClr val="2B4549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</a:t>
            </a:r>
            <a:r>
              <a:rPr sz="42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 function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gives the value of the coalition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</a:p>
          <a:p>
            <a:pPr algn="l" defTabSz="2318543">
              <a:lnSpc>
                <a:spcPts val="1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(problem dependent).</a:t>
            </a:r>
          </a:p>
        </p:txBody>
      </p:sp>
      <p:sp>
        <p:nvSpPr>
          <p:cNvPr id="180" name="18"/>
          <p:cNvSpPr/>
          <p:nvPr/>
        </p:nvSpPr>
        <p:spPr>
          <a:xfrm>
            <a:off x="20507431" y="12874671"/>
            <a:ext cx="50403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814512">
              <a:lnSpc>
                <a:spcPts val="3100"/>
              </a:lnSpc>
              <a:tabLst>
                <a:tab pos="1828800" algn="l"/>
              </a:tabLst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0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</a:p>
        </p:txBody>
      </p:sp>
      <p:sp>
        <p:nvSpPr>
          <p:cNvPr id="181" name="Rounded Rectangle"/>
          <p:cNvSpPr/>
          <p:nvPr/>
        </p:nvSpPr>
        <p:spPr>
          <a:xfrm>
            <a:off x="8956182" y="8378844"/>
            <a:ext cx="5040313" cy="952254"/>
          </a:xfrm>
          <a:prstGeom prst="roundRect">
            <a:avLst>
              <a:gd name="adj" fmla="val 50000"/>
            </a:avLst>
          </a:prstGeom>
          <a:solidFill>
            <a:srgbClr val="E4E4E4"/>
          </a:solidFill>
          <a:ln w="12700">
            <a:miter lim="400000"/>
          </a:ln>
        </p:spPr>
        <p:txBody>
          <a:bodyPr lIns="201612" tIns="201612" rIns="201612" bIns="201612" anchor="ctr"/>
          <a:lstStyle/>
          <a:p>
            <a:pPr defTabSz="2318543">
              <a:defRPr b="0" sz="15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82" name="seqn.png" descr="seq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2446" y="7240028"/>
            <a:ext cx="11369507" cy="23686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quare"/>
          <p:cNvSpPr/>
          <p:nvPr/>
        </p:nvSpPr>
        <p:spPr>
          <a:xfrm>
            <a:off x="20124447" y="12151659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marginal.png" descr="marg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5919" y="2512528"/>
            <a:ext cx="12404718" cy="9455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Unmark all nodes…"/>
          <p:cNvSpPr txBox="1"/>
          <p:nvPr/>
        </p:nvSpPr>
        <p:spPr>
          <a:xfrm>
            <a:off x="247650" y="254612"/>
            <a:ext cx="22844355" cy="1268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lnSpc>
                <a:spcPct val="90000"/>
              </a:lnSpc>
              <a:spcBef>
                <a:spcPts val="5900"/>
              </a:spcBef>
              <a:buSzPct val="100000"/>
              <a:buAutoNum type="arabicPeriod" startAt="1"/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 sz="4900"/>
              <a:t>Unmark all nodes</a:t>
            </a:r>
            <a:endParaRPr sz="4900"/>
          </a:p>
          <a:p>
            <a:pPr marL="228600" indent="-228600" algn="l">
              <a:lnSpc>
                <a:spcPct val="90000"/>
              </a:lnSpc>
              <a:spcBef>
                <a:spcPts val="5900"/>
              </a:spcBef>
              <a:buSzPct val="100000"/>
              <a:buAutoNum type="arabicPeriod" startAt="1"/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Sink node broadcasts alert message; all nodes within distance </a:t>
            </a:r>
            <a:r>
              <a:rPr i="1"/>
              <a:t>d</a:t>
            </a:r>
            <a:r>
              <a:t> &lt; R</a:t>
            </a:r>
            <a:r>
              <a:rPr baseline="-5999"/>
              <a:t>0</a:t>
            </a:r>
            <a:r>
              <a:t> respond </a:t>
            </a:r>
          </a:p>
          <a:p>
            <a:pPr marL="228600" indent="-228600" algn="l">
              <a:lnSpc>
                <a:spcPct val="90000"/>
              </a:lnSpc>
              <a:spcBef>
                <a:spcPts val="5900"/>
              </a:spcBef>
              <a:buSzPct val="100000"/>
              <a:buAutoNum type="arabicPeriod" startAt="1"/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Sink nodes selects subset of responding nodes as cluster heads (CHs)</a:t>
            </a:r>
          </a:p>
          <a:p>
            <a:pPr marL="228600" indent="-228600" algn="l">
              <a:lnSpc>
                <a:spcPct val="90000"/>
              </a:lnSpc>
              <a:spcBef>
                <a:spcPts val="5900"/>
              </a:spcBef>
              <a:buSzPct val="100000"/>
              <a:buAutoNum type="arabicPeriod" startAt="1"/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CHs broadcasts alert message; unmarked all nodes within distance </a:t>
            </a:r>
            <a:r>
              <a:rPr i="1"/>
              <a:t>d</a:t>
            </a:r>
            <a:r>
              <a:t> &lt; R</a:t>
            </a:r>
            <a:r>
              <a:rPr baseline="-5999"/>
              <a:t>1 </a:t>
            </a:r>
            <a:r>
              <a:t>&lt; R</a:t>
            </a:r>
            <a:r>
              <a:rPr baseline="-5999"/>
              <a:t>0</a:t>
            </a:r>
            <a:r>
              <a:t> respond</a:t>
            </a:r>
          </a:p>
          <a:p>
            <a:pPr marL="228600" indent="-228600" algn="l">
              <a:lnSpc>
                <a:spcPct val="90000"/>
              </a:lnSpc>
              <a:spcBef>
                <a:spcPts val="5900"/>
              </a:spcBef>
              <a:buSzPct val="100000"/>
              <a:buAutoNum type="arabicPeriod" startAt="1"/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Nodes responding to CH(</a:t>
            </a:r>
            <a:r>
              <a:rPr i="1"/>
              <a:t>k</a:t>
            </a:r>
            <a:r>
              <a:t>) are marked and join the cluster</a:t>
            </a:r>
          </a:p>
          <a:p>
            <a:pPr marL="228600" indent="-228600" algn="l">
              <a:lnSpc>
                <a:spcPct val="90000"/>
              </a:lnSpc>
              <a:spcBef>
                <a:spcPts val="5900"/>
              </a:spcBef>
              <a:buSzPct val="100000"/>
              <a:buAutoNum type="arabicPeriod" startAt="1"/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Marked cluster nodes broadcast alert message; all marked nodes within distance </a:t>
            </a:r>
            <a:r>
              <a:rPr i="1"/>
              <a:t>d</a:t>
            </a:r>
            <a:r>
              <a:t> &lt; R1 respond. Nodes record ID numbers of responders. </a:t>
            </a:r>
          </a:p>
          <a:p>
            <a:pPr marL="228600" indent="-228600" algn="l">
              <a:lnSpc>
                <a:spcPct val="90000"/>
              </a:lnSpc>
              <a:spcBef>
                <a:spcPts val="5900"/>
              </a:spcBef>
              <a:buSzPct val="100000"/>
              <a:buAutoNum type="arabicPeriod" startAt="1"/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Shapley values (SVs) are computed for each node in the cluster</a:t>
            </a:r>
          </a:p>
          <a:p>
            <a:pPr marL="228600" indent="-228600" algn="l">
              <a:lnSpc>
                <a:spcPct val="90000"/>
              </a:lnSpc>
              <a:spcBef>
                <a:spcPts val="5900"/>
              </a:spcBef>
              <a:buSzPct val="100000"/>
              <a:buAutoNum type="arabicPeriod" startAt="1"/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Node with the smallest SV re-designated as a CH that will form a new cluster</a:t>
            </a:r>
          </a:p>
          <a:p>
            <a:pPr marL="228600" indent="-228600" algn="l">
              <a:lnSpc>
                <a:spcPct val="90000"/>
              </a:lnSpc>
              <a:spcBef>
                <a:spcPts val="5900"/>
              </a:spcBef>
              <a:buSzPct val="100000"/>
              <a:buAutoNum type="arabicPeriod" startAt="1"/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If not all nodes in a cluster, go to step 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reenshot 2025-03-02 at 13.40.49.png" descr="Screenshot 2025-03-02 at 13.40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2732" y="11842079"/>
            <a:ext cx="954223" cy="86112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,"/>
          <p:cNvSpPr txBox="1"/>
          <p:nvPr/>
        </p:nvSpPr>
        <p:spPr>
          <a:xfrm>
            <a:off x="3401341" y="6577775"/>
            <a:ext cx="868055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,</a:t>
            </a:r>
          </a:p>
        </p:txBody>
      </p:sp>
      <p:pic>
        <p:nvPicPr>
          <p:cNvPr id="191" name="tbl2.png" descr="tbl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4641" y="5879217"/>
            <a:ext cx="10126526" cy="612921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Rounded Rectangle"/>
          <p:cNvSpPr/>
          <p:nvPr/>
        </p:nvSpPr>
        <p:spPr>
          <a:xfrm>
            <a:off x="14347826" y="4537169"/>
            <a:ext cx="9599477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3" name="Rounded Rectangle"/>
          <p:cNvSpPr/>
          <p:nvPr/>
        </p:nvSpPr>
        <p:spPr>
          <a:xfrm>
            <a:off x="14637698" y="10673860"/>
            <a:ext cx="9501972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4" name="cluster.png" descr="clust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200" y="570904"/>
            <a:ext cx="14376079" cy="952537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Equation"/>
          <p:cNvSpPr txBox="1"/>
          <p:nvPr/>
        </p:nvSpPr>
        <p:spPr>
          <a:xfrm>
            <a:off x="1917221" y="10978527"/>
            <a:ext cx="563983" cy="66082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</m:oMath>
              </m:oMathPara>
            </a14:m>
            <a:endParaRPr sz="6100"/>
          </a:p>
        </p:txBody>
      </p:sp>
      <p:pic>
        <p:nvPicPr>
          <p:cNvPr id="196" name="Screenshot 2025-03-02 at 13.40.49.png" descr="Screenshot 2025-03-02 at 13.40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2732" y="10878297"/>
            <a:ext cx="954223" cy="86112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Equation"/>
          <p:cNvSpPr txBox="1"/>
          <p:nvPr/>
        </p:nvSpPr>
        <p:spPr>
          <a:xfrm>
            <a:off x="3498483" y="11016367"/>
            <a:ext cx="175566" cy="5849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5400"/>
          </a:p>
        </p:txBody>
      </p:sp>
      <p:sp>
        <p:nvSpPr>
          <p:cNvPr id="198" name="is the cardinality of its coalition set  = 2"/>
          <p:cNvSpPr txBox="1"/>
          <p:nvPr/>
        </p:nvSpPr>
        <p:spPr>
          <a:xfrm>
            <a:off x="3887647" y="10921758"/>
            <a:ext cx="9786344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is the cardinality of its coalition set  = 2</a:t>
            </a:r>
          </a:p>
        </p:txBody>
      </p:sp>
      <p:sp>
        <p:nvSpPr>
          <p:cNvPr id="199" name="Equation"/>
          <p:cNvSpPr txBox="1"/>
          <p:nvPr/>
        </p:nvSpPr>
        <p:spPr>
          <a:xfrm>
            <a:off x="1917221" y="11942233"/>
            <a:ext cx="563983" cy="66082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</m:oMath>
              </m:oMathPara>
            </a14:m>
            <a:endParaRPr sz="6100"/>
          </a:p>
        </p:txBody>
      </p:sp>
      <p:pic>
        <p:nvPicPr>
          <p:cNvPr id="200" name="Screenshot 2025-03-02 at 13.44.21.png" descr="Screenshot 2025-03-02 at 13.44.2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7892" y="11903302"/>
            <a:ext cx="709770" cy="66082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,"/>
          <p:cNvSpPr txBox="1"/>
          <p:nvPr/>
        </p:nvSpPr>
        <p:spPr>
          <a:xfrm>
            <a:off x="3117686" y="11862255"/>
            <a:ext cx="453238" cy="82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900"/>
            </a:lvl1pPr>
          </a:lstStyle>
          <a:p>
            <a:pPr/>
            <a:r>
              <a:t>,</a:t>
            </a:r>
          </a:p>
        </p:txBody>
      </p:sp>
      <p:sp>
        <p:nvSpPr>
          <p:cNvPr id="202" name="Equation"/>
          <p:cNvSpPr txBox="1"/>
          <p:nvPr/>
        </p:nvSpPr>
        <p:spPr>
          <a:xfrm>
            <a:off x="4207406" y="11980149"/>
            <a:ext cx="175566" cy="5849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5400"/>
          </a:p>
        </p:txBody>
      </p:sp>
      <p:sp>
        <p:nvSpPr>
          <p:cNvPr id="203" name="is the cardinality of union of the coalition sets = 4"/>
          <p:cNvSpPr txBox="1"/>
          <p:nvPr/>
        </p:nvSpPr>
        <p:spPr>
          <a:xfrm>
            <a:off x="4712052" y="11846610"/>
            <a:ext cx="12241114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is the cardinality of union of the coalition sets = 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cluster22.png" descr="cluster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3107" y="476011"/>
            <a:ext cx="17984785" cy="12763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3clus.png" descr="3clu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161" y="466954"/>
            <a:ext cx="3333309" cy="337229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Nodes 1 and 2 had the same lowest Shapley values"/>
          <p:cNvSpPr txBox="1"/>
          <p:nvPr/>
        </p:nvSpPr>
        <p:spPr>
          <a:xfrm>
            <a:off x="478798" y="3908611"/>
            <a:ext cx="500267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35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Nodes 1 and 2 had the same lowest Shapley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amy0.png" descr="amy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3730" y="1404053"/>
            <a:ext cx="15796540" cy="10907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amy2.png" descr="amy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019" y="814096"/>
            <a:ext cx="18518847" cy="12484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Screenshot 2025-03-02 at 13.54.20.png" descr="Screenshot 2025-03-02 at 13.54.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82765" y="5212815"/>
            <a:ext cx="4541300" cy="3686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ummary"/>
          <p:cNvSpPr txBox="1"/>
          <p:nvPr/>
        </p:nvSpPr>
        <p:spPr>
          <a:xfrm>
            <a:off x="1529976" y="656366"/>
            <a:ext cx="3461460" cy="1119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b="0" sz="6300">
                <a:solidFill>
                  <a:srgbClr val="009051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Summary</a:t>
            </a:r>
          </a:p>
        </p:txBody>
      </p:sp>
      <p:sp>
        <p:nvSpPr>
          <p:cNvPr id="215" name="This paper presents a self-organization method for WSNs. Method is well suited wild-fire detection (or any other application) in remote, inaccessible areas.…"/>
          <p:cNvSpPr txBox="1"/>
          <p:nvPr/>
        </p:nvSpPr>
        <p:spPr>
          <a:xfrm>
            <a:off x="2552208" y="2351138"/>
            <a:ext cx="19279584" cy="958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 algn="l">
              <a:spcBef>
                <a:spcPts val="5900"/>
              </a:spcBef>
              <a:buSzPct val="50000"/>
              <a:buBlip>
                <a:blip r:embed="rId2"/>
              </a:buBlip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paper presents a self-organization method for WSNs. Method is well suited wild-fire detection (or any other application) in remote, inaccessible areas.</a:t>
            </a:r>
          </a:p>
          <a:p>
            <a:pPr marL="635000" indent="-635000" algn="l">
              <a:spcBef>
                <a:spcPts val="5900"/>
              </a:spcBef>
              <a:buSzPct val="50000"/>
              <a:buBlip>
                <a:blip r:embed="rId2"/>
              </a:buBlip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sensor node localization is required; nodes determine neighbors by ability to communicate.</a:t>
            </a:r>
          </a:p>
          <a:p>
            <a:pPr marL="635000" indent="-635000" algn="l">
              <a:spcBef>
                <a:spcPts val="5900"/>
              </a:spcBef>
              <a:buSzPct val="50000"/>
              <a:buBlip>
                <a:blip r:embed="rId2"/>
              </a:buBlip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comunication between clusters is 1-hop</a:t>
            </a:r>
          </a:p>
          <a:p>
            <a:pPr marL="635000" indent="-635000" algn="l">
              <a:spcBef>
                <a:spcPts val="5900"/>
              </a:spcBef>
              <a:buSzPct val="50000"/>
              <a:buBlip>
                <a:blip r:embed="rId2"/>
              </a:buBlip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Shapley values determine suitable cluster heads for forming new clusters</a:t>
            </a:r>
          </a:p>
          <a:p>
            <a:pPr marL="635000" indent="-635000" algn="l">
              <a:spcBef>
                <a:spcPts val="5900"/>
              </a:spcBef>
              <a:buSzPct val="50000"/>
              <a:buBlip>
                <a:blip r:embed="rId2"/>
              </a:buBlip>
              <a:defRPr b="0" sz="4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Routing paths from clusters to the sink node are defined when the clusters are created.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Questions"/>
          <p:cNvSpPr txBox="1"/>
          <p:nvPr/>
        </p:nvSpPr>
        <p:spPr>
          <a:xfrm>
            <a:off x="4135717" y="1660413"/>
            <a:ext cx="3625016" cy="1119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b="0" sz="6300">
                <a:solidFill>
                  <a:srgbClr val="009051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Questions</a:t>
            </a:r>
          </a:p>
        </p:txBody>
      </p:sp>
      <p:pic>
        <p:nvPicPr>
          <p:cNvPr id="219" name="lidija.png" descr="lidij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9374" y="3445435"/>
            <a:ext cx="4685251" cy="6274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Wildfires are uncontrolled and unplanned fires that destroy vegetation (forests, bushland, etc.) and animal species.…"/>
          <p:cNvSpPr txBox="1"/>
          <p:nvPr/>
        </p:nvSpPr>
        <p:spPr>
          <a:xfrm>
            <a:off x="1183236" y="1125288"/>
            <a:ext cx="22713582" cy="10318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Wildfires are uncontrolled and unplanned fires that destroy vegetation (forests, bushland, etc.) and animal species. </a:t>
            </a:r>
          </a:p>
          <a:p>
            <a: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the United States about 8 million acres, on average, burned each year in wildfires between 2017 and 2021 with an annual expenditure of $2.5 billion (in 2020 dollars) on fire suppression activities. </a:t>
            </a:r>
          </a:p>
          <a:p>
            <a: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Although wildfires do have positive effects on many ecosystems, their high economic costs and adverse human health effects can be staggering. </a:t>
            </a:r>
            <a:endParaRPr sz="1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arly detection of wildfires can help minimize those negative effects.…"/>
          <p:cNvSpPr txBox="1"/>
          <p:nvPr/>
        </p:nvSpPr>
        <p:spPr>
          <a:xfrm>
            <a:off x="663388" y="2960966"/>
            <a:ext cx="22842141" cy="7794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b="0" sz="5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Early detection of wildfires can help minimize those negative effects.</a:t>
            </a:r>
          </a:p>
          <a:p>
            <a:pPr algn="l">
              <a:spcBef>
                <a:spcPts val="5900"/>
              </a:spcBef>
              <a:defRPr b="0" sz="5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Environmental monitoring should be effective, yet non-intrusive, non-toxic and as inexpensive as possible.</a:t>
            </a:r>
          </a:p>
          <a:p>
            <a:pPr algn="l">
              <a:spcBef>
                <a:spcPts val="5900"/>
              </a:spcBef>
              <a:defRPr b="0" sz="5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Unfortunately, monitoring in remote, limited-access areas is difficult… </a:t>
            </a:r>
          </a:p>
          <a:p>
            <a:pPr algn="l">
              <a:spcBef>
                <a:spcPts val="5900"/>
              </a:spcBef>
              <a:defRPr b="0" sz="5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>
                <a:solidFill>
                  <a:srgbClr val="FF2600"/>
                </a:solidFill>
              </a:rPr>
              <a:t>Wireless sensor networks</a:t>
            </a:r>
            <a:r>
              <a:rPr i="1"/>
              <a:t> </a:t>
            </a:r>
            <a:r>
              <a:t>(WSNs) can meet those requirements.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ireless Sensor Networks (WSN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6516">
              <a:defRPr sz="8428"/>
            </a:lvl1pPr>
          </a:lstStyle>
          <a:p>
            <a:pPr/>
            <a:r>
              <a:t>Wireless Sensor Networks (WSNs)</a:t>
            </a:r>
          </a:p>
        </p:txBody>
      </p:sp>
      <p:pic>
        <p:nvPicPr>
          <p:cNvPr id="144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8155" y="3493148"/>
            <a:ext cx="10697063" cy="744783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Multiple sensors (100s or 1000s) cooperatively collect data about a physical environment.…"/>
          <p:cNvSpPr txBox="1"/>
          <p:nvPr/>
        </p:nvSpPr>
        <p:spPr>
          <a:xfrm>
            <a:off x="15223929" y="3529977"/>
            <a:ext cx="6038124" cy="4033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821531"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Multiple sensors (100s or 1000s) cooperatively collect data about a physical environment.</a:t>
            </a:r>
          </a:p>
          <a:p>
            <a:pPr algn="l" defTabSz="821531"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821531"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Data is wirelessly sent to a base station.</a:t>
            </a:r>
          </a:p>
        </p:txBody>
      </p:sp>
      <p:sp>
        <p:nvSpPr>
          <p:cNvPr id="146" name="The base station can locally use the data or serve as a gateway that sends the collected data to other networks (e.g., the internet)"/>
          <p:cNvSpPr txBox="1"/>
          <p:nvPr/>
        </p:nvSpPr>
        <p:spPr>
          <a:xfrm>
            <a:off x="15230434" y="8022117"/>
            <a:ext cx="6740322" cy="235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821531"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base station can locally use the data or serve as a gateway that sends the collected data to other networks (e.g., the internet)  </a:t>
            </a:r>
          </a:p>
        </p:txBody>
      </p:sp>
      <p:sp>
        <p:nvSpPr>
          <p:cNvPr id="147" name="Sensor nodes are randomly distributed (for example by air) in remote areas."/>
          <p:cNvSpPr txBox="1"/>
          <p:nvPr/>
        </p:nvSpPr>
        <p:spPr>
          <a:xfrm>
            <a:off x="2250743" y="11652136"/>
            <a:ext cx="20280407" cy="79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1531">
              <a:defRPr sz="4900">
                <a:solidFill>
                  <a:srgbClr val="0090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Sensor nodes are randomly distributed (for example by air) in remote areas.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ntwk.png" descr="ntw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2267" y="5911623"/>
            <a:ext cx="11355761" cy="773451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he network model"/>
          <p:cNvSpPr txBox="1"/>
          <p:nvPr/>
        </p:nvSpPr>
        <p:spPr>
          <a:xfrm>
            <a:off x="9101670" y="327378"/>
            <a:ext cx="6781541" cy="99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00905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network model</a:t>
            </a:r>
          </a:p>
        </p:txBody>
      </p:sp>
      <p:sp>
        <p:nvSpPr>
          <p:cNvPr id="151" name="Sensor nodes are low cost by design and have a limited transmitter power output.…"/>
          <p:cNvSpPr txBox="1"/>
          <p:nvPr/>
        </p:nvSpPr>
        <p:spPr>
          <a:xfrm>
            <a:off x="888552" y="2359789"/>
            <a:ext cx="22084904" cy="301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20000"/>
              </a:lnSpc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Sensor nodes are low cost by design and have a limited transmitter power output. </a:t>
            </a:r>
          </a:p>
          <a:p>
            <a:pPr algn="l">
              <a:lnSpc>
                <a:spcPct val="20000"/>
              </a:lnSpc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Consequently, most sensor nodes do not have a 1-hop communication with the sink node. </a:t>
            </a:r>
          </a:p>
          <a:p>
            <a:pPr algn="l">
              <a:lnSpc>
                <a:spcPct val="20000"/>
              </a:lnSpc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One solution is to organize nodes into </a:t>
            </a:r>
            <a:r>
              <a:rPr>
                <a:solidFill>
                  <a:srgbClr val="FF2F92"/>
                </a:solidFill>
              </a:rPr>
              <a:t>clusters</a:t>
            </a:r>
            <a:endParaRPr sz="1200">
              <a:solidFill>
                <a:srgbClr val="01199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sink node is located at a known location and is not energy limited. It communicates with all nodes within R0 meters.…"/>
          <p:cNvSpPr txBox="1"/>
          <p:nvPr/>
        </p:nvSpPr>
        <p:spPr>
          <a:xfrm>
            <a:off x="1520091" y="1325706"/>
            <a:ext cx="21634826" cy="1004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sink node is located at a known location and is not energy limited. It communicates with all nodes within </a:t>
            </a:r>
            <a:r>
              <a:rPr i="1"/>
              <a:t>R</a:t>
            </a:r>
            <a:r>
              <a:rPr baseline="-5999"/>
              <a:t>0</a:t>
            </a:r>
            <a:r>
              <a:rPr i="1"/>
              <a:t> </a:t>
            </a:r>
            <a:r>
              <a:t>meters. </a:t>
            </a:r>
          </a:p>
          <a:p>
            <a: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sensor nodes we assume </a:t>
            </a:r>
            <a:endParaRPr sz="1200"/>
          </a:p>
          <a:p>
            <a:pPr algn="l">
              <a:lnSpc>
                <a:spcPct val="170000"/>
              </a:lnSpc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00"/>
              <a:t>      </a:t>
            </a:r>
            <a:r>
              <a:t>-  sensor batteries have finite capacity and are not rechargeable. </a:t>
            </a:r>
            <a:br>
              <a:rPr sz="1200"/>
            </a:br>
            <a:r>
              <a:rPr sz="1200"/>
              <a:t>      </a:t>
            </a:r>
            <a:r>
              <a:t>-  sensor locations are </a:t>
            </a:r>
            <a:r>
              <a:rPr b="1"/>
              <a:t>not</a:t>
            </a:r>
            <a:r>
              <a:t> known (randomly dispersed by air) </a:t>
            </a:r>
            <a:br>
              <a:rPr sz="1200"/>
            </a:br>
            <a:r>
              <a:rPr sz="1200"/>
              <a:t>      </a:t>
            </a:r>
            <a:r>
              <a:t>-  sensors can communicate with neighbor nodes located within </a:t>
            </a:r>
            <a:r>
              <a:rPr i="1"/>
              <a:t>R</a:t>
            </a:r>
            <a:r>
              <a:rPr baseline="-5999"/>
              <a:t>1</a:t>
            </a:r>
            <a:r>
              <a:rPr i="1"/>
              <a:t> </a:t>
            </a:r>
            <a:r>
              <a:t>meters (</a:t>
            </a:r>
            <a:r>
              <a:rPr i="1"/>
              <a:t>R</a:t>
            </a:r>
            <a:r>
              <a:rPr baseline="-5999"/>
              <a:t>1</a:t>
            </a:r>
            <a:r>
              <a:rPr i="1"/>
              <a:t> </a:t>
            </a:r>
            <a:r>
              <a:t>&lt; </a:t>
            </a:r>
            <a:r>
              <a:rPr i="1"/>
              <a:t>R</a:t>
            </a:r>
            <a:r>
              <a:rPr baseline="-5999"/>
              <a:t>0</a:t>
            </a:r>
            <a:r>
              <a:t>). </a:t>
            </a:r>
            <a:br>
              <a:rPr sz="1200"/>
            </a:br>
            <a:r>
              <a:rPr sz="1200"/>
              <a:t>      </a:t>
            </a:r>
            <a:r>
              <a:t>-  sensors can adjust their transmitter output power. </a:t>
            </a:r>
            <a:br>
              <a:rPr sz="1200"/>
            </a:br>
            <a:r>
              <a:rPr sz="1200"/>
              <a:t>      </a:t>
            </a:r>
            <a:r>
              <a:t>-  all nodes are homogeneous so they can act as sensors or cluster heads. </a:t>
            </a:r>
            <a:br>
              <a:rPr sz="1200"/>
            </a:br>
            <a:endParaRPr sz="1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fter deployment, the sensors must self-organize, that is, organize itself into clusters autonomously.…"/>
          <p:cNvSpPr txBox="1"/>
          <p:nvPr/>
        </p:nvSpPr>
        <p:spPr>
          <a:xfrm>
            <a:off x="927880" y="2733630"/>
            <a:ext cx="20897851" cy="387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After deployment, the sensors must </a:t>
            </a:r>
            <a:r>
              <a:rPr>
                <a:solidFill>
                  <a:srgbClr val="0433FF"/>
                </a:solidFill>
              </a:rPr>
              <a:t>self-organize</a:t>
            </a:r>
            <a:r>
              <a:t>, that is, organize itself into clusters autonomously.</a:t>
            </a:r>
          </a:p>
          <a:p>
            <a:pPr algn="l">
              <a:spcBef>
                <a:spcPts val="5900"/>
              </a:spcBef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Self-organization creates the WSN.  </a:t>
            </a:r>
            <a:endParaRPr sz="1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"/>
          <p:cNvSpPr/>
          <p:nvPr/>
        </p:nvSpPr>
        <p:spPr>
          <a:xfrm>
            <a:off x="3047991" y="0"/>
            <a:ext cx="18288018" cy="1493697"/>
          </a:xfrm>
          <a:prstGeom prst="rect">
            <a:avLst/>
          </a:prstGeom>
          <a:solidFill>
            <a:srgbClr val="E9F1ED"/>
          </a:solidFill>
          <a:ln w="12700">
            <a:miter lim="400000"/>
          </a:ln>
        </p:spPr>
        <p:txBody>
          <a:bodyPr lIns="201612" tIns="201612" rIns="201612" bIns="201612" anchor="ctr"/>
          <a:lstStyle/>
          <a:p>
            <a:pPr algn="l" defTabSz="1814512">
              <a:defRPr b="0" sz="4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8" name="Shape"/>
          <p:cNvSpPr/>
          <p:nvPr/>
        </p:nvSpPr>
        <p:spPr>
          <a:xfrm>
            <a:off x="3325209" y="4813498"/>
            <a:ext cx="17615891" cy="730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6144"/>
                </a:moveTo>
                <a:cubicBezTo>
                  <a:pt x="0" y="2765"/>
                  <a:pt x="111" y="0"/>
                  <a:pt x="248" y="0"/>
                </a:cubicBezTo>
                <a:lnTo>
                  <a:pt x="21352" y="0"/>
                </a:lnTo>
                <a:cubicBezTo>
                  <a:pt x="21489" y="0"/>
                  <a:pt x="21600" y="2765"/>
                  <a:pt x="21600" y="6144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144"/>
                </a:lnTo>
              </a:path>
            </a:pathLst>
          </a:custGeom>
          <a:solidFill>
            <a:srgbClr val="D6DADB"/>
          </a:solidFill>
          <a:ln w="12700">
            <a:miter lim="400000"/>
          </a:ln>
        </p:spPr>
        <p:txBody>
          <a:bodyPr lIns="201612" tIns="201612" rIns="201612" bIns="201612" anchor="ctr"/>
          <a:lstStyle/>
          <a:p>
            <a:pPr algn="l" defTabSz="1814512">
              <a:defRPr b="0" sz="4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59" name="picture-6.jpeg" descr="picture-6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0168" y="4989908"/>
            <a:ext cx="17933434" cy="468749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Line"/>
          <p:cNvSpPr/>
          <p:nvPr/>
        </p:nvSpPr>
        <p:spPr>
          <a:xfrm>
            <a:off x="3526821" y="11718725"/>
            <a:ext cx="6930430" cy="1"/>
          </a:xfrm>
          <a:prstGeom prst="line">
            <a:avLst/>
          </a:prstGeom>
          <a:ln w="12700">
            <a:solidFill>
              <a:srgbClr val="485C60"/>
            </a:solidFill>
            <a:miter lim="400000"/>
          </a:ln>
        </p:spPr>
        <p:txBody>
          <a:bodyPr lIns="201612" tIns="201612" rIns="201612" bIns="201612" anchor="ctr"/>
          <a:lstStyle/>
          <a:p>
            <a:pPr algn="l" defTabSz="1814512">
              <a:defRPr b="0" sz="4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Shapley’s Problem…"/>
          <p:cNvSpPr/>
          <p:nvPr/>
        </p:nvSpPr>
        <p:spPr>
          <a:xfrm>
            <a:off x="3517799" y="513754"/>
            <a:ext cx="17348402" cy="136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2318543">
              <a:lnSpc>
                <a:spcPts val="4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600">
                <a:solidFill>
                  <a:srgbClr val="004B2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600">
                <a:solidFill>
                  <a:srgbClr val="004B2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Shapley’s Problem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0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6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Lloyd Shapley</a:t>
            </a:r>
            <a:r>
              <a:rPr baseline="31999" sz="50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sz="30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interested in the following coalition problem: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6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4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Statement</a:t>
            </a:r>
          </a:p>
          <a:p>
            <a:pPr algn="l" defTabSz="2318543">
              <a:lnSpc>
                <a:spcPts val="17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50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coalition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⊂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cooperates to complete some activity.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1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2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activity is finished, there is a profit to distribute among the | </a:t>
            </a:r>
            <a:r>
              <a:rPr i="1"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</a:t>
            </a:r>
          </a:p>
          <a:p>
            <a:pPr algn="l" defTabSz="2318543">
              <a:lnSpc>
                <a:spcPts val="42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coalition members.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 </a:t>
            </a:r>
            <a:r>
              <a:rPr sz="42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fair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 of the profit among the coalition members?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7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27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200">
                <a:solidFill>
                  <a:srgbClr val="485C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4900">
                <a:solidFill>
                  <a:srgbClr val="485C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sz="3400">
                <a:solidFill>
                  <a:srgbClr val="485C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 recipient of the Nobel prize in economics sciences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10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1814512">
              <a:lnSpc>
                <a:spcPts val="3100"/>
              </a:lnSpc>
              <a:tabLst>
                <a:tab pos="16916400" algn="l"/>
              </a:tabLst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0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30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</a:p>
        </p:txBody>
      </p:sp>
      <p:sp>
        <p:nvSpPr>
          <p:cNvPr id="162" name="Square"/>
          <p:cNvSpPr/>
          <p:nvPr/>
        </p:nvSpPr>
        <p:spPr>
          <a:xfrm>
            <a:off x="20115305" y="1227118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"/>
          <p:cNvSpPr/>
          <p:nvPr/>
        </p:nvSpPr>
        <p:spPr>
          <a:xfrm>
            <a:off x="3047991" y="0"/>
            <a:ext cx="18288018" cy="1493697"/>
          </a:xfrm>
          <a:prstGeom prst="rect">
            <a:avLst/>
          </a:prstGeom>
          <a:solidFill>
            <a:srgbClr val="E9F1ED"/>
          </a:solidFill>
          <a:ln w="12700">
            <a:miter lim="400000"/>
          </a:ln>
        </p:spPr>
        <p:txBody>
          <a:bodyPr lIns="201612" tIns="201612" rIns="201612" bIns="201612" anchor="ctr"/>
          <a:lstStyle/>
          <a:p>
            <a:pPr algn="l" defTabSz="1814512">
              <a:defRPr b="0" sz="4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5" name="Shape"/>
          <p:cNvSpPr/>
          <p:nvPr/>
        </p:nvSpPr>
        <p:spPr>
          <a:xfrm rot="1858">
            <a:off x="3384018" y="3737988"/>
            <a:ext cx="17601722" cy="595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882"/>
                </a:moveTo>
                <a:cubicBezTo>
                  <a:pt x="0" y="2647"/>
                  <a:pt x="111" y="0"/>
                  <a:pt x="248" y="0"/>
                </a:cubicBezTo>
                <a:lnTo>
                  <a:pt x="21352" y="0"/>
                </a:lnTo>
                <a:cubicBezTo>
                  <a:pt x="21489" y="0"/>
                  <a:pt x="21600" y="2647"/>
                  <a:pt x="21600" y="588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5882"/>
                </a:lnTo>
              </a:path>
            </a:pathLst>
          </a:custGeom>
          <a:solidFill>
            <a:srgbClr val="D6DADB"/>
          </a:solidFill>
          <a:ln w="12700">
            <a:miter lim="400000"/>
          </a:ln>
        </p:spPr>
        <p:txBody>
          <a:bodyPr lIns="201612" tIns="201612" rIns="201612" bIns="201612" anchor="ctr"/>
          <a:lstStyle/>
          <a:p>
            <a:pPr algn="l" defTabSz="1814512">
              <a:defRPr b="0" sz="4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66" name="picture-7.jpeg" descr="picture-7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0168" y="3901201"/>
            <a:ext cx="17933434" cy="629031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What is a fair distribution?…"/>
          <p:cNvSpPr/>
          <p:nvPr/>
        </p:nvSpPr>
        <p:spPr>
          <a:xfrm>
            <a:off x="3585641" y="486085"/>
            <a:ext cx="14617912" cy="3027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2318543">
              <a:lnSpc>
                <a:spcPts val="4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600">
                <a:solidFill>
                  <a:srgbClr val="004B2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600">
                <a:solidFill>
                  <a:srgbClr val="004B2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fair distribution?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0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Intuitively, a fair distribution would be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equal payoff to everyone.</a:t>
            </a:r>
          </a:p>
          <a:p>
            <a:pPr algn="l" defTabSz="1814512">
              <a:lnSpc>
                <a:spcPts val="4000"/>
              </a:lnSpc>
              <a:tabLst>
                <a:tab pos="9385300" algn="l"/>
              </a:tabLst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sp>
        <p:nvSpPr>
          <p:cNvPr id="168" name="Text"/>
          <p:cNvSpPr/>
          <p:nvPr/>
        </p:nvSpPr>
        <p:spPr>
          <a:xfrm>
            <a:off x="8759480" y="2795448"/>
            <a:ext cx="5491924" cy="6375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9" name="Example…"/>
          <p:cNvSpPr/>
          <p:nvPr/>
        </p:nvSpPr>
        <p:spPr>
          <a:xfrm>
            <a:off x="4047311" y="3860865"/>
            <a:ext cx="17933433" cy="896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2318543">
              <a:lnSpc>
                <a:spcPts val="44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00B9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00B9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  <a:p>
            <a:pPr algn="l" defTabSz="2318543">
              <a:lnSpc>
                <a:spcPts val="20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people want to build a house, sell it, and split the profit.</a:t>
            </a:r>
          </a:p>
          <a:p>
            <a:pPr algn="l" defTabSz="2318543">
              <a:lnSpc>
                <a:spcPts val="24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50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00B9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4200">
                <a:solidFill>
                  <a:srgbClr val="00B9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sz="4200">
                <a:solidFill>
                  <a:srgbClr val="2B4649"/>
                </a:solidFill>
                <a:latin typeface="Beirut Regular"/>
                <a:ea typeface="Beirut Regular"/>
                <a:cs typeface="Beirut Regular"/>
                <a:sym typeface="Beirut Regular"/>
              </a:rPr>
              <a:t>one person does all of the plumbing and internal wiring</a:t>
            </a:r>
            <a:endParaRPr>
              <a:latin typeface="Beirut Regular"/>
              <a:ea typeface="Beirut Regular"/>
              <a:cs typeface="Beirut Regular"/>
              <a:sym typeface="Beirut Regular"/>
            </a:endParaRPr>
          </a:p>
          <a:p>
            <a:pPr algn="l" defTabSz="2318543">
              <a:lnSpc>
                <a:spcPts val="2300"/>
              </a:lnSpc>
              <a:defRPr b="0" sz="16600">
                <a:latin typeface="Beirut Regular"/>
                <a:ea typeface="Beirut Regular"/>
                <a:cs typeface="Beirut Regular"/>
                <a:sym typeface="Beirut Regular"/>
              </a:defRPr>
            </a:pPr>
          </a:p>
          <a:p>
            <a:pPr algn="l" defTabSz="2318543">
              <a:lnSpc>
                <a:spcPts val="5000"/>
              </a:lnSpc>
              <a:defRPr b="0" sz="166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sz="4200">
                <a:solidFill>
                  <a:srgbClr val="00B94D"/>
                </a:solidFill>
              </a:rPr>
              <a:t>  · </a:t>
            </a:r>
            <a:r>
              <a:rPr sz="4200">
                <a:solidFill>
                  <a:srgbClr val="2B4649"/>
                </a:solidFill>
              </a:rPr>
              <a:t>one person installs the doors and windows</a:t>
            </a:r>
          </a:p>
          <a:p>
            <a:pPr algn="l" defTabSz="2318543">
              <a:lnSpc>
                <a:spcPts val="2300"/>
              </a:lnSpc>
              <a:defRPr b="0" sz="16600">
                <a:latin typeface="Beirut Regular"/>
                <a:ea typeface="Beirut Regular"/>
                <a:cs typeface="Beirut Regular"/>
                <a:sym typeface="Beirut Regular"/>
              </a:defRPr>
            </a:pPr>
          </a:p>
          <a:p>
            <a:pPr algn="l" defTabSz="2318543">
              <a:lnSpc>
                <a:spcPts val="5000"/>
              </a:lnSpc>
              <a:defRPr b="0" sz="16600"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rPr sz="4200">
                <a:solidFill>
                  <a:srgbClr val="00B94D"/>
                </a:solidFill>
              </a:rPr>
              <a:t>  · </a:t>
            </a:r>
            <a:r>
              <a:rPr sz="4200">
                <a:solidFill>
                  <a:srgbClr val="2B4649"/>
                </a:solidFill>
              </a:rPr>
              <a:t>one person lays the foundation, puts up the walls and roof and connects all utilities (water, sewer, etc.)</a:t>
            </a:r>
          </a:p>
          <a:p>
            <a:pPr algn="l" defTabSz="2318543">
              <a:lnSpc>
                <a:spcPts val="2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1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3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 How would you determine a fair distribution of the profit in this</a:t>
            </a:r>
          </a:p>
          <a:p>
            <a:pPr algn="l" defTabSz="2318543">
              <a:lnSpc>
                <a:spcPts val="18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43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2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example?</a:t>
            </a:r>
          </a:p>
          <a:p>
            <a:pPr algn="l" defTabSz="2318543">
              <a:lnSpc>
                <a:spcPts val="39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2318543">
              <a:lnSpc>
                <a:spcPts val="2200"/>
              </a:lnSpc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algn="l" defTabSz="1814512">
              <a:lnSpc>
                <a:spcPts val="3100"/>
              </a:lnSpc>
              <a:tabLst>
                <a:tab pos="16903700" algn="l"/>
              </a:tabLst>
              <a:defRPr b="0" sz="16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000">
                <a:solidFill>
                  <a:srgbClr val="2B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sp>
        <p:nvSpPr>
          <p:cNvPr id="170" name="Square"/>
          <p:cNvSpPr/>
          <p:nvPr/>
        </p:nvSpPr>
        <p:spPr>
          <a:xfrm>
            <a:off x="19947965" y="12223376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